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6"/>
  </p:notesMasterIdLst>
  <p:sldIdLst>
    <p:sldId id="353" r:id="rId2"/>
    <p:sldId id="354" r:id="rId3"/>
    <p:sldId id="355" r:id="rId4"/>
    <p:sldId id="266" r:id="rId5"/>
    <p:sldId id="346" r:id="rId6"/>
    <p:sldId id="347" r:id="rId7"/>
    <p:sldId id="348" r:id="rId8"/>
    <p:sldId id="349" r:id="rId9"/>
    <p:sldId id="272" r:id="rId10"/>
    <p:sldId id="260" r:id="rId11"/>
    <p:sldId id="263" r:id="rId12"/>
    <p:sldId id="322" r:id="rId13"/>
    <p:sldId id="323" r:id="rId14"/>
    <p:sldId id="324" r:id="rId15"/>
    <p:sldId id="325" r:id="rId16"/>
    <p:sldId id="326" r:id="rId17"/>
    <p:sldId id="327" r:id="rId18"/>
    <p:sldId id="328" r:id="rId19"/>
    <p:sldId id="329" r:id="rId20"/>
    <p:sldId id="330" r:id="rId21"/>
    <p:sldId id="331" r:id="rId22"/>
    <p:sldId id="332" r:id="rId23"/>
    <p:sldId id="333" r:id="rId24"/>
    <p:sldId id="334" r:id="rId25"/>
    <p:sldId id="335" r:id="rId26"/>
    <p:sldId id="336" r:id="rId27"/>
    <p:sldId id="337" r:id="rId28"/>
    <p:sldId id="338" r:id="rId29"/>
    <p:sldId id="339" r:id="rId30"/>
    <p:sldId id="259" r:id="rId31"/>
    <p:sldId id="271" r:id="rId32"/>
    <p:sldId id="261" r:id="rId33"/>
    <p:sldId id="277" r:id="rId34"/>
    <p:sldId id="286" r:id="rId35"/>
    <p:sldId id="278" r:id="rId36"/>
    <p:sldId id="340" r:id="rId37"/>
    <p:sldId id="279" r:id="rId38"/>
    <p:sldId id="280" r:id="rId39"/>
    <p:sldId id="281" r:id="rId40"/>
    <p:sldId id="282" r:id="rId41"/>
    <p:sldId id="283" r:id="rId42"/>
    <p:sldId id="284" r:id="rId43"/>
    <p:sldId id="285" r:id="rId44"/>
    <p:sldId id="287" r:id="rId45"/>
    <p:sldId id="289" r:id="rId46"/>
    <p:sldId id="290" r:id="rId47"/>
    <p:sldId id="291" r:id="rId48"/>
    <p:sldId id="292" r:id="rId49"/>
    <p:sldId id="293" r:id="rId50"/>
    <p:sldId id="294" r:id="rId51"/>
    <p:sldId id="295" r:id="rId52"/>
    <p:sldId id="296" r:id="rId53"/>
    <p:sldId id="297" r:id="rId54"/>
    <p:sldId id="298" r:id="rId55"/>
    <p:sldId id="299" r:id="rId56"/>
    <p:sldId id="300" r:id="rId57"/>
    <p:sldId id="301" r:id="rId58"/>
    <p:sldId id="302" r:id="rId59"/>
    <p:sldId id="303" r:id="rId60"/>
    <p:sldId id="305" r:id="rId61"/>
    <p:sldId id="306" r:id="rId62"/>
    <p:sldId id="307" r:id="rId63"/>
    <p:sldId id="308" r:id="rId64"/>
    <p:sldId id="309" r:id="rId65"/>
    <p:sldId id="310" r:id="rId66"/>
    <p:sldId id="311" r:id="rId67"/>
    <p:sldId id="312" r:id="rId68"/>
    <p:sldId id="313" r:id="rId69"/>
    <p:sldId id="314" r:id="rId70"/>
    <p:sldId id="315" r:id="rId71"/>
    <p:sldId id="316" r:id="rId72"/>
    <p:sldId id="317" r:id="rId73"/>
    <p:sldId id="319" r:id="rId74"/>
    <p:sldId id="318" r:id="rId75"/>
    <p:sldId id="341" r:id="rId76"/>
    <p:sldId id="320" r:id="rId77"/>
    <p:sldId id="342" r:id="rId78"/>
    <p:sldId id="345" r:id="rId79"/>
    <p:sldId id="343" r:id="rId80"/>
    <p:sldId id="344" r:id="rId81"/>
    <p:sldId id="321" r:id="rId82"/>
    <p:sldId id="350" r:id="rId83"/>
    <p:sldId id="351" r:id="rId84"/>
    <p:sldId id="352" r:id="rId8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03" autoAdjust="0"/>
    <p:restoredTop sz="97513" autoAdjust="0"/>
  </p:normalViewPr>
  <p:slideViewPr>
    <p:cSldViewPr>
      <p:cViewPr varScale="1">
        <p:scale>
          <a:sx n="63" d="100"/>
          <a:sy n="63" d="100"/>
        </p:scale>
        <p:origin x="-1362" y="-102"/>
      </p:cViewPr>
      <p:guideLst>
        <p:guide orient="horz" pos="2160"/>
        <p:guide pos="2880"/>
      </p:guideLst>
    </p:cSldViewPr>
  </p:slideViewPr>
  <p:outlineViewPr>
    <p:cViewPr>
      <p:scale>
        <a:sx n="33" d="100"/>
        <a:sy n="33" d="100"/>
      </p:scale>
      <p:origin x="24" y="414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B6E2B6-D6E4-4F32-8178-0C48DE53E19F}" type="datetimeFigureOut">
              <a:rPr lang="en-US" smtClean="0"/>
              <a:pPr/>
              <a:t>1/29/2013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AACE81-5066-46B9-9BE2-6EF3AE2DEF4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8F19A28-66FC-44D6-AEF3-C1C52B12C1AF}"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2FB4438-FF1F-49B5-8136-E8921E8F6799}" type="slidenum">
              <a:rPr lang="en-US"/>
              <a:pPr/>
              <a:t>2</a:t>
            </a:fld>
            <a:endParaRPr lang="en-US"/>
          </a:p>
        </p:txBody>
      </p:sp>
      <p:sp>
        <p:nvSpPr>
          <p:cNvPr id="234497"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234498" name="Rectangle 2"/>
          <p:cNvSpPr txBox="1">
            <a:spLocks noGrp="1" noChangeArrowheads="1"/>
          </p:cNvSpPr>
          <p:nvPr>
            <p:ph type="body" idx="1"/>
          </p:nvPr>
        </p:nvSpPr>
        <p:spPr bwMode="auto">
          <a:xfrm>
            <a:off x="777875" y="4776788"/>
            <a:ext cx="6218238" cy="4525962"/>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8F19A28-66FC-44D6-AEF3-C1C52B12C1AF}"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1494DC-9904-4590-B4BB-55224FD3C00A}" type="datetime1">
              <a:rPr lang="en-US" smtClean="0"/>
              <a:pPr/>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8A671C-5DEB-4EE7-A200-4F7D8F835507}" type="datetime1">
              <a:rPr lang="en-US" smtClean="0"/>
              <a:pPr/>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3FA5AA-8E1A-4FD1-9545-484FF90B3670}" type="datetime1">
              <a:rPr lang="en-US" smtClean="0"/>
              <a:pPr/>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31499D-1C3E-4551-A017-B627D52D9249}" type="datetime1">
              <a:rPr lang="en-US" smtClean="0"/>
              <a:pPr/>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E4FD01-A48E-439C-B6CD-88ABE6BEBAFE}" type="datetime1">
              <a:rPr lang="en-US" smtClean="0"/>
              <a:pPr/>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BA11E1-271F-4F1D-BA40-429B847C10D5}" type="datetime1">
              <a:rPr lang="en-US" smtClean="0"/>
              <a:pPr/>
              <a:t>1/29/2013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C62AD2-91B7-44C0-9D55-00D61D71A599}" type="datetime1">
              <a:rPr lang="en-US" smtClean="0"/>
              <a:pPr/>
              <a:t>1/29/2013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590FCD-FA2B-43EB-8E4A-5890CCED9EF1}" type="datetime1">
              <a:rPr lang="en-US" smtClean="0"/>
              <a:pPr/>
              <a:t>1/29/2013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7C42C3-A445-4BE2-B66C-FA3C89EBAE50}" type="datetime1">
              <a:rPr lang="en-US" smtClean="0"/>
              <a:pPr/>
              <a:t>1/29/2013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5CE720-EBF7-44E5-9787-CD42B86CC01E}" type="datetime1">
              <a:rPr lang="en-US" smtClean="0"/>
              <a:pPr/>
              <a:t>1/29/2013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86CA94-5EF5-4F32-88F1-F0E193007E54}" type="datetime1">
              <a:rPr lang="en-US" smtClean="0"/>
              <a:pPr/>
              <a:t>1/29/2013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A5141-5C1B-409D-8E54-3C0A13A01133}" type="datetime1">
              <a:rPr lang="en-US" smtClean="0"/>
              <a:pPr/>
              <a:t>1/29/2013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8" Type="http://schemas.openxmlformats.org/officeDocument/2006/relationships/hyperlink" Target="http://pentest.cryptocity.net/files/exploitation/winasm-1.0.1.pdf" TargetMode="External"/><Relationship Id="rId3" Type="http://schemas.openxmlformats.org/officeDocument/2006/relationships/hyperlink" Target="http://www.corelan.be/index.php/2010/02/25/exploit-writing-tutorial-part-9-introduction-to-win32-shellcodeing/" TargetMode="External"/><Relationship Id="rId7" Type="http://schemas.openxmlformats.org/officeDocument/2006/relationships/hyperlink" Target="http://pentest.cryptocity.net/files/exploitation/asmcodes-1.0.2.pdf" TargetMode="External"/><Relationship Id="rId2" Type="http://schemas.openxmlformats.org/officeDocument/2006/relationships/hyperlink" Target="http://www.blackhatlibrary.net/Shellcode" TargetMode="External"/><Relationship Id="rId1" Type="http://schemas.openxmlformats.org/officeDocument/2006/relationships/slideLayout" Target="../slideLayouts/slideLayout2.xml"/><Relationship Id="rId6" Type="http://schemas.openxmlformats.org/officeDocument/2006/relationships/hyperlink" Target="http://www.vividmachines.com/shellcode/shellcode.html" TargetMode="External"/><Relationship Id="rId5" Type="http://schemas.openxmlformats.org/officeDocument/2006/relationships/hyperlink" Target="http://www.patternsinthevoid.net/blog/2011/09/learning-assembly-through-writing-shellcode/" TargetMode="External"/><Relationship Id="rId4" Type="http://schemas.openxmlformats.org/officeDocument/2006/relationships/hyperlink" Target="http://skypher.com/wiki/index.php/Hacking/Shellcode/Alphanumeric/x64_printable_opcodes" TargetMode="External"/></Relationships>
</file>

<file path=ppt/slides/_rels/slide83.xml.rels><?xml version="1.0" encoding="UTF-8" standalone="yes"?>
<Relationships xmlns="http://schemas.openxmlformats.org/package/2006/relationships"><Relationship Id="rId3" Type="http://schemas.openxmlformats.org/officeDocument/2006/relationships/hyperlink" Target="http://www.kernel-panic.it/security/shellcode/index.html" TargetMode="External"/><Relationship Id="rId2" Type="http://schemas.openxmlformats.org/officeDocument/2006/relationships/hyperlink" Target="http://blog.markloiseau.com/2012/06/64-bit-linux-shellcode/" TargetMode="External"/><Relationship Id="rId1" Type="http://schemas.openxmlformats.org/officeDocument/2006/relationships/slideLayout" Target="../slideLayouts/slideLayout2.xml"/><Relationship Id="rId5" Type="http://schemas.openxmlformats.org/officeDocument/2006/relationships/hyperlink" Target="http://www.infosecwriters.com/hhworld/shellcode.txt" TargetMode="External"/><Relationship Id="rId4" Type="http://schemas.openxmlformats.org/officeDocument/2006/relationships/hyperlink" Target="http://ref.x86asm.net/"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ref.x86asm.net/" TargetMode="External"/><Relationship Id="rId2" Type="http://schemas.openxmlformats.org/officeDocument/2006/relationships/hyperlink" Target="http://code.google.com/p/beta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bg1"/>
                </a:solidFill>
                <a:latin typeface="Bookman Old Style" pitchFamily="18" charset="0"/>
              </a:rPr>
              <a:t>Hacking Techniques &amp; Intrusion Detection</a:t>
            </a:r>
            <a:endParaRPr lang="en-US" b="1" dirty="0">
              <a:solidFill>
                <a:schemeClr val="bg1"/>
              </a:solidFill>
              <a:latin typeface="Bookman Old Style" pitchFamily="18" charset="0"/>
            </a:endParaRPr>
          </a:p>
        </p:txBody>
      </p:sp>
      <p:sp>
        <p:nvSpPr>
          <p:cNvPr id="3" name="Subtitle 2"/>
          <p:cNvSpPr>
            <a:spLocks noGrp="1"/>
          </p:cNvSpPr>
          <p:nvPr>
            <p:ph type="subTitle" idx="1"/>
          </p:nvPr>
        </p:nvSpPr>
        <p:spPr>
          <a:xfrm>
            <a:off x="1371600" y="3886200"/>
            <a:ext cx="6400800" cy="1981200"/>
          </a:xfrm>
        </p:spPr>
        <p:txBody>
          <a:bodyPr>
            <a:normAutofit fontScale="92500" lnSpcReduction="10000"/>
          </a:bodyPr>
          <a:lstStyle/>
          <a:p>
            <a:endParaRPr lang="en-US" sz="2600" dirty="0" smtClean="0"/>
          </a:p>
          <a:p>
            <a:endParaRPr lang="en-US" dirty="0" smtClean="0">
              <a:solidFill>
                <a:schemeClr val="bg1"/>
              </a:solidFill>
            </a:endParaRPr>
          </a:p>
          <a:p>
            <a:r>
              <a:rPr lang="en-US" dirty="0" smtClean="0">
                <a:solidFill>
                  <a:schemeClr val="bg1"/>
                </a:solidFill>
              </a:rPr>
              <a:t>Ali Al-</a:t>
            </a:r>
            <a:r>
              <a:rPr lang="en-US" dirty="0" err="1" smtClean="0">
                <a:solidFill>
                  <a:schemeClr val="bg1"/>
                </a:solidFill>
              </a:rPr>
              <a:t>Shemery</a:t>
            </a:r>
            <a:endParaRPr lang="en-US" dirty="0" smtClean="0">
              <a:solidFill>
                <a:schemeClr val="bg1"/>
              </a:solidFill>
            </a:endParaRPr>
          </a:p>
          <a:p>
            <a:r>
              <a:rPr lang="en-US" dirty="0" err="1" smtClean="0">
                <a:solidFill>
                  <a:schemeClr val="bg1"/>
                </a:solidFill>
              </a:rPr>
              <a:t>arabnix</a:t>
            </a:r>
            <a:r>
              <a:rPr lang="en-US" dirty="0" smtClean="0">
                <a:solidFill>
                  <a:schemeClr val="bg1"/>
                </a:solidFill>
              </a:rPr>
              <a:t> [at] </a:t>
            </a:r>
            <a:r>
              <a:rPr lang="en-US" dirty="0" err="1" smtClean="0">
                <a:solidFill>
                  <a:schemeClr val="bg1"/>
                </a:solidFill>
              </a:rPr>
              <a:t>gmail</a:t>
            </a:r>
            <a:endParaRPr lang="en-US" dirty="0" smtClean="0">
              <a:solidFill>
                <a:schemeClr val="bg1"/>
              </a:solidFill>
            </a:endParaRPr>
          </a:p>
        </p:txBody>
      </p:sp>
      <p:cxnSp>
        <p:nvCxnSpPr>
          <p:cNvPr id="5" name="Straight Connector 4"/>
          <p:cNvCxnSpPr/>
          <p:nvPr/>
        </p:nvCxnSpPr>
        <p:spPr>
          <a:xfrm>
            <a:off x="533400" y="37338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CPU Registers Overview</a:t>
            </a:r>
          </a:p>
        </p:txBody>
      </p:sp>
      <p:sp>
        <p:nvSpPr>
          <p:cNvPr id="3" name="Content Placeholder 2"/>
          <p:cNvSpPr>
            <a:spLocks noGrp="1"/>
          </p:cNvSpPr>
          <p:nvPr>
            <p:ph idx="1"/>
          </p:nvPr>
        </p:nvSpPr>
        <p:spPr>
          <a:xfrm>
            <a:off x="457200" y="5410200"/>
            <a:ext cx="7848600" cy="1219200"/>
          </a:xfrm>
        </p:spPr>
        <p:txBody>
          <a:bodyPr>
            <a:normAutofit fontScale="62500" lnSpcReduction="20000"/>
          </a:bodyPr>
          <a:lstStyle/>
          <a:p>
            <a:pPr algn="just">
              <a:buClr>
                <a:srgbClr val="FF0000"/>
              </a:buClr>
              <a:buFont typeface="Arial" charset="0"/>
              <a:buChar char="•"/>
            </a:pPr>
            <a:r>
              <a:rPr lang="en-US" dirty="0" smtClean="0">
                <a:solidFill>
                  <a:schemeClr val="bg1"/>
                </a:solidFill>
                <a:latin typeface="Bookman Old Style" pitchFamily="18" charset="0"/>
              </a:rPr>
              <a:t>Some registers</a:t>
            </a:r>
            <a:r>
              <a:rPr lang="en-US" baseline="0" dirty="0" smtClean="0">
                <a:solidFill>
                  <a:schemeClr val="bg1"/>
                </a:solidFill>
                <a:latin typeface="Bookman Old Style" pitchFamily="18" charset="0"/>
              </a:rPr>
              <a:t> can be accessed using there lower and higher words. For example, AX register; lower word AL and higher word AH can be accessed separately.</a:t>
            </a:r>
          </a:p>
          <a:p>
            <a:pPr algn="just">
              <a:buClr>
                <a:srgbClr val="FF0000"/>
              </a:buClr>
              <a:buFont typeface="Arial" charset="0"/>
              <a:buChar char="•"/>
            </a:pPr>
            <a:r>
              <a:rPr lang="en-US" dirty="0" smtClean="0">
                <a:solidFill>
                  <a:schemeClr val="bg1"/>
                </a:solidFill>
                <a:latin typeface="Bookman Old Style" pitchFamily="18" charset="0"/>
              </a:rPr>
              <a:t>The above is not the complete list of CPU registers.</a:t>
            </a:r>
            <a:endParaRPr lang="en-US" baseline="0" dirty="0" smtClean="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nvGraphicFramePr>
        <p:xfrm>
          <a:off x="914400" y="1676400"/>
          <a:ext cx="7315199" cy="3672400"/>
        </p:xfrm>
        <a:graphic>
          <a:graphicData uri="http://schemas.openxmlformats.org/drawingml/2006/table">
            <a:tbl>
              <a:tblPr firstRow="1" bandRow="1">
                <a:tableStyleId>{5C22544A-7EE6-4342-B048-85BDC9FD1C3A}</a:tableStyleId>
              </a:tblPr>
              <a:tblGrid>
                <a:gridCol w="1055076"/>
                <a:gridCol w="1112389"/>
                <a:gridCol w="1068104"/>
                <a:gridCol w="4079630"/>
              </a:tblGrid>
              <a:tr h="380560">
                <a:tc>
                  <a:txBody>
                    <a:bodyPr/>
                    <a:lstStyle/>
                    <a:p>
                      <a:pPr algn="ctr"/>
                      <a:r>
                        <a:rPr lang="en-US" sz="1800" dirty="0" smtClean="0">
                          <a:latin typeface="Bookman Old Style" pitchFamily="18" charset="0"/>
                        </a:rPr>
                        <a:t>16 Bits</a:t>
                      </a:r>
                      <a:endParaRPr lang="en-US" sz="1800" dirty="0">
                        <a:latin typeface="Bookman Old Style" pitchFamily="18" charset="0"/>
                      </a:endParaRPr>
                    </a:p>
                  </a:txBody>
                  <a:tcPr anchor="ctr"/>
                </a:tc>
                <a:tc>
                  <a:txBody>
                    <a:bodyPr/>
                    <a:lstStyle/>
                    <a:p>
                      <a:pPr algn="ctr"/>
                      <a:r>
                        <a:rPr lang="en-US" sz="1800" dirty="0" smtClean="0">
                          <a:latin typeface="Bookman Old Style" pitchFamily="18" charset="0"/>
                        </a:rPr>
                        <a:t>32 Bits</a:t>
                      </a:r>
                      <a:endParaRPr lang="en-US" sz="1800" dirty="0">
                        <a:latin typeface="Bookman Old Style" pitchFamily="18" charset="0"/>
                      </a:endParaRPr>
                    </a:p>
                  </a:txBody>
                  <a:tcPr anchor="ctr"/>
                </a:tc>
                <a:tc>
                  <a:txBody>
                    <a:bodyPr/>
                    <a:lstStyle/>
                    <a:p>
                      <a:pPr algn="ctr"/>
                      <a:r>
                        <a:rPr lang="en-US" sz="1800" dirty="0" smtClean="0">
                          <a:latin typeface="Bookman Old Style" pitchFamily="18" charset="0"/>
                        </a:rPr>
                        <a:t>64 Bits</a:t>
                      </a:r>
                      <a:endParaRPr lang="en-US" sz="1800" dirty="0">
                        <a:latin typeface="Bookman Old Style" pitchFamily="18" charset="0"/>
                      </a:endParaRPr>
                    </a:p>
                  </a:txBody>
                  <a:tcPr anchor="ctr"/>
                </a:tc>
                <a:tc>
                  <a:txBody>
                    <a:bodyPr/>
                    <a:lstStyle/>
                    <a:p>
                      <a:pPr algn="l"/>
                      <a:r>
                        <a:rPr lang="en-US" sz="1800" dirty="0" smtClean="0">
                          <a:latin typeface="Bookman Old Style" pitchFamily="18" charset="0"/>
                        </a:rPr>
                        <a:t>Description</a:t>
                      </a:r>
                      <a:endParaRPr lang="en-US" sz="1800" dirty="0">
                        <a:latin typeface="Bookman Old Style" pitchFamily="18" charset="0"/>
                      </a:endParaRPr>
                    </a:p>
                  </a:txBody>
                  <a:tcPr anchor="ctr"/>
                </a:tc>
              </a:tr>
              <a:tr h="364116">
                <a:tc>
                  <a:txBody>
                    <a:bodyPr/>
                    <a:lstStyle/>
                    <a:p>
                      <a:r>
                        <a:rPr lang="en-US" sz="1800" dirty="0" smtClean="0">
                          <a:latin typeface="Bookman Old Style" pitchFamily="18" charset="0"/>
                        </a:rPr>
                        <a:t>AX</a:t>
                      </a:r>
                      <a:endParaRPr lang="en-US" sz="1800" dirty="0">
                        <a:latin typeface="Bookman Old Style" pitchFamily="18" charset="0"/>
                      </a:endParaRPr>
                    </a:p>
                  </a:txBody>
                  <a:tcPr/>
                </a:tc>
                <a:tc>
                  <a:txBody>
                    <a:bodyPr/>
                    <a:lstStyle/>
                    <a:p>
                      <a:r>
                        <a:rPr lang="en-US" sz="1800" dirty="0" smtClean="0">
                          <a:latin typeface="Bookman Old Style" pitchFamily="18" charset="0"/>
                        </a:rPr>
                        <a:t>EAX</a:t>
                      </a:r>
                      <a:endParaRPr lang="en-US" sz="1800" dirty="0">
                        <a:latin typeface="Bookman Old Style" pitchFamily="18" charset="0"/>
                      </a:endParaRPr>
                    </a:p>
                  </a:txBody>
                  <a:tcPr/>
                </a:tc>
                <a:tc>
                  <a:txBody>
                    <a:bodyPr/>
                    <a:lstStyle/>
                    <a:p>
                      <a:r>
                        <a:rPr lang="en-US" sz="1800" dirty="0" smtClean="0">
                          <a:solidFill>
                            <a:schemeClr val="tx1"/>
                          </a:solidFill>
                          <a:latin typeface="Bookman Old Style" pitchFamily="18" charset="0"/>
                        </a:rPr>
                        <a:t>RAX</a:t>
                      </a:r>
                      <a:endParaRPr lang="en-US" sz="1800" dirty="0">
                        <a:solidFill>
                          <a:schemeClr val="tx1"/>
                        </a:solidFill>
                        <a:latin typeface="Bookman Old Style" pitchFamily="18" charset="0"/>
                      </a:endParaRPr>
                    </a:p>
                  </a:txBody>
                  <a:tcPr/>
                </a:tc>
                <a:tc>
                  <a:txBody>
                    <a:bodyPr/>
                    <a:lstStyle/>
                    <a:p>
                      <a:r>
                        <a:rPr lang="en-US" sz="1800" dirty="0" smtClean="0">
                          <a:solidFill>
                            <a:schemeClr val="tx1"/>
                          </a:solidFill>
                          <a:latin typeface="Bookman Old Style" pitchFamily="18" charset="0"/>
                        </a:rPr>
                        <a:t>Accumulator</a:t>
                      </a:r>
                      <a:endParaRPr lang="en-US" sz="1800" dirty="0">
                        <a:solidFill>
                          <a:schemeClr val="tx1"/>
                        </a:solidFill>
                        <a:latin typeface="Bookman Old Style" pitchFamily="18" charset="0"/>
                      </a:endParaRPr>
                    </a:p>
                  </a:txBody>
                  <a:tcPr/>
                </a:tc>
              </a:tr>
              <a:tr h="364116">
                <a:tc>
                  <a:txBody>
                    <a:bodyPr/>
                    <a:lstStyle/>
                    <a:p>
                      <a:r>
                        <a:rPr lang="en-US" sz="1800" dirty="0" smtClean="0">
                          <a:latin typeface="Bookman Old Style" pitchFamily="18" charset="0"/>
                        </a:rPr>
                        <a:t>BX</a:t>
                      </a:r>
                      <a:endParaRPr lang="en-US" sz="1800" dirty="0">
                        <a:latin typeface="Bookman Old Style" pitchFamily="18" charset="0"/>
                      </a:endParaRPr>
                    </a:p>
                  </a:txBody>
                  <a:tcPr/>
                </a:tc>
                <a:tc>
                  <a:txBody>
                    <a:bodyPr/>
                    <a:lstStyle/>
                    <a:p>
                      <a:r>
                        <a:rPr lang="en-US" sz="1800" dirty="0" smtClean="0">
                          <a:latin typeface="Bookman Old Style" pitchFamily="18" charset="0"/>
                        </a:rPr>
                        <a:t>EBX</a:t>
                      </a:r>
                      <a:endParaRPr lang="en-US" sz="1800" dirty="0">
                        <a:latin typeface="Bookman Old Style" pitchFamily="18" charset="0"/>
                      </a:endParaRPr>
                    </a:p>
                  </a:txBody>
                  <a:tcPr/>
                </a:tc>
                <a:tc>
                  <a:txBody>
                    <a:bodyPr/>
                    <a:lstStyle/>
                    <a:p>
                      <a:r>
                        <a:rPr lang="en-US" sz="1800" dirty="0" smtClean="0">
                          <a:solidFill>
                            <a:schemeClr val="tx1"/>
                          </a:solidFill>
                          <a:latin typeface="Bookman Old Style" pitchFamily="18" charset="0"/>
                        </a:rPr>
                        <a:t>RBX</a:t>
                      </a:r>
                      <a:endParaRPr lang="en-US" sz="1800" dirty="0">
                        <a:solidFill>
                          <a:schemeClr val="tx1"/>
                        </a:solidFill>
                        <a:latin typeface="Bookman Old Style" pitchFamily="18" charset="0"/>
                      </a:endParaRPr>
                    </a:p>
                  </a:txBody>
                  <a:tcPr/>
                </a:tc>
                <a:tc>
                  <a:txBody>
                    <a:bodyPr/>
                    <a:lstStyle/>
                    <a:p>
                      <a:r>
                        <a:rPr lang="en-US" sz="1800" dirty="0" smtClean="0">
                          <a:solidFill>
                            <a:schemeClr val="tx1"/>
                          </a:solidFill>
                          <a:latin typeface="Bookman Old Style" pitchFamily="18" charset="0"/>
                        </a:rPr>
                        <a:t>Base Index</a:t>
                      </a:r>
                      <a:endParaRPr lang="en-US" sz="1800" dirty="0">
                        <a:solidFill>
                          <a:schemeClr val="tx1"/>
                        </a:solidFill>
                        <a:latin typeface="Bookman Old Style" pitchFamily="18" charset="0"/>
                      </a:endParaRPr>
                    </a:p>
                  </a:txBody>
                  <a:tcPr/>
                </a:tc>
              </a:tr>
              <a:tr h="364116">
                <a:tc>
                  <a:txBody>
                    <a:bodyPr/>
                    <a:lstStyle/>
                    <a:p>
                      <a:r>
                        <a:rPr lang="en-US" sz="1800" dirty="0" smtClean="0">
                          <a:latin typeface="Bookman Old Style" pitchFamily="18" charset="0"/>
                        </a:rPr>
                        <a:t>CX</a:t>
                      </a:r>
                      <a:endParaRPr lang="en-US" sz="1800" dirty="0">
                        <a:latin typeface="Bookman Old Style" pitchFamily="18" charset="0"/>
                      </a:endParaRPr>
                    </a:p>
                  </a:txBody>
                  <a:tcPr/>
                </a:tc>
                <a:tc>
                  <a:txBody>
                    <a:bodyPr/>
                    <a:lstStyle/>
                    <a:p>
                      <a:r>
                        <a:rPr lang="en-US" sz="1800" dirty="0" smtClean="0">
                          <a:latin typeface="Bookman Old Style" pitchFamily="18" charset="0"/>
                        </a:rPr>
                        <a:t>ECX</a:t>
                      </a:r>
                      <a:endParaRPr lang="en-US" sz="1800" dirty="0">
                        <a:latin typeface="Bookman Old Style" pitchFamily="18" charset="0"/>
                      </a:endParaRPr>
                    </a:p>
                  </a:txBody>
                  <a:tcPr/>
                </a:tc>
                <a:tc>
                  <a:txBody>
                    <a:bodyPr/>
                    <a:lstStyle/>
                    <a:p>
                      <a:r>
                        <a:rPr lang="en-US" sz="1800" dirty="0" smtClean="0">
                          <a:solidFill>
                            <a:schemeClr val="tx1"/>
                          </a:solidFill>
                          <a:latin typeface="Bookman Old Style" pitchFamily="18" charset="0"/>
                        </a:rPr>
                        <a:t>RCX</a:t>
                      </a:r>
                      <a:endParaRPr lang="en-US" sz="1800" dirty="0">
                        <a:solidFill>
                          <a:schemeClr val="tx1"/>
                        </a:solidFill>
                        <a:latin typeface="Bookman Old Style" pitchFamily="18" charset="0"/>
                      </a:endParaRPr>
                    </a:p>
                  </a:txBody>
                  <a:tcPr/>
                </a:tc>
                <a:tc>
                  <a:txBody>
                    <a:bodyPr/>
                    <a:lstStyle/>
                    <a:p>
                      <a:r>
                        <a:rPr lang="en-US" sz="1800" dirty="0" smtClean="0">
                          <a:solidFill>
                            <a:schemeClr val="tx1"/>
                          </a:solidFill>
                          <a:latin typeface="Bookman Old Style" pitchFamily="18" charset="0"/>
                        </a:rPr>
                        <a:t>Counter</a:t>
                      </a:r>
                      <a:endParaRPr lang="en-US" sz="1800" dirty="0">
                        <a:solidFill>
                          <a:schemeClr val="tx1"/>
                        </a:solidFill>
                        <a:latin typeface="Bookman Old Style" pitchFamily="18" charset="0"/>
                      </a:endParaRPr>
                    </a:p>
                  </a:txBody>
                  <a:tcPr/>
                </a:tc>
              </a:tr>
              <a:tr h="364116">
                <a:tc>
                  <a:txBody>
                    <a:bodyPr/>
                    <a:lstStyle/>
                    <a:p>
                      <a:r>
                        <a:rPr lang="en-US" sz="1800" dirty="0" smtClean="0">
                          <a:latin typeface="Bookman Old Style" pitchFamily="18" charset="0"/>
                        </a:rPr>
                        <a:t>DX</a:t>
                      </a:r>
                      <a:endParaRPr lang="en-US" sz="1800" dirty="0">
                        <a:latin typeface="Bookman Old Style" pitchFamily="18" charset="0"/>
                      </a:endParaRPr>
                    </a:p>
                  </a:txBody>
                  <a:tcPr/>
                </a:tc>
                <a:tc>
                  <a:txBody>
                    <a:bodyPr/>
                    <a:lstStyle/>
                    <a:p>
                      <a:r>
                        <a:rPr lang="en-US" sz="1800" dirty="0" smtClean="0">
                          <a:latin typeface="Bookman Old Style" pitchFamily="18" charset="0"/>
                        </a:rPr>
                        <a:t>EDX</a:t>
                      </a:r>
                      <a:endParaRPr lang="en-US" sz="1800" dirty="0">
                        <a:latin typeface="Bookman Old Style" pitchFamily="18" charset="0"/>
                      </a:endParaRPr>
                    </a:p>
                  </a:txBody>
                  <a:tcPr/>
                </a:tc>
                <a:tc>
                  <a:txBody>
                    <a:bodyPr/>
                    <a:lstStyle/>
                    <a:p>
                      <a:r>
                        <a:rPr lang="en-US" sz="1800" dirty="0" smtClean="0">
                          <a:solidFill>
                            <a:schemeClr val="tx1"/>
                          </a:solidFill>
                          <a:latin typeface="Bookman Old Style" pitchFamily="18" charset="0"/>
                        </a:rPr>
                        <a:t>RDX</a:t>
                      </a:r>
                      <a:endParaRPr lang="en-US" sz="1800" dirty="0">
                        <a:solidFill>
                          <a:schemeClr val="tx1"/>
                        </a:solidFill>
                        <a:latin typeface="Bookman Old Style" pitchFamily="18" charset="0"/>
                      </a:endParaRPr>
                    </a:p>
                  </a:txBody>
                  <a:tcPr/>
                </a:tc>
                <a:tc>
                  <a:txBody>
                    <a:bodyPr/>
                    <a:lstStyle/>
                    <a:p>
                      <a:r>
                        <a:rPr lang="en-US" sz="1800" dirty="0" smtClean="0">
                          <a:solidFill>
                            <a:schemeClr val="tx1"/>
                          </a:solidFill>
                          <a:latin typeface="Bookman Old Style" pitchFamily="18" charset="0"/>
                        </a:rPr>
                        <a:t>Data</a:t>
                      </a:r>
                      <a:endParaRPr lang="en-US" sz="1800" dirty="0">
                        <a:solidFill>
                          <a:schemeClr val="tx1"/>
                        </a:solidFill>
                        <a:latin typeface="Bookman Old Style" pitchFamily="18" charset="0"/>
                      </a:endParaRPr>
                    </a:p>
                  </a:txBody>
                  <a:tcPr/>
                </a:tc>
              </a:tr>
              <a:tr h="364116">
                <a:tc>
                  <a:txBody>
                    <a:bodyPr/>
                    <a:lstStyle/>
                    <a:p>
                      <a:r>
                        <a:rPr lang="en-US" sz="1800" dirty="0" smtClean="0">
                          <a:latin typeface="Bookman Old Style" pitchFamily="18" charset="0"/>
                        </a:rPr>
                        <a:t>BP</a:t>
                      </a:r>
                      <a:endParaRPr lang="en-US" sz="1800" dirty="0">
                        <a:latin typeface="Bookman Old Style" pitchFamily="18" charset="0"/>
                      </a:endParaRPr>
                    </a:p>
                  </a:txBody>
                  <a:tcPr/>
                </a:tc>
                <a:tc>
                  <a:txBody>
                    <a:bodyPr/>
                    <a:lstStyle/>
                    <a:p>
                      <a:r>
                        <a:rPr lang="en-US" sz="1800" dirty="0" smtClean="0">
                          <a:latin typeface="Bookman Old Style" pitchFamily="18" charset="0"/>
                        </a:rPr>
                        <a:t>EBP</a:t>
                      </a:r>
                      <a:endParaRPr lang="en-US" sz="1800" dirty="0">
                        <a:latin typeface="Bookman Old Style" pitchFamily="18" charset="0"/>
                      </a:endParaRPr>
                    </a:p>
                  </a:txBody>
                  <a:tcPr/>
                </a:tc>
                <a:tc>
                  <a:txBody>
                    <a:bodyPr/>
                    <a:lstStyle/>
                    <a:p>
                      <a:r>
                        <a:rPr lang="en-US" sz="1800" dirty="0" smtClean="0">
                          <a:solidFill>
                            <a:schemeClr val="tx1"/>
                          </a:solidFill>
                          <a:latin typeface="Bookman Old Style" pitchFamily="18" charset="0"/>
                        </a:rPr>
                        <a:t>RBP</a:t>
                      </a:r>
                      <a:endParaRPr lang="en-US" sz="1800" dirty="0">
                        <a:solidFill>
                          <a:schemeClr val="tx1"/>
                        </a:solidFill>
                        <a:latin typeface="Bookman Old Style" pitchFamily="18" charset="0"/>
                      </a:endParaRPr>
                    </a:p>
                  </a:txBody>
                  <a:tcPr/>
                </a:tc>
                <a:tc>
                  <a:txBody>
                    <a:bodyPr/>
                    <a:lstStyle/>
                    <a:p>
                      <a:r>
                        <a:rPr lang="en-US" sz="1800" dirty="0" smtClean="0">
                          <a:solidFill>
                            <a:schemeClr val="tx1"/>
                          </a:solidFill>
                          <a:latin typeface="Bookman Old Style" pitchFamily="18" charset="0"/>
                        </a:rPr>
                        <a:t>Base Pointer</a:t>
                      </a:r>
                      <a:endParaRPr lang="en-US" sz="1800" dirty="0">
                        <a:solidFill>
                          <a:schemeClr val="tx1"/>
                        </a:solidFill>
                        <a:latin typeface="Bookman Old Style" pitchFamily="18" charset="0"/>
                      </a:endParaRPr>
                    </a:p>
                  </a:txBody>
                  <a:tcPr/>
                </a:tc>
              </a:tr>
              <a:tr h="364116">
                <a:tc>
                  <a:txBody>
                    <a:bodyPr/>
                    <a:lstStyle/>
                    <a:p>
                      <a:r>
                        <a:rPr lang="en-US" sz="1800" dirty="0" smtClean="0">
                          <a:latin typeface="Bookman Old Style" pitchFamily="18" charset="0"/>
                        </a:rPr>
                        <a:t>SP</a:t>
                      </a:r>
                      <a:endParaRPr lang="en-US" sz="1800" dirty="0">
                        <a:latin typeface="Bookman Old Style" pitchFamily="18" charset="0"/>
                      </a:endParaRPr>
                    </a:p>
                  </a:txBody>
                  <a:tcPr/>
                </a:tc>
                <a:tc>
                  <a:txBody>
                    <a:bodyPr/>
                    <a:lstStyle/>
                    <a:p>
                      <a:r>
                        <a:rPr lang="en-US" sz="1800" dirty="0" smtClean="0">
                          <a:latin typeface="Bookman Old Style" pitchFamily="18" charset="0"/>
                        </a:rPr>
                        <a:t>ESP</a:t>
                      </a:r>
                      <a:endParaRPr lang="en-US" sz="1800" dirty="0">
                        <a:latin typeface="Bookman Old Style" pitchFamily="18" charset="0"/>
                      </a:endParaRPr>
                    </a:p>
                  </a:txBody>
                  <a:tcPr/>
                </a:tc>
                <a:tc>
                  <a:txBody>
                    <a:bodyPr/>
                    <a:lstStyle/>
                    <a:p>
                      <a:r>
                        <a:rPr lang="en-US" sz="1800" dirty="0" smtClean="0">
                          <a:solidFill>
                            <a:schemeClr val="tx1"/>
                          </a:solidFill>
                          <a:latin typeface="Bookman Old Style" pitchFamily="18" charset="0"/>
                        </a:rPr>
                        <a:t>RSP</a:t>
                      </a:r>
                      <a:endParaRPr lang="en-US" sz="1800" dirty="0">
                        <a:solidFill>
                          <a:schemeClr val="tx1"/>
                        </a:solidFill>
                        <a:latin typeface="Bookman Old Style" pitchFamily="18" charset="0"/>
                      </a:endParaRPr>
                    </a:p>
                  </a:txBody>
                  <a:tcPr/>
                </a:tc>
                <a:tc>
                  <a:txBody>
                    <a:bodyPr/>
                    <a:lstStyle/>
                    <a:p>
                      <a:r>
                        <a:rPr lang="en-US" sz="1800" dirty="0" smtClean="0">
                          <a:solidFill>
                            <a:schemeClr val="tx1"/>
                          </a:solidFill>
                          <a:latin typeface="Bookman Old Style" pitchFamily="18" charset="0"/>
                        </a:rPr>
                        <a:t>Stack Pointer</a:t>
                      </a:r>
                      <a:endParaRPr lang="en-US" sz="1800" dirty="0">
                        <a:solidFill>
                          <a:schemeClr val="tx1"/>
                        </a:solidFill>
                        <a:latin typeface="Bookman Old Style" pitchFamily="18" charset="0"/>
                      </a:endParaRPr>
                    </a:p>
                  </a:txBody>
                  <a:tcPr/>
                </a:tc>
              </a:tr>
              <a:tr h="364116">
                <a:tc>
                  <a:txBody>
                    <a:bodyPr/>
                    <a:lstStyle/>
                    <a:p>
                      <a:r>
                        <a:rPr lang="en-US" sz="1800" dirty="0" smtClean="0">
                          <a:latin typeface="Bookman Old Style" pitchFamily="18" charset="0"/>
                        </a:rPr>
                        <a:t>IP</a:t>
                      </a:r>
                      <a:endParaRPr lang="en-US" sz="1800" dirty="0">
                        <a:latin typeface="Bookman Old Style" pitchFamily="18" charset="0"/>
                      </a:endParaRPr>
                    </a:p>
                  </a:txBody>
                  <a:tcPr/>
                </a:tc>
                <a:tc>
                  <a:txBody>
                    <a:bodyPr/>
                    <a:lstStyle/>
                    <a:p>
                      <a:r>
                        <a:rPr lang="en-US" sz="1800" dirty="0" smtClean="0">
                          <a:latin typeface="Bookman Old Style" pitchFamily="18" charset="0"/>
                        </a:rPr>
                        <a:t>EIP</a:t>
                      </a:r>
                      <a:endParaRPr lang="en-US" sz="1800" dirty="0">
                        <a:latin typeface="Bookman Old Style" pitchFamily="18" charset="0"/>
                      </a:endParaRPr>
                    </a:p>
                  </a:txBody>
                  <a:tcPr/>
                </a:tc>
                <a:tc>
                  <a:txBody>
                    <a:bodyPr/>
                    <a:lstStyle/>
                    <a:p>
                      <a:r>
                        <a:rPr lang="en-US" sz="1800" dirty="0" smtClean="0">
                          <a:solidFill>
                            <a:schemeClr val="tx1"/>
                          </a:solidFill>
                          <a:latin typeface="Bookman Old Style" pitchFamily="18" charset="0"/>
                        </a:rPr>
                        <a:t>RIP</a:t>
                      </a:r>
                      <a:endParaRPr lang="en-US" sz="1800" dirty="0">
                        <a:solidFill>
                          <a:schemeClr val="tx1"/>
                        </a:solidFill>
                        <a:latin typeface="Bookman Old Style" pitchFamily="18" charset="0"/>
                      </a:endParaRPr>
                    </a:p>
                  </a:txBody>
                  <a:tcPr/>
                </a:tc>
                <a:tc>
                  <a:txBody>
                    <a:bodyPr/>
                    <a:lstStyle/>
                    <a:p>
                      <a:r>
                        <a:rPr lang="en-US" sz="1800" dirty="0" smtClean="0">
                          <a:solidFill>
                            <a:schemeClr val="tx1"/>
                          </a:solidFill>
                          <a:latin typeface="Bookman Old Style" pitchFamily="18" charset="0"/>
                        </a:rPr>
                        <a:t>Instruction Pointer</a:t>
                      </a:r>
                      <a:endParaRPr lang="en-US" sz="1800" dirty="0">
                        <a:solidFill>
                          <a:schemeClr val="tx1"/>
                        </a:solidFill>
                        <a:latin typeface="Bookman Old Style" pitchFamily="18" charset="0"/>
                      </a:endParaRPr>
                    </a:p>
                  </a:txBody>
                  <a:tcPr/>
                </a:tc>
              </a:tr>
              <a:tr h="364116">
                <a:tc>
                  <a:txBody>
                    <a:bodyPr/>
                    <a:lstStyle/>
                    <a:p>
                      <a:r>
                        <a:rPr lang="en-US" sz="1800" dirty="0" smtClean="0">
                          <a:latin typeface="Bookman Old Style" pitchFamily="18" charset="0"/>
                        </a:rPr>
                        <a:t>SI</a:t>
                      </a:r>
                      <a:endParaRPr lang="en-US" sz="1800" dirty="0">
                        <a:latin typeface="Bookman Old Style" pitchFamily="18" charset="0"/>
                      </a:endParaRPr>
                    </a:p>
                  </a:txBody>
                  <a:tcPr/>
                </a:tc>
                <a:tc>
                  <a:txBody>
                    <a:bodyPr/>
                    <a:lstStyle/>
                    <a:p>
                      <a:r>
                        <a:rPr lang="en-US" sz="1800" dirty="0" smtClean="0">
                          <a:latin typeface="Bookman Old Style" pitchFamily="18" charset="0"/>
                        </a:rPr>
                        <a:t>ESI</a:t>
                      </a:r>
                      <a:endParaRPr lang="en-US" sz="1800" dirty="0">
                        <a:latin typeface="Bookman Old Style" pitchFamily="18" charset="0"/>
                      </a:endParaRPr>
                    </a:p>
                  </a:txBody>
                  <a:tcPr/>
                </a:tc>
                <a:tc>
                  <a:txBody>
                    <a:bodyPr/>
                    <a:lstStyle/>
                    <a:p>
                      <a:r>
                        <a:rPr lang="en-US" sz="1800" dirty="0" smtClean="0">
                          <a:solidFill>
                            <a:schemeClr val="tx1"/>
                          </a:solidFill>
                          <a:latin typeface="Bookman Old Style" pitchFamily="18" charset="0"/>
                        </a:rPr>
                        <a:t>RSI</a:t>
                      </a:r>
                      <a:endParaRPr lang="en-US" sz="1800" dirty="0">
                        <a:solidFill>
                          <a:schemeClr val="tx1"/>
                        </a:solidFill>
                        <a:latin typeface="Bookman Old Style" pitchFamily="18" charset="0"/>
                      </a:endParaRPr>
                    </a:p>
                  </a:txBody>
                  <a:tcPr/>
                </a:tc>
                <a:tc>
                  <a:txBody>
                    <a:bodyPr/>
                    <a:lstStyle/>
                    <a:p>
                      <a:r>
                        <a:rPr lang="en-US" sz="1800" dirty="0" smtClean="0">
                          <a:solidFill>
                            <a:schemeClr val="tx1"/>
                          </a:solidFill>
                          <a:latin typeface="Bookman Old Style" pitchFamily="18" charset="0"/>
                        </a:rPr>
                        <a:t>Source Index Pointer</a:t>
                      </a:r>
                      <a:endParaRPr lang="en-US" sz="1800" dirty="0">
                        <a:solidFill>
                          <a:schemeClr val="tx1"/>
                        </a:solidFill>
                        <a:latin typeface="Bookman Old Style" pitchFamily="18" charset="0"/>
                      </a:endParaRPr>
                    </a:p>
                  </a:txBody>
                  <a:tcPr/>
                </a:tc>
              </a:tr>
              <a:tr h="364116">
                <a:tc>
                  <a:txBody>
                    <a:bodyPr/>
                    <a:lstStyle/>
                    <a:p>
                      <a:r>
                        <a:rPr lang="en-US" sz="1800" dirty="0" smtClean="0">
                          <a:latin typeface="Bookman Old Style" pitchFamily="18" charset="0"/>
                        </a:rPr>
                        <a:t>DI</a:t>
                      </a:r>
                      <a:endParaRPr lang="en-US" sz="1800" dirty="0">
                        <a:latin typeface="Bookman Old Style" pitchFamily="18" charset="0"/>
                      </a:endParaRPr>
                    </a:p>
                  </a:txBody>
                  <a:tcPr/>
                </a:tc>
                <a:tc>
                  <a:txBody>
                    <a:bodyPr/>
                    <a:lstStyle/>
                    <a:p>
                      <a:r>
                        <a:rPr lang="en-US" sz="1800" dirty="0" smtClean="0">
                          <a:latin typeface="Bookman Old Style" pitchFamily="18" charset="0"/>
                        </a:rPr>
                        <a:t>EDI</a:t>
                      </a:r>
                      <a:endParaRPr lang="en-US" sz="1800" dirty="0">
                        <a:latin typeface="Bookman Old Style" pitchFamily="18" charset="0"/>
                      </a:endParaRPr>
                    </a:p>
                  </a:txBody>
                  <a:tcPr/>
                </a:tc>
                <a:tc>
                  <a:txBody>
                    <a:bodyPr/>
                    <a:lstStyle/>
                    <a:p>
                      <a:r>
                        <a:rPr lang="en-US" sz="1800" dirty="0" smtClean="0">
                          <a:solidFill>
                            <a:schemeClr val="tx1"/>
                          </a:solidFill>
                          <a:latin typeface="Bookman Old Style" pitchFamily="18" charset="0"/>
                        </a:rPr>
                        <a:t>RDI</a:t>
                      </a:r>
                      <a:endParaRPr lang="en-US" sz="1800" dirty="0">
                        <a:solidFill>
                          <a:schemeClr val="tx1"/>
                        </a:solidFill>
                        <a:latin typeface="Bookman Old Style" pitchFamily="18" charset="0"/>
                      </a:endParaRPr>
                    </a:p>
                  </a:txBody>
                  <a:tcPr/>
                </a:tc>
                <a:tc>
                  <a:txBody>
                    <a:bodyPr/>
                    <a:lstStyle/>
                    <a:p>
                      <a:r>
                        <a:rPr lang="en-US" sz="1800" dirty="0" smtClean="0">
                          <a:solidFill>
                            <a:schemeClr val="tx1"/>
                          </a:solidFill>
                          <a:latin typeface="Bookman Old Style" pitchFamily="18" charset="0"/>
                        </a:rPr>
                        <a:t>Destination Index Pointer</a:t>
                      </a:r>
                      <a:endParaRPr lang="en-US" sz="1800" dirty="0">
                        <a:solidFill>
                          <a:schemeClr val="tx1"/>
                        </a:solidFill>
                        <a:latin typeface="Bookman Old Style" pitchFamily="18" charset="0"/>
                      </a:endParaRPr>
                    </a:p>
                  </a:txBody>
                  <a:tcPr/>
                </a:tc>
              </a:tr>
            </a:tbl>
          </a:graphicData>
        </a:graphic>
      </p:graphicFrame>
      <p:sp>
        <p:nvSpPr>
          <p:cNvPr id="6" name="Slide Number Placeholder 5"/>
          <p:cNvSpPr>
            <a:spLocks noGrp="1"/>
          </p:cNvSpPr>
          <p:nvPr>
            <p:ph type="sldNum" sz="quarter" idx="12"/>
          </p:nvPr>
        </p:nvSpPr>
        <p:spPr/>
        <p:txBody>
          <a:bodyPr/>
          <a:lstStyle/>
          <a:p>
            <a:fld id="{B6F15528-21DE-4FAA-801E-634DDDAF4B2B}"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Functions, High Level View</a:t>
            </a:r>
          </a:p>
        </p:txBody>
      </p:sp>
      <p:sp>
        <p:nvSpPr>
          <p:cNvPr id="3" name="Content Placeholder 2"/>
          <p:cNvSpPr>
            <a:spLocks noGrp="1"/>
          </p:cNvSpPr>
          <p:nvPr>
            <p:ph idx="1"/>
          </p:nvPr>
        </p:nvSpPr>
        <p:spPr>
          <a:xfrm>
            <a:off x="457200" y="1600200"/>
            <a:ext cx="8229600" cy="4876800"/>
          </a:xfrm>
        </p:spPr>
        <p:txBody>
          <a:bodyPr>
            <a:normAutofit lnSpcReduction="10000"/>
          </a:bodyPr>
          <a:lstStyle/>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myfun2(</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*x)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(“You entered: %s\n", x);</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myfun1(</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char buffer[16];</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strcpy</a:t>
            </a:r>
            <a:r>
              <a:rPr lang="en-US" sz="2000" dirty="0" smtClean="0">
                <a:solidFill>
                  <a:schemeClr val="bg1"/>
                </a:solidFill>
                <a:latin typeface="Courier New" pitchFamily="49" charset="0"/>
                <a:cs typeface="Courier New" pitchFamily="49" charset="0"/>
              </a:rPr>
              <a:t>(buffer,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a:t>
            </a:r>
          </a:p>
          <a:p>
            <a:pPr>
              <a:buClr>
                <a:srgbClr val="FF0000"/>
              </a:buClr>
              <a:buNone/>
            </a:pPr>
            <a:r>
              <a:rPr lang="en-US" sz="2000" dirty="0" smtClean="0">
                <a:solidFill>
                  <a:schemeClr val="bg1"/>
                </a:solidFill>
                <a:latin typeface="Courier New" pitchFamily="49" charset="0"/>
                <a:cs typeface="Courier New" pitchFamily="49" charset="0"/>
              </a:rPr>
              <a:t>	myfun2(buffer);</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main(</a:t>
            </a: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if</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&gt; 1)</a:t>
            </a:r>
          </a:p>
          <a:p>
            <a:pPr>
              <a:buClr>
                <a:srgbClr val="FF0000"/>
              </a:buClr>
              <a:buNone/>
            </a:pPr>
            <a:r>
              <a:rPr lang="en-US" sz="2000" dirty="0" smtClean="0">
                <a:solidFill>
                  <a:schemeClr val="bg1"/>
                </a:solidFill>
                <a:latin typeface="Courier New" pitchFamily="49" charset="0"/>
                <a:cs typeface="Courier New" pitchFamily="49" charset="0"/>
              </a:rPr>
              <a:t>		myfun1(</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[1]);</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else</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(“No arguments!\n");</a:t>
            </a:r>
          </a:p>
          <a:p>
            <a:pPr>
              <a:buClr>
                <a:srgbClr val="FF0000"/>
              </a:buClr>
              <a:buNone/>
            </a:pPr>
            <a:r>
              <a:rPr lang="en-US" sz="2000" dirty="0" smtClean="0">
                <a:solidFill>
                  <a:schemeClr val="bg1"/>
                </a:solidFill>
                <a:latin typeface="Courier New" pitchFamily="49" charset="0"/>
                <a:cs typeface="Courier New" pitchFamily="49"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5867400" y="2133600"/>
            <a:ext cx="2743200" cy="5334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function consist of:</a:t>
            </a:r>
            <a:endParaRPr lang="en-US" dirty="0"/>
          </a:p>
        </p:txBody>
      </p:sp>
      <p:sp>
        <p:nvSpPr>
          <p:cNvPr id="6" name="Rectangle 5"/>
          <p:cNvSpPr/>
          <p:nvPr/>
        </p:nvSpPr>
        <p:spPr>
          <a:xfrm>
            <a:off x="5867400" y="2743200"/>
            <a:ext cx="2743200" cy="533400"/>
          </a:xfrm>
          <a:prstGeom prst="rect">
            <a:avLst/>
          </a:prstGeom>
          <a:solidFill>
            <a:schemeClr val="bg2">
              <a:lumMod val="25000"/>
              <a:alpha val="4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Name</a:t>
            </a:r>
            <a:endParaRPr lang="en-US" dirty="0"/>
          </a:p>
        </p:txBody>
      </p:sp>
      <p:sp>
        <p:nvSpPr>
          <p:cNvPr id="7" name="Rectangle 6"/>
          <p:cNvSpPr/>
          <p:nvPr/>
        </p:nvSpPr>
        <p:spPr>
          <a:xfrm>
            <a:off x="1219200" y="2743200"/>
            <a:ext cx="1066800" cy="381000"/>
          </a:xfrm>
          <a:prstGeom prst="rect">
            <a:avLst/>
          </a:prstGeom>
          <a:solidFill>
            <a:schemeClr val="bg2">
              <a:lumMod val="25000"/>
              <a:alpha val="4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219200" y="1600200"/>
            <a:ext cx="1066800" cy="381000"/>
          </a:xfrm>
          <a:prstGeom prst="rect">
            <a:avLst/>
          </a:prstGeom>
          <a:solidFill>
            <a:schemeClr val="bg2">
              <a:lumMod val="25000"/>
              <a:alpha val="4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066800" y="4572000"/>
            <a:ext cx="762000" cy="381000"/>
          </a:xfrm>
          <a:prstGeom prst="rect">
            <a:avLst/>
          </a:prstGeom>
          <a:solidFill>
            <a:schemeClr val="bg2">
              <a:lumMod val="25000"/>
              <a:alpha val="4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5867400" y="3352800"/>
            <a:ext cx="2743200" cy="533400"/>
          </a:xfrm>
          <a:prstGeom prst="rect">
            <a:avLst/>
          </a:prstGeom>
          <a:solidFill>
            <a:schemeClr val="accent4">
              <a:lumMod val="60000"/>
              <a:lumOff val="40000"/>
              <a:alpha val="4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Parameters (or arguments)</a:t>
            </a:r>
            <a:endParaRPr lang="en-US" dirty="0"/>
          </a:p>
        </p:txBody>
      </p:sp>
      <p:sp>
        <p:nvSpPr>
          <p:cNvPr id="11" name="Rectangle 10"/>
          <p:cNvSpPr/>
          <p:nvPr/>
        </p:nvSpPr>
        <p:spPr>
          <a:xfrm>
            <a:off x="1905000" y="4572000"/>
            <a:ext cx="3352800" cy="381000"/>
          </a:xfrm>
          <a:prstGeom prst="rect">
            <a:avLst/>
          </a:prstGeom>
          <a:solidFill>
            <a:schemeClr val="accent4">
              <a:lumMod val="60000"/>
              <a:lumOff val="40000"/>
              <a:alpha val="4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2362200" y="2743200"/>
            <a:ext cx="1371600" cy="381000"/>
          </a:xfrm>
          <a:prstGeom prst="rect">
            <a:avLst/>
          </a:prstGeom>
          <a:solidFill>
            <a:schemeClr val="accent4">
              <a:lumMod val="60000"/>
              <a:lumOff val="40000"/>
              <a:alpha val="4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2362200" y="1600200"/>
            <a:ext cx="1066800" cy="381000"/>
          </a:xfrm>
          <a:prstGeom prst="rect">
            <a:avLst/>
          </a:prstGeom>
          <a:solidFill>
            <a:schemeClr val="accent4">
              <a:lumMod val="60000"/>
              <a:lumOff val="40000"/>
              <a:alpha val="4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5867400" y="3962400"/>
            <a:ext cx="2743200" cy="533400"/>
          </a:xfrm>
          <a:prstGeom prst="rect">
            <a:avLst/>
          </a:prstGeom>
          <a:solidFill>
            <a:srgbClr val="FFC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Body</a:t>
            </a:r>
            <a:endParaRPr lang="en-US" dirty="0"/>
          </a:p>
        </p:txBody>
      </p:sp>
      <p:sp>
        <p:nvSpPr>
          <p:cNvPr id="15" name="Rectangle 14"/>
          <p:cNvSpPr/>
          <p:nvPr/>
        </p:nvSpPr>
        <p:spPr>
          <a:xfrm>
            <a:off x="838200" y="1981200"/>
            <a:ext cx="4800600" cy="381000"/>
          </a:xfrm>
          <a:prstGeom prst="rect">
            <a:avLst/>
          </a:prstGeom>
          <a:solidFill>
            <a:srgbClr val="FFC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838200" y="3505200"/>
            <a:ext cx="4800600" cy="609600"/>
          </a:xfrm>
          <a:prstGeom prst="rect">
            <a:avLst/>
          </a:prstGeom>
          <a:solidFill>
            <a:srgbClr val="FFC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838200" y="4953000"/>
            <a:ext cx="4800600" cy="990600"/>
          </a:xfrm>
          <a:prstGeom prst="rect">
            <a:avLst/>
          </a:prstGeom>
          <a:solidFill>
            <a:srgbClr val="FFC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p:nvSpPr>
        <p:spPr>
          <a:xfrm>
            <a:off x="5867400" y="4572000"/>
            <a:ext cx="2743200" cy="5334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Local variable definitions</a:t>
            </a:r>
            <a:endParaRPr lang="en-US" dirty="0"/>
          </a:p>
        </p:txBody>
      </p:sp>
      <p:sp>
        <p:nvSpPr>
          <p:cNvPr id="19" name="Rectangle 18"/>
          <p:cNvSpPr/>
          <p:nvPr/>
        </p:nvSpPr>
        <p:spPr>
          <a:xfrm>
            <a:off x="838200" y="3124200"/>
            <a:ext cx="27432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p:cNvSpPr/>
          <p:nvPr/>
        </p:nvSpPr>
        <p:spPr>
          <a:xfrm>
            <a:off x="5867400" y="5181600"/>
            <a:ext cx="2743200" cy="5334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Return value type</a:t>
            </a:r>
            <a:endParaRPr lang="en-US" dirty="0"/>
          </a:p>
        </p:txBody>
      </p:sp>
      <p:sp>
        <p:nvSpPr>
          <p:cNvPr id="21" name="Rectangle 20"/>
          <p:cNvSpPr/>
          <p:nvPr/>
        </p:nvSpPr>
        <p:spPr>
          <a:xfrm>
            <a:off x="533400" y="4572000"/>
            <a:ext cx="5334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p:cNvSpPr/>
          <p:nvPr/>
        </p:nvSpPr>
        <p:spPr>
          <a:xfrm>
            <a:off x="533400" y="2743200"/>
            <a:ext cx="6858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p:cNvSpPr/>
          <p:nvPr/>
        </p:nvSpPr>
        <p:spPr>
          <a:xfrm>
            <a:off x="533400" y="1600200"/>
            <a:ext cx="6858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Slide Number Placeholder 24"/>
          <p:cNvSpPr>
            <a:spLocks noGrp="1"/>
          </p:cNvSpPr>
          <p:nvPr>
            <p:ph type="sldNum" sz="quarter" idx="12"/>
          </p:nvPr>
        </p:nvSpPr>
        <p:spPr/>
        <p:txBody>
          <a:bodyPr/>
          <a:lstStyle/>
          <a:p>
            <a:fld id="{B6F15528-21DE-4FAA-801E-634DDDAF4B2B}" type="slidenum">
              <a:rPr lang="en-US" smtClean="0"/>
              <a:pPr/>
              <a:t>11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dissolve">
                                      <p:cBhvr>
                                        <p:cTn id="10" dur="500"/>
                                        <p:tgtEl>
                                          <p:spTgt spid="8"/>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dissolve">
                                      <p:cBhvr>
                                        <p:cTn id="13" dur="500"/>
                                        <p:tgtEl>
                                          <p:spTgt spid="7"/>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dissolv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dissolve">
                                      <p:cBhvr>
                                        <p:cTn id="21" dur="500"/>
                                        <p:tgtEl>
                                          <p:spTgt spid="10"/>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dissolve">
                                      <p:cBhvr>
                                        <p:cTn id="24" dur="500"/>
                                        <p:tgtEl>
                                          <p:spTgt spid="11"/>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dissolve">
                                      <p:cBhvr>
                                        <p:cTn id="27" dur="500"/>
                                        <p:tgtEl>
                                          <p:spTgt spid="12"/>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dissolve">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dissolve">
                                      <p:cBhvr>
                                        <p:cTn id="35" dur="500"/>
                                        <p:tgtEl>
                                          <p:spTgt spid="14"/>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dissolve">
                                      <p:cBhvr>
                                        <p:cTn id="38" dur="500"/>
                                        <p:tgtEl>
                                          <p:spTgt spid="15"/>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dissolve">
                                      <p:cBhvr>
                                        <p:cTn id="41" dur="500"/>
                                        <p:tgtEl>
                                          <p:spTgt spid="16"/>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dissolve">
                                      <p:cBhvr>
                                        <p:cTn id="44" dur="500"/>
                                        <p:tgtEl>
                                          <p:spTgt spid="17"/>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dissolve">
                                      <p:cBhvr>
                                        <p:cTn id="49" dur="500"/>
                                        <p:tgtEl>
                                          <p:spTgt spid="18"/>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dissolve">
                                      <p:cBhvr>
                                        <p:cTn id="52" dur="500"/>
                                        <p:tgtEl>
                                          <p:spTgt spid="19"/>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dissolve">
                                      <p:cBhvr>
                                        <p:cTn id="57" dur="500"/>
                                        <p:tgtEl>
                                          <p:spTgt spid="20"/>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21"/>
                                        </p:tgtEl>
                                        <p:attrNameLst>
                                          <p:attrName>style.visibility</p:attrName>
                                        </p:attrNameLst>
                                      </p:cBhvr>
                                      <p:to>
                                        <p:strVal val="visible"/>
                                      </p:to>
                                    </p:set>
                                    <p:animEffect transition="in" filter="dissolve">
                                      <p:cBhvr>
                                        <p:cTn id="60" dur="500"/>
                                        <p:tgtEl>
                                          <p:spTgt spid="21"/>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23"/>
                                        </p:tgtEl>
                                        <p:attrNameLst>
                                          <p:attrName>style.visibility</p:attrName>
                                        </p:attrNameLst>
                                      </p:cBhvr>
                                      <p:to>
                                        <p:strVal val="visible"/>
                                      </p:to>
                                    </p:set>
                                    <p:animEffect transition="in" filter="dissolve">
                                      <p:cBhvr>
                                        <p:cTn id="63" dur="500"/>
                                        <p:tgtEl>
                                          <p:spTgt spid="23"/>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24"/>
                                        </p:tgtEl>
                                        <p:attrNameLst>
                                          <p:attrName>style.visibility</p:attrName>
                                        </p:attrNameLst>
                                      </p:cBhvr>
                                      <p:to>
                                        <p:strVal val="visible"/>
                                      </p:to>
                                    </p:set>
                                    <p:animEffect transition="in" filter="dissolve">
                                      <p:cBhvr>
                                        <p:cTn id="66"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3" grpId="0" animBg="1"/>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Functions, High Level View</a:t>
            </a:r>
          </a:p>
        </p:txBody>
      </p:sp>
      <p:sp>
        <p:nvSpPr>
          <p:cNvPr id="3" name="Content Placeholder 2"/>
          <p:cNvSpPr>
            <a:spLocks noGrp="1"/>
          </p:cNvSpPr>
          <p:nvPr>
            <p:ph idx="1"/>
          </p:nvPr>
        </p:nvSpPr>
        <p:spPr>
          <a:xfrm>
            <a:off x="457200" y="1600200"/>
            <a:ext cx="8229600" cy="4876800"/>
          </a:xfrm>
        </p:spPr>
        <p:txBody>
          <a:bodyPr>
            <a:normAutofit lnSpcReduction="10000"/>
          </a:bodyPr>
          <a:lstStyle/>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myfun2(</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*x)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(“You entered: %s\n", x);</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myfun1(</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char buffer[16];</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strcpy</a:t>
            </a:r>
            <a:r>
              <a:rPr lang="en-US" sz="2000" dirty="0" smtClean="0">
                <a:solidFill>
                  <a:schemeClr val="bg1"/>
                </a:solidFill>
                <a:latin typeface="Courier New" pitchFamily="49" charset="0"/>
                <a:cs typeface="Courier New" pitchFamily="49" charset="0"/>
              </a:rPr>
              <a:t>(buffer,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a:t>
            </a:r>
          </a:p>
          <a:p>
            <a:pPr>
              <a:buClr>
                <a:srgbClr val="FF0000"/>
              </a:buClr>
              <a:buNone/>
            </a:pPr>
            <a:r>
              <a:rPr lang="en-US" sz="2000" dirty="0" smtClean="0">
                <a:solidFill>
                  <a:schemeClr val="bg1"/>
                </a:solidFill>
                <a:latin typeface="Courier New" pitchFamily="49" charset="0"/>
                <a:cs typeface="Courier New" pitchFamily="49" charset="0"/>
              </a:rPr>
              <a:t>	myfun2(buffer);</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main(</a:t>
            </a: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if</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&gt; 1)</a:t>
            </a:r>
          </a:p>
          <a:p>
            <a:pPr>
              <a:buClr>
                <a:srgbClr val="FF0000"/>
              </a:buClr>
              <a:buNone/>
            </a:pPr>
            <a:r>
              <a:rPr lang="en-US" sz="2000" dirty="0" smtClean="0">
                <a:solidFill>
                  <a:schemeClr val="bg1"/>
                </a:solidFill>
                <a:latin typeface="Courier New" pitchFamily="49" charset="0"/>
                <a:cs typeface="Courier New" pitchFamily="49" charset="0"/>
              </a:rPr>
              <a:t>		myfun1(</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[1]);</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else</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(“No arguments!\n");</a:t>
            </a:r>
          </a:p>
          <a:p>
            <a:pPr>
              <a:buClr>
                <a:srgbClr val="FF0000"/>
              </a:buClr>
              <a:buNone/>
            </a:pPr>
            <a:r>
              <a:rPr lang="en-US" sz="2000" dirty="0" smtClean="0">
                <a:solidFill>
                  <a:schemeClr val="bg1"/>
                </a:solidFill>
                <a:latin typeface="Courier New" pitchFamily="49" charset="0"/>
                <a:cs typeface="Courier New" pitchFamily="49"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867400" y="1752600"/>
            <a:ext cx="2667000" cy="9906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stack is the best structure to trace the program execution</a:t>
            </a:r>
            <a:endParaRPr lang="en-US" dirty="0"/>
          </a:p>
        </p:txBody>
      </p:sp>
      <p:sp>
        <p:nvSpPr>
          <p:cNvPr id="27" name="Rectangle 26"/>
          <p:cNvSpPr/>
          <p:nvPr/>
        </p:nvSpPr>
        <p:spPr>
          <a:xfrm>
            <a:off x="5867400" y="3124200"/>
            <a:ext cx="26670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Current Statement</a:t>
            </a:r>
            <a:endParaRPr lang="en-US" dirty="0"/>
          </a:p>
        </p:txBody>
      </p:sp>
      <p:sp>
        <p:nvSpPr>
          <p:cNvPr id="28" name="Rectangle 27"/>
          <p:cNvSpPr/>
          <p:nvPr/>
        </p:nvSpPr>
        <p:spPr>
          <a:xfrm>
            <a:off x="5867400" y="4191000"/>
            <a:ext cx="2667000" cy="20574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5867400" y="3810000"/>
            <a:ext cx="2667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Saved Return Positions</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solidFill>
                  <a:schemeClr val="bg1"/>
                </a:solidFill>
                <a:latin typeface="Bookman Old Style" pitchFamily="18" charset="0"/>
              </a:rPr>
              <a:t>Functions, High Level View</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myfun2(</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*x)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(“You entered: %s\n", x);</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myfun1(</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char buffer[16];</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strcpy</a:t>
            </a:r>
            <a:r>
              <a:rPr lang="en-US" sz="2000" dirty="0" smtClean="0">
                <a:solidFill>
                  <a:schemeClr val="bg1"/>
                </a:solidFill>
                <a:latin typeface="Courier New" pitchFamily="49" charset="0"/>
                <a:cs typeface="Courier New" pitchFamily="49" charset="0"/>
              </a:rPr>
              <a:t>(buffer,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a:t>
            </a:r>
          </a:p>
          <a:p>
            <a:pPr>
              <a:buClr>
                <a:srgbClr val="FF0000"/>
              </a:buClr>
              <a:buNone/>
            </a:pPr>
            <a:r>
              <a:rPr lang="en-US" sz="2000" dirty="0" smtClean="0">
                <a:solidFill>
                  <a:schemeClr val="bg1"/>
                </a:solidFill>
                <a:latin typeface="Courier New" pitchFamily="49" charset="0"/>
                <a:cs typeface="Courier New" pitchFamily="49" charset="0"/>
              </a:rPr>
              <a:t>	myfun2(buffer);</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main(</a:t>
            </a: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if</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&gt; 1)</a:t>
            </a:r>
          </a:p>
          <a:p>
            <a:pPr>
              <a:buClr>
                <a:srgbClr val="FF0000"/>
              </a:buClr>
              <a:buNone/>
            </a:pPr>
            <a:r>
              <a:rPr lang="en-US" sz="2000" dirty="0" smtClean="0">
                <a:solidFill>
                  <a:schemeClr val="bg1"/>
                </a:solidFill>
                <a:latin typeface="Courier New" pitchFamily="49" charset="0"/>
                <a:cs typeface="Courier New" pitchFamily="49" charset="0"/>
              </a:rPr>
              <a:t>		myfun1(</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[1]);</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else</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(“No arguments!\n");</a:t>
            </a:r>
          </a:p>
          <a:p>
            <a:pPr>
              <a:buClr>
                <a:srgbClr val="FF0000"/>
              </a:buClr>
              <a:buNone/>
            </a:pPr>
            <a:r>
              <a:rPr lang="en-US" sz="2000" dirty="0" smtClean="0">
                <a:solidFill>
                  <a:schemeClr val="bg1"/>
                </a:solidFill>
                <a:latin typeface="Courier New" pitchFamily="49" charset="0"/>
                <a:cs typeface="Courier New" pitchFamily="49"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867400" y="1752600"/>
            <a:ext cx="2667000" cy="9906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stack is the best structure to trace the program execution</a:t>
            </a:r>
            <a:endParaRPr lang="en-US" dirty="0"/>
          </a:p>
        </p:txBody>
      </p:sp>
      <p:sp>
        <p:nvSpPr>
          <p:cNvPr id="27" name="Rectangle 26"/>
          <p:cNvSpPr/>
          <p:nvPr/>
        </p:nvSpPr>
        <p:spPr>
          <a:xfrm>
            <a:off x="5867400" y="3124200"/>
            <a:ext cx="26670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Current Statement</a:t>
            </a:r>
            <a:endParaRPr lang="en-US" dirty="0"/>
          </a:p>
        </p:txBody>
      </p:sp>
      <p:sp>
        <p:nvSpPr>
          <p:cNvPr id="28" name="Rectangle 27"/>
          <p:cNvSpPr/>
          <p:nvPr/>
        </p:nvSpPr>
        <p:spPr>
          <a:xfrm>
            <a:off x="5867400" y="4191000"/>
            <a:ext cx="2667000" cy="20574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5867400" y="3810000"/>
            <a:ext cx="2667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Saved Return Positions</a:t>
            </a:r>
            <a:endParaRPr lang="en-US" dirty="0"/>
          </a:p>
        </p:txBody>
      </p:sp>
      <p:sp>
        <p:nvSpPr>
          <p:cNvPr id="10" name="Rectangle 9"/>
          <p:cNvSpPr/>
          <p:nvPr/>
        </p:nvSpPr>
        <p:spPr>
          <a:xfrm>
            <a:off x="838200" y="4953000"/>
            <a:ext cx="21336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lide Number Placeholder 10"/>
          <p:cNvSpPr>
            <a:spLocks noGrp="1"/>
          </p:cNvSpPr>
          <p:nvPr>
            <p:ph type="sldNum" sz="quarter" idx="12"/>
          </p:nvPr>
        </p:nvSpPr>
        <p:spPr/>
        <p:txBody>
          <a:bodyPr/>
          <a:lstStyle/>
          <a:p>
            <a:fld id="{B6F15528-21DE-4FAA-801E-634DDDAF4B2B}"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solidFill>
                  <a:schemeClr val="bg1"/>
                </a:solidFill>
                <a:latin typeface="Bookman Old Style" pitchFamily="18" charset="0"/>
              </a:rPr>
              <a:t>Functions, High Level View</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myfun2(</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*x)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(“You entered: %s\n", x);</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myfun1(</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char buffer[16];</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strcpy</a:t>
            </a:r>
            <a:r>
              <a:rPr lang="en-US" sz="2000" dirty="0" smtClean="0">
                <a:solidFill>
                  <a:schemeClr val="bg1"/>
                </a:solidFill>
                <a:latin typeface="Courier New" pitchFamily="49" charset="0"/>
                <a:cs typeface="Courier New" pitchFamily="49" charset="0"/>
              </a:rPr>
              <a:t>(buffer,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a:t>
            </a:r>
          </a:p>
          <a:p>
            <a:pPr>
              <a:buClr>
                <a:srgbClr val="FF0000"/>
              </a:buClr>
              <a:buNone/>
            </a:pPr>
            <a:r>
              <a:rPr lang="en-US" sz="2000" dirty="0" smtClean="0">
                <a:solidFill>
                  <a:schemeClr val="bg1"/>
                </a:solidFill>
                <a:latin typeface="Courier New" pitchFamily="49" charset="0"/>
                <a:cs typeface="Courier New" pitchFamily="49" charset="0"/>
              </a:rPr>
              <a:t>	myfun2(buffer);</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main(</a:t>
            </a: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if</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&gt; 1)</a:t>
            </a:r>
          </a:p>
          <a:p>
            <a:pPr>
              <a:buClr>
                <a:srgbClr val="FF0000"/>
              </a:buClr>
              <a:buNone/>
            </a:pPr>
            <a:r>
              <a:rPr lang="en-US" sz="2000" dirty="0" smtClean="0">
                <a:solidFill>
                  <a:schemeClr val="bg1"/>
                </a:solidFill>
                <a:latin typeface="Courier New" pitchFamily="49" charset="0"/>
                <a:cs typeface="Courier New" pitchFamily="49" charset="0"/>
              </a:rPr>
              <a:t>		myfun1(</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[1]);</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else</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(“No arguments!\n");</a:t>
            </a:r>
          </a:p>
          <a:p>
            <a:pPr>
              <a:buClr>
                <a:srgbClr val="FF0000"/>
              </a:buClr>
              <a:buNone/>
            </a:pPr>
            <a:r>
              <a:rPr lang="en-US" sz="2000" dirty="0" smtClean="0">
                <a:solidFill>
                  <a:schemeClr val="bg1"/>
                </a:solidFill>
                <a:latin typeface="Courier New" pitchFamily="49" charset="0"/>
                <a:cs typeface="Courier New" pitchFamily="49"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867400" y="1752600"/>
            <a:ext cx="2667000" cy="9906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stack is the best structure to trace the program execution</a:t>
            </a:r>
            <a:endParaRPr lang="en-US" dirty="0"/>
          </a:p>
        </p:txBody>
      </p:sp>
      <p:sp>
        <p:nvSpPr>
          <p:cNvPr id="27" name="Rectangle 26"/>
          <p:cNvSpPr/>
          <p:nvPr/>
        </p:nvSpPr>
        <p:spPr>
          <a:xfrm>
            <a:off x="5867400" y="3124200"/>
            <a:ext cx="26670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Current Statement</a:t>
            </a:r>
            <a:endParaRPr lang="en-US" dirty="0"/>
          </a:p>
        </p:txBody>
      </p:sp>
      <p:sp>
        <p:nvSpPr>
          <p:cNvPr id="28" name="Rectangle 27"/>
          <p:cNvSpPr/>
          <p:nvPr/>
        </p:nvSpPr>
        <p:spPr>
          <a:xfrm>
            <a:off x="5867400" y="4191000"/>
            <a:ext cx="2667000" cy="20574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5867400" y="3810000"/>
            <a:ext cx="2667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Saved Return Positions</a:t>
            </a:r>
            <a:endParaRPr lang="en-US" dirty="0"/>
          </a:p>
        </p:txBody>
      </p:sp>
      <p:sp>
        <p:nvSpPr>
          <p:cNvPr id="11" name="Rectangle 10"/>
          <p:cNvSpPr/>
          <p:nvPr/>
        </p:nvSpPr>
        <p:spPr>
          <a:xfrm>
            <a:off x="1371600" y="5257800"/>
            <a:ext cx="25146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9"/>
          <p:cNvSpPr>
            <a:spLocks noGrp="1"/>
          </p:cNvSpPr>
          <p:nvPr>
            <p:ph type="sldNum" sz="quarter" idx="12"/>
          </p:nvPr>
        </p:nvSpPr>
        <p:spPr/>
        <p:txBody>
          <a:bodyPr/>
          <a:lstStyle/>
          <a:p>
            <a:fld id="{B6F15528-21DE-4FAA-801E-634DDDAF4B2B}"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solidFill>
                  <a:schemeClr val="bg1"/>
                </a:solidFill>
                <a:latin typeface="Bookman Old Style" pitchFamily="18" charset="0"/>
              </a:rPr>
              <a:t>Functions, High Level View</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myfun2(</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*x)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(“You entered: %s\n", x);</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myfun1(</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char buffer[16];</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strcpy</a:t>
            </a:r>
            <a:r>
              <a:rPr lang="en-US" sz="2000" dirty="0" smtClean="0">
                <a:solidFill>
                  <a:schemeClr val="bg1"/>
                </a:solidFill>
                <a:latin typeface="Courier New" pitchFamily="49" charset="0"/>
                <a:cs typeface="Courier New" pitchFamily="49" charset="0"/>
              </a:rPr>
              <a:t>(buffer,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a:t>
            </a:r>
          </a:p>
          <a:p>
            <a:pPr>
              <a:buClr>
                <a:srgbClr val="FF0000"/>
              </a:buClr>
              <a:buNone/>
            </a:pPr>
            <a:r>
              <a:rPr lang="en-US" sz="2000" dirty="0" smtClean="0">
                <a:solidFill>
                  <a:schemeClr val="bg1"/>
                </a:solidFill>
                <a:latin typeface="Courier New" pitchFamily="49" charset="0"/>
                <a:cs typeface="Courier New" pitchFamily="49" charset="0"/>
              </a:rPr>
              <a:t>	myfun2(buffer);</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main(</a:t>
            </a: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if</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&gt; 1)</a:t>
            </a:r>
          </a:p>
          <a:p>
            <a:pPr>
              <a:buClr>
                <a:srgbClr val="FF0000"/>
              </a:buClr>
              <a:buNone/>
            </a:pPr>
            <a:r>
              <a:rPr lang="en-US" sz="2000" dirty="0" smtClean="0">
                <a:solidFill>
                  <a:schemeClr val="bg1"/>
                </a:solidFill>
                <a:latin typeface="Courier New" pitchFamily="49" charset="0"/>
                <a:cs typeface="Courier New" pitchFamily="49" charset="0"/>
              </a:rPr>
              <a:t>		myfun1(</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[1]);</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else</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(“No arguments!\n");</a:t>
            </a:r>
          </a:p>
          <a:p>
            <a:pPr>
              <a:buClr>
                <a:srgbClr val="FF0000"/>
              </a:buClr>
              <a:buNone/>
            </a:pPr>
            <a:r>
              <a:rPr lang="en-US" sz="2000" dirty="0" smtClean="0">
                <a:solidFill>
                  <a:schemeClr val="bg1"/>
                </a:solidFill>
                <a:latin typeface="Courier New" pitchFamily="49" charset="0"/>
                <a:cs typeface="Courier New" pitchFamily="49"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867400" y="1752600"/>
            <a:ext cx="2667000" cy="9906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stack is the best structure to trace the program execution</a:t>
            </a:r>
            <a:endParaRPr lang="en-US" dirty="0"/>
          </a:p>
        </p:txBody>
      </p:sp>
      <p:sp>
        <p:nvSpPr>
          <p:cNvPr id="27" name="Rectangle 26"/>
          <p:cNvSpPr/>
          <p:nvPr/>
        </p:nvSpPr>
        <p:spPr>
          <a:xfrm>
            <a:off x="5867400" y="3124200"/>
            <a:ext cx="26670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Current Statement</a:t>
            </a:r>
            <a:endParaRPr lang="en-US" dirty="0"/>
          </a:p>
        </p:txBody>
      </p:sp>
      <p:sp>
        <p:nvSpPr>
          <p:cNvPr id="28" name="Rectangle 27"/>
          <p:cNvSpPr/>
          <p:nvPr/>
        </p:nvSpPr>
        <p:spPr>
          <a:xfrm>
            <a:off x="5867400" y="4191000"/>
            <a:ext cx="2667000" cy="20574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5867400" y="3810000"/>
            <a:ext cx="2667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Saved Return Positions</a:t>
            </a:r>
            <a:endParaRPr lang="en-US" dirty="0"/>
          </a:p>
        </p:txBody>
      </p:sp>
      <p:sp>
        <p:nvSpPr>
          <p:cNvPr id="10" name="Rectangle 9"/>
          <p:cNvSpPr/>
          <p:nvPr/>
        </p:nvSpPr>
        <p:spPr>
          <a:xfrm>
            <a:off x="1371600" y="5257800"/>
            <a:ext cx="25146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5867400" y="5867400"/>
            <a:ext cx="26670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Courier New" pitchFamily="49" charset="0"/>
                <a:cs typeface="Courier New" pitchFamily="49" charset="0"/>
              </a:rPr>
              <a:t>myfun1(</a:t>
            </a:r>
            <a:r>
              <a:rPr lang="en-US" dirty="0" err="1" smtClean="0">
                <a:solidFill>
                  <a:schemeClr val="bg1"/>
                </a:solidFill>
                <a:latin typeface="Courier New" pitchFamily="49" charset="0"/>
                <a:cs typeface="Courier New" pitchFamily="49" charset="0"/>
              </a:rPr>
              <a:t>argv</a:t>
            </a:r>
            <a:r>
              <a:rPr lang="en-US" dirty="0" smtClean="0">
                <a:solidFill>
                  <a:schemeClr val="bg1"/>
                </a:solidFill>
                <a:latin typeface="Courier New" pitchFamily="49" charset="0"/>
                <a:cs typeface="Courier New" pitchFamily="49" charset="0"/>
              </a:rPr>
              <a:t>[1]);</a:t>
            </a:r>
            <a:endParaRPr lang="en-US" dirty="0"/>
          </a:p>
        </p:txBody>
      </p:sp>
      <p:sp>
        <p:nvSpPr>
          <p:cNvPr id="13" name="Down Arrow Callout 12"/>
          <p:cNvSpPr/>
          <p:nvPr/>
        </p:nvSpPr>
        <p:spPr>
          <a:xfrm>
            <a:off x="6096000" y="4800600"/>
            <a:ext cx="2209800" cy="914400"/>
          </a:xfrm>
          <a:prstGeom prst="down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PUSH position into the Stack</a:t>
            </a:r>
            <a:endParaRPr lang="en-US" dirty="0"/>
          </a:p>
        </p:txBody>
      </p:sp>
      <p:sp>
        <p:nvSpPr>
          <p:cNvPr id="14" name="Slide Number Placeholder 13"/>
          <p:cNvSpPr>
            <a:spLocks noGrp="1"/>
          </p:cNvSpPr>
          <p:nvPr>
            <p:ph type="sldNum" sz="quarter" idx="12"/>
          </p:nvPr>
        </p:nvSpPr>
        <p:spPr/>
        <p:txBody>
          <a:bodyPr/>
          <a:lstStyle/>
          <a:p>
            <a:fld id="{B6F15528-21DE-4FAA-801E-634DDDAF4B2B}"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solidFill>
                  <a:schemeClr val="bg1"/>
                </a:solidFill>
                <a:latin typeface="Bookman Old Style" pitchFamily="18" charset="0"/>
              </a:rPr>
              <a:t>Functions, High Level View</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myfun2(</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*x)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(“You entered: %s\n", x);</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myfun1(</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char buffer[16];</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strcpy</a:t>
            </a:r>
            <a:r>
              <a:rPr lang="en-US" sz="2000" dirty="0" smtClean="0">
                <a:solidFill>
                  <a:schemeClr val="bg1"/>
                </a:solidFill>
                <a:latin typeface="Courier New" pitchFamily="49" charset="0"/>
                <a:cs typeface="Courier New" pitchFamily="49" charset="0"/>
              </a:rPr>
              <a:t>(buffer,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a:t>
            </a:r>
          </a:p>
          <a:p>
            <a:pPr>
              <a:buClr>
                <a:srgbClr val="FF0000"/>
              </a:buClr>
              <a:buNone/>
            </a:pPr>
            <a:r>
              <a:rPr lang="en-US" sz="2000" dirty="0" smtClean="0">
                <a:solidFill>
                  <a:schemeClr val="bg1"/>
                </a:solidFill>
                <a:latin typeface="Courier New" pitchFamily="49" charset="0"/>
                <a:cs typeface="Courier New" pitchFamily="49" charset="0"/>
              </a:rPr>
              <a:t>	myfun2(buffer);</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main(</a:t>
            </a: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if</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&gt; 1)</a:t>
            </a:r>
          </a:p>
          <a:p>
            <a:pPr>
              <a:buClr>
                <a:srgbClr val="FF0000"/>
              </a:buClr>
              <a:buNone/>
            </a:pPr>
            <a:r>
              <a:rPr lang="en-US" sz="2000" dirty="0" smtClean="0">
                <a:solidFill>
                  <a:schemeClr val="bg1"/>
                </a:solidFill>
                <a:latin typeface="Courier New" pitchFamily="49" charset="0"/>
                <a:cs typeface="Courier New" pitchFamily="49" charset="0"/>
              </a:rPr>
              <a:t>		myfun1(</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[1]);</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else</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(“No arguments!\n");</a:t>
            </a:r>
          </a:p>
          <a:p>
            <a:pPr>
              <a:buClr>
                <a:srgbClr val="FF0000"/>
              </a:buClr>
              <a:buNone/>
            </a:pPr>
            <a:r>
              <a:rPr lang="en-US" sz="2000" dirty="0" smtClean="0">
                <a:solidFill>
                  <a:schemeClr val="bg1"/>
                </a:solidFill>
                <a:latin typeface="Courier New" pitchFamily="49" charset="0"/>
                <a:cs typeface="Courier New" pitchFamily="49"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867400" y="1752600"/>
            <a:ext cx="2667000" cy="9906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stack is the best structure to trace the program execution</a:t>
            </a:r>
            <a:endParaRPr lang="en-US" dirty="0"/>
          </a:p>
        </p:txBody>
      </p:sp>
      <p:sp>
        <p:nvSpPr>
          <p:cNvPr id="27" name="Rectangle 26"/>
          <p:cNvSpPr/>
          <p:nvPr/>
        </p:nvSpPr>
        <p:spPr>
          <a:xfrm>
            <a:off x="5867400" y="3124200"/>
            <a:ext cx="26670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Current Statement</a:t>
            </a:r>
            <a:endParaRPr lang="en-US" dirty="0"/>
          </a:p>
        </p:txBody>
      </p:sp>
      <p:sp>
        <p:nvSpPr>
          <p:cNvPr id="28" name="Rectangle 27"/>
          <p:cNvSpPr/>
          <p:nvPr/>
        </p:nvSpPr>
        <p:spPr>
          <a:xfrm>
            <a:off x="5867400" y="4191000"/>
            <a:ext cx="2667000" cy="20574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5867400" y="3810000"/>
            <a:ext cx="2667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Saved Return Positions</a:t>
            </a:r>
            <a:endParaRPr lang="en-US" dirty="0"/>
          </a:p>
        </p:txBody>
      </p:sp>
      <p:sp>
        <p:nvSpPr>
          <p:cNvPr id="10" name="Rectangle 9"/>
          <p:cNvSpPr/>
          <p:nvPr/>
        </p:nvSpPr>
        <p:spPr>
          <a:xfrm>
            <a:off x="1371600" y="5257800"/>
            <a:ext cx="25146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5867400" y="5867400"/>
            <a:ext cx="26670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Courier New" pitchFamily="49" charset="0"/>
                <a:cs typeface="Courier New" pitchFamily="49" charset="0"/>
              </a:rPr>
              <a:t>myfun1(</a:t>
            </a:r>
            <a:r>
              <a:rPr lang="en-US" dirty="0" err="1" smtClean="0">
                <a:solidFill>
                  <a:schemeClr val="bg1"/>
                </a:solidFill>
                <a:latin typeface="Courier New" pitchFamily="49" charset="0"/>
                <a:cs typeface="Courier New" pitchFamily="49" charset="0"/>
              </a:rPr>
              <a:t>argv</a:t>
            </a:r>
            <a:r>
              <a:rPr lang="en-US" dirty="0" smtClean="0">
                <a:solidFill>
                  <a:schemeClr val="bg1"/>
                </a:solidFill>
                <a:latin typeface="Courier New" pitchFamily="49" charset="0"/>
                <a:cs typeface="Courier New" pitchFamily="49" charset="0"/>
              </a:rPr>
              <a:t>[1]);</a:t>
            </a:r>
            <a:endParaRPr lang="en-US" dirty="0"/>
          </a:p>
        </p:txBody>
      </p:sp>
      <p:sp>
        <p:nvSpPr>
          <p:cNvPr id="14" name="Rectangle 13"/>
          <p:cNvSpPr/>
          <p:nvPr/>
        </p:nvSpPr>
        <p:spPr>
          <a:xfrm>
            <a:off x="1219200" y="2743200"/>
            <a:ext cx="27432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Slide Number Placeholder 12"/>
          <p:cNvSpPr>
            <a:spLocks noGrp="1"/>
          </p:cNvSpPr>
          <p:nvPr>
            <p:ph type="sldNum" sz="quarter" idx="12"/>
          </p:nvPr>
        </p:nvSpPr>
        <p:spPr/>
        <p:txBody>
          <a:bodyPr/>
          <a:lstStyle/>
          <a:p>
            <a:fld id="{B6F15528-21DE-4FAA-801E-634DDDAF4B2B}"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solidFill>
                  <a:schemeClr val="bg1"/>
                </a:solidFill>
                <a:latin typeface="Bookman Old Style" pitchFamily="18" charset="0"/>
              </a:rPr>
              <a:t>Functions, High Level View</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myfun2(</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*x)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(“You entered: %s\n", x);</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myfun1(</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char buffer[16];</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strcpy</a:t>
            </a:r>
            <a:r>
              <a:rPr lang="en-US" sz="2000" dirty="0" smtClean="0">
                <a:solidFill>
                  <a:schemeClr val="bg1"/>
                </a:solidFill>
                <a:latin typeface="Courier New" pitchFamily="49" charset="0"/>
                <a:cs typeface="Courier New" pitchFamily="49" charset="0"/>
              </a:rPr>
              <a:t>(buffer,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a:t>
            </a:r>
          </a:p>
          <a:p>
            <a:pPr>
              <a:buClr>
                <a:srgbClr val="FF0000"/>
              </a:buClr>
              <a:buNone/>
            </a:pPr>
            <a:r>
              <a:rPr lang="en-US" sz="2000" dirty="0" smtClean="0">
                <a:solidFill>
                  <a:schemeClr val="bg1"/>
                </a:solidFill>
                <a:latin typeface="Courier New" pitchFamily="49" charset="0"/>
                <a:cs typeface="Courier New" pitchFamily="49" charset="0"/>
              </a:rPr>
              <a:t>	myfun2(buffer);</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main(</a:t>
            </a: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if</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&gt; 1)</a:t>
            </a:r>
          </a:p>
          <a:p>
            <a:pPr>
              <a:buClr>
                <a:srgbClr val="FF0000"/>
              </a:buClr>
              <a:buNone/>
            </a:pPr>
            <a:r>
              <a:rPr lang="en-US" sz="2000" dirty="0" smtClean="0">
                <a:solidFill>
                  <a:schemeClr val="bg1"/>
                </a:solidFill>
                <a:latin typeface="Courier New" pitchFamily="49" charset="0"/>
                <a:cs typeface="Courier New" pitchFamily="49" charset="0"/>
              </a:rPr>
              <a:t>		myfun1(</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[1]);</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else</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(“No arguments!\n");</a:t>
            </a:r>
          </a:p>
          <a:p>
            <a:pPr>
              <a:buClr>
                <a:srgbClr val="FF0000"/>
              </a:buClr>
              <a:buNone/>
            </a:pPr>
            <a:r>
              <a:rPr lang="en-US" sz="2000" dirty="0" smtClean="0">
                <a:solidFill>
                  <a:schemeClr val="bg1"/>
                </a:solidFill>
                <a:latin typeface="Courier New" pitchFamily="49" charset="0"/>
                <a:cs typeface="Courier New" pitchFamily="49"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867400" y="1752600"/>
            <a:ext cx="2667000" cy="9906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stack is the best structure to trace the program execution</a:t>
            </a:r>
            <a:endParaRPr lang="en-US" dirty="0"/>
          </a:p>
        </p:txBody>
      </p:sp>
      <p:sp>
        <p:nvSpPr>
          <p:cNvPr id="27" name="Rectangle 26"/>
          <p:cNvSpPr/>
          <p:nvPr/>
        </p:nvSpPr>
        <p:spPr>
          <a:xfrm>
            <a:off x="5867400" y="3124200"/>
            <a:ext cx="26670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Current Statement</a:t>
            </a:r>
            <a:endParaRPr lang="en-US" dirty="0"/>
          </a:p>
        </p:txBody>
      </p:sp>
      <p:sp>
        <p:nvSpPr>
          <p:cNvPr id="28" name="Rectangle 27"/>
          <p:cNvSpPr/>
          <p:nvPr/>
        </p:nvSpPr>
        <p:spPr>
          <a:xfrm>
            <a:off x="5867400" y="4191000"/>
            <a:ext cx="2667000" cy="20574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5867400" y="3810000"/>
            <a:ext cx="2667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Saved Return Positions</a:t>
            </a:r>
            <a:endParaRPr lang="en-US" dirty="0"/>
          </a:p>
        </p:txBody>
      </p:sp>
      <p:sp>
        <p:nvSpPr>
          <p:cNvPr id="10" name="Rectangle 9"/>
          <p:cNvSpPr/>
          <p:nvPr/>
        </p:nvSpPr>
        <p:spPr>
          <a:xfrm>
            <a:off x="1371600" y="5257800"/>
            <a:ext cx="25146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5867400" y="5867400"/>
            <a:ext cx="26670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Courier New" pitchFamily="49" charset="0"/>
                <a:cs typeface="Courier New" pitchFamily="49" charset="0"/>
              </a:rPr>
              <a:t>myfun1(</a:t>
            </a:r>
            <a:r>
              <a:rPr lang="en-US" dirty="0" err="1" smtClean="0">
                <a:solidFill>
                  <a:schemeClr val="bg1"/>
                </a:solidFill>
                <a:latin typeface="Courier New" pitchFamily="49" charset="0"/>
                <a:cs typeface="Courier New" pitchFamily="49" charset="0"/>
              </a:rPr>
              <a:t>argv</a:t>
            </a:r>
            <a:r>
              <a:rPr lang="en-US" dirty="0" smtClean="0">
                <a:solidFill>
                  <a:schemeClr val="bg1"/>
                </a:solidFill>
                <a:latin typeface="Courier New" pitchFamily="49" charset="0"/>
                <a:cs typeface="Courier New" pitchFamily="49" charset="0"/>
              </a:rPr>
              <a:t>[1]);</a:t>
            </a:r>
            <a:endParaRPr lang="en-US" dirty="0"/>
          </a:p>
        </p:txBody>
      </p:sp>
      <p:sp>
        <p:nvSpPr>
          <p:cNvPr id="13" name="Rectangle 12"/>
          <p:cNvSpPr/>
          <p:nvPr/>
        </p:nvSpPr>
        <p:spPr>
          <a:xfrm>
            <a:off x="838200" y="3048000"/>
            <a:ext cx="25908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Slide Number Placeholder 13"/>
          <p:cNvSpPr>
            <a:spLocks noGrp="1"/>
          </p:cNvSpPr>
          <p:nvPr>
            <p:ph type="sldNum" sz="quarter" idx="12"/>
          </p:nvPr>
        </p:nvSpPr>
        <p:spPr/>
        <p:txBody>
          <a:bodyPr/>
          <a:lstStyle/>
          <a:p>
            <a:fld id="{B6F15528-21DE-4FAA-801E-634DDDAF4B2B}"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solidFill>
                  <a:schemeClr val="bg1"/>
                </a:solidFill>
                <a:latin typeface="Bookman Old Style" pitchFamily="18" charset="0"/>
              </a:rPr>
              <a:t>Functions, High Level View</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myfun2(</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*x)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(“You entered: %s\n", x);</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myfun1(</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char buffer[16];</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strcpy</a:t>
            </a:r>
            <a:r>
              <a:rPr lang="en-US" sz="2000" dirty="0" smtClean="0">
                <a:solidFill>
                  <a:schemeClr val="bg1"/>
                </a:solidFill>
                <a:latin typeface="Courier New" pitchFamily="49" charset="0"/>
                <a:cs typeface="Courier New" pitchFamily="49" charset="0"/>
              </a:rPr>
              <a:t>(buffer,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a:t>
            </a:r>
          </a:p>
          <a:p>
            <a:pPr>
              <a:buClr>
                <a:srgbClr val="FF0000"/>
              </a:buClr>
              <a:buNone/>
            </a:pPr>
            <a:r>
              <a:rPr lang="en-US" sz="2000" dirty="0" smtClean="0">
                <a:solidFill>
                  <a:schemeClr val="bg1"/>
                </a:solidFill>
                <a:latin typeface="Courier New" pitchFamily="49" charset="0"/>
                <a:cs typeface="Courier New" pitchFamily="49" charset="0"/>
              </a:rPr>
              <a:t>	myfun2(buffer);</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main(</a:t>
            </a: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if</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&gt; 1)</a:t>
            </a:r>
          </a:p>
          <a:p>
            <a:pPr>
              <a:buClr>
                <a:srgbClr val="FF0000"/>
              </a:buClr>
              <a:buNone/>
            </a:pPr>
            <a:r>
              <a:rPr lang="en-US" sz="2000" dirty="0" smtClean="0">
                <a:solidFill>
                  <a:schemeClr val="bg1"/>
                </a:solidFill>
                <a:latin typeface="Courier New" pitchFamily="49" charset="0"/>
                <a:cs typeface="Courier New" pitchFamily="49" charset="0"/>
              </a:rPr>
              <a:t>		myfun1(</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[1]);</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else</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(“No arguments!\n");</a:t>
            </a:r>
          </a:p>
          <a:p>
            <a:pPr>
              <a:buClr>
                <a:srgbClr val="FF0000"/>
              </a:buClr>
              <a:buNone/>
            </a:pPr>
            <a:r>
              <a:rPr lang="en-US" sz="2000" dirty="0" smtClean="0">
                <a:solidFill>
                  <a:schemeClr val="bg1"/>
                </a:solidFill>
                <a:latin typeface="Courier New" pitchFamily="49" charset="0"/>
                <a:cs typeface="Courier New" pitchFamily="49"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867400" y="1752600"/>
            <a:ext cx="2667000" cy="9906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stack is the best structure to trace the program execution</a:t>
            </a:r>
            <a:endParaRPr lang="en-US" dirty="0"/>
          </a:p>
        </p:txBody>
      </p:sp>
      <p:sp>
        <p:nvSpPr>
          <p:cNvPr id="27" name="Rectangle 26"/>
          <p:cNvSpPr/>
          <p:nvPr/>
        </p:nvSpPr>
        <p:spPr>
          <a:xfrm>
            <a:off x="5867400" y="3124200"/>
            <a:ext cx="26670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Current Statement</a:t>
            </a:r>
            <a:endParaRPr lang="en-US" dirty="0"/>
          </a:p>
        </p:txBody>
      </p:sp>
      <p:sp>
        <p:nvSpPr>
          <p:cNvPr id="28" name="Rectangle 27"/>
          <p:cNvSpPr/>
          <p:nvPr/>
        </p:nvSpPr>
        <p:spPr>
          <a:xfrm>
            <a:off x="5867400" y="4191000"/>
            <a:ext cx="2667000" cy="20574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5867400" y="3810000"/>
            <a:ext cx="2667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Saved Return Positions</a:t>
            </a:r>
            <a:endParaRPr lang="en-US" dirty="0"/>
          </a:p>
        </p:txBody>
      </p:sp>
      <p:sp>
        <p:nvSpPr>
          <p:cNvPr id="10" name="Rectangle 9"/>
          <p:cNvSpPr/>
          <p:nvPr/>
        </p:nvSpPr>
        <p:spPr>
          <a:xfrm>
            <a:off x="1371600" y="5257800"/>
            <a:ext cx="25146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5867400" y="5867400"/>
            <a:ext cx="26670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Courier New" pitchFamily="49" charset="0"/>
                <a:cs typeface="Courier New" pitchFamily="49" charset="0"/>
              </a:rPr>
              <a:t>myfun1(</a:t>
            </a:r>
            <a:r>
              <a:rPr lang="en-US" dirty="0" err="1" smtClean="0">
                <a:solidFill>
                  <a:schemeClr val="bg1"/>
                </a:solidFill>
                <a:latin typeface="Courier New" pitchFamily="49" charset="0"/>
                <a:cs typeface="Courier New" pitchFamily="49" charset="0"/>
              </a:rPr>
              <a:t>argv</a:t>
            </a:r>
            <a:r>
              <a:rPr lang="en-US" dirty="0" smtClean="0">
                <a:solidFill>
                  <a:schemeClr val="bg1"/>
                </a:solidFill>
                <a:latin typeface="Courier New" pitchFamily="49" charset="0"/>
                <a:cs typeface="Courier New" pitchFamily="49" charset="0"/>
              </a:rPr>
              <a:t>[1]);</a:t>
            </a:r>
            <a:endParaRPr lang="en-US" dirty="0"/>
          </a:p>
        </p:txBody>
      </p:sp>
      <p:sp>
        <p:nvSpPr>
          <p:cNvPr id="14" name="Rectangle 13"/>
          <p:cNvSpPr/>
          <p:nvPr/>
        </p:nvSpPr>
        <p:spPr>
          <a:xfrm>
            <a:off x="838200" y="3429000"/>
            <a:ext cx="31242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Slide Number Placeholder 12"/>
          <p:cNvSpPr>
            <a:spLocks noGrp="1"/>
          </p:cNvSpPr>
          <p:nvPr>
            <p:ph type="sldNum" sz="quarter" idx="12"/>
          </p:nvPr>
        </p:nvSpPr>
        <p:spPr/>
        <p:txBody>
          <a:bodyPr/>
          <a:lstStyle/>
          <a:p>
            <a:fld id="{B6F15528-21DE-4FAA-801E-634DDDAF4B2B}"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solidFill>
                  <a:schemeClr val="bg1"/>
                </a:solidFill>
                <a:latin typeface="Bookman Old Style" pitchFamily="18" charset="0"/>
              </a:rPr>
              <a:t>Functions, High Level View</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myfun2(</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*x)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(“You entered: %s\n", x);</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myfun1(</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char buffer[16];</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strcpy</a:t>
            </a:r>
            <a:r>
              <a:rPr lang="en-US" sz="2000" dirty="0" smtClean="0">
                <a:solidFill>
                  <a:schemeClr val="bg1"/>
                </a:solidFill>
                <a:latin typeface="Courier New" pitchFamily="49" charset="0"/>
                <a:cs typeface="Courier New" pitchFamily="49" charset="0"/>
              </a:rPr>
              <a:t>(buffer,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a:t>
            </a:r>
          </a:p>
          <a:p>
            <a:pPr>
              <a:buClr>
                <a:srgbClr val="FF0000"/>
              </a:buClr>
              <a:buNone/>
            </a:pPr>
            <a:r>
              <a:rPr lang="en-US" sz="2000" dirty="0" smtClean="0">
                <a:solidFill>
                  <a:schemeClr val="bg1"/>
                </a:solidFill>
                <a:latin typeface="Courier New" pitchFamily="49" charset="0"/>
                <a:cs typeface="Courier New" pitchFamily="49" charset="0"/>
              </a:rPr>
              <a:t>	myfun2(buffer);</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main(</a:t>
            </a: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if</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&gt; 1)</a:t>
            </a:r>
          </a:p>
          <a:p>
            <a:pPr>
              <a:buClr>
                <a:srgbClr val="FF0000"/>
              </a:buClr>
              <a:buNone/>
            </a:pPr>
            <a:r>
              <a:rPr lang="en-US" sz="2000" dirty="0" smtClean="0">
                <a:solidFill>
                  <a:schemeClr val="bg1"/>
                </a:solidFill>
                <a:latin typeface="Courier New" pitchFamily="49" charset="0"/>
                <a:cs typeface="Courier New" pitchFamily="49" charset="0"/>
              </a:rPr>
              <a:t>		myfun1(</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[1]);</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else</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(“No arguments!\n");</a:t>
            </a:r>
          </a:p>
          <a:p>
            <a:pPr>
              <a:buClr>
                <a:srgbClr val="FF0000"/>
              </a:buClr>
              <a:buNone/>
            </a:pPr>
            <a:r>
              <a:rPr lang="en-US" sz="2000" dirty="0" smtClean="0">
                <a:solidFill>
                  <a:schemeClr val="bg1"/>
                </a:solidFill>
                <a:latin typeface="Courier New" pitchFamily="49" charset="0"/>
                <a:cs typeface="Courier New" pitchFamily="49"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867400" y="1752600"/>
            <a:ext cx="2667000" cy="9906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stack is the best structure to trace the program execution</a:t>
            </a:r>
            <a:endParaRPr lang="en-US" dirty="0"/>
          </a:p>
        </p:txBody>
      </p:sp>
      <p:sp>
        <p:nvSpPr>
          <p:cNvPr id="27" name="Rectangle 26"/>
          <p:cNvSpPr/>
          <p:nvPr/>
        </p:nvSpPr>
        <p:spPr>
          <a:xfrm>
            <a:off x="5867400" y="3124200"/>
            <a:ext cx="26670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Current Statement</a:t>
            </a:r>
            <a:endParaRPr lang="en-US" dirty="0"/>
          </a:p>
        </p:txBody>
      </p:sp>
      <p:sp>
        <p:nvSpPr>
          <p:cNvPr id="28" name="Rectangle 27"/>
          <p:cNvSpPr/>
          <p:nvPr/>
        </p:nvSpPr>
        <p:spPr>
          <a:xfrm>
            <a:off x="5867400" y="4191000"/>
            <a:ext cx="2667000" cy="20574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5867400" y="3810000"/>
            <a:ext cx="2667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Saved Return Positions</a:t>
            </a:r>
            <a:endParaRPr lang="en-US" dirty="0"/>
          </a:p>
        </p:txBody>
      </p:sp>
      <p:sp>
        <p:nvSpPr>
          <p:cNvPr id="10" name="Rectangle 9"/>
          <p:cNvSpPr/>
          <p:nvPr/>
        </p:nvSpPr>
        <p:spPr>
          <a:xfrm>
            <a:off x="1371600" y="5257800"/>
            <a:ext cx="25146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5867400" y="5867400"/>
            <a:ext cx="26670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Courier New" pitchFamily="49" charset="0"/>
                <a:cs typeface="Courier New" pitchFamily="49" charset="0"/>
              </a:rPr>
              <a:t>myfun1(</a:t>
            </a:r>
            <a:r>
              <a:rPr lang="en-US" dirty="0" err="1" smtClean="0">
                <a:solidFill>
                  <a:schemeClr val="bg1"/>
                </a:solidFill>
                <a:latin typeface="Courier New" pitchFamily="49" charset="0"/>
                <a:cs typeface="Courier New" pitchFamily="49" charset="0"/>
              </a:rPr>
              <a:t>argv</a:t>
            </a:r>
            <a:r>
              <a:rPr lang="en-US" dirty="0" smtClean="0">
                <a:solidFill>
                  <a:schemeClr val="bg1"/>
                </a:solidFill>
                <a:latin typeface="Courier New" pitchFamily="49" charset="0"/>
                <a:cs typeface="Courier New" pitchFamily="49" charset="0"/>
              </a:rPr>
              <a:t>[1]);</a:t>
            </a:r>
            <a:endParaRPr lang="en-US" dirty="0"/>
          </a:p>
        </p:txBody>
      </p:sp>
      <p:sp>
        <p:nvSpPr>
          <p:cNvPr id="13" name="Rectangle 12"/>
          <p:cNvSpPr/>
          <p:nvPr/>
        </p:nvSpPr>
        <p:spPr>
          <a:xfrm>
            <a:off x="838200" y="3733800"/>
            <a:ext cx="31242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Slide Number Placeholder 13"/>
          <p:cNvSpPr>
            <a:spLocks noGrp="1"/>
          </p:cNvSpPr>
          <p:nvPr>
            <p:ph type="sldNum" sz="quarter" idx="12"/>
          </p:nvPr>
        </p:nvSpPr>
        <p:spPr/>
        <p:txBody>
          <a:bodyPr/>
          <a:lstStyle/>
          <a:p>
            <a:fld id="{B6F15528-21DE-4FAA-801E-634DDDAF4B2B}"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0" y="0"/>
            <a:ext cx="9144000" cy="1143000"/>
          </a:xfrm>
          <a:ln/>
        </p:spPr>
        <p:txBody>
          <a:bodyPr>
            <a:normAutofit fontScale="90000"/>
          </a:bodyPr>
          <a:lstStyle/>
          <a:p>
            <a:pPr algn="ct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600" dirty="0">
                <a:solidFill>
                  <a:schemeClr val="bg1"/>
                </a:solidFill>
              </a:rPr>
              <a:t>All materials is licensed under a Creative Commons “Share Alike” license.</a:t>
            </a:r>
          </a:p>
        </p:txBody>
      </p:sp>
      <p:sp>
        <p:nvSpPr>
          <p:cNvPr id="5122" name="Text Box 2"/>
          <p:cNvSpPr txBox="1">
            <a:spLocks noChangeArrowheads="1"/>
          </p:cNvSpPr>
          <p:nvPr/>
        </p:nvSpPr>
        <p:spPr bwMode="auto">
          <a:xfrm>
            <a:off x="685800" y="1371600"/>
            <a:ext cx="7772400" cy="4114800"/>
          </a:xfrm>
          <a:prstGeom prst="rect">
            <a:avLst/>
          </a:prstGeom>
          <a:noFill/>
          <a:ln w="9525">
            <a:noFill/>
            <a:round/>
            <a:headEnd/>
            <a:tailEnd/>
          </a:ln>
          <a:effectLst/>
        </p:spPr>
        <p:txBody>
          <a:bodyPr/>
          <a:lstStyle/>
          <a:p>
            <a:pPr marL="342900" indent="-341313" hangingPunct="1">
              <a:lnSpc>
                <a:spcPct val="100000"/>
              </a:lnSpc>
              <a:spcBef>
                <a:spcPts val="488"/>
              </a:spcBef>
              <a:spcAft>
                <a:spcPts val="1425"/>
              </a:spcAft>
              <a:buFont typeface="Arial" charset="0"/>
              <a:buChar char="•"/>
              <a:tabLst>
                <a:tab pos="723900" algn="l"/>
                <a:tab pos="1447800" algn="l"/>
                <a:tab pos="2171700" algn="l"/>
                <a:tab pos="2895600" algn="l"/>
                <a:tab pos="3619500" algn="l"/>
                <a:tab pos="4343400" algn="l"/>
                <a:tab pos="5067300" algn="l"/>
                <a:tab pos="5791200" algn="l"/>
                <a:tab pos="6515100" algn="l"/>
                <a:tab pos="7239000" algn="l"/>
              </a:tabLst>
            </a:pPr>
            <a:r>
              <a:rPr lang="en-US" sz="2400">
                <a:solidFill>
                  <a:schemeClr val="bg1"/>
                </a:solidFill>
                <a:latin typeface="Calibri" charset="0"/>
                <a:ea typeface="宋体" charset="0"/>
                <a:cs typeface="宋体" charset="0"/>
              </a:rPr>
              <a:t>http://creativecommons.org/licenses/by-sa/3.0/</a:t>
            </a:r>
          </a:p>
        </p:txBody>
      </p:sp>
      <p:sp>
        <p:nvSpPr>
          <p:cNvPr id="5123" name="Text Box 3"/>
          <p:cNvSpPr txBox="1">
            <a:spLocks noChangeArrowheads="1"/>
          </p:cNvSpPr>
          <p:nvPr/>
        </p:nvSpPr>
        <p:spPr bwMode="auto">
          <a:xfrm>
            <a:off x="0" y="0"/>
            <a:ext cx="1588" cy="1588"/>
          </a:xfrm>
          <a:prstGeom prst="rect">
            <a:avLst/>
          </a:prstGeom>
          <a:noFill/>
          <a:ln w="9525">
            <a:noFill/>
            <a:round/>
            <a:headEnd/>
            <a:tailEnd/>
          </a:ln>
          <a:effectLst/>
        </p:spPr>
        <p:txBody>
          <a:bodyPr lIns="90000" tIns="45000" rIns="90000" bIns="45000"/>
          <a:lstStyle/>
          <a:p>
            <a:pPr hangingPunct="1">
              <a:lnSpc>
                <a:spcPct val="100000"/>
              </a:lnSpc>
            </a:pPr>
            <a:endParaRPr lang="en-US" dirty="0">
              <a:solidFill>
                <a:schemeClr val="bg1"/>
              </a:solidFill>
              <a:latin typeface="Calibri" charset="0"/>
              <a:ea typeface="ＭＳ Ｐゴシック" pitchFamily="80" charset="0"/>
              <a:cs typeface="ＭＳ Ｐゴシック" pitchFamily="80" charset="0"/>
            </a:endParaRPr>
          </a:p>
        </p:txBody>
      </p:sp>
      <p:pic>
        <p:nvPicPr>
          <p:cNvPr id="5124" name="Picture 4"/>
          <p:cNvPicPr>
            <a:picLocks noChangeAspect="1" noChangeArrowheads="1"/>
          </p:cNvPicPr>
          <p:nvPr/>
        </p:nvPicPr>
        <p:blipFill>
          <a:blip r:embed="rId3" cstate="print"/>
          <a:srcRect/>
          <a:stretch>
            <a:fillRect/>
          </a:stretch>
        </p:blipFill>
        <p:spPr bwMode="auto">
          <a:xfrm>
            <a:off x="1524000" y="2049463"/>
            <a:ext cx="6324600" cy="4732337"/>
          </a:xfrm>
          <a:prstGeom prst="rect">
            <a:avLst/>
          </a:prstGeom>
          <a:noFill/>
          <a:ln w="9360">
            <a:noFill/>
            <a:miter lim="800000"/>
            <a:headEnd/>
            <a:tailEnd/>
          </a:ln>
          <a:effectLst/>
        </p:spPr>
      </p:pic>
      <p:sp>
        <p:nvSpPr>
          <p:cNvPr id="6" name="Slide Number Placeholder 5"/>
          <p:cNvSpPr>
            <a:spLocks noGrp="1"/>
          </p:cNvSpPr>
          <p:nvPr>
            <p:ph type="sldNum" sz="quarter" idx="12"/>
          </p:nvPr>
        </p:nvSpPr>
        <p:spPr/>
        <p:txBody>
          <a:bodyPr/>
          <a:lstStyle/>
          <a:p>
            <a:fld id="{B9CC72DF-3A8E-450B-81DD-45727830726F}" type="slidenum">
              <a:rPr lang="en-US" smtClean="0"/>
              <a:pPr/>
              <a:t>2</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solidFill>
                  <a:schemeClr val="bg1"/>
                </a:solidFill>
                <a:latin typeface="Bookman Old Style" pitchFamily="18" charset="0"/>
              </a:rPr>
              <a:t>Functions, High Level View</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myfun2(</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*x)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(“You entered: %s\n", x);</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myfun1(</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char buffer[16];</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strcpy</a:t>
            </a:r>
            <a:r>
              <a:rPr lang="en-US" sz="2000" dirty="0" smtClean="0">
                <a:solidFill>
                  <a:schemeClr val="bg1"/>
                </a:solidFill>
                <a:latin typeface="Courier New" pitchFamily="49" charset="0"/>
                <a:cs typeface="Courier New" pitchFamily="49" charset="0"/>
              </a:rPr>
              <a:t>(buffer,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a:t>
            </a:r>
          </a:p>
          <a:p>
            <a:pPr>
              <a:buClr>
                <a:srgbClr val="FF0000"/>
              </a:buClr>
              <a:buNone/>
            </a:pPr>
            <a:r>
              <a:rPr lang="en-US" sz="2000" dirty="0" smtClean="0">
                <a:solidFill>
                  <a:schemeClr val="bg1"/>
                </a:solidFill>
                <a:latin typeface="Courier New" pitchFamily="49" charset="0"/>
                <a:cs typeface="Courier New" pitchFamily="49" charset="0"/>
              </a:rPr>
              <a:t>	myfun2(buffer);</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main(</a:t>
            </a: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if</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&gt; 1)</a:t>
            </a:r>
          </a:p>
          <a:p>
            <a:pPr>
              <a:buClr>
                <a:srgbClr val="FF0000"/>
              </a:buClr>
              <a:buNone/>
            </a:pPr>
            <a:r>
              <a:rPr lang="en-US" sz="2000" dirty="0" smtClean="0">
                <a:solidFill>
                  <a:schemeClr val="bg1"/>
                </a:solidFill>
                <a:latin typeface="Courier New" pitchFamily="49" charset="0"/>
                <a:cs typeface="Courier New" pitchFamily="49" charset="0"/>
              </a:rPr>
              <a:t>		myfun1(</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[1]);</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else</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(“No arguments!\n");</a:t>
            </a:r>
          </a:p>
          <a:p>
            <a:pPr>
              <a:buClr>
                <a:srgbClr val="FF0000"/>
              </a:buClr>
              <a:buNone/>
            </a:pPr>
            <a:r>
              <a:rPr lang="en-US" sz="2000" dirty="0" smtClean="0">
                <a:solidFill>
                  <a:schemeClr val="bg1"/>
                </a:solidFill>
                <a:latin typeface="Courier New" pitchFamily="49" charset="0"/>
                <a:cs typeface="Courier New" pitchFamily="49"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867400" y="1752600"/>
            <a:ext cx="2667000" cy="9906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stack is the best structure to trace the program execution</a:t>
            </a:r>
            <a:endParaRPr lang="en-US" dirty="0"/>
          </a:p>
        </p:txBody>
      </p:sp>
      <p:sp>
        <p:nvSpPr>
          <p:cNvPr id="27" name="Rectangle 26"/>
          <p:cNvSpPr/>
          <p:nvPr/>
        </p:nvSpPr>
        <p:spPr>
          <a:xfrm>
            <a:off x="5867400" y="3124200"/>
            <a:ext cx="26670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Current Statement</a:t>
            </a:r>
            <a:endParaRPr lang="en-US" dirty="0"/>
          </a:p>
        </p:txBody>
      </p:sp>
      <p:sp>
        <p:nvSpPr>
          <p:cNvPr id="28" name="Rectangle 27"/>
          <p:cNvSpPr/>
          <p:nvPr/>
        </p:nvSpPr>
        <p:spPr>
          <a:xfrm>
            <a:off x="5867400" y="4191000"/>
            <a:ext cx="2667000" cy="20574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5867400" y="3810000"/>
            <a:ext cx="2667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Saved Return Positions</a:t>
            </a:r>
            <a:endParaRPr lang="en-US" dirty="0"/>
          </a:p>
        </p:txBody>
      </p:sp>
      <p:sp>
        <p:nvSpPr>
          <p:cNvPr id="10" name="Rectangle 9"/>
          <p:cNvSpPr/>
          <p:nvPr/>
        </p:nvSpPr>
        <p:spPr>
          <a:xfrm>
            <a:off x="1371600" y="5257800"/>
            <a:ext cx="25146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5867400" y="5867400"/>
            <a:ext cx="26670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Courier New" pitchFamily="49" charset="0"/>
                <a:cs typeface="Courier New" pitchFamily="49" charset="0"/>
              </a:rPr>
              <a:t>myfun1(</a:t>
            </a:r>
            <a:r>
              <a:rPr lang="en-US" dirty="0" err="1" smtClean="0">
                <a:solidFill>
                  <a:schemeClr val="bg1"/>
                </a:solidFill>
                <a:latin typeface="Courier New" pitchFamily="49" charset="0"/>
                <a:cs typeface="Courier New" pitchFamily="49" charset="0"/>
              </a:rPr>
              <a:t>argv</a:t>
            </a:r>
            <a:r>
              <a:rPr lang="en-US" dirty="0" smtClean="0">
                <a:solidFill>
                  <a:schemeClr val="bg1"/>
                </a:solidFill>
                <a:latin typeface="Courier New" pitchFamily="49" charset="0"/>
                <a:cs typeface="Courier New" pitchFamily="49" charset="0"/>
              </a:rPr>
              <a:t>[1]);</a:t>
            </a:r>
            <a:endParaRPr lang="en-US" dirty="0"/>
          </a:p>
        </p:txBody>
      </p:sp>
      <p:sp>
        <p:nvSpPr>
          <p:cNvPr id="14" name="Rectangle 13"/>
          <p:cNvSpPr/>
          <p:nvPr/>
        </p:nvSpPr>
        <p:spPr>
          <a:xfrm>
            <a:off x="838200" y="3733800"/>
            <a:ext cx="3124200" cy="381000"/>
          </a:xfrm>
          <a:prstGeom prst="rect">
            <a:avLst/>
          </a:prstGeom>
          <a:solidFill>
            <a:srgbClr val="FFFF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5867400" y="5486400"/>
            <a:ext cx="2667000" cy="381000"/>
          </a:xfrm>
          <a:prstGeom prst="rect">
            <a:avLst/>
          </a:prstGeom>
          <a:solidFill>
            <a:srgbClr val="FFFF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Courier New" pitchFamily="49" charset="0"/>
                <a:cs typeface="Courier New" pitchFamily="49" charset="0"/>
              </a:rPr>
              <a:t>myfun2(buffer);</a:t>
            </a:r>
            <a:endParaRPr lang="en-US" dirty="0"/>
          </a:p>
        </p:txBody>
      </p:sp>
      <p:sp>
        <p:nvSpPr>
          <p:cNvPr id="16" name="Down Arrow Callout 15"/>
          <p:cNvSpPr/>
          <p:nvPr/>
        </p:nvSpPr>
        <p:spPr>
          <a:xfrm>
            <a:off x="6096000" y="4419600"/>
            <a:ext cx="2209800" cy="914400"/>
          </a:xfrm>
          <a:prstGeom prst="down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PUSH position into the Stack</a:t>
            </a:r>
            <a:endParaRPr lang="en-US" dirty="0"/>
          </a:p>
        </p:txBody>
      </p:sp>
      <p:sp>
        <p:nvSpPr>
          <p:cNvPr id="17" name="Slide Number Placeholder 16"/>
          <p:cNvSpPr>
            <a:spLocks noGrp="1"/>
          </p:cNvSpPr>
          <p:nvPr>
            <p:ph type="sldNum" sz="quarter" idx="12"/>
          </p:nvPr>
        </p:nvSpPr>
        <p:spPr/>
        <p:txBody>
          <a:bodyPr/>
          <a:lstStyle/>
          <a:p>
            <a:fld id="{B6F15528-21DE-4FAA-801E-634DDDAF4B2B}"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solidFill>
                  <a:schemeClr val="bg1"/>
                </a:solidFill>
                <a:latin typeface="Bookman Old Style" pitchFamily="18" charset="0"/>
              </a:rPr>
              <a:t>Functions, High Level View</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myfun2(</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*x)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(“You entered: %s\n", x);</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myfun1(</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char buffer[16];</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strcpy</a:t>
            </a:r>
            <a:r>
              <a:rPr lang="en-US" sz="2000" dirty="0" smtClean="0">
                <a:solidFill>
                  <a:schemeClr val="bg1"/>
                </a:solidFill>
                <a:latin typeface="Courier New" pitchFamily="49" charset="0"/>
                <a:cs typeface="Courier New" pitchFamily="49" charset="0"/>
              </a:rPr>
              <a:t>(buffer,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a:t>
            </a:r>
          </a:p>
          <a:p>
            <a:pPr>
              <a:buClr>
                <a:srgbClr val="FF0000"/>
              </a:buClr>
              <a:buNone/>
            </a:pPr>
            <a:r>
              <a:rPr lang="en-US" sz="2000" dirty="0" smtClean="0">
                <a:solidFill>
                  <a:schemeClr val="bg1"/>
                </a:solidFill>
                <a:latin typeface="Courier New" pitchFamily="49" charset="0"/>
                <a:cs typeface="Courier New" pitchFamily="49" charset="0"/>
              </a:rPr>
              <a:t>	myfun2(buffer);</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main(</a:t>
            </a: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if</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&gt; 1)</a:t>
            </a:r>
          </a:p>
          <a:p>
            <a:pPr>
              <a:buClr>
                <a:srgbClr val="FF0000"/>
              </a:buClr>
              <a:buNone/>
            </a:pPr>
            <a:r>
              <a:rPr lang="en-US" sz="2000" dirty="0" smtClean="0">
                <a:solidFill>
                  <a:schemeClr val="bg1"/>
                </a:solidFill>
                <a:latin typeface="Courier New" pitchFamily="49" charset="0"/>
                <a:cs typeface="Courier New" pitchFamily="49" charset="0"/>
              </a:rPr>
              <a:t>		myfun1(</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[1]);</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else</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(“No arguments!\n");</a:t>
            </a:r>
          </a:p>
          <a:p>
            <a:pPr>
              <a:buClr>
                <a:srgbClr val="FF0000"/>
              </a:buClr>
              <a:buNone/>
            </a:pPr>
            <a:r>
              <a:rPr lang="en-US" sz="2000" dirty="0" smtClean="0">
                <a:solidFill>
                  <a:schemeClr val="bg1"/>
                </a:solidFill>
                <a:latin typeface="Courier New" pitchFamily="49" charset="0"/>
                <a:cs typeface="Courier New" pitchFamily="49"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867400" y="1752600"/>
            <a:ext cx="2667000" cy="9906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stack is the best structure to trace the program execution</a:t>
            </a:r>
            <a:endParaRPr lang="en-US" dirty="0"/>
          </a:p>
        </p:txBody>
      </p:sp>
      <p:sp>
        <p:nvSpPr>
          <p:cNvPr id="27" name="Rectangle 26"/>
          <p:cNvSpPr/>
          <p:nvPr/>
        </p:nvSpPr>
        <p:spPr>
          <a:xfrm>
            <a:off x="5867400" y="3124200"/>
            <a:ext cx="26670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Current Statement</a:t>
            </a:r>
            <a:endParaRPr lang="en-US" dirty="0"/>
          </a:p>
        </p:txBody>
      </p:sp>
      <p:sp>
        <p:nvSpPr>
          <p:cNvPr id="28" name="Rectangle 27"/>
          <p:cNvSpPr/>
          <p:nvPr/>
        </p:nvSpPr>
        <p:spPr>
          <a:xfrm>
            <a:off x="5867400" y="4191000"/>
            <a:ext cx="2667000" cy="20574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5867400" y="3810000"/>
            <a:ext cx="2667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Saved Return Positions</a:t>
            </a:r>
            <a:endParaRPr lang="en-US" dirty="0"/>
          </a:p>
        </p:txBody>
      </p:sp>
      <p:sp>
        <p:nvSpPr>
          <p:cNvPr id="10" name="Rectangle 9"/>
          <p:cNvSpPr/>
          <p:nvPr/>
        </p:nvSpPr>
        <p:spPr>
          <a:xfrm>
            <a:off x="1371600" y="5257800"/>
            <a:ext cx="25146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5867400" y="5867400"/>
            <a:ext cx="26670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Courier New" pitchFamily="49" charset="0"/>
                <a:cs typeface="Courier New" pitchFamily="49" charset="0"/>
              </a:rPr>
              <a:t>myfun1(</a:t>
            </a:r>
            <a:r>
              <a:rPr lang="en-US" dirty="0" err="1" smtClean="0">
                <a:solidFill>
                  <a:schemeClr val="bg1"/>
                </a:solidFill>
                <a:latin typeface="Courier New" pitchFamily="49" charset="0"/>
                <a:cs typeface="Courier New" pitchFamily="49" charset="0"/>
              </a:rPr>
              <a:t>argv</a:t>
            </a:r>
            <a:r>
              <a:rPr lang="en-US" dirty="0" smtClean="0">
                <a:solidFill>
                  <a:schemeClr val="bg1"/>
                </a:solidFill>
                <a:latin typeface="Courier New" pitchFamily="49" charset="0"/>
                <a:cs typeface="Courier New" pitchFamily="49" charset="0"/>
              </a:rPr>
              <a:t>[1]);</a:t>
            </a:r>
            <a:endParaRPr lang="en-US" dirty="0"/>
          </a:p>
        </p:txBody>
      </p:sp>
      <p:sp>
        <p:nvSpPr>
          <p:cNvPr id="14" name="Rectangle 13"/>
          <p:cNvSpPr/>
          <p:nvPr/>
        </p:nvSpPr>
        <p:spPr>
          <a:xfrm>
            <a:off x="838200" y="3733800"/>
            <a:ext cx="3124200" cy="381000"/>
          </a:xfrm>
          <a:prstGeom prst="rect">
            <a:avLst/>
          </a:prstGeom>
          <a:solidFill>
            <a:srgbClr val="FFFF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5867400" y="5486400"/>
            <a:ext cx="2667000" cy="381000"/>
          </a:xfrm>
          <a:prstGeom prst="rect">
            <a:avLst/>
          </a:prstGeom>
          <a:solidFill>
            <a:srgbClr val="FFFF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Courier New" pitchFamily="49" charset="0"/>
                <a:cs typeface="Courier New" pitchFamily="49" charset="0"/>
              </a:rPr>
              <a:t>myfun2(buffer);</a:t>
            </a:r>
            <a:endParaRPr lang="en-US" dirty="0"/>
          </a:p>
        </p:txBody>
      </p:sp>
      <p:sp>
        <p:nvSpPr>
          <p:cNvPr id="17" name="Rectangle 16"/>
          <p:cNvSpPr/>
          <p:nvPr/>
        </p:nvSpPr>
        <p:spPr>
          <a:xfrm>
            <a:off x="1219200" y="1600200"/>
            <a:ext cx="24384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Slide Number Placeholder 15"/>
          <p:cNvSpPr>
            <a:spLocks noGrp="1"/>
          </p:cNvSpPr>
          <p:nvPr>
            <p:ph type="sldNum" sz="quarter" idx="12"/>
          </p:nvPr>
        </p:nvSpPr>
        <p:spPr/>
        <p:txBody>
          <a:bodyPr/>
          <a:lstStyle/>
          <a:p>
            <a:fld id="{B6F15528-21DE-4FAA-801E-634DDDAF4B2B}" type="slidenum">
              <a:rPr lang="en-US" smtClean="0"/>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solidFill>
                  <a:schemeClr val="bg1"/>
                </a:solidFill>
                <a:latin typeface="Bookman Old Style" pitchFamily="18" charset="0"/>
              </a:rPr>
              <a:t>Functions, High Level View</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myfun2(</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*x)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(“You entered: %s\n", x);</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myfun1(</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char buffer[16];</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strcpy</a:t>
            </a:r>
            <a:r>
              <a:rPr lang="en-US" sz="2000" dirty="0" smtClean="0">
                <a:solidFill>
                  <a:schemeClr val="bg1"/>
                </a:solidFill>
                <a:latin typeface="Courier New" pitchFamily="49" charset="0"/>
                <a:cs typeface="Courier New" pitchFamily="49" charset="0"/>
              </a:rPr>
              <a:t>(buffer,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a:t>
            </a:r>
          </a:p>
          <a:p>
            <a:pPr>
              <a:buClr>
                <a:srgbClr val="FF0000"/>
              </a:buClr>
              <a:buNone/>
            </a:pPr>
            <a:r>
              <a:rPr lang="en-US" sz="2000" dirty="0" smtClean="0">
                <a:solidFill>
                  <a:schemeClr val="bg1"/>
                </a:solidFill>
                <a:latin typeface="Courier New" pitchFamily="49" charset="0"/>
                <a:cs typeface="Courier New" pitchFamily="49" charset="0"/>
              </a:rPr>
              <a:t>	myfun2(buffer);</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main(</a:t>
            </a: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if</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&gt; 1)</a:t>
            </a:r>
          </a:p>
          <a:p>
            <a:pPr>
              <a:buClr>
                <a:srgbClr val="FF0000"/>
              </a:buClr>
              <a:buNone/>
            </a:pPr>
            <a:r>
              <a:rPr lang="en-US" sz="2000" dirty="0" smtClean="0">
                <a:solidFill>
                  <a:schemeClr val="bg1"/>
                </a:solidFill>
                <a:latin typeface="Courier New" pitchFamily="49" charset="0"/>
                <a:cs typeface="Courier New" pitchFamily="49" charset="0"/>
              </a:rPr>
              <a:t>		myfun1(</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[1]);</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else</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(“No arguments!\n");</a:t>
            </a:r>
          </a:p>
          <a:p>
            <a:pPr>
              <a:buClr>
                <a:srgbClr val="FF0000"/>
              </a:buClr>
              <a:buNone/>
            </a:pPr>
            <a:r>
              <a:rPr lang="en-US" sz="2000" dirty="0" smtClean="0">
                <a:solidFill>
                  <a:schemeClr val="bg1"/>
                </a:solidFill>
                <a:latin typeface="Courier New" pitchFamily="49" charset="0"/>
                <a:cs typeface="Courier New" pitchFamily="49"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867400" y="1752600"/>
            <a:ext cx="2667000" cy="9906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stack is the best structure to trace the program execution</a:t>
            </a:r>
            <a:endParaRPr lang="en-US" dirty="0"/>
          </a:p>
        </p:txBody>
      </p:sp>
      <p:sp>
        <p:nvSpPr>
          <p:cNvPr id="27" name="Rectangle 26"/>
          <p:cNvSpPr/>
          <p:nvPr/>
        </p:nvSpPr>
        <p:spPr>
          <a:xfrm>
            <a:off x="5867400" y="3124200"/>
            <a:ext cx="26670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Current Statement</a:t>
            </a:r>
            <a:endParaRPr lang="en-US" dirty="0"/>
          </a:p>
        </p:txBody>
      </p:sp>
      <p:sp>
        <p:nvSpPr>
          <p:cNvPr id="28" name="Rectangle 27"/>
          <p:cNvSpPr/>
          <p:nvPr/>
        </p:nvSpPr>
        <p:spPr>
          <a:xfrm>
            <a:off x="5867400" y="4191000"/>
            <a:ext cx="2667000" cy="20574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5867400" y="3810000"/>
            <a:ext cx="2667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Saved Return Positions</a:t>
            </a:r>
            <a:endParaRPr lang="en-US" dirty="0"/>
          </a:p>
        </p:txBody>
      </p:sp>
      <p:sp>
        <p:nvSpPr>
          <p:cNvPr id="10" name="Rectangle 9"/>
          <p:cNvSpPr/>
          <p:nvPr/>
        </p:nvSpPr>
        <p:spPr>
          <a:xfrm>
            <a:off x="1371600" y="5257800"/>
            <a:ext cx="25146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5867400" y="5867400"/>
            <a:ext cx="26670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Courier New" pitchFamily="49" charset="0"/>
                <a:cs typeface="Courier New" pitchFamily="49" charset="0"/>
              </a:rPr>
              <a:t>myfun1(</a:t>
            </a:r>
            <a:r>
              <a:rPr lang="en-US" dirty="0" err="1" smtClean="0">
                <a:solidFill>
                  <a:schemeClr val="bg1"/>
                </a:solidFill>
                <a:latin typeface="Courier New" pitchFamily="49" charset="0"/>
                <a:cs typeface="Courier New" pitchFamily="49" charset="0"/>
              </a:rPr>
              <a:t>argv</a:t>
            </a:r>
            <a:r>
              <a:rPr lang="en-US" dirty="0" smtClean="0">
                <a:solidFill>
                  <a:schemeClr val="bg1"/>
                </a:solidFill>
                <a:latin typeface="Courier New" pitchFamily="49" charset="0"/>
                <a:cs typeface="Courier New" pitchFamily="49" charset="0"/>
              </a:rPr>
              <a:t>[1]);</a:t>
            </a:r>
            <a:endParaRPr lang="en-US" dirty="0"/>
          </a:p>
        </p:txBody>
      </p:sp>
      <p:sp>
        <p:nvSpPr>
          <p:cNvPr id="14" name="Rectangle 13"/>
          <p:cNvSpPr/>
          <p:nvPr/>
        </p:nvSpPr>
        <p:spPr>
          <a:xfrm>
            <a:off x="838200" y="3733800"/>
            <a:ext cx="3124200" cy="381000"/>
          </a:xfrm>
          <a:prstGeom prst="rect">
            <a:avLst/>
          </a:prstGeom>
          <a:solidFill>
            <a:srgbClr val="FFFF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5867400" y="5486400"/>
            <a:ext cx="2667000" cy="381000"/>
          </a:xfrm>
          <a:prstGeom prst="rect">
            <a:avLst/>
          </a:prstGeom>
          <a:solidFill>
            <a:srgbClr val="FFFF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Courier New" pitchFamily="49" charset="0"/>
                <a:cs typeface="Courier New" pitchFamily="49" charset="0"/>
              </a:rPr>
              <a:t>myfun2(buffer);</a:t>
            </a:r>
            <a:endParaRPr lang="en-US" dirty="0"/>
          </a:p>
        </p:txBody>
      </p:sp>
      <p:sp>
        <p:nvSpPr>
          <p:cNvPr id="18" name="Rectangle 17"/>
          <p:cNvSpPr/>
          <p:nvPr/>
        </p:nvSpPr>
        <p:spPr>
          <a:xfrm>
            <a:off x="838200" y="1905000"/>
            <a:ext cx="48006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Slide Number Placeholder 15"/>
          <p:cNvSpPr>
            <a:spLocks noGrp="1"/>
          </p:cNvSpPr>
          <p:nvPr>
            <p:ph type="sldNum" sz="quarter" idx="12"/>
          </p:nvPr>
        </p:nvSpPr>
        <p:spPr/>
        <p:txBody>
          <a:bodyPr/>
          <a:lstStyle/>
          <a:p>
            <a:fld id="{B6F15528-21DE-4FAA-801E-634DDDAF4B2B}"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solidFill>
                  <a:schemeClr val="bg1"/>
                </a:solidFill>
                <a:latin typeface="Bookman Old Style" pitchFamily="18" charset="0"/>
              </a:rPr>
              <a:t>Functions, High Level View</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myfun2(</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*x)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(“You entered: %s\n", x);</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myfun1(</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char buffer[16];</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strcpy</a:t>
            </a:r>
            <a:r>
              <a:rPr lang="en-US" sz="2000" dirty="0" smtClean="0">
                <a:solidFill>
                  <a:schemeClr val="bg1"/>
                </a:solidFill>
                <a:latin typeface="Courier New" pitchFamily="49" charset="0"/>
                <a:cs typeface="Courier New" pitchFamily="49" charset="0"/>
              </a:rPr>
              <a:t>(buffer,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a:t>
            </a:r>
          </a:p>
          <a:p>
            <a:pPr>
              <a:buClr>
                <a:srgbClr val="FF0000"/>
              </a:buClr>
              <a:buNone/>
            </a:pPr>
            <a:r>
              <a:rPr lang="en-US" sz="2000" dirty="0" smtClean="0">
                <a:solidFill>
                  <a:schemeClr val="bg1"/>
                </a:solidFill>
                <a:latin typeface="Courier New" pitchFamily="49" charset="0"/>
                <a:cs typeface="Courier New" pitchFamily="49" charset="0"/>
              </a:rPr>
              <a:t>	myfun2(buffer);</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main(</a:t>
            </a: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if</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&gt; 1)</a:t>
            </a:r>
          </a:p>
          <a:p>
            <a:pPr>
              <a:buClr>
                <a:srgbClr val="FF0000"/>
              </a:buClr>
              <a:buNone/>
            </a:pPr>
            <a:r>
              <a:rPr lang="en-US" sz="2000" dirty="0" smtClean="0">
                <a:solidFill>
                  <a:schemeClr val="bg1"/>
                </a:solidFill>
                <a:latin typeface="Courier New" pitchFamily="49" charset="0"/>
                <a:cs typeface="Courier New" pitchFamily="49" charset="0"/>
              </a:rPr>
              <a:t>		myfun1(</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[1]);</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else</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(“No arguments!\n");</a:t>
            </a:r>
          </a:p>
          <a:p>
            <a:pPr>
              <a:buClr>
                <a:srgbClr val="FF0000"/>
              </a:buClr>
              <a:buNone/>
            </a:pPr>
            <a:r>
              <a:rPr lang="en-US" sz="2000" dirty="0" smtClean="0">
                <a:solidFill>
                  <a:schemeClr val="bg1"/>
                </a:solidFill>
                <a:latin typeface="Courier New" pitchFamily="49" charset="0"/>
                <a:cs typeface="Courier New" pitchFamily="49"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867400" y="1752600"/>
            <a:ext cx="2667000" cy="9906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stack is the best structure to trace the program execution</a:t>
            </a:r>
            <a:endParaRPr lang="en-US" dirty="0"/>
          </a:p>
        </p:txBody>
      </p:sp>
      <p:sp>
        <p:nvSpPr>
          <p:cNvPr id="27" name="Rectangle 26"/>
          <p:cNvSpPr/>
          <p:nvPr/>
        </p:nvSpPr>
        <p:spPr>
          <a:xfrm>
            <a:off x="5867400" y="3124200"/>
            <a:ext cx="26670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Current Statement</a:t>
            </a:r>
            <a:endParaRPr lang="en-US" dirty="0"/>
          </a:p>
        </p:txBody>
      </p:sp>
      <p:sp>
        <p:nvSpPr>
          <p:cNvPr id="28" name="Rectangle 27"/>
          <p:cNvSpPr/>
          <p:nvPr/>
        </p:nvSpPr>
        <p:spPr>
          <a:xfrm>
            <a:off x="5867400" y="4191000"/>
            <a:ext cx="2667000" cy="20574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5867400" y="3810000"/>
            <a:ext cx="2667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Saved Return Positions</a:t>
            </a:r>
            <a:endParaRPr lang="en-US" dirty="0"/>
          </a:p>
        </p:txBody>
      </p:sp>
      <p:sp>
        <p:nvSpPr>
          <p:cNvPr id="10" name="Rectangle 9"/>
          <p:cNvSpPr/>
          <p:nvPr/>
        </p:nvSpPr>
        <p:spPr>
          <a:xfrm>
            <a:off x="1371600" y="5257800"/>
            <a:ext cx="25146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5867400" y="5867400"/>
            <a:ext cx="26670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Courier New" pitchFamily="49" charset="0"/>
                <a:cs typeface="Courier New" pitchFamily="49" charset="0"/>
              </a:rPr>
              <a:t>myfun1(</a:t>
            </a:r>
            <a:r>
              <a:rPr lang="en-US" dirty="0" err="1" smtClean="0">
                <a:solidFill>
                  <a:schemeClr val="bg1"/>
                </a:solidFill>
                <a:latin typeface="Courier New" pitchFamily="49" charset="0"/>
                <a:cs typeface="Courier New" pitchFamily="49" charset="0"/>
              </a:rPr>
              <a:t>argv</a:t>
            </a:r>
            <a:r>
              <a:rPr lang="en-US" dirty="0" smtClean="0">
                <a:solidFill>
                  <a:schemeClr val="bg1"/>
                </a:solidFill>
                <a:latin typeface="Courier New" pitchFamily="49" charset="0"/>
                <a:cs typeface="Courier New" pitchFamily="49" charset="0"/>
              </a:rPr>
              <a:t>[1]);</a:t>
            </a:r>
            <a:endParaRPr lang="en-US" dirty="0"/>
          </a:p>
        </p:txBody>
      </p:sp>
      <p:sp>
        <p:nvSpPr>
          <p:cNvPr id="14" name="Rectangle 13"/>
          <p:cNvSpPr/>
          <p:nvPr/>
        </p:nvSpPr>
        <p:spPr>
          <a:xfrm>
            <a:off x="838200" y="3733800"/>
            <a:ext cx="3124200" cy="381000"/>
          </a:xfrm>
          <a:prstGeom prst="rect">
            <a:avLst/>
          </a:prstGeom>
          <a:solidFill>
            <a:srgbClr val="FFFF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5867400" y="5486400"/>
            <a:ext cx="2667000" cy="381000"/>
          </a:xfrm>
          <a:prstGeom prst="rect">
            <a:avLst/>
          </a:prstGeom>
          <a:solidFill>
            <a:srgbClr val="FFFF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Courier New" pitchFamily="49" charset="0"/>
                <a:cs typeface="Courier New" pitchFamily="49" charset="0"/>
              </a:rPr>
              <a:t>myfun2(buffer);</a:t>
            </a:r>
            <a:endParaRPr lang="en-US" dirty="0"/>
          </a:p>
        </p:txBody>
      </p:sp>
      <p:sp>
        <p:nvSpPr>
          <p:cNvPr id="16" name="Rectangle 15"/>
          <p:cNvSpPr/>
          <p:nvPr/>
        </p:nvSpPr>
        <p:spPr>
          <a:xfrm>
            <a:off x="533400" y="2286000"/>
            <a:ext cx="3048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Slide Number Placeholder 16"/>
          <p:cNvSpPr>
            <a:spLocks noGrp="1"/>
          </p:cNvSpPr>
          <p:nvPr>
            <p:ph type="sldNum" sz="quarter" idx="12"/>
          </p:nvPr>
        </p:nvSpPr>
        <p:spPr/>
        <p:txBody>
          <a:bodyPr/>
          <a:lstStyle/>
          <a:p>
            <a:fld id="{B6F15528-21DE-4FAA-801E-634DDDAF4B2B}"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solidFill>
                  <a:schemeClr val="bg1"/>
                </a:solidFill>
                <a:latin typeface="Bookman Old Style" pitchFamily="18" charset="0"/>
              </a:rPr>
              <a:t>Functions, High Level View</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myfun2(</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*x)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(“You entered: %s\n", x);</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myfun1(</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char buffer[16];</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strcpy</a:t>
            </a:r>
            <a:r>
              <a:rPr lang="en-US" sz="2000" dirty="0" smtClean="0">
                <a:solidFill>
                  <a:schemeClr val="bg1"/>
                </a:solidFill>
                <a:latin typeface="Courier New" pitchFamily="49" charset="0"/>
                <a:cs typeface="Courier New" pitchFamily="49" charset="0"/>
              </a:rPr>
              <a:t>(buffer,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a:t>
            </a:r>
          </a:p>
          <a:p>
            <a:pPr>
              <a:buClr>
                <a:srgbClr val="FF0000"/>
              </a:buClr>
              <a:buNone/>
            </a:pPr>
            <a:r>
              <a:rPr lang="en-US" sz="2000" dirty="0" smtClean="0">
                <a:solidFill>
                  <a:schemeClr val="bg1"/>
                </a:solidFill>
                <a:latin typeface="Courier New" pitchFamily="49" charset="0"/>
                <a:cs typeface="Courier New" pitchFamily="49" charset="0"/>
              </a:rPr>
              <a:t>	myfun2(buffer);</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main(</a:t>
            </a: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if</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&gt; 1)</a:t>
            </a:r>
          </a:p>
          <a:p>
            <a:pPr>
              <a:buClr>
                <a:srgbClr val="FF0000"/>
              </a:buClr>
              <a:buNone/>
            </a:pPr>
            <a:r>
              <a:rPr lang="en-US" sz="2000" dirty="0" smtClean="0">
                <a:solidFill>
                  <a:schemeClr val="bg1"/>
                </a:solidFill>
                <a:latin typeface="Courier New" pitchFamily="49" charset="0"/>
                <a:cs typeface="Courier New" pitchFamily="49" charset="0"/>
              </a:rPr>
              <a:t>		myfun1(</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[1]);</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else</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(“No arguments!\n");</a:t>
            </a:r>
          </a:p>
          <a:p>
            <a:pPr>
              <a:buClr>
                <a:srgbClr val="FF0000"/>
              </a:buClr>
              <a:buNone/>
            </a:pPr>
            <a:r>
              <a:rPr lang="en-US" sz="2000" dirty="0" smtClean="0">
                <a:solidFill>
                  <a:schemeClr val="bg1"/>
                </a:solidFill>
                <a:latin typeface="Courier New" pitchFamily="49" charset="0"/>
                <a:cs typeface="Courier New" pitchFamily="49"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867400" y="1752600"/>
            <a:ext cx="2667000" cy="9906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stack is the best structure to trace the program execution</a:t>
            </a:r>
            <a:endParaRPr lang="en-US" dirty="0"/>
          </a:p>
        </p:txBody>
      </p:sp>
      <p:sp>
        <p:nvSpPr>
          <p:cNvPr id="27" name="Rectangle 26"/>
          <p:cNvSpPr/>
          <p:nvPr/>
        </p:nvSpPr>
        <p:spPr>
          <a:xfrm>
            <a:off x="5867400" y="3124200"/>
            <a:ext cx="26670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Current Statement</a:t>
            </a:r>
            <a:endParaRPr lang="en-US" dirty="0"/>
          </a:p>
        </p:txBody>
      </p:sp>
      <p:sp>
        <p:nvSpPr>
          <p:cNvPr id="28" name="Rectangle 27"/>
          <p:cNvSpPr/>
          <p:nvPr/>
        </p:nvSpPr>
        <p:spPr>
          <a:xfrm>
            <a:off x="5867400" y="4191000"/>
            <a:ext cx="2667000" cy="20574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5867400" y="3810000"/>
            <a:ext cx="2667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Saved Return Positions</a:t>
            </a:r>
            <a:endParaRPr lang="en-US" dirty="0"/>
          </a:p>
        </p:txBody>
      </p:sp>
      <p:sp>
        <p:nvSpPr>
          <p:cNvPr id="10" name="Rectangle 9"/>
          <p:cNvSpPr/>
          <p:nvPr/>
        </p:nvSpPr>
        <p:spPr>
          <a:xfrm>
            <a:off x="1371600" y="5257800"/>
            <a:ext cx="25146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5867400" y="5867400"/>
            <a:ext cx="26670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Courier New" pitchFamily="49" charset="0"/>
                <a:cs typeface="Courier New" pitchFamily="49" charset="0"/>
              </a:rPr>
              <a:t>myfun1(</a:t>
            </a:r>
            <a:r>
              <a:rPr lang="en-US" dirty="0" err="1" smtClean="0">
                <a:solidFill>
                  <a:schemeClr val="bg1"/>
                </a:solidFill>
                <a:latin typeface="Courier New" pitchFamily="49" charset="0"/>
                <a:cs typeface="Courier New" pitchFamily="49" charset="0"/>
              </a:rPr>
              <a:t>argv</a:t>
            </a:r>
            <a:r>
              <a:rPr lang="en-US" dirty="0" smtClean="0">
                <a:solidFill>
                  <a:schemeClr val="bg1"/>
                </a:solidFill>
                <a:latin typeface="Courier New" pitchFamily="49" charset="0"/>
                <a:cs typeface="Courier New" pitchFamily="49" charset="0"/>
              </a:rPr>
              <a:t>[1]);</a:t>
            </a:r>
            <a:endParaRPr lang="en-US" dirty="0"/>
          </a:p>
        </p:txBody>
      </p:sp>
      <p:sp>
        <p:nvSpPr>
          <p:cNvPr id="14" name="Rectangle 13"/>
          <p:cNvSpPr/>
          <p:nvPr/>
        </p:nvSpPr>
        <p:spPr>
          <a:xfrm>
            <a:off x="838200" y="3733800"/>
            <a:ext cx="3124200" cy="381000"/>
          </a:xfrm>
          <a:prstGeom prst="rect">
            <a:avLst/>
          </a:prstGeom>
          <a:solidFill>
            <a:srgbClr val="FFFF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5867400" y="5486400"/>
            <a:ext cx="2667000" cy="381000"/>
          </a:xfrm>
          <a:prstGeom prst="rect">
            <a:avLst/>
          </a:prstGeom>
          <a:solidFill>
            <a:srgbClr val="FFFF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Courier New" pitchFamily="49" charset="0"/>
                <a:cs typeface="Courier New" pitchFamily="49" charset="0"/>
              </a:rPr>
              <a:t>myfun2(buffer);</a:t>
            </a:r>
            <a:endParaRPr lang="en-US" dirty="0"/>
          </a:p>
        </p:txBody>
      </p:sp>
      <p:sp>
        <p:nvSpPr>
          <p:cNvPr id="17" name="Rectangle 16"/>
          <p:cNvSpPr/>
          <p:nvPr/>
        </p:nvSpPr>
        <p:spPr>
          <a:xfrm>
            <a:off x="533400" y="2286000"/>
            <a:ext cx="304800" cy="381000"/>
          </a:xfrm>
          <a:prstGeom prst="rect">
            <a:avLst/>
          </a:prstGeom>
          <a:solidFill>
            <a:srgbClr val="FFFF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Up Arrow Callout 17"/>
          <p:cNvSpPr/>
          <p:nvPr/>
        </p:nvSpPr>
        <p:spPr>
          <a:xfrm>
            <a:off x="6096000" y="4419600"/>
            <a:ext cx="2209800" cy="914400"/>
          </a:xfrm>
          <a:prstGeom prst="up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POP Position out of the Stack</a:t>
            </a:r>
            <a:endParaRPr lang="en-US" dirty="0"/>
          </a:p>
        </p:txBody>
      </p:sp>
      <p:sp>
        <p:nvSpPr>
          <p:cNvPr id="16" name="Slide Number Placeholder 15"/>
          <p:cNvSpPr>
            <a:spLocks noGrp="1"/>
          </p:cNvSpPr>
          <p:nvPr>
            <p:ph type="sldNum" sz="quarter" idx="12"/>
          </p:nvPr>
        </p:nvSpPr>
        <p:spPr/>
        <p:txBody>
          <a:bodyPr/>
          <a:lstStyle/>
          <a:p>
            <a:fld id="{B6F15528-21DE-4FAA-801E-634DDDAF4B2B}"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solidFill>
                  <a:schemeClr val="bg1"/>
                </a:solidFill>
                <a:latin typeface="Bookman Old Style" pitchFamily="18" charset="0"/>
              </a:rPr>
              <a:t>Functions, High Level View</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myfun2(</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*x)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(“You entered: %s\n", x);</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myfun1(</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char buffer[16];</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strcpy</a:t>
            </a:r>
            <a:r>
              <a:rPr lang="en-US" sz="2000" dirty="0" smtClean="0">
                <a:solidFill>
                  <a:schemeClr val="bg1"/>
                </a:solidFill>
                <a:latin typeface="Courier New" pitchFamily="49" charset="0"/>
                <a:cs typeface="Courier New" pitchFamily="49" charset="0"/>
              </a:rPr>
              <a:t>(buffer,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a:t>
            </a:r>
          </a:p>
          <a:p>
            <a:pPr>
              <a:buClr>
                <a:srgbClr val="FF0000"/>
              </a:buClr>
              <a:buNone/>
            </a:pPr>
            <a:r>
              <a:rPr lang="en-US" sz="2000" dirty="0" smtClean="0">
                <a:solidFill>
                  <a:schemeClr val="bg1"/>
                </a:solidFill>
                <a:latin typeface="Courier New" pitchFamily="49" charset="0"/>
                <a:cs typeface="Courier New" pitchFamily="49" charset="0"/>
              </a:rPr>
              <a:t>	myfun2(buffer);</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main(</a:t>
            </a: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if</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&gt; 1)</a:t>
            </a:r>
          </a:p>
          <a:p>
            <a:pPr>
              <a:buClr>
                <a:srgbClr val="FF0000"/>
              </a:buClr>
              <a:buNone/>
            </a:pPr>
            <a:r>
              <a:rPr lang="en-US" sz="2000" dirty="0" smtClean="0">
                <a:solidFill>
                  <a:schemeClr val="bg1"/>
                </a:solidFill>
                <a:latin typeface="Courier New" pitchFamily="49" charset="0"/>
                <a:cs typeface="Courier New" pitchFamily="49" charset="0"/>
              </a:rPr>
              <a:t>		myfun1(</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[1]);</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else</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(“No arguments!\n");</a:t>
            </a:r>
          </a:p>
          <a:p>
            <a:pPr>
              <a:buClr>
                <a:srgbClr val="FF0000"/>
              </a:buClr>
              <a:buNone/>
            </a:pPr>
            <a:r>
              <a:rPr lang="en-US" sz="2000" dirty="0" smtClean="0">
                <a:solidFill>
                  <a:schemeClr val="bg1"/>
                </a:solidFill>
                <a:latin typeface="Courier New" pitchFamily="49" charset="0"/>
                <a:cs typeface="Courier New" pitchFamily="49"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867400" y="1752600"/>
            <a:ext cx="2667000" cy="9906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stack is the best structure to trace the program execution</a:t>
            </a:r>
            <a:endParaRPr lang="en-US" dirty="0"/>
          </a:p>
        </p:txBody>
      </p:sp>
      <p:sp>
        <p:nvSpPr>
          <p:cNvPr id="27" name="Rectangle 26"/>
          <p:cNvSpPr/>
          <p:nvPr/>
        </p:nvSpPr>
        <p:spPr>
          <a:xfrm>
            <a:off x="5867400" y="3124200"/>
            <a:ext cx="26670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Current Statement</a:t>
            </a:r>
            <a:endParaRPr lang="en-US" dirty="0"/>
          </a:p>
        </p:txBody>
      </p:sp>
      <p:sp>
        <p:nvSpPr>
          <p:cNvPr id="28" name="Rectangle 27"/>
          <p:cNvSpPr/>
          <p:nvPr/>
        </p:nvSpPr>
        <p:spPr>
          <a:xfrm>
            <a:off x="5867400" y="4191000"/>
            <a:ext cx="2667000" cy="20574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5867400" y="3810000"/>
            <a:ext cx="2667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Saved Return Positions</a:t>
            </a:r>
            <a:endParaRPr lang="en-US" dirty="0"/>
          </a:p>
        </p:txBody>
      </p:sp>
      <p:sp>
        <p:nvSpPr>
          <p:cNvPr id="10" name="Rectangle 9"/>
          <p:cNvSpPr/>
          <p:nvPr/>
        </p:nvSpPr>
        <p:spPr>
          <a:xfrm>
            <a:off x="1371600" y="5257800"/>
            <a:ext cx="25146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5867400" y="5867400"/>
            <a:ext cx="26670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Courier New" pitchFamily="49" charset="0"/>
                <a:cs typeface="Courier New" pitchFamily="49" charset="0"/>
              </a:rPr>
              <a:t>myfun1(</a:t>
            </a:r>
            <a:r>
              <a:rPr lang="en-US" dirty="0" err="1" smtClean="0">
                <a:solidFill>
                  <a:schemeClr val="bg1"/>
                </a:solidFill>
                <a:latin typeface="Courier New" pitchFamily="49" charset="0"/>
                <a:cs typeface="Courier New" pitchFamily="49" charset="0"/>
              </a:rPr>
              <a:t>argv</a:t>
            </a:r>
            <a:r>
              <a:rPr lang="en-US" dirty="0" smtClean="0">
                <a:solidFill>
                  <a:schemeClr val="bg1"/>
                </a:solidFill>
                <a:latin typeface="Courier New" pitchFamily="49" charset="0"/>
                <a:cs typeface="Courier New" pitchFamily="49" charset="0"/>
              </a:rPr>
              <a:t>[1]);</a:t>
            </a:r>
            <a:endParaRPr lang="en-US" dirty="0"/>
          </a:p>
        </p:txBody>
      </p:sp>
      <p:sp>
        <p:nvSpPr>
          <p:cNvPr id="16" name="Rectangle 15"/>
          <p:cNvSpPr/>
          <p:nvPr/>
        </p:nvSpPr>
        <p:spPr>
          <a:xfrm>
            <a:off x="533400" y="4114800"/>
            <a:ext cx="3048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Slide Number Placeholder 12"/>
          <p:cNvSpPr>
            <a:spLocks noGrp="1"/>
          </p:cNvSpPr>
          <p:nvPr>
            <p:ph type="sldNum" sz="quarter" idx="12"/>
          </p:nvPr>
        </p:nvSpPr>
        <p:spPr/>
        <p:txBody>
          <a:bodyPr/>
          <a:lstStyle/>
          <a:p>
            <a:fld id="{B6F15528-21DE-4FAA-801E-634DDDAF4B2B}" type="slidenum">
              <a:rPr lang="en-US" smtClean="0"/>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solidFill>
                  <a:schemeClr val="bg1"/>
                </a:solidFill>
                <a:latin typeface="Bookman Old Style" pitchFamily="18" charset="0"/>
              </a:rPr>
              <a:t>Functions, High Level View</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myfun2(</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*x)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(“You entered: %s\n", x);</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myfun1(</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char buffer[16];</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strcpy</a:t>
            </a:r>
            <a:r>
              <a:rPr lang="en-US" sz="2000" dirty="0" smtClean="0">
                <a:solidFill>
                  <a:schemeClr val="bg1"/>
                </a:solidFill>
                <a:latin typeface="Courier New" pitchFamily="49" charset="0"/>
                <a:cs typeface="Courier New" pitchFamily="49" charset="0"/>
              </a:rPr>
              <a:t>(buffer,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a:t>
            </a:r>
          </a:p>
          <a:p>
            <a:pPr>
              <a:buClr>
                <a:srgbClr val="FF0000"/>
              </a:buClr>
              <a:buNone/>
            </a:pPr>
            <a:r>
              <a:rPr lang="en-US" sz="2000" dirty="0" smtClean="0">
                <a:solidFill>
                  <a:schemeClr val="bg1"/>
                </a:solidFill>
                <a:latin typeface="Courier New" pitchFamily="49" charset="0"/>
                <a:cs typeface="Courier New" pitchFamily="49" charset="0"/>
              </a:rPr>
              <a:t>	myfun2(buffer);</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main(</a:t>
            </a: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if</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&gt; 1)</a:t>
            </a:r>
          </a:p>
          <a:p>
            <a:pPr>
              <a:buClr>
                <a:srgbClr val="FF0000"/>
              </a:buClr>
              <a:buNone/>
            </a:pPr>
            <a:r>
              <a:rPr lang="en-US" sz="2000" dirty="0" smtClean="0">
                <a:solidFill>
                  <a:schemeClr val="bg1"/>
                </a:solidFill>
                <a:latin typeface="Courier New" pitchFamily="49" charset="0"/>
                <a:cs typeface="Courier New" pitchFamily="49" charset="0"/>
              </a:rPr>
              <a:t>		myfun1(</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[1]);</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else</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(“No arguments!\n");</a:t>
            </a:r>
          </a:p>
          <a:p>
            <a:pPr>
              <a:buClr>
                <a:srgbClr val="FF0000"/>
              </a:buClr>
              <a:buNone/>
            </a:pPr>
            <a:r>
              <a:rPr lang="en-US" sz="2000" dirty="0" smtClean="0">
                <a:solidFill>
                  <a:schemeClr val="bg1"/>
                </a:solidFill>
                <a:latin typeface="Courier New" pitchFamily="49" charset="0"/>
                <a:cs typeface="Courier New" pitchFamily="49"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867400" y="1752600"/>
            <a:ext cx="2667000" cy="9906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stack is the best structure to trace the program execution</a:t>
            </a:r>
            <a:endParaRPr lang="en-US" dirty="0"/>
          </a:p>
        </p:txBody>
      </p:sp>
      <p:sp>
        <p:nvSpPr>
          <p:cNvPr id="27" name="Rectangle 26"/>
          <p:cNvSpPr/>
          <p:nvPr/>
        </p:nvSpPr>
        <p:spPr>
          <a:xfrm>
            <a:off x="5867400" y="3124200"/>
            <a:ext cx="26670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Current Statement</a:t>
            </a:r>
            <a:endParaRPr lang="en-US" dirty="0"/>
          </a:p>
        </p:txBody>
      </p:sp>
      <p:sp>
        <p:nvSpPr>
          <p:cNvPr id="28" name="Rectangle 27"/>
          <p:cNvSpPr/>
          <p:nvPr/>
        </p:nvSpPr>
        <p:spPr>
          <a:xfrm>
            <a:off x="5867400" y="4191000"/>
            <a:ext cx="2667000" cy="20574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5867400" y="3810000"/>
            <a:ext cx="2667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Saved Return Positions</a:t>
            </a:r>
            <a:endParaRPr lang="en-US" dirty="0"/>
          </a:p>
        </p:txBody>
      </p:sp>
      <p:sp>
        <p:nvSpPr>
          <p:cNvPr id="10" name="Rectangle 9"/>
          <p:cNvSpPr/>
          <p:nvPr/>
        </p:nvSpPr>
        <p:spPr>
          <a:xfrm>
            <a:off x="1371600" y="5257800"/>
            <a:ext cx="25146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5867400" y="5867400"/>
            <a:ext cx="26670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Courier New" pitchFamily="49" charset="0"/>
                <a:cs typeface="Courier New" pitchFamily="49" charset="0"/>
              </a:rPr>
              <a:t>myfun1(</a:t>
            </a:r>
            <a:r>
              <a:rPr lang="en-US" dirty="0" err="1" smtClean="0">
                <a:solidFill>
                  <a:schemeClr val="bg1"/>
                </a:solidFill>
                <a:latin typeface="Courier New" pitchFamily="49" charset="0"/>
                <a:cs typeface="Courier New" pitchFamily="49" charset="0"/>
              </a:rPr>
              <a:t>argv</a:t>
            </a:r>
            <a:r>
              <a:rPr lang="en-US" dirty="0" smtClean="0">
                <a:solidFill>
                  <a:schemeClr val="bg1"/>
                </a:solidFill>
                <a:latin typeface="Courier New" pitchFamily="49" charset="0"/>
                <a:cs typeface="Courier New" pitchFamily="49" charset="0"/>
              </a:rPr>
              <a:t>[1]);</a:t>
            </a:r>
            <a:endParaRPr lang="en-US" dirty="0"/>
          </a:p>
        </p:txBody>
      </p:sp>
      <p:sp>
        <p:nvSpPr>
          <p:cNvPr id="14" name="Rectangle 13"/>
          <p:cNvSpPr/>
          <p:nvPr/>
        </p:nvSpPr>
        <p:spPr>
          <a:xfrm>
            <a:off x="533400" y="4114800"/>
            <a:ext cx="304800" cy="381000"/>
          </a:xfrm>
          <a:prstGeom prst="rect">
            <a:avLst/>
          </a:prstGeom>
          <a:solidFill>
            <a:srgbClr val="FF000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Up Arrow Callout 14"/>
          <p:cNvSpPr/>
          <p:nvPr/>
        </p:nvSpPr>
        <p:spPr>
          <a:xfrm>
            <a:off x="6096000" y="4800600"/>
            <a:ext cx="2209800" cy="914400"/>
          </a:xfrm>
          <a:prstGeom prst="up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POP Position out of the Stack</a:t>
            </a:r>
            <a:endParaRPr lang="en-US" dirty="0"/>
          </a:p>
        </p:txBody>
      </p:sp>
      <p:sp>
        <p:nvSpPr>
          <p:cNvPr id="13" name="Slide Number Placeholder 12"/>
          <p:cNvSpPr>
            <a:spLocks noGrp="1"/>
          </p:cNvSpPr>
          <p:nvPr>
            <p:ph type="sldNum" sz="quarter" idx="12"/>
          </p:nvPr>
        </p:nvSpPr>
        <p:spPr/>
        <p:txBody>
          <a:bodyPr/>
          <a:lstStyle/>
          <a:p>
            <a:fld id="{B6F15528-21DE-4FAA-801E-634DDDAF4B2B}" type="slidenum">
              <a:rPr lang="en-US" smtClean="0"/>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solidFill>
                  <a:schemeClr val="bg1"/>
                </a:solidFill>
                <a:latin typeface="Bookman Old Style" pitchFamily="18" charset="0"/>
              </a:rPr>
              <a:t>Functions, High Level View</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myfun2(</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*x)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(“You entered: %s\n", x);</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myfun1(</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char buffer[16];</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strcpy</a:t>
            </a:r>
            <a:r>
              <a:rPr lang="en-US" sz="2000" dirty="0" smtClean="0">
                <a:solidFill>
                  <a:schemeClr val="bg1"/>
                </a:solidFill>
                <a:latin typeface="Courier New" pitchFamily="49" charset="0"/>
                <a:cs typeface="Courier New" pitchFamily="49" charset="0"/>
              </a:rPr>
              <a:t>(buffer,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a:t>
            </a:r>
          </a:p>
          <a:p>
            <a:pPr>
              <a:buClr>
                <a:srgbClr val="FF0000"/>
              </a:buClr>
              <a:buNone/>
            </a:pPr>
            <a:r>
              <a:rPr lang="en-US" sz="2000" dirty="0" smtClean="0">
                <a:solidFill>
                  <a:schemeClr val="bg1"/>
                </a:solidFill>
                <a:latin typeface="Courier New" pitchFamily="49" charset="0"/>
                <a:cs typeface="Courier New" pitchFamily="49" charset="0"/>
              </a:rPr>
              <a:t>	myfun2(buffer);</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main(</a:t>
            </a: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if</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&gt; 1)</a:t>
            </a:r>
          </a:p>
          <a:p>
            <a:pPr>
              <a:buClr>
                <a:srgbClr val="FF0000"/>
              </a:buClr>
              <a:buNone/>
            </a:pPr>
            <a:r>
              <a:rPr lang="en-US" sz="2000" dirty="0" smtClean="0">
                <a:solidFill>
                  <a:schemeClr val="bg1"/>
                </a:solidFill>
                <a:latin typeface="Courier New" pitchFamily="49" charset="0"/>
                <a:cs typeface="Courier New" pitchFamily="49" charset="0"/>
              </a:rPr>
              <a:t>		myfun1(</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[1]);</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else</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(“No arguments!\n");</a:t>
            </a:r>
          </a:p>
          <a:p>
            <a:pPr>
              <a:buClr>
                <a:srgbClr val="FF0000"/>
              </a:buClr>
              <a:buNone/>
            </a:pPr>
            <a:r>
              <a:rPr lang="en-US" sz="2000" dirty="0" smtClean="0">
                <a:solidFill>
                  <a:schemeClr val="bg1"/>
                </a:solidFill>
                <a:latin typeface="Courier New" pitchFamily="49" charset="0"/>
                <a:cs typeface="Courier New" pitchFamily="49"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867400" y="1752600"/>
            <a:ext cx="2667000" cy="9906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stack is the best structure to trace the program execution</a:t>
            </a:r>
            <a:endParaRPr lang="en-US" dirty="0"/>
          </a:p>
        </p:txBody>
      </p:sp>
      <p:sp>
        <p:nvSpPr>
          <p:cNvPr id="27" name="Rectangle 26"/>
          <p:cNvSpPr/>
          <p:nvPr/>
        </p:nvSpPr>
        <p:spPr>
          <a:xfrm>
            <a:off x="5867400" y="3124200"/>
            <a:ext cx="26670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Current Statement</a:t>
            </a:r>
            <a:endParaRPr lang="en-US" dirty="0"/>
          </a:p>
        </p:txBody>
      </p:sp>
      <p:sp>
        <p:nvSpPr>
          <p:cNvPr id="28" name="Rectangle 27"/>
          <p:cNvSpPr/>
          <p:nvPr/>
        </p:nvSpPr>
        <p:spPr>
          <a:xfrm>
            <a:off x="5867400" y="4191000"/>
            <a:ext cx="2667000" cy="20574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5867400" y="3810000"/>
            <a:ext cx="2667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Saved Return Positions</a:t>
            </a:r>
            <a:endParaRPr lang="en-US" dirty="0"/>
          </a:p>
        </p:txBody>
      </p:sp>
      <p:sp>
        <p:nvSpPr>
          <p:cNvPr id="16" name="Rectangle 15"/>
          <p:cNvSpPr/>
          <p:nvPr/>
        </p:nvSpPr>
        <p:spPr>
          <a:xfrm>
            <a:off x="838200" y="5562600"/>
            <a:ext cx="8382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9"/>
          <p:cNvSpPr>
            <a:spLocks noGrp="1"/>
          </p:cNvSpPr>
          <p:nvPr>
            <p:ph type="sldNum" sz="quarter" idx="12"/>
          </p:nvPr>
        </p:nvSpPr>
        <p:spPr/>
        <p:txBody>
          <a:bodyPr/>
          <a:lstStyle/>
          <a:p>
            <a:fld id="{B6F15528-21DE-4FAA-801E-634DDDAF4B2B}" type="slidenum">
              <a:rPr lang="en-US" smtClean="0"/>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solidFill>
                  <a:schemeClr val="bg1"/>
                </a:solidFill>
                <a:latin typeface="Bookman Old Style" pitchFamily="18" charset="0"/>
              </a:rPr>
              <a:t>Functions, High Level View</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myfun2(</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*x)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(“You entered: %s\n", x);</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myfun1(</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char buffer[16];</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strcpy</a:t>
            </a:r>
            <a:r>
              <a:rPr lang="en-US" sz="2000" dirty="0" smtClean="0">
                <a:solidFill>
                  <a:schemeClr val="bg1"/>
                </a:solidFill>
                <a:latin typeface="Courier New" pitchFamily="49" charset="0"/>
                <a:cs typeface="Courier New" pitchFamily="49" charset="0"/>
              </a:rPr>
              <a:t>(buffer,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a:t>
            </a:r>
          </a:p>
          <a:p>
            <a:pPr>
              <a:buClr>
                <a:srgbClr val="FF0000"/>
              </a:buClr>
              <a:buNone/>
            </a:pPr>
            <a:r>
              <a:rPr lang="en-US" sz="2000" dirty="0" smtClean="0">
                <a:solidFill>
                  <a:schemeClr val="bg1"/>
                </a:solidFill>
                <a:latin typeface="Courier New" pitchFamily="49" charset="0"/>
                <a:cs typeface="Courier New" pitchFamily="49" charset="0"/>
              </a:rPr>
              <a:t>	myfun2(buffer);</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main(</a:t>
            </a: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if</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&gt; 1)</a:t>
            </a:r>
          </a:p>
          <a:p>
            <a:pPr>
              <a:buClr>
                <a:srgbClr val="FF0000"/>
              </a:buClr>
              <a:buNone/>
            </a:pPr>
            <a:r>
              <a:rPr lang="en-US" sz="2000" dirty="0" smtClean="0">
                <a:solidFill>
                  <a:schemeClr val="bg1"/>
                </a:solidFill>
                <a:latin typeface="Courier New" pitchFamily="49" charset="0"/>
                <a:cs typeface="Courier New" pitchFamily="49" charset="0"/>
              </a:rPr>
              <a:t>		myfun1(</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[1]);</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else</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(“No arguments!\n");</a:t>
            </a:r>
          </a:p>
          <a:p>
            <a:pPr>
              <a:buClr>
                <a:srgbClr val="FF0000"/>
              </a:buClr>
              <a:buNone/>
            </a:pPr>
            <a:r>
              <a:rPr lang="en-US" sz="2000" dirty="0" smtClean="0">
                <a:solidFill>
                  <a:schemeClr val="bg1"/>
                </a:solidFill>
                <a:latin typeface="Courier New" pitchFamily="49" charset="0"/>
                <a:cs typeface="Courier New" pitchFamily="49"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867400" y="1752600"/>
            <a:ext cx="2667000" cy="9906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stack is the best structure to trace the program execution</a:t>
            </a:r>
            <a:endParaRPr lang="en-US" dirty="0"/>
          </a:p>
        </p:txBody>
      </p:sp>
      <p:sp>
        <p:nvSpPr>
          <p:cNvPr id="27" name="Rectangle 26"/>
          <p:cNvSpPr/>
          <p:nvPr/>
        </p:nvSpPr>
        <p:spPr>
          <a:xfrm>
            <a:off x="5867400" y="3124200"/>
            <a:ext cx="26670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Current Statement</a:t>
            </a:r>
            <a:endParaRPr lang="en-US" dirty="0"/>
          </a:p>
        </p:txBody>
      </p:sp>
      <p:sp>
        <p:nvSpPr>
          <p:cNvPr id="28" name="Rectangle 27"/>
          <p:cNvSpPr/>
          <p:nvPr/>
        </p:nvSpPr>
        <p:spPr>
          <a:xfrm>
            <a:off x="5867400" y="4191000"/>
            <a:ext cx="2667000" cy="20574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5867400" y="3810000"/>
            <a:ext cx="2667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Saved Return Positions</a:t>
            </a:r>
            <a:endParaRPr lang="en-US" dirty="0"/>
          </a:p>
        </p:txBody>
      </p:sp>
      <p:sp>
        <p:nvSpPr>
          <p:cNvPr id="10" name="Rectangle 9"/>
          <p:cNvSpPr/>
          <p:nvPr/>
        </p:nvSpPr>
        <p:spPr>
          <a:xfrm>
            <a:off x="533400" y="5943600"/>
            <a:ext cx="304800" cy="381000"/>
          </a:xfrm>
          <a:prstGeom prst="rect">
            <a:avLst/>
          </a:prstGeom>
          <a:solidFill>
            <a:srgbClr val="00B0F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lide Number Placeholder 10"/>
          <p:cNvSpPr>
            <a:spLocks noGrp="1"/>
          </p:cNvSpPr>
          <p:nvPr>
            <p:ph type="sldNum" sz="quarter" idx="12"/>
          </p:nvPr>
        </p:nvSpPr>
        <p:spPr/>
        <p:txBody>
          <a:bodyPr/>
          <a:lstStyle/>
          <a:p>
            <a:fld id="{B6F15528-21DE-4FAA-801E-634DDDAF4B2B}" type="slidenum">
              <a:rPr lang="en-US" smtClean="0"/>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solidFill>
                  <a:schemeClr val="bg1"/>
                </a:solidFill>
                <a:latin typeface="Bookman Old Style" pitchFamily="18" charset="0"/>
              </a:rPr>
              <a:t>Functions, High Level View</a:t>
            </a:r>
            <a:endParaRPr lang="en-US" b="1" dirty="0" smtClean="0">
              <a:solidFill>
                <a:schemeClr val="bg1"/>
              </a:solidFill>
              <a:latin typeface="Bookman Old Style" pitchFamily="18" charset="0"/>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myfun2(</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*x)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(“You entered: %s\n", x);</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smtClean="0">
                <a:solidFill>
                  <a:schemeClr val="bg1"/>
                </a:solidFill>
                <a:latin typeface="Courier New" pitchFamily="49" charset="0"/>
                <a:cs typeface="Courier New" pitchFamily="49" charset="0"/>
              </a:rPr>
              <a:t>void</a:t>
            </a:r>
            <a:r>
              <a:rPr lang="en-US" sz="2000" dirty="0" smtClean="0">
                <a:solidFill>
                  <a:schemeClr val="bg1"/>
                </a:solidFill>
                <a:latin typeface="Courier New" pitchFamily="49" charset="0"/>
                <a:cs typeface="Courier New" pitchFamily="49" charset="0"/>
              </a:rPr>
              <a:t> myfun1(</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char buffer[16];</a:t>
            </a:r>
          </a:p>
          <a:p>
            <a:pPr>
              <a:buClr>
                <a:srgbClr val="FF0000"/>
              </a:buClr>
              <a:buNone/>
            </a:pP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strcpy</a:t>
            </a:r>
            <a:r>
              <a:rPr lang="en-US" sz="2000" dirty="0" smtClean="0">
                <a:solidFill>
                  <a:schemeClr val="bg1"/>
                </a:solidFill>
                <a:latin typeface="Courier New" pitchFamily="49" charset="0"/>
                <a:cs typeface="Courier New" pitchFamily="49" charset="0"/>
              </a:rPr>
              <a:t>(buffer, </a:t>
            </a:r>
            <a:r>
              <a:rPr lang="en-US" sz="2000" dirty="0" err="1" smtClean="0">
                <a:solidFill>
                  <a:schemeClr val="bg1"/>
                </a:solidFill>
                <a:latin typeface="Courier New" pitchFamily="49" charset="0"/>
                <a:cs typeface="Courier New" pitchFamily="49" charset="0"/>
              </a:rPr>
              <a:t>str</a:t>
            </a:r>
            <a:r>
              <a:rPr lang="en-US" sz="2000" dirty="0" smtClean="0">
                <a:solidFill>
                  <a:schemeClr val="bg1"/>
                </a:solidFill>
                <a:latin typeface="Courier New" pitchFamily="49" charset="0"/>
                <a:cs typeface="Courier New" pitchFamily="49" charset="0"/>
              </a:rPr>
              <a:t>);</a:t>
            </a:r>
          </a:p>
          <a:p>
            <a:pPr>
              <a:buClr>
                <a:srgbClr val="FF0000"/>
              </a:buClr>
              <a:buNone/>
            </a:pPr>
            <a:r>
              <a:rPr lang="en-US" sz="2000" dirty="0" smtClean="0">
                <a:solidFill>
                  <a:schemeClr val="bg1"/>
                </a:solidFill>
                <a:latin typeface="Courier New" pitchFamily="49" charset="0"/>
                <a:cs typeface="Courier New" pitchFamily="49" charset="0"/>
              </a:rPr>
              <a:t>	myfun2(buffer);</a:t>
            </a:r>
          </a:p>
          <a:p>
            <a:pPr>
              <a:buClr>
                <a:srgbClr val="FF0000"/>
              </a:buClr>
              <a:buNone/>
            </a:pPr>
            <a:r>
              <a:rPr lang="en-US" sz="2000" dirty="0" smtClean="0">
                <a:solidFill>
                  <a:schemeClr val="bg1"/>
                </a:solidFill>
                <a:latin typeface="Courier New" pitchFamily="49" charset="0"/>
                <a:cs typeface="Courier New" pitchFamily="49" charset="0"/>
              </a:rPr>
              <a:t>}</a:t>
            </a:r>
          </a:p>
          <a:p>
            <a:pPr>
              <a:buClr>
                <a:srgbClr val="FF0000"/>
              </a:buClr>
              <a:buNone/>
            </a:pPr>
            <a:endParaRPr lang="en-US" sz="900" dirty="0" smtClean="0">
              <a:solidFill>
                <a:schemeClr val="bg1"/>
              </a:solidFill>
              <a:latin typeface="Courier New" pitchFamily="49" charset="0"/>
              <a:cs typeface="Courier New" pitchFamily="49" charset="0"/>
            </a:endParaRPr>
          </a:p>
          <a:p>
            <a:pPr>
              <a:buClr>
                <a:srgbClr val="FF0000"/>
              </a:buClr>
              <a:buNone/>
            </a:pP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main(</a:t>
            </a:r>
            <a:r>
              <a:rPr lang="en-US" sz="2000" b="1" dirty="0" err="1" smtClean="0">
                <a:solidFill>
                  <a:schemeClr val="bg1"/>
                </a:solidFill>
                <a:latin typeface="Courier New" pitchFamily="49" charset="0"/>
                <a:cs typeface="Courier New" pitchFamily="49" charset="0"/>
              </a:rPr>
              <a:t>int</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char</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 {</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if</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argc</a:t>
            </a:r>
            <a:r>
              <a:rPr lang="en-US" sz="2000" dirty="0" smtClean="0">
                <a:solidFill>
                  <a:schemeClr val="bg1"/>
                </a:solidFill>
                <a:latin typeface="Courier New" pitchFamily="49" charset="0"/>
                <a:cs typeface="Courier New" pitchFamily="49" charset="0"/>
              </a:rPr>
              <a:t> &gt; 1)</a:t>
            </a:r>
          </a:p>
          <a:p>
            <a:pPr>
              <a:buClr>
                <a:srgbClr val="FF0000"/>
              </a:buClr>
              <a:buNone/>
            </a:pPr>
            <a:r>
              <a:rPr lang="en-US" sz="2000" dirty="0" smtClean="0">
                <a:solidFill>
                  <a:schemeClr val="bg1"/>
                </a:solidFill>
                <a:latin typeface="Courier New" pitchFamily="49" charset="0"/>
                <a:cs typeface="Courier New" pitchFamily="49" charset="0"/>
              </a:rPr>
              <a:t>		myfun1(</a:t>
            </a:r>
            <a:r>
              <a:rPr lang="en-US" sz="2000" dirty="0" err="1" smtClean="0">
                <a:solidFill>
                  <a:schemeClr val="bg1"/>
                </a:solidFill>
                <a:latin typeface="Courier New" pitchFamily="49" charset="0"/>
                <a:cs typeface="Courier New" pitchFamily="49" charset="0"/>
              </a:rPr>
              <a:t>argv</a:t>
            </a:r>
            <a:r>
              <a:rPr lang="en-US" sz="2000" dirty="0" smtClean="0">
                <a:solidFill>
                  <a:schemeClr val="bg1"/>
                </a:solidFill>
                <a:latin typeface="Courier New" pitchFamily="49" charset="0"/>
                <a:cs typeface="Courier New" pitchFamily="49" charset="0"/>
              </a:rPr>
              <a:t>[1]);</a:t>
            </a:r>
          </a:p>
          <a:p>
            <a:pPr>
              <a:buClr>
                <a:srgbClr val="FF0000"/>
              </a:buClr>
              <a:buNone/>
            </a:pPr>
            <a:r>
              <a:rPr lang="en-US" sz="2000" dirty="0" smtClean="0">
                <a:solidFill>
                  <a:schemeClr val="bg1"/>
                </a:solidFill>
                <a:latin typeface="Courier New" pitchFamily="49" charset="0"/>
                <a:cs typeface="Courier New" pitchFamily="49" charset="0"/>
              </a:rPr>
              <a:t>	</a:t>
            </a:r>
            <a:r>
              <a:rPr lang="en-US" sz="2000" b="1" dirty="0" smtClean="0">
                <a:solidFill>
                  <a:schemeClr val="bg1"/>
                </a:solidFill>
                <a:latin typeface="Courier New" pitchFamily="49" charset="0"/>
                <a:cs typeface="Courier New" pitchFamily="49" charset="0"/>
              </a:rPr>
              <a:t>else</a:t>
            </a:r>
            <a:r>
              <a:rPr lang="en-US" sz="2000" dirty="0" smtClean="0">
                <a:solidFill>
                  <a:schemeClr val="bg1"/>
                </a:solidFill>
                <a:latin typeface="Courier New" pitchFamily="49" charset="0"/>
                <a:cs typeface="Courier New" pitchFamily="49" charset="0"/>
              </a:rPr>
              <a:t> </a:t>
            </a:r>
            <a:r>
              <a:rPr lang="en-US" sz="2000" dirty="0" err="1" smtClean="0">
                <a:solidFill>
                  <a:schemeClr val="bg1"/>
                </a:solidFill>
                <a:latin typeface="Courier New" pitchFamily="49" charset="0"/>
                <a:cs typeface="Courier New" pitchFamily="49" charset="0"/>
              </a:rPr>
              <a:t>printf</a:t>
            </a:r>
            <a:r>
              <a:rPr lang="en-US" sz="2000" dirty="0" smtClean="0">
                <a:solidFill>
                  <a:schemeClr val="bg1"/>
                </a:solidFill>
                <a:latin typeface="Courier New" pitchFamily="49" charset="0"/>
                <a:cs typeface="Courier New" pitchFamily="49" charset="0"/>
              </a:rPr>
              <a:t>(“No arguments!\n");</a:t>
            </a:r>
          </a:p>
          <a:p>
            <a:pPr>
              <a:buClr>
                <a:srgbClr val="FF0000"/>
              </a:buClr>
              <a:buNone/>
            </a:pPr>
            <a:r>
              <a:rPr lang="en-US" sz="2000" dirty="0" smtClean="0">
                <a:solidFill>
                  <a:schemeClr val="bg1"/>
                </a:solidFill>
                <a:latin typeface="Courier New" pitchFamily="49" charset="0"/>
                <a:cs typeface="Courier New" pitchFamily="49"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867400" y="1752600"/>
            <a:ext cx="2667000" cy="9906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 stack is the best structure to trace the program execution</a:t>
            </a:r>
            <a:endParaRPr lang="en-US" dirty="0"/>
          </a:p>
        </p:txBody>
      </p:sp>
      <p:sp>
        <p:nvSpPr>
          <p:cNvPr id="28" name="Rectangle 27"/>
          <p:cNvSpPr/>
          <p:nvPr/>
        </p:nvSpPr>
        <p:spPr>
          <a:xfrm>
            <a:off x="5867400" y="4191000"/>
            <a:ext cx="2667000" cy="20574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5867400" y="3810000"/>
            <a:ext cx="2667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Saved Return Positions</a:t>
            </a:r>
            <a:endParaRPr lang="en-US" dirty="0"/>
          </a:p>
        </p:txBody>
      </p:sp>
      <p:sp>
        <p:nvSpPr>
          <p:cNvPr id="11" name="Rectangle 10"/>
          <p:cNvSpPr/>
          <p:nvPr/>
        </p:nvSpPr>
        <p:spPr>
          <a:xfrm>
            <a:off x="5867400" y="3124200"/>
            <a:ext cx="2667000" cy="381000"/>
          </a:xfrm>
          <a:prstGeom prst="rect">
            <a:avLst/>
          </a:prstGeom>
          <a:solidFill>
            <a:srgbClr val="92D050">
              <a:alpha val="4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End of Execution</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 </a:t>
            </a:r>
            <a:r>
              <a:rPr lang="en-US" b="1" dirty="0" err="1" smtClean="0">
                <a:solidFill>
                  <a:schemeClr val="bg1"/>
                </a:solidFill>
                <a:latin typeface="Bookman Old Style" pitchFamily="18" charset="0"/>
              </a:rPr>
              <a:t>whoami</a:t>
            </a:r>
            <a:endParaRPr lang="en-US" sz="4000" b="1" dirty="0">
              <a:solidFill>
                <a:schemeClr val="bg1"/>
              </a:solidFill>
              <a:latin typeface="Bookman Old Style" pitchFamily="18" charset="0"/>
            </a:endParaRPr>
          </a:p>
        </p:txBody>
      </p:sp>
      <p:sp>
        <p:nvSpPr>
          <p:cNvPr id="3" name="Content Placeholder 2"/>
          <p:cNvSpPr>
            <a:spLocks noGrp="1"/>
          </p:cNvSpPr>
          <p:nvPr>
            <p:ph idx="1"/>
          </p:nvPr>
        </p:nvSpPr>
        <p:spPr/>
        <p:txBody>
          <a:bodyPr>
            <a:normAutofit/>
          </a:bodyPr>
          <a:lstStyle/>
          <a:p>
            <a:pPr>
              <a:buClr>
                <a:srgbClr val="FF0000"/>
              </a:buClr>
            </a:pPr>
            <a:r>
              <a:rPr lang="en-US" sz="2800" dirty="0" smtClean="0">
                <a:solidFill>
                  <a:schemeClr val="bg1"/>
                </a:solidFill>
              </a:rPr>
              <a:t>Ali Al-</a:t>
            </a:r>
            <a:r>
              <a:rPr lang="en-US" sz="2800" dirty="0" err="1" smtClean="0">
                <a:solidFill>
                  <a:schemeClr val="bg1"/>
                </a:solidFill>
              </a:rPr>
              <a:t>Shemery</a:t>
            </a:r>
            <a:endParaRPr lang="en-US" sz="2800" dirty="0" smtClean="0">
              <a:solidFill>
                <a:schemeClr val="bg1"/>
              </a:solidFill>
            </a:endParaRPr>
          </a:p>
          <a:p>
            <a:pPr>
              <a:buClr>
                <a:srgbClr val="FF0000"/>
              </a:buClr>
            </a:pPr>
            <a:r>
              <a:rPr lang="en-US" sz="2800" dirty="0" smtClean="0">
                <a:solidFill>
                  <a:schemeClr val="bg1"/>
                </a:solidFill>
              </a:rPr>
              <a:t>Ph.D., </a:t>
            </a:r>
            <a:r>
              <a:rPr lang="en-US" sz="2800" dirty="0" err="1" smtClean="0">
                <a:solidFill>
                  <a:schemeClr val="bg1"/>
                </a:solidFill>
              </a:rPr>
              <a:t>MS.c</a:t>
            </a:r>
            <a:r>
              <a:rPr lang="en-US" sz="2800" dirty="0" smtClean="0">
                <a:solidFill>
                  <a:schemeClr val="bg1"/>
                </a:solidFill>
              </a:rPr>
              <a:t>., and </a:t>
            </a:r>
            <a:r>
              <a:rPr lang="en-US" sz="2800" dirty="0" err="1" smtClean="0">
                <a:solidFill>
                  <a:schemeClr val="bg1"/>
                </a:solidFill>
              </a:rPr>
              <a:t>BS.c</a:t>
            </a:r>
            <a:r>
              <a:rPr lang="en-US" sz="2800" dirty="0" smtClean="0">
                <a:solidFill>
                  <a:schemeClr val="bg1"/>
                </a:solidFill>
              </a:rPr>
              <a:t>., Jordan</a:t>
            </a:r>
          </a:p>
          <a:p>
            <a:pPr>
              <a:buClr>
                <a:srgbClr val="FF0000"/>
              </a:buClr>
            </a:pPr>
            <a:r>
              <a:rPr lang="en-US" sz="2800" dirty="0" smtClean="0">
                <a:solidFill>
                  <a:schemeClr val="bg1"/>
                </a:solidFill>
              </a:rPr>
              <a:t>More than 14 years of Technical Background (mainly Linux/Unix and </a:t>
            </a:r>
            <a:r>
              <a:rPr lang="en-US" sz="2800" dirty="0" err="1" smtClean="0">
                <a:solidFill>
                  <a:schemeClr val="bg1"/>
                </a:solidFill>
              </a:rPr>
              <a:t>Infosec</a:t>
            </a:r>
            <a:r>
              <a:rPr lang="en-US" sz="2800" dirty="0" smtClean="0">
                <a:solidFill>
                  <a:schemeClr val="bg1"/>
                </a:solidFill>
              </a:rPr>
              <a:t>)</a:t>
            </a:r>
          </a:p>
          <a:p>
            <a:pPr>
              <a:buClr>
                <a:srgbClr val="FF0000"/>
              </a:buClr>
            </a:pPr>
            <a:r>
              <a:rPr lang="en-US" sz="2800" dirty="0" smtClean="0">
                <a:solidFill>
                  <a:schemeClr val="bg1"/>
                </a:solidFill>
              </a:rPr>
              <a:t>Technical Instructor for more than 10 years (</a:t>
            </a:r>
            <a:r>
              <a:rPr lang="en-US" sz="2800" dirty="0" err="1" smtClean="0">
                <a:solidFill>
                  <a:schemeClr val="bg1"/>
                </a:solidFill>
              </a:rPr>
              <a:t>Infosec</a:t>
            </a:r>
            <a:r>
              <a:rPr lang="en-US" sz="2800" dirty="0" smtClean="0">
                <a:solidFill>
                  <a:schemeClr val="bg1"/>
                </a:solidFill>
              </a:rPr>
              <a:t>, and Linux Courses)</a:t>
            </a:r>
          </a:p>
          <a:p>
            <a:pPr>
              <a:buClr>
                <a:srgbClr val="FF0000"/>
              </a:buClr>
            </a:pPr>
            <a:r>
              <a:rPr lang="en-US" sz="2800" dirty="0" smtClean="0">
                <a:solidFill>
                  <a:schemeClr val="bg1"/>
                </a:solidFill>
              </a:rPr>
              <a:t>Hold more than 15 well known Technical Certificates</a:t>
            </a:r>
          </a:p>
          <a:p>
            <a:pPr>
              <a:buClr>
                <a:srgbClr val="FF0000"/>
              </a:buClr>
            </a:pPr>
            <a:r>
              <a:rPr lang="en-US" sz="2800" dirty="0" err="1" smtClean="0">
                <a:solidFill>
                  <a:schemeClr val="bg1"/>
                </a:solidFill>
              </a:rPr>
              <a:t>Infosec</a:t>
            </a:r>
            <a:r>
              <a:rPr lang="en-US" sz="2800" dirty="0" smtClean="0">
                <a:solidFill>
                  <a:schemeClr val="bg1"/>
                </a:solidFill>
              </a:rPr>
              <a:t> &amp; Linux are my main Interests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b="1" dirty="0" smtClean="0">
                <a:solidFill>
                  <a:schemeClr val="bg1"/>
                </a:solidFill>
                <a:latin typeface="Bookman Old Style" pitchFamily="18" charset="0"/>
              </a:rPr>
              <a:t>Stack &amp; Stack Frames</a:t>
            </a:r>
          </a:p>
        </p:txBody>
      </p:sp>
      <p:sp>
        <p:nvSpPr>
          <p:cNvPr id="3" name="Content Placeholder 2"/>
          <p:cNvSpPr>
            <a:spLocks noGrp="1"/>
          </p:cNvSpPr>
          <p:nvPr>
            <p:ph idx="1"/>
          </p:nvPr>
        </p:nvSpPr>
        <p:spPr>
          <a:xfrm>
            <a:off x="457200" y="1524000"/>
            <a:ext cx="8229600" cy="5029200"/>
          </a:xfrm>
        </p:spPr>
        <p:txBody>
          <a:bodyPr>
            <a:noAutofit/>
          </a:bodyPr>
          <a:lstStyle/>
          <a:p>
            <a:pPr>
              <a:buClr>
                <a:srgbClr val="FF0000"/>
              </a:buClr>
            </a:pPr>
            <a:r>
              <a:rPr lang="en-US" sz="1800" dirty="0" smtClean="0">
                <a:solidFill>
                  <a:schemeClr val="bg1"/>
                </a:solidFill>
                <a:latin typeface="Bookman Old Style" pitchFamily="18" charset="0"/>
              </a:rPr>
              <a:t>There is no “physical” stack inside the CPU. Instead; the CPU uses the main memory to represent a “logical” structure of a stack.</a:t>
            </a:r>
          </a:p>
          <a:p>
            <a:pPr>
              <a:buClr>
                <a:srgbClr val="FF0000"/>
              </a:buClr>
            </a:pPr>
            <a:r>
              <a:rPr lang="en-US" sz="1800" dirty="0" smtClean="0">
                <a:solidFill>
                  <a:schemeClr val="bg1"/>
                </a:solidFill>
                <a:latin typeface="Bookman Old Style" pitchFamily="18" charset="0"/>
              </a:rPr>
              <a:t>The operating system reserves a contiguous raw memory space for the stack. This stack is logically divided into many Stack Frames.</a:t>
            </a:r>
          </a:p>
          <a:p>
            <a:pPr>
              <a:buClr>
                <a:srgbClr val="FF0000"/>
              </a:buClr>
            </a:pPr>
            <a:r>
              <a:rPr lang="en-US" sz="1800" dirty="0" smtClean="0">
                <a:solidFill>
                  <a:schemeClr val="bg1"/>
                </a:solidFill>
                <a:latin typeface="Bookman Old Style" pitchFamily="18" charset="0"/>
              </a:rPr>
              <a:t>The stack and all stack frames are represented in the memory upside-down.</a:t>
            </a:r>
          </a:p>
          <a:p>
            <a:pPr>
              <a:buClr>
                <a:srgbClr val="FF0000"/>
              </a:buClr>
            </a:pPr>
            <a:r>
              <a:rPr lang="en-US" sz="1800" dirty="0" smtClean="0">
                <a:solidFill>
                  <a:schemeClr val="bg1"/>
                </a:solidFill>
                <a:latin typeface="Bookman Old Style" pitchFamily="18" charset="0"/>
              </a:rPr>
              <a:t>A stack frame is represented by two pointers:</a:t>
            </a:r>
          </a:p>
          <a:p>
            <a:pPr lvl="1">
              <a:buClr>
                <a:srgbClr val="FF0000"/>
              </a:buClr>
            </a:pPr>
            <a:r>
              <a:rPr lang="en-US" sz="1800" dirty="0" smtClean="0">
                <a:solidFill>
                  <a:schemeClr val="bg1"/>
                </a:solidFill>
                <a:latin typeface="Bookman Old Style" pitchFamily="18" charset="0"/>
              </a:rPr>
              <a:t>Base pointer (saved in EBP register): the memory address that is equal to (EBP-1) is the first memory location of the stack frame.</a:t>
            </a:r>
          </a:p>
          <a:p>
            <a:pPr lvl="1">
              <a:buClr>
                <a:srgbClr val="FF0000"/>
              </a:buClr>
            </a:pPr>
            <a:r>
              <a:rPr lang="en-US" sz="1800" dirty="0" smtClean="0">
                <a:solidFill>
                  <a:schemeClr val="bg1"/>
                </a:solidFill>
                <a:latin typeface="Bookman Old Style" pitchFamily="18" charset="0"/>
              </a:rPr>
              <a:t>Stack pointer (saved in ESP register): the memory address that is equal to (ESP) is the top memory location of the stack frame.</a:t>
            </a:r>
          </a:p>
          <a:p>
            <a:pPr>
              <a:buClr>
                <a:srgbClr val="FF0000"/>
              </a:buClr>
            </a:pPr>
            <a:r>
              <a:rPr lang="en-US" sz="1800" dirty="0" smtClean="0">
                <a:solidFill>
                  <a:schemeClr val="bg1"/>
                </a:solidFill>
                <a:latin typeface="Bookman Old Style" pitchFamily="18" charset="0"/>
              </a:rPr>
              <a:t>When Pushing or Popping values, ESP register value is changed (the stack pointer moves)</a:t>
            </a:r>
          </a:p>
          <a:p>
            <a:pPr>
              <a:buClr>
                <a:srgbClr val="FF0000"/>
              </a:buClr>
            </a:pPr>
            <a:r>
              <a:rPr lang="en-US" sz="1800" dirty="0" smtClean="0">
                <a:solidFill>
                  <a:schemeClr val="bg1"/>
                </a:solidFill>
                <a:latin typeface="Bookman Old Style" pitchFamily="18" charset="0"/>
              </a:rPr>
              <a:t>Base Pointer (value of EBP) never change unless the current Stack Frame is changed.</a:t>
            </a:r>
          </a:p>
          <a:p>
            <a:pPr>
              <a:buClr>
                <a:srgbClr val="FF0000"/>
              </a:buClr>
            </a:pPr>
            <a:r>
              <a:rPr lang="en-US" sz="1800" dirty="0" smtClean="0">
                <a:solidFill>
                  <a:schemeClr val="bg1"/>
                </a:solidFill>
                <a:latin typeface="Bookman Old Style" pitchFamily="18" charset="0"/>
              </a:rPr>
              <a:t>The stack frame is empty when EBP value = ESP value.</a:t>
            </a:r>
          </a:p>
        </p:txBody>
      </p:sp>
      <p:cxnSp>
        <p:nvCxnSpPr>
          <p:cNvPr id="4" name="Straight Connector 3"/>
          <p:cNvCxnSpPr/>
          <p:nvPr/>
        </p:nvCxnSpPr>
        <p:spPr>
          <a:xfrm>
            <a:off x="533400" y="14478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Memory Addressing</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5715000" y="1600200"/>
            <a:ext cx="2667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Main Memory</a:t>
            </a:r>
          </a:p>
          <a:p>
            <a:pPr algn="ctr"/>
            <a:r>
              <a:rPr lang="en-US" b="1" dirty="0" smtClean="0"/>
              <a:t>.</a:t>
            </a:r>
          </a:p>
          <a:p>
            <a:pPr algn="ctr"/>
            <a:r>
              <a:rPr lang="en-US" b="1" dirty="0" smtClean="0"/>
              <a:t>.</a:t>
            </a:r>
            <a:endParaRPr lang="en-US" b="1" dirty="0"/>
          </a:p>
        </p:txBody>
      </p:sp>
      <p:cxnSp>
        <p:nvCxnSpPr>
          <p:cNvPr id="51" name="Straight Connector 50"/>
          <p:cNvCxnSpPr/>
          <p:nvPr/>
        </p:nvCxnSpPr>
        <p:spPr>
          <a:xfrm>
            <a:off x="5715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61" name="Rectangle 60"/>
          <p:cNvSpPr/>
          <p:nvPr/>
        </p:nvSpPr>
        <p:spPr>
          <a:xfrm>
            <a:off x="5715000" y="3657600"/>
            <a:ext cx="2667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C000"/>
                </a:solidFill>
              </a:rPr>
              <a:t>Stack</a:t>
            </a:r>
            <a:endParaRPr lang="en-US" b="1" dirty="0">
              <a:solidFill>
                <a:srgbClr val="FFC000"/>
              </a:solidFill>
            </a:endParaRPr>
          </a:p>
        </p:txBody>
      </p:sp>
      <p:sp>
        <p:nvSpPr>
          <p:cNvPr id="62" name="Rectangle 61"/>
          <p:cNvSpPr/>
          <p:nvPr/>
        </p:nvSpPr>
        <p:spPr>
          <a:xfrm>
            <a:off x="5715000" y="3352800"/>
            <a:ext cx="2667000" cy="9144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Pentagon 63"/>
          <p:cNvSpPr/>
          <p:nvPr/>
        </p:nvSpPr>
        <p:spPr>
          <a:xfrm>
            <a:off x="3429000" y="1676400"/>
            <a:ext cx="2197608" cy="7620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Start of Memory</a:t>
            </a:r>
          </a:p>
          <a:p>
            <a:pPr algn="ctr"/>
            <a:r>
              <a:rPr lang="en-US" dirty="0" smtClean="0"/>
              <a:t>0x00000000</a:t>
            </a:r>
            <a:endParaRPr lang="en-US" dirty="0"/>
          </a:p>
        </p:txBody>
      </p:sp>
      <p:sp>
        <p:nvSpPr>
          <p:cNvPr id="65" name="Pentagon 64"/>
          <p:cNvSpPr/>
          <p:nvPr/>
        </p:nvSpPr>
        <p:spPr>
          <a:xfrm>
            <a:off x="4114800" y="4114800"/>
            <a:ext cx="1511808" cy="304800"/>
          </a:xfrm>
          <a:prstGeom prst="homePlat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C000"/>
                </a:solidFill>
              </a:rPr>
              <a:t>Start of Stack</a:t>
            </a:r>
            <a:endParaRPr lang="en-US" dirty="0">
              <a:solidFill>
                <a:srgbClr val="FFC000"/>
              </a:solidFill>
            </a:endParaRPr>
          </a:p>
        </p:txBody>
      </p:sp>
      <p:sp>
        <p:nvSpPr>
          <p:cNvPr id="66" name="Pentagon 65"/>
          <p:cNvSpPr/>
          <p:nvPr/>
        </p:nvSpPr>
        <p:spPr>
          <a:xfrm>
            <a:off x="4114800" y="3200400"/>
            <a:ext cx="1511808" cy="304800"/>
          </a:xfrm>
          <a:prstGeom prst="homePlat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C000"/>
                </a:solidFill>
              </a:rPr>
              <a:t>Top of Stack</a:t>
            </a:r>
            <a:endParaRPr lang="en-US" dirty="0">
              <a:solidFill>
                <a:srgbClr val="FFC000"/>
              </a:solidFill>
            </a:endParaRPr>
          </a:p>
        </p:txBody>
      </p:sp>
      <p:sp>
        <p:nvSpPr>
          <p:cNvPr id="67" name="Rectangle 66"/>
          <p:cNvSpPr/>
          <p:nvPr/>
        </p:nvSpPr>
        <p:spPr>
          <a:xfrm>
            <a:off x="5715000" y="6019800"/>
            <a:ext cx="26670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21" name="Pentagon 20"/>
          <p:cNvSpPr/>
          <p:nvPr/>
        </p:nvSpPr>
        <p:spPr>
          <a:xfrm>
            <a:off x="3429000" y="5943600"/>
            <a:ext cx="2197608" cy="7620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Top of Memory</a:t>
            </a:r>
          </a:p>
          <a:p>
            <a:pPr algn="ctr"/>
            <a:r>
              <a:rPr lang="en-US" dirty="0" smtClean="0"/>
              <a:t>0xFFFFFFFF</a:t>
            </a:r>
            <a:endParaRPr lang="en-US" dirty="0"/>
          </a:p>
        </p:txBody>
      </p:sp>
      <p:sp>
        <p:nvSpPr>
          <p:cNvPr id="22" name="Right Bracket 21"/>
          <p:cNvSpPr/>
          <p:nvPr/>
        </p:nvSpPr>
        <p:spPr>
          <a:xfrm flipH="1">
            <a:off x="2971800" y="1905000"/>
            <a:ext cx="381000" cy="3276600"/>
          </a:xfrm>
          <a:prstGeom prst="rightBracket">
            <a:avLst/>
          </a:prstGeom>
          <a:ln w="25400">
            <a:solidFill>
              <a:srgbClr val="92D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Right Bracket 22"/>
          <p:cNvSpPr/>
          <p:nvPr/>
        </p:nvSpPr>
        <p:spPr>
          <a:xfrm flipH="1">
            <a:off x="2971800" y="5181600"/>
            <a:ext cx="381000" cy="1371600"/>
          </a:xfrm>
          <a:prstGeom prst="rightBracket">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5" name="Straight Connector 24"/>
          <p:cNvCxnSpPr/>
          <p:nvPr/>
        </p:nvCxnSpPr>
        <p:spPr>
          <a:xfrm>
            <a:off x="3429000" y="5181600"/>
            <a:ext cx="4953000" cy="1588"/>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219200" y="3352800"/>
            <a:ext cx="17526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92D050"/>
                </a:solidFill>
              </a:rPr>
              <a:t>User Space</a:t>
            </a:r>
            <a:endParaRPr lang="en-US" b="1" dirty="0">
              <a:solidFill>
                <a:srgbClr val="92D050"/>
              </a:solidFill>
            </a:endParaRPr>
          </a:p>
        </p:txBody>
      </p:sp>
      <p:sp>
        <p:nvSpPr>
          <p:cNvPr id="32" name="Rectangle 31"/>
          <p:cNvSpPr/>
          <p:nvPr/>
        </p:nvSpPr>
        <p:spPr>
          <a:xfrm>
            <a:off x="1219200" y="5715000"/>
            <a:ext cx="17526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Kernel Space</a:t>
            </a:r>
            <a:endParaRPr lang="en-US" b="1" dirty="0">
              <a:solidFill>
                <a:srgbClr val="FF0000"/>
              </a:solidFill>
            </a:endParaRPr>
          </a:p>
        </p:txBody>
      </p:sp>
      <p:sp>
        <p:nvSpPr>
          <p:cNvPr id="19" name="Slide Number Placeholder 18"/>
          <p:cNvSpPr>
            <a:spLocks noGrp="1"/>
          </p:cNvSpPr>
          <p:nvPr>
            <p:ph type="sldNum" sz="quarter" idx="12"/>
          </p:nvPr>
        </p:nvSpPr>
        <p:spPr/>
        <p:txBody>
          <a:bodyPr/>
          <a:lstStyle/>
          <a:p>
            <a:fld id="{B6F15528-21DE-4FAA-801E-634DDDAF4B2B}" type="slidenum">
              <a:rPr lang="en-US" smtClean="0"/>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Stack &amp; Stack Frames inside the Main Memory</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5715000" y="3429000"/>
            <a:ext cx="2667000" cy="685800"/>
          </a:xfrm>
          <a:prstGeom prst="rect">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Newest Stack Frame</a:t>
            </a:r>
          </a:p>
          <a:p>
            <a:pPr algn="ctr"/>
            <a:endParaRPr lang="en-US" dirty="0"/>
          </a:p>
        </p:txBody>
      </p:sp>
      <p:sp>
        <p:nvSpPr>
          <p:cNvPr id="29" name="Rectangle 28"/>
          <p:cNvSpPr/>
          <p:nvPr/>
        </p:nvSpPr>
        <p:spPr>
          <a:xfrm>
            <a:off x="5715000" y="1600200"/>
            <a:ext cx="2667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Main Memory</a:t>
            </a:r>
          </a:p>
          <a:p>
            <a:pPr algn="ctr"/>
            <a:r>
              <a:rPr lang="en-US" b="1" dirty="0" smtClean="0"/>
              <a:t>.</a:t>
            </a:r>
          </a:p>
          <a:p>
            <a:pPr algn="ctr"/>
            <a:r>
              <a:rPr lang="en-US" b="1" dirty="0" smtClean="0"/>
              <a:t>.</a:t>
            </a:r>
            <a:endParaRPr lang="en-US" b="1" dirty="0"/>
          </a:p>
        </p:txBody>
      </p:sp>
      <p:cxnSp>
        <p:nvCxnSpPr>
          <p:cNvPr id="51" name="Straight Connector 50"/>
          <p:cNvCxnSpPr/>
          <p:nvPr/>
        </p:nvCxnSpPr>
        <p:spPr>
          <a:xfrm>
            <a:off x="5715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5715000" y="4114800"/>
            <a:ext cx="2667000" cy="1295400"/>
          </a:xfrm>
          <a:prstGeom prst="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Stack Frame</a:t>
            </a:r>
          </a:p>
          <a:p>
            <a:pPr algn="ctr"/>
            <a:endParaRPr lang="en-US" dirty="0"/>
          </a:p>
        </p:txBody>
      </p:sp>
      <p:sp>
        <p:nvSpPr>
          <p:cNvPr id="59" name="Rectangle 58"/>
          <p:cNvSpPr/>
          <p:nvPr/>
        </p:nvSpPr>
        <p:spPr>
          <a:xfrm>
            <a:off x="5715000" y="5410200"/>
            <a:ext cx="2667000" cy="6096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Oldest Stack Frame</a:t>
            </a:r>
            <a:endParaRPr lang="en-US" dirty="0"/>
          </a:p>
        </p:txBody>
      </p:sp>
      <p:sp>
        <p:nvSpPr>
          <p:cNvPr id="60" name="Right Bracket 59"/>
          <p:cNvSpPr/>
          <p:nvPr/>
        </p:nvSpPr>
        <p:spPr>
          <a:xfrm flipH="1">
            <a:off x="5181600" y="2438400"/>
            <a:ext cx="381000" cy="3581400"/>
          </a:xfrm>
          <a:prstGeom prst="rightBracket">
            <a:avLst/>
          </a:prstGeom>
          <a:ln w="254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Rectangle 60"/>
          <p:cNvSpPr/>
          <p:nvPr/>
        </p:nvSpPr>
        <p:spPr>
          <a:xfrm>
            <a:off x="3352800" y="3886200"/>
            <a:ext cx="26670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C000"/>
                </a:solidFill>
              </a:rPr>
              <a:t>Stack</a:t>
            </a:r>
            <a:endParaRPr lang="en-US" b="1" dirty="0">
              <a:solidFill>
                <a:srgbClr val="FFC000"/>
              </a:solidFill>
            </a:endParaRPr>
          </a:p>
        </p:txBody>
      </p:sp>
      <p:sp>
        <p:nvSpPr>
          <p:cNvPr id="62" name="Rectangle 61"/>
          <p:cNvSpPr/>
          <p:nvPr/>
        </p:nvSpPr>
        <p:spPr>
          <a:xfrm>
            <a:off x="5715000" y="2438400"/>
            <a:ext cx="2667000" cy="9906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lumMod val="65000"/>
                  </a:schemeClr>
                </a:solidFill>
              </a:rPr>
              <a:t>Empty memory of the Stack</a:t>
            </a:r>
          </a:p>
          <a:p>
            <a:pPr algn="ctr"/>
            <a:endParaRPr lang="en-US" dirty="0"/>
          </a:p>
        </p:txBody>
      </p:sp>
      <p:sp>
        <p:nvSpPr>
          <p:cNvPr id="64" name="Pentagon 63"/>
          <p:cNvSpPr/>
          <p:nvPr/>
        </p:nvSpPr>
        <p:spPr>
          <a:xfrm>
            <a:off x="3810000" y="17526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Start of Memory</a:t>
            </a:r>
            <a:endParaRPr lang="en-US" dirty="0"/>
          </a:p>
        </p:txBody>
      </p:sp>
      <p:sp>
        <p:nvSpPr>
          <p:cNvPr id="65" name="Pentagon 64"/>
          <p:cNvSpPr/>
          <p:nvPr/>
        </p:nvSpPr>
        <p:spPr>
          <a:xfrm>
            <a:off x="3505200" y="5867400"/>
            <a:ext cx="1588008" cy="304800"/>
          </a:xfrm>
          <a:prstGeom prst="homePlat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C000"/>
                </a:solidFill>
              </a:rPr>
              <a:t>Start of Stack</a:t>
            </a:r>
            <a:endParaRPr lang="en-US" dirty="0">
              <a:solidFill>
                <a:srgbClr val="FFC000"/>
              </a:solidFill>
            </a:endParaRPr>
          </a:p>
        </p:txBody>
      </p:sp>
      <p:sp>
        <p:nvSpPr>
          <p:cNvPr id="66" name="Pentagon 65"/>
          <p:cNvSpPr/>
          <p:nvPr/>
        </p:nvSpPr>
        <p:spPr>
          <a:xfrm>
            <a:off x="3505200" y="2286000"/>
            <a:ext cx="1588008" cy="304800"/>
          </a:xfrm>
          <a:prstGeom prst="homePlat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C000"/>
                </a:solidFill>
              </a:rPr>
              <a:t>Top of Stack</a:t>
            </a:r>
            <a:endParaRPr lang="en-US" dirty="0">
              <a:solidFill>
                <a:srgbClr val="FFC000"/>
              </a:solidFill>
            </a:endParaRPr>
          </a:p>
        </p:txBody>
      </p:sp>
      <p:sp>
        <p:nvSpPr>
          <p:cNvPr id="67" name="Rectangle 66"/>
          <p:cNvSpPr/>
          <p:nvPr/>
        </p:nvSpPr>
        <p:spPr>
          <a:xfrm>
            <a:off x="5715000" y="6019800"/>
            <a:ext cx="26670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68" name="Rectangle 67"/>
          <p:cNvSpPr/>
          <p:nvPr/>
        </p:nvSpPr>
        <p:spPr>
          <a:xfrm>
            <a:off x="609600" y="3048000"/>
            <a:ext cx="2895600" cy="2286000"/>
          </a:xfrm>
          <a:prstGeom prst="rect">
            <a:avLst/>
          </a:prstGeom>
          <a:noFill/>
          <a:ln w="12700">
            <a:solidFill>
              <a:srgbClr val="FFC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r>
              <a:rPr lang="en-US" dirty="0" smtClean="0"/>
              <a:t>Note 1:</a:t>
            </a:r>
          </a:p>
          <a:p>
            <a:r>
              <a:rPr lang="en-US" dirty="0" smtClean="0"/>
              <a:t>The newest stack frame is indexed as </a:t>
            </a:r>
            <a:r>
              <a:rPr lang="en-US" b="1" dirty="0" smtClean="0">
                <a:solidFill>
                  <a:srgbClr val="FF0000"/>
                </a:solidFill>
              </a:rPr>
              <a:t>Stack Frame 0</a:t>
            </a:r>
            <a:r>
              <a:rPr lang="en-US" dirty="0" smtClean="0"/>
              <a:t>,</a:t>
            </a:r>
          </a:p>
          <a:p>
            <a:r>
              <a:rPr lang="en-US" dirty="0" smtClean="0"/>
              <a:t>the older one </a:t>
            </a:r>
            <a:r>
              <a:rPr lang="en-US" b="1" dirty="0" smtClean="0">
                <a:solidFill>
                  <a:srgbClr val="FF0000"/>
                </a:solidFill>
              </a:rPr>
              <a:t>Stack Frame 1</a:t>
            </a:r>
            <a:r>
              <a:rPr lang="en-US" dirty="0" smtClean="0"/>
              <a:t>,</a:t>
            </a:r>
          </a:p>
          <a:p>
            <a:r>
              <a:rPr lang="en-US" dirty="0" smtClean="0"/>
              <a:t>And the Oldest</a:t>
            </a:r>
          </a:p>
          <a:p>
            <a:r>
              <a:rPr lang="en-US" dirty="0" smtClean="0"/>
              <a:t>Stack Frame is indexed</a:t>
            </a:r>
          </a:p>
          <a:p>
            <a:r>
              <a:rPr lang="en-US" b="1" dirty="0" smtClean="0">
                <a:solidFill>
                  <a:srgbClr val="FF0000"/>
                </a:solidFill>
              </a:rPr>
              <a:t>Stack Frame (count-1)</a:t>
            </a:r>
          </a:p>
          <a:p>
            <a:endParaRPr lang="en-US" b="1" dirty="0">
              <a:solidFill>
                <a:srgbClr val="FF0000"/>
              </a:solidFill>
            </a:endParaRPr>
          </a:p>
        </p:txBody>
      </p:sp>
      <p:sp>
        <p:nvSpPr>
          <p:cNvPr id="19" name="Pentagon 18"/>
          <p:cNvSpPr/>
          <p:nvPr/>
        </p:nvSpPr>
        <p:spPr>
          <a:xfrm>
            <a:off x="3810000" y="64008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Top of Memory</a:t>
            </a:r>
            <a:endParaRPr lang="en-US" dirty="0"/>
          </a:p>
        </p:txBody>
      </p:sp>
      <p:sp>
        <p:nvSpPr>
          <p:cNvPr id="20" name="Slide Number Placeholder 19"/>
          <p:cNvSpPr>
            <a:spLocks noGrp="1"/>
          </p:cNvSpPr>
          <p:nvPr>
            <p:ph type="sldNum" sz="quarter" idx="12"/>
          </p:nvPr>
        </p:nvSpPr>
        <p:spPr/>
        <p:txBody>
          <a:bodyPr/>
          <a:lstStyle/>
          <a:p>
            <a:fld id="{B6F15528-21DE-4FAA-801E-634DDDAF4B2B}" type="slidenum">
              <a:rPr lang="en-US" smtClean="0"/>
              <a:pPr/>
              <a:t>32</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Managing Stack Frames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5715000" y="1600200"/>
            <a:ext cx="2667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Main Memory</a:t>
            </a:r>
          </a:p>
          <a:p>
            <a:pPr algn="ctr"/>
            <a:r>
              <a:rPr lang="en-US" b="1" dirty="0" smtClean="0"/>
              <a:t>.</a:t>
            </a:r>
          </a:p>
          <a:p>
            <a:pPr algn="ctr"/>
            <a:r>
              <a:rPr lang="en-US" b="1" dirty="0" smtClean="0"/>
              <a:t>.</a:t>
            </a:r>
            <a:endParaRPr lang="en-US" b="1" dirty="0"/>
          </a:p>
        </p:txBody>
      </p:sp>
      <p:cxnSp>
        <p:nvCxnSpPr>
          <p:cNvPr id="51" name="Straight Connector 50"/>
          <p:cNvCxnSpPr/>
          <p:nvPr/>
        </p:nvCxnSpPr>
        <p:spPr>
          <a:xfrm>
            <a:off x="5715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5715000" y="5105400"/>
            <a:ext cx="26670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p:cNvSpPr/>
          <p:nvPr/>
        </p:nvSpPr>
        <p:spPr>
          <a:xfrm>
            <a:off x="5715000" y="2438400"/>
            <a:ext cx="2667000" cy="2667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Empty memory of the Stack</a:t>
            </a:r>
          </a:p>
          <a:p>
            <a:pPr algn="ctr"/>
            <a:endParaRPr lang="en-US" dirty="0">
              <a:solidFill>
                <a:schemeClr val="bg1"/>
              </a:solidFill>
            </a:endParaRPr>
          </a:p>
        </p:txBody>
      </p:sp>
      <p:sp>
        <p:nvSpPr>
          <p:cNvPr id="67" name="Rectangle 66"/>
          <p:cNvSpPr/>
          <p:nvPr/>
        </p:nvSpPr>
        <p:spPr>
          <a:xfrm>
            <a:off x="5715000" y="6172200"/>
            <a:ext cx="2667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68" name="Rectangle 67"/>
          <p:cNvSpPr/>
          <p:nvPr/>
        </p:nvSpPr>
        <p:spPr>
          <a:xfrm>
            <a:off x="533400" y="1752600"/>
            <a:ext cx="2667000" cy="914400"/>
          </a:xfrm>
          <a:prstGeom prst="rect">
            <a:avLst/>
          </a:prstGeom>
          <a:solidFill>
            <a:schemeClr val="tx2"/>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r>
              <a:rPr lang="en-US" dirty="0" smtClean="0">
                <a:latin typeface="Bookman Old Style" pitchFamily="18" charset="0"/>
              </a:rPr>
              <a:t>The Current Stack Frame is always the Newest Stack Frame</a:t>
            </a:r>
            <a:endParaRPr lang="en-US" b="1" dirty="0" smtClean="0">
              <a:solidFill>
                <a:srgbClr val="FF0000"/>
              </a:solidFill>
              <a:latin typeface="Bookman Old Style" pitchFamily="18" charset="0"/>
            </a:endParaRPr>
          </a:p>
          <a:p>
            <a:endParaRPr lang="en-US" b="1" dirty="0">
              <a:solidFill>
                <a:srgbClr val="FF0000"/>
              </a:solidFill>
            </a:endParaRPr>
          </a:p>
        </p:txBody>
      </p:sp>
      <p:sp>
        <p:nvSpPr>
          <p:cNvPr id="20" name="Pentagon 19"/>
          <p:cNvSpPr/>
          <p:nvPr/>
        </p:nvSpPr>
        <p:spPr>
          <a:xfrm>
            <a:off x="4648200" y="50292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21" name="Pentagon 20"/>
          <p:cNvSpPr/>
          <p:nvPr/>
        </p:nvSpPr>
        <p:spPr>
          <a:xfrm>
            <a:off x="4648200" y="59436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cxnSp>
        <p:nvCxnSpPr>
          <p:cNvPr id="24" name="Straight Connector 23"/>
          <p:cNvCxnSpPr/>
          <p:nvPr/>
        </p:nvCxnSpPr>
        <p:spPr>
          <a:xfrm>
            <a:off x="5715000" y="53340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715000" y="55626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715000" y="57912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715000" y="62484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0" name="Pentagon 29"/>
          <p:cNvSpPr/>
          <p:nvPr/>
        </p:nvSpPr>
        <p:spPr>
          <a:xfrm>
            <a:off x="3810000" y="17526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Start of Memory</a:t>
            </a:r>
            <a:endParaRPr lang="en-US" dirty="0"/>
          </a:p>
        </p:txBody>
      </p:sp>
      <p:sp>
        <p:nvSpPr>
          <p:cNvPr id="31" name="Pentagon 30"/>
          <p:cNvSpPr/>
          <p:nvPr/>
        </p:nvSpPr>
        <p:spPr>
          <a:xfrm>
            <a:off x="3810000" y="64008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Top of Memory</a:t>
            </a:r>
            <a:endParaRPr lang="en-US" dirty="0"/>
          </a:p>
        </p:txBody>
      </p:sp>
      <p:sp>
        <p:nvSpPr>
          <p:cNvPr id="35" name="Rectangle 34"/>
          <p:cNvSpPr/>
          <p:nvPr/>
        </p:nvSpPr>
        <p:spPr>
          <a:xfrm>
            <a:off x="4191000" y="5562600"/>
            <a:ext cx="1524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Stack Frame 0</a:t>
            </a:r>
            <a:endParaRPr lang="en-US" dirty="0">
              <a:solidFill>
                <a:schemeClr val="bg1"/>
              </a:solidFill>
            </a:endParaRPr>
          </a:p>
        </p:txBody>
      </p:sp>
      <p:sp>
        <p:nvSpPr>
          <p:cNvPr id="36" name="Rectangle 35"/>
          <p:cNvSpPr/>
          <p:nvPr/>
        </p:nvSpPr>
        <p:spPr>
          <a:xfrm>
            <a:off x="533400" y="2743200"/>
            <a:ext cx="2667000" cy="1524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latin typeface="Bookman Old Style" pitchFamily="18" charset="0"/>
              </a:rPr>
              <a:t>ESP points to the top of the current Stack Frame. And it points to the top of the </a:t>
            </a:r>
            <a:r>
              <a:rPr lang="en-US" b="1" dirty="0" smtClean="0">
                <a:solidFill>
                  <a:schemeClr val="bg1"/>
                </a:solidFill>
                <a:latin typeface="Bookman Old Style" pitchFamily="18" charset="0"/>
              </a:rPr>
              <a:t>Stack</a:t>
            </a:r>
            <a:r>
              <a:rPr lang="en-US" dirty="0" smtClean="0">
                <a:solidFill>
                  <a:schemeClr val="bg1"/>
                </a:solidFill>
                <a:latin typeface="Bookman Old Style" pitchFamily="18" charset="0"/>
              </a:rPr>
              <a:t> as well.</a:t>
            </a:r>
            <a:endParaRPr lang="en-US" dirty="0">
              <a:solidFill>
                <a:schemeClr val="bg1"/>
              </a:solidFill>
              <a:latin typeface="Bookman Old Style" pitchFamily="18" charset="0"/>
            </a:endParaRPr>
          </a:p>
        </p:txBody>
      </p:sp>
      <p:sp>
        <p:nvSpPr>
          <p:cNvPr id="37" name="Rectangle 36"/>
          <p:cNvSpPr/>
          <p:nvPr/>
        </p:nvSpPr>
        <p:spPr>
          <a:xfrm>
            <a:off x="533400" y="4343400"/>
            <a:ext cx="2667000" cy="22098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latin typeface="Bookman Old Style" pitchFamily="18" charset="0"/>
              </a:rPr>
              <a:t>Whenever a function is called, a new Stack Frame is created. Local variables are also allocated in the bottom of the created Stack Frame.</a:t>
            </a:r>
            <a:endParaRPr lang="en-US" dirty="0">
              <a:solidFill>
                <a:schemeClr val="bg1"/>
              </a:solidFill>
              <a:latin typeface="Bookman Old Style" pitchFamily="18" charset="0"/>
            </a:endParaRPr>
          </a:p>
        </p:txBody>
      </p:sp>
      <p:sp>
        <p:nvSpPr>
          <p:cNvPr id="22" name="Slide Number Placeholder 21"/>
          <p:cNvSpPr>
            <a:spLocks noGrp="1"/>
          </p:cNvSpPr>
          <p:nvPr>
            <p:ph type="sldNum" sz="quarter" idx="12"/>
          </p:nvPr>
        </p:nvSpPr>
        <p:spPr/>
        <p:txBody>
          <a:bodyPr/>
          <a:lstStyle/>
          <a:p>
            <a:fld id="{B6F15528-21DE-4FAA-801E-634DDDAF4B2B}" type="slidenum">
              <a:rPr lang="en-US" smtClean="0"/>
              <a:pPr/>
              <a:t>33</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Managing Stack Frames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5715000" y="1600200"/>
            <a:ext cx="2667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Main Memory</a:t>
            </a:r>
          </a:p>
          <a:p>
            <a:pPr algn="ctr"/>
            <a:r>
              <a:rPr lang="en-US" b="1" dirty="0" smtClean="0"/>
              <a:t>.</a:t>
            </a:r>
          </a:p>
          <a:p>
            <a:pPr algn="ctr"/>
            <a:r>
              <a:rPr lang="en-US" b="1" dirty="0" smtClean="0"/>
              <a:t>.</a:t>
            </a:r>
            <a:endParaRPr lang="en-US" b="1" dirty="0"/>
          </a:p>
        </p:txBody>
      </p:sp>
      <p:cxnSp>
        <p:nvCxnSpPr>
          <p:cNvPr id="51" name="Straight Connector 50"/>
          <p:cNvCxnSpPr/>
          <p:nvPr/>
        </p:nvCxnSpPr>
        <p:spPr>
          <a:xfrm>
            <a:off x="5715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5715000" y="5105400"/>
            <a:ext cx="26670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p:cNvSpPr/>
          <p:nvPr/>
        </p:nvSpPr>
        <p:spPr>
          <a:xfrm>
            <a:off x="5715000" y="2438400"/>
            <a:ext cx="2667000" cy="2667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Empty memory of the Stack</a:t>
            </a:r>
          </a:p>
          <a:p>
            <a:pPr algn="ctr"/>
            <a:endParaRPr lang="en-US" dirty="0">
              <a:solidFill>
                <a:schemeClr val="bg1"/>
              </a:solidFill>
            </a:endParaRPr>
          </a:p>
        </p:txBody>
      </p:sp>
      <p:sp>
        <p:nvSpPr>
          <p:cNvPr id="67" name="Rectangle 66"/>
          <p:cNvSpPr/>
          <p:nvPr/>
        </p:nvSpPr>
        <p:spPr>
          <a:xfrm>
            <a:off x="5715000" y="6172200"/>
            <a:ext cx="2667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68" name="Rectangle 67"/>
          <p:cNvSpPr/>
          <p:nvPr/>
        </p:nvSpPr>
        <p:spPr>
          <a:xfrm>
            <a:off x="533400" y="1752600"/>
            <a:ext cx="2667000" cy="914400"/>
          </a:xfrm>
          <a:prstGeom prst="rect">
            <a:avLst/>
          </a:prstGeom>
          <a:solidFill>
            <a:schemeClr val="tx2"/>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r>
              <a:rPr lang="en-US" dirty="0" smtClean="0">
                <a:latin typeface="Bookman Old Style" pitchFamily="18" charset="0"/>
              </a:rPr>
              <a:t>The Current Stack Frame is always the Newest Stack Frame</a:t>
            </a:r>
            <a:endParaRPr lang="en-US" b="1" dirty="0" smtClean="0">
              <a:solidFill>
                <a:srgbClr val="FF0000"/>
              </a:solidFill>
              <a:latin typeface="Bookman Old Style" pitchFamily="18" charset="0"/>
            </a:endParaRPr>
          </a:p>
          <a:p>
            <a:endParaRPr lang="en-US" b="1" dirty="0">
              <a:solidFill>
                <a:srgbClr val="FF0000"/>
              </a:solidFill>
            </a:endParaRPr>
          </a:p>
        </p:txBody>
      </p:sp>
      <p:sp>
        <p:nvSpPr>
          <p:cNvPr id="20" name="Pentagon 19"/>
          <p:cNvSpPr/>
          <p:nvPr/>
        </p:nvSpPr>
        <p:spPr>
          <a:xfrm>
            <a:off x="4648200" y="50292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21" name="Pentagon 20"/>
          <p:cNvSpPr/>
          <p:nvPr/>
        </p:nvSpPr>
        <p:spPr>
          <a:xfrm>
            <a:off x="4648200" y="59436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cxnSp>
        <p:nvCxnSpPr>
          <p:cNvPr id="24" name="Straight Connector 23"/>
          <p:cNvCxnSpPr/>
          <p:nvPr/>
        </p:nvCxnSpPr>
        <p:spPr>
          <a:xfrm>
            <a:off x="5715000" y="53340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715000" y="55626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715000" y="57912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715000" y="62484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0" name="Pentagon 29"/>
          <p:cNvSpPr/>
          <p:nvPr/>
        </p:nvSpPr>
        <p:spPr>
          <a:xfrm>
            <a:off x="3810000" y="17526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Start of Memory</a:t>
            </a:r>
            <a:endParaRPr lang="en-US" dirty="0"/>
          </a:p>
        </p:txBody>
      </p:sp>
      <p:sp>
        <p:nvSpPr>
          <p:cNvPr id="31" name="Pentagon 30"/>
          <p:cNvSpPr/>
          <p:nvPr/>
        </p:nvSpPr>
        <p:spPr>
          <a:xfrm>
            <a:off x="3810000" y="64008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Top of Memory</a:t>
            </a:r>
            <a:endParaRPr lang="en-US" dirty="0"/>
          </a:p>
        </p:txBody>
      </p:sp>
      <p:sp>
        <p:nvSpPr>
          <p:cNvPr id="32" name="Rectangle 31"/>
          <p:cNvSpPr/>
          <p:nvPr/>
        </p:nvSpPr>
        <p:spPr>
          <a:xfrm>
            <a:off x="533400" y="2743200"/>
            <a:ext cx="2667000" cy="1371600"/>
          </a:xfrm>
          <a:prstGeom prst="rect">
            <a:avLst/>
          </a:prstGeom>
          <a:solidFill>
            <a:srgbClr val="92D05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Bookman Old Style" pitchFamily="18" charset="0"/>
              </a:rPr>
              <a:t>To create a new Stack Frame, simply change EBP value to be equal to ESP.</a:t>
            </a:r>
            <a:endParaRPr lang="en-US" b="1" dirty="0">
              <a:solidFill>
                <a:schemeClr val="tx1"/>
              </a:solidFill>
            </a:endParaRPr>
          </a:p>
        </p:txBody>
      </p:sp>
      <p:sp>
        <p:nvSpPr>
          <p:cNvPr id="35" name="Rectangle 34"/>
          <p:cNvSpPr/>
          <p:nvPr/>
        </p:nvSpPr>
        <p:spPr>
          <a:xfrm>
            <a:off x="4191000" y="5562600"/>
            <a:ext cx="1524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Stack Frame 0</a:t>
            </a:r>
            <a:endParaRPr lang="en-US" dirty="0">
              <a:solidFill>
                <a:schemeClr val="bg1"/>
              </a:solidFill>
            </a:endParaRPr>
          </a:p>
        </p:txBody>
      </p:sp>
      <p:sp>
        <p:nvSpPr>
          <p:cNvPr id="22" name="Slide Number Placeholder 21"/>
          <p:cNvSpPr>
            <a:spLocks noGrp="1"/>
          </p:cNvSpPr>
          <p:nvPr>
            <p:ph type="sldNum" sz="quarter" idx="12"/>
          </p:nvPr>
        </p:nvSpPr>
        <p:spPr/>
        <p:txBody>
          <a:bodyPr/>
          <a:lstStyle/>
          <a:p>
            <a:fld id="{B6F15528-21DE-4FAA-801E-634DDDAF4B2B}" type="slidenum">
              <a:rPr lang="en-US" smtClean="0"/>
              <a:pPr/>
              <a:t>34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Managing Stack Frames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5715000" y="1600200"/>
            <a:ext cx="2667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Main Memory</a:t>
            </a:r>
          </a:p>
          <a:p>
            <a:pPr algn="ctr"/>
            <a:r>
              <a:rPr lang="en-US" b="1" dirty="0" smtClean="0"/>
              <a:t>.</a:t>
            </a:r>
          </a:p>
          <a:p>
            <a:pPr algn="ctr"/>
            <a:r>
              <a:rPr lang="en-US" b="1" dirty="0" smtClean="0"/>
              <a:t>.</a:t>
            </a:r>
            <a:endParaRPr lang="en-US" b="1" dirty="0"/>
          </a:p>
        </p:txBody>
      </p:sp>
      <p:cxnSp>
        <p:nvCxnSpPr>
          <p:cNvPr id="51" name="Straight Connector 50"/>
          <p:cNvCxnSpPr/>
          <p:nvPr/>
        </p:nvCxnSpPr>
        <p:spPr>
          <a:xfrm>
            <a:off x="5715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5715000" y="5105400"/>
            <a:ext cx="26670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p:cNvSpPr/>
          <p:nvPr/>
        </p:nvSpPr>
        <p:spPr>
          <a:xfrm>
            <a:off x="5715000" y="2438400"/>
            <a:ext cx="2667000" cy="2667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Empty memory of the Stack</a:t>
            </a:r>
          </a:p>
          <a:p>
            <a:pPr algn="ctr"/>
            <a:endParaRPr lang="en-US" dirty="0">
              <a:solidFill>
                <a:schemeClr val="bg1"/>
              </a:solidFill>
            </a:endParaRPr>
          </a:p>
        </p:txBody>
      </p:sp>
      <p:sp>
        <p:nvSpPr>
          <p:cNvPr id="67" name="Rectangle 66"/>
          <p:cNvSpPr/>
          <p:nvPr/>
        </p:nvSpPr>
        <p:spPr>
          <a:xfrm>
            <a:off x="5715000" y="6172200"/>
            <a:ext cx="2667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68" name="Rectangle 67"/>
          <p:cNvSpPr/>
          <p:nvPr/>
        </p:nvSpPr>
        <p:spPr>
          <a:xfrm>
            <a:off x="533400" y="1752600"/>
            <a:ext cx="2667000" cy="914400"/>
          </a:xfrm>
          <a:prstGeom prst="rect">
            <a:avLst/>
          </a:prstGeom>
          <a:solidFill>
            <a:schemeClr val="accent4">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solidFill>
                <a:schemeClr val="tx1"/>
              </a:solidFill>
            </a:endParaRPr>
          </a:p>
          <a:p>
            <a:r>
              <a:rPr lang="en-US" dirty="0" smtClean="0">
                <a:solidFill>
                  <a:schemeClr val="tx1"/>
                </a:solidFill>
                <a:latin typeface="Bookman Old Style" pitchFamily="18" charset="0"/>
              </a:rPr>
              <a:t>The Current Stack Frame is always the Newest Stack Frame</a:t>
            </a:r>
            <a:endParaRPr lang="en-US" b="1" dirty="0" smtClean="0">
              <a:solidFill>
                <a:schemeClr val="tx1"/>
              </a:solidFill>
              <a:latin typeface="Bookman Old Style" pitchFamily="18" charset="0"/>
            </a:endParaRPr>
          </a:p>
          <a:p>
            <a:endParaRPr lang="en-US" b="1" dirty="0">
              <a:solidFill>
                <a:srgbClr val="FF0000"/>
              </a:solidFill>
            </a:endParaRPr>
          </a:p>
        </p:txBody>
      </p:sp>
      <p:sp>
        <p:nvSpPr>
          <p:cNvPr id="20" name="Pentagon 19"/>
          <p:cNvSpPr/>
          <p:nvPr/>
        </p:nvSpPr>
        <p:spPr>
          <a:xfrm>
            <a:off x="4648200" y="50292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21" name="Pentagon 20"/>
          <p:cNvSpPr/>
          <p:nvPr/>
        </p:nvSpPr>
        <p:spPr>
          <a:xfrm>
            <a:off x="3657600" y="50292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cxnSp>
        <p:nvCxnSpPr>
          <p:cNvPr id="24" name="Straight Connector 23"/>
          <p:cNvCxnSpPr/>
          <p:nvPr/>
        </p:nvCxnSpPr>
        <p:spPr>
          <a:xfrm>
            <a:off x="5715000" y="53340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715000" y="55626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715000" y="57912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715000" y="62484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0" name="Pentagon 29"/>
          <p:cNvSpPr/>
          <p:nvPr/>
        </p:nvSpPr>
        <p:spPr>
          <a:xfrm>
            <a:off x="3810000" y="17526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Start of Memory</a:t>
            </a:r>
            <a:endParaRPr lang="en-US" dirty="0"/>
          </a:p>
        </p:txBody>
      </p:sp>
      <p:sp>
        <p:nvSpPr>
          <p:cNvPr id="31" name="Pentagon 30"/>
          <p:cNvSpPr/>
          <p:nvPr/>
        </p:nvSpPr>
        <p:spPr>
          <a:xfrm>
            <a:off x="3810000" y="64008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Top of Memory</a:t>
            </a:r>
            <a:endParaRPr lang="en-US" dirty="0"/>
          </a:p>
        </p:txBody>
      </p:sp>
      <p:sp>
        <p:nvSpPr>
          <p:cNvPr id="32" name="Rectangle 31"/>
          <p:cNvSpPr/>
          <p:nvPr/>
        </p:nvSpPr>
        <p:spPr>
          <a:xfrm>
            <a:off x="533400" y="2743200"/>
            <a:ext cx="2667000" cy="2286000"/>
          </a:xfrm>
          <a:prstGeom prst="rect">
            <a:avLst/>
          </a:prstGeom>
          <a:solidFill>
            <a:schemeClr val="accent4">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Bookman Old Style" pitchFamily="18" charset="0"/>
              </a:rPr>
              <a:t>Now EBP = ESP, this means that the Newest Stack Frame is empty. The previous stack frame now is indexed as </a:t>
            </a:r>
          </a:p>
          <a:p>
            <a:r>
              <a:rPr lang="en-US" dirty="0" smtClean="0">
                <a:solidFill>
                  <a:schemeClr val="tx1"/>
                </a:solidFill>
                <a:latin typeface="Bookman Old Style" pitchFamily="18" charset="0"/>
              </a:rPr>
              <a:t>Stack Frame 1</a:t>
            </a:r>
            <a:endParaRPr lang="en-US" b="1" dirty="0">
              <a:solidFill>
                <a:schemeClr val="tx1"/>
              </a:solidFill>
            </a:endParaRPr>
          </a:p>
        </p:txBody>
      </p:sp>
      <p:sp>
        <p:nvSpPr>
          <p:cNvPr id="35" name="Rectangle 34"/>
          <p:cNvSpPr/>
          <p:nvPr/>
        </p:nvSpPr>
        <p:spPr>
          <a:xfrm>
            <a:off x="4191000" y="5562600"/>
            <a:ext cx="1524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Stack Frame 1</a:t>
            </a:r>
            <a:endParaRPr lang="en-US" dirty="0">
              <a:solidFill>
                <a:schemeClr val="bg1"/>
              </a:solidFill>
            </a:endParaRPr>
          </a:p>
        </p:txBody>
      </p:sp>
      <p:sp>
        <p:nvSpPr>
          <p:cNvPr id="36" name="Rectangle 35"/>
          <p:cNvSpPr/>
          <p:nvPr/>
        </p:nvSpPr>
        <p:spPr>
          <a:xfrm>
            <a:off x="4191000" y="4648200"/>
            <a:ext cx="1524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Stack Frame 0</a:t>
            </a:r>
            <a:endParaRPr lang="en-US" dirty="0">
              <a:solidFill>
                <a:schemeClr val="bg1"/>
              </a:solidFill>
            </a:endParaRPr>
          </a:p>
        </p:txBody>
      </p:sp>
      <p:sp>
        <p:nvSpPr>
          <p:cNvPr id="22" name="Slide Number Placeholder 21"/>
          <p:cNvSpPr>
            <a:spLocks noGrp="1"/>
          </p:cNvSpPr>
          <p:nvPr>
            <p:ph type="sldNum" sz="quarter" idx="12"/>
          </p:nvPr>
        </p:nvSpPr>
        <p:spPr/>
        <p:txBody>
          <a:bodyPr/>
          <a:lstStyle/>
          <a:p>
            <a:fld id="{B6F15528-21DE-4FAA-801E-634DDDAF4B2B}" type="slidenum">
              <a:rPr lang="en-US" smtClean="0"/>
              <a:pPr/>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Managing Stack Frames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5715000" y="1600200"/>
            <a:ext cx="2667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Main Memory</a:t>
            </a:r>
          </a:p>
          <a:p>
            <a:pPr algn="ctr"/>
            <a:r>
              <a:rPr lang="en-US" b="1" dirty="0" smtClean="0"/>
              <a:t>.</a:t>
            </a:r>
          </a:p>
          <a:p>
            <a:pPr algn="ctr"/>
            <a:r>
              <a:rPr lang="en-US" b="1" dirty="0" smtClean="0"/>
              <a:t>.</a:t>
            </a:r>
            <a:endParaRPr lang="en-US" b="1" dirty="0"/>
          </a:p>
        </p:txBody>
      </p:sp>
      <p:cxnSp>
        <p:nvCxnSpPr>
          <p:cNvPr id="51" name="Straight Connector 50"/>
          <p:cNvCxnSpPr/>
          <p:nvPr/>
        </p:nvCxnSpPr>
        <p:spPr>
          <a:xfrm>
            <a:off x="5715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5715000" y="5105400"/>
            <a:ext cx="26670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p:cNvSpPr/>
          <p:nvPr/>
        </p:nvSpPr>
        <p:spPr>
          <a:xfrm>
            <a:off x="5715000" y="2438400"/>
            <a:ext cx="2667000" cy="2667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Empty memory of the Stack</a:t>
            </a:r>
          </a:p>
          <a:p>
            <a:pPr algn="ctr"/>
            <a:endParaRPr lang="en-US" dirty="0">
              <a:solidFill>
                <a:schemeClr val="bg1"/>
              </a:solidFill>
            </a:endParaRPr>
          </a:p>
        </p:txBody>
      </p:sp>
      <p:sp>
        <p:nvSpPr>
          <p:cNvPr id="67" name="Rectangle 66"/>
          <p:cNvSpPr/>
          <p:nvPr/>
        </p:nvSpPr>
        <p:spPr>
          <a:xfrm>
            <a:off x="5715000" y="6172200"/>
            <a:ext cx="2667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68" name="Rectangle 67"/>
          <p:cNvSpPr/>
          <p:nvPr/>
        </p:nvSpPr>
        <p:spPr>
          <a:xfrm>
            <a:off x="533400" y="1752600"/>
            <a:ext cx="2667000" cy="914400"/>
          </a:xfrm>
          <a:prstGeom prst="rect">
            <a:avLst/>
          </a:prstGeom>
          <a:solidFill>
            <a:schemeClr val="accent4">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solidFill>
                <a:schemeClr val="tx1"/>
              </a:solidFill>
            </a:endParaRPr>
          </a:p>
          <a:p>
            <a:r>
              <a:rPr lang="en-US" dirty="0" smtClean="0">
                <a:solidFill>
                  <a:schemeClr val="tx1"/>
                </a:solidFill>
                <a:latin typeface="Bookman Old Style" pitchFamily="18" charset="0"/>
              </a:rPr>
              <a:t>The Current Stack Frame is always the Newest Stack Frame</a:t>
            </a:r>
            <a:endParaRPr lang="en-US" b="1" dirty="0" smtClean="0">
              <a:solidFill>
                <a:schemeClr val="tx1"/>
              </a:solidFill>
              <a:latin typeface="Bookman Old Style" pitchFamily="18" charset="0"/>
            </a:endParaRPr>
          </a:p>
          <a:p>
            <a:endParaRPr lang="en-US" b="1" dirty="0">
              <a:solidFill>
                <a:srgbClr val="FF0000"/>
              </a:solidFill>
            </a:endParaRPr>
          </a:p>
        </p:txBody>
      </p:sp>
      <p:sp>
        <p:nvSpPr>
          <p:cNvPr id="20" name="Pentagon 19"/>
          <p:cNvSpPr/>
          <p:nvPr/>
        </p:nvSpPr>
        <p:spPr>
          <a:xfrm>
            <a:off x="4648200" y="50292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21" name="Pentagon 20"/>
          <p:cNvSpPr/>
          <p:nvPr/>
        </p:nvSpPr>
        <p:spPr>
          <a:xfrm>
            <a:off x="3657600" y="50292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cxnSp>
        <p:nvCxnSpPr>
          <p:cNvPr id="24" name="Straight Connector 23"/>
          <p:cNvCxnSpPr/>
          <p:nvPr/>
        </p:nvCxnSpPr>
        <p:spPr>
          <a:xfrm>
            <a:off x="5715000" y="53340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715000" y="55626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715000" y="57912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715000" y="62484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0" name="Pentagon 29"/>
          <p:cNvSpPr/>
          <p:nvPr/>
        </p:nvSpPr>
        <p:spPr>
          <a:xfrm>
            <a:off x="3810000" y="17526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Start of Memory</a:t>
            </a:r>
            <a:endParaRPr lang="en-US" dirty="0"/>
          </a:p>
        </p:txBody>
      </p:sp>
      <p:sp>
        <p:nvSpPr>
          <p:cNvPr id="31" name="Pentagon 30"/>
          <p:cNvSpPr/>
          <p:nvPr/>
        </p:nvSpPr>
        <p:spPr>
          <a:xfrm>
            <a:off x="3810000" y="64008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Top of Memory</a:t>
            </a:r>
            <a:endParaRPr lang="en-US" dirty="0"/>
          </a:p>
        </p:txBody>
      </p:sp>
      <p:sp>
        <p:nvSpPr>
          <p:cNvPr id="32" name="Rectangle 31"/>
          <p:cNvSpPr/>
          <p:nvPr/>
        </p:nvSpPr>
        <p:spPr>
          <a:xfrm>
            <a:off x="533400" y="2743200"/>
            <a:ext cx="2667000" cy="2286000"/>
          </a:xfrm>
          <a:prstGeom prst="rect">
            <a:avLst/>
          </a:prstGeom>
          <a:solidFill>
            <a:schemeClr val="accent4">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Bookman Old Style" pitchFamily="18" charset="0"/>
              </a:rPr>
              <a:t>Now EBP = ESP, this means that the Newest Stack Frame is empty. The previous stack frame now is indexed as </a:t>
            </a:r>
          </a:p>
          <a:p>
            <a:r>
              <a:rPr lang="en-US" dirty="0" smtClean="0">
                <a:solidFill>
                  <a:schemeClr val="tx1"/>
                </a:solidFill>
                <a:latin typeface="Bookman Old Style" pitchFamily="18" charset="0"/>
              </a:rPr>
              <a:t>Stack Frame 1</a:t>
            </a:r>
            <a:endParaRPr lang="en-US" b="1" dirty="0">
              <a:solidFill>
                <a:schemeClr val="tx1"/>
              </a:solidFill>
            </a:endParaRPr>
          </a:p>
        </p:txBody>
      </p:sp>
      <p:sp>
        <p:nvSpPr>
          <p:cNvPr id="28" name="Explosion 2 27"/>
          <p:cNvSpPr/>
          <p:nvPr/>
        </p:nvSpPr>
        <p:spPr>
          <a:xfrm>
            <a:off x="2362200" y="2286000"/>
            <a:ext cx="4876800" cy="2590800"/>
          </a:xfrm>
          <a:prstGeom prst="irregularSeal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Bookman Old Style" pitchFamily="18" charset="0"/>
              </a:rPr>
              <a:t>But WAIT!</a:t>
            </a:r>
          </a:p>
          <a:p>
            <a:pPr algn="ctr"/>
            <a:r>
              <a:rPr lang="en-US" b="1" dirty="0" smtClean="0">
                <a:latin typeface="Bookman Old Style" pitchFamily="18" charset="0"/>
              </a:rPr>
              <a:t>Stack Frame 1 base is lost!</a:t>
            </a:r>
            <a:endParaRPr lang="en-US" b="1" dirty="0">
              <a:latin typeface="Bookman Old Style" pitchFamily="18" charset="0"/>
            </a:endParaRPr>
          </a:p>
        </p:txBody>
      </p:sp>
      <p:sp>
        <p:nvSpPr>
          <p:cNvPr id="33" name="Pentagon 32"/>
          <p:cNvSpPr/>
          <p:nvPr/>
        </p:nvSpPr>
        <p:spPr>
          <a:xfrm>
            <a:off x="4648200" y="5943600"/>
            <a:ext cx="978408" cy="381000"/>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t>
            </a:r>
            <a:endParaRPr lang="en-US" b="1" dirty="0">
              <a:solidFill>
                <a:schemeClr val="tx1"/>
              </a:solidFill>
            </a:endParaRPr>
          </a:p>
        </p:txBody>
      </p:sp>
      <p:sp>
        <p:nvSpPr>
          <p:cNvPr id="34" name="Rectangle 33"/>
          <p:cNvSpPr/>
          <p:nvPr/>
        </p:nvSpPr>
        <p:spPr>
          <a:xfrm>
            <a:off x="533400" y="5105400"/>
            <a:ext cx="2667000" cy="10668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Let’s try again. This time we should save EBP value before changing it.</a:t>
            </a:r>
            <a:endParaRPr lang="en-US" dirty="0">
              <a:solidFill>
                <a:schemeClr val="bg1"/>
              </a:solidFill>
            </a:endParaRPr>
          </a:p>
        </p:txBody>
      </p:sp>
      <p:sp>
        <p:nvSpPr>
          <p:cNvPr id="35" name="Rectangle 34"/>
          <p:cNvSpPr/>
          <p:nvPr/>
        </p:nvSpPr>
        <p:spPr>
          <a:xfrm>
            <a:off x="4191000" y="5562600"/>
            <a:ext cx="1524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Stack Frame 1</a:t>
            </a:r>
            <a:endParaRPr lang="en-US" dirty="0">
              <a:solidFill>
                <a:schemeClr val="bg1"/>
              </a:solidFill>
            </a:endParaRPr>
          </a:p>
        </p:txBody>
      </p:sp>
      <p:sp>
        <p:nvSpPr>
          <p:cNvPr id="36" name="Rectangle 35"/>
          <p:cNvSpPr/>
          <p:nvPr/>
        </p:nvSpPr>
        <p:spPr>
          <a:xfrm>
            <a:off x="4191000" y="4648200"/>
            <a:ext cx="1524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Stack Frame 0</a:t>
            </a:r>
            <a:endParaRPr lang="en-US" dirty="0">
              <a:solidFill>
                <a:schemeClr val="bg1"/>
              </a:solidFill>
            </a:endParaRPr>
          </a:p>
        </p:txBody>
      </p:sp>
      <p:sp>
        <p:nvSpPr>
          <p:cNvPr id="37" name="Slide Number Placeholder 36"/>
          <p:cNvSpPr>
            <a:spLocks noGrp="1"/>
          </p:cNvSpPr>
          <p:nvPr>
            <p:ph type="sldNum" sz="quarter" idx="12"/>
          </p:nvPr>
        </p:nvSpPr>
        <p:spPr/>
        <p:txBody>
          <a:bodyPr/>
          <a:lstStyle/>
          <a:p>
            <a:fld id="{B6F15528-21DE-4FAA-801E-634DDDAF4B2B}" type="slidenum">
              <a:rPr lang="en-US" smtClean="0"/>
              <a:pPr/>
              <a:t>36</a:t>
            </a:fld>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61"/>
          <p:cNvSpPr/>
          <p:nvPr/>
        </p:nvSpPr>
        <p:spPr>
          <a:xfrm>
            <a:off x="5715000" y="2438400"/>
            <a:ext cx="2667000" cy="2667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Empty memory of the Stack</a:t>
            </a:r>
          </a:p>
          <a:p>
            <a:pPr algn="ctr"/>
            <a:endParaRPr lang="en-US" dirty="0">
              <a:solidFill>
                <a:schemeClr val="bg1"/>
              </a:solidFill>
            </a:endParaRPr>
          </a:p>
        </p:txBody>
      </p:sp>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Managing Stack Frames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5715000" y="1600200"/>
            <a:ext cx="2667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Main Memory</a:t>
            </a:r>
          </a:p>
          <a:p>
            <a:pPr algn="ctr"/>
            <a:r>
              <a:rPr lang="en-US" b="1" dirty="0" smtClean="0"/>
              <a:t>.</a:t>
            </a:r>
          </a:p>
          <a:p>
            <a:pPr algn="ctr"/>
            <a:r>
              <a:rPr lang="en-US" b="1" dirty="0" smtClean="0"/>
              <a:t>.</a:t>
            </a:r>
            <a:endParaRPr lang="en-US" b="1" dirty="0"/>
          </a:p>
        </p:txBody>
      </p:sp>
      <p:cxnSp>
        <p:nvCxnSpPr>
          <p:cNvPr id="51" name="Straight Connector 50"/>
          <p:cNvCxnSpPr/>
          <p:nvPr/>
        </p:nvCxnSpPr>
        <p:spPr>
          <a:xfrm>
            <a:off x="5715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5715000" y="5105400"/>
            <a:ext cx="26670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66"/>
          <p:cNvSpPr/>
          <p:nvPr/>
        </p:nvSpPr>
        <p:spPr>
          <a:xfrm>
            <a:off x="5715000" y="6172200"/>
            <a:ext cx="2667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68" name="Rectangle 67"/>
          <p:cNvSpPr/>
          <p:nvPr/>
        </p:nvSpPr>
        <p:spPr>
          <a:xfrm>
            <a:off x="533400" y="1752600"/>
            <a:ext cx="2667000" cy="914400"/>
          </a:xfrm>
          <a:prstGeom prst="rect">
            <a:avLst/>
          </a:prstGeom>
          <a:solidFill>
            <a:schemeClr val="tx2"/>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r>
              <a:rPr lang="en-US" dirty="0" smtClean="0">
                <a:latin typeface="Bookman Old Style" pitchFamily="18" charset="0"/>
              </a:rPr>
              <a:t>The Current Stack Frame is always the Newest Stack Frame</a:t>
            </a:r>
            <a:endParaRPr lang="en-US" b="1" dirty="0" smtClean="0">
              <a:solidFill>
                <a:srgbClr val="FF0000"/>
              </a:solidFill>
              <a:latin typeface="Bookman Old Style" pitchFamily="18" charset="0"/>
            </a:endParaRPr>
          </a:p>
          <a:p>
            <a:endParaRPr lang="en-US" b="1" dirty="0">
              <a:solidFill>
                <a:srgbClr val="FF0000"/>
              </a:solidFill>
            </a:endParaRPr>
          </a:p>
        </p:txBody>
      </p:sp>
      <p:sp>
        <p:nvSpPr>
          <p:cNvPr id="20" name="Pentagon 19"/>
          <p:cNvSpPr/>
          <p:nvPr/>
        </p:nvSpPr>
        <p:spPr>
          <a:xfrm>
            <a:off x="4648200" y="50292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21" name="Pentagon 20"/>
          <p:cNvSpPr/>
          <p:nvPr/>
        </p:nvSpPr>
        <p:spPr>
          <a:xfrm>
            <a:off x="4648200" y="59436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cxnSp>
        <p:nvCxnSpPr>
          <p:cNvPr id="24" name="Straight Connector 23"/>
          <p:cNvCxnSpPr/>
          <p:nvPr/>
        </p:nvCxnSpPr>
        <p:spPr>
          <a:xfrm>
            <a:off x="5715000" y="53340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715000" y="55626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715000" y="57912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715000" y="62484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0" name="Pentagon 29"/>
          <p:cNvSpPr/>
          <p:nvPr/>
        </p:nvSpPr>
        <p:spPr>
          <a:xfrm>
            <a:off x="3810000" y="17526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Start of Memory</a:t>
            </a:r>
            <a:endParaRPr lang="en-US" dirty="0"/>
          </a:p>
        </p:txBody>
      </p:sp>
      <p:sp>
        <p:nvSpPr>
          <p:cNvPr id="31" name="Pentagon 30"/>
          <p:cNvSpPr/>
          <p:nvPr/>
        </p:nvSpPr>
        <p:spPr>
          <a:xfrm>
            <a:off x="3810000" y="64008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Top of Memory</a:t>
            </a:r>
            <a:endParaRPr lang="en-US" dirty="0"/>
          </a:p>
        </p:txBody>
      </p:sp>
      <p:sp>
        <p:nvSpPr>
          <p:cNvPr id="32" name="Rectangle 31"/>
          <p:cNvSpPr/>
          <p:nvPr/>
        </p:nvSpPr>
        <p:spPr>
          <a:xfrm>
            <a:off x="533400" y="2743200"/>
            <a:ext cx="2667000" cy="762000"/>
          </a:xfrm>
          <a:prstGeom prst="rect">
            <a:avLst/>
          </a:prstGeom>
          <a:solidFill>
            <a:srgbClr val="92D05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Bookman Old Style" pitchFamily="18" charset="0"/>
              </a:rPr>
              <a:t>First, PUSH value of EBP to save it.</a:t>
            </a:r>
            <a:endParaRPr lang="en-US" b="1" dirty="0">
              <a:solidFill>
                <a:schemeClr val="tx1"/>
              </a:solidFill>
            </a:endParaRPr>
          </a:p>
        </p:txBody>
      </p:sp>
      <p:sp>
        <p:nvSpPr>
          <p:cNvPr id="35" name="Rectangle 34"/>
          <p:cNvSpPr/>
          <p:nvPr/>
        </p:nvSpPr>
        <p:spPr>
          <a:xfrm>
            <a:off x="4191000" y="5562600"/>
            <a:ext cx="1524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Stack Frame 0</a:t>
            </a:r>
            <a:endParaRPr lang="en-US" dirty="0">
              <a:solidFill>
                <a:schemeClr val="bg1"/>
              </a:solidFill>
            </a:endParaRPr>
          </a:p>
        </p:txBody>
      </p:sp>
      <p:sp>
        <p:nvSpPr>
          <p:cNvPr id="22" name="Slide Number Placeholder 21"/>
          <p:cNvSpPr>
            <a:spLocks noGrp="1"/>
          </p:cNvSpPr>
          <p:nvPr>
            <p:ph type="sldNum" sz="quarter" idx="12"/>
          </p:nvPr>
        </p:nvSpPr>
        <p:spPr/>
        <p:txBody>
          <a:bodyPr/>
          <a:lstStyle/>
          <a:p>
            <a:fld id="{B6F15528-21DE-4FAA-801E-634DDDAF4B2B}" type="slidenum">
              <a:rPr lang="en-US" smtClean="0"/>
              <a:pPr/>
              <a:t>37</a:t>
            </a:fld>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61"/>
          <p:cNvSpPr/>
          <p:nvPr/>
        </p:nvSpPr>
        <p:spPr>
          <a:xfrm>
            <a:off x="5715000" y="2438400"/>
            <a:ext cx="2667000" cy="2667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Empty memory of the Stack</a:t>
            </a:r>
          </a:p>
          <a:p>
            <a:pPr algn="ctr"/>
            <a:endParaRPr lang="en-US" dirty="0">
              <a:solidFill>
                <a:schemeClr val="bg1"/>
              </a:solidFill>
            </a:endParaRPr>
          </a:p>
        </p:txBody>
      </p:sp>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Managing Stack Frames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5715000" y="1600200"/>
            <a:ext cx="2667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Main Memory</a:t>
            </a:r>
          </a:p>
          <a:p>
            <a:pPr algn="ctr"/>
            <a:r>
              <a:rPr lang="en-US" b="1" dirty="0" smtClean="0"/>
              <a:t>.</a:t>
            </a:r>
          </a:p>
          <a:p>
            <a:pPr algn="ctr"/>
            <a:r>
              <a:rPr lang="en-US" b="1" dirty="0" smtClean="0"/>
              <a:t>.</a:t>
            </a:r>
            <a:endParaRPr lang="en-US" b="1" dirty="0"/>
          </a:p>
        </p:txBody>
      </p:sp>
      <p:cxnSp>
        <p:nvCxnSpPr>
          <p:cNvPr id="51" name="Straight Connector 50"/>
          <p:cNvCxnSpPr/>
          <p:nvPr/>
        </p:nvCxnSpPr>
        <p:spPr>
          <a:xfrm>
            <a:off x="5715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5715000" y="4876800"/>
            <a:ext cx="2667000" cy="11430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66"/>
          <p:cNvSpPr/>
          <p:nvPr/>
        </p:nvSpPr>
        <p:spPr>
          <a:xfrm>
            <a:off x="5715000" y="6172200"/>
            <a:ext cx="2667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68" name="Rectangle 67"/>
          <p:cNvSpPr/>
          <p:nvPr/>
        </p:nvSpPr>
        <p:spPr>
          <a:xfrm>
            <a:off x="533400" y="1752600"/>
            <a:ext cx="2667000" cy="914400"/>
          </a:xfrm>
          <a:prstGeom prst="rect">
            <a:avLst/>
          </a:prstGeom>
          <a:solidFill>
            <a:schemeClr val="tx2"/>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r>
              <a:rPr lang="en-US" dirty="0" smtClean="0">
                <a:latin typeface="Bookman Old Style" pitchFamily="18" charset="0"/>
              </a:rPr>
              <a:t>The Current Stack Frame is always the Newest Stack Frame</a:t>
            </a:r>
            <a:endParaRPr lang="en-US" b="1" dirty="0" smtClean="0">
              <a:solidFill>
                <a:srgbClr val="FF0000"/>
              </a:solidFill>
              <a:latin typeface="Bookman Old Style" pitchFamily="18" charset="0"/>
            </a:endParaRPr>
          </a:p>
          <a:p>
            <a:endParaRPr lang="en-US" b="1" dirty="0">
              <a:solidFill>
                <a:srgbClr val="FF0000"/>
              </a:solidFill>
            </a:endParaRPr>
          </a:p>
        </p:txBody>
      </p:sp>
      <p:sp>
        <p:nvSpPr>
          <p:cNvPr id="20" name="Pentagon 19"/>
          <p:cNvSpPr/>
          <p:nvPr/>
        </p:nvSpPr>
        <p:spPr>
          <a:xfrm>
            <a:off x="4648200" y="48006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21" name="Pentagon 20"/>
          <p:cNvSpPr/>
          <p:nvPr/>
        </p:nvSpPr>
        <p:spPr>
          <a:xfrm>
            <a:off x="4648200" y="59436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cxnSp>
        <p:nvCxnSpPr>
          <p:cNvPr id="24" name="Straight Connector 23"/>
          <p:cNvCxnSpPr/>
          <p:nvPr/>
        </p:nvCxnSpPr>
        <p:spPr>
          <a:xfrm>
            <a:off x="5715000" y="53340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715000" y="55626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715000" y="57912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715000" y="62484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0" name="Pentagon 29"/>
          <p:cNvSpPr/>
          <p:nvPr/>
        </p:nvSpPr>
        <p:spPr>
          <a:xfrm>
            <a:off x="3810000" y="17526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Start of Memory</a:t>
            </a:r>
            <a:endParaRPr lang="en-US" dirty="0"/>
          </a:p>
        </p:txBody>
      </p:sp>
      <p:sp>
        <p:nvSpPr>
          <p:cNvPr id="31" name="Pentagon 30"/>
          <p:cNvSpPr/>
          <p:nvPr/>
        </p:nvSpPr>
        <p:spPr>
          <a:xfrm>
            <a:off x="3810000" y="64008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Top of Memory</a:t>
            </a:r>
            <a:endParaRPr lang="en-US" dirty="0"/>
          </a:p>
        </p:txBody>
      </p:sp>
      <p:sp>
        <p:nvSpPr>
          <p:cNvPr id="32" name="Rectangle 31"/>
          <p:cNvSpPr/>
          <p:nvPr/>
        </p:nvSpPr>
        <p:spPr>
          <a:xfrm>
            <a:off x="533400" y="2743200"/>
            <a:ext cx="2667000" cy="762000"/>
          </a:xfrm>
          <a:prstGeom prst="rect">
            <a:avLst/>
          </a:prstGeom>
          <a:solidFill>
            <a:srgbClr val="92D05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Bookman Old Style" pitchFamily="18" charset="0"/>
              </a:rPr>
              <a:t>First, PUSH value of EBP to save it.</a:t>
            </a:r>
            <a:endParaRPr lang="en-US" b="1" dirty="0">
              <a:solidFill>
                <a:schemeClr val="tx1"/>
              </a:solidFill>
            </a:endParaRPr>
          </a:p>
        </p:txBody>
      </p:sp>
      <p:sp>
        <p:nvSpPr>
          <p:cNvPr id="35" name="Rectangle 34"/>
          <p:cNvSpPr/>
          <p:nvPr/>
        </p:nvSpPr>
        <p:spPr>
          <a:xfrm>
            <a:off x="4191000" y="5562600"/>
            <a:ext cx="1524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Stack Frame 0</a:t>
            </a:r>
            <a:endParaRPr lang="en-US" dirty="0">
              <a:solidFill>
                <a:schemeClr val="bg1"/>
              </a:solidFill>
            </a:endParaRPr>
          </a:p>
        </p:txBody>
      </p:sp>
      <p:cxnSp>
        <p:nvCxnSpPr>
          <p:cNvPr id="22" name="Straight Connector 21"/>
          <p:cNvCxnSpPr/>
          <p:nvPr/>
        </p:nvCxnSpPr>
        <p:spPr>
          <a:xfrm>
            <a:off x="5715000" y="51054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086600" y="4953000"/>
            <a:ext cx="1752600" cy="0"/>
          </a:xfrm>
          <a:prstGeom prst="line">
            <a:avLst/>
          </a:prstGeom>
          <a:ln w="25400">
            <a:solidFill>
              <a:srgbClr val="92D050"/>
            </a:solidFill>
            <a:headEnd type="ova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839200" y="4953000"/>
            <a:ext cx="0" cy="12192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flipH="1">
            <a:off x="8382000" y="6172200"/>
            <a:ext cx="457200" cy="0"/>
          </a:xfrm>
          <a:prstGeom prst="straightConnector1">
            <a:avLst/>
          </a:prstGeom>
          <a:ln w="25400">
            <a:solidFill>
              <a:srgbClr val="92D05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61" name="Rectangle 60"/>
          <p:cNvSpPr/>
          <p:nvPr/>
        </p:nvSpPr>
        <p:spPr>
          <a:xfrm>
            <a:off x="533400" y="3581400"/>
            <a:ext cx="2667000" cy="609600"/>
          </a:xfrm>
          <a:prstGeom prst="rect">
            <a:avLst/>
          </a:prstGeom>
          <a:solidFill>
            <a:schemeClr val="accent4">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Bookman Old Style" pitchFamily="18" charset="0"/>
              </a:rPr>
              <a:t>Now change the value of EBP.</a:t>
            </a:r>
            <a:endParaRPr lang="en-US" b="1" dirty="0">
              <a:solidFill>
                <a:schemeClr val="tx1"/>
              </a:solidFill>
            </a:endParaRPr>
          </a:p>
        </p:txBody>
      </p:sp>
      <p:sp>
        <p:nvSpPr>
          <p:cNvPr id="28" name="Slide Number Placeholder 27"/>
          <p:cNvSpPr>
            <a:spLocks noGrp="1"/>
          </p:cNvSpPr>
          <p:nvPr>
            <p:ph type="sldNum" sz="quarter" idx="12"/>
          </p:nvPr>
        </p:nvSpPr>
        <p:spPr/>
        <p:txBody>
          <a:bodyPr/>
          <a:lstStyle/>
          <a:p>
            <a:fld id="{B6F15528-21DE-4FAA-801E-634DDDAF4B2B}" type="slidenum">
              <a:rPr lang="en-US" smtClean="0"/>
              <a:pPr/>
              <a:t>38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61"/>
          <p:cNvSpPr/>
          <p:nvPr/>
        </p:nvSpPr>
        <p:spPr>
          <a:xfrm>
            <a:off x="5715000" y="2438400"/>
            <a:ext cx="2667000" cy="2667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Empty memory of the Stack</a:t>
            </a:r>
          </a:p>
          <a:p>
            <a:pPr algn="ctr"/>
            <a:endParaRPr lang="en-US" dirty="0">
              <a:solidFill>
                <a:schemeClr val="bg1"/>
              </a:solidFill>
            </a:endParaRPr>
          </a:p>
        </p:txBody>
      </p:sp>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Managing Stack Frames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5715000" y="1600200"/>
            <a:ext cx="2667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Main Memory</a:t>
            </a:r>
          </a:p>
          <a:p>
            <a:pPr algn="ctr"/>
            <a:r>
              <a:rPr lang="en-US" b="1" dirty="0" smtClean="0"/>
              <a:t>.</a:t>
            </a:r>
          </a:p>
          <a:p>
            <a:pPr algn="ctr"/>
            <a:r>
              <a:rPr lang="en-US" b="1" dirty="0" smtClean="0"/>
              <a:t>.</a:t>
            </a:r>
            <a:endParaRPr lang="en-US" b="1" dirty="0"/>
          </a:p>
        </p:txBody>
      </p:sp>
      <p:cxnSp>
        <p:nvCxnSpPr>
          <p:cNvPr id="51" name="Straight Connector 50"/>
          <p:cNvCxnSpPr/>
          <p:nvPr/>
        </p:nvCxnSpPr>
        <p:spPr>
          <a:xfrm>
            <a:off x="5715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5715000" y="4876800"/>
            <a:ext cx="2667000" cy="11430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66"/>
          <p:cNvSpPr/>
          <p:nvPr/>
        </p:nvSpPr>
        <p:spPr>
          <a:xfrm>
            <a:off x="5715000" y="6172200"/>
            <a:ext cx="2667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68" name="Rectangle 67"/>
          <p:cNvSpPr/>
          <p:nvPr/>
        </p:nvSpPr>
        <p:spPr>
          <a:xfrm>
            <a:off x="533400" y="1752600"/>
            <a:ext cx="2667000" cy="914400"/>
          </a:xfrm>
          <a:prstGeom prst="rect">
            <a:avLst/>
          </a:prstGeom>
          <a:solidFill>
            <a:schemeClr val="accent4">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r>
              <a:rPr lang="en-US" dirty="0" smtClean="0">
                <a:solidFill>
                  <a:schemeClr val="tx1"/>
                </a:solidFill>
                <a:latin typeface="Bookman Old Style" pitchFamily="18" charset="0"/>
              </a:rPr>
              <a:t>The Current Stack Frame is always the Newest Stack Frame</a:t>
            </a:r>
            <a:endParaRPr lang="en-US" b="1" dirty="0" smtClean="0">
              <a:solidFill>
                <a:schemeClr val="tx1"/>
              </a:solidFill>
              <a:latin typeface="Bookman Old Style" pitchFamily="18" charset="0"/>
            </a:endParaRPr>
          </a:p>
          <a:p>
            <a:endParaRPr lang="en-US" b="1" dirty="0">
              <a:solidFill>
                <a:srgbClr val="FF0000"/>
              </a:solidFill>
            </a:endParaRPr>
          </a:p>
        </p:txBody>
      </p:sp>
      <p:sp>
        <p:nvSpPr>
          <p:cNvPr id="20" name="Pentagon 19"/>
          <p:cNvSpPr/>
          <p:nvPr/>
        </p:nvSpPr>
        <p:spPr>
          <a:xfrm>
            <a:off x="4648200" y="48006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21" name="Pentagon 20"/>
          <p:cNvSpPr/>
          <p:nvPr/>
        </p:nvSpPr>
        <p:spPr>
          <a:xfrm>
            <a:off x="3581400" y="48006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cxnSp>
        <p:nvCxnSpPr>
          <p:cNvPr id="24" name="Straight Connector 23"/>
          <p:cNvCxnSpPr/>
          <p:nvPr/>
        </p:nvCxnSpPr>
        <p:spPr>
          <a:xfrm>
            <a:off x="5715000" y="53340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715000" y="55626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715000" y="57912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715000" y="62484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0" name="Pentagon 29"/>
          <p:cNvSpPr/>
          <p:nvPr/>
        </p:nvSpPr>
        <p:spPr>
          <a:xfrm>
            <a:off x="3810000" y="17526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Start of Memory</a:t>
            </a:r>
            <a:endParaRPr lang="en-US" dirty="0"/>
          </a:p>
        </p:txBody>
      </p:sp>
      <p:sp>
        <p:nvSpPr>
          <p:cNvPr id="31" name="Pentagon 30"/>
          <p:cNvSpPr/>
          <p:nvPr/>
        </p:nvSpPr>
        <p:spPr>
          <a:xfrm>
            <a:off x="3810000" y="64008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Top of Memory</a:t>
            </a:r>
            <a:endParaRPr lang="en-US" dirty="0"/>
          </a:p>
        </p:txBody>
      </p:sp>
      <p:sp>
        <p:nvSpPr>
          <p:cNvPr id="32" name="Rectangle 31"/>
          <p:cNvSpPr/>
          <p:nvPr/>
        </p:nvSpPr>
        <p:spPr>
          <a:xfrm>
            <a:off x="533400" y="2743200"/>
            <a:ext cx="2667000" cy="762000"/>
          </a:xfrm>
          <a:prstGeom prst="rect">
            <a:avLst/>
          </a:prstGeom>
          <a:solidFill>
            <a:srgbClr val="92D05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Bookman Old Style" pitchFamily="18" charset="0"/>
              </a:rPr>
              <a:t>First, PUSH value of EBP to save it.</a:t>
            </a:r>
            <a:endParaRPr lang="en-US" b="1" dirty="0">
              <a:solidFill>
                <a:schemeClr val="tx1"/>
              </a:solidFill>
            </a:endParaRPr>
          </a:p>
        </p:txBody>
      </p:sp>
      <p:sp>
        <p:nvSpPr>
          <p:cNvPr id="35" name="Rectangle 34"/>
          <p:cNvSpPr/>
          <p:nvPr/>
        </p:nvSpPr>
        <p:spPr>
          <a:xfrm>
            <a:off x="4191000" y="5562600"/>
            <a:ext cx="1524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Stack Frame 1</a:t>
            </a:r>
            <a:endParaRPr lang="en-US" dirty="0">
              <a:solidFill>
                <a:schemeClr val="bg1"/>
              </a:solidFill>
            </a:endParaRPr>
          </a:p>
        </p:txBody>
      </p:sp>
      <p:cxnSp>
        <p:nvCxnSpPr>
          <p:cNvPr id="22" name="Straight Connector 21"/>
          <p:cNvCxnSpPr/>
          <p:nvPr/>
        </p:nvCxnSpPr>
        <p:spPr>
          <a:xfrm>
            <a:off x="5715000" y="51054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086600" y="4953000"/>
            <a:ext cx="1752600" cy="0"/>
          </a:xfrm>
          <a:prstGeom prst="line">
            <a:avLst/>
          </a:prstGeom>
          <a:ln w="25400">
            <a:solidFill>
              <a:srgbClr val="92D050"/>
            </a:solidFill>
            <a:headEnd type="ova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839200" y="4953000"/>
            <a:ext cx="0" cy="12192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flipH="1">
            <a:off x="8382000" y="6172200"/>
            <a:ext cx="457200" cy="0"/>
          </a:xfrm>
          <a:prstGeom prst="straightConnector1">
            <a:avLst/>
          </a:prstGeom>
          <a:ln w="25400">
            <a:solidFill>
              <a:srgbClr val="92D05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533400" y="3581400"/>
            <a:ext cx="2667000" cy="609600"/>
          </a:xfrm>
          <a:prstGeom prst="rect">
            <a:avLst/>
          </a:prstGeom>
          <a:solidFill>
            <a:schemeClr val="accent4">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Bookman Old Style" pitchFamily="18" charset="0"/>
              </a:rPr>
              <a:t>Now change the value of EBP.</a:t>
            </a:r>
            <a:endParaRPr lang="en-US" b="1" dirty="0">
              <a:solidFill>
                <a:schemeClr val="tx1"/>
              </a:solidFill>
            </a:endParaRPr>
          </a:p>
        </p:txBody>
      </p:sp>
      <p:sp>
        <p:nvSpPr>
          <p:cNvPr id="34" name="Rectangle 33"/>
          <p:cNvSpPr/>
          <p:nvPr/>
        </p:nvSpPr>
        <p:spPr>
          <a:xfrm>
            <a:off x="4191000" y="4495800"/>
            <a:ext cx="1524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Stack Frame 0</a:t>
            </a:r>
            <a:endParaRPr lang="en-US" dirty="0">
              <a:solidFill>
                <a:schemeClr val="bg1"/>
              </a:solidFill>
            </a:endParaRPr>
          </a:p>
        </p:txBody>
      </p:sp>
      <p:sp>
        <p:nvSpPr>
          <p:cNvPr id="37" name="Rectangle 36"/>
          <p:cNvSpPr/>
          <p:nvPr/>
        </p:nvSpPr>
        <p:spPr>
          <a:xfrm>
            <a:off x="533400" y="4267200"/>
            <a:ext cx="2667000" cy="1828800"/>
          </a:xfrm>
          <a:prstGeom prst="rect">
            <a:avLst/>
          </a:prstGeom>
          <a:solidFill>
            <a:schemeClr val="accent4">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Bookman Old Style" pitchFamily="18" charset="0"/>
              </a:rPr>
              <a:t>PROLOGUE is:</a:t>
            </a:r>
          </a:p>
          <a:p>
            <a:r>
              <a:rPr lang="en-US" dirty="0" smtClean="0">
                <a:solidFill>
                  <a:schemeClr val="tx1"/>
                </a:solidFill>
                <a:latin typeface="Bookman Old Style" pitchFamily="18" charset="0"/>
              </a:rPr>
              <a:t>Creating new Stack Frame then allocating space for local variables.</a:t>
            </a:r>
            <a:endParaRPr lang="en-US" b="1" dirty="0">
              <a:solidFill>
                <a:schemeClr val="tx1"/>
              </a:solidFill>
            </a:endParaRPr>
          </a:p>
        </p:txBody>
      </p:sp>
      <p:sp>
        <p:nvSpPr>
          <p:cNvPr id="33" name="Slide Number Placeholder 32"/>
          <p:cNvSpPr>
            <a:spLocks noGrp="1"/>
          </p:cNvSpPr>
          <p:nvPr>
            <p:ph type="sldNum" sz="quarter" idx="12"/>
          </p:nvPr>
        </p:nvSpPr>
        <p:spPr/>
        <p:txBody>
          <a:bodyPr/>
          <a:lstStyle/>
          <a:p>
            <a:fld id="{B6F15528-21DE-4FAA-801E-634DDDAF4B2B}" type="slidenum">
              <a:rPr lang="en-US" smtClean="0"/>
              <a:pPr/>
              <a:t>39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bg1"/>
                </a:solidFill>
                <a:latin typeface="Bookman Old Style" pitchFamily="18" charset="0"/>
              </a:rPr>
              <a:t>Software Exploitation</a:t>
            </a:r>
            <a:endParaRPr lang="en-US" b="1" dirty="0">
              <a:solidFill>
                <a:schemeClr val="bg1"/>
              </a:solidFill>
              <a:latin typeface="Bookman Old Style" pitchFamily="18" charset="0"/>
            </a:endParaRPr>
          </a:p>
        </p:txBody>
      </p:sp>
      <p:sp>
        <p:nvSpPr>
          <p:cNvPr id="3" name="Subtitle 2"/>
          <p:cNvSpPr>
            <a:spLocks noGrp="1"/>
          </p:cNvSpPr>
          <p:nvPr>
            <p:ph type="subTitle" idx="1"/>
          </p:nvPr>
        </p:nvSpPr>
        <p:spPr>
          <a:xfrm>
            <a:off x="1371600" y="3886200"/>
            <a:ext cx="6400800" cy="1981200"/>
          </a:xfrm>
        </p:spPr>
        <p:txBody>
          <a:bodyPr>
            <a:normAutofit/>
          </a:bodyPr>
          <a:lstStyle/>
          <a:p>
            <a:pPr algn="l"/>
            <a:r>
              <a:rPr lang="en-US" sz="3900" b="1" i="1" dirty="0" smtClean="0">
                <a:solidFill>
                  <a:schemeClr val="bg1"/>
                </a:solidFill>
              </a:rPr>
              <a:t>Prepared by:</a:t>
            </a:r>
          </a:p>
          <a:p>
            <a:pPr algn="r"/>
            <a:r>
              <a:rPr lang="en-US" b="1" i="1" dirty="0" smtClean="0">
                <a:solidFill>
                  <a:schemeClr val="bg1"/>
                </a:solidFill>
              </a:rPr>
              <a:t>Dr. Ali Al-</a:t>
            </a:r>
            <a:r>
              <a:rPr lang="en-US" b="1" i="1" dirty="0" err="1" smtClean="0">
                <a:solidFill>
                  <a:schemeClr val="bg1"/>
                </a:solidFill>
              </a:rPr>
              <a:t>Shemery</a:t>
            </a:r>
            <a:endParaRPr lang="en-US" b="1" i="1" dirty="0" smtClean="0">
              <a:solidFill>
                <a:schemeClr val="bg1"/>
              </a:solidFill>
            </a:endParaRPr>
          </a:p>
          <a:p>
            <a:pPr algn="r"/>
            <a:r>
              <a:rPr lang="en-US" b="1" i="1" dirty="0" smtClean="0">
                <a:solidFill>
                  <a:schemeClr val="bg1"/>
                </a:solidFill>
              </a:rPr>
              <a:t>Mr. </a:t>
            </a:r>
            <a:r>
              <a:rPr lang="en-US" b="1" i="1" dirty="0" err="1" smtClean="0">
                <a:solidFill>
                  <a:schemeClr val="bg1"/>
                </a:solidFill>
              </a:rPr>
              <a:t>Shadi</a:t>
            </a:r>
            <a:r>
              <a:rPr lang="en-US" b="1" i="1" dirty="0" smtClean="0">
                <a:solidFill>
                  <a:schemeClr val="bg1"/>
                </a:solidFill>
              </a:rPr>
              <a:t> </a:t>
            </a:r>
            <a:r>
              <a:rPr lang="en-US" b="1" i="1" dirty="0" err="1" smtClean="0">
                <a:solidFill>
                  <a:schemeClr val="bg1"/>
                </a:solidFill>
              </a:rPr>
              <a:t>Naif</a:t>
            </a:r>
            <a:endParaRPr lang="en-US" b="1" i="1" dirty="0" smtClean="0">
              <a:solidFill>
                <a:schemeClr val="bg1"/>
              </a:solidFill>
            </a:endParaRPr>
          </a:p>
        </p:txBody>
      </p:sp>
      <p:cxnSp>
        <p:nvCxnSpPr>
          <p:cNvPr id="5" name="Straight Connector 4"/>
          <p:cNvCxnSpPr/>
          <p:nvPr/>
        </p:nvCxnSpPr>
        <p:spPr>
          <a:xfrm>
            <a:off x="533400" y="37338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61"/>
          <p:cNvSpPr/>
          <p:nvPr/>
        </p:nvSpPr>
        <p:spPr>
          <a:xfrm>
            <a:off x="5715000" y="2438400"/>
            <a:ext cx="2667000" cy="17526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Empty memory of the Stack</a:t>
            </a:r>
            <a:endParaRPr lang="en-US" dirty="0">
              <a:solidFill>
                <a:schemeClr val="bg1"/>
              </a:solidFill>
            </a:endParaRPr>
          </a:p>
        </p:txBody>
      </p:sp>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Managing Stack Frames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5715000" y="1600200"/>
            <a:ext cx="2667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Main Memory</a:t>
            </a:r>
          </a:p>
          <a:p>
            <a:pPr algn="ctr"/>
            <a:r>
              <a:rPr lang="en-US" b="1" dirty="0" smtClean="0"/>
              <a:t>.</a:t>
            </a:r>
          </a:p>
          <a:p>
            <a:pPr algn="ctr"/>
            <a:r>
              <a:rPr lang="en-US" b="1" dirty="0" smtClean="0"/>
              <a:t>.</a:t>
            </a:r>
            <a:endParaRPr lang="en-US" b="1" dirty="0"/>
          </a:p>
        </p:txBody>
      </p:sp>
      <p:cxnSp>
        <p:nvCxnSpPr>
          <p:cNvPr id="51" name="Straight Connector 50"/>
          <p:cNvCxnSpPr/>
          <p:nvPr/>
        </p:nvCxnSpPr>
        <p:spPr>
          <a:xfrm>
            <a:off x="5715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5715000" y="4876800"/>
            <a:ext cx="2667000" cy="11430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66"/>
          <p:cNvSpPr/>
          <p:nvPr/>
        </p:nvSpPr>
        <p:spPr>
          <a:xfrm>
            <a:off x="5715000" y="6172200"/>
            <a:ext cx="2667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68" name="Rectangle 67"/>
          <p:cNvSpPr/>
          <p:nvPr/>
        </p:nvSpPr>
        <p:spPr>
          <a:xfrm>
            <a:off x="533400" y="1752600"/>
            <a:ext cx="2667000" cy="914400"/>
          </a:xfrm>
          <a:prstGeom prst="rect">
            <a:avLst/>
          </a:prstGeom>
          <a:solidFill>
            <a:schemeClr val="accent4">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r>
              <a:rPr lang="en-US" dirty="0" smtClean="0">
                <a:solidFill>
                  <a:schemeClr val="tx1"/>
                </a:solidFill>
                <a:latin typeface="Bookman Old Style" pitchFamily="18" charset="0"/>
              </a:rPr>
              <a:t>The Current Stack Frame is always the Newest Stack Frame</a:t>
            </a:r>
            <a:endParaRPr lang="en-US" b="1" dirty="0" smtClean="0">
              <a:solidFill>
                <a:schemeClr val="tx1"/>
              </a:solidFill>
              <a:latin typeface="Bookman Old Style" pitchFamily="18" charset="0"/>
            </a:endParaRPr>
          </a:p>
          <a:p>
            <a:endParaRPr lang="en-US" b="1" dirty="0">
              <a:solidFill>
                <a:srgbClr val="FF0000"/>
              </a:solidFill>
            </a:endParaRPr>
          </a:p>
        </p:txBody>
      </p:sp>
      <p:sp>
        <p:nvSpPr>
          <p:cNvPr id="20" name="Pentagon 19"/>
          <p:cNvSpPr/>
          <p:nvPr/>
        </p:nvSpPr>
        <p:spPr>
          <a:xfrm>
            <a:off x="4648200" y="41148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21" name="Pentagon 20"/>
          <p:cNvSpPr/>
          <p:nvPr/>
        </p:nvSpPr>
        <p:spPr>
          <a:xfrm>
            <a:off x="4648200" y="48006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cxnSp>
        <p:nvCxnSpPr>
          <p:cNvPr id="24" name="Straight Connector 23"/>
          <p:cNvCxnSpPr/>
          <p:nvPr/>
        </p:nvCxnSpPr>
        <p:spPr>
          <a:xfrm>
            <a:off x="5715000" y="53340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715000" y="55626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715000" y="57912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715000" y="62484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0" name="Pentagon 29"/>
          <p:cNvSpPr/>
          <p:nvPr/>
        </p:nvSpPr>
        <p:spPr>
          <a:xfrm>
            <a:off x="3810000" y="17526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Start of Memory</a:t>
            </a:r>
            <a:endParaRPr lang="en-US" dirty="0"/>
          </a:p>
        </p:txBody>
      </p:sp>
      <p:sp>
        <p:nvSpPr>
          <p:cNvPr id="31" name="Pentagon 30"/>
          <p:cNvSpPr/>
          <p:nvPr/>
        </p:nvSpPr>
        <p:spPr>
          <a:xfrm>
            <a:off x="3810000" y="64008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Top of Memory</a:t>
            </a:r>
            <a:endParaRPr lang="en-US" dirty="0"/>
          </a:p>
        </p:txBody>
      </p:sp>
      <p:sp>
        <p:nvSpPr>
          <p:cNvPr id="35" name="Rectangle 34"/>
          <p:cNvSpPr/>
          <p:nvPr/>
        </p:nvSpPr>
        <p:spPr>
          <a:xfrm>
            <a:off x="4191000" y="5562600"/>
            <a:ext cx="1524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Stack Frame 1</a:t>
            </a:r>
            <a:endParaRPr lang="en-US" dirty="0">
              <a:solidFill>
                <a:schemeClr val="bg1"/>
              </a:solidFill>
            </a:endParaRPr>
          </a:p>
        </p:txBody>
      </p:sp>
      <p:cxnSp>
        <p:nvCxnSpPr>
          <p:cNvPr id="22" name="Straight Connector 21"/>
          <p:cNvCxnSpPr/>
          <p:nvPr/>
        </p:nvCxnSpPr>
        <p:spPr>
          <a:xfrm>
            <a:off x="5715000" y="51054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086600" y="4953000"/>
            <a:ext cx="1752600" cy="0"/>
          </a:xfrm>
          <a:prstGeom prst="line">
            <a:avLst/>
          </a:prstGeom>
          <a:ln w="25400">
            <a:solidFill>
              <a:srgbClr val="92D050"/>
            </a:solidFill>
            <a:headEnd type="ova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839200" y="4953000"/>
            <a:ext cx="0" cy="12192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flipH="1">
            <a:off x="8382000" y="6172200"/>
            <a:ext cx="457200" cy="0"/>
          </a:xfrm>
          <a:prstGeom prst="straightConnector1">
            <a:avLst/>
          </a:prstGeom>
          <a:ln w="25400">
            <a:solidFill>
              <a:srgbClr val="92D05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533400" y="2743200"/>
            <a:ext cx="2667000" cy="914400"/>
          </a:xfrm>
          <a:prstGeom prst="rect">
            <a:avLst/>
          </a:prstGeom>
          <a:solidFill>
            <a:schemeClr val="accent4">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Bookman Old Style" pitchFamily="18" charset="0"/>
              </a:rPr>
              <a:t>PUSH and POP operations affect ESP value only.</a:t>
            </a:r>
            <a:endParaRPr lang="en-US" b="1" dirty="0">
              <a:solidFill>
                <a:schemeClr val="tx1"/>
              </a:solidFill>
            </a:endParaRPr>
          </a:p>
        </p:txBody>
      </p:sp>
      <p:sp>
        <p:nvSpPr>
          <p:cNvPr id="34" name="Rectangle 33"/>
          <p:cNvSpPr/>
          <p:nvPr/>
        </p:nvSpPr>
        <p:spPr>
          <a:xfrm>
            <a:off x="4191000" y="4495800"/>
            <a:ext cx="1524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Stack Frame 0</a:t>
            </a:r>
            <a:endParaRPr lang="en-US" dirty="0">
              <a:solidFill>
                <a:schemeClr val="bg1"/>
              </a:solidFill>
            </a:endParaRPr>
          </a:p>
        </p:txBody>
      </p:sp>
      <p:sp>
        <p:nvSpPr>
          <p:cNvPr id="33" name="Rectangle 32"/>
          <p:cNvSpPr/>
          <p:nvPr/>
        </p:nvSpPr>
        <p:spPr>
          <a:xfrm>
            <a:off x="5715000" y="4191000"/>
            <a:ext cx="2667000" cy="685800"/>
          </a:xfrm>
          <a:prstGeom prst="rect">
            <a:avLst/>
          </a:prstGeom>
          <a:solidFill>
            <a:schemeClr val="accent4">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6" name="Straight Connector 35"/>
          <p:cNvCxnSpPr/>
          <p:nvPr/>
        </p:nvCxnSpPr>
        <p:spPr>
          <a:xfrm>
            <a:off x="5715000" y="4648200"/>
            <a:ext cx="2667000" cy="15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5715000" y="4419600"/>
            <a:ext cx="2667000" cy="15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533400" y="3733800"/>
            <a:ext cx="2667000" cy="1676400"/>
          </a:xfrm>
          <a:prstGeom prst="rect">
            <a:avLst/>
          </a:prstGeom>
          <a:solidFill>
            <a:schemeClr val="accent4">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Bookman Old Style" pitchFamily="18" charset="0"/>
              </a:rPr>
              <a:t>We don’t need to save ESP value for the previous stack frame, because it is equal to the current EBP value </a:t>
            </a:r>
            <a:endParaRPr lang="en-US" b="1" dirty="0">
              <a:solidFill>
                <a:schemeClr val="tx1"/>
              </a:solidFill>
            </a:endParaRPr>
          </a:p>
        </p:txBody>
      </p:sp>
      <p:sp>
        <p:nvSpPr>
          <p:cNvPr id="32" name="Slide Number Placeholder 31"/>
          <p:cNvSpPr>
            <a:spLocks noGrp="1"/>
          </p:cNvSpPr>
          <p:nvPr>
            <p:ph type="sldNum" sz="quarter" idx="12"/>
          </p:nvPr>
        </p:nvSpPr>
        <p:spPr/>
        <p:txBody>
          <a:bodyPr/>
          <a:lstStyle/>
          <a:p>
            <a:fld id="{B6F15528-21DE-4FAA-801E-634DDDAF4B2B}" type="slidenum">
              <a:rPr lang="en-US" smtClean="0"/>
              <a:pPr/>
              <a:t>40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61"/>
          <p:cNvSpPr/>
          <p:nvPr/>
        </p:nvSpPr>
        <p:spPr>
          <a:xfrm>
            <a:off x="5715000" y="2438400"/>
            <a:ext cx="2667000" cy="17526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Empty memory of the Stack</a:t>
            </a:r>
            <a:endParaRPr lang="en-US" dirty="0">
              <a:solidFill>
                <a:schemeClr val="bg1"/>
              </a:solidFill>
            </a:endParaRPr>
          </a:p>
        </p:txBody>
      </p:sp>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Managing Stack Frames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5715000" y="1600200"/>
            <a:ext cx="2667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Main Memory</a:t>
            </a:r>
          </a:p>
          <a:p>
            <a:pPr algn="ctr"/>
            <a:r>
              <a:rPr lang="en-US" b="1" dirty="0" smtClean="0"/>
              <a:t>.</a:t>
            </a:r>
          </a:p>
          <a:p>
            <a:pPr algn="ctr"/>
            <a:r>
              <a:rPr lang="en-US" b="1" dirty="0" smtClean="0"/>
              <a:t>.</a:t>
            </a:r>
            <a:endParaRPr lang="en-US" b="1" dirty="0"/>
          </a:p>
        </p:txBody>
      </p:sp>
      <p:cxnSp>
        <p:nvCxnSpPr>
          <p:cNvPr id="51" name="Straight Connector 50"/>
          <p:cNvCxnSpPr/>
          <p:nvPr/>
        </p:nvCxnSpPr>
        <p:spPr>
          <a:xfrm>
            <a:off x="5715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5715000" y="4876800"/>
            <a:ext cx="2667000" cy="11430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66"/>
          <p:cNvSpPr/>
          <p:nvPr/>
        </p:nvSpPr>
        <p:spPr>
          <a:xfrm>
            <a:off x="5715000" y="6172200"/>
            <a:ext cx="2667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68" name="Rectangle 67"/>
          <p:cNvSpPr/>
          <p:nvPr/>
        </p:nvSpPr>
        <p:spPr>
          <a:xfrm>
            <a:off x="533400" y="1752600"/>
            <a:ext cx="2667000" cy="914400"/>
          </a:xfrm>
          <a:prstGeom prst="rect">
            <a:avLst/>
          </a:prstGeom>
          <a:solidFill>
            <a:schemeClr val="accent4">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r>
              <a:rPr lang="en-US" dirty="0" smtClean="0">
                <a:solidFill>
                  <a:schemeClr val="tx1"/>
                </a:solidFill>
                <a:latin typeface="Bookman Old Style" pitchFamily="18" charset="0"/>
              </a:rPr>
              <a:t>The Current Stack Frame is always the Newest Stack Frame</a:t>
            </a:r>
            <a:endParaRPr lang="en-US" b="1" dirty="0" smtClean="0">
              <a:solidFill>
                <a:schemeClr val="tx1"/>
              </a:solidFill>
              <a:latin typeface="Bookman Old Style" pitchFamily="18" charset="0"/>
            </a:endParaRPr>
          </a:p>
          <a:p>
            <a:endParaRPr lang="en-US" b="1" dirty="0">
              <a:solidFill>
                <a:srgbClr val="FF0000"/>
              </a:solidFill>
            </a:endParaRPr>
          </a:p>
        </p:txBody>
      </p:sp>
      <p:sp>
        <p:nvSpPr>
          <p:cNvPr id="20" name="Pentagon 19"/>
          <p:cNvSpPr/>
          <p:nvPr/>
        </p:nvSpPr>
        <p:spPr>
          <a:xfrm>
            <a:off x="4648200" y="41148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21" name="Pentagon 20"/>
          <p:cNvSpPr/>
          <p:nvPr/>
        </p:nvSpPr>
        <p:spPr>
          <a:xfrm>
            <a:off x="4648200" y="48006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cxnSp>
        <p:nvCxnSpPr>
          <p:cNvPr id="24" name="Straight Connector 23"/>
          <p:cNvCxnSpPr/>
          <p:nvPr/>
        </p:nvCxnSpPr>
        <p:spPr>
          <a:xfrm>
            <a:off x="5715000" y="53340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715000" y="55626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715000" y="57912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715000" y="62484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0" name="Pentagon 29"/>
          <p:cNvSpPr/>
          <p:nvPr/>
        </p:nvSpPr>
        <p:spPr>
          <a:xfrm>
            <a:off x="3810000" y="17526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Start of Memory</a:t>
            </a:r>
            <a:endParaRPr lang="en-US" dirty="0"/>
          </a:p>
        </p:txBody>
      </p:sp>
      <p:sp>
        <p:nvSpPr>
          <p:cNvPr id="31" name="Pentagon 30"/>
          <p:cNvSpPr/>
          <p:nvPr/>
        </p:nvSpPr>
        <p:spPr>
          <a:xfrm>
            <a:off x="3810000" y="64008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Top of Memory</a:t>
            </a:r>
            <a:endParaRPr lang="en-US" dirty="0"/>
          </a:p>
        </p:txBody>
      </p:sp>
      <p:sp>
        <p:nvSpPr>
          <p:cNvPr id="35" name="Rectangle 34"/>
          <p:cNvSpPr/>
          <p:nvPr/>
        </p:nvSpPr>
        <p:spPr>
          <a:xfrm>
            <a:off x="4191000" y="5562600"/>
            <a:ext cx="1524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Stack Frame 1</a:t>
            </a:r>
            <a:endParaRPr lang="en-US" dirty="0">
              <a:solidFill>
                <a:schemeClr val="bg1"/>
              </a:solidFill>
            </a:endParaRPr>
          </a:p>
        </p:txBody>
      </p:sp>
      <p:cxnSp>
        <p:nvCxnSpPr>
          <p:cNvPr id="22" name="Straight Connector 21"/>
          <p:cNvCxnSpPr/>
          <p:nvPr/>
        </p:nvCxnSpPr>
        <p:spPr>
          <a:xfrm>
            <a:off x="5715000" y="51054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086600" y="4953000"/>
            <a:ext cx="1752600" cy="0"/>
          </a:xfrm>
          <a:prstGeom prst="line">
            <a:avLst/>
          </a:prstGeom>
          <a:ln w="25400">
            <a:solidFill>
              <a:srgbClr val="92D050"/>
            </a:solidFill>
            <a:headEnd type="ova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839200" y="4953000"/>
            <a:ext cx="0" cy="12192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flipH="1">
            <a:off x="8382000" y="6172200"/>
            <a:ext cx="457200" cy="0"/>
          </a:xfrm>
          <a:prstGeom prst="straightConnector1">
            <a:avLst/>
          </a:prstGeom>
          <a:ln w="25400">
            <a:solidFill>
              <a:srgbClr val="92D05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533400" y="2743200"/>
            <a:ext cx="2667000" cy="1600200"/>
          </a:xfrm>
          <a:prstGeom prst="rect">
            <a:avLst/>
          </a:prstGeom>
          <a:solidFill>
            <a:schemeClr val="accent4">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Bookman Old Style" pitchFamily="18" charset="0"/>
              </a:rPr>
              <a:t>To empty out the current Stack Frame, ESP value should be set to the same value of EBP</a:t>
            </a:r>
            <a:endParaRPr lang="en-US" b="1" dirty="0">
              <a:solidFill>
                <a:schemeClr val="tx1"/>
              </a:solidFill>
            </a:endParaRPr>
          </a:p>
        </p:txBody>
      </p:sp>
      <p:sp>
        <p:nvSpPr>
          <p:cNvPr id="34" name="Rectangle 33"/>
          <p:cNvSpPr/>
          <p:nvPr/>
        </p:nvSpPr>
        <p:spPr>
          <a:xfrm>
            <a:off x="4191000" y="4495800"/>
            <a:ext cx="1524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Stack Frame 0</a:t>
            </a:r>
            <a:endParaRPr lang="en-US" dirty="0">
              <a:solidFill>
                <a:schemeClr val="bg1"/>
              </a:solidFill>
            </a:endParaRPr>
          </a:p>
        </p:txBody>
      </p:sp>
      <p:sp>
        <p:nvSpPr>
          <p:cNvPr id="33" name="Rectangle 32"/>
          <p:cNvSpPr/>
          <p:nvPr/>
        </p:nvSpPr>
        <p:spPr>
          <a:xfrm>
            <a:off x="5715000" y="4191000"/>
            <a:ext cx="2667000" cy="685800"/>
          </a:xfrm>
          <a:prstGeom prst="rect">
            <a:avLst/>
          </a:prstGeom>
          <a:solidFill>
            <a:schemeClr val="accent4">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6" name="Straight Connector 35"/>
          <p:cNvCxnSpPr/>
          <p:nvPr/>
        </p:nvCxnSpPr>
        <p:spPr>
          <a:xfrm>
            <a:off x="5715000" y="4648200"/>
            <a:ext cx="2667000" cy="15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5715000" y="4419600"/>
            <a:ext cx="2667000" cy="15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2" name="Slide Number Placeholder 31"/>
          <p:cNvSpPr>
            <a:spLocks noGrp="1"/>
          </p:cNvSpPr>
          <p:nvPr>
            <p:ph type="sldNum" sz="quarter" idx="12"/>
          </p:nvPr>
        </p:nvSpPr>
        <p:spPr/>
        <p:txBody>
          <a:bodyPr/>
          <a:lstStyle/>
          <a:p>
            <a:fld id="{B6F15528-21DE-4FAA-801E-634DDDAF4B2B}" type="slidenum">
              <a:rPr lang="en-US" smtClean="0"/>
              <a:pPr/>
              <a:t>41</a:t>
            </a:fld>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61"/>
          <p:cNvSpPr/>
          <p:nvPr/>
        </p:nvSpPr>
        <p:spPr>
          <a:xfrm>
            <a:off x="5715000" y="2438400"/>
            <a:ext cx="2667000" cy="24384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Empty memory of the Stack</a:t>
            </a:r>
            <a:endParaRPr lang="en-US" dirty="0">
              <a:solidFill>
                <a:schemeClr val="bg1"/>
              </a:solidFill>
            </a:endParaRPr>
          </a:p>
        </p:txBody>
      </p:sp>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Managing Stack Frames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5715000" y="1600200"/>
            <a:ext cx="2667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Main Memory</a:t>
            </a:r>
          </a:p>
          <a:p>
            <a:pPr algn="ctr"/>
            <a:r>
              <a:rPr lang="en-US" b="1" dirty="0" smtClean="0"/>
              <a:t>.</a:t>
            </a:r>
          </a:p>
          <a:p>
            <a:pPr algn="ctr"/>
            <a:r>
              <a:rPr lang="en-US" b="1" dirty="0" smtClean="0"/>
              <a:t>.</a:t>
            </a:r>
            <a:endParaRPr lang="en-US" b="1" dirty="0"/>
          </a:p>
        </p:txBody>
      </p:sp>
      <p:cxnSp>
        <p:nvCxnSpPr>
          <p:cNvPr id="51" name="Straight Connector 50"/>
          <p:cNvCxnSpPr/>
          <p:nvPr/>
        </p:nvCxnSpPr>
        <p:spPr>
          <a:xfrm>
            <a:off x="5715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5715000" y="4876800"/>
            <a:ext cx="2667000" cy="11430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66"/>
          <p:cNvSpPr/>
          <p:nvPr/>
        </p:nvSpPr>
        <p:spPr>
          <a:xfrm>
            <a:off x="5715000" y="6172200"/>
            <a:ext cx="2667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68" name="Rectangle 67"/>
          <p:cNvSpPr/>
          <p:nvPr/>
        </p:nvSpPr>
        <p:spPr>
          <a:xfrm>
            <a:off x="533400" y="1752600"/>
            <a:ext cx="2667000" cy="914400"/>
          </a:xfrm>
          <a:prstGeom prst="rect">
            <a:avLst/>
          </a:prstGeom>
          <a:solidFill>
            <a:schemeClr val="accent4">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r>
              <a:rPr lang="en-US" dirty="0" smtClean="0">
                <a:solidFill>
                  <a:schemeClr val="tx1"/>
                </a:solidFill>
                <a:latin typeface="Bookman Old Style" pitchFamily="18" charset="0"/>
              </a:rPr>
              <a:t>The Current Stack Frame is always the Newest Stack Frame</a:t>
            </a:r>
            <a:endParaRPr lang="en-US" b="1" dirty="0" smtClean="0">
              <a:solidFill>
                <a:schemeClr val="tx1"/>
              </a:solidFill>
              <a:latin typeface="Bookman Old Style" pitchFamily="18" charset="0"/>
            </a:endParaRPr>
          </a:p>
          <a:p>
            <a:endParaRPr lang="en-US" b="1" dirty="0">
              <a:solidFill>
                <a:srgbClr val="FF0000"/>
              </a:solidFill>
            </a:endParaRPr>
          </a:p>
        </p:txBody>
      </p:sp>
      <p:sp>
        <p:nvSpPr>
          <p:cNvPr id="20" name="Pentagon 19"/>
          <p:cNvSpPr/>
          <p:nvPr/>
        </p:nvSpPr>
        <p:spPr>
          <a:xfrm>
            <a:off x="3657600" y="48006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21" name="Pentagon 20"/>
          <p:cNvSpPr/>
          <p:nvPr/>
        </p:nvSpPr>
        <p:spPr>
          <a:xfrm>
            <a:off x="4648200" y="48006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cxnSp>
        <p:nvCxnSpPr>
          <p:cNvPr id="24" name="Straight Connector 23"/>
          <p:cNvCxnSpPr/>
          <p:nvPr/>
        </p:nvCxnSpPr>
        <p:spPr>
          <a:xfrm>
            <a:off x="5715000" y="53340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715000" y="55626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715000" y="57912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715000" y="62484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0" name="Pentagon 29"/>
          <p:cNvSpPr/>
          <p:nvPr/>
        </p:nvSpPr>
        <p:spPr>
          <a:xfrm>
            <a:off x="3810000" y="17526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Start of Memory</a:t>
            </a:r>
            <a:endParaRPr lang="en-US" dirty="0"/>
          </a:p>
        </p:txBody>
      </p:sp>
      <p:sp>
        <p:nvSpPr>
          <p:cNvPr id="31" name="Pentagon 30"/>
          <p:cNvSpPr/>
          <p:nvPr/>
        </p:nvSpPr>
        <p:spPr>
          <a:xfrm>
            <a:off x="3810000" y="64008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Top of Memory</a:t>
            </a:r>
            <a:endParaRPr lang="en-US" dirty="0"/>
          </a:p>
        </p:txBody>
      </p:sp>
      <p:sp>
        <p:nvSpPr>
          <p:cNvPr id="35" name="Rectangle 34"/>
          <p:cNvSpPr/>
          <p:nvPr/>
        </p:nvSpPr>
        <p:spPr>
          <a:xfrm>
            <a:off x="4191000" y="5562600"/>
            <a:ext cx="1524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Stack Frame 1</a:t>
            </a:r>
            <a:endParaRPr lang="en-US" dirty="0">
              <a:solidFill>
                <a:schemeClr val="bg1"/>
              </a:solidFill>
            </a:endParaRPr>
          </a:p>
        </p:txBody>
      </p:sp>
      <p:cxnSp>
        <p:nvCxnSpPr>
          <p:cNvPr id="22" name="Straight Connector 21"/>
          <p:cNvCxnSpPr/>
          <p:nvPr/>
        </p:nvCxnSpPr>
        <p:spPr>
          <a:xfrm>
            <a:off x="5715000" y="51054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086600" y="4953000"/>
            <a:ext cx="1752600" cy="0"/>
          </a:xfrm>
          <a:prstGeom prst="line">
            <a:avLst/>
          </a:prstGeom>
          <a:ln w="25400">
            <a:solidFill>
              <a:srgbClr val="92D050"/>
            </a:solidFill>
            <a:headEnd type="ova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839200" y="4953000"/>
            <a:ext cx="0" cy="12192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flipH="1">
            <a:off x="8382000" y="6172200"/>
            <a:ext cx="457200" cy="0"/>
          </a:xfrm>
          <a:prstGeom prst="straightConnector1">
            <a:avLst/>
          </a:prstGeom>
          <a:ln w="25400">
            <a:solidFill>
              <a:srgbClr val="92D05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533400" y="2743200"/>
            <a:ext cx="2667000" cy="1600200"/>
          </a:xfrm>
          <a:prstGeom prst="rect">
            <a:avLst/>
          </a:prstGeom>
          <a:solidFill>
            <a:schemeClr val="accent4">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Bookman Old Style" pitchFamily="18" charset="0"/>
              </a:rPr>
              <a:t>To empty out the current Stack Frame, ESP value should be set to the same value of EBP</a:t>
            </a:r>
            <a:endParaRPr lang="en-US" b="1" dirty="0">
              <a:solidFill>
                <a:schemeClr val="tx1"/>
              </a:solidFill>
            </a:endParaRPr>
          </a:p>
        </p:txBody>
      </p:sp>
      <p:sp>
        <p:nvSpPr>
          <p:cNvPr id="34" name="Rectangle 33"/>
          <p:cNvSpPr/>
          <p:nvPr/>
        </p:nvSpPr>
        <p:spPr>
          <a:xfrm>
            <a:off x="4191000" y="4495800"/>
            <a:ext cx="1524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Stack Frame 0</a:t>
            </a:r>
            <a:endParaRPr lang="en-US" dirty="0">
              <a:solidFill>
                <a:schemeClr val="bg1"/>
              </a:solidFill>
            </a:endParaRPr>
          </a:p>
        </p:txBody>
      </p:sp>
      <p:sp>
        <p:nvSpPr>
          <p:cNvPr id="32" name="Rectangle 31"/>
          <p:cNvSpPr/>
          <p:nvPr/>
        </p:nvSpPr>
        <p:spPr>
          <a:xfrm>
            <a:off x="533400" y="4419600"/>
            <a:ext cx="2667000" cy="1981200"/>
          </a:xfrm>
          <a:prstGeom prst="rect">
            <a:avLst/>
          </a:prstGeom>
          <a:solidFill>
            <a:schemeClr val="accent4">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Bookman Old Style" pitchFamily="18" charset="0"/>
              </a:rPr>
              <a:t>To delete the current Stack Frame and return back to the previous one, we should POP out the top value from the </a:t>
            </a:r>
            <a:r>
              <a:rPr lang="en-US" b="1" dirty="0" smtClean="0">
                <a:solidFill>
                  <a:schemeClr val="tx1"/>
                </a:solidFill>
                <a:latin typeface="Bookman Old Style" pitchFamily="18" charset="0"/>
              </a:rPr>
              <a:t>Stack</a:t>
            </a:r>
            <a:r>
              <a:rPr lang="en-US" dirty="0" smtClean="0">
                <a:solidFill>
                  <a:schemeClr val="tx1"/>
                </a:solidFill>
                <a:latin typeface="Bookman Old Style" pitchFamily="18" charset="0"/>
              </a:rPr>
              <a:t> into EBP.</a:t>
            </a:r>
            <a:endParaRPr lang="en-US" b="1" dirty="0">
              <a:solidFill>
                <a:schemeClr val="tx1"/>
              </a:solidFill>
            </a:endParaRPr>
          </a:p>
        </p:txBody>
      </p:sp>
      <p:sp>
        <p:nvSpPr>
          <p:cNvPr id="33" name="Slide Number Placeholder 32"/>
          <p:cNvSpPr>
            <a:spLocks noGrp="1"/>
          </p:cNvSpPr>
          <p:nvPr>
            <p:ph type="sldNum" sz="quarter" idx="12"/>
          </p:nvPr>
        </p:nvSpPr>
        <p:spPr/>
        <p:txBody>
          <a:bodyPr/>
          <a:lstStyle/>
          <a:p>
            <a:fld id="{B6F15528-21DE-4FAA-801E-634DDDAF4B2B}" type="slidenum">
              <a:rPr lang="en-US" smtClean="0"/>
              <a:pPr/>
              <a:t>42</a:t>
            </a:fld>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61"/>
          <p:cNvSpPr/>
          <p:nvPr/>
        </p:nvSpPr>
        <p:spPr>
          <a:xfrm>
            <a:off x="5715000" y="2438400"/>
            <a:ext cx="2667000" cy="2667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Empty memory of the Stack</a:t>
            </a:r>
            <a:endParaRPr lang="en-US" dirty="0">
              <a:solidFill>
                <a:schemeClr val="bg1"/>
              </a:solidFill>
            </a:endParaRPr>
          </a:p>
        </p:txBody>
      </p:sp>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Managing Stack Frames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5715000" y="1600200"/>
            <a:ext cx="2667000"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Main Memory</a:t>
            </a:r>
          </a:p>
          <a:p>
            <a:pPr algn="ctr"/>
            <a:r>
              <a:rPr lang="en-US" b="1" dirty="0" smtClean="0"/>
              <a:t>.</a:t>
            </a:r>
          </a:p>
          <a:p>
            <a:pPr algn="ctr"/>
            <a:r>
              <a:rPr lang="en-US" b="1" dirty="0" smtClean="0"/>
              <a:t>.</a:t>
            </a:r>
            <a:endParaRPr lang="en-US" b="1" dirty="0"/>
          </a:p>
        </p:txBody>
      </p:sp>
      <p:cxnSp>
        <p:nvCxnSpPr>
          <p:cNvPr id="51" name="Straight Connector 50"/>
          <p:cNvCxnSpPr/>
          <p:nvPr/>
        </p:nvCxnSpPr>
        <p:spPr>
          <a:xfrm>
            <a:off x="5715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5715000" y="5105400"/>
            <a:ext cx="26670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66"/>
          <p:cNvSpPr/>
          <p:nvPr/>
        </p:nvSpPr>
        <p:spPr>
          <a:xfrm>
            <a:off x="5715000" y="6172200"/>
            <a:ext cx="2667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68" name="Rectangle 67"/>
          <p:cNvSpPr/>
          <p:nvPr/>
        </p:nvSpPr>
        <p:spPr>
          <a:xfrm>
            <a:off x="533400" y="1752600"/>
            <a:ext cx="2667000" cy="914400"/>
          </a:xfrm>
          <a:prstGeom prst="rect">
            <a:avLst/>
          </a:prstGeom>
          <a:solidFill>
            <a:schemeClr val="tx2"/>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solidFill>
                <a:schemeClr val="bg1"/>
              </a:solidFill>
            </a:endParaRPr>
          </a:p>
          <a:p>
            <a:r>
              <a:rPr lang="en-US" dirty="0" smtClean="0">
                <a:solidFill>
                  <a:schemeClr val="bg1"/>
                </a:solidFill>
                <a:latin typeface="Bookman Old Style" pitchFamily="18" charset="0"/>
              </a:rPr>
              <a:t>The Current Stack Frame is always the Newest Stack Frame</a:t>
            </a:r>
            <a:endParaRPr lang="en-US" b="1" dirty="0" smtClean="0">
              <a:solidFill>
                <a:schemeClr val="bg1"/>
              </a:solidFill>
              <a:latin typeface="Bookman Old Style" pitchFamily="18" charset="0"/>
            </a:endParaRPr>
          </a:p>
          <a:p>
            <a:endParaRPr lang="en-US" b="1" dirty="0">
              <a:solidFill>
                <a:schemeClr val="bg1"/>
              </a:solidFill>
            </a:endParaRPr>
          </a:p>
        </p:txBody>
      </p:sp>
      <p:sp>
        <p:nvSpPr>
          <p:cNvPr id="20" name="Pentagon 19"/>
          <p:cNvSpPr/>
          <p:nvPr/>
        </p:nvSpPr>
        <p:spPr>
          <a:xfrm>
            <a:off x="4648200" y="50292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21" name="Pentagon 20"/>
          <p:cNvSpPr/>
          <p:nvPr/>
        </p:nvSpPr>
        <p:spPr>
          <a:xfrm>
            <a:off x="4648200" y="59436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cxnSp>
        <p:nvCxnSpPr>
          <p:cNvPr id="24" name="Straight Connector 23"/>
          <p:cNvCxnSpPr/>
          <p:nvPr/>
        </p:nvCxnSpPr>
        <p:spPr>
          <a:xfrm>
            <a:off x="5715000" y="53340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715000" y="55626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715000" y="57912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715000" y="6248400"/>
            <a:ext cx="26670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0" name="Pentagon 29"/>
          <p:cNvSpPr/>
          <p:nvPr/>
        </p:nvSpPr>
        <p:spPr>
          <a:xfrm>
            <a:off x="3810000" y="17526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Start of Memory</a:t>
            </a:r>
            <a:endParaRPr lang="en-US" dirty="0"/>
          </a:p>
        </p:txBody>
      </p:sp>
      <p:sp>
        <p:nvSpPr>
          <p:cNvPr id="31" name="Pentagon 30"/>
          <p:cNvSpPr/>
          <p:nvPr/>
        </p:nvSpPr>
        <p:spPr>
          <a:xfrm>
            <a:off x="3810000" y="64008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Top of Memory</a:t>
            </a:r>
            <a:endParaRPr lang="en-US" dirty="0"/>
          </a:p>
        </p:txBody>
      </p:sp>
      <p:sp>
        <p:nvSpPr>
          <p:cNvPr id="35" name="Rectangle 34"/>
          <p:cNvSpPr/>
          <p:nvPr/>
        </p:nvSpPr>
        <p:spPr>
          <a:xfrm>
            <a:off x="4191000" y="5562600"/>
            <a:ext cx="1524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Stack Frame 0</a:t>
            </a:r>
            <a:endParaRPr lang="en-US" dirty="0">
              <a:solidFill>
                <a:schemeClr val="bg1"/>
              </a:solidFill>
            </a:endParaRPr>
          </a:p>
        </p:txBody>
      </p:sp>
      <p:sp>
        <p:nvSpPr>
          <p:cNvPr id="28" name="Rectangle 27"/>
          <p:cNvSpPr/>
          <p:nvPr/>
        </p:nvSpPr>
        <p:spPr>
          <a:xfrm>
            <a:off x="533400" y="2743200"/>
            <a:ext cx="2667000" cy="1600200"/>
          </a:xfrm>
          <a:prstGeom prst="rect">
            <a:avLst/>
          </a:prstGeom>
          <a:solidFill>
            <a:schemeClr val="accent4">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Bookman Old Style" pitchFamily="18" charset="0"/>
              </a:rPr>
              <a:t>To empty out the current Stack Frame, ESP value should be set to the same value of EBP</a:t>
            </a:r>
            <a:endParaRPr lang="en-US" b="1" dirty="0">
              <a:solidFill>
                <a:schemeClr val="tx1"/>
              </a:solidFill>
            </a:endParaRPr>
          </a:p>
        </p:txBody>
      </p:sp>
      <p:sp>
        <p:nvSpPr>
          <p:cNvPr id="32" name="Rectangle 31"/>
          <p:cNvSpPr/>
          <p:nvPr/>
        </p:nvSpPr>
        <p:spPr>
          <a:xfrm>
            <a:off x="533400" y="4419600"/>
            <a:ext cx="2667000" cy="1981200"/>
          </a:xfrm>
          <a:prstGeom prst="rect">
            <a:avLst/>
          </a:prstGeom>
          <a:solidFill>
            <a:schemeClr val="accent4">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Bookman Old Style" pitchFamily="18" charset="0"/>
              </a:rPr>
              <a:t>To delete the current Stack Frame and return back to the previous one, we should POP out the top value from the </a:t>
            </a:r>
            <a:r>
              <a:rPr lang="en-US" b="1" dirty="0" smtClean="0">
                <a:solidFill>
                  <a:schemeClr val="tx1"/>
                </a:solidFill>
                <a:latin typeface="Bookman Old Style" pitchFamily="18" charset="0"/>
              </a:rPr>
              <a:t>Stack</a:t>
            </a:r>
            <a:r>
              <a:rPr lang="en-US" dirty="0" smtClean="0">
                <a:solidFill>
                  <a:schemeClr val="tx1"/>
                </a:solidFill>
                <a:latin typeface="Bookman Old Style" pitchFamily="18" charset="0"/>
              </a:rPr>
              <a:t> into EBP.</a:t>
            </a:r>
            <a:endParaRPr lang="en-US" b="1" dirty="0">
              <a:solidFill>
                <a:schemeClr val="tx1"/>
              </a:solidFill>
            </a:endParaRPr>
          </a:p>
        </p:txBody>
      </p:sp>
      <p:sp>
        <p:nvSpPr>
          <p:cNvPr id="33" name="Rectangle 32"/>
          <p:cNvSpPr/>
          <p:nvPr/>
        </p:nvSpPr>
        <p:spPr>
          <a:xfrm>
            <a:off x="3352800" y="2438400"/>
            <a:ext cx="2209800" cy="2286000"/>
          </a:xfrm>
          <a:prstGeom prst="rect">
            <a:avLst/>
          </a:prstGeom>
          <a:solidFill>
            <a:schemeClr val="accent4">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Bookman Old Style" pitchFamily="18" charset="0"/>
              </a:rPr>
              <a:t>EPILOGUE is:</a:t>
            </a:r>
          </a:p>
          <a:p>
            <a:r>
              <a:rPr lang="en-US" dirty="0" smtClean="0">
                <a:solidFill>
                  <a:schemeClr val="tx1"/>
                </a:solidFill>
                <a:latin typeface="Bookman Old Style" pitchFamily="18" charset="0"/>
              </a:rPr>
              <a:t>Emptying the current stack frame and deleting it, then returning to the calling function</a:t>
            </a:r>
          </a:p>
        </p:txBody>
      </p:sp>
      <p:sp>
        <p:nvSpPr>
          <p:cNvPr id="23" name="Slide Number Placeholder 22"/>
          <p:cNvSpPr>
            <a:spLocks noGrp="1"/>
          </p:cNvSpPr>
          <p:nvPr>
            <p:ph type="sldNum" sz="quarter" idx="12"/>
          </p:nvPr>
        </p:nvSpPr>
        <p:spPr/>
        <p:txBody>
          <a:bodyPr/>
          <a:lstStyle/>
          <a:p>
            <a:fld id="{B6F15528-21DE-4FAA-801E-634DDDAF4B2B}" type="slidenum">
              <a:rPr lang="en-US" smtClean="0"/>
              <a:pPr/>
              <a:t>43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Understanding the Process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533400" y="1828800"/>
            <a:ext cx="1676400" cy="2971800"/>
          </a:xfrm>
          <a:prstGeom prst="rect">
            <a:avLst/>
          </a:prstGeom>
          <a:solidFill>
            <a:schemeClr val="tx2"/>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latin typeface="Bookman Old Style" pitchFamily="18" charset="0"/>
              </a:rPr>
              <a:t>A simple function call in a high level language is not a simple operation as it seems. </a:t>
            </a:r>
            <a:endParaRPr lang="en-US" sz="2000" b="1" dirty="0" smtClean="0">
              <a:solidFill>
                <a:srgbClr val="FF0000"/>
              </a:solidFill>
              <a:latin typeface="Bookman Old Style" pitchFamily="18" charset="0"/>
            </a:endParaRPr>
          </a:p>
        </p:txBody>
      </p:sp>
      <p:sp>
        <p:nvSpPr>
          <p:cNvPr id="36" name="Rectangle 35"/>
          <p:cNvSpPr/>
          <p:nvPr/>
        </p:nvSpPr>
        <p:spPr>
          <a:xfrm>
            <a:off x="533400" y="5486400"/>
            <a:ext cx="1676400" cy="381000"/>
          </a:xfrm>
          <a:prstGeom prst="rect">
            <a:avLst/>
          </a:prstGeom>
          <a:solidFill>
            <a:schemeClr val="tx2"/>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latin typeface="Courier New" pitchFamily="49" charset="0"/>
                <a:cs typeface="Courier New" pitchFamily="49" charset="0"/>
              </a:rPr>
              <a:t>add(x, y);</a:t>
            </a:r>
            <a:endParaRPr lang="en-US" b="1" dirty="0">
              <a:solidFill>
                <a:srgbClr val="FF0000"/>
              </a:solidFill>
              <a:latin typeface="Courier New" pitchFamily="49" charset="0"/>
              <a:cs typeface="Courier New" pitchFamily="49" charset="0"/>
            </a:endParaRPr>
          </a:p>
        </p:txBody>
      </p:sp>
      <p:sp>
        <p:nvSpPr>
          <p:cNvPr id="37" name="Rectangle 36"/>
          <p:cNvSpPr/>
          <p:nvPr/>
        </p:nvSpPr>
        <p:spPr>
          <a:xfrm>
            <a:off x="6172200" y="1676400"/>
            <a:ext cx="2514600" cy="5334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PUSH arguments</a:t>
            </a:r>
          </a:p>
          <a:p>
            <a:pPr algn="ctr"/>
            <a:r>
              <a:rPr lang="en-US" dirty="0" smtClean="0">
                <a:solidFill>
                  <a:schemeClr val="tx1"/>
                </a:solidFill>
                <a:latin typeface="Bookman Old Style" pitchFamily="18" charset="0"/>
                <a:cs typeface="Courier New" pitchFamily="49" charset="0"/>
              </a:rPr>
              <a:t>(if any)</a:t>
            </a:r>
            <a:endParaRPr lang="en-US" b="1" dirty="0">
              <a:solidFill>
                <a:schemeClr val="tx1"/>
              </a:solidFill>
              <a:latin typeface="Bookman Old Style" pitchFamily="18" charset="0"/>
              <a:cs typeface="Courier New" pitchFamily="49" charset="0"/>
            </a:endParaRPr>
          </a:p>
        </p:txBody>
      </p:sp>
      <p:sp>
        <p:nvSpPr>
          <p:cNvPr id="38" name="Rectangle 37"/>
          <p:cNvSpPr/>
          <p:nvPr/>
        </p:nvSpPr>
        <p:spPr>
          <a:xfrm>
            <a:off x="6172200" y="2209800"/>
            <a:ext cx="25146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PUSH EIP</a:t>
            </a:r>
            <a:endParaRPr lang="en-US" b="1" dirty="0">
              <a:solidFill>
                <a:schemeClr val="tx1"/>
              </a:solidFill>
              <a:latin typeface="Bookman Old Style" pitchFamily="18" charset="0"/>
              <a:cs typeface="Courier New" pitchFamily="49" charset="0"/>
            </a:endParaRPr>
          </a:p>
        </p:txBody>
      </p:sp>
      <p:sp>
        <p:nvSpPr>
          <p:cNvPr id="39" name="Rectangle 38"/>
          <p:cNvSpPr/>
          <p:nvPr/>
        </p:nvSpPr>
        <p:spPr>
          <a:xfrm>
            <a:off x="6172200" y="2590800"/>
            <a:ext cx="2514600" cy="6096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Jump to function’s first instruction</a:t>
            </a:r>
            <a:endParaRPr lang="en-US" b="1" dirty="0">
              <a:solidFill>
                <a:schemeClr val="tx1"/>
              </a:solidFill>
              <a:latin typeface="Bookman Old Style" pitchFamily="18" charset="0"/>
              <a:cs typeface="Courier New" pitchFamily="49" charset="0"/>
            </a:endParaRPr>
          </a:p>
        </p:txBody>
      </p:sp>
      <p:sp>
        <p:nvSpPr>
          <p:cNvPr id="41" name="Rectangle 40"/>
          <p:cNvSpPr/>
          <p:nvPr/>
        </p:nvSpPr>
        <p:spPr>
          <a:xfrm>
            <a:off x="6172200" y="3200400"/>
            <a:ext cx="2514600" cy="3810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PUSH EBP</a:t>
            </a:r>
            <a:endParaRPr lang="en-US" b="1" dirty="0">
              <a:solidFill>
                <a:schemeClr val="tx1"/>
              </a:solidFill>
              <a:latin typeface="Bookman Old Style" pitchFamily="18" charset="0"/>
              <a:cs typeface="Courier New" pitchFamily="49" charset="0"/>
            </a:endParaRPr>
          </a:p>
        </p:txBody>
      </p:sp>
      <p:sp>
        <p:nvSpPr>
          <p:cNvPr id="42" name="Rectangle 41"/>
          <p:cNvSpPr/>
          <p:nvPr/>
        </p:nvSpPr>
        <p:spPr>
          <a:xfrm>
            <a:off x="6172200" y="3581400"/>
            <a:ext cx="2514600" cy="3810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Set EBP = ESP</a:t>
            </a:r>
            <a:endParaRPr lang="en-US" b="1" dirty="0">
              <a:solidFill>
                <a:schemeClr val="tx1"/>
              </a:solidFill>
              <a:latin typeface="Bookman Old Style" pitchFamily="18" charset="0"/>
              <a:cs typeface="Courier New" pitchFamily="49" charset="0"/>
            </a:endParaRPr>
          </a:p>
        </p:txBody>
      </p:sp>
      <p:sp>
        <p:nvSpPr>
          <p:cNvPr id="43" name="Rectangle 42"/>
          <p:cNvSpPr/>
          <p:nvPr/>
        </p:nvSpPr>
        <p:spPr>
          <a:xfrm>
            <a:off x="6172200" y="3962400"/>
            <a:ext cx="2514600" cy="6096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PUSH local variables</a:t>
            </a:r>
          </a:p>
          <a:p>
            <a:pPr algn="ctr"/>
            <a:r>
              <a:rPr lang="en-US" dirty="0" smtClean="0">
                <a:solidFill>
                  <a:schemeClr val="tx1"/>
                </a:solidFill>
                <a:latin typeface="Bookman Old Style" pitchFamily="18" charset="0"/>
                <a:cs typeface="Courier New" pitchFamily="49" charset="0"/>
              </a:rPr>
              <a:t>(if any)</a:t>
            </a:r>
            <a:endParaRPr lang="en-US" b="1" dirty="0">
              <a:solidFill>
                <a:schemeClr val="tx1"/>
              </a:solidFill>
              <a:latin typeface="Bookman Old Style" pitchFamily="18" charset="0"/>
              <a:cs typeface="Courier New" pitchFamily="49" charset="0"/>
            </a:endParaRPr>
          </a:p>
        </p:txBody>
      </p:sp>
      <p:sp>
        <p:nvSpPr>
          <p:cNvPr id="44" name="Rectangle 43"/>
          <p:cNvSpPr/>
          <p:nvPr/>
        </p:nvSpPr>
        <p:spPr>
          <a:xfrm>
            <a:off x="6172200" y="4572000"/>
            <a:ext cx="2514600" cy="381000"/>
          </a:xfrm>
          <a:prstGeom prst="rect">
            <a:avLst/>
          </a:prstGeom>
          <a:solidFill>
            <a:schemeClr val="accent4">
              <a:lumMod val="7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Bookman Old Style" pitchFamily="18" charset="0"/>
                <a:cs typeface="Courier New" pitchFamily="49" charset="0"/>
              </a:rPr>
              <a:t>Execute the function</a:t>
            </a:r>
            <a:endParaRPr lang="en-US" b="1" dirty="0">
              <a:solidFill>
                <a:srgbClr val="FF0000"/>
              </a:solidFill>
              <a:latin typeface="Bookman Old Style" pitchFamily="18" charset="0"/>
              <a:cs typeface="Courier New" pitchFamily="49" charset="0"/>
            </a:endParaRPr>
          </a:p>
        </p:txBody>
      </p:sp>
      <p:sp>
        <p:nvSpPr>
          <p:cNvPr id="45" name="Rectangle 44"/>
          <p:cNvSpPr/>
          <p:nvPr/>
        </p:nvSpPr>
        <p:spPr>
          <a:xfrm>
            <a:off x="6172200" y="4953000"/>
            <a:ext cx="2514600" cy="6096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POP out all local variable</a:t>
            </a:r>
            <a:endParaRPr lang="en-US" b="1" dirty="0">
              <a:solidFill>
                <a:schemeClr val="tx1"/>
              </a:solidFill>
              <a:latin typeface="Bookman Old Style" pitchFamily="18" charset="0"/>
              <a:cs typeface="Courier New" pitchFamily="49" charset="0"/>
            </a:endParaRPr>
          </a:p>
        </p:txBody>
      </p:sp>
      <p:sp>
        <p:nvSpPr>
          <p:cNvPr id="46" name="Rectangle 45"/>
          <p:cNvSpPr/>
          <p:nvPr/>
        </p:nvSpPr>
        <p:spPr>
          <a:xfrm>
            <a:off x="6172200" y="5562600"/>
            <a:ext cx="2514600" cy="3810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POP EBP</a:t>
            </a:r>
            <a:endParaRPr lang="en-US" b="1" dirty="0">
              <a:solidFill>
                <a:schemeClr val="tx1"/>
              </a:solidFill>
              <a:latin typeface="Bookman Old Style" pitchFamily="18" charset="0"/>
              <a:cs typeface="Courier New" pitchFamily="49" charset="0"/>
            </a:endParaRPr>
          </a:p>
        </p:txBody>
      </p:sp>
      <p:sp>
        <p:nvSpPr>
          <p:cNvPr id="47" name="Rectangle 46"/>
          <p:cNvSpPr/>
          <p:nvPr/>
        </p:nvSpPr>
        <p:spPr>
          <a:xfrm>
            <a:off x="6172200" y="5943600"/>
            <a:ext cx="2514600" cy="3810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POP EIP</a:t>
            </a:r>
            <a:endParaRPr lang="en-US" b="1" dirty="0">
              <a:solidFill>
                <a:schemeClr val="tx1"/>
              </a:solidFill>
              <a:latin typeface="Bookman Old Style" pitchFamily="18" charset="0"/>
              <a:cs typeface="Courier New" pitchFamily="49" charset="0"/>
            </a:endParaRPr>
          </a:p>
        </p:txBody>
      </p:sp>
      <p:sp>
        <p:nvSpPr>
          <p:cNvPr id="49" name="Rectangle 48"/>
          <p:cNvSpPr/>
          <p:nvPr/>
        </p:nvSpPr>
        <p:spPr>
          <a:xfrm>
            <a:off x="3124200" y="1676400"/>
            <a:ext cx="2514600" cy="5334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PUSH arguments</a:t>
            </a:r>
          </a:p>
          <a:p>
            <a:pPr algn="ctr"/>
            <a:r>
              <a:rPr lang="en-US" dirty="0" smtClean="0">
                <a:solidFill>
                  <a:schemeClr val="tx1"/>
                </a:solidFill>
                <a:latin typeface="Bookman Old Style" pitchFamily="18" charset="0"/>
                <a:cs typeface="Courier New" pitchFamily="49" charset="0"/>
              </a:rPr>
              <a:t>(if any)</a:t>
            </a:r>
            <a:endParaRPr lang="en-US" b="1" dirty="0">
              <a:solidFill>
                <a:schemeClr val="tx1"/>
              </a:solidFill>
              <a:latin typeface="Bookman Old Style" pitchFamily="18" charset="0"/>
              <a:cs typeface="Courier New" pitchFamily="49" charset="0"/>
            </a:endParaRPr>
          </a:p>
        </p:txBody>
      </p:sp>
      <p:sp>
        <p:nvSpPr>
          <p:cNvPr id="53" name="Rectangle 52"/>
          <p:cNvSpPr/>
          <p:nvPr/>
        </p:nvSpPr>
        <p:spPr>
          <a:xfrm>
            <a:off x="3124200" y="2209800"/>
            <a:ext cx="2514600" cy="9906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Call the function</a:t>
            </a:r>
            <a:endParaRPr lang="en-US" b="1" dirty="0">
              <a:solidFill>
                <a:schemeClr val="tx1"/>
              </a:solidFill>
              <a:latin typeface="Bookman Old Style" pitchFamily="18" charset="0"/>
              <a:cs typeface="Courier New" pitchFamily="49" charset="0"/>
            </a:endParaRPr>
          </a:p>
        </p:txBody>
      </p:sp>
      <p:sp>
        <p:nvSpPr>
          <p:cNvPr id="54" name="Rectangle 53"/>
          <p:cNvSpPr/>
          <p:nvPr/>
        </p:nvSpPr>
        <p:spPr>
          <a:xfrm>
            <a:off x="3124200" y="3200400"/>
            <a:ext cx="2514600" cy="13716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PROLOGUE</a:t>
            </a:r>
            <a:endParaRPr lang="en-US" b="1" dirty="0">
              <a:solidFill>
                <a:schemeClr val="tx1"/>
              </a:solidFill>
              <a:latin typeface="Bookman Old Style" pitchFamily="18" charset="0"/>
              <a:cs typeface="Courier New" pitchFamily="49" charset="0"/>
            </a:endParaRPr>
          </a:p>
        </p:txBody>
      </p:sp>
      <p:sp>
        <p:nvSpPr>
          <p:cNvPr id="55" name="Rectangle 54"/>
          <p:cNvSpPr/>
          <p:nvPr/>
        </p:nvSpPr>
        <p:spPr>
          <a:xfrm>
            <a:off x="3124200" y="4572000"/>
            <a:ext cx="2514600" cy="381000"/>
          </a:xfrm>
          <a:prstGeom prst="rect">
            <a:avLst/>
          </a:prstGeom>
          <a:solidFill>
            <a:schemeClr val="accent4">
              <a:lumMod val="7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Bookman Old Style" pitchFamily="18" charset="0"/>
                <a:cs typeface="Courier New" pitchFamily="49" charset="0"/>
              </a:rPr>
              <a:t>Execute the function</a:t>
            </a:r>
            <a:endParaRPr lang="en-US" b="1" dirty="0">
              <a:solidFill>
                <a:srgbClr val="FF0000"/>
              </a:solidFill>
              <a:latin typeface="Bookman Old Style" pitchFamily="18" charset="0"/>
              <a:cs typeface="Courier New" pitchFamily="49" charset="0"/>
            </a:endParaRPr>
          </a:p>
        </p:txBody>
      </p:sp>
      <p:sp>
        <p:nvSpPr>
          <p:cNvPr id="56" name="Rectangle 55"/>
          <p:cNvSpPr/>
          <p:nvPr/>
        </p:nvSpPr>
        <p:spPr>
          <a:xfrm>
            <a:off x="3124200" y="4953000"/>
            <a:ext cx="2514600" cy="13716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EPILOGUE</a:t>
            </a:r>
            <a:endParaRPr lang="en-US" b="1" dirty="0">
              <a:solidFill>
                <a:schemeClr val="tx1"/>
              </a:solidFill>
              <a:latin typeface="Bookman Old Style" pitchFamily="18" charset="0"/>
              <a:cs typeface="Courier New" pitchFamily="49" charset="0"/>
            </a:endParaRPr>
          </a:p>
        </p:txBody>
      </p:sp>
      <p:sp>
        <p:nvSpPr>
          <p:cNvPr id="57" name="Left Brace 56"/>
          <p:cNvSpPr/>
          <p:nvPr/>
        </p:nvSpPr>
        <p:spPr>
          <a:xfrm>
            <a:off x="2286000" y="1676400"/>
            <a:ext cx="762000" cy="5029200"/>
          </a:xfrm>
          <a:prstGeom prst="leftBrace">
            <a:avLst>
              <a:gd name="adj1" fmla="val 8333"/>
              <a:gd name="adj2" fmla="val 80560"/>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Rectangle 21"/>
          <p:cNvSpPr/>
          <p:nvPr/>
        </p:nvSpPr>
        <p:spPr>
          <a:xfrm>
            <a:off x="6172200" y="6324600"/>
            <a:ext cx="2514600" cy="3810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Bookman Old Style" pitchFamily="18" charset="0"/>
                <a:cs typeface="Courier New" pitchFamily="49" charset="0"/>
              </a:rPr>
              <a:t>POP arguments</a:t>
            </a:r>
            <a:endParaRPr lang="en-US" b="1" dirty="0">
              <a:solidFill>
                <a:schemeClr val="bg1"/>
              </a:solidFill>
              <a:latin typeface="Bookman Old Style" pitchFamily="18" charset="0"/>
              <a:cs typeface="Courier New" pitchFamily="49" charset="0"/>
            </a:endParaRPr>
          </a:p>
        </p:txBody>
      </p:sp>
      <p:sp>
        <p:nvSpPr>
          <p:cNvPr id="23" name="Rectangle 22"/>
          <p:cNvSpPr/>
          <p:nvPr/>
        </p:nvSpPr>
        <p:spPr>
          <a:xfrm>
            <a:off x="3124200" y="6324600"/>
            <a:ext cx="2514600" cy="3810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Bookman Old Style" pitchFamily="18" charset="0"/>
                <a:cs typeface="Courier New" pitchFamily="49" charset="0"/>
              </a:rPr>
              <a:t>POP arguments</a:t>
            </a:r>
            <a:endParaRPr lang="en-US" b="1" dirty="0">
              <a:solidFill>
                <a:schemeClr val="bg1"/>
              </a:solidFill>
              <a:latin typeface="Bookman Old Style" pitchFamily="18" charset="0"/>
              <a:cs typeface="Courier New" pitchFamily="49" charset="0"/>
            </a:endParaRPr>
          </a:p>
        </p:txBody>
      </p:sp>
      <p:cxnSp>
        <p:nvCxnSpPr>
          <p:cNvPr id="28" name="Straight Arrow Connector 27"/>
          <p:cNvCxnSpPr/>
          <p:nvPr/>
        </p:nvCxnSpPr>
        <p:spPr>
          <a:xfrm>
            <a:off x="5867400" y="1600200"/>
            <a:ext cx="0" cy="990600"/>
          </a:xfrm>
          <a:prstGeom prst="straightConnector1">
            <a:avLst/>
          </a:prstGeom>
          <a:ln w="25400">
            <a:solidFill>
              <a:schemeClr val="bg1"/>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5867400" y="2667000"/>
            <a:ext cx="0" cy="990600"/>
          </a:xfrm>
          <a:prstGeom prst="straightConnector1">
            <a:avLst/>
          </a:prstGeom>
          <a:ln w="25400">
            <a:solidFill>
              <a:schemeClr val="bg1"/>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5867400" y="3733800"/>
            <a:ext cx="0" cy="914400"/>
          </a:xfrm>
          <a:prstGeom prst="straightConnector1">
            <a:avLst/>
          </a:prstGeom>
          <a:ln w="25400">
            <a:solidFill>
              <a:schemeClr val="bg1"/>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5867400" y="4724400"/>
            <a:ext cx="0" cy="914400"/>
          </a:xfrm>
          <a:prstGeom prst="straightConnector1">
            <a:avLst/>
          </a:prstGeom>
          <a:ln w="25400">
            <a:solidFill>
              <a:schemeClr val="bg1"/>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5867400" y="5715000"/>
            <a:ext cx="0" cy="990600"/>
          </a:xfrm>
          <a:prstGeom prst="straightConnector1">
            <a:avLst/>
          </a:prstGeom>
          <a:ln w="25400">
            <a:solidFill>
              <a:schemeClr val="bg1"/>
            </a:solidFill>
            <a:tailEnd type="arrow" w="lg" len="lg"/>
          </a:ln>
        </p:spPr>
        <p:style>
          <a:lnRef idx="1">
            <a:schemeClr val="accent1"/>
          </a:lnRef>
          <a:fillRef idx="0">
            <a:schemeClr val="accent1"/>
          </a:fillRef>
          <a:effectRef idx="0">
            <a:schemeClr val="accent1"/>
          </a:effectRef>
          <a:fontRef idx="minor">
            <a:schemeClr val="tx1"/>
          </a:fontRef>
        </p:style>
      </p:cxnSp>
      <p:sp>
        <p:nvSpPr>
          <p:cNvPr id="29" name="Slide Number Placeholder 28"/>
          <p:cNvSpPr>
            <a:spLocks noGrp="1"/>
          </p:cNvSpPr>
          <p:nvPr>
            <p:ph type="sldNum" sz="quarter" idx="12"/>
          </p:nvPr>
        </p:nvSpPr>
        <p:spPr/>
        <p:txBody>
          <a:bodyPr/>
          <a:lstStyle/>
          <a:p>
            <a:fld id="{B6F15528-21DE-4FAA-801E-634DDDAF4B2B}" type="slidenum">
              <a:rPr lang="en-US" smtClean="0"/>
              <a:pPr/>
              <a:t>44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8" grpId="0" animBg="1"/>
      <p:bldP spid="39" grpId="0" animBg="1"/>
      <p:bldP spid="41" grpId="0" animBg="1"/>
      <p:bldP spid="42" grpId="0" animBg="1"/>
      <p:bldP spid="43" grpId="0" animBg="1"/>
      <p:bldP spid="44" grpId="0" animBg="1"/>
      <p:bldP spid="45" grpId="0" animBg="1"/>
      <p:bldP spid="46" grpId="0" animBg="1"/>
      <p:bldP spid="47" grpId="0" animBg="1"/>
      <p:bldP spid="22"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Understanding the Process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172200" y="1676400"/>
            <a:ext cx="2514600" cy="5334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PUSH arguments</a:t>
            </a:r>
          </a:p>
          <a:p>
            <a:pPr algn="ctr"/>
            <a:r>
              <a:rPr lang="en-US" dirty="0" smtClean="0">
                <a:solidFill>
                  <a:schemeClr val="tx1"/>
                </a:solidFill>
                <a:latin typeface="Bookman Old Style" pitchFamily="18" charset="0"/>
                <a:cs typeface="Courier New" pitchFamily="49" charset="0"/>
              </a:rPr>
              <a:t>(if any)</a:t>
            </a:r>
            <a:endParaRPr lang="en-US" b="1" dirty="0">
              <a:solidFill>
                <a:schemeClr val="tx1"/>
              </a:solidFill>
              <a:latin typeface="Bookman Old Style" pitchFamily="18" charset="0"/>
              <a:cs typeface="Courier New" pitchFamily="49" charset="0"/>
            </a:endParaRPr>
          </a:p>
        </p:txBody>
      </p:sp>
      <p:sp>
        <p:nvSpPr>
          <p:cNvPr id="38" name="Rectangle 37"/>
          <p:cNvSpPr/>
          <p:nvPr/>
        </p:nvSpPr>
        <p:spPr>
          <a:xfrm>
            <a:off x="6172200" y="2209800"/>
            <a:ext cx="25146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PUSH EIP</a:t>
            </a:r>
            <a:endParaRPr lang="en-US" b="1" dirty="0">
              <a:solidFill>
                <a:schemeClr val="tx1"/>
              </a:solidFill>
              <a:latin typeface="Bookman Old Style" pitchFamily="18" charset="0"/>
              <a:cs typeface="Courier New" pitchFamily="49" charset="0"/>
            </a:endParaRPr>
          </a:p>
        </p:txBody>
      </p:sp>
      <p:sp>
        <p:nvSpPr>
          <p:cNvPr id="39" name="Rectangle 38"/>
          <p:cNvSpPr/>
          <p:nvPr/>
        </p:nvSpPr>
        <p:spPr>
          <a:xfrm>
            <a:off x="6172200" y="2590800"/>
            <a:ext cx="2514600" cy="6096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Jump to function’s first instruction</a:t>
            </a:r>
            <a:endParaRPr lang="en-US" b="1" dirty="0">
              <a:solidFill>
                <a:schemeClr val="tx1"/>
              </a:solidFill>
              <a:latin typeface="Bookman Old Style" pitchFamily="18" charset="0"/>
              <a:cs typeface="Courier New" pitchFamily="49" charset="0"/>
            </a:endParaRPr>
          </a:p>
        </p:txBody>
      </p:sp>
      <p:sp>
        <p:nvSpPr>
          <p:cNvPr id="41" name="Rectangle 40"/>
          <p:cNvSpPr/>
          <p:nvPr/>
        </p:nvSpPr>
        <p:spPr>
          <a:xfrm>
            <a:off x="6172200" y="3200400"/>
            <a:ext cx="2514600" cy="3810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PUSH EBP</a:t>
            </a:r>
            <a:endParaRPr lang="en-US" b="1" dirty="0">
              <a:solidFill>
                <a:schemeClr val="tx1"/>
              </a:solidFill>
              <a:latin typeface="Bookman Old Style" pitchFamily="18" charset="0"/>
              <a:cs typeface="Courier New" pitchFamily="49" charset="0"/>
            </a:endParaRPr>
          </a:p>
        </p:txBody>
      </p:sp>
      <p:sp>
        <p:nvSpPr>
          <p:cNvPr id="42" name="Rectangle 41"/>
          <p:cNvSpPr/>
          <p:nvPr/>
        </p:nvSpPr>
        <p:spPr>
          <a:xfrm>
            <a:off x="6172200" y="3581400"/>
            <a:ext cx="2514600" cy="3810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Set EBP = ESP</a:t>
            </a:r>
            <a:endParaRPr lang="en-US" b="1" dirty="0">
              <a:solidFill>
                <a:schemeClr val="tx1"/>
              </a:solidFill>
              <a:latin typeface="Bookman Old Style" pitchFamily="18" charset="0"/>
              <a:cs typeface="Courier New" pitchFamily="49" charset="0"/>
            </a:endParaRPr>
          </a:p>
        </p:txBody>
      </p:sp>
      <p:sp>
        <p:nvSpPr>
          <p:cNvPr id="43" name="Rectangle 42"/>
          <p:cNvSpPr/>
          <p:nvPr/>
        </p:nvSpPr>
        <p:spPr>
          <a:xfrm>
            <a:off x="6172200" y="3962400"/>
            <a:ext cx="2514600" cy="6096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PUSH local variables</a:t>
            </a:r>
          </a:p>
          <a:p>
            <a:pPr algn="ctr"/>
            <a:r>
              <a:rPr lang="en-US" dirty="0" smtClean="0">
                <a:solidFill>
                  <a:schemeClr val="tx1"/>
                </a:solidFill>
                <a:latin typeface="Bookman Old Style" pitchFamily="18" charset="0"/>
                <a:cs typeface="Courier New" pitchFamily="49" charset="0"/>
              </a:rPr>
              <a:t>(if any)</a:t>
            </a:r>
            <a:endParaRPr lang="en-US" b="1" dirty="0">
              <a:solidFill>
                <a:schemeClr val="tx1"/>
              </a:solidFill>
              <a:latin typeface="Bookman Old Style" pitchFamily="18" charset="0"/>
              <a:cs typeface="Courier New" pitchFamily="49" charset="0"/>
            </a:endParaRPr>
          </a:p>
        </p:txBody>
      </p:sp>
      <p:sp>
        <p:nvSpPr>
          <p:cNvPr id="44" name="Rectangle 43"/>
          <p:cNvSpPr/>
          <p:nvPr/>
        </p:nvSpPr>
        <p:spPr>
          <a:xfrm>
            <a:off x="6172200" y="4572000"/>
            <a:ext cx="2514600" cy="381000"/>
          </a:xfrm>
          <a:prstGeom prst="rect">
            <a:avLst/>
          </a:prstGeom>
          <a:solidFill>
            <a:schemeClr val="accent4">
              <a:lumMod val="7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Bookman Old Style" pitchFamily="18" charset="0"/>
                <a:cs typeface="Courier New" pitchFamily="49" charset="0"/>
              </a:rPr>
              <a:t>Execute the function</a:t>
            </a:r>
            <a:endParaRPr lang="en-US" b="1" dirty="0">
              <a:solidFill>
                <a:srgbClr val="FF0000"/>
              </a:solidFill>
              <a:latin typeface="Bookman Old Style" pitchFamily="18" charset="0"/>
              <a:cs typeface="Courier New" pitchFamily="49" charset="0"/>
            </a:endParaRPr>
          </a:p>
        </p:txBody>
      </p:sp>
      <p:sp>
        <p:nvSpPr>
          <p:cNvPr id="45" name="Rectangle 44"/>
          <p:cNvSpPr/>
          <p:nvPr/>
        </p:nvSpPr>
        <p:spPr>
          <a:xfrm>
            <a:off x="6172200" y="4953000"/>
            <a:ext cx="2514600" cy="6096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POP out all local variable</a:t>
            </a:r>
            <a:endParaRPr lang="en-US" b="1" dirty="0">
              <a:solidFill>
                <a:schemeClr val="tx1"/>
              </a:solidFill>
              <a:latin typeface="Bookman Old Style" pitchFamily="18" charset="0"/>
              <a:cs typeface="Courier New" pitchFamily="49" charset="0"/>
            </a:endParaRPr>
          </a:p>
        </p:txBody>
      </p:sp>
      <p:sp>
        <p:nvSpPr>
          <p:cNvPr id="46" name="Rectangle 45"/>
          <p:cNvSpPr/>
          <p:nvPr/>
        </p:nvSpPr>
        <p:spPr>
          <a:xfrm>
            <a:off x="6172200" y="5562600"/>
            <a:ext cx="2514600" cy="3810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POP EBP</a:t>
            </a:r>
            <a:endParaRPr lang="en-US" b="1" dirty="0">
              <a:solidFill>
                <a:schemeClr val="tx1"/>
              </a:solidFill>
              <a:latin typeface="Bookman Old Style" pitchFamily="18" charset="0"/>
              <a:cs typeface="Courier New" pitchFamily="49" charset="0"/>
            </a:endParaRPr>
          </a:p>
        </p:txBody>
      </p:sp>
      <p:sp>
        <p:nvSpPr>
          <p:cNvPr id="47" name="Rectangle 46"/>
          <p:cNvSpPr/>
          <p:nvPr/>
        </p:nvSpPr>
        <p:spPr>
          <a:xfrm>
            <a:off x="6172200" y="5943600"/>
            <a:ext cx="2514600" cy="3810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POP EIP</a:t>
            </a:r>
            <a:endParaRPr lang="en-US" b="1" dirty="0">
              <a:solidFill>
                <a:schemeClr val="tx1"/>
              </a:solidFill>
              <a:latin typeface="Bookman Old Style" pitchFamily="18" charset="0"/>
              <a:cs typeface="Courier New" pitchFamily="49" charset="0"/>
            </a:endParaRPr>
          </a:p>
        </p:txBody>
      </p:sp>
      <p:sp>
        <p:nvSpPr>
          <p:cNvPr id="22" name="Rectangle 21"/>
          <p:cNvSpPr/>
          <p:nvPr/>
        </p:nvSpPr>
        <p:spPr>
          <a:xfrm>
            <a:off x="6172200" y="6324600"/>
            <a:ext cx="2514600" cy="3810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Bookman Old Style" pitchFamily="18" charset="0"/>
                <a:cs typeface="Courier New" pitchFamily="49" charset="0"/>
              </a:rPr>
              <a:t>POP arguments</a:t>
            </a:r>
            <a:endParaRPr lang="en-US" b="1" dirty="0">
              <a:solidFill>
                <a:schemeClr val="bg1"/>
              </a:solidFill>
              <a:latin typeface="Bookman Old Style" pitchFamily="18" charset="0"/>
              <a:cs typeface="Courier New" pitchFamily="49" charset="0"/>
            </a:endParaRPr>
          </a:p>
        </p:txBody>
      </p:sp>
      <p:sp>
        <p:nvSpPr>
          <p:cNvPr id="29" name="Left Bracket 28"/>
          <p:cNvSpPr/>
          <p:nvPr/>
        </p:nvSpPr>
        <p:spPr>
          <a:xfrm>
            <a:off x="5791200" y="4267200"/>
            <a:ext cx="304801" cy="1066800"/>
          </a:xfrm>
          <a:prstGeom prst="leftBracket">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Left Bracket 29"/>
          <p:cNvSpPr/>
          <p:nvPr/>
        </p:nvSpPr>
        <p:spPr>
          <a:xfrm>
            <a:off x="5562600" y="3429000"/>
            <a:ext cx="533401" cy="2362200"/>
          </a:xfrm>
          <a:prstGeom prst="leftBracket">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Left Bracket 30"/>
          <p:cNvSpPr/>
          <p:nvPr/>
        </p:nvSpPr>
        <p:spPr>
          <a:xfrm>
            <a:off x="5334000" y="2438400"/>
            <a:ext cx="762001" cy="3733800"/>
          </a:xfrm>
          <a:prstGeom prst="leftBracket">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Left Bracket 31"/>
          <p:cNvSpPr/>
          <p:nvPr/>
        </p:nvSpPr>
        <p:spPr>
          <a:xfrm>
            <a:off x="5105400" y="1905000"/>
            <a:ext cx="990601" cy="4648200"/>
          </a:xfrm>
          <a:prstGeom prst="leftBracket">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Rectangle 32"/>
          <p:cNvSpPr/>
          <p:nvPr/>
        </p:nvSpPr>
        <p:spPr>
          <a:xfrm>
            <a:off x="533400" y="1676400"/>
            <a:ext cx="4267200" cy="9906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latin typeface="Bookman Old Style" pitchFamily="18" charset="0"/>
              </a:rPr>
              <a:t>Each PUSH operation must be reversed by a POP operation somewhere in the execution</a:t>
            </a:r>
            <a:endParaRPr lang="en-US" sz="2000" b="1" dirty="0" smtClean="0">
              <a:solidFill>
                <a:srgbClr val="FF0000"/>
              </a:solidFill>
              <a:latin typeface="Bookman Old Style" pitchFamily="18" charset="0"/>
            </a:endParaRPr>
          </a:p>
        </p:txBody>
      </p:sp>
      <p:sp>
        <p:nvSpPr>
          <p:cNvPr id="20" name="Rectangle 19"/>
          <p:cNvSpPr/>
          <p:nvPr/>
        </p:nvSpPr>
        <p:spPr>
          <a:xfrm>
            <a:off x="533400" y="4114800"/>
            <a:ext cx="4267200" cy="12954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900" dirty="0" smtClean="0">
                <a:latin typeface="Bookman Old Style" pitchFamily="18" charset="0"/>
              </a:rPr>
              <a:t>Performing (POP arguments) can be done by the caller or the </a:t>
            </a:r>
            <a:r>
              <a:rPr lang="en-US" sz="1900" dirty="0" err="1" smtClean="0">
                <a:latin typeface="Bookman Old Style" pitchFamily="18" charset="0"/>
              </a:rPr>
              <a:t>callee</a:t>
            </a:r>
            <a:r>
              <a:rPr lang="en-US" sz="1900" dirty="0" smtClean="0">
                <a:latin typeface="Bookman Old Style" pitchFamily="18" charset="0"/>
              </a:rPr>
              <a:t> function. This is specified by the (call type) of the </a:t>
            </a:r>
            <a:r>
              <a:rPr lang="en-US" sz="1900" dirty="0" err="1" smtClean="0">
                <a:latin typeface="Bookman Old Style" pitchFamily="18" charset="0"/>
              </a:rPr>
              <a:t>callee</a:t>
            </a:r>
            <a:r>
              <a:rPr lang="en-US" sz="1900" dirty="0" smtClean="0">
                <a:latin typeface="Bookman Old Style" pitchFamily="18" charset="0"/>
              </a:rPr>
              <a:t> function</a:t>
            </a:r>
            <a:endParaRPr lang="en-US" sz="1900" b="1" dirty="0" smtClean="0">
              <a:solidFill>
                <a:srgbClr val="FF0000"/>
              </a:solidFill>
              <a:latin typeface="Bookman Old Style" pitchFamily="18" charset="0"/>
            </a:endParaRPr>
          </a:p>
        </p:txBody>
      </p:sp>
      <p:sp>
        <p:nvSpPr>
          <p:cNvPr id="21" name="Rectangle 20"/>
          <p:cNvSpPr/>
          <p:nvPr/>
        </p:nvSpPr>
        <p:spPr>
          <a:xfrm>
            <a:off x="533400" y="2743200"/>
            <a:ext cx="4267200" cy="12954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latin typeface="Bookman Old Style" pitchFamily="18" charset="0"/>
              </a:rPr>
              <a:t>Performing (PUSH arguments) is done by the caller function. Arguments are pushed in a reverse order.</a:t>
            </a:r>
            <a:endParaRPr lang="en-US" sz="2000" b="1" dirty="0" smtClean="0">
              <a:solidFill>
                <a:schemeClr val="tx1"/>
              </a:solidFill>
              <a:latin typeface="Bookman Old Style" pitchFamily="18" charset="0"/>
            </a:endParaRPr>
          </a:p>
        </p:txBody>
      </p:sp>
      <p:sp>
        <p:nvSpPr>
          <p:cNvPr id="23" name="Rectangle 22"/>
          <p:cNvSpPr/>
          <p:nvPr/>
        </p:nvSpPr>
        <p:spPr>
          <a:xfrm>
            <a:off x="533400" y="5486400"/>
            <a:ext cx="4267200" cy="1066800"/>
          </a:xfrm>
          <a:prstGeom prst="rect">
            <a:avLst/>
          </a:prstGeom>
          <a:solidFill>
            <a:schemeClr val="accent4">
              <a:lumMod val="7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latin typeface="Bookman Old Style" pitchFamily="18" charset="0"/>
              </a:rPr>
              <a:t>Return value of the </a:t>
            </a:r>
            <a:r>
              <a:rPr lang="en-US" sz="2000" dirty="0" err="1" smtClean="0">
                <a:latin typeface="Bookman Old Style" pitchFamily="18" charset="0"/>
              </a:rPr>
              <a:t>callee</a:t>
            </a:r>
            <a:r>
              <a:rPr lang="en-US" sz="2000" dirty="0" smtClean="0">
                <a:latin typeface="Bookman Old Style" pitchFamily="18" charset="0"/>
              </a:rPr>
              <a:t> is saved inside EAX register while executing the function’s body</a:t>
            </a:r>
            <a:endParaRPr lang="en-US" sz="2000" b="1" dirty="0" smtClean="0">
              <a:solidFill>
                <a:srgbClr val="FF0000"/>
              </a:solidFill>
              <a:latin typeface="Bookman Old Style" pitchFamily="18" charset="0"/>
            </a:endParaRPr>
          </a:p>
        </p:txBody>
      </p:sp>
      <p:sp>
        <p:nvSpPr>
          <p:cNvPr id="24" name="Slide Number Placeholder 23"/>
          <p:cNvSpPr>
            <a:spLocks noGrp="1"/>
          </p:cNvSpPr>
          <p:nvPr>
            <p:ph type="sldNum" sz="quarter" idx="12"/>
          </p:nvPr>
        </p:nvSpPr>
        <p:spPr/>
        <p:txBody>
          <a:bodyPr/>
          <a:lstStyle/>
          <a:p>
            <a:fld id="{B6F15528-21DE-4FAA-801E-634DDDAF4B2B}" type="slidenum">
              <a:rPr lang="en-US" smtClean="0"/>
              <a:pPr/>
              <a:t>45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Call Types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4" name="Content Placeholder 2"/>
          <p:cNvSpPr>
            <a:spLocks noGrp="1"/>
          </p:cNvSpPr>
          <p:nvPr>
            <p:ph idx="1"/>
          </p:nvPr>
        </p:nvSpPr>
        <p:spPr>
          <a:xfrm>
            <a:off x="533400" y="1905000"/>
            <a:ext cx="7924800" cy="4572000"/>
          </a:xfrm>
        </p:spPr>
        <p:txBody>
          <a:bodyPr>
            <a:normAutofit fontScale="70000" lnSpcReduction="20000"/>
          </a:bodyPr>
          <a:lstStyle/>
          <a:p>
            <a:pPr>
              <a:buClr>
                <a:srgbClr val="FF0000"/>
              </a:buClr>
            </a:pPr>
            <a:r>
              <a:rPr lang="en-US" dirty="0" smtClean="0">
                <a:solidFill>
                  <a:schemeClr val="bg1"/>
                </a:solidFill>
                <a:latin typeface="Bookman Old Style" pitchFamily="18" charset="0"/>
              </a:rPr>
              <a:t>Programming languages provide a mechanism to specify the call type of the function.</a:t>
            </a:r>
          </a:p>
          <a:p>
            <a:pPr>
              <a:buClr>
                <a:srgbClr val="FF0000"/>
              </a:buClr>
            </a:pPr>
            <a:r>
              <a:rPr lang="en-US" dirty="0" smtClean="0">
                <a:solidFill>
                  <a:schemeClr val="bg1"/>
                </a:solidFill>
                <a:latin typeface="Bookman Old Style" pitchFamily="18" charset="0"/>
              </a:rPr>
              <a:t>(</a:t>
            </a:r>
            <a:r>
              <a:rPr lang="en-US" dirty="0" smtClean="0">
                <a:solidFill>
                  <a:srgbClr val="FFFF00"/>
                </a:solidFill>
                <a:latin typeface="Bookman Old Style" pitchFamily="18" charset="0"/>
              </a:rPr>
              <a:t>Call Type</a:t>
            </a:r>
            <a:r>
              <a:rPr lang="en-US" dirty="0" smtClean="0">
                <a:solidFill>
                  <a:schemeClr val="bg1"/>
                </a:solidFill>
                <a:latin typeface="Bookman Old Style" pitchFamily="18" charset="0"/>
              </a:rPr>
              <a:t>) is not (</a:t>
            </a:r>
            <a:r>
              <a:rPr lang="en-US" dirty="0" smtClean="0">
                <a:solidFill>
                  <a:srgbClr val="FF0000"/>
                </a:solidFill>
                <a:latin typeface="Bookman Old Style" pitchFamily="18" charset="0"/>
              </a:rPr>
              <a:t>Return Value Type</a:t>
            </a:r>
            <a:r>
              <a:rPr lang="en-US" dirty="0" smtClean="0">
                <a:solidFill>
                  <a:schemeClr val="bg1"/>
                </a:solidFill>
                <a:latin typeface="Bookman Old Style" pitchFamily="18" charset="0"/>
              </a:rPr>
              <a:t>).</a:t>
            </a:r>
          </a:p>
          <a:p>
            <a:pPr>
              <a:buClr>
                <a:srgbClr val="FF0000"/>
              </a:buClr>
            </a:pPr>
            <a:r>
              <a:rPr lang="en-US" dirty="0" smtClean="0">
                <a:solidFill>
                  <a:schemeClr val="bg1"/>
                </a:solidFill>
                <a:latin typeface="Bookman Old Style" pitchFamily="18" charset="0"/>
              </a:rPr>
              <a:t>The caller needs to know the call type of the </a:t>
            </a:r>
            <a:r>
              <a:rPr lang="en-US" dirty="0" err="1" smtClean="0">
                <a:solidFill>
                  <a:schemeClr val="bg1"/>
                </a:solidFill>
                <a:latin typeface="Bookman Old Style" pitchFamily="18" charset="0"/>
              </a:rPr>
              <a:t>callee</a:t>
            </a:r>
            <a:r>
              <a:rPr lang="en-US" dirty="0" smtClean="0">
                <a:solidFill>
                  <a:schemeClr val="bg1"/>
                </a:solidFill>
                <a:latin typeface="Bookman Old Style" pitchFamily="18" charset="0"/>
              </a:rPr>
              <a:t> to specify how arguments should be passed and how Stack Frames should be cleaned.</a:t>
            </a:r>
          </a:p>
          <a:p>
            <a:pPr>
              <a:buClr>
                <a:srgbClr val="FF0000"/>
              </a:buClr>
            </a:pPr>
            <a:r>
              <a:rPr lang="en-US" dirty="0" smtClean="0">
                <a:solidFill>
                  <a:schemeClr val="bg1"/>
                </a:solidFill>
                <a:latin typeface="Bookman Old Style" pitchFamily="18" charset="0"/>
              </a:rPr>
              <a:t>There are many call types; two of them are commonly used in most programming languages:</a:t>
            </a:r>
          </a:p>
          <a:p>
            <a:pPr lvl="1">
              <a:buClr>
                <a:srgbClr val="FF0000"/>
              </a:buClr>
            </a:pPr>
            <a:r>
              <a:rPr lang="en-US" sz="3100" dirty="0" err="1" smtClean="0">
                <a:solidFill>
                  <a:srgbClr val="FFFF00"/>
                </a:solidFill>
                <a:latin typeface="Courier New" pitchFamily="49" charset="0"/>
                <a:cs typeface="Courier New" pitchFamily="49" charset="0"/>
              </a:rPr>
              <a:t>cdecl</a:t>
            </a:r>
            <a:r>
              <a:rPr lang="en-US" sz="3100" dirty="0" smtClean="0">
                <a:solidFill>
                  <a:schemeClr val="bg1"/>
                </a:solidFill>
                <a:latin typeface="Bookman Old Style" pitchFamily="18" charset="0"/>
              </a:rPr>
              <a:t>: the default call type for C functions. The caller is responsible of cleaning the stack frame.</a:t>
            </a:r>
          </a:p>
          <a:p>
            <a:pPr lvl="1">
              <a:buClr>
                <a:srgbClr val="FF0000"/>
              </a:buClr>
            </a:pPr>
            <a:r>
              <a:rPr lang="en-US" sz="3100" dirty="0" err="1" smtClean="0">
                <a:solidFill>
                  <a:srgbClr val="FFFF00"/>
                </a:solidFill>
                <a:latin typeface="Courier New" pitchFamily="49" charset="0"/>
                <a:cs typeface="Courier New" pitchFamily="49" charset="0"/>
              </a:rPr>
              <a:t>stdcall</a:t>
            </a:r>
            <a:r>
              <a:rPr lang="en-US" sz="3100" dirty="0" smtClean="0">
                <a:solidFill>
                  <a:schemeClr val="bg1"/>
                </a:solidFill>
                <a:latin typeface="Bookman Old Style" pitchFamily="18" charset="0"/>
              </a:rPr>
              <a:t>: the default call type for Win32 APIs. The </a:t>
            </a:r>
            <a:r>
              <a:rPr lang="en-US" sz="3100" dirty="0" err="1" smtClean="0">
                <a:solidFill>
                  <a:schemeClr val="bg1"/>
                </a:solidFill>
                <a:latin typeface="Bookman Old Style" pitchFamily="18" charset="0"/>
              </a:rPr>
              <a:t>callee</a:t>
            </a:r>
            <a:r>
              <a:rPr lang="en-US" sz="3100" dirty="0" smtClean="0">
                <a:solidFill>
                  <a:schemeClr val="bg1"/>
                </a:solidFill>
                <a:latin typeface="Bookman Old Style" pitchFamily="18" charset="0"/>
              </a:rPr>
              <a:t> is responsible of cleaning the stack frame.</a:t>
            </a:r>
          </a:p>
          <a:p>
            <a:pPr>
              <a:buClr>
                <a:srgbClr val="FF0000"/>
              </a:buClr>
            </a:pPr>
            <a:r>
              <a:rPr lang="en-US" dirty="0" smtClean="0">
                <a:solidFill>
                  <a:schemeClr val="bg1"/>
                </a:solidFill>
                <a:latin typeface="Bookman Old Style" pitchFamily="18" charset="0"/>
              </a:rPr>
              <a:t>Some call types use deferent steps to process the function call. For example, </a:t>
            </a:r>
            <a:r>
              <a:rPr lang="en-US" dirty="0" err="1" smtClean="0">
                <a:solidFill>
                  <a:srgbClr val="FFFF00"/>
                </a:solidFill>
                <a:latin typeface="Courier New" pitchFamily="49" charset="0"/>
                <a:cs typeface="Courier New" pitchFamily="49" charset="0"/>
              </a:rPr>
              <a:t>fastcall</a:t>
            </a:r>
            <a:r>
              <a:rPr lang="en-US" dirty="0" smtClean="0">
                <a:solidFill>
                  <a:schemeClr val="bg1"/>
                </a:solidFill>
                <a:latin typeface="Bookman Old Style" pitchFamily="18" charset="0"/>
              </a:rPr>
              <a:t> send arguments within Registers not by the stack frame. (Why?)</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46</a:t>
            </a:fld>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Assembly Language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172200" y="1676400"/>
            <a:ext cx="2514600" cy="5334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PUSH arguments</a:t>
            </a:r>
          </a:p>
          <a:p>
            <a:pPr algn="ctr"/>
            <a:r>
              <a:rPr lang="en-US" dirty="0" smtClean="0">
                <a:solidFill>
                  <a:schemeClr val="tx1"/>
                </a:solidFill>
                <a:latin typeface="Bookman Old Style" pitchFamily="18" charset="0"/>
                <a:cs typeface="Courier New" pitchFamily="49" charset="0"/>
              </a:rPr>
              <a:t>(if any)</a:t>
            </a:r>
            <a:endParaRPr lang="en-US" b="1" dirty="0">
              <a:solidFill>
                <a:schemeClr val="tx1"/>
              </a:solidFill>
              <a:latin typeface="Bookman Old Style" pitchFamily="18" charset="0"/>
              <a:cs typeface="Courier New" pitchFamily="49" charset="0"/>
            </a:endParaRPr>
          </a:p>
        </p:txBody>
      </p:sp>
      <p:sp>
        <p:nvSpPr>
          <p:cNvPr id="38" name="Rectangle 37"/>
          <p:cNvSpPr/>
          <p:nvPr/>
        </p:nvSpPr>
        <p:spPr>
          <a:xfrm>
            <a:off x="6172200" y="2209800"/>
            <a:ext cx="25146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PUSH EIP</a:t>
            </a:r>
            <a:endParaRPr lang="en-US" b="1" dirty="0">
              <a:solidFill>
                <a:schemeClr val="tx1"/>
              </a:solidFill>
              <a:latin typeface="Bookman Old Style" pitchFamily="18" charset="0"/>
              <a:cs typeface="Courier New" pitchFamily="49" charset="0"/>
            </a:endParaRPr>
          </a:p>
        </p:txBody>
      </p:sp>
      <p:sp>
        <p:nvSpPr>
          <p:cNvPr id="39" name="Rectangle 38"/>
          <p:cNvSpPr/>
          <p:nvPr/>
        </p:nvSpPr>
        <p:spPr>
          <a:xfrm>
            <a:off x="6172200" y="2590800"/>
            <a:ext cx="2514600" cy="6096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Jump to function’s first instruction</a:t>
            </a:r>
            <a:endParaRPr lang="en-US" b="1" dirty="0">
              <a:solidFill>
                <a:schemeClr val="tx1"/>
              </a:solidFill>
              <a:latin typeface="Bookman Old Style" pitchFamily="18" charset="0"/>
              <a:cs typeface="Courier New" pitchFamily="49" charset="0"/>
            </a:endParaRPr>
          </a:p>
        </p:txBody>
      </p:sp>
      <p:sp>
        <p:nvSpPr>
          <p:cNvPr id="41" name="Rectangle 40"/>
          <p:cNvSpPr/>
          <p:nvPr/>
        </p:nvSpPr>
        <p:spPr>
          <a:xfrm>
            <a:off x="6172200" y="3200400"/>
            <a:ext cx="2514600" cy="3810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PUSH EBP</a:t>
            </a:r>
            <a:endParaRPr lang="en-US" b="1" dirty="0">
              <a:solidFill>
                <a:schemeClr val="tx1"/>
              </a:solidFill>
              <a:latin typeface="Bookman Old Style" pitchFamily="18" charset="0"/>
              <a:cs typeface="Courier New" pitchFamily="49" charset="0"/>
            </a:endParaRPr>
          </a:p>
        </p:txBody>
      </p:sp>
      <p:sp>
        <p:nvSpPr>
          <p:cNvPr id="42" name="Rectangle 41"/>
          <p:cNvSpPr/>
          <p:nvPr/>
        </p:nvSpPr>
        <p:spPr>
          <a:xfrm>
            <a:off x="6172200" y="3581400"/>
            <a:ext cx="2514600" cy="3810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Set EBP = ESP</a:t>
            </a:r>
            <a:endParaRPr lang="en-US" b="1" dirty="0">
              <a:solidFill>
                <a:schemeClr val="tx1"/>
              </a:solidFill>
              <a:latin typeface="Bookman Old Style" pitchFamily="18" charset="0"/>
              <a:cs typeface="Courier New" pitchFamily="49" charset="0"/>
            </a:endParaRPr>
          </a:p>
        </p:txBody>
      </p:sp>
      <p:sp>
        <p:nvSpPr>
          <p:cNvPr id="43" name="Rectangle 42"/>
          <p:cNvSpPr/>
          <p:nvPr/>
        </p:nvSpPr>
        <p:spPr>
          <a:xfrm>
            <a:off x="6172200" y="3962400"/>
            <a:ext cx="2514600" cy="6096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PUSH local variables</a:t>
            </a:r>
          </a:p>
          <a:p>
            <a:pPr algn="ctr"/>
            <a:r>
              <a:rPr lang="en-US" dirty="0" smtClean="0">
                <a:solidFill>
                  <a:schemeClr val="tx1"/>
                </a:solidFill>
                <a:latin typeface="Bookman Old Style" pitchFamily="18" charset="0"/>
                <a:cs typeface="Courier New" pitchFamily="49" charset="0"/>
              </a:rPr>
              <a:t>(if any)</a:t>
            </a:r>
            <a:endParaRPr lang="en-US" b="1" dirty="0">
              <a:solidFill>
                <a:schemeClr val="tx1"/>
              </a:solidFill>
              <a:latin typeface="Bookman Old Style" pitchFamily="18" charset="0"/>
              <a:cs typeface="Courier New" pitchFamily="49" charset="0"/>
            </a:endParaRPr>
          </a:p>
        </p:txBody>
      </p:sp>
      <p:sp>
        <p:nvSpPr>
          <p:cNvPr id="44" name="Rectangle 43"/>
          <p:cNvSpPr/>
          <p:nvPr/>
        </p:nvSpPr>
        <p:spPr>
          <a:xfrm>
            <a:off x="6172200" y="4572000"/>
            <a:ext cx="2514600" cy="381000"/>
          </a:xfrm>
          <a:prstGeom prst="rect">
            <a:avLst/>
          </a:prstGeom>
          <a:solidFill>
            <a:schemeClr val="accent4">
              <a:lumMod val="7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Bookman Old Style" pitchFamily="18" charset="0"/>
                <a:cs typeface="Courier New" pitchFamily="49" charset="0"/>
              </a:rPr>
              <a:t>Execute the function</a:t>
            </a:r>
            <a:endParaRPr lang="en-US" b="1" dirty="0">
              <a:solidFill>
                <a:srgbClr val="FF0000"/>
              </a:solidFill>
              <a:latin typeface="Bookman Old Style" pitchFamily="18" charset="0"/>
              <a:cs typeface="Courier New" pitchFamily="49" charset="0"/>
            </a:endParaRPr>
          </a:p>
        </p:txBody>
      </p:sp>
      <p:sp>
        <p:nvSpPr>
          <p:cNvPr id="45" name="Rectangle 44"/>
          <p:cNvSpPr/>
          <p:nvPr/>
        </p:nvSpPr>
        <p:spPr>
          <a:xfrm>
            <a:off x="6172200" y="4953000"/>
            <a:ext cx="2514600" cy="6096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POP out all local variable</a:t>
            </a:r>
            <a:endParaRPr lang="en-US" b="1" dirty="0">
              <a:solidFill>
                <a:schemeClr val="tx1"/>
              </a:solidFill>
              <a:latin typeface="Bookman Old Style" pitchFamily="18" charset="0"/>
              <a:cs typeface="Courier New" pitchFamily="49" charset="0"/>
            </a:endParaRPr>
          </a:p>
        </p:txBody>
      </p:sp>
      <p:sp>
        <p:nvSpPr>
          <p:cNvPr id="46" name="Rectangle 45"/>
          <p:cNvSpPr/>
          <p:nvPr/>
        </p:nvSpPr>
        <p:spPr>
          <a:xfrm>
            <a:off x="6172200" y="5562600"/>
            <a:ext cx="2514600" cy="3810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POP EBP</a:t>
            </a:r>
            <a:endParaRPr lang="en-US" b="1" dirty="0">
              <a:solidFill>
                <a:schemeClr val="tx1"/>
              </a:solidFill>
              <a:latin typeface="Bookman Old Style" pitchFamily="18" charset="0"/>
              <a:cs typeface="Courier New" pitchFamily="49" charset="0"/>
            </a:endParaRPr>
          </a:p>
        </p:txBody>
      </p:sp>
      <p:sp>
        <p:nvSpPr>
          <p:cNvPr id="47" name="Rectangle 46"/>
          <p:cNvSpPr/>
          <p:nvPr/>
        </p:nvSpPr>
        <p:spPr>
          <a:xfrm>
            <a:off x="6172200" y="5943600"/>
            <a:ext cx="2514600" cy="3810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POP EIP</a:t>
            </a:r>
            <a:endParaRPr lang="en-US" b="1" dirty="0">
              <a:solidFill>
                <a:schemeClr val="tx1"/>
              </a:solidFill>
              <a:latin typeface="Bookman Old Style" pitchFamily="18" charset="0"/>
              <a:cs typeface="Courier New" pitchFamily="49" charset="0"/>
            </a:endParaRPr>
          </a:p>
        </p:txBody>
      </p:sp>
      <p:sp>
        <p:nvSpPr>
          <p:cNvPr id="22" name="Rectangle 21"/>
          <p:cNvSpPr/>
          <p:nvPr/>
        </p:nvSpPr>
        <p:spPr>
          <a:xfrm>
            <a:off x="6172200" y="6324600"/>
            <a:ext cx="2514600" cy="3810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Bookman Old Style" pitchFamily="18" charset="0"/>
                <a:cs typeface="Courier New" pitchFamily="49" charset="0"/>
              </a:rPr>
              <a:t>POP arguments</a:t>
            </a:r>
            <a:endParaRPr lang="en-US" b="1" dirty="0">
              <a:solidFill>
                <a:schemeClr val="bg1"/>
              </a:solidFill>
              <a:latin typeface="Bookman Old Style" pitchFamily="18" charset="0"/>
              <a:cs typeface="Courier New" pitchFamily="49" charset="0"/>
            </a:endParaRPr>
          </a:p>
        </p:txBody>
      </p:sp>
      <p:sp>
        <p:nvSpPr>
          <p:cNvPr id="26" name="Rectangle 25"/>
          <p:cNvSpPr/>
          <p:nvPr/>
        </p:nvSpPr>
        <p:spPr>
          <a:xfrm>
            <a:off x="533400" y="1676400"/>
            <a:ext cx="5334000" cy="8382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latin typeface="Bookman Old Style" pitchFamily="18" charset="0"/>
              </a:rPr>
              <a:t>Each of these steps are processed by one or many instructions.</a:t>
            </a:r>
            <a:endParaRPr lang="en-US" sz="2000" b="1" dirty="0" smtClean="0">
              <a:solidFill>
                <a:srgbClr val="FF0000"/>
              </a:solidFill>
              <a:latin typeface="Bookman Old Style" pitchFamily="18" charset="0"/>
            </a:endParaRPr>
          </a:p>
        </p:txBody>
      </p:sp>
      <p:sp>
        <p:nvSpPr>
          <p:cNvPr id="27" name="Rectangle 26"/>
          <p:cNvSpPr/>
          <p:nvPr/>
        </p:nvSpPr>
        <p:spPr>
          <a:xfrm>
            <a:off x="533400" y="2590800"/>
            <a:ext cx="5334000" cy="17526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latin typeface="Bookman Old Style" pitchFamily="18" charset="0"/>
              </a:rPr>
              <a:t>As like as other programming languages; assembly provides many ways to perform the same operation. Therefore, the disassembled code can vary from one compiler to another.</a:t>
            </a:r>
            <a:endParaRPr lang="en-US" sz="2000" b="1" dirty="0" smtClean="0">
              <a:solidFill>
                <a:srgbClr val="FF0000"/>
              </a:solidFill>
              <a:latin typeface="Bookman Old Style" pitchFamily="18" charset="0"/>
            </a:endParaRPr>
          </a:p>
        </p:txBody>
      </p:sp>
      <p:sp>
        <p:nvSpPr>
          <p:cNvPr id="28" name="Rectangle 27"/>
          <p:cNvSpPr/>
          <p:nvPr/>
        </p:nvSpPr>
        <p:spPr>
          <a:xfrm>
            <a:off x="533400" y="4419600"/>
            <a:ext cx="5334000" cy="10668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latin typeface="Bookman Old Style" pitchFamily="18" charset="0"/>
              </a:rPr>
              <a:t>Now we are going to introduce the default way for performing each of these steps using assembly language.</a:t>
            </a:r>
            <a:endParaRPr lang="en-US" sz="2000" b="1" dirty="0" smtClean="0">
              <a:solidFill>
                <a:srgbClr val="FF0000"/>
              </a:solidFill>
              <a:latin typeface="Bookman Old Style" pitchFamily="18" charset="0"/>
            </a:endParaRPr>
          </a:p>
        </p:txBody>
      </p:sp>
      <p:sp>
        <p:nvSpPr>
          <p:cNvPr id="18" name="Slide Number Placeholder 17"/>
          <p:cNvSpPr>
            <a:spLocks noGrp="1"/>
          </p:cNvSpPr>
          <p:nvPr>
            <p:ph type="sldNum" sz="quarter" idx="12"/>
          </p:nvPr>
        </p:nvSpPr>
        <p:spPr/>
        <p:txBody>
          <a:bodyPr/>
          <a:lstStyle/>
          <a:p>
            <a:fld id="{B6F15528-21DE-4FAA-801E-634DDDAF4B2B}" type="slidenum">
              <a:rPr lang="en-US" smtClean="0"/>
              <a:pPr/>
              <a:t>47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Assembly Language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172200" y="1676400"/>
            <a:ext cx="2514600" cy="5334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PUSH arguments</a:t>
            </a:r>
          </a:p>
          <a:p>
            <a:pPr algn="ctr"/>
            <a:r>
              <a:rPr lang="en-US" dirty="0" smtClean="0">
                <a:solidFill>
                  <a:schemeClr val="tx1"/>
                </a:solidFill>
                <a:latin typeface="Bookman Old Style" pitchFamily="18" charset="0"/>
                <a:cs typeface="Courier New" pitchFamily="49" charset="0"/>
              </a:rPr>
              <a:t>(if any)</a:t>
            </a:r>
            <a:endParaRPr lang="en-US" b="1" dirty="0">
              <a:solidFill>
                <a:schemeClr val="tx1"/>
              </a:solidFill>
              <a:latin typeface="Bookman Old Style" pitchFamily="18" charset="0"/>
              <a:cs typeface="Courier New" pitchFamily="49" charset="0"/>
            </a:endParaRPr>
          </a:p>
        </p:txBody>
      </p:sp>
      <p:sp>
        <p:nvSpPr>
          <p:cNvPr id="38" name="Rectangle 37"/>
          <p:cNvSpPr/>
          <p:nvPr/>
        </p:nvSpPr>
        <p:spPr>
          <a:xfrm>
            <a:off x="6172200" y="2209800"/>
            <a:ext cx="25146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PUSH EIP</a:t>
            </a:r>
            <a:endParaRPr lang="en-US" b="1" dirty="0">
              <a:solidFill>
                <a:schemeClr val="tx1"/>
              </a:solidFill>
              <a:latin typeface="Bookman Old Style" pitchFamily="18" charset="0"/>
              <a:cs typeface="Courier New" pitchFamily="49" charset="0"/>
            </a:endParaRPr>
          </a:p>
        </p:txBody>
      </p:sp>
      <p:sp>
        <p:nvSpPr>
          <p:cNvPr id="39" name="Rectangle 38"/>
          <p:cNvSpPr/>
          <p:nvPr/>
        </p:nvSpPr>
        <p:spPr>
          <a:xfrm>
            <a:off x="6172200" y="2590800"/>
            <a:ext cx="2514600" cy="6096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Jump to function’s first instruction</a:t>
            </a:r>
            <a:endParaRPr lang="en-US" b="1" dirty="0">
              <a:solidFill>
                <a:schemeClr val="tx1"/>
              </a:solidFill>
              <a:latin typeface="Bookman Old Style" pitchFamily="18" charset="0"/>
              <a:cs typeface="Courier New" pitchFamily="49" charset="0"/>
            </a:endParaRPr>
          </a:p>
        </p:txBody>
      </p:sp>
      <p:sp>
        <p:nvSpPr>
          <p:cNvPr id="41" name="Rectangle 40"/>
          <p:cNvSpPr/>
          <p:nvPr/>
        </p:nvSpPr>
        <p:spPr>
          <a:xfrm>
            <a:off x="6172200" y="3200400"/>
            <a:ext cx="2514600" cy="3810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PUSH EBP</a:t>
            </a:r>
            <a:endParaRPr lang="en-US" b="1" dirty="0">
              <a:solidFill>
                <a:schemeClr val="tx1"/>
              </a:solidFill>
              <a:latin typeface="Bookman Old Style" pitchFamily="18" charset="0"/>
              <a:cs typeface="Courier New" pitchFamily="49" charset="0"/>
            </a:endParaRPr>
          </a:p>
        </p:txBody>
      </p:sp>
      <p:sp>
        <p:nvSpPr>
          <p:cNvPr id="42" name="Rectangle 41"/>
          <p:cNvSpPr/>
          <p:nvPr/>
        </p:nvSpPr>
        <p:spPr>
          <a:xfrm>
            <a:off x="6172200" y="3581400"/>
            <a:ext cx="2514600" cy="3810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Set EBP = ESP</a:t>
            </a:r>
            <a:endParaRPr lang="en-US" b="1" dirty="0">
              <a:solidFill>
                <a:schemeClr val="tx1"/>
              </a:solidFill>
              <a:latin typeface="Bookman Old Style" pitchFamily="18" charset="0"/>
              <a:cs typeface="Courier New" pitchFamily="49" charset="0"/>
            </a:endParaRPr>
          </a:p>
        </p:txBody>
      </p:sp>
      <p:sp>
        <p:nvSpPr>
          <p:cNvPr id="43" name="Rectangle 42"/>
          <p:cNvSpPr/>
          <p:nvPr/>
        </p:nvSpPr>
        <p:spPr>
          <a:xfrm>
            <a:off x="6172200" y="3962400"/>
            <a:ext cx="2514600" cy="6096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PUSH local variables</a:t>
            </a:r>
          </a:p>
          <a:p>
            <a:pPr algn="ctr"/>
            <a:r>
              <a:rPr lang="en-US" dirty="0" smtClean="0">
                <a:solidFill>
                  <a:schemeClr val="tx1"/>
                </a:solidFill>
                <a:latin typeface="Bookman Old Style" pitchFamily="18" charset="0"/>
                <a:cs typeface="Courier New" pitchFamily="49" charset="0"/>
              </a:rPr>
              <a:t>(if any)</a:t>
            </a:r>
            <a:endParaRPr lang="en-US" b="1" dirty="0">
              <a:solidFill>
                <a:schemeClr val="tx1"/>
              </a:solidFill>
              <a:latin typeface="Bookman Old Style" pitchFamily="18" charset="0"/>
              <a:cs typeface="Courier New" pitchFamily="49" charset="0"/>
            </a:endParaRPr>
          </a:p>
        </p:txBody>
      </p:sp>
      <p:sp>
        <p:nvSpPr>
          <p:cNvPr id="44" name="Rectangle 43"/>
          <p:cNvSpPr/>
          <p:nvPr/>
        </p:nvSpPr>
        <p:spPr>
          <a:xfrm>
            <a:off x="6172200" y="4572000"/>
            <a:ext cx="2514600" cy="381000"/>
          </a:xfrm>
          <a:prstGeom prst="rect">
            <a:avLst/>
          </a:prstGeom>
          <a:solidFill>
            <a:schemeClr val="accent4">
              <a:lumMod val="7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Bookman Old Style" pitchFamily="18" charset="0"/>
                <a:cs typeface="Courier New" pitchFamily="49" charset="0"/>
              </a:rPr>
              <a:t>Execute the function</a:t>
            </a:r>
            <a:endParaRPr lang="en-US" b="1" dirty="0">
              <a:solidFill>
                <a:srgbClr val="FF0000"/>
              </a:solidFill>
              <a:latin typeface="Bookman Old Style" pitchFamily="18" charset="0"/>
              <a:cs typeface="Courier New" pitchFamily="49" charset="0"/>
            </a:endParaRPr>
          </a:p>
        </p:txBody>
      </p:sp>
      <p:sp>
        <p:nvSpPr>
          <p:cNvPr id="45" name="Rectangle 44"/>
          <p:cNvSpPr/>
          <p:nvPr/>
        </p:nvSpPr>
        <p:spPr>
          <a:xfrm>
            <a:off x="6172200" y="4953000"/>
            <a:ext cx="2514600" cy="6096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POP out all local variable</a:t>
            </a:r>
            <a:endParaRPr lang="en-US" b="1" dirty="0">
              <a:solidFill>
                <a:schemeClr val="tx1"/>
              </a:solidFill>
              <a:latin typeface="Bookman Old Style" pitchFamily="18" charset="0"/>
              <a:cs typeface="Courier New" pitchFamily="49" charset="0"/>
            </a:endParaRPr>
          </a:p>
        </p:txBody>
      </p:sp>
      <p:sp>
        <p:nvSpPr>
          <p:cNvPr id="46" name="Rectangle 45"/>
          <p:cNvSpPr/>
          <p:nvPr/>
        </p:nvSpPr>
        <p:spPr>
          <a:xfrm>
            <a:off x="6172200" y="5562600"/>
            <a:ext cx="2514600" cy="3810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POP EBP</a:t>
            </a:r>
            <a:endParaRPr lang="en-US" b="1" dirty="0">
              <a:solidFill>
                <a:schemeClr val="tx1"/>
              </a:solidFill>
              <a:latin typeface="Bookman Old Style" pitchFamily="18" charset="0"/>
              <a:cs typeface="Courier New" pitchFamily="49" charset="0"/>
            </a:endParaRPr>
          </a:p>
        </p:txBody>
      </p:sp>
      <p:sp>
        <p:nvSpPr>
          <p:cNvPr id="47" name="Rectangle 46"/>
          <p:cNvSpPr/>
          <p:nvPr/>
        </p:nvSpPr>
        <p:spPr>
          <a:xfrm>
            <a:off x="6172200" y="5943600"/>
            <a:ext cx="2514600" cy="3810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Bookman Old Style" pitchFamily="18" charset="0"/>
                <a:cs typeface="Courier New" pitchFamily="49" charset="0"/>
              </a:rPr>
              <a:t>POP EIP</a:t>
            </a:r>
            <a:endParaRPr lang="en-US" b="1" dirty="0">
              <a:solidFill>
                <a:schemeClr val="tx1"/>
              </a:solidFill>
              <a:latin typeface="Bookman Old Style" pitchFamily="18" charset="0"/>
              <a:cs typeface="Courier New" pitchFamily="49" charset="0"/>
            </a:endParaRPr>
          </a:p>
        </p:txBody>
      </p:sp>
      <p:sp>
        <p:nvSpPr>
          <p:cNvPr id="22" name="Rectangle 21"/>
          <p:cNvSpPr/>
          <p:nvPr/>
        </p:nvSpPr>
        <p:spPr>
          <a:xfrm>
            <a:off x="6172200" y="6324600"/>
            <a:ext cx="2514600" cy="3810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Bookman Old Style" pitchFamily="18" charset="0"/>
                <a:cs typeface="Courier New" pitchFamily="49" charset="0"/>
              </a:rPr>
              <a:t>POP arguments</a:t>
            </a:r>
            <a:endParaRPr lang="en-US" b="1" dirty="0">
              <a:solidFill>
                <a:schemeClr val="bg1"/>
              </a:solidFill>
              <a:latin typeface="Bookman Old Style" pitchFamily="18" charset="0"/>
              <a:cs typeface="Courier New" pitchFamily="49" charset="0"/>
            </a:endParaRPr>
          </a:p>
        </p:txBody>
      </p:sp>
      <p:grpSp>
        <p:nvGrpSpPr>
          <p:cNvPr id="40" name="Group 39"/>
          <p:cNvGrpSpPr/>
          <p:nvPr/>
        </p:nvGrpSpPr>
        <p:grpSpPr>
          <a:xfrm>
            <a:off x="990600" y="1676400"/>
            <a:ext cx="2362200" cy="4953000"/>
            <a:chOff x="533400" y="1676400"/>
            <a:chExt cx="2362200" cy="4953000"/>
          </a:xfrm>
        </p:grpSpPr>
        <p:sp>
          <p:nvSpPr>
            <p:cNvPr id="18" name="Rectangle 17"/>
            <p:cNvSpPr/>
            <p:nvPr/>
          </p:nvSpPr>
          <p:spPr>
            <a:xfrm>
              <a:off x="533400" y="1981200"/>
              <a:ext cx="2362200" cy="685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&lt;arg2&gt;</a:t>
              </a:r>
            </a:p>
            <a:p>
              <a:r>
                <a:rPr lang="en-US" b="1" dirty="0" smtClean="0">
                  <a:solidFill>
                    <a:schemeClr val="tx1"/>
                  </a:solidFill>
                  <a:latin typeface="Courier New" pitchFamily="49" charset="0"/>
                  <a:cs typeface="Courier New" pitchFamily="49" charset="0"/>
                </a:rPr>
                <a:t>push	&lt;arg1&gt;</a:t>
              </a:r>
            </a:p>
          </p:txBody>
        </p:sp>
        <p:sp>
          <p:nvSpPr>
            <p:cNvPr id="19" name="Rectangle 18"/>
            <p:cNvSpPr/>
            <p:nvPr/>
          </p:nvSpPr>
          <p:spPr>
            <a:xfrm>
              <a:off x="533400" y="2743200"/>
              <a:ext cx="23622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callee</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0" name="Rectangle 19"/>
            <p:cNvSpPr/>
            <p:nvPr/>
          </p:nvSpPr>
          <p:spPr>
            <a:xfrm>
              <a:off x="533400" y="3200400"/>
              <a:ext cx="2362200" cy="16764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&lt;default value of local variable&gt;</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533400" y="4953000"/>
              <a:ext cx="23622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4" name="Rectangle 23"/>
            <p:cNvSpPr/>
            <p:nvPr/>
          </p:nvSpPr>
          <p:spPr>
            <a:xfrm>
              <a:off x="533400" y="5943600"/>
              <a:ext cx="2362200" cy="6858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p:txBody>
        </p:sp>
        <p:sp>
          <p:nvSpPr>
            <p:cNvPr id="25" name="Rectangle 24"/>
            <p:cNvSpPr/>
            <p:nvPr/>
          </p:nvSpPr>
          <p:spPr>
            <a:xfrm>
              <a:off x="533400" y="1676400"/>
              <a:ext cx="23622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grpSp>
      <p:grpSp>
        <p:nvGrpSpPr>
          <p:cNvPr id="48" name="Group 47"/>
          <p:cNvGrpSpPr/>
          <p:nvPr/>
        </p:nvGrpSpPr>
        <p:grpSpPr>
          <a:xfrm>
            <a:off x="3505200" y="1676400"/>
            <a:ext cx="2514600" cy="4191000"/>
            <a:chOff x="3352800" y="1676400"/>
            <a:chExt cx="2514600" cy="4191000"/>
          </a:xfrm>
        </p:grpSpPr>
        <p:sp>
          <p:nvSpPr>
            <p:cNvPr id="29" name="Rectangle 28"/>
            <p:cNvSpPr/>
            <p:nvPr/>
          </p:nvSpPr>
          <p:spPr>
            <a:xfrm>
              <a:off x="3352800" y="1981200"/>
              <a:ext cx="2514600" cy="685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&lt;arg2&gt;</a:t>
              </a:r>
            </a:p>
            <a:p>
              <a:r>
                <a:rPr lang="en-US" b="1" dirty="0" smtClean="0">
                  <a:solidFill>
                    <a:schemeClr val="tx1"/>
                  </a:solidFill>
                  <a:latin typeface="Courier New" pitchFamily="49" charset="0"/>
                  <a:cs typeface="Courier New" pitchFamily="49" charset="0"/>
                </a:rPr>
                <a:t>push	&lt;arg1&gt;</a:t>
              </a:r>
            </a:p>
          </p:txBody>
        </p:sp>
        <p:sp>
          <p:nvSpPr>
            <p:cNvPr id="30" name="Rectangle 29"/>
            <p:cNvSpPr/>
            <p:nvPr/>
          </p:nvSpPr>
          <p:spPr>
            <a:xfrm>
              <a:off x="3352800" y="2743200"/>
              <a:ext cx="25146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callee</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31" name="Rectangle 30"/>
            <p:cNvSpPr/>
            <p:nvPr/>
          </p:nvSpPr>
          <p:spPr>
            <a:xfrm>
              <a:off x="3352800" y="3200400"/>
              <a:ext cx="2514600" cy="16764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&lt;default value of local variable&gt;</a:t>
              </a:r>
              <a:endParaRPr lang="en-US" b="1" dirty="0">
                <a:solidFill>
                  <a:schemeClr val="tx1"/>
                </a:solidFill>
                <a:latin typeface="Courier New" pitchFamily="49" charset="0"/>
                <a:cs typeface="Courier New" pitchFamily="49" charset="0"/>
              </a:endParaRPr>
            </a:p>
          </p:txBody>
        </p:sp>
        <p:sp>
          <p:nvSpPr>
            <p:cNvPr id="32" name="Rectangle 31"/>
            <p:cNvSpPr/>
            <p:nvPr/>
          </p:nvSpPr>
          <p:spPr>
            <a:xfrm>
              <a:off x="3352800" y="4953000"/>
              <a:ext cx="25146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	</a:t>
              </a:r>
              <a:endParaRPr lang="en-US" b="1" dirty="0">
                <a:solidFill>
                  <a:schemeClr val="bg2">
                    <a:lumMod val="25000"/>
                  </a:schemeClr>
                </a:solidFill>
                <a:latin typeface="Courier New" pitchFamily="49" charset="0"/>
                <a:cs typeface="Courier New" pitchFamily="49" charset="0"/>
              </a:endParaRPr>
            </a:p>
          </p:txBody>
        </p:sp>
        <p:sp>
          <p:nvSpPr>
            <p:cNvPr id="34" name="Rectangle 33"/>
            <p:cNvSpPr/>
            <p:nvPr/>
          </p:nvSpPr>
          <p:spPr>
            <a:xfrm>
              <a:off x="3352800" y="1676400"/>
              <a:ext cx="25146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stdcall</a:t>
              </a:r>
              <a:endParaRPr lang="en-US" b="1" dirty="0">
                <a:solidFill>
                  <a:schemeClr val="bg1"/>
                </a:solidFill>
                <a:latin typeface="Courier New" pitchFamily="49" charset="0"/>
                <a:cs typeface="Courier New" pitchFamily="49" charset="0"/>
              </a:endParaRPr>
            </a:p>
          </p:txBody>
        </p:sp>
        <p:sp>
          <p:nvSpPr>
            <p:cNvPr id="36" name="Rectangle 35"/>
            <p:cNvSpPr/>
            <p:nvPr/>
          </p:nvSpPr>
          <p:spPr>
            <a:xfrm>
              <a:off x="4114800" y="5562600"/>
              <a:ext cx="1752600" cy="304800"/>
            </a:xfrm>
            <a:prstGeom prst="rect">
              <a:avLst/>
            </a:prstGeom>
            <a:solidFill>
              <a:schemeClr val="bg2">
                <a:lumMod val="25000"/>
              </a:schemeClr>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itchFamily="49" charset="0"/>
                  <a:cs typeface="Courier New" pitchFamily="49" charset="0"/>
                </a:rPr>
                <a:t>&lt;</a:t>
              </a:r>
              <a:r>
                <a:rPr lang="en-US" b="1" dirty="0" err="1" smtClean="0">
                  <a:solidFill>
                    <a:schemeClr val="bg1"/>
                  </a:solidFill>
                  <a:latin typeface="Courier New" pitchFamily="49" charset="0"/>
                  <a:cs typeface="Courier New" pitchFamily="49" charset="0"/>
                </a:rPr>
                <a:t>args</a:t>
              </a:r>
              <a:r>
                <a:rPr lang="en-US" b="1" dirty="0" smtClean="0">
                  <a:solidFill>
                    <a:schemeClr val="bg1"/>
                  </a:solidFill>
                  <a:latin typeface="Courier New" pitchFamily="49" charset="0"/>
                  <a:cs typeface="Courier New" pitchFamily="49" charset="0"/>
                </a:rPr>
                <a:t> size&gt;</a:t>
              </a:r>
              <a:endParaRPr lang="en-US" b="1" dirty="0">
                <a:solidFill>
                  <a:schemeClr val="bg1"/>
                </a:solidFill>
                <a:latin typeface="Courier New" pitchFamily="49" charset="0"/>
                <a:cs typeface="Courier New" pitchFamily="49" charset="0"/>
              </a:endParaRPr>
            </a:p>
          </p:txBody>
        </p:sp>
      </p:grpSp>
      <p:sp>
        <p:nvSpPr>
          <p:cNvPr id="49" name="Left Brace 48"/>
          <p:cNvSpPr/>
          <p:nvPr/>
        </p:nvSpPr>
        <p:spPr>
          <a:xfrm>
            <a:off x="762000" y="1981200"/>
            <a:ext cx="155448" cy="1143000"/>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Left Brace 49"/>
          <p:cNvSpPr/>
          <p:nvPr/>
        </p:nvSpPr>
        <p:spPr>
          <a:xfrm>
            <a:off x="762000" y="3200400"/>
            <a:ext cx="155448" cy="2667000"/>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Left Brace 50"/>
          <p:cNvSpPr/>
          <p:nvPr/>
        </p:nvSpPr>
        <p:spPr>
          <a:xfrm>
            <a:off x="762000" y="5943600"/>
            <a:ext cx="152400" cy="685800"/>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Rectangle 51"/>
          <p:cNvSpPr/>
          <p:nvPr/>
        </p:nvSpPr>
        <p:spPr>
          <a:xfrm rot="16200000">
            <a:off x="-38100" y="2400300"/>
            <a:ext cx="11430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itchFamily="49" charset="0"/>
                <a:cs typeface="Courier New" pitchFamily="49" charset="0"/>
              </a:rPr>
              <a:t>caller</a:t>
            </a:r>
            <a:endParaRPr lang="en-US" b="1" dirty="0">
              <a:solidFill>
                <a:schemeClr val="bg1"/>
              </a:solidFill>
              <a:latin typeface="Courier New" pitchFamily="49" charset="0"/>
              <a:cs typeface="Courier New" pitchFamily="49" charset="0"/>
            </a:endParaRPr>
          </a:p>
        </p:txBody>
      </p:sp>
      <p:sp>
        <p:nvSpPr>
          <p:cNvPr id="53" name="Rectangle 52"/>
          <p:cNvSpPr/>
          <p:nvPr/>
        </p:nvSpPr>
        <p:spPr>
          <a:xfrm rot="16200000">
            <a:off x="-76200" y="6096000"/>
            <a:ext cx="12192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bg1"/>
                </a:solidFill>
                <a:latin typeface="Courier New" pitchFamily="49" charset="0"/>
                <a:cs typeface="Courier New" pitchFamily="49" charset="0"/>
              </a:rPr>
              <a:t>caller</a:t>
            </a:r>
            <a:endParaRPr lang="en-US" sz="1600" b="1" dirty="0">
              <a:solidFill>
                <a:schemeClr val="bg1"/>
              </a:solidFill>
              <a:latin typeface="Courier New" pitchFamily="49" charset="0"/>
              <a:cs typeface="Courier New" pitchFamily="49" charset="0"/>
            </a:endParaRPr>
          </a:p>
        </p:txBody>
      </p:sp>
      <p:sp>
        <p:nvSpPr>
          <p:cNvPr id="54" name="Rectangle 53"/>
          <p:cNvSpPr/>
          <p:nvPr/>
        </p:nvSpPr>
        <p:spPr>
          <a:xfrm rot="16200000">
            <a:off x="-800100" y="4381500"/>
            <a:ext cx="26670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callee</a:t>
            </a:r>
            <a:endParaRPr lang="en-US" b="1" dirty="0">
              <a:solidFill>
                <a:schemeClr val="bg1"/>
              </a:solidFill>
              <a:latin typeface="Courier New" pitchFamily="49" charset="0"/>
              <a:cs typeface="Courier New" pitchFamily="49" charset="0"/>
            </a:endParaRPr>
          </a:p>
        </p:txBody>
      </p:sp>
      <p:sp>
        <p:nvSpPr>
          <p:cNvPr id="35" name="Slide Number Placeholder 34"/>
          <p:cNvSpPr>
            <a:spLocks noGrp="1"/>
          </p:cNvSpPr>
          <p:nvPr>
            <p:ph type="sldNum" sz="quarter" idx="12"/>
          </p:nvPr>
        </p:nvSpPr>
        <p:spPr/>
        <p:txBody>
          <a:bodyPr/>
          <a:lstStyle/>
          <a:p>
            <a:fld id="{B6F15528-21DE-4FAA-801E-634DDDAF4B2B}" type="slidenum">
              <a:rPr lang="en-US" smtClean="0"/>
              <a:pPr/>
              <a:t>48</a:t>
            </a:fld>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General Trace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28" name="Group 27"/>
          <p:cNvGrpSpPr/>
          <p:nvPr/>
        </p:nvGrpSpPr>
        <p:grpSpPr>
          <a:xfrm>
            <a:off x="533400" y="1676400"/>
            <a:ext cx="2514600" cy="4953000"/>
            <a:chOff x="533400" y="1676400"/>
            <a:chExt cx="2590800" cy="4953000"/>
          </a:xfrm>
        </p:grpSpPr>
        <p:sp>
          <p:nvSpPr>
            <p:cNvPr id="18" name="Rectangle 17"/>
            <p:cNvSpPr/>
            <p:nvPr/>
          </p:nvSpPr>
          <p:spPr>
            <a:xfrm>
              <a:off x="533400" y="1981200"/>
              <a:ext cx="2590800" cy="685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&lt;arg2&gt;</a:t>
              </a:r>
            </a:p>
            <a:p>
              <a:r>
                <a:rPr lang="en-US" b="1" dirty="0" smtClean="0">
                  <a:solidFill>
                    <a:schemeClr val="tx1"/>
                  </a:solidFill>
                  <a:latin typeface="Courier New" pitchFamily="49" charset="0"/>
                  <a:cs typeface="Courier New" pitchFamily="49" charset="0"/>
                </a:rPr>
                <a:t>push	&lt;arg1&gt;</a:t>
              </a:r>
            </a:p>
          </p:txBody>
        </p:sp>
        <p:sp>
          <p:nvSpPr>
            <p:cNvPr id="19" name="Rectangle 18"/>
            <p:cNvSpPr/>
            <p:nvPr/>
          </p:nvSpPr>
          <p:spPr>
            <a:xfrm>
              <a:off x="533400" y="2743200"/>
              <a:ext cx="25908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callee</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0" name="Rectangle 19"/>
            <p:cNvSpPr/>
            <p:nvPr/>
          </p:nvSpPr>
          <p:spPr>
            <a:xfrm>
              <a:off x="533400" y="3200400"/>
              <a:ext cx="2590800" cy="16764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&lt;default value of local variable&gt;</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533400" y="4953000"/>
              <a:ext cx="25908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4" name="Rectangle 23"/>
            <p:cNvSpPr/>
            <p:nvPr/>
          </p:nvSpPr>
          <p:spPr>
            <a:xfrm>
              <a:off x="533400" y="5943600"/>
              <a:ext cx="2590800" cy="6858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p:txBody>
        </p:sp>
        <p:sp>
          <p:nvSpPr>
            <p:cNvPr id="25" name="Rectangle 24"/>
            <p:cNvSpPr/>
            <p:nvPr/>
          </p:nvSpPr>
          <p:spPr>
            <a:xfrm>
              <a:off x="533400" y="1676400"/>
              <a:ext cx="25908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grpSp>
      <p:cxnSp>
        <p:nvCxnSpPr>
          <p:cNvPr id="40" name="Straight Connector 39"/>
          <p:cNvCxnSpPr/>
          <p:nvPr/>
        </p:nvCxnSpPr>
        <p:spPr>
          <a:xfrm>
            <a:off x="67056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7056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66294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51" name="Pentagon 50"/>
          <p:cNvSpPr/>
          <p:nvPr/>
        </p:nvSpPr>
        <p:spPr>
          <a:xfrm>
            <a:off x="5638800" y="50292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52" name="Pentagon 51"/>
          <p:cNvSpPr/>
          <p:nvPr/>
        </p:nvSpPr>
        <p:spPr>
          <a:xfrm>
            <a:off x="5638800" y="59436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cxnSp>
        <p:nvCxnSpPr>
          <p:cNvPr id="56" name="Straight Connector 55"/>
          <p:cNvCxnSpPr/>
          <p:nvPr/>
        </p:nvCxnSpPr>
        <p:spPr>
          <a:xfrm>
            <a:off x="67056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4648200" y="5562600"/>
            <a:ext cx="1981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b="1" dirty="0" smtClean="0">
                <a:solidFill>
                  <a:schemeClr val="bg1"/>
                </a:solidFill>
              </a:rPr>
              <a:t>Caller Stack Frame</a:t>
            </a:r>
            <a:endParaRPr lang="en-US" dirty="0">
              <a:solidFill>
                <a:schemeClr val="bg1"/>
              </a:solidFill>
            </a:endParaRPr>
          </a:p>
        </p:txBody>
      </p:sp>
      <p:cxnSp>
        <p:nvCxnSpPr>
          <p:cNvPr id="61" name="Straight Connector 60"/>
          <p:cNvCxnSpPr/>
          <p:nvPr/>
        </p:nvCxnSpPr>
        <p:spPr>
          <a:xfrm>
            <a:off x="67056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7056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7056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64" name="Rectangle 63"/>
          <p:cNvSpPr/>
          <p:nvPr/>
        </p:nvSpPr>
        <p:spPr>
          <a:xfrm>
            <a:off x="3429000" y="2438400"/>
            <a:ext cx="2743200" cy="24384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latin typeface="Bookman Old Style" pitchFamily="18" charset="0"/>
              </a:rPr>
              <a:t>EIP register always points to the NEXT instruction to be executed. Once the CPU executes the instruction, it automatically moves EIP forward.</a:t>
            </a:r>
            <a:endParaRPr lang="en-US" sz="2000" b="1" dirty="0" smtClean="0">
              <a:solidFill>
                <a:srgbClr val="FF0000"/>
              </a:solidFill>
              <a:latin typeface="Bookman Old Style" pitchFamily="18" charset="0"/>
            </a:endParaRPr>
          </a:p>
        </p:txBody>
      </p:sp>
      <p:sp>
        <p:nvSpPr>
          <p:cNvPr id="65" name="Pentagon 64"/>
          <p:cNvSpPr/>
          <p:nvPr/>
        </p:nvSpPr>
        <p:spPr>
          <a:xfrm flipH="1">
            <a:off x="3124200" y="1981200"/>
            <a:ext cx="609600" cy="3048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26" name="Slide Number Placeholder 25"/>
          <p:cNvSpPr>
            <a:spLocks noGrp="1"/>
          </p:cNvSpPr>
          <p:nvPr>
            <p:ph type="sldNum" sz="quarter" idx="12"/>
          </p:nvPr>
        </p:nvSpPr>
        <p:spPr/>
        <p:txBody>
          <a:bodyPr/>
          <a:lstStyle/>
          <a:p>
            <a:fld id="{B6F15528-21DE-4FAA-801E-634DDDAF4B2B}" type="slidenum">
              <a:rPr lang="en-US" smtClean="0"/>
              <a:pPr/>
              <a:t>49</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Outline – Part 1</a:t>
            </a:r>
            <a:endParaRPr lang="en-US" b="1" dirty="0">
              <a:solidFill>
                <a:schemeClr val="bg1"/>
              </a:solidFill>
              <a:latin typeface="Bookman Old Style" pitchFamily="18" charset="0"/>
            </a:endParaRPr>
          </a:p>
        </p:txBody>
      </p:sp>
      <p:sp>
        <p:nvSpPr>
          <p:cNvPr id="3" name="Content Placeholder 2"/>
          <p:cNvSpPr>
            <a:spLocks noGrp="1"/>
          </p:cNvSpPr>
          <p:nvPr>
            <p:ph idx="1"/>
          </p:nvPr>
        </p:nvSpPr>
        <p:spPr/>
        <p:txBody>
          <a:bodyPr>
            <a:normAutofit fontScale="70000" lnSpcReduction="20000"/>
          </a:bodyPr>
          <a:lstStyle/>
          <a:p>
            <a:pPr>
              <a:buClr>
                <a:srgbClr val="FF0000"/>
              </a:buClr>
            </a:pPr>
            <a:r>
              <a:rPr lang="en-US" dirty="0" smtClean="0">
                <a:solidFill>
                  <a:schemeClr val="bg1"/>
                </a:solidFill>
                <a:latin typeface="Bookman Old Style" pitchFamily="18" charset="0"/>
              </a:rPr>
              <a:t>Software Exploitation Intro.</a:t>
            </a:r>
          </a:p>
          <a:p>
            <a:pPr>
              <a:buClr>
                <a:srgbClr val="FF0000"/>
              </a:buClr>
            </a:pPr>
            <a:r>
              <a:rPr lang="en-US" dirty="0" smtClean="0">
                <a:solidFill>
                  <a:schemeClr val="bg1"/>
                </a:solidFill>
                <a:latin typeface="Bookman Old Style" pitchFamily="18" charset="0"/>
              </a:rPr>
              <a:t>CPU Instructions &amp; Registers</a:t>
            </a:r>
          </a:p>
          <a:p>
            <a:pPr>
              <a:buClr>
                <a:srgbClr val="FF0000"/>
              </a:buClr>
            </a:pPr>
            <a:r>
              <a:rPr lang="en-US" dirty="0" smtClean="0">
                <a:solidFill>
                  <a:schemeClr val="bg1"/>
                </a:solidFill>
                <a:latin typeface="Bookman Old Style" pitchFamily="18" charset="0"/>
              </a:rPr>
              <a:t>Functions, High Level View</a:t>
            </a:r>
          </a:p>
          <a:p>
            <a:pPr>
              <a:buClr>
                <a:srgbClr val="FF0000"/>
              </a:buClr>
            </a:pPr>
            <a:r>
              <a:rPr lang="en-US" dirty="0" smtClean="0">
                <a:solidFill>
                  <a:schemeClr val="bg1"/>
                </a:solidFill>
                <a:latin typeface="Bookman Old Style" pitchFamily="18" charset="0"/>
              </a:rPr>
              <a:t>Stacks and Stack Frames</a:t>
            </a:r>
          </a:p>
          <a:p>
            <a:pPr>
              <a:buClr>
                <a:srgbClr val="FF0000"/>
              </a:buClr>
            </a:pPr>
            <a:r>
              <a:rPr lang="en-US" dirty="0" smtClean="0">
                <a:solidFill>
                  <a:schemeClr val="bg1"/>
                </a:solidFill>
                <a:latin typeface="Bookman Old Style" pitchFamily="18" charset="0"/>
              </a:rPr>
              <a:t>Memory Addressing</a:t>
            </a:r>
          </a:p>
          <a:p>
            <a:pPr>
              <a:buClr>
                <a:srgbClr val="FF0000"/>
              </a:buClr>
            </a:pPr>
            <a:r>
              <a:rPr lang="en-US" dirty="0" smtClean="0">
                <a:solidFill>
                  <a:schemeClr val="bg1"/>
                </a:solidFill>
                <a:latin typeface="Bookman Old Style" pitchFamily="18" charset="0"/>
              </a:rPr>
              <a:t>Managing Stack Frames</a:t>
            </a:r>
          </a:p>
          <a:p>
            <a:pPr>
              <a:buClr>
                <a:srgbClr val="FF0000"/>
              </a:buClr>
            </a:pPr>
            <a:r>
              <a:rPr lang="en-US" dirty="0" smtClean="0">
                <a:solidFill>
                  <a:schemeClr val="bg1"/>
                </a:solidFill>
                <a:latin typeface="Bookman Old Style" pitchFamily="18" charset="0"/>
              </a:rPr>
              <a:t>Functions, Low Level View</a:t>
            </a:r>
          </a:p>
          <a:p>
            <a:pPr lvl="1">
              <a:buClr>
                <a:srgbClr val="FF0000"/>
              </a:buClr>
            </a:pPr>
            <a:r>
              <a:rPr lang="en-US" dirty="0" smtClean="0">
                <a:solidFill>
                  <a:schemeClr val="bg1"/>
                </a:solidFill>
                <a:latin typeface="Bookman Old Style" pitchFamily="18" charset="0"/>
              </a:rPr>
              <a:t>Understanding the Process</a:t>
            </a:r>
          </a:p>
          <a:p>
            <a:pPr lvl="1">
              <a:buClr>
                <a:srgbClr val="FF0000"/>
              </a:buClr>
            </a:pPr>
            <a:r>
              <a:rPr lang="en-US" dirty="0" smtClean="0">
                <a:solidFill>
                  <a:schemeClr val="bg1"/>
                </a:solidFill>
                <a:latin typeface="Bookman Old Style" pitchFamily="18" charset="0"/>
              </a:rPr>
              <a:t>Call Types</a:t>
            </a:r>
          </a:p>
          <a:p>
            <a:pPr lvl="1">
              <a:buClr>
                <a:srgbClr val="FF0000"/>
              </a:buClr>
            </a:pPr>
            <a:r>
              <a:rPr lang="en-US" dirty="0" smtClean="0">
                <a:solidFill>
                  <a:schemeClr val="bg1"/>
                </a:solidFill>
                <a:latin typeface="Bookman Old Style" pitchFamily="18" charset="0"/>
              </a:rPr>
              <a:t>Assembly Language</a:t>
            </a:r>
          </a:p>
          <a:p>
            <a:pPr lvl="1">
              <a:buClr>
                <a:srgbClr val="FF0000"/>
              </a:buClr>
            </a:pPr>
            <a:r>
              <a:rPr lang="en-US" dirty="0" smtClean="0">
                <a:solidFill>
                  <a:schemeClr val="bg1"/>
                </a:solidFill>
                <a:latin typeface="Bookman Old Style" pitchFamily="18" charset="0"/>
              </a:rPr>
              <a:t>General Trace</a:t>
            </a:r>
          </a:p>
          <a:p>
            <a:pPr lvl="1">
              <a:buClr>
                <a:srgbClr val="FF0000"/>
              </a:buClr>
            </a:pPr>
            <a:r>
              <a:rPr lang="en-US" dirty="0" smtClean="0">
                <a:solidFill>
                  <a:schemeClr val="bg1"/>
                </a:solidFill>
                <a:latin typeface="Bookman Old Style" pitchFamily="18" charset="0"/>
              </a:rPr>
              <a:t>Code Optimizations</a:t>
            </a:r>
          </a:p>
          <a:p>
            <a:pPr lvl="1">
              <a:buClr>
                <a:srgbClr val="FF0000"/>
              </a:buClr>
            </a:pPr>
            <a:r>
              <a:rPr lang="en-US" dirty="0" smtClean="0">
                <a:solidFill>
                  <a:schemeClr val="bg1"/>
                </a:solidFill>
                <a:latin typeface="Bookman Old Style" pitchFamily="18" charset="0"/>
              </a:rPr>
              <a:t>Stack Reliability</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General Trace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3" name="Group 27"/>
          <p:cNvGrpSpPr/>
          <p:nvPr/>
        </p:nvGrpSpPr>
        <p:grpSpPr>
          <a:xfrm>
            <a:off x="533400" y="1676400"/>
            <a:ext cx="2514600" cy="4953000"/>
            <a:chOff x="533400" y="1676400"/>
            <a:chExt cx="2590800" cy="4953000"/>
          </a:xfrm>
        </p:grpSpPr>
        <p:sp>
          <p:nvSpPr>
            <p:cNvPr id="18" name="Rectangle 17"/>
            <p:cNvSpPr/>
            <p:nvPr/>
          </p:nvSpPr>
          <p:spPr>
            <a:xfrm>
              <a:off x="533400" y="1981200"/>
              <a:ext cx="2590800" cy="685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&lt;arg2&gt;</a:t>
              </a:r>
            </a:p>
            <a:p>
              <a:r>
                <a:rPr lang="en-US" b="1" dirty="0" smtClean="0">
                  <a:solidFill>
                    <a:schemeClr val="tx1"/>
                  </a:solidFill>
                  <a:latin typeface="Courier New" pitchFamily="49" charset="0"/>
                  <a:cs typeface="Courier New" pitchFamily="49" charset="0"/>
                </a:rPr>
                <a:t>push	&lt;arg1&gt;</a:t>
              </a:r>
            </a:p>
          </p:txBody>
        </p:sp>
        <p:sp>
          <p:nvSpPr>
            <p:cNvPr id="19" name="Rectangle 18"/>
            <p:cNvSpPr/>
            <p:nvPr/>
          </p:nvSpPr>
          <p:spPr>
            <a:xfrm>
              <a:off x="533400" y="2743200"/>
              <a:ext cx="25908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callee</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0" name="Rectangle 19"/>
            <p:cNvSpPr/>
            <p:nvPr/>
          </p:nvSpPr>
          <p:spPr>
            <a:xfrm>
              <a:off x="533400" y="3200400"/>
              <a:ext cx="2590800" cy="16764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&lt;default value of local variable&gt;</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533400" y="4953000"/>
              <a:ext cx="25908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4" name="Rectangle 23"/>
            <p:cNvSpPr/>
            <p:nvPr/>
          </p:nvSpPr>
          <p:spPr>
            <a:xfrm>
              <a:off x="533400" y="5943600"/>
              <a:ext cx="2590800" cy="6858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p:txBody>
        </p:sp>
        <p:sp>
          <p:nvSpPr>
            <p:cNvPr id="25" name="Rectangle 24"/>
            <p:cNvSpPr/>
            <p:nvPr/>
          </p:nvSpPr>
          <p:spPr>
            <a:xfrm>
              <a:off x="533400" y="1676400"/>
              <a:ext cx="25908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grpSp>
      <p:cxnSp>
        <p:nvCxnSpPr>
          <p:cNvPr id="40" name="Straight Connector 39"/>
          <p:cNvCxnSpPr/>
          <p:nvPr/>
        </p:nvCxnSpPr>
        <p:spPr>
          <a:xfrm>
            <a:off x="67056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7056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66294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51" name="Pentagon 50"/>
          <p:cNvSpPr/>
          <p:nvPr/>
        </p:nvSpPr>
        <p:spPr>
          <a:xfrm>
            <a:off x="5638800" y="48006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52" name="Pentagon 51"/>
          <p:cNvSpPr/>
          <p:nvPr/>
        </p:nvSpPr>
        <p:spPr>
          <a:xfrm>
            <a:off x="5638800" y="59436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cxnSp>
        <p:nvCxnSpPr>
          <p:cNvPr id="56" name="Straight Connector 55"/>
          <p:cNvCxnSpPr/>
          <p:nvPr/>
        </p:nvCxnSpPr>
        <p:spPr>
          <a:xfrm>
            <a:off x="67056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7056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7056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7056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65" name="Pentagon 64"/>
          <p:cNvSpPr/>
          <p:nvPr/>
        </p:nvSpPr>
        <p:spPr>
          <a:xfrm flipH="1">
            <a:off x="3124200" y="2362200"/>
            <a:ext cx="609600" cy="3048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26" name="Rectangle 25"/>
          <p:cNvSpPr/>
          <p:nvPr/>
        </p:nvSpPr>
        <p:spPr>
          <a:xfrm>
            <a:off x="6705600" y="48006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&lt;arg2&gt;</a:t>
            </a:r>
          </a:p>
        </p:txBody>
      </p:sp>
      <p:sp>
        <p:nvSpPr>
          <p:cNvPr id="23" name="Slide Number Placeholder 22"/>
          <p:cNvSpPr>
            <a:spLocks noGrp="1"/>
          </p:cNvSpPr>
          <p:nvPr>
            <p:ph type="sldNum" sz="quarter" idx="12"/>
          </p:nvPr>
        </p:nvSpPr>
        <p:spPr/>
        <p:txBody>
          <a:bodyPr/>
          <a:lstStyle/>
          <a:p>
            <a:fld id="{B6F15528-21DE-4FAA-801E-634DDDAF4B2B}" type="slidenum">
              <a:rPr lang="en-US" smtClean="0"/>
              <a:pPr/>
              <a:t>50</a:t>
            </a:fld>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General Trace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3" name="Group 27"/>
          <p:cNvGrpSpPr/>
          <p:nvPr/>
        </p:nvGrpSpPr>
        <p:grpSpPr>
          <a:xfrm>
            <a:off x="533400" y="1676400"/>
            <a:ext cx="2514600" cy="4953000"/>
            <a:chOff x="533400" y="1676400"/>
            <a:chExt cx="2590800" cy="4953000"/>
          </a:xfrm>
        </p:grpSpPr>
        <p:sp>
          <p:nvSpPr>
            <p:cNvPr id="18" name="Rectangle 17"/>
            <p:cNvSpPr/>
            <p:nvPr/>
          </p:nvSpPr>
          <p:spPr>
            <a:xfrm>
              <a:off x="533400" y="1981200"/>
              <a:ext cx="2590800" cy="685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&lt;arg2&gt;</a:t>
              </a:r>
            </a:p>
            <a:p>
              <a:r>
                <a:rPr lang="en-US" b="1" dirty="0" smtClean="0">
                  <a:solidFill>
                    <a:schemeClr val="tx1"/>
                  </a:solidFill>
                  <a:latin typeface="Courier New" pitchFamily="49" charset="0"/>
                  <a:cs typeface="Courier New" pitchFamily="49" charset="0"/>
                </a:rPr>
                <a:t>push	&lt;arg1&gt;</a:t>
              </a:r>
            </a:p>
          </p:txBody>
        </p:sp>
        <p:sp>
          <p:nvSpPr>
            <p:cNvPr id="19" name="Rectangle 18"/>
            <p:cNvSpPr/>
            <p:nvPr/>
          </p:nvSpPr>
          <p:spPr>
            <a:xfrm>
              <a:off x="533400" y="2743200"/>
              <a:ext cx="25908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callee</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0" name="Rectangle 19"/>
            <p:cNvSpPr/>
            <p:nvPr/>
          </p:nvSpPr>
          <p:spPr>
            <a:xfrm>
              <a:off x="533400" y="3200400"/>
              <a:ext cx="2590800" cy="16764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&lt;default value of local variable&gt;</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533400" y="4953000"/>
              <a:ext cx="25908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4" name="Rectangle 23"/>
            <p:cNvSpPr/>
            <p:nvPr/>
          </p:nvSpPr>
          <p:spPr>
            <a:xfrm>
              <a:off x="533400" y="5943600"/>
              <a:ext cx="2590800" cy="6858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p:txBody>
        </p:sp>
        <p:sp>
          <p:nvSpPr>
            <p:cNvPr id="25" name="Rectangle 24"/>
            <p:cNvSpPr/>
            <p:nvPr/>
          </p:nvSpPr>
          <p:spPr>
            <a:xfrm>
              <a:off x="533400" y="1676400"/>
              <a:ext cx="25908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grpSp>
      <p:cxnSp>
        <p:nvCxnSpPr>
          <p:cNvPr id="40" name="Straight Connector 39"/>
          <p:cNvCxnSpPr/>
          <p:nvPr/>
        </p:nvCxnSpPr>
        <p:spPr>
          <a:xfrm>
            <a:off x="67056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7056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66294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51" name="Pentagon 50"/>
          <p:cNvSpPr/>
          <p:nvPr/>
        </p:nvSpPr>
        <p:spPr>
          <a:xfrm>
            <a:off x="5638800" y="44958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52" name="Pentagon 51"/>
          <p:cNvSpPr/>
          <p:nvPr/>
        </p:nvSpPr>
        <p:spPr>
          <a:xfrm>
            <a:off x="5638800" y="59436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cxnSp>
        <p:nvCxnSpPr>
          <p:cNvPr id="56" name="Straight Connector 55"/>
          <p:cNvCxnSpPr/>
          <p:nvPr/>
        </p:nvCxnSpPr>
        <p:spPr>
          <a:xfrm>
            <a:off x="67056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7056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7056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7056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65" name="Pentagon 64"/>
          <p:cNvSpPr/>
          <p:nvPr/>
        </p:nvSpPr>
        <p:spPr>
          <a:xfrm flipH="1">
            <a:off x="3124200" y="2819400"/>
            <a:ext cx="609600" cy="3048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26" name="Rectangle 25"/>
          <p:cNvSpPr/>
          <p:nvPr/>
        </p:nvSpPr>
        <p:spPr>
          <a:xfrm>
            <a:off x="6705600" y="48006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&lt;arg2&gt;</a:t>
            </a:r>
          </a:p>
        </p:txBody>
      </p:sp>
      <p:sp>
        <p:nvSpPr>
          <p:cNvPr id="27" name="Rectangle 26"/>
          <p:cNvSpPr/>
          <p:nvPr/>
        </p:nvSpPr>
        <p:spPr>
          <a:xfrm>
            <a:off x="6705600" y="4495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&lt;arg1&gt;</a:t>
            </a:r>
          </a:p>
        </p:txBody>
      </p:sp>
      <p:sp>
        <p:nvSpPr>
          <p:cNvPr id="28" name="Rectangle 27"/>
          <p:cNvSpPr/>
          <p:nvPr/>
        </p:nvSpPr>
        <p:spPr>
          <a:xfrm>
            <a:off x="3886200" y="1905000"/>
            <a:ext cx="2667000" cy="21336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latin typeface="Bookman Old Style" pitchFamily="18" charset="0"/>
              </a:rPr>
              <a:t>(</a:t>
            </a:r>
            <a:r>
              <a:rPr lang="en-US" sz="2000" b="1" dirty="0" smtClean="0">
                <a:solidFill>
                  <a:srgbClr val="FFC000"/>
                </a:solidFill>
                <a:latin typeface="Bookman Old Style" pitchFamily="18" charset="0"/>
              </a:rPr>
              <a:t>call</a:t>
            </a:r>
            <a:r>
              <a:rPr lang="en-US" sz="2000" dirty="0" smtClean="0">
                <a:latin typeface="Bookman Old Style" pitchFamily="18" charset="0"/>
              </a:rPr>
              <a:t>) actually pushes EIP value then performs an unconditional jump to the </a:t>
            </a:r>
            <a:r>
              <a:rPr lang="en-US" sz="2000" dirty="0" err="1" smtClean="0">
                <a:latin typeface="Bookman Old Style" pitchFamily="18" charset="0"/>
              </a:rPr>
              <a:t>callee</a:t>
            </a:r>
            <a:r>
              <a:rPr lang="en-US" sz="2000" dirty="0" smtClean="0">
                <a:latin typeface="Bookman Old Style" pitchFamily="18" charset="0"/>
              </a:rPr>
              <a:t> (by changing EIP value)</a:t>
            </a:r>
            <a:endParaRPr lang="en-US" sz="2000" b="1" dirty="0" smtClean="0">
              <a:solidFill>
                <a:srgbClr val="FF0000"/>
              </a:solidFill>
              <a:latin typeface="Bookman Old Style" pitchFamily="18" charset="0"/>
            </a:endParaRPr>
          </a:p>
        </p:txBody>
      </p:sp>
      <p:sp>
        <p:nvSpPr>
          <p:cNvPr id="29" name="Slide Number Placeholder 28"/>
          <p:cNvSpPr>
            <a:spLocks noGrp="1"/>
          </p:cNvSpPr>
          <p:nvPr>
            <p:ph type="sldNum" sz="quarter" idx="12"/>
          </p:nvPr>
        </p:nvSpPr>
        <p:spPr/>
        <p:txBody>
          <a:bodyPr/>
          <a:lstStyle/>
          <a:p>
            <a:fld id="{B6F15528-21DE-4FAA-801E-634DDDAF4B2B}" type="slidenum">
              <a:rPr lang="en-US" smtClean="0"/>
              <a:pPr/>
              <a:t>51</a:t>
            </a:fld>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General Trace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3" name="Group 27"/>
          <p:cNvGrpSpPr/>
          <p:nvPr/>
        </p:nvGrpSpPr>
        <p:grpSpPr>
          <a:xfrm>
            <a:off x="533400" y="1676400"/>
            <a:ext cx="2514600" cy="4953000"/>
            <a:chOff x="533400" y="1676400"/>
            <a:chExt cx="2590800" cy="4953000"/>
          </a:xfrm>
        </p:grpSpPr>
        <p:sp>
          <p:nvSpPr>
            <p:cNvPr id="18" name="Rectangle 17"/>
            <p:cNvSpPr/>
            <p:nvPr/>
          </p:nvSpPr>
          <p:spPr>
            <a:xfrm>
              <a:off x="533400" y="1981200"/>
              <a:ext cx="2590800" cy="685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&lt;arg2&gt;</a:t>
              </a:r>
            </a:p>
            <a:p>
              <a:r>
                <a:rPr lang="en-US" b="1" dirty="0" smtClean="0">
                  <a:solidFill>
                    <a:schemeClr val="tx1"/>
                  </a:solidFill>
                  <a:latin typeface="Courier New" pitchFamily="49" charset="0"/>
                  <a:cs typeface="Courier New" pitchFamily="49" charset="0"/>
                </a:rPr>
                <a:t>push	&lt;arg1&gt;</a:t>
              </a:r>
            </a:p>
          </p:txBody>
        </p:sp>
        <p:sp>
          <p:nvSpPr>
            <p:cNvPr id="19" name="Rectangle 18"/>
            <p:cNvSpPr/>
            <p:nvPr/>
          </p:nvSpPr>
          <p:spPr>
            <a:xfrm>
              <a:off x="533400" y="2743200"/>
              <a:ext cx="25908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callee</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0" name="Rectangle 19"/>
            <p:cNvSpPr/>
            <p:nvPr/>
          </p:nvSpPr>
          <p:spPr>
            <a:xfrm>
              <a:off x="533400" y="3200400"/>
              <a:ext cx="2590800" cy="16764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&lt;default value of local variable&gt;</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533400" y="4953000"/>
              <a:ext cx="25908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4" name="Rectangle 23"/>
            <p:cNvSpPr/>
            <p:nvPr/>
          </p:nvSpPr>
          <p:spPr>
            <a:xfrm>
              <a:off x="533400" y="5943600"/>
              <a:ext cx="2590800" cy="6858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p:txBody>
        </p:sp>
        <p:sp>
          <p:nvSpPr>
            <p:cNvPr id="25" name="Rectangle 24"/>
            <p:cNvSpPr/>
            <p:nvPr/>
          </p:nvSpPr>
          <p:spPr>
            <a:xfrm>
              <a:off x="533400" y="1676400"/>
              <a:ext cx="25908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grpSp>
      <p:cxnSp>
        <p:nvCxnSpPr>
          <p:cNvPr id="40" name="Straight Connector 39"/>
          <p:cNvCxnSpPr/>
          <p:nvPr/>
        </p:nvCxnSpPr>
        <p:spPr>
          <a:xfrm>
            <a:off x="67056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7056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66294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51" name="Pentagon 50"/>
          <p:cNvSpPr/>
          <p:nvPr/>
        </p:nvSpPr>
        <p:spPr>
          <a:xfrm>
            <a:off x="5638800" y="41148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52" name="Pentagon 51"/>
          <p:cNvSpPr/>
          <p:nvPr/>
        </p:nvSpPr>
        <p:spPr>
          <a:xfrm>
            <a:off x="5638800" y="59436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cxnSp>
        <p:nvCxnSpPr>
          <p:cNvPr id="56" name="Straight Connector 55"/>
          <p:cNvCxnSpPr/>
          <p:nvPr/>
        </p:nvCxnSpPr>
        <p:spPr>
          <a:xfrm>
            <a:off x="67056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7056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7056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7056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65" name="Pentagon 64"/>
          <p:cNvSpPr/>
          <p:nvPr/>
        </p:nvSpPr>
        <p:spPr>
          <a:xfrm flipH="1">
            <a:off x="3124200" y="3200400"/>
            <a:ext cx="609600" cy="3048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26" name="Rectangle 25"/>
          <p:cNvSpPr/>
          <p:nvPr/>
        </p:nvSpPr>
        <p:spPr>
          <a:xfrm>
            <a:off x="6705600" y="48006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&lt;arg2&gt;</a:t>
            </a:r>
          </a:p>
        </p:txBody>
      </p:sp>
      <p:sp>
        <p:nvSpPr>
          <p:cNvPr id="27" name="Rectangle 26"/>
          <p:cNvSpPr/>
          <p:nvPr/>
        </p:nvSpPr>
        <p:spPr>
          <a:xfrm>
            <a:off x="6705600" y="4495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&lt;arg1&gt;</a:t>
            </a:r>
          </a:p>
        </p:txBody>
      </p:sp>
      <p:sp>
        <p:nvSpPr>
          <p:cNvPr id="29" name="Rectangle 28"/>
          <p:cNvSpPr/>
          <p:nvPr/>
        </p:nvSpPr>
        <p:spPr>
          <a:xfrm>
            <a:off x="6705600" y="4191000"/>
            <a:ext cx="1676400" cy="3048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Caller EIP</a:t>
            </a:r>
          </a:p>
        </p:txBody>
      </p:sp>
      <p:sp>
        <p:nvSpPr>
          <p:cNvPr id="28" name="Slide Number Placeholder 27"/>
          <p:cNvSpPr>
            <a:spLocks noGrp="1"/>
          </p:cNvSpPr>
          <p:nvPr>
            <p:ph type="sldNum" sz="quarter" idx="12"/>
          </p:nvPr>
        </p:nvSpPr>
        <p:spPr/>
        <p:txBody>
          <a:bodyPr/>
          <a:lstStyle/>
          <a:p>
            <a:fld id="{B6F15528-21DE-4FAA-801E-634DDDAF4B2B}" type="slidenum">
              <a:rPr lang="en-US" smtClean="0"/>
              <a:pPr/>
              <a:t>52</a:t>
            </a:fld>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General Trace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3" name="Group 27"/>
          <p:cNvGrpSpPr/>
          <p:nvPr/>
        </p:nvGrpSpPr>
        <p:grpSpPr>
          <a:xfrm>
            <a:off x="533400" y="1676400"/>
            <a:ext cx="2514600" cy="4953000"/>
            <a:chOff x="533400" y="1676400"/>
            <a:chExt cx="2590800" cy="4953000"/>
          </a:xfrm>
        </p:grpSpPr>
        <p:sp>
          <p:nvSpPr>
            <p:cNvPr id="18" name="Rectangle 17"/>
            <p:cNvSpPr/>
            <p:nvPr/>
          </p:nvSpPr>
          <p:spPr>
            <a:xfrm>
              <a:off x="533400" y="1981200"/>
              <a:ext cx="2590800" cy="685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&lt;arg2&gt;</a:t>
              </a:r>
            </a:p>
            <a:p>
              <a:r>
                <a:rPr lang="en-US" b="1" dirty="0" smtClean="0">
                  <a:solidFill>
                    <a:schemeClr val="tx1"/>
                  </a:solidFill>
                  <a:latin typeface="Courier New" pitchFamily="49" charset="0"/>
                  <a:cs typeface="Courier New" pitchFamily="49" charset="0"/>
                </a:rPr>
                <a:t>push	&lt;arg1&gt;</a:t>
              </a:r>
            </a:p>
          </p:txBody>
        </p:sp>
        <p:sp>
          <p:nvSpPr>
            <p:cNvPr id="19" name="Rectangle 18"/>
            <p:cNvSpPr/>
            <p:nvPr/>
          </p:nvSpPr>
          <p:spPr>
            <a:xfrm>
              <a:off x="533400" y="2743200"/>
              <a:ext cx="25908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callee</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0" name="Rectangle 19"/>
            <p:cNvSpPr/>
            <p:nvPr/>
          </p:nvSpPr>
          <p:spPr>
            <a:xfrm>
              <a:off x="533400" y="3200400"/>
              <a:ext cx="2590800" cy="16764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&lt;default value of local variable&gt;</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533400" y="4953000"/>
              <a:ext cx="25908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4" name="Rectangle 23"/>
            <p:cNvSpPr/>
            <p:nvPr/>
          </p:nvSpPr>
          <p:spPr>
            <a:xfrm>
              <a:off x="533400" y="5943600"/>
              <a:ext cx="2590800" cy="6858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p:txBody>
        </p:sp>
        <p:sp>
          <p:nvSpPr>
            <p:cNvPr id="25" name="Rectangle 24"/>
            <p:cNvSpPr/>
            <p:nvPr/>
          </p:nvSpPr>
          <p:spPr>
            <a:xfrm>
              <a:off x="533400" y="1676400"/>
              <a:ext cx="25908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grpSp>
      <p:cxnSp>
        <p:nvCxnSpPr>
          <p:cNvPr id="40" name="Straight Connector 39"/>
          <p:cNvCxnSpPr/>
          <p:nvPr/>
        </p:nvCxnSpPr>
        <p:spPr>
          <a:xfrm>
            <a:off x="67056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7056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66294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51" name="Pentagon 50"/>
          <p:cNvSpPr/>
          <p:nvPr/>
        </p:nvSpPr>
        <p:spPr>
          <a:xfrm>
            <a:off x="5638800" y="38100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52" name="Pentagon 51"/>
          <p:cNvSpPr/>
          <p:nvPr/>
        </p:nvSpPr>
        <p:spPr>
          <a:xfrm>
            <a:off x="5638800" y="59436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cxnSp>
        <p:nvCxnSpPr>
          <p:cNvPr id="56" name="Straight Connector 55"/>
          <p:cNvCxnSpPr/>
          <p:nvPr/>
        </p:nvCxnSpPr>
        <p:spPr>
          <a:xfrm>
            <a:off x="67056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7056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7056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7056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65" name="Pentagon 64"/>
          <p:cNvSpPr/>
          <p:nvPr/>
        </p:nvSpPr>
        <p:spPr>
          <a:xfrm flipH="1">
            <a:off x="3124200" y="3505200"/>
            <a:ext cx="609600" cy="3048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26" name="Rectangle 25"/>
          <p:cNvSpPr/>
          <p:nvPr/>
        </p:nvSpPr>
        <p:spPr>
          <a:xfrm>
            <a:off x="6705600" y="48006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&lt;arg2&gt;</a:t>
            </a:r>
          </a:p>
        </p:txBody>
      </p:sp>
      <p:sp>
        <p:nvSpPr>
          <p:cNvPr id="27" name="Rectangle 26"/>
          <p:cNvSpPr/>
          <p:nvPr/>
        </p:nvSpPr>
        <p:spPr>
          <a:xfrm>
            <a:off x="6705600" y="4495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&lt;arg1&gt;</a:t>
            </a:r>
          </a:p>
        </p:txBody>
      </p:sp>
      <p:sp>
        <p:nvSpPr>
          <p:cNvPr id="29" name="Rectangle 28"/>
          <p:cNvSpPr/>
          <p:nvPr/>
        </p:nvSpPr>
        <p:spPr>
          <a:xfrm>
            <a:off x="6705600" y="4191000"/>
            <a:ext cx="1676400" cy="3048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Caller EIP</a:t>
            </a:r>
          </a:p>
        </p:txBody>
      </p:sp>
      <p:sp>
        <p:nvSpPr>
          <p:cNvPr id="28" name="Rectangle 27"/>
          <p:cNvSpPr/>
          <p:nvPr/>
        </p:nvSpPr>
        <p:spPr>
          <a:xfrm>
            <a:off x="6705600" y="38862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EBP value</a:t>
            </a:r>
          </a:p>
        </p:txBody>
      </p:sp>
      <p:cxnSp>
        <p:nvCxnSpPr>
          <p:cNvPr id="31" name="Straight Connector 30"/>
          <p:cNvCxnSpPr/>
          <p:nvPr/>
        </p:nvCxnSpPr>
        <p:spPr>
          <a:xfrm flipH="1">
            <a:off x="8382000" y="4038600"/>
            <a:ext cx="228600" cy="0"/>
          </a:xfrm>
          <a:prstGeom prst="line">
            <a:avLst/>
          </a:prstGeom>
          <a:ln w="254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610600" y="4038600"/>
            <a:ext cx="0" cy="2133600"/>
          </a:xfrm>
          <a:prstGeom prst="line">
            <a:avLst/>
          </a:prstGeom>
          <a:ln w="254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8382000" y="6172200"/>
            <a:ext cx="228600" cy="0"/>
          </a:xfrm>
          <a:prstGeom prst="line">
            <a:avLst/>
          </a:prstGeom>
          <a:ln w="25400">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0" name="Slide Number Placeholder 29"/>
          <p:cNvSpPr>
            <a:spLocks noGrp="1"/>
          </p:cNvSpPr>
          <p:nvPr>
            <p:ph type="sldNum" sz="quarter" idx="12"/>
          </p:nvPr>
        </p:nvSpPr>
        <p:spPr/>
        <p:txBody>
          <a:bodyPr/>
          <a:lstStyle/>
          <a:p>
            <a:fld id="{B6F15528-21DE-4FAA-801E-634DDDAF4B2B}" type="slidenum">
              <a:rPr lang="en-US" smtClean="0"/>
              <a:pPr/>
              <a:t>53</a:t>
            </a:fld>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General Trace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3" name="Group 27"/>
          <p:cNvGrpSpPr/>
          <p:nvPr/>
        </p:nvGrpSpPr>
        <p:grpSpPr>
          <a:xfrm>
            <a:off x="533400" y="1676400"/>
            <a:ext cx="2514600" cy="4953000"/>
            <a:chOff x="533400" y="1676400"/>
            <a:chExt cx="2590800" cy="4953000"/>
          </a:xfrm>
        </p:grpSpPr>
        <p:sp>
          <p:nvSpPr>
            <p:cNvPr id="18" name="Rectangle 17"/>
            <p:cNvSpPr/>
            <p:nvPr/>
          </p:nvSpPr>
          <p:spPr>
            <a:xfrm>
              <a:off x="533400" y="1981200"/>
              <a:ext cx="2590800" cy="685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&lt;arg2&gt;</a:t>
              </a:r>
            </a:p>
            <a:p>
              <a:r>
                <a:rPr lang="en-US" b="1" dirty="0" smtClean="0">
                  <a:solidFill>
                    <a:schemeClr val="tx1"/>
                  </a:solidFill>
                  <a:latin typeface="Courier New" pitchFamily="49" charset="0"/>
                  <a:cs typeface="Courier New" pitchFamily="49" charset="0"/>
                </a:rPr>
                <a:t>push	&lt;arg1&gt;</a:t>
              </a:r>
            </a:p>
          </p:txBody>
        </p:sp>
        <p:sp>
          <p:nvSpPr>
            <p:cNvPr id="19" name="Rectangle 18"/>
            <p:cNvSpPr/>
            <p:nvPr/>
          </p:nvSpPr>
          <p:spPr>
            <a:xfrm>
              <a:off x="533400" y="2743200"/>
              <a:ext cx="25908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callee</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0" name="Rectangle 19"/>
            <p:cNvSpPr/>
            <p:nvPr/>
          </p:nvSpPr>
          <p:spPr>
            <a:xfrm>
              <a:off x="533400" y="3200400"/>
              <a:ext cx="2590800" cy="16764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&lt;default value of local variable&gt;</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533400" y="4953000"/>
              <a:ext cx="25908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4" name="Rectangle 23"/>
            <p:cNvSpPr/>
            <p:nvPr/>
          </p:nvSpPr>
          <p:spPr>
            <a:xfrm>
              <a:off x="533400" y="5943600"/>
              <a:ext cx="2590800" cy="6858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p:txBody>
        </p:sp>
        <p:sp>
          <p:nvSpPr>
            <p:cNvPr id="25" name="Rectangle 24"/>
            <p:cNvSpPr/>
            <p:nvPr/>
          </p:nvSpPr>
          <p:spPr>
            <a:xfrm>
              <a:off x="533400" y="1676400"/>
              <a:ext cx="25908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grpSp>
      <p:cxnSp>
        <p:nvCxnSpPr>
          <p:cNvPr id="40" name="Straight Connector 39"/>
          <p:cNvCxnSpPr/>
          <p:nvPr/>
        </p:nvCxnSpPr>
        <p:spPr>
          <a:xfrm>
            <a:off x="67056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7056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66294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51" name="Pentagon 50"/>
          <p:cNvSpPr/>
          <p:nvPr/>
        </p:nvSpPr>
        <p:spPr>
          <a:xfrm>
            <a:off x="5638800" y="38100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52" name="Pentagon 51"/>
          <p:cNvSpPr/>
          <p:nvPr/>
        </p:nvSpPr>
        <p:spPr>
          <a:xfrm>
            <a:off x="4648200" y="38100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cxnSp>
        <p:nvCxnSpPr>
          <p:cNvPr id="56" name="Straight Connector 55"/>
          <p:cNvCxnSpPr/>
          <p:nvPr/>
        </p:nvCxnSpPr>
        <p:spPr>
          <a:xfrm>
            <a:off x="67056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7056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7056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7056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65" name="Pentagon 64"/>
          <p:cNvSpPr/>
          <p:nvPr/>
        </p:nvSpPr>
        <p:spPr>
          <a:xfrm flipH="1">
            <a:off x="3124200" y="3733800"/>
            <a:ext cx="609600" cy="3048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26" name="Rectangle 25"/>
          <p:cNvSpPr/>
          <p:nvPr/>
        </p:nvSpPr>
        <p:spPr>
          <a:xfrm>
            <a:off x="6705600" y="48006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&lt;arg2&gt;</a:t>
            </a:r>
          </a:p>
        </p:txBody>
      </p:sp>
      <p:sp>
        <p:nvSpPr>
          <p:cNvPr id="27" name="Rectangle 26"/>
          <p:cNvSpPr/>
          <p:nvPr/>
        </p:nvSpPr>
        <p:spPr>
          <a:xfrm>
            <a:off x="6705600" y="4495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&lt;arg1&gt;</a:t>
            </a:r>
          </a:p>
        </p:txBody>
      </p:sp>
      <p:sp>
        <p:nvSpPr>
          <p:cNvPr id="29" name="Rectangle 28"/>
          <p:cNvSpPr/>
          <p:nvPr/>
        </p:nvSpPr>
        <p:spPr>
          <a:xfrm>
            <a:off x="6705600" y="4191000"/>
            <a:ext cx="1676400" cy="3048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Caller EIP</a:t>
            </a:r>
          </a:p>
        </p:txBody>
      </p:sp>
      <p:sp>
        <p:nvSpPr>
          <p:cNvPr id="28" name="Rectangle 27"/>
          <p:cNvSpPr/>
          <p:nvPr/>
        </p:nvSpPr>
        <p:spPr>
          <a:xfrm>
            <a:off x="6705600" y="38862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EBP value</a:t>
            </a:r>
          </a:p>
        </p:txBody>
      </p:sp>
      <p:cxnSp>
        <p:nvCxnSpPr>
          <p:cNvPr id="31" name="Straight Connector 30"/>
          <p:cNvCxnSpPr/>
          <p:nvPr/>
        </p:nvCxnSpPr>
        <p:spPr>
          <a:xfrm flipH="1">
            <a:off x="8382000" y="4038600"/>
            <a:ext cx="228600" cy="0"/>
          </a:xfrm>
          <a:prstGeom prst="line">
            <a:avLst/>
          </a:prstGeom>
          <a:ln w="254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610600" y="4038600"/>
            <a:ext cx="0" cy="2133600"/>
          </a:xfrm>
          <a:prstGeom prst="line">
            <a:avLst/>
          </a:prstGeom>
          <a:ln w="254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8382000" y="6172200"/>
            <a:ext cx="228600" cy="0"/>
          </a:xfrm>
          <a:prstGeom prst="line">
            <a:avLst/>
          </a:prstGeom>
          <a:ln w="25400">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3886200" y="2438400"/>
            <a:ext cx="2667000" cy="10668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latin typeface="Bookman Old Style" pitchFamily="18" charset="0"/>
              </a:rPr>
              <a:t>Let’s say we have one local variable of type int.</a:t>
            </a:r>
            <a:endParaRPr lang="en-US" sz="2000" b="1" dirty="0" smtClean="0">
              <a:solidFill>
                <a:srgbClr val="FF0000"/>
              </a:solidFill>
              <a:latin typeface="Bookman Old Style" pitchFamily="18" charset="0"/>
            </a:endParaRPr>
          </a:p>
        </p:txBody>
      </p:sp>
      <p:sp>
        <p:nvSpPr>
          <p:cNvPr id="30" name="Slide Number Placeholder 29"/>
          <p:cNvSpPr>
            <a:spLocks noGrp="1"/>
          </p:cNvSpPr>
          <p:nvPr>
            <p:ph type="sldNum" sz="quarter" idx="12"/>
          </p:nvPr>
        </p:nvSpPr>
        <p:spPr/>
        <p:txBody>
          <a:bodyPr/>
          <a:lstStyle/>
          <a:p>
            <a:fld id="{B6F15528-21DE-4FAA-801E-634DDDAF4B2B}" type="slidenum">
              <a:rPr lang="en-US" smtClean="0"/>
              <a:pPr/>
              <a:t>54</a:t>
            </a:fld>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General Trace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3" name="Group 27"/>
          <p:cNvGrpSpPr/>
          <p:nvPr/>
        </p:nvGrpSpPr>
        <p:grpSpPr>
          <a:xfrm>
            <a:off x="533400" y="1676400"/>
            <a:ext cx="2514600" cy="4953000"/>
            <a:chOff x="533400" y="1676400"/>
            <a:chExt cx="2590800" cy="4953000"/>
          </a:xfrm>
        </p:grpSpPr>
        <p:sp>
          <p:nvSpPr>
            <p:cNvPr id="18" name="Rectangle 17"/>
            <p:cNvSpPr/>
            <p:nvPr/>
          </p:nvSpPr>
          <p:spPr>
            <a:xfrm>
              <a:off x="533400" y="1981200"/>
              <a:ext cx="2590800" cy="685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&lt;arg2&gt;</a:t>
              </a:r>
            </a:p>
            <a:p>
              <a:r>
                <a:rPr lang="en-US" b="1" dirty="0" smtClean="0">
                  <a:solidFill>
                    <a:schemeClr val="tx1"/>
                  </a:solidFill>
                  <a:latin typeface="Courier New" pitchFamily="49" charset="0"/>
                  <a:cs typeface="Courier New" pitchFamily="49" charset="0"/>
                </a:rPr>
                <a:t>push	&lt;arg1&gt;</a:t>
              </a:r>
            </a:p>
          </p:txBody>
        </p:sp>
        <p:sp>
          <p:nvSpPr>
            <p:cNvPr id="19" name="Rectangle 18"/>
            <p:cNvSpPr/>
            <p:nvPr/>
          </p:nvSpPr>
          <p:spPr>
            <a:xfrm>
              <a:off x="533400" y="2743200"/>
              <a:ext cx="25908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callee</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0" name="Rectangle 19"/>
            <p:cNvSpPr/>
            <p:nvPr/>
          </p:nvSpPr>
          <p:spPr>
            <a:xfrm>
              <a:off x="533400" y="3200400"/>
              <a:ext cx="2590800" cy="16764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&lt;default value of local variable&gt;</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533400" y="4953000"/>
              <a:ext cx="25908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4" name="Rectangle 23"/>
            <p:cNvSpPr/>
            <p:nvPr/>
          </p:nvSpPr>
          <p:spPr>
            <a:xfrm>
              <a:off x="533400" y="5943600"/>
              <a:ext cx="2590800" cy="6858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p:txBody>
        </p:sp>
        <p:sp>
          <p:nvSpPr>
            <p:cNvPr id="25" name="Rectangle 24"/>
            <p:cNvSpPr/>
            <p:nvPr/>
          </p:nvSpPr>
          <p:spPr>
            <a:xfrm>
              <a:off x="533400" y="1676400"/>
              <a:ext cx="25908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grpSp>
      <p:cxnSp>
        <p:nvCxnSpPr>
          <p:cNvPr id="40" name="Straight Connector 39"/>
          <p:cNvCxnSpPr/>
          <p:nvPr/>
        </p:nvCxnSpPr>
        <p:spPr>
          <a:xfrm>
            <a:off x="67056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7056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66294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51" name="Pentagon 50"/>
          <p:cNvSpPr/>
          <p:nvPr/>
        </p:nvSpPr>
        <p:spPr>
          <a:xfrm>
            <a:off x="5638800" y="35052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52" name="Pentagon 51"/>
          <p:cNvSpPr/>
          <p:nvPr/>
        </p:nvSpPr>
        <p:spPr>
          <a:xfrm>
            <a:off x="5638800" y="38100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cxnSp>
        <p:nvCxnSpPr>
          <p:cNvPr id="56" name="Straight Connector 55"/>
          <p:cNvCxnSpPr/>
          <p:nvPr/>
        </p:nvCxnSpPr>
        <p:spPr>
          <a:xfrm>
            <a:off x="67056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7056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7056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7056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6705600" y="48006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&lt;arg2&gt;</a:t>
            </a:r>
          </a:p>
        </p:txBody>
      </p:sp>
      <p:sp>
        <p:nvSpPr>
          <p:cNvPr id="27" name="Rectangle 26"/>
          <p:cNvSpPr/>
          <p:nvPr/>
        </p:nvSpPr>
        <p:spPr>
          <a:xfrm>
            <a:off x="6705600" y="4495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&lt;arg1&gt;</a:t>
            </a:r>
          </a:p>
        </p:txBody>
      </p:sp>
      <p:sp>
        <p:nvSpPr>
          <p:cNvPr id="29" name="Rectangle 28"/>
          <p:cNvSpPr/>
          <p:nvPr/>
        </p:nvSpPr>
        <p:spPr>
          <a:xfrm>
            <a:off x="6705600" y="4191000"/>
            <a:ext cx="1676400" cy="3048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Caller EIP</a:t>
            </a:r>
          </a:p>
        </p:txBody>
      </p:sp>
      <p:sp>
        <p:nvSpPr>
          <p:cNvPr id="28" name="Rectangle 27"/>
          <p:cNvSpPr/>
          <p:nvPr/>
        </p:nvSpPr>
        <p:spPr>
          <a:xfrm>
            <a:off x="6705600" y="38862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EBP value</a:t>
            </a:r>
          </a:p>
        </p:txBody>
      </p:sp>
      <p:cxnSp>
        <p:nvCxnSpPr>
          <p:cNvPr id="31" name="Straight Connector 30"/>
          <p:cNvCxnSpPr/>
          <p:nvPr/>
        </p:nvCxnSpPr>
        <p:spPr>
          <a:xfrm flipH="1">
            <a:off x="8382000" y="4038600"/>
            <a:ext cx="228600" cy="0"/>
          </a:xfrm>
          <a:prstGeom prst="line">
            <a:avLst/>
          </a:prstGeom>
          <a:ln w="254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610600" y="4038600"/>
            <a:ext cx="0" cy="2133600"/>
          </a:xfrm>
          <a:prstGeom prst="line">
            <a:avLst/>
          </a:prstGeom>
          <a:ln w="254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8382000" y="6172200"/>
            <a:ext cx="228600" cy="0"/>
          </a:xfrm>
          <a:prstGeom prst="line">
            <a:avLst/>
          </a:prstGeom>
          <a:ln w="25400">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6705600" y="35814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zero</a:t>
            </a:r>
          </a:p>
        </p:txBody>
      </p:sp>
      <p:sp>
        <p:nvSpPr>
          <p:cNvPr id="34" name="Pentagon 33"/>
          <p:cNvSpPr/>
          <p:nvPr/>
        </p:nvSpPr>
        <p:spPr>
          <a:xfrm>
            <a:off x="4800600" y="16764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Start of Memory</a:t>
            </a:r>
            <a:endParaRPr lang="en-US" dirty="0"/>
          </a:p>
        </p:txBody>
      </p:sp>
      <p:sp>
        <p:nvSpPr>
          <p:cNvPr id="35" name="Pentagon 34"/>
          <p:cNvSpPr/>
          <p:nvPr/>
        </p:nvSpPr>
        <p:spPr>
          <a:xfrm>
            <a:off x="4800600" y="64008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Top of Memory</a:t>
            </a:r>
            <a:endParaRPr lang="en-US" dirty="0"/>
          </a:p>
        </p:txBody>
      </p:sp>
      <p:sp>
        <p:nvSpPr>
          <p:cNvPr id="36" name="Rectangle 35"/>
          <p:cNvSpPr/>
          <p:nvPr/>
        </p:nvSpPr>
        <p:spPr>
          <a:xfrm>
            <a:off x="3124200" y="2057400"/>
            <a:ext cx="3429000" cy="13716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latin typeface="Bookman Old Style" pitchFamily="18" charset="0"/>
              </a:rPr>
              <a:t>ESP may change inside the </a:t>
            </a:r>
            <a:r>
              <a:rPr lang="en-US" dirty="0" err="1" smtClean="0">
                <a:latin typeface="Bookman Old Style" pitchFamily="18" charset="0"/>
              </a:rPr>
              <a:t>callee</a:t>
            </a:r>
            <a:r>
              <a:rPr lang="en-US" dirty="0" smtClean="0">
                <a:latin typeface="Bookman Old Style" pitchFamily="18" charset="0"/>
              </a:rPr>
              <a:t> body, but EBP does not change. Therefore, EBP location is used to locate variable and arguments.</a:t>
            </a:r>
            <a:endParaRPr lang="en-US" dirty="0" smtClean="0">
              <a:solidFill>
                <a:srgbClr val="FF0000"/>
              </a:solidFill>
              <a:latin typeface="Bookman Old Style" pitchFamily="18" charset="0"/>
            </a:endParaRPr>
          </a:p>
        </p:txBody>
      </p:sp>
      <p:sp>
        <p:nvSpPr>
          <p:cNvPr id="37" name="Slide Number Placeholder 36"/>
          <p:cNvSpPr>
            <a:spLocks noGrp="1"/>
          </p:cNvSpPr>
          <p:nvPr>
            <p:ph type="sldNum" sz="quarter" idx="12"/>
          </p:nvPr>
        </p:nvSpPr>
        <p:spPr/>
        <p:txBody>
          <a:bodyPr/>
          <a:lstStyle/>
          <a:p>
            <a:fld id="{B6F15528-21DE-4FAA-801E-634DDDAF4B2B}" type="slidenum">
              <a:rPr lang="en-US" smtClean="0"/>
              <a:pPr/>
              <a:t>55</a:t>
            </a:fld>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General Trace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3" name="Group 27"/>
          <p:cNvGrpSpPr/>
          <p:nvPr/>
        </p:nvGrpSpPr>
        <p:grpSpPr>
          <a:xfrm>
            <a:off x="533400" y="1676400"/>
            <a:ext cx="2514600" cy="4953000"/>
            <a:chOff x="533400" y="1676400"/>
            <a:chExt cx="2590800" cy="4953000"/>
          </a:xfrm>
        </p:grpSpPr>
        <p:sp>
          <p:nvSpPr>
            <p:cNvPr id="18" name="Rectangle 17"/>
            <p:cNvSpPr/>
            <p:nvPr/>
          </p:nvSpPr>
          <p:spPr>
            <a:xfrm>
              <a:off x="533400" y="1981200"/>
              <a:ext cx="2590800" cy="685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&lt;arg2&gt;</a:t>
              </a:r>
            </a:p>
            <a:p>
              <a:r>
                <a:rPr lang="en-US" b="1" dirty="0" smtClean="0">
                  <a:solidFill>
                    <a:schemeClr val="tx1"/>
                  </a:solidFill>
                  <a:latin typeface="Courier New" pitchFamily="49" charset="0"/>
                  <a:cs typeface="Courier New" pitchFamily="49" charset="0"/>
                </a:rPr>
                <a:t>push	&lt;arg1&gt;</a:t>
              </a:r>
            </a:p>
          </p:txBody>
        </p:sp>
        <p:sp>
          <p:nvSpPr>
            <p:cNvPr id="19" name="Rectangle 18"/>
            <p:cNvSpPr/>
            <p:nvPr/>
          </p:nvSpPr>
          <p:spPr>
            <a:xfrm>
              <a:off x="533400" y="2743200"/>
              <a:ext cx="25908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callee</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0" name="Rectangle 19"/>
            <p:cNvSpPr/>
            <p:nvPr/>
          </p:nvSpPr>
          <p:spPr>
            <a:xfrm>
              <a:off x="533400" y="3200400"/>
              <a:ext cx="2590800" cy="16764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&lt;default value of local variable&gt;</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533400" y="4953000"/>
              <a:ext cx="25908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4" name="Rectangle 23"/>
            <p:cNvSpPr/>
            <p:nvPr/>
          </p:nvSpPr>
          <p:spPr>
            <a:xfrm>
              <a:off x="533400" y="5943600"/>
              <a:ext cx="2590800" cy="6858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p:txBody>
        </p:sp>
        <p:sp>
          <p:nvSpPr>
            <p:cNvPr id="25" name="Rectangle 24"/>
            <p:cNvSpPr/>
            <p:nvPr/>
          </p:nvSpPr>
          <p:spPr>
            <a:xfrm>
              <a:off x="533400" y="1676400"/>
              <a:ext cx="25908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grpSp>
      <p:cxnSp>
        <p:nvCxnSpPr>
          <p:cNvPr id="40" name="Straight Connector 39"/>
          <p:cNvCxnSpPr/>
          <p:nvPr/>
        </p:nvCxnSpPr>
        <p:spPr>
          <a:xfrm>
            <a:off x="67056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7056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66294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52" name="Pentagon 51"/>
          <p:cNvSpPr/>
          <p:nvPr/>
        </p:nvSpPr>
        <p:spPr>
          <a:xfrm>
            <a:off x="5181600" y="3810000"/>
            <a:ext cx="14356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cxnSp>
        <p:nvCxnSpPr>
          <p:cNvPr id="56" name="Straight Connector 55"/>
          <p:cNvCxnSpPr/>
          <p:nvPr/>
        </p:nvCxnSpPr>
        <p:spPr>
          <a:xfrm>
            <a:off x="67056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7056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7056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7056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6705600" y="48006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&lt;arg2&gt;</a:t>
            </a:r>
          </a:p>
        </p:txBody>
      </p:sp>
      <p:sp>
        <p:nvSpPr>
          <p:cNvPr id="27" name="Rectangle 26"/>
          <p:cNvSpPr/>
          <p:nvPr/>
        </p:nvSpPr>
        <p:spPr>
          <a:xfrm>
            <a:off x="6705600" y="4495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&lt;arg1&gt;</a:t>
            </a:r>
          </a:p>
        </p:txBody>
      </p:sp>
      <p:sp>
        <p:nvSpPr>
          <p:cNvPr id="29" name="Rectangle 28"/>
          <p:cNvSpPr/>
          <p:nvPr/>
        </p:nvSpPr>
        <p:spPr>
          <a:xfrm>
            <a:off x="6705600" y="4191000"/>
            <a:ext cx="1676400" cy="3048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Caller EIP</a:t>
            </a:r>
          </a:p>
        </p:txBody>
      </p:sp>
      <p:sp>
        <p:nvSpPr>
          <p:cNvPr id="28" name="Rectangle 27"/>
          <p:cNvSpPr/>
          <p:nvPr/>
        </p:nvSpPr>
        <p:spPr>
          <a:xfrm>
            <a:off x="6705600" y="38862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EBP value</a:t>
            </a:r>
          </a:p>
        </p:txBody>
      </p:sp>
      <p:cxnSp>
        <p:nvCxnSpPr>
          <p:cNvPr id="31" name="Straight Connector 30"/>
          <p:cNvCxnSpPr/>
          <p:nvPr/>
        </p:nvCxnSpPr>
        <p:spPr>
          <a:xfrm flipH="1">
            <a:off x="8382000" y="4038600"/>
            <a:ext cx="228600" cy="0"/>
          </a:xfrm>
          <a:prstGeom prst="line">
            <a:avLst/>
          </a:prstGeom>
          <a:ln w="254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610600" y="4038600"/>
            <a:ext cx="0" cy="2133600"/>
          </a:xfrm>
          <a:prstGeom prst="line">
            <a:avLst/>
          </a:prstGeom>
          <a:ln w="254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8382000" y="6172200"/>
            <a:ext cx="228600" cy="0"/>
          </a:xfrm>
          <a:prstGeom prst="line">
            <a:avLst/>
          </a:prstGeom>
          <a:ln w="25400">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6705600" y="35814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zero</a:t>
            </a:r>
          </a:p>
        </p:txBody>
      </p:sp>
      <p:sp>
        <p:nvSpPr>
          <p:cNvPr id="34" name="Pentagon 33"/>
          <p:cNvSpPr/>
          <p:nvPr/>
        </p:nvSpPr>
        <p:spPr>
          <a:xfrm>
            <a:off x="4800600" y="16764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Start of Memory</a:t>
            </a:r>
            <a:endParaRPr lang="en-US" dirty="0"/>
          </a:p>
        </p:txBody>
      </p:sp>
      <p:sp>
        <p:nvSpPr>
          <p:cNvPr id="35" name="Pentagon 34"/>
          <p:cNvSpPr/>
          <p:nvPr/>
        </p:nvSpPr>
        <p:spPr>
          <a:xfrm>
            <a:off x="4800600" y="64008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Top of Memory</a:t>
            </a:r>
            <a:endParaRPr lang="en-US" dirty="0"/>
          </a:p>
        </p:txBody>
      </p:sp>
      <p:sp>
        <p:nvSpPr>
          <p:cNvPr id="36" name="Rectangle 35"/>
          <p:cNvSpPr/>
          <p:nvPr/>
        </p:nvSpPr>
        <p:spPr>
          <a:xfrm>
            <a:off x="3124200" y="2057400"/>
            <a:ext cx="3429000" cy="13716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latin typeface="Bookman Old Style" pitchFamily="18" charset="0"/>
              </a:rPr>
              <a:t>ESP can change in the </a:t>
            </a:r>
            <a:r>
              <a:rPr lang="en-US" dirty="0" err="1" smtClean="0">
                <a:latin typeface="Bookman Old Style" pitchFamily="18" charset="0"/>
              </a:rPr>
              <a:t>callee</a:t>
            </a:r>
            <a:r>
              <a:rPr lang="en-US" dirty="0" smtClean="0">
                <a:latin typeface="Bookman Old Style" pitchFamily="18" charset="0"/>
              </a:rPr>
              <a:t> body, but EBP does not change. Therefore, EBP location is used to locate variable and arguments.</a:t>
            </a:r>
            <a:endParaRPr lang="en-US" dirty="0" smtClean="0">
              <a:solidFill>
                <a:srgbClr val="FF0000"/>
              </a:solidFill>
              <a:latin typeface="Bookman Old Style" pitchFamily="18" charset="0"/>
            </a:endParaRPr>
          </a:p>
        </p:txBody>
      </p:sp>
      <p:sp>
        <p:nvSpPr>
          <p:cNvPr id="37" name="Pentagon 36"/>
          <p:cNvSpPr/>
          <p:nvPr/>
        </p:nvSpPr>
        <p:spPr>
          <a:xfrm>
            <a:off x="5181600" y="3505200"/>
            <a:ext cx="14356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- 4</a:t>
            </a:r>
            <a:endParaRPr lang="en-US" b="1" dirty="0">
              <a:solidFill>
                <a:schemeClr val="tx1"/>
              </a:solidFill>
            </a:endParaRPr>
          </a:p>
        </p:txBody>
      </p:sp>
      <p:sp>
        <p:nvSpPr>
          <p:cNvPr id="38" name="Pentagon 37"/>
          <p:cNvSpPr/>
          <p:nvPr/>
        </p:nvSpPr>
        <p:spPr>
          <a:xfrm>
            <a:off x="5181600" y="4419600"/>
            <a:ext cx="14356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+ 8</a:t>
            </a:r>
            <a:endParaRPr lang="en-US" b="1" dirty="0">
              <a:solidFill>
                <a:schemeClr val="tx1"/>
              </a:solidFill>
            </a:endParaRPr>
          </a:p>
        </p:txBody>
      </p:sp>
      <p:sp>
        <p:nvSpPr>
          <p:cNvPr id="41" name="Pentagon 40"/>
          <p:cNvSpPr/>
          <p:nvPr/>
        </p:nvSpPr>
        <p:spPr>
          <a:xfrm>
            <a:off x="5181600" y="4724400"/>
            <a:ext cx="14356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+ 12</a:t>
            </a:r>
            <a:endParaRPr lang="en-US" b="1" dirty="0">
              <a:solidFill>
                <a:schemeClr val="tx1"/>
              </a:solidFill>
            </a:endParaRPr>
          </a:p>
        </p:txBody>
      </p:sp>
      <p:sp>
        <p:nvSpPr>
          <p:cNvPr id="42" name="Rectangle 41"/>
          <p:cNvSpPr/>
          <p:nvPr/>
        </p:nvSpPr>
        <p:spPr>
          <a:xfrm>
            <a:off x="3124200" y="3505200"/>
            <a:ext cx="1981200" cy="14478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latin typeface="Bookman Old Style" pitchFamily="18" charset="0"/>
              </a:rPr>
              <a:t>Remember that each row of this stack graph is 32bits (4 bytes)</a:t>
            </a:r>
            <a:endParaRPr lang="en-US" dirty="0" smtClean="0">
              <a:solidFill>
                <a:srgbClr val="FF0000"/>
              </a:solidFill>
              <a:latin typeface="Bookman Old Style" pitchFamily="18" charset="0"/>
            </a:endParaRPr>
          </a:p>
        </p:txBody>
      </p:sp>
      <p:sp>
        <p:nvSpPr>
          <p:cNvPr id="43" name="Slide Number Placeholder 42"/>
          <p:cNvSpPr>
            <a:spLocks noGrp="1"/>
          </p:cNvSpPr>
          <p:nvPr>
            <p:ph type="sldNum" sz="quarter" idx="12"/>
          </p:nvPr>
        </p:nvSpPr>
        <p:spPr/>
        <p:txBody>
          <a:bodyPr/>
          <a:lstStyle/>
          <a:p>
            <a:fld id="{B6F15528-21DE-4FAA-801E-634DDDAF4B2B}" type="slidenum">
              <a:rPr lang="en-US" smtClean="0"/>
              <a:pPr/>
              <a:t>56</a:t>
            </a:fld>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General Trace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3" name="Group 27"/>
          <p:cNvGrpSpPr/>
          <p:nvPr/>
        </p:nvGrpSpPr>
        <p:grpSpPr>
          <a:xfrm>
            <a:off x="533400" y="1676400"/>
            <a:ext cx="2514600" cy="4953000"/>
            <a:chOff x="533400" y="1676400"/>
            <a:chExt cx="2590800" cy="4953000"/>
          </a:xfrm>
        </p:grpSpPr>
        <p:sp>
          <p:nvSpPr>
            <p:cNvPr id="18" name="Rectangle 17"/>
            <p:cNvSpPr/>
            <p:nvPr/>
          </p:nvSpPr>
          <p:spPr>
            <a:xfrm>
              <a:off x="533400" y="1981200"/>
              <a:ext cx="2590800" cy="685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&lt;arg2&gt;</a:t>
              </a:r>
            </a:p>
            <a:p>
              <a:r>
                <a:rPr lang="en-US" b="1" dirty="0" smtClean="0">
                  <a:solidFill>
                    <a:schemeClr val="tx1"/>
                  </a:solidFill>
                  <a:latin typeface="Courier New" pitchFamily="49" charset="0"/>
                  <a:cs typeface="Courier New" pitchFamily="49" charset="0"/>
                </a:rPr>
                <a:t>push	&lt;arg1&gt;</a:t>
              </a:r>
            </a:p>
          </p:txBody>
        </p:sp>
        <p:sp>
          <p:nvSpPr>
            <p:cNvPr id="19" name="Rectangle 18"/>
            <p:cNvSpPr/>
            <p:nvPr/>
          </p:nvSpPr>
          <p:spPr>
            <a:xfrm>
              <a:off x="533400" y="2743200"/>
              <a:ext cx="25908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callee</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0" name="Rectangle 19"/>
            <p:cNvSpPr/>
            <p:nvPr/>
          </p:nvSpPr>
          <p:spPr>
            <a:xfrm>
              <a:off x="533400" y="3200400"/>
              <a:ext cx="2590800" cy="16764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&lt;default value of local variable&gt;</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533400" y="4953000"/>
              <a:ext cx="25908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4" name="Rectangle 23"/>
            <p:cNvSpPr/>
            <p:nvPr/>
          </p:nvSpPr>
          <p:spPr>
            <a:xfrm>
              <a:off x="533400" y="5943600"/>
              <a:ext cx="2590800" cy="6858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p:txBody>
        </p:sp>
        <p:sp>
          <p:nvSpPr>
            <p:cNvPr id="25" name="Rectangle 24"/>
            <p:cNvSpPr/>
            <p:nvPr/>
          </p:nvSpPr>
          <p:spPr>
            <a:xfrm>
              <a:off x="533400" y="1676400"/>
              <a:ext cx="25908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grpSp>
      <p:cxnSp>
        <p:nvCxnSpPr>
          <p:cNvPr id="40" name="Straight Connector 39"/>
          <p:cNvCxnSpPr/>
          <p:nvPr/>
        </p:nvCxnSpPr>
        <p:spPr>
          <a:xfrm>
            <a:off x="67056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7056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66294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cxnSp>
        <p:nvCxnSpPr>
          <p:cNvPr id="56" name="Straight Connector 55"/>
          <p:cNvCxnSpPr/>
          <p:nvPr/>
        </p:nvCxnSpPr>
        <p:spPr>
          <a:xfrm>
            <a:off x="67056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7056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7056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7056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6705600" y="48006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&lt;arg2&gt;</a:t>
            </a:r>
          </a:p>
        </p:txBody>
      </p:sp>
      <p:sp>
        <p:nvSpPr>
          <p:cNvPr id="27" name="Rectangle 26"/>
          <p:cNvSpPr/>
          <p:nvPr/>
        </p:nvSpPr>
        <p:spPr>
          <a:xfrm>
            <a:off x="6705600" y="4495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&lt;arg1&gt;</a:t>
            </a:r>
          </a:p>
        </p:txBody>
      </p:sp>
      <p:sp>
        <p:nvSpPr>
          <p:cNvPr id="29" name="Rectangle 28"/>
          <p:cNvSpPr/>
          <p:nvPr/>
        </p:nvSpPr>
        <p:spPr>
          <a:xfrm>
            <a:off x="6705600" y="4191000"/>
            <a:ext cx="1676400" cy="3048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Caller EIP</a:t>
            </a:r>
          </a:p>
        </p:txBody>
      </p:sp>
      <p:sp>
        <p:nvSpPr>
          <p:cNvPr id="28" name="Rectangle 27"/>
          <p:cNvSpPr/>
          <p:nvPr/>
        </p:nvSpPr>
        <p:spPr>
          <a:xfrm>
            <a:off x="6705600" y="38862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EBP value</a:t>
            </a:r>
          </a:p>
        </p:txBody>
      </p:sp>
      <p:cxnSp>
        <p:nvCxnSpPr>
          <p:cNvPr id="31" name="Straight Connector 30"/>
          <p:cNvCxnSpPr/>
          <p:nvPr/>
        </p:nvCxnSpPr>
        <p:spPr>
          <a:xfrm flipH="1">
            <a:off x="8382000" y="4038600"/>
            <a:ext cx="228600" cy="0"/>
          </a:xfrm>
          <a:prstGeom prst="line">
            <a:avLst/>
          </a:prstGeom>
          <a:ln w="254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610600" y="4038600"/>
            <a:ext cx="0" cy="2133600"/>
          </a:xfrm>
          <a:prstGeom prst="line">
            <a:avLst/>
          </a:prstGeom>
          <a:ln w="254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8382000" y="6172200"/>
            <a:ext cx="228600" cy="0"/>
          </a:xfrm>
          <a:prstGeom prst="line">
            <a:avLst/>
          </a:prstGeom>
          <a:ln w="25400">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6705600" y="35814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zero</a:t>
            </a:r>
          </a:p>
        </p:txBody>
      </p:sp>
      <p:sp>
        <p:nvSpPr>
          <p:cNvPr id="43" name="Rectangle 42"/>
          <p:cNvSpPr/>
          <p:nvPr/>
        </p:nvSpPr>
        <p:spPr>
          <a:xfrm>
            <a:off x="4114800" y="4267200"/>
            <a:ext cx="2362200" cy="22098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latin typeface="Bookman Old Style" pitchFamily="18" charset="0"/>
              </a:rPr>
              <a:t>At the end of the </a:t>
            </a:r>
            <a:r>
              <a:rPr lang="en-US" sz="2000" dirty="0" err="1" smtClean="0">
                <a:latin typeface="Bookman Old Style" pitchFamily="18" charset="0"/>
              </a:rPr>
              <a:t>callee</a:t>
            </a:r>
            <a:r>
              <a:rPr lang="en-US" sz="2000" dirty="0" smtClean="0">
                <a:latin typeface="Bookman Old Style" pitchFamily="18" charset="0"/>
              </a:rPr>
              <a:t>, EPILOGUE is processed. Cleaning variable space is made by a POP operation.</a:t>
            </a:r>
            <a:endParaRPr lang="en-US" sz="2000" dirty="0" smtClean="0">
              <a:solidFill>
                <a:srgbClr val="FF0000"/>
              </a:solidFill>
              <a:latin typeface="Bookman Old Style" pitchFamily="18" charset="0"/>
            </a:endParaRPr>
          </a:p>
        </p:txBody>
      </p:sp>
      <p:sp>
        <p:nvSpPr>
          <p:cNvPr id="44" name="Pentagon 43"/>
          <p:cNvSpPr/>
          <p:nvPr/>
        </p:nvSpPr>
        <p:spPr>
          <a:xfrm>
            <a:off x="5638800" y="35052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45" name="Pentagon 44"/>
          <p:cNvSpPr/>
          <p:nvPr/>
        </p:nvSpPr>
        <p:spPr>
          <a:xfrm>
            <a:off x="5638800" y="38100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46" name="Pentagon 45"/>
          <p:cNvSpPr/>
          <p:nvPr/>
        </p:nvSpPr>
        <p:spPr>
          <a:xfrm flipH="1">
            <a:off x="3124200" y="4953000"/>
            <a:ext cx="609600" cy="3048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34" name="Slide Number Placeholder 33"/>
          <p:cNvSpPr>
            <a:spLocks noGrp="1"/>
          </p:cNvSpPr>
          <p:nvPr>
            <p:ph type="sldNum" sz="quarter" idx="12"/>
          </p:nvPr>
        </p:nvSpPr>
        <p:spPr/>
        <p:txBody>
          <a:bodyPr/>
          <a:lstStyle/>
          <a:p>
            <a:fld id="{B6F15528-21DE-4FAA-801E-634DDDAF4B2B}" type="slidenum">
              <a:rPr lang="en-US" smtClean="0"/>
              <a:pPr/>
              <a:t>57</a:t>
            </a:fld>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General Trace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3" name="Group 27"/>
          <p:cNvGrpSpPr/>
          <p:nvPr/>
        </p:nvGrpSpPr>
        <p:grpSpPr>
          <a:xfrm>
            <a:off x="533400" y="1676400"/>
            <a:ext cx="2514600" cy="4953000"/>
            <a:chOff x="533400" y="1676400"/>
            <a:chExt cx="2590800" cy="4953000"/>
          </a:xfrm>
        </p:grpSpPr>
        <p:sp>
          <p:nvSpPr>
            <p:cNvPr id="18" name="Rectangle 17"/>
            <p:cNvSpPr/>
            <p:nvPr/>
          </p:nvSpPr>
          <p:spPr>
            <a:xfrm>
              <a:off x="533400" y="1981200"/>
              <a:ext cx="2590800" cy="685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&lt;arg2&gt;</a:t>
              </a:r>
            </a:p>
            <a:p>
              <a:r>
                <a:rPr lang="en-US" b="1" dirty="0" smtClean="0">
                  <a:solidFill>
                    <a:schemeClr val="tx1"/>
                  </a:solidFill>
                  <a:latin typeface="Courier New" pitchFamily="49" charset="0"/>
                  <a:cs typeface="Courier New" pitchFamily="49" charset="0"/>
                </a:rPr>
                <a:t>push	&lt;arg1&gt;</a:t>
              </a:r>
            </a:p>
          </p:txBody>
        </p:sp>
        <p:sp>
          <p:nvSpPr>
            <p:cNvPr id="19" name="Rectangle 18"/>
            <p:cNvSpPr/>
            <p:nvPr/>
          </p:nvSpPr>
          <p:spPr>
            <a:xfrm>
              <a:off x="533400" y="2743200"/>
              <a:ext cx="25908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callee</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0" name="Rectangle 19"/>
            <p:cNvSpPr/>
            <p:nvPr/>
          </p:nvSpPr>
          <p:spPr>
            <a:xfrm>
              <a:off x="533400" y="3200400"/>
              <a:ext cx="2590800" cy="16764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&lt;default value of local variable&gt;</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533400" y="4953000"/>
              <a:ext cx="25908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4" name="Rectangle 23"/>
            <p:cNvSpPr/>
            <p:nvPr/>
          </p:nvSpPr>
          <p:spPr>
            <a:xfrm>
              <a:off x="533400" y="5943600"/>
              <a:ext cx="2590800" cy="6858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p:txBody>
        </p:sp>
        <p:sp>
          <p:nvSpPr>
            <p:cNvPr id="25" name="Rectangle 24"/>
            <p:cNvSpPr/>
            <p:nvPr/>
          </p:nvSpPr>
          <p:spPr>
            <a:xfrm>
              <a:off x="533400" y="1676400"/>
              <a:ext cx="25908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grpSp>
      <p:cxnSp>
        <p:nvCxnSpPr>
          <p:cNvPr id="40" name="Straight Connector 39"/>
          <p:cNvCxnSpPr/>
          <p:nvPr/>
        </p:nvCxnSpPr>
        <p:spPr>
          <a:xfrm>
            <a:off x="67056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7056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66294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cxnSp>
        <p:nvCxnSpPr>
          <p:cNvPr id="56" name="Straight Connector 55"/>
          <p:cNvCxnSpPr/>
          <p:nvPr/>
        </p:nvCxnSpPr>
        <p:spPr>
          <a:xfrm>
            <a:off x="67056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7056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7056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7056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6705600" y="48006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&lt;arg2&gt;</a:t>
            </a:r>
          </a:p>
        </p:txBody>
      </p:sp>
      <p:sp>
        <p:nvSpPr>
          <p:cNvPr id="27" name="Rectangle 26"/>
          <p:cNvSpPr/>
          <p:nvPr/>
        </p:nvSpPr>
        <p:spPr>
          <a:xfrm>
            <a:off x="6705600" y="4495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&lt;arg1&gt;</a:t>
            </a:r>
          </a:p>
        </p:txBody>
      </p:sp>
      <p:sp>
        <p:nvSpPr>
          <p:cNvPr id="29" name="Rectangle 28"/>
          <p:cNvSpPr/>
          <p:nvPr/>
        </p:nvSpPr>
        <p:spPr>
          <a:xfrm>
            <a:off x="6705600" y="4191000"/>
            <a:ext cx="1676400" cy="3048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Caller EIP</a:t>
            </a:r>
          </a:p>
        </p:txBody>
      </p:sp>
      <p:sp>
        <p:nvSpPr>
          <p:cNvPr id="28" name="Rectangle 27"/>
          <p:cNvSpPr/>
          <p:nvPr/>
        </p:nvSpPr>
        <p:spPr>
          <a:xfrm>
            <a:off x="6705600" y="38862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EBP value</a:t>
            </a:r>
          </a:p>
        </p:txBody>
      </p:sp>
      <p:cxnSp>
        <p:nvCxnSpPr>
          <p:cNvPr id="31" name="Straight Connector 30"/>
          <p:cNvCxnSpPr/>
          <p:nvPr/>
        </p:nvCxnSpPr>
        <p:spPr>
          <a:xfrm flipH="1">
            <a:off x="8382000" y="4038600"/>
            <a:ext cx="228600" cy="0"/>
          </a:xfrm>
          <a:prstGeom prst="line">
            <a:avLst/>
          </a:prstGeom>
          <a:ln w="254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610600" y="4038600"/>
            <a:ext cx="0" cy="2133600"/>
          </a:xfrm>
          <a:prstGeom prst="line">
            <a:avLst/>
          </a:prstGeom>
          <a:ln w="254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8382000" y="6172200"/>
            <a:ext cx="228600" cy="0"/>
          </a:xfrm>
          <a:prstGeom prst="line">
            <a:avLst/>
          </a:prstGeom>
          <a:ln w="25400">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44" name="Pentagon 43"/>
          <p:cNvSpPr/>
          <p:nvPr/>
        </p:nvSpPr>
        <p:spPr>
          <a:xfrm>
            <a:off x="4648200" y="38100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45" name="Pentagon 44"/>
          <p:cNvSpPr/>
          <p:nvPr/>
        </p:nvSpPr>
        <p:spPr>
          <a:xfrm>
            <a:off x="5638800" y="38100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46" name="Pentagon 45"/>
          <p:cNvSpPr/>
          <p:nvPr/>
        </p:nvSpPr>
        <p:spPr>
          <a:xfrm flipH="1">
            <a:off x="3124200" y="5257800"/>
            <a:ext cx="609600" cy="3048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34" name="Rectangle 33"/>
          <p:cNvSpPr/>
          <p:nvPr/>
        </p:nvSpPr>
        <p:spPr>
          <a:xfrm>
            <a:off x="3962400" y="4876800"/>
            <a:ext cx="2133600" cy="11430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latin typeface="Bookman Old Style" pitchFamily="18" charset="0"/>
              </a:rPr>
              <a:t>Now caller base EBP should be retrieved</a:t>
            </a:r>
            <a:endParaRPr lang="en-US" sz="2000" dirty="0" smtClean="0">
              <a:solidFill>
                <a:srgbClr val="FF0000"/>
              </a:solidFill>
              <a:latin typeface="Bookman Old Style" pitchFamily="18" charset="0"/>
            </a:endParaRPr>
          </a:p>
        </p:txBody>
      </p:sp>
      <p:sp>
        <p:nvSpPr>
          <p:cNvPr id="30" name="Slide Number Placeholder 29"/>
          <p:cNvSpPr>
            <a:spLocks noGrp="1"/>
          </p:cNvSpPr>
          <p:nvPr>
            <p:ph type="sldNum" sz="quarter" idx="12"/>
          </p:nvPr>
        </p:nvSpPr>
        <p:spPr/>
        <p:txBody>
          <a:bodyPr/>
          <a:lstStyle/>
          <a:p>
            <a:fld id="{B6F15528-21DE-4FAA-801E-634DDDAF4B2B}" type="slidenum">
              <a:rPr lang="en-US" smtClean="0"/>
              <a:pPr/>
              <a:t>58</a:t>
            </a:fld>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General Trace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3" name="Group 27"/>
          <p:cNvGrpSpPr/>
          <p:nvPr/>
        </p:nvGrpSpPr>
        <p:grpSpPr>
          <a:xfrm>
            <a:off x="533400" y="1676400"/>
            <a:ext cx="2514600" cy="4953000"/>
            <a:chOff x="533400" y="1676400"/>
            <a:chExt cx="2590800" cy="4953000"/>
          </a:xfrm>
        </p:grpSpPr>
        <p:sp>
          <p:nvSpPr>
            <p:cNvPr id="18" name="Rectangle 17"/>
            <p:cNvSpPr/>
            <p:nvPr/>
          </p:nvSpPr>
          <p:spPr>
            <a:xfrm>
              <a:off x="533400" y="1981200"/>
              <a:ext cx="2590800" cy="685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&lt;arg2&gt;</a:t>
              </a:r>
            </a:p>
            <a:p>
              <a:r>
                <a:rPr lang="en-US" b="1" dirty="0" smtClean="0">
                  <a:solidFill>
                    <a:schemeClr val="tx1"/>
                  </a:solidFill>
                  <a:latin typeface="Courier New" pitchFamily="49" charset="0"/>
                  <a:cs typeface="Courier New" pitchFamily="49" charset="0"/>
                </a:rPr>
                <a:t>push	&lt;arg1&gt;</a:t>
              </a:r>
            </a:p>
          </p:txBody>
        </p:sp>
        <p:sp>
          <p:nvSpPr>
            <p:cNvPr id="19" name="Rectangle 18"/>
            <p:cNvSpPr/>
            <p:nvPr/>
          </p:nvSpPr>
          <p:spPr>
            <a:xfrm>
              <a:off x="533400" y="2743200"/>
              <a:ext cx="25908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callee</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0" name="Rectangle 19"/>
            <p:cNvSpPr/>
            <p:nvPr/>
          </p:nvSpPr>
          <p:spPr>
            <a:xfrm>
              <a:off x="533400" y="3200400"/>
              <a:ext cx="2590800" cy="16764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&lt;default value of local variable&gt;</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533400" y="4953000"/>
              <a:ext cx="25908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4" name="Rectangle 23"/>
            <p:cNvSpPr/>
            <p:nvPr/>
          </p:nvSpPr>
          <p:spPr>
            <a:xfrm>
              <a:off x="533400" y="5943600"/>
              <a:ext cx="2590800" cy="6858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p:txBody>
        </p:sp>
        <p:sp>
          <p:nvSpPr>
            <p:cNvPr id="25" name="Rectangle 24"/>
            <p:cNvSpPr/>
            <p:nvPr/>
          </p:nvSpPr>
          <p:spPr>
            <a:xfrm>
              <a:off x="533400" y="1676400"/>
              <a:ext cx="25908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grpSp>
      <p:cxnSp>
        <p:nvCxnSpPr>
          <p:cNvPr id="40" name="Straight Connector 39"/>
          <p:cNvCxnSpPr/>
          <p:nvPr/>
        </p:nvCxnSpPr>
        <p:spPr>
          <a:xfrm>
            <a:off x="67056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7056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66294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cxnSp>
        <p:nvCxnSpPr>
          <p:cNvPr id="56" name="Straight Connector 55"/>
          <p:cNvCxnSpPr/>
          <p:nvPr/>
        </p:nvCxnSpPr>
        <p:spPr>
          <a:xfrm>
            <a:off x="67056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7056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7056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7056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6705600" y="48006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&lt;arg2&gt;</a:t>
            </a:r>
          </a:p>
        </p:txBody>
      </p:sp>
      <p:sp>
        <p:nvSpPr>
          <p:cNvPr id="27" name="Rectangle 26"/>
          <p:cNvSpPr/>
          <p:nvPr/>
        </p:nvSpPr>
        <p:spPr>
          <a:xfrm>
            <a:off x="6705600" y="4495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&lt;arg1&gt;</a:t>
            </a:r>
          </a:p>
        </p:txBody>
      </p:sp>
      <p:sp>
        <p:nvSpPr>
          <p:cNvPr id="29" name="Rectangle 28"/>
          <p:cNvSpPr/>
          <p:nvPr/>
        </p:nvSpPr>
        <p:spPr>
          <a:xfrm>
            <a:off x="6705600" y="4191000"/>
            <a:ext cx="1676400" cy="3048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Caller EIP</a:t>
            </a:r>
          </a:p>
        </p:txBody>
      </p:sp>
      <p:sp>
        <p:nvSpPr>
          <p:cNvPr id="44" name="Pentagon 43"/>
          <p:cNvSpPr/>
          <p:nvPr/>
        </p:nvSpPr>
        <p:spPr>
          <a:xfrm>
            <a:off x="5638800" y="41148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45" name="Pentagon 44"/>
          <p:cNvSpPr/>
          <p:nvPr/>
        </p:nvSpPr>
        <p:spPr>
          <a:xfrm>
            <a:off x="5638800" y="59436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46" name="Pentagon 45"/>
          <p:cNvSpPr/>
          <p:nvPr/>
        </p:nvSpPr>
        <p:spPr>
          <a:xfrm flipH="1">
            <a:off x="3124200" y="5562600"/>
            <a:ext cx="609600" cy="3048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30" name="Rectangle 29"/>
          <p:cNvSpPr/>
          <p:nvPr/>
        </p:nvSpPr>
        <p:spPr>
          <a:xfrm>
            <a:off x="3124200" y="3200400"/>
            <a:ext cx="2438400" cy="21336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accent2">
                    <a:lumMod val="60000"/>
                    <a:lumOff val="40000"/>
                  </a:schemeClr>
                </a:solidFill>
                <a:latin typeface="Courier New" pitchFamily="49" charset="0"/>
                <a:cs typeface="Courier New" pitchFamily="49" charset="0"/>
              </a:rPr>
              <a:t>ret</a:t>
            </a:r>
            <a:r>
              <a:rPr lang="en-US" dirty="0" smtClean="0">
                <a:latin typeface="Bookman Old Style" pitchFamily="18" charset="0"/>
              </a:rPr>
              <a:t> instruction simply pops a value from the stack and save it in EIP, that should direct the execution back to the caller</a:t>
            </a:r>
            <a:endParaRPr lang="en-US" dirty="0" smtClean="0">
              <a:solidFill>
                <a:srgbClr val="FF0000"/>
              </a:solidFill>
              <a:latin typeface="Bookman Old Style" pitchFamily="18" charset="0"/>
            </a:endParaRPr>
          </a:p>
        </p:txBody>
      </p:sp>
      <p:sp>
        <p:nvSpPr>
          <p:cNvPr id="33" name="Rectangle 32"/>
          <p:cNvSpPr/>
          <p:nvPr/>
        </p:nvSpPr>
        <p:spPr>
          <a:xfrm>
            <a:off x="3124200" y="2286000"/>
            <a:ext cx="3505200" cy="685800"/>
          </a:xfrm>
          <a:prstGeom prst="rect">
            <a:avLst/>
          </a:prstGeom>
          <a:solidFill>
            <a:schemeClr val="tx2">
              <a:lumMod val="7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rgbClr val="FFFF00"/>
                </a:solidFill>
                <a:latin typeface="Bookman Old Style" pitchFamily="18" charset="0"/>
              </a:rPr>
              <a:t>Here comes the deference between </a:t>
            </a:r>
            <a:r>
              <a:rPr lang="en-US" sz="2000" dirty="0" err="1" smtClean="0">
                <a:solidFill>
                  <a:schemeClr val="bg1"/>
                </a:solidFill>
                <a:latin typeface="Bookman Old Style" pitchFamily="18" charset="0"/>
              </a:rPr>
              <a:t>cdecl</a:t>
            </a:r>
            <a:r>
              <a:rPr lang="en-US" sz="2000" dirty="0" smtClean="0">
                <a:solidFill>
                  <a:srgbClr val="FFFF00"/>
                </a:solidFill>
                <a:latin typeface="Bookman Old Style" pitchFamily="18" charset="0"/>
              </a:rPr>
              <a:t> and </a:t>
            </a:r>
            <a:r>
              <a:rPr lang="en-US" sz="2000" dirty="0" err="1" smtClean="0">
                <a:solidFill>
                  <a:schemeClr val="bg1"/>
                </a:solidFill>
                <a:latin typeface="Bookman Old Style" pitchFamily="18" charset="0"/>
              </a:rPr>
              <a:t>stdcall</a:t>
            </a:r>
            <a:r>
              <a:rPr lang="en-US" sz="2000" dirty="0" smtClean="0">
                <a:solidFill>
                  <a:schemeClr val="bg1"/>
                </a:solidFill>
                <a:latin typeface="Bookman Old Style" pitchFamily="18" charset="0"/>
              </a:rPr>
              <a:t> </a:t>
            </a:r>
          </a:p>
        </p:txBody>
      </p:sp>
      <p:sp>
        <p:nvSpPr>
          <p:cNvPr id="28" name="Slide Number Placeholder 27"/>
          <p:cNvSpPr>
            <a:spLocks noGrp="1"/>
          </p:cNvSpPr>
          <p:nvPr>
            <p:ph type="sldNum" sz="quarter" idx="12"/>
          </p:nvPr>
        </p:nvSpPr>
        <p:spPr/>
        <p:txBody>
          <a:bodyPr/>
          <a:lstStyle/>
          <a:p>
            <a:fld id="{B6F15528-21DE-4FAA-801E-634DDDAF4B2B}" type="slidenum">
              <a:rPr lang="en-US" smtClean="0"/>
              <a:pPr/>
              <a:t>59</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Software Exploitation Intro.</a:t>
            </a:r>
            <a:endParaRPr lang="en-US" b="1" dirty="0">
              <a:solidFill>
                <a:schemeClr val="bg1"/>
              </a:solidFill>
              <a:latin typeface="Bookman Old Style" pitchFamily="18" charset="0"/>
            </a:endParaRPr>
          </a:p>
        </p:txBody>
      </p:sp>
      <p:sp>
        <p:nvSpPr>
          <p:cNvPr id="3" name="Content Placeholder 2"/>
          <p:cNvSpPr>
            <a:spLocks noGrp="1"/>
          </p:cNvSpPr>
          <p:nvPr>
            <p:ph idx="1"/>
          </p:nvPr>
        </p:nvSpPr>
        <p:spPr/>
        <p:txBody>
          <a:bodyPr>
            <a:normAutofit fontScale="85000" lnSpcReduction="10000"/>
          </a:bodyPr>
          <a:lstStyle/>
          <a:p>
            <a:pPr>
              <a:buClr>
                <a:srgbClr val="FF0000"/>
              </a:buClr>
            </a:pPr>
            <a:r>
              <a:rPr lang="en-US" dirty="0" smtClean="0">
                <a:solidFill>
                  <a:schemeClr val="bg1"/>
                </a:solidFill>
                <a:latin typeface="Bookman Old Style" pitchFamily="18" charset="0"/>
              </a:rPr>
              <a:t>A program is made of a set of rules following a certain execution flow that tells the computer what to do.</a:t>
            </a:r>
          </a:p>
          <a:p>
            <a:pPr>
              <a:buClr>
                <a:srgbClr val="FF0000"/>
              </a:buClr>
            </a:pPr>
            <a:r>
              <a:rPr lang="en-US" dirty="0" smtClean="0">
                <a:solidFill>
                  <a:schemeClr val="bg1"/>
                </a:solidFill>
                <a:latin typeface="Bookman Old Style" pitchFamily="18" charset="0"/>
              </a:rPr>
              <a:t>Exploiting the program (Goal):</a:t>
            </a:r>
          </a:p>
          <a:p>
            <a:pPr lvl="1">
              <a:buClr>
                <a:srgbClr val="FF0000"/>
              </a:buClr>
            </a:pPr>
            <a:r>
              <a:rPr lang="en-US" dirty="0" smtClean="0">
                <a:solidFill>
                  <a:schemeClr val="bg1"/>
                </a:solidFill>
                <a:latin typeface="Bookman Old Style" pitchFamily="18" charset="0"/>
              </a:rPr>
              <a:t>Getting the computer to do what you want it to do, even if the program was designed to prevent that action </a:t>
            </a:r>
            <a:r>
              <a:rPr lang="en-US" i="1" dirty="0" smtClean="0">
                <a:solidFill>
                  <a:srgbClr val="C00000"/>
                </a:solidFill>
                <a:latin typeface="Bookman Old Style" pitchFamily="18" charset="0"/>
              </a:rPr>
              <a:t>[The Art of Exploitation, 2</a:t>
            </a:r>
            <a:r>
              <a:rPr lang="en-US" i="1" baseline="30000" dirty="0" smtClean="0">
                <a:solidFill>
                  <a:srgbClr val="C00000"/>
                </a:solidFill>
                <a:latin typeface="Bookman Old Style" pitchFamily="18" charset="0"/>
              </a:rPr>
              <a:t>nd</a:t>
            </a:r>
            <a:r>
              <a:rPr lang="en-US" i="1" dirty="0" smtClean="0">
                <a:solidFill>
                  <a:srgbClr val="C00000"/>
                </a:solidFill>
                <a:latin typeface="Bookman Old Style" pitchFamily="18" charset="0"/>
              </a:rPr>
              <a:t> Ed]</a:t>
            </a:r>
            <a:r>
              <a:rPr lang="en-US" dirty="0" smtClean="0">
                <a:solidFill>
                  <a:schemeClr val="bg1"/>
                </a:solidFill>
                <a:latin typeface="Bookman Old Style" pitchFamily="18" charset="0"/>
              </a:rPr>
              <a:t>.</a:t>
            </a:r>
          </a:p>
          <a:p>
            <a:pPr>
              <a:buClr>
                <a:srgbClr val="FF0000"/>
              </a:buClr>
            </a:pPr>
            <a:r>
              <a:rPr lang="en-US" dirty="0" smtClean="0">
                <a:solidFill>
                  <a:schemeClr val="bg1"/>
                </a:solidFill>
                <a:latin typeface="Bookman Old Style" pitchFamily="18" charset="0"/>
              </a:rPr>
              <a:t>First documented attack 1972 (US Air Force Study).</a:t>
            </a:r>
          </a:p>
          <a:p>
            <a:pPr>
              <a:buClr>
                <a:srgbClr val="FF0000"/>
              </a:buClr>
            </a:pPr>
            <a:r>
              <a:rPr lang="en-US" dirty="0" smtClean="0">
                <a:solidFill>
                  <a:schemeClr val="bg1"/>
                </a:solidFill>
                <a:latin typeface="Bookman Old Style" pitchFamily="18" charset="0"/>
              </a:rPr>
              <a:t>Even with the new mitigation techniques, software today is still exploited!</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General Trace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3" name="Group 27"/>
          <p:cNvGrpSpPr/>
          <p:nvPr/>
        </p:nvGrpSpPr>
        <p:grpSpPr>
          <a:xfrm>
            <a:off x="533400" y="1676400"/>
            <a:ext cx="2514600" cy="4953000"/>
            <a:chOff x="533400" y="1676400"/>
            <a:chExt cx="2590800" cy="4953000"/>
          </a:xfrm>
        </p:grpSpPr>
        <p:sp>
          <p:nvSpPr>
            <p:cNvPr id="18" name="Rectangle 17"/>
            <p:cNvSpPr/>
            <p:nvPr/>
          </p:nvSpPr>
          <p:spPr>
            <a:xfrm>
              <a:off x="533400" y="1981200"/>
              <a:ext cx="2590800" cy="685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&lt;arg2&gt;</a:t>
              </a:r>
            </a:p>
            <a:p>
              <a:r>
                <a:rPr lang="en-US" b="1" dirty="0" smtClean="0">
                  <a:solidFill>
                    <a:schemeClr val="tx1"/>
                  </a:solidFill>
                  <a:latin typeface="Courier New" pitchFamily="49" charset="0"/>
                  <a:cs typeface="Courier New" pitchFamily="49" charset="0"/>
                </a:rPr>
                <a:t>push	&lt;arg1&gt;</a:t>
              </a:r>
            </a:p>
          </p:txBody>
        </p:sp>
        <p:sp>
          <p:nvSpPr>
            <p:cNvPr id="19" name="Rectangle 18"/>
            <p:cNvSpPr/>
            <p:nvPr/>
          </p:nvSpPr>
          <p:spPr>
            <a:xfrm>
              <a:off x="533400" y="2743200"/>
              <a:ext cx="25908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callee</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0" name="Rectangle 19"/>
            <p:cNvSpPr/>
            <p:nvPr/>
          </p:nvSpPr>
          <p:spPr>
            <a:xfrm>
              <a:off x="533400" y="3200400"/>
              <a:ext cx="2590800" cy="16764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&lt;default value of local variable&gt;</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533400" y="4953000"/>
              <a:ext cx="25908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4" name="Rectangle 23"/>
            <p:cNvSpPr/>
            <p:nvPr/>
          </p:nvSpPr>
          <p:spPr>
            <a:xfrm>
              <a:off x="533400" y="5943600"/>
              <a:ext cx="2590800" cy="6858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p:txBody>
        </p:sp>
        <p:sp>
          <p:nvSpPr>
            <p:cNvPr id="25" name="Rectangle 24"/>
            <p:cNvSpPr/>
            <p:nvPr/>
          </p:nvSpPr>
          <p:spPr>
            <a:xfrm>
              <a:off x="533400" y="1676400"/>
              <a:ext cx="25908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grpSp>
      <p:cxnSp>
        <p:nvCxnSpPr>
          <p:cNvPr id="40" name="Straight Connector 39"/>
          <p:cNvCxnSpPr/>
          <p:nvPr/>
        </p:nvCxnSpPr>
        <p:spPr>
          <a:xfrm>
            <a:off x="67056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7056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66294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cxnSp>
        <p:nvCxnSpPr>
          <p:cNvPr id="56" name="Straight Connector 55"/>
          <p:cNvCxnSpPr/>
          <p:nvPr/>
        </p:nvCxnSpPr>
        <p:spPr>
          <a:xfrm>
            <a:off x="67056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7056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7056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7056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6705600" y="48006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&lt;arg2&gt;</a:t>
            </a:r>
          </a:p>
        </p:txBody>
      </p:sp>
      <p:sp>
        <p:nvSpPr>
          <p:cNvPr id="27" name="Rectangle 26"/>
          <p:cNvSpPr/>
          <p:nvPr/>
        </p:nvSpPr>
        <p:spPr>
          <a:xfrm>
            <a:off x="6705600" y="4495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&lt;arg1&gt;</a:t>
            </a:r>
          </a:p>
        </p:txBody>
      </p:sp>
      <p:sp>
        <p:nvSpPr>
          <p:cNvPr id="44" name="Pentagon 43"/>
          <p:cNvSpPr/>
          <p:nvPr/>
        </p:nvSpPr>
        <p:spPr>
          <a:xfrm>
            <a:off x="5638800" y="44958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45" name="Pentagon 44"/>
          <p:cNvSpPr/>
          <p:nvPr/>
        </p:nvSpPr>
        <p:spPr>
          <a:xfrm>
            <a:off x="5638800" y="59436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46" name="Pentagon 45"/>
          <p:cNvSpPr/>
          <p:nvPr/>
        </p:nvSpPr>
        <p:spPr>
          <a:xfrm flipH="1">
            <a:off x="3124200" y="6019800"/>
            <a:ext cx="609600" cy="3048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30" name="Rectangle 29"/>
          <p:cNvSpPr/>
          <p:nvPr/>
        </p:nvSpPr>
        <p:spPr>
          <a:xfrm>
            <a:off x="3124200" y="4114800"/>
            <a:ext cx="2438400" cy="18288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latin typeface="Bookman Old Style" pitchFamily="18" charset="0"/>
              </a:rPr>
              <a:t>Now the caller is responsible of cleaning the stack from passed arguments using POP operations.</a:t>
            </a:r>
            <a:endParaRPr lang="en-US" dirty="0" smtClean="0">
              <a:solidFill>
                <a:srgbClr val="FF0000"/>
              </a:solidFill>
              <a:latin typeface="Bookman Old Style" pitchFamily="18" charset="0"/>
            </a:endParaRPr>
          </a:p>
        </p:txBody>
      </p:sp>
      <p:sp>
        <p:nvSpPr>
          <p:cNvPr id="28" name="Rectangle 27"/>
          <p:cNvSpPr/>
          <p:nvPr/>
        </p:nvSpPr>
        <p:spPr>
          <a:xfrm>
            <a:off x="3124200" y="2286000"/>
            <a:ext cx="3505200" cy="685800"/>
          </a:xfrm>
          <a:prstGeom prst="rect">
            <a:avLst/>
          </a:prstGeom>
          <a:solidFill>
            <a:schemeClr val="tx2">
              <a:lumMod val="7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rgbClr val="FFFF00"/>
                </a:solidFill>
                <a:latin typeface="Bookman Old Style" pitchFamily="18" charset="0"/>
              </a:rPr>
              <a:t>Here comes the deference between </a:t>
            </a:r>
            <a:r>
              <a:rPr lang="en-US" sz="2000" dirty="0" err="1" smtClean="0">
                <a:solidFill>
                  <a:schemeClr val="bg1"/>
                </a:solidFill>
                <a:latin typeface="Bookman Old Style" pitchFamily="18" charset="0"/>
              </a:rPr>
              <a:t>cdecl</a:t>
            </a:r>
            <a:r>
              <a:rPr lang="en-US" sz="2000" dirty="0" smtClean="0">
                <a:solidFill>
                  <a:srgbClr val="FFFF00"/>
                </a:solidFill>
                <a:latin typeface="Bookman Old Style" pitchFamily="18" charset="0"/>
              </a:rPr>
              <a:t> and </a:t>
            </a:r>
            <a:r>
              <a:rPr lang="en-US" sz="2000" dirty="0" err="1" smtClean="0">
                <a:solidFill>
                  <a:schemeClr val="bg1"/>
                </a:solidFill>
                <a:latin typeface="Bookman Old Style" pitchFamily="18" charset="0"/>
              </a:rPr>
              <a:t>stdcall</a:t>
            </a:r>
            <a:r>
              <a:rPr lang="en-US" sz="2000" dirty="0" smtClean="0">
                <a:solidFill>
                  <a:schemeClr val="bg1"/>
                </a:solidFill>
                <a:latin typeface="Bookman Old Style" pitchFamily="18" charset="0"/>
              </a:rPr>
              <a:t> </a:t>
            </a:r>
          </a:p>
        </p:txBody>
      </p:sp>
      <p:sp>
        <p:nvSpPr>
          <p:cNvPr id="29" name="Slide Number Placeholder 28"/>
          <p:cNvSpPr>
            <a:spLocks noGrp="1"/>
          </p:cNvSpPr>
          <p:nvPr>
            <p:ph type="sldNum" sz="quarter" idx="12"/>
          </p:nvPr>
        </p:nvSpPr>
        <p:spPr/>
        <p:txBody>
          <a:bodyPr/>
          <a:lstStyle/>
          <a:p>
            <a:fld id="{B6F15528-21DE-4FAA-801E-634DDDAF4B2B}" type="slidenum">
              <a:rPr lang="en-US" smtClean="0"/>
              <a:pPr/>
              <a:t>60</a:t>
            </a:fld>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General Trace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3" name="Group 27"/>
          <p:cNvGrpSpPr/>
          <p:nvPr/>
        </p:nvGrpSpPr>
        <p:grpSpPr>
          <a:xfrm>
            <a:off x="533400" y="1676400"/>
            <a:ext cx="2514600" cy="4953000"/>
            <a:chOff x="533400" y="1676400"/>
            <a:chExt cx="2590800" cy="4953000"/>
          </a:xfrm>
        </p:grpSpPr>
        <p:sp>
          <p:nvSpPr>
            <p:cNvPr id="18" name="Rectangle 17"/>
            <p:cNvSpPr/>
            <p:nvPr/>
          </p:nvSpPr>
          <p:spPr>
            <a:xfrm>
              <a:off x="533400" y="1981200"/>
              <a:ext cx="2590800" cy="685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&lt;arg2&gt;</a:t>
              </a:r>
            </a:p>
            <a:p>
              <a:r>
                <a:rPr lang="en-US" b="1" dirty="0" smtClean="0">
                  <a:solidFill>
                    <a:schemeClr val="tx1"/>
                  </a:solidFill>
                  <a:latin typeface="Courier New" pitchFamily="49" charset="0"/>
                  <a:cs typeface="Courier New" pitchFamily="49" charset="0"/>
                </a:rPr>
                <a:t>push	&lt;arg1&gt;</a:t>
              </a:r>
            </a:p>
          </p:txBody>
        </p:sp>
        <p:sp>
          <p:nvSpPr>
            <p:cNvPr id="19" name="Rectangle 18"/>
            <p:cNvSpPr/>
            <p:nvPr/>
          </p:nvSpPr>
          <p:spPr>
            <a:xfrm>
              <a:off x="533400" y="2743200"/>
              <a:ext cx="25908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callee</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0" name="Rectangle 19"/>
            <p:cNvSpPr/>
            <p:nvPr/>
          </p:nvSpPr>
          <p:spPr>
            <a:xfrm>
              <a:off x="533400" y="3200400"/>
              <a:ext cx="2590800" cy="16764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&lt;default value of local variable&gt;</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533400" y="4953000"/>
              <a:ext cx="25908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4" name="Rectangle 23"/>
            <p:cNvSpPr/>
            <p:nvPr/>
          </p:nvSpPr>
          <p:spPr>
            <a:xfrm>
              <a:off x="533400" y="5943600"/>
              <a:ext cx="2590800" cy="6858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p:txBody>
        </p:sp>
        <p:sp>
          <p:nvSpPr>
            <p:cNvPr id="25" name="Rectangle 24"/>
            <p:cNvSpPr/>
            <p:nvPr/>
          </p:nvSpPr>
          <p:spPr>
            <a:xfrm>
              <a:off x="533400" y="1676400"/>
              <a:ext cx="25908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grpSp>
      <p:cxnSp>
        <p:nvCxnSpPr>
          <p:cNvPr id="40" name="Straight Connector 39"/>
          <p:cNvCxnSpPr/>
          <p:nvPr/>
        </p:nvCxnSpPr>
        <p:spPr>
          <a:xfrm>
            <a:off x="67056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7056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66294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cxnSp>
        <p:nvCxnSpPr>
          <p:cNvPr id="56" name="Straight Connector 55"/>
          <p:cNvCxnSpPr/>
          <p:nvPr/>
        </p:nvCxnSpPr>
        <p:spPr>
          <a:xfrm>
            <a:off x="67056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7056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7056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7056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6705600" y="48006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&lt;arg2&gt;</a:t>
            </a:r>
          </a:p>
        </p:txBody>
      </p:sp>
      <p:sp>
        <p:nvSpPr>
          <p:cNvPr id="44" name="Pentagon 43"/>
          <p:cNvSpPr/>
          <p:nvPr/>
        </p:nvSpPr>
        <p:spPr>
          <a:xfrm>
            <a:off x="5638800" y="48006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45" name="Pentagon 44"/>
          <p:cNvSpPr/>
          <p:nvPr/>
        </p:nvSpPr>
        <p:spPr>
          <a:xfrm>
            <a:off x="5638800" y="59436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46" name="Pentagon 45"/>
          <p:cNvSpPr/>
          <p:nvPr/>
        </p:nvSpPr>
        <p:spPr>
          <a:xfrm flipH="1">
            <a:off x="3124200" y="6324600"/>
            <a:ext cx="609600" cy="3048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30" name="Rectangle 29"/>
          <p:cNvSpPr/>
          <p:nvPr/>
        </p:nvSpPr>
        <p:spPr>
          <a:xfrm>
            <a:off x="3124200" y="4114800"/>
            <a:ext cx="2438400" cy="18288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latin typeface="Bookman Old Style" pitchFamily="18" charset="0"/>
              </a:rPr>
              <a:t>Now the caller is responsible of cleaning the stack from passed arguments using POP operations.</a:t>
            </a:r>
            <a:endParaRPr lang="en-US" dirty="0" smtClean="0">
              <a:solidFill>
                <a:srgbClr val="FF0000"/>
              </a:solidFill>
              <a:latin typeface="Bookman Old Style" pitchFamily="18" charset="0"/>
            </a:endParaRPr>
          </a:p>
        </p:txBody>
      </p:sp>
      <p:sp>
        <p:nvSpPr>
          <p:cNvPr id="28" name="Rectangle 27"/>
          <p:cNvSpPr/>
          <p:nvPr/>
        </p:nvSpPr>
        <p:spPr>
          <a:xfrm>
            <a:off x="3124200" y="2286000"/>
            <a:ext cx="3505200" cy="685800"/>
          </a:xfrm>
          <a:prstGeom prst="rect">
            <a:avLst/>
          </a:prstGeom>
          <a:solidFill>
            <a:schemeClr val="tx2">
              <a:lumMod val="7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rgbClr val="FFFF00"/>
                </a:solidFill>
                <a:latin typeface="Bookman Old Style" pitchFamily="18" charset="0"/>
              </a:rPr>
              <a:t>Here comes the deference between </a:t>
            </a:r>
            <a:r>
              <a:rPr lang="en-US" sz="2000" dirty="0" err="1" smtClean="0">
                <a:solidFill>
                  <a:schemeClr val="bg1"/>
                </a:solidFill>
                <a:latin typeface="Bookman Old Style" pitchFamily="18" charset="0"/>
              </a:rPr>
              <a:t>cdecl</a:t>
            </a:r>
            <a:r>
              <a:rPr lang="en-US" sz="2000" dirty="0" smtClean="0">
                <a:solidFill>
                  <a:srgbClr val="FFFF00"/>
                </a:solidFill>
                <a:latin typeface="Bookman Old Style" pitchFamily="18" charset="0"/>
              </a:rPr>
              <a:t> and </a:t>
            </a:r>
            <a:r>
              <a:rPr lang="en-US" sz="2000" dirty="0" err="1" smtClean="0">
                <a:solidFill>
                  <a:schemeClr val="bg1"/>
                </a:solidFill>
                <a:latin typeface="Bookman Old Style" pitchFamily="18" charset="0"/>
              </a:rPr>
              <a:t>stdcall</a:t>
            </a:r>
            <a:r>
              <a:rPr lang="en-US" sz="2000" dirty="0" smtClean="0">
                <a:solidFill>
                  <a:schemeClr val="bg1"/>
                </a:solidFill>
                <a:latin typeface="Bookman Old Style" pitchFamily="18" charset="0"/>
              </a:rPr>
              <a:t> </a:t>
            </a:r>
          </a:p>
        </p:txBody>
      </p:sp>
      <p:sp>
        <p:nvSpPr>
          <p:cNvPr id="27" name="Slide Number Placeholder 26"/>
          <p:cNvSpPr>
            <a:spLocks noGrp="1"/>
          </p:cNvSpPr>
          <p:nvPr>
            <p:ph type="sldNum" sz="quarter" idx="12"/>
          </p:nvPr>
        </p:nvSpPr>
        <p:spPr/>
        <p:txBody>
          <a:bodyPr/>
          <a:lstStyle/>
          <a:p>
            <a:fld id="{B6F15528-21DE-4FAA-801E-634DDDAF4B2B}" type="slidenum">
              <a:rPr lang="en-US" smtClean="0"/>
              <a:pPr/>
              <a:t>61</a:t>
            </a:fld>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General Trace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3" name="Group 27"/>
          <p:cNvGrpSpPr/>
          <p:nvPr/>
        </p:nvGrpSpPr>
        <p:grpSpPr>
          <a:xfrm>
            <a:off x="533400" y="1676400"/>
            <a:ext cx="2514600" cy="4953000"/>
            <a:chOff x="533400" y="1676400"/>
            <a:chExt cx="2590800" cy="4953000"/>
          </a:xfrm>
        </p:grpSpPr>
        <p:sp>
          <p:nvSpPr>
            <p:cNvPr id="18" name="Rectangle 17"/>
            <p:cNvSpPr/>
            <p:nvPr/>
          </p:nvSpPr>
          <p:spPr>
            <a:xfrm>
              <a:off x="533400" y="1981200"/>
              <a:ext cx="2590800" cy="685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&lt;arg2&gt;</a:t>
              </a:r>
            </a:p>
            <a:p>
              <a:r>
                <a:rPr lang="en-US" b="1" dirty="0" smtClean="0">
                  <a:solidFill>
                    <a:schemeClr val="tx1"/>
                  </a:solidFill>
                  <a:latin typeface="Courier New" pitchFamily="49" charset="0"/>
                  <a:cs typeface="Courier New" pitchFamily="49" charset="0"/>
                </a:rPr>
                <a:t>push	&lt;arg1&gt;</a:t>
              </a:r>
            </a:p>
          </p:txBody>
        </p:sp>
        <p:sp>
          <p:nvSpPr>
            <p:cNvPr id="19" name="Rectangle 18"/>
            <p:cNvSpPr/>
            <p:nvPr/>
          </p:nvSpPr>
          <p:spPr>
            <a:xfrm>
              <a:off x="533400" y="2743200"/>
              <a:ext cx="25908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callee</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0" name="Rectangle 19"/>
            <p:cNvSpPr/>
            <p:nvPr/>
          </p:nvSpPr>
          <p:spPr>
            <a:xfrm>
              <a:off x="533400" y="3200400"/>
              <a:ext cx="2590800" cy="16764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&lt;default value of local variable&gt;</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533400" y="4953000"/>
              <a:ext cx="25908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4" name="Rectangle 23"/>
            <p:cNvSpPr/>
            <p:nvPr/>
          </p:nvSpPr>
          <p:spPr>
            <a:xfrm>
              <a:off x="533400" y="5943600"/>
              <a:ext cx="2590800" cy="6858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p:txBody>
        </p:sp>
        <p:sp>
          <p:nvSpPr>
            <p:cNvPr id="25" name="Rectangle 24"/>
            <p:cNvSpPr/>
            <p:nvPr/>
          </p:nvSpPr>
          <p:spPr>
            <a:xfrm>
              <a:off x="533400" y="1676400"/>
              <a:ext cx="25908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grpSp>
      <p:cxnSp>
        <p:nvCxnSpPr>
          <p:cNvPr id="40" name="Straight Connector 39"/>
          <p:cNvCxnSpPr/>
          <p:nvPr/>
        </p:nvCxnSpPr>
        <p:spPr>
          <a:xfrm>
            <a:off x="67056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7056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66294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cxnSp>
        <p:nvCxnSpPr>
          <p:cNvPr id="56" name="Straight Connector 55"/>
          <p:cNvCxnSpPr/>
          <p:nvPr/>
        </p:nvCxnSpPr>
        <p:spPr>
          <a:xfrm>
            <a:off x="67056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7056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7056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7056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4" name="Pentagon 43"/>
          <p:cNvSpPr/>
          <p:nvPr/>
        </p:nvSpPr>
        <p:spPr>
          <a:xfrm>
            <a:off x="5638800" y="50292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45" name="Pentagon 44"/>
          <p:cNvSpPr/>
          <p:nvPr/>
        </p:nvSpPr>
        <p:spPr>
          <a:xfrm>
            <a:off x="5638800" y="59436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28" name="Rectangle 27"/>
          <p:cNvSpPr/>
          <p:nvPr/>
        </p:nvSpPr>
        <p:spPr>
          <a:xfrm>
            <a:off x="3124200" y="2286000"/>
            <a:ext cx="3505200" cy="685800"/>
          </a:xfrm>
          <a:prstGeom prst="rect">
            <a:avLst/>
          </a:prstGeom>
          <a:solidFill>
            <a:schemeClr val="tx2">
              <a:lumMod val="7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rgbClr val="FFFF00"/>
                </a:solidFill>
                <a:latin typeface="Bookman Old Style" pitchFamily="18" charset="0"/>
              </a:rPr>
              <a:t>Here comes the deference between </a:t>
            </a:r>
            <a:r>
              <a:rPr lang="en-US" sz="2000" dirty="0" err="1" smtClean="0">
                <a:solidFill>
                  <a:schemeClr val="bg1"/>
                </a:solidFill>
                <a:latin typeface="Bookman Old Style" pitchFamily="18" charset="0"/>
              </a:rPr>
              <a:t>cdecl</a:t>
            </a:r>
            <a:r>
              <a:rPr lang="en-US" sz="2000" dirty="0" smtClean="0">
                <a:solidFill>
                  <a:srgbClr val="FFFF00"/>
                </a:solidFill>
                <a:latin typeface="Bookman Old Style" pitchFamily="18" charset="0"/>
              </a:rPr>
              <a:t> and </a:t>
            </a:r>
            <a:r>
              <a:rPr lang="en-US" sz="2000" dirty="0" err="1" smtClean="0">
                <a:solidFill>
                  <a:schemeClr val="bg1"/>
                </a:solidFill>
                <a:latin typeface="Bookman Old Style" pitchFamily="18" charset="0"/>
              </a:rPr>
              <a:t>stdcall</a:t>
            </a:r>
            <a:r>
              <a:rPr lang="en-US" sz="2000" dirty="0" smtClean="0">
                <a:solidFill>
                  <a:schemeClr val="bg1"/>
                </a:solidFill>
                <a:latin typeface="Bookman Old Style" pitchFamily="18" charset="0"/>
              </a:rPr>
              <a:t> </a:t>
            </a:r>
          </a:p>
        </p:txBody>
      </p:sp>
      <p:sp>
        <p:nvSpPr>
          <p:cNvPr id="22" name="Slide Number Placeholder 21"/>
          <p:cNvSpPr>
            <a:spLocks noGrp="1"/>
          </p:cNvSpPr>
          <p:nvPr>
            <p:ph type="sldNum" sz="quarter" idx="12"/>
          </p:nvPr>
        </p:nvSpPr>
        <p:spPr/>
        <p:txBody>
          <a:bodyPr/>
          <a:lstStyle/>
          <a:p>
            <a:fld id="{B6F15528-21DE-4FAA-801E-634DDDAF4B2B}" type="slidenum">
              <a:rPr lang="en-US" smtClean="0"/>
              <a:pPr/>
              <a:t>62</a:t>
            </a:fld>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General Trace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33400" y="1981200"/>
            <a:ext cx="2514600" cy="685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&lt;arg2&gt;</a:t>
            </a:r>
          </a:p>
          <a:p>
            <a:r>
              <a:rPr lang="en-US" b="1" dirty="0" smtClean="0">
                <a:solidFill>
                  <a:schemeClr val="tx1"/>
                </a:solidFill>
                <a:latin typeface="Courier New" pitchFamily="49" charset="0"/>
                <a:cs typeface="Courier New" pitchFamily="49" charset="0"/>
              </a:rPr>
              <a:t>push	&lt;arg1&gt;</a:t>
            </a:r>
          </a:p>
        </p:txBody>
      </p:sp>
      <p:sp>
        <p:nvSpPr>
          <p:cNvPr id="19" name="Rectangle 18"/>
          <p:cNvSpPr/>
          <p:nvPr/>
        </p:nvSpPr>
        <p:spPr>
          <a:xfrm>
            <a:off x="533400" y="2743200"/>
            <a:ext cx="25146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callee</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0" name="Rectangle 19"/>
          <p:cNvSpPr/>
          <p:nvPr/>
        </p:nvSpPr>
        <p:spPr>
          <a:xfrm>
            <a:off x="533400" y="3200400"/>
            <a:ext cx="2514600" cy="16764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&lt;default value of local variable&gt;</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533400" y="4953000"/>
            <a:ext cx="25146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5" name="Rectangle 24"/>
          <p:cNvSpPr/>
          <p:nvPr/>
        </p:nvSpPr>
        <p:spPr>
          <a:xfrm>
            <a:off x="1219200" y="1676400"/>
            <a:ext cx="1219200" cy="304800"/>
          </a:xfrm>
          <a:prstGeom prst="rect">
            <a:avLst/>
          </a:prstGeom>
          <a:solidFill>
            <a:srgbClr val="FF0000"/>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Courier New" pitchFamily="49" charset="0"/>
                <a:cs typeface="Courier New" pitchFamily="49" charset="0"/>
              </a:rPr>
              <a:t>stdcall</a:t>
            </a:r>
            <a:endParaRPr lang="en-US" b="1" dirty="0">
              <a:solidFill>
                <a:schemeClr val="tx1"/>
              </a:solidFill>
              <a:latin typeface="Courier New" pitchFamily="49" charset="0"/>
              <a:cs typeface="Courier New" pitchFamily="49" charset="0"/>
            </a:endParaRPr>
          </a:p>
        </p:txBody>
      </p:sp>
      <p:cxnSp>
        <p:nvCxnSpPr>
          <p:cNvPr id="40" name="Straight Connector 39"/>
          <p:cNvCxnSpPr/>
          <p:nvPr/>
        </p:nvCxnSpPr>
        <p:spPr>
          <a:xfrm>
            <a:off x="67056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7056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66294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cxnSp>
        <p:nvCxnSpPr>
          <p:cNvPr id="56" name="Straight Connector 55"/>
          <p:cNvCxnSpPr/>
          <p:nvPr/>
        </p:nvCxnSpPr>
        <p:spPr>
          <a:xfrm>
            <a:off x="67056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7056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7056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7056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6705600" y="48006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&lt;arg2&gt;</a:t>
            </a:r>
          </a:p>
        </p:txBody>
      </p:sp>
      <p:sp>
        <p:nvSpPr>
          <p:cNvPr id="27" name="Rectangle 26"/>
          <p:cNvSpPr/>
          <p:nvPr/>
        </p:nvSpPr>
        <p:spPr>
          <a:xfrm>
            <a:off x="6705600" y="4495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&lt;arg1&gt;</a:t>
            </a:r>
          </a:p>
        </p:txBody>
      </p:sp>
      <p:sp>
        <p:nvSpPr>
          <p:cNvPr id="29" name="Rectangle 28"/>
          <p:cNvSpPr/>
          <p:nvPr/>
        </p:nvSpPr>
        <p:spPr>
          <a:xfrm>
            <a:off x="6705600" y="4191000"/>
            <a:ext cx="1676400" cy="3048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Caller EIP</a:t>
            </a:r>
          </a:p>
        </p:txBody>
      </p:sp>
      <p:sp>
        <p:nvSpPr>
          <p:cNvPr id="44" name="Pentagon 43"/>
          <p:cNvSpPr/>
          <p:nvPr/>
        </p:nvSpPr>
        <p:spPr>
          <a:xfrm>
            <a:off x="5638800" y="41148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45" name="Pentagon 44"/>
          <p:cNvSpPr/>
          <p:nvPr/>
        </p:nvSpPr>
        <p:spPr>
          <a:xfrm>
            <a:off x="5638800" y="59436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46" name="Pentagon 45"/>
          <p:cNvSpPr/>
          <p:nvPr/>
        </p:nvSpPr>
        <p:spPr>
          <a:xfrm flipH="1">
            <a:off x="3124200" y="5562600"/>
            <a:ext cx="609600" cy="3048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33" name="Rectangle 32"/>
          <p:cNvSpPr/>
          <p:nvPr/>
        </p:nvSpPr>
        <p:spPr>
          <a:xfrm>
            <a:off x="3124200" y="2286000"/>
            <a:ext cx="3505200" cy="685800"/>
          </a:xfrm>
          <a:prstGeom prst="rect">
            <a:avLst/>
          </a:prstGeom>
          <a:solidFill>
            <a:schemeClr val="tx2">
              <a:lumMod val="7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rgbClr val="FFFF00"/>
                </a:solidFill>
                <a:latin typeface="Bookman Old Style" pitchFamily="18" charset="0"/>
              </a:rPr>
              <a:t>Here comes the deference between </a:t>
            </a:r>
            <a:r>
              <a:rPr lang="en-US" sz="2000" dirty="0" err="1" smtClean="0">
                <a:solidFill>
                  <a:schemeClr val="bg1"/>
                </a:solidFill>
                <a:latin typeface="Bookman Old Style" pitchFamily="18" charset="0"/>
              </a:rPr>
              <a:t>cdecl</a:t>
            </a:r>
            <a:r>
              <a:rPr lang="en-US" sz="2000" dirty="0" smtClean="0">
                <a:solidFill>
                  <a:srgbClr val="FFFF00"/>
                </a:solidFill>
                <a:latin typeface="Bookman Old Style" pitchFamily="18" charset="0"/>
              </a:rPr>
              <a:t> and </a:t>
            </a:r>
            <a:r>
              <a:rPr lang="en-US" sz="2000" dirty="0" err="1" smtClean="0">
                <a:solidFill>
                  <a:schemeClr val="bg1"/>
                </a:solidFill>
                <a:latin typeface="Bookman Old Style" pitchFamily="18" charset="0"/>
              </a:rPr>
              <a:t>stdcall</a:t>
            </a:r>
            <a:r>
              <a:rPr lang="en-US" sz="2000" dirty="0" smtClean="0">
                <a:solidFill>
                  <a:schemeClr val="bg1"/>
                </a:solidFill>
                <a:latin typeface="Bookman Old Style" pitchFamily="18" charset="0"/>
              </a:rPr>
              <a:t> </a:t>
            </a:r>
          </a:p>
        </p:txBody>
      </p:sp>
      <p:sp>
        <p:nvSpPr>
          <p:cNvPr id="28" name="Rectangle 27"/>
          <p:cNvSpPr/>
          <p:nvPr/>
        </p:nvSpPr>
        <p:spPr>
          <a:xfrm>
            <a:off x="1295400" y="5562600"/>
            <a:ext cx="1752600" cy="304800"/>
          </a:xfrm>
          <a:prstGeom prst="rect">
            <a:avLst/>
          </a:prstGeom>
          <a:solidFill>
            <a:schemeClr val="bg2">
              <a:lumMod val="25000"/>
            </a:schemeClr>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itchFamily="49" charset="0"/>
                <a:cs typeface="Courier New" pitchFamily="49" charset="0"/>
              </a:rPr>
              <a:t>&lt;</a:t>
            </a:r>
            <a:r>
              <a:rPr lang="en-US" b="1" dirty="0" err="1" smtClean="0">
                <a:solidFill>
                  <a:schemeClr val="bg1"/>
                </a:solidFill>
                <a:latin typeface="Courier New" pitchFamily="49" charset="0"/>
                <a:cs typeface="Courier New" pitchFamily="49" charset="0"/>
              </a:rPr>
              <a:t>args</a:t>
            </a:r>
            <a:r>
              <a:rPr lang="en-US" b="1" dirty="0" smtClean="0">
                <a:solidFill>
                  <a:schemeClr val="bg1"/>
                </a:solidFill>
                <a:latin typeface="Courier New" pitchFamily="49" charset="0"/>
                <a:cs typeface="Courier New" pitchFamily="49" charset="0"/>
              </a:rPr>
              <a:t> size&gt;</a:t>
            </a:r>
            <a:endParaRPr lang="en-US" b="1" dirty="0">
              <a:solidFill>
                <a:schemeClr val="bg1"/>
              </a:solidFill>
              <a:latin typeface="Courier New" pitchFamily="49" charset="0"/>
              <a:cs typeface="Courier New" pitchFamily="49" charset="0"/>
            </a:endParaRPr>
          </a:p>
        </p:txBody>
      </p:sp>
      <p:sp>
        <p:nvSpPr>
          <p:cNvPr id="31" name="Rectangle 30"/>
          <p:cNvSpPr/>
          <p:nvPr/>
        </p:nvSpPr>
        <p:spPr>
          <a:xfrm>
            <a:off x="3124200" y="3200400"/>
            <a:ext cx="2209800" cy="19812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accent2">
                    <a:lumMod val="60000"/>
                    <a:lumOff val="40000"/>
                  </a:schemeClr>
                </a:solidFill>
                <a:latin typeface="Courier New" pitchFamily="49" charset="0"/>
                <a:cs typeface="Courier New" pitchFamily="49" charset="0"/>
              </a:rPr>
              <a:t>ret</a:t>
            </a:r>
            <a:r>
              <a:rPr lang="en-US" dirty="0" smtClean="0">
                <a:latin typeface="Bookman Old Style" pitchFamily="18" charset="0"/>
              </a:rPr>
              <a:t> instruction proceeded by an integer value will add that value to ESP </a:t>
            </a:r>
            <a:r>
              <a:rPr lang="en-US" u="sng" dirty="0" smtClean="0">
                <a:latin typeface="Bookman Old Style" pitchFamily="18" charset="0"/>
              </a:rPr>
              <a:t>immediately</a:t>
            </a:r>
            <a:r>
              <a:rPr lang="en-US" dirty="0" smtClean="0">
                <a:latin typeface="Bookman Old Style" pitchFamily="18" charset="0"/>
              </a:rPr>
              <a:t> </a:t>
            </a:r>
            <a:r>
              <a:rPr lang="en-US" u="sng" dirty="0" smtClean="0">
                <a:latin typeface="Bookman Old Style" pitchFamily="18" charset="0"/>
              </a:rPr>
              <a:t>after</a:t>
            </a:r>
            <a:r>
              <a:rPr lang="en-US" dirty="0" smtClean="0">
                <a:latin typeface="Bookman Old Style" pitchFamily="18" charset="0"/>
              </a:rPr>
              <a:t> performing POP EIP</a:t>
            </a:r>
            <a:endParaRPr lang="en-US" dirty="0" smtClean="0">
              <a:solidFill>
                <a:srgbClr val="FF0000"/>
              </a:solidFill>
              <a:latin typeface="Bookman Old Style" pitchFamily="18" charset="0"/>
            </a:endParaRPr>
          </a:p>
        </p:txBody>
      </p:sp>
      <p:sp>
        <p:nvSpPr>
          <p:cNvPr id="30" name="Slide Number Placeholder 29"/>
          <p:cNvSpPr>
            <a:spLocks noGrp="1"/>
          </p:cNvSpPr>
          <p:nvPr>
            <p:ph type="sldNum" sz="quarter" idx="12"/>
          </p:nvPr>
        </p:nvSpPr>
        <p:spPr/>
        <p:txBody>
          <a:bodyPr/>
          <a:lstStyle/>
          <a:p>
            <a:fld id="{B6F15528-21DE-4FAA-801E-634DDDAF4B2B}" type="slidenum">
              <a:rPr lang="en-US" smtClean="0"/>
              <a:pPr/>
              <a:t>63</a:t>
            </a:fld>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General Trace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33400" y="1981200"/>
            <a:ext cx="2514600" cy="685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&lt;arg2&gt;</a:t>
            </a:r>
          </a:p>
          <a:p>
            <a:r>
              <a:rPr lang="en-US" b="1" dirty="0" smtClean="0">
                <a:solidFill>
                  <a:schemeClr val="tx1"/>
                </a:solidFill>
                <a:latin typeface="Courier New" pitchFamily="49" charset="0"/>
                <a:cs typeface="Courier New" pitchFamily="49" charset="0"/>
              </a:rPr>
              <a:t>push	&lt;arg1&gt;</a:t>
            </a:r>
          </a:p>
        </p:txBody>
      </p:sp>
      <p:sp>
        <p:nvSpPr>
          <p:cNvPr id="19" name="Rectangle 18"/>
          <p:cNvSpPr/>
          <p:nvPr/>
        </p:nvSpPr>
        <p:spPr>
          <a:xfrm>
            <a:off x="533400" y="2743200"/>
            <a:ext cx="25146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callee</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0" name="Rectangle 19"/>
          <p:cNvSpPr/>
          <p:nvPr/>
        </p:nvSpPr>
        <p:spPr>
          <a:xfrm>
            <a:off x="533400" y="3200400"/>
            <a:ext cx="2514600" cy="16764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&lt;default value of local variable&gt;</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533400" y="4953000"/>
            <a:ext cx="25146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5" name="Rectangle 24"/>
          <p:cNvSpPr/>
          <p:nvPr/>
        </p:nvSpPr>
        <p:spPr>
          <a:xfrm>
            <a:off x="1219200" y="1676400"/>
            <a:ext cx="1219200" cy="304800"/>
          </a:xfrm>
          <a:prstGeom prst="rect">
            <a:avLst/>
          </a:prstGeom>
          <a:solidFill>
            <a:srgbClr val="FF0000"/>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Courier New" pitchFamily="49" charset="0"/>
                <a:cs typeface="Courier New" pitchFamily="49" charset="0"/>
              </a:rPr>
              <a:t>stdcall</a:t>
            </a:r>
            <a:endParaRPr lang="en-US" b="1" dirty="0">
              <a:solidFill>
                <a:schemeClr val="tx1"/>
              </a:solidFill>
              <a:latin typeface="Courier New" pitchFamily="49" charset="0"/>
              <a:cs typeface="Courier New" pitchFamily="49" charset="0"/>
            </a:endParaRPr>
          </a:p>
        </p:txBody>
      </p:sp>
      <p:cxnSp>
        <p:nvCxnSpPr>
          <p:cNvPr id="40" name="Straight Connector 39"/>
          <p:cNvCxnSpPr/>
          <p:nvPr/>
        </p:nvCxnSpPr>
        <p:spPr>
          <a:xfrm>
            <a:off x="67056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7056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66294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cxnSp>
        <p:nvCxnSpPr>
          <p:cNvPr id="56" name="Straight Connector 55"/>
          <p:cNvCxnSpPr/>
          <p:nvPr/>
        </p:nvCxnSpPr>
        <p:spPr>
          <a:xfrm>
            <a:off x="67056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7056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7056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7056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6705600" y="48006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&lt;arg2&gt;</a:t>
            </a:r>
          </a:p>
        </p:txBody>
      </p:sp>
      <p:sp>
        <p:nvSpPr>
          <p:cNvPr id="27" name="Rectangle 26"/>
          <p:cNvSpPr/>
          <p:nvPr/>
        </p:nvSpPr>
        <p:spPr>
          <a:xfrm>
            <a:off x="6705600" y="4495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&lt;arg1&gt;</a:t>
            </a:r>
          </a:p>
        </p:txBody>
      </p:sp>
      <p:sp>
        <p:nvSpPr>
          <p:cNvPr id="44" name="Pentagon 43"/>
          <p:cNvSpPr/>
          <p:nvPr/>
        </p:nvSpPr>
        <p:spPr>
          <a:xfrm>
            <a:off x="5638800" y="44958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45" name="Pentagon 44"/>
          <p:cNvSpPr/>
          <p:nvPr/>
        </p:nvSpPr>
        <p:spPr>
          <a:xfrm>
            <a:off x="5638800" y="59436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33" name="Rectangle 32"/>
          <p:cNvSpPr/>
          <p:nvPr/>
        </p:nvSpPr>
        <p:spPr>
          <a:xfrm>
            <a:off x="3124200" y="2286000"/>
            <a:ext cx="3505200" cy="685800"/>
          </a:xfrm>
          <a:prstGeom prst="rect">
            <a:avLst/>
          </a:prstGeom>
          <a:solidFill>
            <a:schemeClr val="tx2">
              <a:lumMod val="7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rgbClr val="FFFF00"/>
                </a:solidFill>
                <a:latin typeface="Bookman Old Style" pitchFamily="18" charset="0"/>
              </a:rPr>
              <a:t>Here comes the deference between </a:t>
            </a:r>
            <a:r>
              <a:rPr lang="en-US" sz="2000" dirty="0" err="1" smtClean="0">
                <a:solidFill>
                  <a:schemeClr val="bg1"/>
                </a:solidFill>
                <a:latin typeface="Bookman Old Style" pitchFamily="18" charset="0"/>
              </a:rPr>
              <a:t>cdecl</a:t>
            </a:r>
            <a:r>
              <a:rPr lang="en-US" sz="2000" dirty="0" smtClean="0">
                <a:solidFill>
                  <a:srgbClr val="FFFF00"/>
                </a:solidFill>
                <a:latin typeface="Bookman Old Style" pitchFamily="18" charset="0"/>
              </a:rPr>
              <a:t> and </a:t>
            </a:r>
            <a:r>
              <a:rPr lang="en-US" sz="2000" dirty="0" err="1" smtClean="0">
                <a:solidFill>
                  <a:schemeClr val="bg1"/>
                </a:solidFill>
                <a:latin typeface="Bookman Old Style" pitchFamily="18" charset="0"/>
              </a:rPr>
              <a:t>stdcall</a:t>
            </a:r>
            <a:r>
              <a:rPr lang="en-US" sz="2000" dirty="0" smtClean="0">
                <a:solidFill>
                  <a:schemeClr val="bg1"/>
                </a:solidFill>
                <a:latin typeface="Bookman Old Style" pitchFamily="18" charset="0"/>
              </a:rPr>
              <a:t> </a:t>
            </a:r>
          </a:p>
        </p:txBody>
      </p:sp>
      <p:sp>
        <p:nvSpPr>
          <p:cNvPr id="28" name="Rectangle 27"/>
          <p:cNvSpPr/>
          <p:nvPr/>
        </p:nvSpPr>
        <p:spPr>
          <a:xfrm>
            <a:off x="1295400" y="5562600"/>
            <a:ext cx="1752600" cy="304800"/>
          </a:xfrm>
          <a:prstGeom prst="rect">
            <a:avLst/>
          </a:prstGeom>
          <a:solidFill>
            <a:schemeClr val="bg2">
              <a:lumMod val="25000"/>
            </a:schemeClr>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itchFamily="49" charset="0"/>
                <a:cs typeface="Courier New" pitchFamily="49" charset="0"/>
              </a:rPr>
              <a:t>&lt;</a:t>
            </a:r>
            <a:r>
              <a:rPr lang="en-US" b="1" dirty="0" err="1" smtClean="0">
                <a:solidFill>
                  <a:schemeClr val="bg1"/>
                </a:solidFill>
                <a:latin typeface="Courier New" pitchFamily="49" charset="0"/>
                <a:cs typeface="Courier New" pitchFamily="49" charset="0"/>
              </a:rPr>
              <a:t>args</a:t>
            </a:r>
            <a:r>
              <a:rPr lang="en-US" b="1" dirty="0" smtClean="0">
                <a:solidFill>
                  <a:schemeClr val="bg1"/>
                </a:solidFill>
                <a:latin typeface="Courier New" pitchFamily="49" charset="0"/>
                <a:cs typeface="Courier New" pitchFamily="49" charset="0"/>
              </a:rPr>
              <a:t> size&gt;</a:t>
            </a:r>
            <a:endParaRPr lang="en-US" b="1" dirty="0">
              <a:solidFill>
                <a:schemeClr val="bg1"/>
              </a:solidFill>
              <a:latin typeface="Courier New" pitchFamily="49" charset="0"/>
              <a:cs typeface="Courier New" pitchFamily="49" charset="0"/>
            </a:endParaRPr>
          </a:p>
        </p:txBody>
      </p:sp>
      <p:sp>
        <p:nvSpPr>
          <p:cNvPr id="31" name="Rectangle 30"/>
          <p:cNvSpPr/>
          <p:nvPr/>
        </p:nvSpPr>
        <p:spPr>
          <a:xfrm>
            <a:off x="3124200" y="3200400"/>
            <a:ext cx="2438400" cy="29718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latin typeface="Bookman Old Style" pitchFamily="18" charset="0"/>
              </a:rPr>
              <a:t>Now EIP is changed, but the CPU did not finish executing the instruction. It will add &lt;</a:t>
            </a:r>
            <a:r>
              <a:rPr lang="en-US" dirty="0" err="1" smtClean="0">
                <a:latin typeface="Bookman Old Style" pitchFamily="18" charset="0"/>
              </a:rPr>
              <a:t>args</a:t>
            </a:r>
            <a:r>
              <a:rPr lang="en-US" dirty="0" smtClean="0">
                <a:latin typeface="Bookman Old Style" pitchFamily="18" charset="0"/>
              </a:rPr>
              <a:t> size&gt; value to ESP.</a:t>
            </a:r>
          </a:p>
          <a:p>
            <a:r>
              <a:rPr lang="en-US" dirty="0" smtClean="0">
                <a:latin typeface="Bookman Old Style" pitchFamily="18" charset="0"/>
              </a:rPr>
              <a:t>In this example, we have two 32bits arguments (8 bytes)</a:t>
            </a:r>
            <a:endParaRPr lang="en-US" dirty="0" smtClean="0">
              <a:solidFill>
                <a:srgbClr val="FF0000"/>
              </a:solidFill>
              <a:latin typeface="Bookman Old Style" pitchFamily="18" charset="0"/>
            </a:endParaRPr>
          </a:p>
        </p:txBody>
      </p:sp>
      <p:sp>
        <p:nvSpPr>
          <p:cNvPr id="24" name="Slide Number Placeholder 23"/>
          <p:cNvSpPr>
            <a:spLocks noGrp="1"/>
          </p:cNvSpPr>
          <p:nvPr>
            <p:ph type="sldNum" sz="quarter" idx="12"/>
          </p:nvPr>
        </p:nvSpPr>
        <p:spPr/>
        <p:txBody>
          <a:bodyPr/>
          <a:lstStyle/>
          <a:p>
            <a:fld id="{B6F15528-21DE-4FAA-801E-634DDDAF4B2B}" type="slidenum">
              <a:rPr lang="en-US" smtClean="0"/>
              <a:pPr/>
              <a:t>64</a:t>
            </a:fld>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General Trace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33400" y="1981200"/>
            <a:ext cx="2514600" cy="685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&lt;arg2&gt;</a:t>
            </a:r>
          </a:p>
          <a:p>
            <a:r>
              <a:rPr lang="en-US" b="1" dirty="0" smtClean="0">
                <a:solidFill>
                  <a:schemeClr val="tx1"/>
                </a:solidFill>
                <a:latin typeface="Courier New" pitchFamily="49" charset="0"/>
                <a:cs typeface="Courier New" pitchFamily="49" charset="0"/>
              </a:rPr>
              <a:t>push	&lt;arg1&gt;</a:t>
            </a:r>
          </a:p>
        </p:txBody>
      </p:sp>
      <p:sp>
        <p:nvSpPr>
          <p:cNvPr id="19" name="Rectangle 18"/>
          <p:cNvSpPr/>
          <p:nvPr/>
        </p:nvSpPr>
        <p:spPr>
          <a:xfrm>
            <a:off x="533400" y="2743200"/>
            <a:ext cx="25146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callee</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0" name="Rectangle 19"/>
          <p:cNvSpPr/>
          <p:nvPr/>
        </p:nvSpPr>
        <p:spPr>
          <a:xfrm>
            <a:off x="533400" y="3200400"/>
            <a:ext cx="2514600" cy="16764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&lt;default value of local variable&gt;</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533400" y="4953000"/>
            <a:ext cx="25146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5" name="Rectangle 24"/>
          <p:cNvSpPr/>
          <p:nvPr/>
        </p:nvSpPr>
        <p:spPr>
          <a:xfrm>
            <a:off x="1219200" y="1676400"/>
            <a:ext cx="1219200" cy="304800"/>
          </a:xfrm>
          <a:prstGeom prst="rect">
            <a:avLst/>
          </a:prstGeom>
          <a:solidFill>
            <a:srgbClr val="FF0000"/>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Courier New" pitchFamily="49" charset="0"/>
                <a:cs typeface="Courier New" pitchFamily="49" charset="0"/>
              </a:rPr>
              <a:t>stdcall</a:t>
            </a:r>
            <a:endParaRPr lang="en-US" b="1" dirty="0">
              <a:solidFill>
                <a:schemeClr val="tx1"/>
              </a:solidFill>
              <a:latin typeface="Courier New" pitchFamily="49" charset="0"/>
              <a:cs typeface="Courier New" pitchFamily="49" charset="0"/>
            </a:endParaRPr>
          </a:p>
        </p:txBody>
      </p:sp>
      <p:cxnSp>
        <p:nvCxnSpPr>
          <p:cNvPr id="40" name="Straight Connector 39"/>
          <p:cNvCxnSpPr/>
          <p:nvPr/>
        </p:nvCxnSpPr>
        <p:spPr>
          <a:xfrm>
            <a:off x="67056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382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7056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66294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cxnSp>
        <p:nvCxnSpPr>
          <p:cNvPr id="56" name="Straight Connector 55"/>
          <p:cNvCxnSpPr/>
          <p:nvPr/>
        </p:nvCxnSpPr>
        <p:spPr>
          <a:xfrm>
            <a:off x="67056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7056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7056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7056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4" name="Pentagon 43"/>
          <p:cNvSpPr/>
          <p:nvPr/>
        </p:nvSpPr>
        <p:spPr>
          <a:xfrm>
            <a:off x="5638800" y="50292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45" name="Pentagon 44"/>
          <p:cNvSpPr/>
          <p:nvPr/>
        </p:nvSpPr>
        <p:spPr>
          <a:xfrm>
            <a:off x="5638800" y="59436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33" name="Rectangle 32"/>
          <p:cNvSpPr/>
          <p:nvPr/>
        </p:nvSpPr>
        <p:spPr>
          <a:xfrm>
            <a:off x="3124200" y="2286000"/>
            <a:ext cx="3505200" cy="685800"/>
          </a:xfrm>
          <a:prstGeom prst="rect">
            <a:avLst/>
          </a:prstGeom>
          <a:solidFill>
            <a:schemeClr val="tx2">
              <a:lumMod val="7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rgbClr val="FFFF00"/>
                </a:solidFill>
                <a:latin typeface="Bookman Old Style" pitchFamily="18" charset="0"/>
              </a:rPr>
              <a:t>Here comes the deference between </a:t>
            </a:r>
            <a:r>
              <a:rPr lang="en-US" sz="2000" dirty="0" err="1" smtClean="0">
                <a:solidFill>
                  <a:schemeClr val="bg1"/>
                </a:solidFill>
                <a:latin typeface="Bookman Old Style" pitchFamily="18" charset="0"/>
              </a:rPr>
              <a:t>cdecl</a:t>
            </a:r>
            <a:r>
              <a:rPr lang="en-US" sz="2000" dirty="0" smtClean="0">
                <a:solidFill>
                  <a:srgbClr val="FFFF00"/>
                </a:solidFill>
                <a:latin typeface="Bookman Old Style" pitchFamily="18" charset="0"/>
              </a:rPr>
              <a:t> and </a:t>
            </a:r>
            <a:r>
              <a:rPr lang="en-US" sz="2000" dirty="0" err="1" smtClean="0">
                <a:solidFill>
                  <a:schemeClr val="bg1"/>
                </a:solidFill>
                <a:latin typeface="Bookman Old Style" pitchFamily="18" charset="0"/>
              </a:rPr>
              <a:t>stdcall</a:t>
            </a:r>
            <a:r>
              <a:rPr lang="en-US" sz="2000" dirty="0" smtClean="0">
                <a:solidFill>
                  <a:schemeClr val="bg1"/>
                </a:solidFill>
                <a:latin typeface="Bookman Old Style" pitchFamily="18" charset="0"/>
              </a:rPr>
              <a:t> </a:t>
            </a:r>
          </a:p>
        </p:txBody>
      </p:sp>
      <p:sp>
        <p:nvSpPr>
          <p:cNvPr id="28" name="Rectangle 27"/>
          <p:cNvSpPr/>
          <p:nvPr/>
        </p:nvSpPr>
        <p:spPr>
          <a:xfrm>
            <a:off x="1295400" y="5562600"/>
            <a:ext cx="1752600" cy="304800"/>
          </a:xfrm>
          <a:prstGeom prst="rect">
            <a:avLst/>
          </a:prstGeom>
          <a:solidFill>
            <a:schemeClr val="bg2">
              <a:lumMod val="25000"/>
            </a:schemeClr>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Courier New" pitchFamily="49" charset="0"/>
                <a:cs typeface="Courier New" pitchFamily="49" charset="0"/>
              </a:rPr>
              <a:t>&lt;</a:t>
            </a:r>
            <a:r>
              <a:rPr lang="en-US" b="1" dirty="0" err="1" smtClean="0">
                <a:solidFill>
                  <a:schemeClr val="bg1"/>
                </a:solidFill>
                <a:latin typeface="Courier New" pitchFamily="49" charset="0"/>
                <a:cs typeface="Courier New" pitchFamily="49" charset="0"/>
              </a:rPr>
              <a:t>args</a:t>
            </a:r>
            <a:r>
              <a:rPr lang="en-US" b="1" dirty="0" smtClean="0">
                <a:solidFill>
                  <a:schemeClr val="bg1"/>
                </a:solidFill>
                <a:latin typeface="Courier New" pitchFamily="49" charset="0"/>
                <a:cs typeface="Courier New" pitchFamily="49" charset="0"/>
              </a:rPr>
              <a:t> size&gt;</a:t>
            </a:r>
            <a:endParaRPr lang="en-US" b="1" dirty="0">
              <a:solidFill>
                <a:schemeClr val="bg1"/>
              </a:solidFill>
              <a:latin typeface="Courier New" pitchFamily="49" charset="0"/>
              <a:cs typeface="Courier New" pitchFamily="49" charset="0"/>
            </a:endParaRPr>
          </a:p>
        </p:txBody>
      </p:sp>
      <p:sp>
        <p:nvSpPr>
          <p:cNvPr id="31" name="Rectangle 30"/>
          <p:cNvSpPr/>
          <p:nvPr/>
        </p:nvSpPr>
        <p:spPr>
          <a:xfrm>
            <a:off x="3124200" y="3200400"/>
            <a:ext cx="2438400" cy="16764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latin typeface="Bookman Old Style" pitchFamily="18" charset="0"/>
              </a:rPr>
              <a:t>The stack has been cleaned by the </a:t>
            </a:r>
            <a:r>
              <a:rPr lang="en-US" dirty="0" err="1" smtClean="0">
                <a:latin typeface="Bookman Old Style" pitchFamily="18" charset="0"/>
              </a:rPr>
              <a:t>callee</a:t>
            </a:r>
            <a:r>
              <a:rPr lang="en-US" dirty="0" smtClean="0">
                <a:latin typeface="Bookman Old Style" pitchFamily="18" charset="0"/>
              </a:rPr>
              <a:t>. Now execution is back to the caller.</a:t>
            </a:r>
            <a:endParaRPr lang="en-US" dirty="0" smtClean="0">
              <a:solidFill>
                <a:srgbClr val="FF0000"/>
              </a:solidFill>
              <a:latin typeface="Bookman Old Style" pitchFamily="18" charset="0"/>
            </a:endParaRPr>
          </a:p>
        </p:txBody>
      </p:sp>
      <p:sp>
        <p:nvSpPr>
          <p:cNvPr id="22" name="Slide Number Placeholder 21"/>
          <p:cNvSpPr>
            <a:spLocks noGrp="1"/>
          </p:cNvSpPr>
          <p:nvPr>
            <p:ph type="sldNum" sz="quarter" idx="12"/>
          </p:nvPr>
        </p:nvSpPr>
        <p:spPr/>
        <p:txBody>
          <a:bodyPr/>
          <a:lstStyle/>
          <a:p>
            <a:fld id="{B6F15528-21DE-4FAA-801E-634DDDAF4B2B}" type="slidenum">
              <a:rPr lang="en-US" smtClean="0"/>
              <a:pPr/>
              <a:t>65</a:t>
            </a:fld>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Code Optimization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3" name="Content Placeholder 2"/>
          <p:cNvSpPr>
            <a:spLocks noGrp="1"/>
          </p:cNvSpPr>
          <p:nvPr>
            <p:ph idx="1"/>
          </p:nvPr>
        </p:nvSpPr>
        <p:spPr>
          <a:xfrm>
            <a:off x="457200" y="1752600"/>
            <a:ext cx="8229600" cy="4800600"/>
          </a:xfrm>
        </p:spPr>
        <p:txBody>
          <a:bodyPr>
            <a:normAutofit fontScale="77500" lnSpcReduction="20000"/>
          </a:bodyPr>
          <a:lstStyle/>
          <a:p>
            <a:pPr>
              <a:buClr>
                <a:srgbClr val="FF0000"/>
              </a:buClr>
            </a:pPr>
            <a:r>
              <a:rPr lang="en-US" dirty="0" smtClean="0">
                <a:solidFill>
                  <a:schemeClr val="bg1"/>
                </a:solidFill>
                <a:latin typeface="Bookman Old Style" pitchFamily="18" charset="0"/>
              </a:rPr>
              <a:t>Compilers do not generate the default code like previous example. They use intelligent methods to optimize the code to be smaller and faster.</a:t>
            </a:r>
          </a:p>
          <a:p>
            <a:pPr>
              <a:buClr>
                <a:srgbClr val="FF0000"/>
              </a:buClr>
            </a:pPr>
            <a:r>
              <a:rPr lang="en-US" dirty="0" smtClean="0">
                <a:solidFill>
                  <a:schemeClr val="bg1"/>
                </a:solidFill>
                <a:latin typeface="Bookman Old Style" pitchFamily="18" charset="0"/>
              </a:rPr>
              <a:t>For example, instructions </a:t>
            </a:r>
            <a:r>
              <a:rPr lang="en-US" dirty="0" err="1" smtClean="0">
                <a:solidFill>
                  <a:srgbClr val="FFC000"/>
                </a:solidFill>
                <a:latin typeface="Courier New" pitchFamily="49" charset="0"/>
                <a:cs typeface="Courier New" pitchFamily="49" charset="0"/>
              </a:rPr>
              <a:t>mov</a:t>
            </a:r>
            <a:r>
              <a:rPr lang="en-US" dirty="0" smtClean="0">
                <a:solidFill>
                  <a:schemeClr val="bg1"/>
                </a:solidFill>
                <a:latin typeface="Courier New" pitchFamily="49" charset="0"/>
                <a:cs typeface="Courier New" pitchFamily="49" charset="0"/>
              </a:rPr>
              <a:t> </a:t>
            </a:r>
            <a:r>
              <a:rPr lang="en-US" dirty="0" smtClean="0">
                <a:solidFill>
                  <a:schemeClr val="bg1"/>
                </a:solidFill>
                <a:latin typeface="Bookman Old Style" pitchFamily="18" charset="0"/>
              </a:rPr>
              <a:t>and </a:t>
            </a:r>
            <a:r>
              <a:rPr lang="en-US" dirty="0" err="1" smtClean="0">
                <a:solidFill>
                  <a:srgbClr val="FFC000"/>
                </a:solidFill>
                <a:latin typeface="Courier New" pitchFamily="49" charset="0"/>
                <a:cs typeface="Courier New" pitchFamily="49" charset="0"/>
              </a:rPr>
              <a:t>xor</a:t>
            </a:r>
            <a:r>
              <a:rPr lang="en-US" dirty="0" smtClean="0">
                <a:solidFill>
                  <a:schemeClr val="bg1"/>
                </a:solidFill>
                <a:latin typeface="Courier New" pitchFamily="49" charset="0"/>
                <a:cs typeface="Courier New" pitchFamily="49" charset="0"/>
              </a:rPr>
              <a:t> </a:t>
            </a:r>
            <a:r>
              <a:rPr lang="en-US" dirty="0" smtClean="0">
                <a:solidFill>
                  <a:schemeClr val="bg1"/>
                </a:solidFill>
                <a:latin typeface="Bookman Old Style" pitchFamily="18" charset="0"/>
              </a:rPr>
              <a:t>can be used to set EAX register to zero, but </a:t>
            </a:r>
            <a:r>
              <a:rPr lang="en-US" dirty="0" err="1" smtClean="0">
                <a:solidFill>
                  <a:schemeClr val="bg1"/>
                </a:solidFill>
                <a:latin typeface="Bookman Old Style" pitchFamily="18" charset="0"/>
              </a:rPr>
              <a:t>xor</a:t>
            </a:r>
            <a:r>
              <a:rPr lang="en-US" dirty="0" smtClean="0">
                <a:solidFill>
                  <a:schemeClr val="bg1"/>
                </a:solidFill>
                <a:latin typeface="Bookman Old Style" pitchFamily="18" charset="0"/>
              </a:rPr>
              <a:t> is smaller as a code byte. Therefore, compilers use </a:t>
            </a:r>
            <a:r>
              <a:rPr lang="en-US" dirty="0" err="1" smtClean="0">
                <a:solidFill>
                  <a:srgbClr val="FFC000"/>
                </a:solidFill>
                <a:latin typeface="Courier New" pitchFamily="49" charset="0"/>
                <a:cs typeface="Courier New" pitchFamily="49" charset="0"/>
              </a:rPr>
              <a:t>xor</a:t>
            </a:r>
            <a:r>
              <a:rPr lang="en-US" dirty="0" smtClean="0">
                <a:solidFill>
                  <a:schemeClr val="bg1"/>
                </a:solidFill>
                <a:latin typeface="Bookman Old Style" pitchFamily="18" charset="0"/>
              </a:rPr>
              <a:t> instead of </a:t>
            </a:r>
            <a:r>
              <a:rPr lang="en-US" dirty="0" err="1" smtClean="0">
                <a:solidFill>
                  <a:srgbClr val="FFC000"/>
                </a:solidFill>
                <a:latin typeface="Courier New" pitchFamily="49" charset="0"/>
                <a:cs typeface="Courier New" pitchFamily="49" charset="0"/>
              </a:rPr>
              <a:t>mov</a:t>
            </a:r>
            <a:r>
              <a:rPr lang="en-US" dirty="0" smtClean="0">
                <a:solidFill>
                  <a:schemeClr val="bg1"/>
                </a:solidFill>
                <a:latin typeface="Bookman Old Style" pitchFamily="18" charset="0"/>
              </a:rPr>
              <a:t> for such scenarios:</a:t>
            </a:r>
          </a:p>
          <a:p>
            <a:pPr lvl="1">
              <a:buClr>
                <a:srgbClr val="FF0000"/>
              </a:buClr>
            </a:pPr>
            <a:r>
              <a:rPr lang="en-US" dirty="0" err="1" smtClean="0">
                <a:solidFill>
                  <a:srgbClr val="FFC000"/>
                </a:solidFill>
                <a:latin typeface="Bookman Old Style" pitchFamily="18" charset="0"/>
              </a:rPr>
              <a:t>mov</a:t>
            </a:r>
            <a:r>
              <a:rPr lang="en-US" dirty="0" smtClean="0">
                <a:solidFill>
                  <a:srgbClr val="FFC000"/>
                </a:solidFill>
                <a:latin typeface="Bookman Old Style" pitchFamily="18" charset="0"/>
              </a:rPr>
              <a:t>	</a:t>
            </a:r>
            <a:r>
              <a:rPr lang="en-US" dirty="0" err="1" smtClean="0">
                <a:solidFill>
                  <a:srgbClr val="FFC000"/>
                </a:solidFill>
                <a:latin typeface="Bookman Old Style" pitchFamily="18" charset="0"/>
              </a:rPr>
              <a:t>eax</a:t>
            </a:r>
            <a:r>
              <a:rPr lang="en-US" dirty="0" smtClean="0">
                <a:solidFill>
                  <a:srgbClr val="FFC000"/>
                </a:solidFill>
                <a:latin typeface="Bookman Old Style" pitchFamily="18" charset="0"/>
              </a:rPr>
              <a:t>, 0</a:t>
            </a:r>
            <a:r>
              <a:rPr lang="en-US" dirty="0" smtClean="0">
                <a:solidFill>
                  <a:schemeClr val="bg1"/>
                </a:solidFill>
                <a:latin typeface="Bookman Old Style" pitchFamily="18" charset="0"/>
              </a:rPr>
              <a:t>		</a:t>
            </a:r>
            <a:r>
              <a:rPr lang="en-US" dirty="0" smtClean="0">
                <a:solidFill>
                  <a:schemeClr val="bg1"/>
                </a:solidFill>
                <a:latin typeface="Bookman Old Style" pitchFamily="18" charset="0"/>
                <a:sym typeface="Wingdings" pitchFamily="2" charset="2"/>
              </a:rPr>
              <a:t> code bytes: </a:t>
            </a:r>
            <a:r>
              <a:rPr lang="en-US" dirty="0" smtClean="0">
                <a:solidFill>
                  <a:srgbClr val="FFC000"/>
                </a:solidFill>
                <a:latin typeface="Courier New" pitchFamily="49" charset="0"/>
                <a:cs typeface="Courier New" pitchFamily="49" charset="0"/>
                <a:sym typeface="Wingdings" pitchFamily="2" charset="2"/>
              </a:rPr>
              <a:t>B8 00 00 00 00</a:t>
            </a:r>
          </a:p>
          <a:p>
            <a:pPr lvl="1">
              <a:buClr>
                <a:srgbClr val="FF0000"/>
              </a:buClr>
            </a:pPr>
            <a:r>
              <a:rPr lang="en-US" dirty="0" err="1" smtClean="0">
                <a:solidFill>
                  <a:srgbClr val="FFC000"/>
                </a:solidFill>
                <a:latin typeface="Bookman Old Style" pitchFamily="18" charset="0"/>
                <a:sym typeface="Wingdings" pitchFamily="2" charset="2"/>
              </a:rPr>
              <a:t>xor</a:t>
            </a:r>
            <a:r>
              <a:rPr lang="en-US" dirty="0" smtClean="0">
                <a:solidFill>
                  <a:srgbClr val="FFC000"/>
                </a:solidFill>
                <a:latin typeface="Bookman Old Style" pitchFamily="18" charset="0"/>
                <a:sym typeface="Wingdings" pitchFamily="2" charset="2"/>
              </a:rPr>
              <a:t>	</a:t>
            </a:r>
            <a:r>
              <a:rPr lang="en-US" dirty="0" err="1" smtClean="0">
                <a:solidFill>
                  <a:srgbClr val="FFC000"/>
                </a:solidFill>
                <a:latin typeface="Bookman Old Style" pitchFamily="18" charset="0"/>
                <a:sym typeface="Wingdings" pitchFamily="2" charset="2"/>
              </a:rPr>
              <a:t>eax</a:t>
            </a:r>
            <a:r>
              <a:rPr lang="en-US" dirty="0" smtClean="0">
                <a:solidFill>
                  <a:srgbClr val="FFC000"/>
                </a:solidFill>
                <a:latin typeface="Bookman Old Style" pitchFamily="18" charset="0"/>
                <a:sym typeface="Wingdings" pitchFamily="2" charset="2"/>
              </a:rPr>
              <a:t>, </a:t>
            </a:r>
            <a:r>
              <a:rPr lang="en-US" dirty="0" err="1" smtClean="0">
                <a:solidFill>
                  <a:srgbClr val="FFC000"/>
                </a:solidFill>
                <a:latin typeface="Bookman Old Style" pitchFamily="18" charset="0"/>
                <a:sym typeface="Wingdings" pitchFamily="2" charset="2"/>
              </a:rPr>
              <a:t>eax</a:t>
            </a:r>
            <a:r>
              <a:rPr lang="en-US" dirty="0" smtClean="0">
                <a:solidFill>
                  <a:schemeClr val="bg1"/>
                </a:solidFill>
                <a:latin typeface="Bookman Old Style" pitchFamily="18" charset="0"/>
                <a:sym typeface="Wingdings" pitchFamily="2" charset="2"/>
              </a:rPr>
              <a:t>	 code bytes: </a:t>
            </a:r>
            <a:r>
              <a:rPr lang="en-US" dirty="0" smtClean="0">
                <a:solidFill>
                  <a:srgbClr val="FFC000"/>
                </a:solidFill>
                <a:latin typeface="Courier New" pitchFamily="49" charset="0"/>
                <a:cs typeface="Courier New" pitchFamily="49" charset="0"/>
                <a:sym typeface="Wingdings" pitchFamily="2" charset="2"/>
              </a:rPr>
              <a:t>3C 00</a:t>
            </a:r>
          </a:p>
          <a:p>
            <a:pPr>
              <a:buClr>
                <a:srgbClr val="FF0000"/>
              </a:buClr>
            </a:pPr>
            <a:r>
              <a:rPr lang="en-US" dirty="0" smtClean="0">
                <a:solidFill>
                  <a:schemeClr val="bg1"/>
                </a:solidFill>
                <a:latin typeface="Bookman Old Style" pitchFamily="18" charset="0"/>
                <a:sym typeface="Wingdings" pitchFamily="2" charset="2"/>
              </a:rPr>
              <a:t>Discussing code optimization is out of the scope of this course, but we are going to discuss few tricks that you will see in the code generated by GCC for our examples.</a:t>
            </a:r>
          </a:p>
        </p:txBody>
      </p:sp>
      <p:sp>
        <p:nvSpPr>
          <p:cNvPr id="5" name="Slide Number Placeholder 4"/>
          <p:cNvSpPr>
            <a:spLocks noGrp="1"/>
          </p:cNvSpPr>
          <p:nvPr>
            <p:ph type="sldNum" sz="quarter" idx="12"/>
          </p:nvPr>
        </p:nvSpPr>
        <p:spPr/>
        <p:txBody>
          <a:bodyPr/>
          <a:lstStyle/>
          <a:p>
            <a:fld id="{B6F15528-21DE-4FAA-801E-634DDDAF4B2B}" type="slidenum">
              <a:rPr lang="en-US" smtClean="0"/>
              <a:pPr/>
              <a:t>66</a:t>
            </a:fld>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Code Optimization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57200" y="1981200"/>
            <a:ext cx="2743200" cy="16764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&lt;default value of local variable&gt;</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457200" y="3733800"/>
            <a:ext cx="27432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5" name="Rectangle 24"/>
          <p:cNvSpPr/>
          <p:nvPr/>
        </p:nvSpPr>
        <p:spPr>
          <a:xfrm>
            <a:off x="457200" y="1676400"/>
            <a:ext cx="27432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cxnSp>
        <p:nvCxnSpPr>
          <p:cNvPr id="40" name="Straight Connector 39"/>
          <p:cNvCxnSpPr/>
          <p:nvPr/>
        </p:nvCxnSpPr>
        <p:spPr>
          <a:xfrm>
            <a:off x="6858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5344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8580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67818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51" name="Pentagon 50"/>
          <p:cNvSpPr/>
          <p:nvPr/>
        </p:nvSpPr>
        <p:spPr>
          <a:xfrm>
            <a:off x="5791200" y="50292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52" name="Pentagon 51"/>
          <p:cNvSpPr/>
          <p:nvPr/>
        </p:nvSpPr>
        <p:spPr>
          <a:xfrm>
            <a:off x="4800600" y="50292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cxnSp>
        <p:nvCxnSpPr>
          <p:cNvPr id="56" name="Straight Connector 55"/>
          <p:cNvCxnSpPr/>
          <p:nvPr/>
        </p:nvCxnSpPr>
        <p:spPr>
          <a:xfrm>
            <a:off x="68580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8580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8580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8580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65" name="Pentagon 64"/>
          <p:cNvSpPr/>
          <p:nvPr/>
        </p:nvSpPr>
        <p:spPr>
          <a:xfrm flipH="1">
            <a:off x="3276600" y="1981200"/>
            <a:ext cx="609600" cy="3048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26" name="Rectangle 25"/>
          <p:cNvSpPr/>
          <p:nvPr/>
        </p:nvSpPr>
        <p:spPr>
          <a:xfrm>
            <a:off x="3352800" y="2438400"/>
            <a:ext cx="3429000" cy="25146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latin typeface="Bookman Old Style" pitchFamily="18" charset="0"/>
              </a:rPr>
              <a:t>These instructions are going to be executed by the </a:t>
            </a:r>
            <a:r>
              <a:rPr lang="en-US" dirty="0" err="1" smtClean="0">
                <a:solidFill>
                  <a:srgbClr val="FFC000"/>
                </a:solidFill>
                <a:latin typeface="Bookman Old Style" pitchFamily="18" charset="0"/>
              </a:rPr>
              <a:t>callee</a:t>
            </a:r>
            <a:r>
              <a:rPr lang="en-US" dirty="0" smtClean="0">
                <a:latin typeface="Bookman Old Style" pitchFamily="18" charset="0"/>
              </a:rPr>
              <a:t>. Let’s assume that </a:t>
            </a:r>
            <a:r>
              <a:rPr lang="en-US" dirty="0" err="1" smtClean="0">
                <a:solidFill>
                  <a:srgbClr val="FFC000"/>
                </a:solidFill>
                <a:latin typeface="Bookman Old Style" pitchFamily="18" charset="0"/>
              </a:rPr>
              <a:t>callee</a:t>
            </a:r>
            <a:r>
              <a:rPr lang="en-US" dirty="0" smtClean="0">
                <a:latin typeface="Bookman Old Style" pitchFamily="18" charset="0"/>
              </a:rPr>
              <a:t> is going to make another call to a function </a:t>
            </a:r>
            <a:r>
              <a:rPr lang="en-US" dirty="0" err="1" smtClean="0">
                <a:solidFill>
                  <a:srgbClr val="FFC000"/>
                </a:solidFill>
                <a:latin typeface="Bookman Old Style" pitchFamily="18" charset="0"/>
              </a:rPr>
              <a:t>foo</a:t>
            </a:r>
            <a:r>
              <a:rPr lang="en-US" dirty="0" smtClean="0">
                <a:latin typeface="Bookman Old Style" pitchFamily="18" charset="0"/>
              </a:rPr>
              <a:t> that require 1 integer argument. </a:t>
            </a:r>
            <a:r>
              <a:rPr lang="en-US" dirty="0" err="1" smtClean="0">
                <a:solidFill>
                  <a:srgbClr val="FFC000"/>
                </a:solidFill>
                <a:latin typeface="Bookman Old Style" pitchFamily="18" charset="0"/>
              </a:rPr>
              <a:t>callee</a:t>
            </a:r>
            <a:r>
              <a:rPr lang="en-US" dirty="0" smtClean="0">
                <a:latin typeface="Bookman Old Style" pitchFamily="18" charset="0"/>
              </a:rPr>
              <a:t> will set it’s local integer variable to </a:t>
            </a:r>
            <a:r>
              <a:rPr lang="en-US" dirty="0" smtClean="0">
                <a:solidFill>
                  <a:srgbClr val="FFC000"/>
                </a:solidFill>
                <a:latin typeface="Bookman Old Style" pitchFamily="18" charset="0"/>
              </a:rPr>
              <a:t>7</a:t>
            </a:r>
            <a:r>
              <a:rPr lang="en-US" dirty="0" smtClean="0">
                <a:latin typeface="Bookman Old Style" pitchFamily="18" charset="0"/>
              </a:rPr>
              <a:t> then send double it’s value to </a:t>
            </a:r>
            <a:r>
              <a:rPr lang="en-US" dirty="0" err="1" smtClean="0">
                <a:solidFill>
                  <a:srgbClr val="FFC000"/>
                </a:solidFill>
                <a:latin typeface="Bookman Old Style" pitchFamily="18" charset="0"/>
              </a:rPr>
              <a:t>foo</a:t>
            </a:r>
            <a:endParaRPr lang="en-US" b="1" dirty="0" smtClean="0">
              <a:solidFill>
                <a:schemeClr val="bg1"/>
              </a:solidFill>
              <a:latin typeface="Bookman Old Style" pitchFamily="18" charset="0"/>
            </a:endParaRPr>
          </a:p>
        </p:txBody>
      </p:sp>
      <p:sp>
        <p:nvSpPr>
          <p:cNvPr id="19" name="Slide Number Placeholder 18"/>
          <p:cNvSpPr>
            <a:spLocks noGrp="1"/>
          </p:cNvSpPr>
          <p:nvPr>
            <p:ph type="sldNum" sz="quarter" idx="12"/>
          </p:nvPr>
        </p:nvSpPr>
        <p:spPr/>
        <p:txBody>
          <a:bodyPr/>
          <a:lstStyle/>
          <a:p>
            <a:fld id="{B6F15528-21DE-4FAA-801E-634DDDAF4B2B}" type="slidenum">
              <a:rPr lang="en-US" smtClean="0"/>
              <a:pPr/>
              <a:t>67</a:t>
            </a:fld>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Code Optimization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57200" y="1981200"/>
            <a:ext cx="2743200" cy="8382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0</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457200" y="5105400"/>
            <a:ext cx="27432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5" name="Rectangle 24"/>
          <p:cNvSpPr/>
          <p:nvPr/>
        </p:nvSpPr>
        <p:spPr>
          <a:xfrm>
            <a:off x="457200" y="1676400"/>
            <a:ext cx="27432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sp>
        <p:nvSpPr>
          <p:cNvPr id="19" name="Rectangle 18"/>
          <p:cNvSpPr/>
          <p:nvPr/>
        </p:nvSpPr>
        <p:spPr>
          <a:xfrm>
            <a:off x="457200" y="3886200"/>
            <a:ext cx="27432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p:txBody>
      </p:sp>
      <p:sp>
        <p:nvSpPr>
          <p:cNvPr id="22" name="Rectangle 21"/>
          <p:cNvSpPr/>
          <p:nvPr/>
        </p:nvSpPr>
        <p:spPr>
          <a:xfrm>
            <a:off x="457200" y="4267200"/>
            <a:ext cx="27432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foo</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3" name="Rectangle 22"/>
          <p:cNvSpPr/>
          <p:nvPr/>
        </p:nvSpPr>
        <p:spPr>
          <a:xfrm>
            <a:off x="457200" y="2895600"/>
            <a:ext cx="2743200" cy="914400"/>
          </a:xfrm>
          <a:prstGeom prst="rect">
            <a:avLst/>
          </a:prstGeom>
          <a:solidFill>
            <a:schemeClr val="accent4">
              <a:lumMod val="7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smtClean="0">
                <a:latin typeface="Courier New" pitchFamily="49" charset="0"/>
                <a:cs typeface="Courier New" pitchFamily="49" charset="0"/>
              </a:rPr>
              <a:t>mov</a:t>
            </a:r>
            <a:r>
              <a:rPr lang="en-US" dirty="0" smtClean="0">
                <a:latin typeface="Courier New" pitchFamily="49" charset="0"/>
                <a:cs typeface="Courier New" pitchFamily="49" charset="0"/>
              </a:rPr>
              <a:t>	[ebp-4], 7</a:t>
            </a:r>
          </a:p>
          <a:p>
            <a:r>
              <a:rPr lang="en-US" dirty="0" err="1" smtClean="0">
                <a:latin typeface="Courier New" pitchFamily="49" charset="0"/>
                <a:cs typeface="Courier New" pitchFamily="49" charset="0"/>
              </a:rPr>
              <a:t>mov</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ecx</a:t>
            </a:r>
            <a:r>
              <a:rPr lang="en-US" dirty="0" smtClean="0">
                <a:latin typeface="Courier New" pitchFamily="49" charset="0"/>
                <a:cs typeface="Courier New" pitchFamily="49" charset="0"/>
              </a:rPr>
              <a:t>, [ebp-4]</a:t>
            </a:r>
          </a:p>
          <a:p>
            <a:r>
              <a:rPr lang="en-US" dirty="0" smtClean="0">
                <a:latin typeface="Courier New" pitchFamily="49" charset="0"/>
                <a:cs typeface="Courier New" pitchFamily="49" charset="0"/>
              </a:rPr>
              <a:t>add	</a:t>
            </a:r>
            <a:r>
              <a:rPr lang="en-US" dirty="0" err="1" smtClean="0">
                <a:latin typeface="Courier New" pitchFamily="49" charset="0"/>
                <a:cs typeface="Courier New" pitchFamily="49" charset="0"/>
              </a:rPr>
              <a:t>ecx</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ecx</a:t>
            </a:r>
            <a:endParaRPr lang="en-US" dirty="0" smtClean="0">
              <a:latin typeface="Courier New" pitchFamily="49" charset="0"/>
              <a:cs typeface="Courier New" pitchFamily="49" charset="0"/>
            </a:endParaRPr>
          </a:p>
        </p:txBody>
      </p:sp>
      <p:sp>
        <p:nvSpPr>
          <p:cNvPr id="24" name="Rectangle 23"/>
          <p:cNvSpPr/>
          <p:nvPr/>
        </p:nvSpPr>
        <p:spPr>
          <a:xfrm>
            <a:off x="457200" y="4724400"/>
            <a:ext cx="2743200" cy="3048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p:txBody>
      </p:sp>
      <p:cxnSp>
        <p:nvCxnSpPr>
          <p:cNvPr id="27" name="Straight Connector 26"/>
          <p:cNvCxnSpPr/>
          <p:nvPr/>
        </p:nvCxnSpPr>
        <p:spPr>
          <a:xfrm>
            <a:off x="6858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85344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68580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a:off x="67818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cxnSp>
        <p:nvCxnSpPr>
          <p:cNvPr id="33" name="Straight Connector 32"/>
          <p:cNvCxnSpPr/>
          <p:nvPr/>
        </p:nvCxnSpPr>
        <p:spPr>
          <a:xfrm>
            <a:off x="68580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8580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8580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68580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858000" y="48006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7</a:t>
            </a:r>
          </a:p>
        </p:txBody>
      </p:sp>
      <p:sp>
        <p:nvSpPr>
          <p:cNvPr id="38" name="Rectangle 37"/>
          <p:cNvSpPr/>
          <p:nvPr/>
        </p:nvSpPr>
        <p:spPr>
          <a:xfrm>
            <a:off x="6858000" y="4495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14</a:t>
            </a:r>
          </a:p>
        </p:txBody>
      </p:sp>
      <p:sp>
        <p:nvSpPr>
          <p:cNvPr id="39" name="Pentagon 38"/>
          <p:cNvSpPr/>
          <p:nvPr/>
        </p:nvSpPr>
        <p:spPr>
          <a:xfrm flipH="1">
            <a:off x="3276600" y="4267200"/>
            <a:ext cx="609600" cy="3048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41" name="Pentagon 40"/>
          <p:cNvSpPr/>
          <p:nvPr/>
        </p:nvSpPr>
        <p:spPr>
          <a:xfrm>
            <a:off x="5791200" y="50292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42" name="Pentagon 41"/>
          <p:cNvSpPr/>
          <p:nvPr/>
        </p:nvSpPr>
        <p:spPr>
          <a:xfrm>
            <a:off x="5791200" y="47244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- 4</a:t>
            </a:r>
            <a:endParaRPr lang="en-US" b="1" dirty="0">
              <a:solidFill>
                <a:schemeClr val="tx1"/>
              </a:solidFill>
            </a:endParaRPr>
          </a:p>
        </p:txBody>
      </p:sp>
      <p:sp>
        <p:nvSpPr>
          <p:cNvPr id="45" name="Pentagon 44"/>
          <p:cNvSpPr/>
          <p:nvPr/>
        </p:nvSpPr>
        <p:spPr>
          <a:xfrm>
            <a:off x="5791200" y="4419600"/>
            <a:ext cx="978408" cy="2286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53" name="Rectangle 52"/>
          <p:cNvSpPr/>
          <p:nvPr/>
        </p:nvSpPr>
        <p:spPr>
          <a:xfrm>
            <a:off x="3733800" y="5410200"/>
            <a:ext cx="2438400" cy="9144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latin typeface="Bookman Old Style" pitchFamily="18" charset="0"/>
              </a:rPr>
              <a:t>Before we continue; let’s take a look on the stack memory</a:t>
            </a:r>
            <a:endParaRPr lang="en-US" dirty="0" smtClean="0">
              <a:solidFill>
                <a:srgbClr val="FF0000"/>
              </a:solidFill>
              <a:latin typeface="Bookman Old Style" pitchFamily="18" charset="0"/>
            </a:endParaRPr>
          </a:p>
        </p:txBody>
      </p:sp>
      <p:sp>
        <p:nvSpPr>
          <p:cNvPr id="26" name="Rectangle 25"/>
          <p:cNvSpPr/>
          <p:nvPr/>
        </p:nvSpPr>
        <p:spPr>
          <a:xfrm>
            <a:off x="3276600" y="1981200"/>
            <a:ext cx="3429000" cy="16002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latin typeface="Courier New" pitchFamily="49" charset="0"/>
                <a:cs typeface="Courier New" pitchFamily="49" charset="0"/>
              </a:rPr>
              <a:t>void</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callee</a:t>
            </a:r>
            <a:r>
              <a:rPr lang="en-US" dirty="0" smtClean="0">
                <a:latin typeface="Courier New" pitchFamily="49" charset="0"/>
                <a:cs typeface="Courier New" pitchFamily="49" charset="0"/>
              </a:rPr>
              <a:t>(</a:t>
            </a:r>
            <a:r>
              <a:rPr lang="en-US" b="1" dirty="0" err="1" smtClean="0">
                <a:latin typeface="Courier New" pitchFamily="49" charset="0"/>
                <a:cs typeface="Courier New" pitchFamily="49" charset="0"/>
              </a:rPr>
              <a:t>int</a:t>
            </a:r>
            <a:r>
              <a:rPr lang="en-US" dirty="0" smtClean="0">
                <a:latin typeface="Courier New" pitchFamily="49" charset="0"/>
                <a:cs typeface="Courier New" pitchFamily="49" charset="0"/>
              </a:rPr>
              <a:t> arg1) {</a:t>
            </a:r>
          </a:p>
          <a:p>
            <a:r>
              <a:rPr lang="en-US" dirty="0" smtClean="0">
                <a:solidFill>
                  <a:schemeClr val="bg1"/>
                </a:solidFill>
                <a:latin typeface="Courier New" pitchFamily="49" charset="0"/>
                <a:cs typeface="Courier New" pitchFamily="49" charset="0"/>
              </a:rPr>
              <a:t>  </a:t>
            </a:r>
            <a:r>
              <a:rPr lang="en-US" b="1" dirty="0" err="1" smtClean="0">
                <a:solidFill>
                  <a:schemeClr val="bg1"/>
                </a:solidFill>
                <a:latin typeface="Courier New" pitchFamily="49" charset="0"/>
                <a:cs typeface="Courier New" pitchFamily="49" charset="0"/>
              </a:rPr>
              <a:t>int</a:t>
            </a:r>
            <a:r>
              <a:rPr lang="en-US" dirty="0" smtClean="0">
                <a:solidFill>
                  <a:schemeClr val="bg1"/>
                </a:solidFill>
                <a:latin typeface="Courier New" pitchFamily="49" charset="0"/>
                <a:cs typeface="Courier New" pitchFamily="49" charset="0"/>
              </a:rPr>
              <a:t> v1;</a:t>
            </a:r>
          </a:p>
          <a:p>
            <a:r>
              <a:rPr lang="en-US" dirty="0" smtClean="0">
                <a:solidFill>
                  <a:schemeClr val="bg1"/>
                </a:solidFill>
                <a:latin typeface="Courier New" pitchFamily="49" charset="0"/>
                <a:cs typeface="Courier New" pitchFamily="49" charset="0"/>
              </a:rPr>
              <a:t>  v1 = 7;</a:t>
            </a:r>
          </a:p>
          <a:p>
            <a:r>
              <a:rPr lang="en-US" dirty="0" smtClean="0">
                <a:solidFill>
                  <a:schemeClr val="bg1"/>
                </a:solidFill>
                <a:latin typeface="Courier New" pitchFamily="49" charset="0"/>
                <a:cs typeface="Courier New" pitchFamily="49" charset="0"/>
              </a:rPr>
              <a:t>  </a:t>
            </a:r>
            <a:r>
              <a:rPr lang="en-US" dirty="0" err="1" smtClean="0">
                <a:solidFill>
                  <a:schemeClr val="bg1"/>
                </a:solidFill>
                <a:latin typeface="Courier New" pitchFamily="49" charset="0"/>
                <a:cs typeface="Courier New" pitchFamily="49" charset="0"/>
              </a:rPr>
              <a:t>foo</a:t>
            </a:r>
            <a:r>
              <a:rPr lang="en-US" dirty="0" smtClean="0">
                <a:solidFill>
                  <a:schemeClr val="bg1"/>
                </a:solidFill>
                <a:latin typeface="Courier New" pitchFamily="49" charset="0"/>
                <a:cs typeface="Courier New" pitchFamily="49" charset="0"/>
              </a:rPr>
              <a:t>(v1*2);</a:t>
            </a:r>
          </a:p>
          <a:p>
            <a:r>
              <a:rPr lang="en-US" dirty="0" smtClean="0">
                <a:solidFill>
                  <a:schemeClr val="bg1"/>
                </a:solidFill>
                <a:latin typeface="Courier New" pitchFamily="49" charset="0"/>
                <a:cs typeface="Courier New" pitchFamily="49" charset="0"/>
              </a:rPr>
              <a:t>};</a:t>
            </a:r>
          </a:p>
        </p:txBody>
      </p:sp>
      <p:sp>
        <p:nvSpPr>
          <p:cNvPr id="31" name="Slide Number Placeholder 30"/>
          <p:cNvSpPr>
            <a:spLocks noGrp="1"/>
          </p:cNvSpPr>
          <p:nvPr>
            <p:ph type="sldNum" sz="quarter" idx="12"/>
          </p:nvPr>
        </p:nvSpPr>
        <p:spPr/>
        <p:txBody>
          <a:bodyPr/>
          <a:lstStyle/>
          <a:p>
            <a:fld id="{B6F15528-21DE-4FAA-801E-634DDDAF4B2B}" type="slidenum">
              <a:rPr lang="en-US" smtClean="0"/>
              <a:pPr/>
              <a:t>68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Hint about </a:t>
            </a:r>
            <a:r>
              <a:rPr lang="en-US" b="1" dirty="0" err="1" smtClean="0">
                <a:solidFill>
                  <a:schemeClr val="bg1"/>
                </a:solidFill>
                <a:latin typeface="Bookman Old Style" pitchFamily="18" charset="0"/>
              </a:rPr>
              <a:t>Endianness</a:t>
            </a:r>
            <a:r>
              <a:rPr lang="en-US" b="1" dirty="0" smtClean="0">
                <a:solidFill>
                  <a:schemeClr val="bg1"/>
                </a:solidFill>
                <a:latin typeface="Bookman Old Style" pitchFamily="18" charset="0"/>
              </a:rPr>
              <a:t>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6858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85344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68580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a:off x="67818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cxnSp>
        <p:nvCxnSpPr>
          <p:cNvPr id="33" name="Straight Connector 32"/>
          <p:cNvCxnSpPr/>
          <p:nvPr/>
        </p:nvCxnSpPr>
        <p:spPr>
          <a:xfrm>
            <a:off x="68580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8580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8580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68580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858000" y="48006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7</a:t>
            </a:r>
          </a:p>
        </p:txBody>
      </p:sp>
      <p:sp>
        <p:nvSpPr>
          <p:cNvPr id="38" name="Rectangle 37"/>
          <p:cNvSpPr/>
          <p:nvPr/>
        </p:nvSpPr>
        <p:spPr>
          <a:xfrm>
            <a:off x="6858000" y="4495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14</a:t>
            </a:r>
          </a:p>
        </p:txBody>
      </p:sp>
      <p:cxnSp>
        <p:nvCxnSpPr>
          <p:cNvPr id="31" name="Straight Connector 30"/>
          <p:cNvCxnSpPr/>
          <p:nvPr/>
        </p:nvCxnSpPr>
        <p:spPr>
          <a:xfrm>
            <a:off x="1600200" y="18288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276600" y="18288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1600200" y="5029200"/>
            <a:ext cx="1676400"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4" name="Straight Connector 43"/>
          <p:cNvCxnSpPr/>
          <p:nvPr/>
        </p:nvCxnSpPr>
        <p:spPr>
          <a:xfrm>
            <a:off x="16002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1600200" y="5943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1600200" y="56388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6002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1600200" y="47244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0x00</a:t>
            </a:r>
          </a:p>
        </p:txBody>
      </p:sp>
      <p:sp>
        <p:nvSpPr>
          <p:cNvPr id="51" name="Rectangle 50"/>
          <p:cNvSpPr/>
          <p:nvPr/>
        </p:nvSpPr>
        <p:spPr>
          <a:xfrm>
            <a:off x="1600200" y="35052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0x00</a:t>
            </a:r>
          </a:p>
        </p:txBody>
      </p:sp>
      <p:sp>
        <p:nvSpPr>
          <p:cNvPr id="60" name="Pentagon 59"/>
          <p:cNvSpPr/>
          <p:nvPr/>
        </p:nvSpPr>
        <p:spPr>
          <a:xfrm>
            <a:off x="5791200" y="50292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61" name="Pentagon 60"/>
          <p:cNvSpPr/>
          <p:nvPr/>
        </p:nvSpPr>
        <p:spPr>
          <a:xfrm>
            <a:off x="5791200" y="47244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- 4</a:t>
            </a:r>
            <a:endParaRPr lang="en-US" b="1" dirty="0">
              <a:solidFill>
                <a:schemeClr val="tx1"/>
              </a:solidFill>
            </a:endParaRPr>
          </a:p>
        </p:txBody>
      </p:sp>
      <p:sp>
        <p:nvSpPr>
          <p:cNvPr id="62" name="Pentagon 61"/>
          <p:cNvSpPr/>
          <p:nvPr/>
        </p:nvSpPr>
        <p:spPr>
          <a:xfrm>
            <a:off x="5791200" y="4419600"/>
            <a:ext cx="978408" cy="2286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64" name="Rectangle 63"/>
          <p:cNvSpPr/>
          <p:nvPr/>
        </p:nvSpPr>
        <p:spPr>
          <a:xfrm>
            <a:off x="1600200" y="44196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0x00</a:t>
            </a:r>
          </a:p>
        </p:txBody>
      </p:sp>
      <p:sp>
        <p:nvSpPr>
          <p:cNvPr id="65" name="Rectangle 64"/>
          <p:cNvSpPr/>
          <p:nvPr/>
        </p:nvSpPr>
        <p:spPr>
          <a:xfrm>
            <a:off x="1600200" y="41148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0x00</a:t>
            </a:r>
          </a:p>
        </p:txBody>
      </p:sp>
      <p:sp>
        <p:nvSpPr>
          <p:cNvPr id="66" name="Rectangle 65"/>
          <p:cNvSpPr/>
          <p:nvPr/>
        </p:nvSpPr>
        <p:spPr>
          <a:xfrm>
            <a:off x="1600200" y="38100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0x07</a:t>
            </a:r>
          </a:p>
        </p:txBody>
      </p:sp>
      <p:sp>
        <p:nvSpPr>
          <p:cNvPr id="67" name="Rectangle 66"/>
          <p:cNvSpPr/>
          <p:nvPr/>
        </p:nvSpPr>
        <p:spPr>
          <a:xfrm>
            <a:off x="1600200" y="32004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0x00</a:t>
            </a:r>
          </a:p>
        </p:txBody>
      </p:sp>
      <p:sp>
        <p:nvSpPr>
          <p:cNvPr id="68" name="Rectangle 67"/>
          <p:cNvSpPr/>
          <p:nvPr/>
        </p:nvSpPr>
        <p:spPr>
          <a:xfrm>
            <a:off x="1600200" y="28956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0x00</a:t>
            </a:r>
          </a:p>
        </p:txBody>
      </p:sp>
      <p:sp>
        <p:nvSpPr>
          <p:cNvPr id="69" name="Rectangle 68"/>
          <p:cNvSpPr/>
          <p:nvPr/>
        </p:nvSpPr>
        <p:spPr>
          <a:xfrm>
            <a:off x="1600200" y="2590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0x0e</a:t>
            </a:r>
          </a:p>
        </p:txBody>
      </p:sp>
      <p:sp>
        <p:nvSpPr>
          <p:cNvPr id="70" name="Pentagon 69"/>
          <p:cNvSpPr/>
          <p:nvPr/>
        </p:nvSpPr>
        <p:spPr>
          <a:xfrm>
            <a:off x="533400" y="5029200"/>
            <a:ext cx="978408" cy="3048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71" name="Pentagon 70"/>
          <p:cNvSpPr/>
          <p:nvPr/>
        </p:nvSpPr>
        <p:spPr>
          <a:xfrm>
            <a:off x="533400" y="3810000"/>
            <a:ext cx="978408" cy="3048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- 4</a:t>
            </a:r>
            <a:endParaRPr lang="en-US" b="1" dirty="0">
              <a:solidFill>
                <a:schemeClr val="tx1"/>
              </a:solidFill>
            </a:endParaRPr>
          </a:p>
        </p:txBody>
      </p:sp>
      <p:sp>
        <p:nvSpPr>
          <p:cNvPr id="72" name="Pentagon 71"/>
          <p:cNvSpPr/>
          <p:nvPr/>
        </p:nvSpPr>
        <p:spPr>
          <a:xfrm>
            <a:off x="533400" y="2590800"/>
            <a:ext cx="978408" cy="3048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75" name="Left Arrow 74"/>
          <p:cNvSpPr/>
          <p:nvPr/>
        </p:nvSpPr>
        <p:spPr>
          <a:xfrm>
            <a:off x="3429000" y="2590800"/>
            <a:ext cx="2971800" cy="2286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Actual view</a:t>
            </a:r>
          </a:p>
          <a:p>
            <a:pPr algn="ctr"/>
            <a:r>
              <a:rPr lang="en-US" sz="2000" dirty="0" smtClean="0"/>
              <a:t>(byte by byte)</a:t>
            </a:r>
            <a:endParaRPr lang="en-US" sz="2000" dirty="0"/>
          </a:p>
        </p:txBody>
      </p:sp>
      <p:sp>
        <p:nvSpPr>
          <p:cNvPr id="39" name="Slide Number Placeholder 38"/>
          <p:cNvSpPr>
            <a:spLocks noGrp="1"/>
          </p:cNvSpPr>
          <p:nvPr>
            <p:ph type="sldNum" sz="quarter" idx="12"/>
          </p:nvPr>
        </p:nvSpPr>
        <p:spPr/>
        <p:txBody>
          <a:bodyPr/>
          <a:lstStyle/>
          <a:p>
            <a:fld id="{B6F15528-21DE-4FAA-801E-634DDDAF4B2B}" type="slidenum">
              <a:rPr lang="en-US" smtClean="0"/>
              <a:pPr/>
              <a:t>69</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What is needed?</a:t>
            </a:r>
            <a:endParaRPr lang="en-US" b="1" dirty="0">
              <a:solidFill>
                <a:schemeClr val="bg1"/>
              </a:solidFill>
              <a:latin typeface="Bookman Old Style" pitchFamily="18" charset="0"/>
            </a:endParaRPr>
          </a:p>
        </p:txBody>
      </p:sp>
      <p:sp>
        <p:nvSpPr>
          <p:cNvPr id="3" name="Content Placeholder 2"/>
          <p:cNvSpPr>
            <a:spLocks noGrp="1"/>
          </p:cNvSpPr>
          <p:nvPr>
            <p:ph idx="1"/>
          </p:nvPr>
        </p:nvSpPr>
        <p:spPr/>
        <p:txBody>
          <a:bodyPr>
            <a:normAutofit/>
          </a:bodyPr>
          <a:lstStyle/>
          <a:p>
            <a:pPr>
              <a:buClr>
                <a:srgbClr val="FF0000"/>
              </a:buClr>
            </a:pPr>
            <a:r>
              <a:rPr lang="en-US" dirty="0" smtClean="0">
                <a:solidFill>
                  <a:schemeClr val="bg1"/>
                </a:solidFill>
                <a:latin typeface="Bookman Old Style" pitchFamily="18" charset="0"/>
              </a:rPr>
              <a:t>To understand software exploitation, we need a well understanding of:</a:t>
            </a:r>
          </a:p>
          <a:p>
            <a:pPr lvl="1">
              <a:buClr>
                <a:srgbClr val="FF0000"/>
              </a:buClr>
            </a:pPr>
            <a:r>
              <a:rPr lang="en-US" dirty="0" smtClean="0">
                <a:solidFill>
                  <a:schemeClr val="bg1"/>
                </a:solidFill>
                <a:latin typeface="Bookman Old Style" pitchFamily="18" charset="0"/>
              </a:rPr>
              <a:t>Computer Languages,</a:t>
            </a:r>
          </a:p>
          <a:p>
            <a:pPr lvl="1">
              <a:buClr>
                <a:srgbClr val="FF0000"/>
              </a:buClr>
            </a:pPr>
            <a:r>
              <a:rPr lang="en-US" dirty="0" smtClean="0">
                <a:solidFill>
                  <a:schemeClr val="bg1"/>
                </a:solidFill>
                <a:latin typeface="Bookman Old Style" pitchFamily="18" charset="0"/>
              </a:rPr>
              <a:t>Operating Systems,</a:t>
            </a:r>
          </a:p>
          <a:p>
            <a:pPr lvl="1">
              <a:buClr>
                <a:srgbClr val="FF0000"/>
              </a:buClr>
            </a:pPr>
            <a:r>
              <a:rPr lang="en-US" dirty="0" smtClean="0">
                <a:solidFill>
                  <a:schemeClr val="bg1"/>
                </a:solidFill>
                <a:latin typeface="Bookman Old Style" pitchFamily="18" charset="0"/>
              </a:rPr>
              <a:t>Architectures.</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Hint about </a:t>
            </a:r>
            <a:r>
              <a:rPr lang="en-US" b="1" dirty="0" err="1" smtClean="0">
                <a:solidFill>
                  <a:schemeClr val="bg1"/>
                </a:solidFill>
                <a:latin typeface="Bookman Old Style" pitchFamily="18" charset="0"/>
              </a:rPr>
              <a:t>Endianness</a:t>
            </a:r>
            <a:r>
              <a:rPr lang="en-US" b="1" dirty="0" smtClean="0">
                <a:solidFill>
                  <a:schemeClr val="bg1"/>
                </a:solidFill>
                <a:latin typeface="Bookman Old Style" pitchFamily="18" charset="0"/>
              </a:rPr>
              <a:t>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1600200" y="18288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276600" y="18288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1600200" y="5029200"/>
            <a:ext cx="1676400"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4" name="Straight Connector 43"/>
          <p:cNvCxnSpPr/>
          <p:nvPr/>
        </p:nvCxnSpPr>
        <p:spPr>
          <a:xfrm>
            <a:off x="16002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1600200" y="5943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1600200" y="56388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6002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1600200" y="47244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0x00</a:t>
            </a:r>
          </a:p>
        </p:txBody>
      </p:sp>
      <p:sp>
        <p:nvSpPr>
          <p:cNvPr id="51" name="Rectangle 50"/>
          <p:cNvSpPr/>
          <p:nvPr/>
        </p:nvSpPr>
        <p:spPr>
          <a:xfrm>
            <a:off x="1600200" y="35052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0x00</a:t>
            </a:r>
          </a:p>
        </p:txBody>
      </p:sp>
      <p:sp>
        <p:nvSpPr>
          <p:cNvPr id="64" name="Rectangle 63"/>
          <p:cNvSpPr/>
          <p:nvPr/>
        </p:nvSpPr>
        <p:spPr>
          <a:xfrm>
            <a:off x="1600200" y="44196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0x00</a:t>
            </a:r>
          </a:p>
        </p:txBody>
      </p:sp>
      <p:sp>
        <p:nvSpPr>
          <p:cNvPr id="65" name="Rectangle 64"/>
          <p:cNvSpPr/>
          <p:nvPr/>
        </p:nvSpPr>
        <p:spPr>
          <a:xfrm>
            <a:off x="1600200" y="41148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0x00</a:t>
            </a:r>
          </a:p>
        </p:txBody>
      </p:sp>
      <p:sp>
        <p:nvSpPr>
          <p:cNvPr id="66" name="Rectangle 65"/>
          <p:cNvSpPr/>
          <p:nvPr/>
        </p:nvSpPr>
        <p:spPr>
          <a:xfrm>
            <a:off x="1600200" y="38100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0x07</a:t>
            </a:r>
          </a:p>
        </p:txBody>
      </p:sp>
      <p:sp>
        <p:nvSpPr>
          <p:cNvPr id="67" name="Rectangle 66"/>
          <p:cNvSpPr/>
          <p:nvPr/>
        </p:nvSpPr>
        <p:spPr>
          <a:xfrm>
            <a:off x="1600200" y="32004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0x00</a:t>
            </a:r>
          </a:p>
        </p:txBody>
      </p:sp>
      <p:sp>
        <p:nvSpPr>
          <p:cNvPr id="68" name="Rectangle 67"/>
          <p:cNvSpPr/>
          <p:nvPr/>
        </p:nvSpPr>
        <p:spPr>
          <a:xfrm>
            <a:off x="1600200" y="28956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0x00</a:t>
            </a:r>
          </a:p>
        </p:txBody>
      </p:sp>
      <p:sp>
        <p:nvSpPr>
          <p:cNvPr id="69" name="Rectangle 68"/>
          <p:cNvSpPr/>
          <p:nvPr/>
        </p:nvSpPr>
        <p:spPr>
          <a:xfrm>
            <a:off x="1600200" y="2590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0x0e</a:t>
            </a:r>
          </a:p>
        </p:txBody>
      </p:sp>
      <p:sp>
        <p:nvSpPr>
          <p:cNvPr id="70" name="Pentagon 69"/>
          <p:cNvSpPr/>
          <p:nvPr/>
        </p:nvSpPr>
        <p:spPr>
          <a:xfrm>
            <a:off x="533400" y="5029200"/>
            <a:ext cx="978408" cy="3048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71" name="Pentagon 70"/>
          <p:cNvSpPr/>
          <p:nvPr/>
        </p:nvSpPr>
        <p:spPr>
          <a:xfrm>
            <a:off x="533400" y="3810000"/>
            <a:ext cx="978408" cy="3048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- 4</a:t>
            </a:r>
            <a:endParaRPr lang="en-US" b="1" dirty="0">
              <a:solidFill>
                <a:schemeClr val="tx1"/>
              </a:solidFill>
            </a:endParaRPr>
          </a:p>
        </p:txBody>
      </p:sp>
      <p:sp>
        <p:nvSpPr>
          <p:cNvPr id="72" name="Pentagon 71"/>
          <p:cNvSpPr/>
          <p:nvPr/>
        </p:nvSpPr>
        <p:spPr>
          <a:xfrm>
            <a:off x="533400" y="2590800"/>
            <a:ext cx="978408" cy="3048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42" name="Rectangle 41"/>
          <p:cNvSpPr/>
          <p:nvPr/>
        </p:nvSpPr>
        <p:spPr>
          <a:xfrm>
            <a:off x="3124200" y="1600200"/>
            <a:ext cx="2971800" cy="304800"/>
          </a:xfrm>
          <a:prstGeom prst="rect">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Start of Memory</a:t>
            </a:r>
            <a:endParaRPr lang="en-US" dirty="0"/>
          </a:p>
        </p:txBody>
      </p:sp>
      <p:cxnSp>
        <p:nvCxnSpPr>
          <p:cNvPr id="43" name="Straight Connector 42"/>
          <p:cNvCxnSpPr/>
          <p:nvPr/>
        </p:nvCxnSpPr>
        <p:spPr>
          <a:xfrm>
            <a:off x="5931408" y="18288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7607808" y="18288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5931408" y="5029200"/>
            <a:ext cx="1676400"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2" name="Straight Connector 51"/>
          <p:cNvCxnSpPr/>
          <p:nvPr/>
        </p:nvCxnSpPr>
        <p:spPr>
          <a:xfrm>
            <a:off x="5931408"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5931408" y="5943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5931408" y="56388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931408"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5931408" y="47244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0x07</a:t>
            </a:r>
          </a:p>
        </p:txBody>
      </p:sp>
      <p:sp>
        <p:nvSpPr>
          <p:cNvPr id="57" name="Rectangle 56"/>
          <p:cNvSpPr/>
          <p:nvPr/>
        </p:nvSpPr>
        <p:spPr>
          <a:xfrm>
            <a:off x="5931408" y="35052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0x0e</a:t>
            </a:r>
          </a:p>
        </p:txBody>
      </p:sp>
      <p:sp>
        <p:nvSpPr>
          <p:cNvPr id="58" name="Rectangle 57"/>
          <p:cNvSpPr/>
          <p:nvPr/>
        </p:nvSpPr>
        <p:spPr>
          <a:xfrm>
            <a:off x="5931408" y="44196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0x00</a:t>
            </a:r>
          </a:p>
        </p:txBody>
      </p:sp>
      <p:sp>
        <p:nvSpPr>
          <p:cNvPr id="59" name="Rectangle 58"/>
          <p:cNvSpPr/>
          <p:nvPr/>
        </p:nvSpPr>
        <p:spPr>
          <a:xfrm>
            <a:off x="5931408" y="41148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0x00</a:t>
            </a:r>
          </a:p>
        </p:txBody>
      </p:sp>
      <p:sp>
        <p:nvSpPr>
          <p:cNvPr id="63" name="Rectangle 62"/>
          <p:cNvSpPr/>
          <p:nvPr/>
        </p:nvSpPr>
        <p:spPr>
          <a:xfrm>
            <a:off x="5931408" y="38100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0x00</a:t>
            </a:r>
          </a:p>
        </p:txBody>
      </p:sp>
      <p:sp>
        <p:nvSpPr>
          <p:cNvPr id="73" name="Rectangle 72"/>
          <p:cNvSpPr/>
          <p:nvPr/>
        </p:nvSpPr>
        <p:spPr>
          <a:xfrm>
            <a:off x="5931408" y="32004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0x00</a:t>
            </a:r>
          </a:p>
        </p:txBody>
      </p:sp>
      <p:sp>
        <p:nvSpPr>
          <p:cNvPr id="74" name="Rectangle 73"/>
          <p:cNvSpPr/>
          <p:nvPr/>
        </p:nvSpPr>
        <p:spPr>
          <a:xfrm>
            <a:off x="5931408" y="28956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0x00</a:t>
            </a:r>
          </a:p>
        </p:txBody>
      </p:sp>
      <p:sp>
        <p:nvSpPr>
          <p:cNvPr id="76" name="Rectangle 75"/>
          <p:cNvSpPr/>
          <p:nvPr/>
        </p:nvSpPr>
        <p:spPr>
          <a:xfrm>
            <a:off x="5931408" y="2590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0x00</a:t>
            </a:r>
          </a:p>
        </p:txBody>
      </p:sp>
      <p:sp>
        <p:nvSpPr>
          <p:cNvPr id="77" name="Pentagon 76"/>
          <p:cNvSpPr/>
          <p:nvPr/>
        </p:nvSpPr>
        <p:spPr>
          <a:xfrm flipH="1">
            <a:off x="7684008" y="5029200"/>
            <a:ext cx="1002792" cy="3048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78" name="Pentagon 77"/>
          <p:cNvSpPr/>
          <p:nvPr/>
        </p:nvSpPr>
        <p:spPr>
          <a:xfrm flipH="1">
            <a:off x="7684008" y="3810000"/>
            <a:ext cx="1002792" cy="3048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- 4</a:t>
            </a:r>
            <a:endParaRPr lang="en-US" b="1" dirty="0">
              <a:solidFill>
                <a:schemeClr val="tx1"/>
              </a:solidFill>
            </a:endParaRPr>
          </a:p>
        </p:txBody>
      </p:sp>
      <p:sp>
        <p:nvSpPr>
          <p:cNvPr id="79" name="Pentagon 78"/>
          <p:cNvSpPr/>
          <p:nvPr/>
        </p:nvSpPr>
        <p:spPr>
          <a:xfrm flipH="1">
            <a:off x="7684008" y="2590800"/>
            <a:ext cx="1002792" cy="3048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80" name="Rectangle 79"/>
          <p:cNvSpPr/>
          <p:nvPr/>
        </p:nvSpPr>
        <p:spPr>
          <a:xfrm>
            <a:off x="3124200" y="6248400"/>
            <a:ext cx="2971800" cy="381000"/>
          </a:xfrm>
          <a:prstGeom prst="rect">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Top of Memory</a:t>
            </a:r>
            <a:endParaRPr lang="en-US" dirty="0"/>
          </a:p>
        </p:txBody>
      </p:sp>
      <p:sp>
        <p:nvSpPr>
          <p:cNvPr id="81" name="Rectangle 80"/>
          <p:cNvSpPr/>
          <p:nvPr/>
        </p:nvSpPr>
        <p:spPr>
          <a:xfrm>
            <a:off x="3429000" y="2209800"/>
            <a:ext cx="2362200" cy="37338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latin typeface="Bookman Old Style" pitchFamily="18" charset="0"/>
              </a:rPr>
              <a:t>In little-endian architect (like </a:t>
            </a:r>
            <a:r>
              <a:rPr lang="en-US" dirty="0" err="1" smtClean="0">
                <a:solidFill>
                  <a:schemeClr val="bg1"/>
                </a:solidFill>
                <a:latin typeface="Bookman Old Style" pitchFamily="18" charset="0"/>
              </a:rPr>
              <a:t>intel</a:t>
            </a:r>
            <a:r>
              <a:rPr lang="en-US" dirty="0" smtClean="0">
                <a:solidFill>
                  <a:schemeClr val="bg1"/>
                </a:solidFill>
                <a:latin typeface="Bookman Old Style" pitchFamily="18" charset="0"/>
              </a:rPr>
              <a:t> processors); multi-byte values are filled starting from the least significant byte. In big-endian (like SPARC processors) they are filled in a reverse order (starting from most significant byte).</a:t>
            </a:r>
          </a:p>
        </p:txBody>
      </p:sp>
      <p:sp>
        <p:nvSpPr>
          <p:cNvPr id="82" name="Rectangle 81"/>
          <p:cNvSpPr/>
          <p:nvPr/>
        </p:nvSpPr>
        <p:spPr>
          <a:xfrm>
            <a:off x="1600200" y="1905000"/>
            <a:ext cx="16764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Bookman Old Style" pitchFamily="18" charset="0"/>
              </a:rPr>
              <a:t>little-endian</a:t>
            </a:r>
          </a:p>
        </p:txBody>
      </p:sp>
      <p:sp>
        <p:nvSpPr>
          <p:cNvPr id="83" name="Rectangle 82"/>
          <p:cNvSpPr/>
          <p:nvPr/>
        </p:nvSpPr>
        <p:spPr>
          <a:xfrm>
            <a:off x="5931408" y="1905000"/>
            <a:ext cx="16764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Bookman Old Style" pitchFamily="18" charset="0"/>
              </a:rPr>
              <a:t>big-endian</a:t>
            </a:r>
          </a:p>
        </p:txBody>
      </p:sp>
      <p:sp>
        <p:nvSpPr>
          <p:cNvPr id="60" name="Slide Number Placeholder 59"/>
          <p:cNvSpPr>
            <a:spLocks noGrp="1"/>
          </p:cNvSpPr>
          <p:nvPr>
            <p:ph type="sldNum" sz="quarter" idx="12"/>
          </p:nvPr>
        </p:nvSpPr>
        <p:spPr/>
        <p:txBody>
          <a:bodyPr/>
          <a:lstStyle/>
          <a:p>
            <a:fld id="{B6F15528-21DE-4FAA-801E-634DDDAF4B2B}" type="slidenum">
              <a:rPr lang="en-US" smtClean="0"/>
              <a:pPr/>
              <a:t>70</a:t>
            </a:fld>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Code Optimization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57200" y="1981200"/>
            <a:ext cx="2743200" cy="8382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0</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457200" y="5105400"/>
            <a:ext cx="27432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5" name="Rectangle 24"/>
          <p:cNvSpPr/>
          <p:nvPr/>
        </p:nvSpPr>
        <p:spPr>
          <a:xfrm>
            <a:off x="457200" y="1676400"/>
            <a:ext cx="27432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sp>
        <p:nvSpPr>
          <p:cNvPr id="19" name="Rectangle 18"/>
          <p:cNvSpPr/>
          <p:nvPr/>
        </p:nvSpPr>
        <p:spPr>
          <a:xfrm>
            <a:off x="457200" y="3886200"/>
            <a:ext cx="27432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p:txBody>
      </p:sp>
      <p:sp>
        <p:nvSpPr>
          <p:cNvPr id="22" name="Rectangle 21"/>
          <p:cNvSpPr/>
          <p:nvPr/>
        </p:nvSpPr>
        <p:spPr>
          <a:xfrm>
            <a:off x="457200" y="4267200"/>
            <a:ext cx="27432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foo</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3" name="Rectangle 22"/>
          <p:cNvSpPr/>
          <p:nvPr/>
        </p:nvSpPr>
        <p:spPr>
          <a:xfrm>
            <a:off x="457200" y="2895600"/>
            <a:ext cx="2743200" cy="914400"/>
          </a:xfrm>
          <a:prstGeom prst="rect">
            <a:avLst/>
          </a:prstGeom>
          <a:solidFill>
            <a:schemeClr val="accent4">
              <a:lumMod val="7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smtClean="0">
                <a:latin typeface="Courier New" pitchFamily="49" charset="0"/>
                <a:cs typeface="Courier New" pitchFamily="49" charset="0"/>
              </a:rPr>
              <a:t>mov</a:t>
            </a:r>
            <a:r>
              <a:rPr lang="en-US" dirty="0" smtClean="0">
                <a:latin typeface="Courier New" pitchFamily="49" charset="0"/>
                <a:cs typeface="Courier New" pitchFamily="49" charset="0"/>
              </a:rPr>
              <a:t>	[ebp-4], 7</a:t>
            </a:r>
          </a:p>
          <a:p>
            <a:r>
              <a:rPr lang="en-US" dirty="0" err="1" smtClean="0">
                <a:latin typeface="Courier New" pitchFamily="49" charset="0"/>
                <a:cs typeface="Courier New" pitchFamily="49" charset="0"/>
              </a:rPr>
              <a:t>mov</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ecx</a:t>
            </a:r>
            <a:r>
              <a:rPr lang="en-US" dirty="0" smtClean="0">
                <a:latin typeface="Courier New" pitchFamily="49" charset="0"/>
                <a:cs typeface="Courier New" pitchFamily="49" charset="0"/>
              </a:rPr>
              <a:t>, [ebp-4]</a:t>
            </a:r>
          </a:p>
          <a:p>
            <a:r>
              <a:rPr lang="en-US" dirty="0" smtClean="0">
                <a:latin typeface="Courier New" pitchFamily="49" charset="0"/>
                <a:cs typeface="Courier New" pitchFamily="49" charset="0"/>
              </a:rPr>
              <a:t>add	</a:t>
            </a:r>
            <a:r>
              <a:rPr lang="en-US" dirty="0" err="1" smtClean="0">
                <a:latin typeface="Courier New" pitchFamily="49" charset="0"/>
                <a:cs typeface="Courier New" pitchFamily="49" charset="0"/>
              </a:rPr>
              <a:t>ecx</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ecx</a:t>
            </a:r>
            <a:endParaRPr lang="en-US" dirty="0" smtClean="0">
              <a:latin typeface="Courier New" pitchFamily="49" charset="0"/>
              <a:cs typeface="Courier New" pitchFamily="49" charset="0"/>
            </a:endParaRPr>
          </a:p>
        </p:txBody>
      </p:sp>
      <p:sp>
        <p:nvSpPr>
          <p:cNvPr id="24" name="Rectangle 23"/>
          <p:cNvSpPr/>
          <p:nvPr/>
        </p:nvSpPr>
        <p:spPr>
          <a:xfrm>
            <a:off x="457200" y="4724400"/>
            <a:ext cx="2743200" cy="3048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p:txBody>
      </p:sp>
      <p:cxnSp>
        <p:nvCxnSpPr>
          <p:cNvPr id="27" name="Straight Connector 26"/>
          <p:cNvCxnSpPr/>
          <p:nvPr/>
        </p:nvCxnSpPr>
        <p:spPr>
          <a:xfrm>
            <a:off x="6858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85344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68580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a:off x="67818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cxnSp>
        <p:nvCxnSpPr>
          <p:cNvPr id="33" name="Straight Connector 32"/>
          <p:cNvCxnSpPr/>
          <p:nvPr/>
        </p:nvCxnSpPr>
        <p:spPr>
          <a:xfrm>
            <a:off x="68580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8580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8580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68580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858000" y="48006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7</a:t>
            </a:r>
          </a:p>
        </p:txBody>
      </p:sp>
      <p:sp>
        <p:nvSpPr>
          <p:cNvPr id="38" name="Rectangle 37"/>
          <p:cNvSpPr/>
          <p:nvPr/>
        </p:nvSpPr>
        <p:spPr>
          <a:xfrm>
            <a:off x="6858000" y="4495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14</a:t>
            </a:r>
          </a:p>
        </p:txBody>
      </p:sp>
      <p:sp>
        <p:nvSpPr>
          <p:cNvPr id="39" name="Pentagon 38"/>
          <p:cNvSpPr/>
          <p:nvPr/>
        </p:nvSpPr>
        <p:spPr>
          <a:xfrm flipH="1">
            <a:off x="3276600" y="4267200"/>
            <a:ext cx="609600" cy="3048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41" name="Pentagon 40"/>
          <p:cNvSpPr/>
          <p:nvPr/>
        </p:nvSpPr>
        <p:spPr>
          <a:xfrm>
            <a:off x="5791200" y="50292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42" name="Pentagon 41"/>
          <p:cNvSpPr/>
          <p:nvPr/>
        </p:nvSpPr>
        <p:spPr>
          <a:xfrm>
            <a:off x="5791200" y="47244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- 4</a:t>
            </a:r>
            <a:endParaRPr lang="en-US" b="1" dirty="0">
              <a:solidFill>
                <a:schemeClr val="tx1"/>
              </a:solidFill>
            </a:endParaRPr>
          </a:p>
        </p:txBody>
      </p:sp>
      <p:sp>
        <p:nvSpPr>
          <p:cNvPr id="45" name="Pentagon 44"/>
          <p:cNvSpPr/>
          <p:nvPr/>
        </p:nvSpPr>
        <p:spPr>
          <a:xfrm>
            <a:off x="5791200" y="4419600"/>
            <a:ext cx="978408" cy="2286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48" name="Rectangle 47"/>
          <p:cNvSpPr/>
          <p:nvPr/>
        </p:nvSpPr>
        <p:spPr>
          <a:xfrm>
            <a:off x="3276600" y="1981200"/>
            <a:ext cx="3429000" cy="22098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latin typeface="Bookman Old Style" pitchFamily="18" charset="0"/>
              </a:rPr>
              <a:t>We can see that the default value </a:t>
            </a:r>
            <a:r>
              <a:rPr lang="en-US" dirty="0" smtClean="0">
                <a:solidFill>
                  <a:srgbClr val="FFC000"/>
                </a:solidFill>
                <a:latin typeface="Bookman Old Style" pitchFamily="18" charset="0"/>
              </a:rPr>
              <a:t>0</a:t>
            </a:r>
            <a:r>
              <a:rPr lang="en-US" dirty="0" smtClean="0">
                <a:solidFill>
                  <a:schemeClr val="bg1"/>
                </a:solidFill>
                <a:latin typeface="Bookman Old Style" pitchFamily="18" charset="0"/>
              </a:rPr>
              <a:t> that was pushed in the epilogue section was not used. Compilers (like in C) do not push a default value. Instead; they reserve the space by moving ESP register</a:t>
            </a:r>
          </a:p>
        </p:txBody>
      </p:sp>
      <p:sp>
        <p:nvSpPr>
          <p:cNvPr id="49" name="Rectangle 48"/>
          <p:cNvSpPr/>
          <p:nvPr/>
        </p:nvSpPr>
        <p:spPr>
          <a:xfrm>
            <a:off x="3276600" y="5410200"/>
            <a:ext cx="3429000" cy="12192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latin typeface="Bookman Old Style" pitchFamily="18" charset="0"/>
              </a:rPr>
              <a:t>Also, instead of performing POP to clean local variables space; we can move ESP to empty the stack frame</a:t>
            </a:r>
          </a:p>
        </p:txBody>
      </p:sp>
      <p:sp>
        <p:nvSpPr>
          <p:cNvPr id="31" name="Slide Number Placeholder 30"/>
          <p:cNvSpPr>
            <a:spLocks noGrp="1"/>
          </p:cNvSpPr>
          <p:nvPr>
            <p:ph type="sldNum" sz="quarter" idx="12"/>
          </p:nvPr>
        </p:nvSpPr>
        <p:spPr/>
        <p:txBody>
          <a:bodyPr/>
          <a:lstStyle/>
          <a:p>
            <a:fld id="{B6F15528-21DE-4FAA-801E-634DDDAF4B2B}" type="slidenum">
              <a:rPr lang="en-US" smtClean="0"/>
              <a:pPr/>
              <a:t>71</a:t>
            </a:fld>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Code Optimization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57200" y="1981200"/>
            <a:ext cx="2743200" cy="8382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sub	</a:t>
            </a:r>
            <a:r>
              <a:rPr lang="en-US" b="1" dirty="0" err="1" smtClean="0">
                <a:solidFill>
                  <a:schemeClr val="tx1"/>
                </a:solidFill>
                <a:latin typeface="Courier New" pitchFamily="49" charset="0"/>
                <a:cs typeface="Courier New" pitchFamily="49" charset="0"/>
              </a:rPr>
              <a:t>esp</a:t>
            </a:r>
            <a:r>
              <a:rPr lang="en-US" b="1" dirty="0" smtClean="0">
                <a:solidFill>
                  <a:schemeClr val="tx1"/>
                </a:solidFill>
                <a:latin typeface="Courier New" pitchFamily="49" charset="0"/>
                <a:cs typeface="Courier New" pitchFamily="49" charset="0"/>
              </a:rPr>
              <a:t>, 4</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457200" y="5105400"/>
            <a:ext cx="27432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5" name="Rectangle 24"/>
          <p:cNvSpPr/>
          <p:nvPr/>
        </p:nvSpPr>
        <p:spPr>
          <a:xfrm>
            <a:off x="457200" y="1676400"/>
            <a:ext cx="27432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sp>
        <p:nvSpPr>
          <p:cNvPr id="19" name="Rectangle 18"/>
          <p:cNvSpPr/>
          <p:nvPr/>
        </p:nvSpPr>
        <p:spPr>
          <a:xfrm>
            <a:off x="457200" y="3886200"/>
            <a:ext cx="27432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p:txBody>
      </p:sp>
      <p:sp>
        <p:nvSpPr>
          <p:cNvPr id="22" name="Rectangle 21"/>
          <p:cNvSpPr/>
          <p:nvPr/>
        </p:nvSpPr>
        <p:spPr>
          <a:xfrm>
            <a:off x="457200" y="4267200"/>
            <a:ext cx="27432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foo</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3" name="Rectangle 22"/>
          <p:cNvSpPr/>
          <p:nvPr/>
        </p:nvSpPr>
        <p:spPr>
          <a:xfrm>
            <a:off x="457200" y="2895600"/>
            <a:ext cx="2743200" cy="914400"/>
          </a:xfrm>
          <a:prstGeom prst="rect">
            <a:avLst/>
          </a:prstGeom>
          <a:solidFill>
            <a:schemeClr val="accent4">
              <a:lumMod val="7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smtClean="0">
                <a:latin typeface="Courier New" pitchFamily="49" charset="0"/>
                <a:cs typeface="Courier New" pitchFamily="49" charset="0"/>
              </a:rPr>
              <a:t>mov</a:t>
            </a:r>
            <a:r>
              <a:rPr lang="en-US" dirty="0" smtClean="0">
                <a:latin typeface="Courier New" pitchFamily="49" charset="0"/>
                <a:cs typeface="Courier New" pitchFamily="49" charset="0"/>
              </a:rPr>
              <a:t>	[ebp-4], 7</a:t>
            </a:r>
          </a:p>
          <a:p>
            <a:r>
              <a:rPr lang="en-US" dirty="0" err="1" smtClean="0">
                <a:latin typeface="Courier New" pitchFamily="49" charset="0"/>
                <a:cs typeface="Courier New" pitchFamily="49" charset="0"/>
              </a:rPr>
              <a:t>mov</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ecx</a:t>
            </a:r>
            <a:r>
              <a:rPr lang="en-US" dirty="0" smtClean="0">
                <a:latin typeface="Courier New" pitchFamily="49" charset="0"/>
                <a:cs typeface="Courier New" pitchFamily="49" charset="0"/>
              </a:rPr>
              <a:t>, [ebp-4]</a:t>
            </a:r>
          </a:p>
          <a:p>
            <a:r>
              <a:rPr lang="en-US" dirty="0" smtClean="0">
                <a:latin typeface="Courier New" pitchFamily="49" charset="0"/>
                <a:cs typeface="Courier New" pitchFamily="49" charset="0"/>
              </a:rPr>
              <a:t>add	</a:t>
            </a:r>
            <a:r>
              <a:rPr lang="en-US" dirty="0" err="1" smtClean="0">
                <a:latin typeface="Courier New" pitchFamily="49" charset="0"/>
                <a:cs typeface="Courier New" pitchFamily="49" charset="0"/>
              </a:rPr>
              <a:t>ecx</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ecx</a:t>
            </a:r>
            <a:endParaRPr lang="en-US" dirty="0" smtClean="0">
              <a:latin typeface="Courier New" pitchFamily="49" charset="0"/>
              <a:cs typeface="Courier New" pitchFamily="49" charset="0"/>
            </a:endParaRPr>
          </a:p>
        </p:txBody>
      </p:sp>
      <p:sp>
        <p:nvSpPr>
          <p:cNvPr id="24" name="Rectangle 23"/>
          <p:cNvSpPr/>
          <p:nvPr/>
        </p:nvSpPr>
        <p:spPr>
          <a:xfrm>
            <a:off x="457200" y="4724400"/>
            <a:ext cx="2743200" cy="3048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p:txBody>
      </p:sp>
      <p:cxnSp>
        <p:nvCxnSpPr>
          <p:cNvPr id="27" name="Straight Connector 26"/>
          <p:cNvCxnSpPr/>
          <p:nvPr/>
        </p:nvCxnSpPr>
        <p:spPr>
          <a:xfrm>
            <a:off x="6858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85344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68580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a:off x="67818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cxnSp>
        <p:nvCxnSpPr>
          <p:cNvPr id="33" name="Straight Connector 32"/>
          <p:cNvCxnSpPr/>
          <p:nvPr/>
        </p:nvCxnSpPr>
        <p:spPr>
          <a:xfrm>
            <a:off x="68580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8580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8580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68580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858000" y="48006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7</a:t>
            </a:r>
          </a:p>
        </p:txBody>
      </p:sp>
      <p:sp>
        <p:nvSpPr>
          <p:cNvPr id="38" name="Rectangle 37"/>
          <p:cNvSpPr/>
          <p:nvPr/>
        </p:nvSpPr>
        <p:spPr>
          <a:xfrm>
            <a:off x="6858000" y="4495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14</a:t>
            </a:r>
          </a:p>
        </p:txBody>
      </p:sp>
      <p:sp>
        <p:nvSpPr>
          <p:cNvPr id="39" name="Pentagon 38"/>
          <p:cNvSpPr/>
          <p:nvPr/>
        </p:nvSpPr>
        <p:spPr>
          <a:xfrm flipH="1">
            <a:off x="3276600" y="4267200"/>
            <a:ext cx="609600" cy="3048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41" name="Pentagon 40"/>
          <p:cNvSpPr/>
          <p:nvPr/>
        </p:nvSpPr>
        <p:spPr>
          <a:xfrm>
            <a:off x="5791200" y="50292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42" name="Pentagon 41"/>
          <p:cNvSpPr/>
          <p:nvPr/>
        </p:nvSpPr>
        <p:spPr>
          <a:xfrm>
            <a:off x="5791200" y="47244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- 4</a:t>
            </a:r>
            <a:endParaRPr lang="en-US" b="1" dirty="0">
              <a:solidFill>
                <a:schemeClr val="tx1"/>
              </a:solidFill>
            </a:endParaRPr>
          </a:p>
        </p:txBody>
      </p:sp>
      <p:sp>
        <p:nvSpPr>
          <p:cNvPr id="45" name="Pentagon 44"/>
          <p:cNvSpPr/>
          <p:nvPr/>
        </p:nvSpPr>
        <p:spPr>
          <a:xfrm>
            <a:off x="5791200" y="4419600"/>
            <a:ext cx="978408" cy="2286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48" name="Rectangle 47"/>
          <p:cNvSpPr/>
          <p:nvPr/>
        </p:nvSpPr>
        <p:spPr>
          <a:xfrm>
            <a:off x="3352800" y="1981200"/>
            <a:ext cx="3276600" cy="22098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latin typeface="Bookman Old Style" pitchFamily="18" charset="0"/>
              </a:rPr>
              <a:t>ESP will move to reserve space for the local variable, but that space is still not initialized.</a:t>
            </a:r>
          </a:p>
          <a:p>
            <a:r>
              <a:rPr lang="en-US" dirty="0" smtClean="0">
                <a:solidFill>
                  <a:schemeClr val="bg1"/>
                </a:solidFill>
                <a:latin typeface="Bookman Old Style" pitchFamily="18" charset="0"/>
              </a:rPr>
              <a:t>Now you know exactly why uninitialized variables in C will contain unknown values (rubbish) ;)</a:t>
            </a:r>
          </a:p>
        </p:txBody>
      </p:sp>
      <p:sp>
        <p:nvSpPr>
          <p:cNvPr id="26" name="Rectangle 25"/>
          <p:cNvSpPr/>
          <p:nvPr/>
        </p:nvSpPr>
        <p:spPr>
          <a:xfrm>
            <a:off x="3352800" y="5334000"/>
            <a:ext cx="3276600" cy="1143000"/>
          </a:xfrm>
          <a:prstGeom prst="rect">
            <a:avLst/>
          </a:prstGeom>
          <a:noFill/>
          <a:ln w="22225">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latin typeface="Bookman Old Style" pitchFamily="18" charset="0"/>
              </a:rPr>
              <a:t>Another thing we can do is using the instruction </a:t>
            </a:r>
            <a:r>
              <a:rPr lang="en-US" dirty="0" smtClean="0">
                <a:solidFill>
                  <a:srgbClr val="FFC000"/>
                </a:solidFill>
                <a:latin typeface="Courier New" pitchFamily="49" charset="0"/>
                <a:cs typeface="Courier New" pitchFamily="49" charset="0"/>
              </a:rPr>
              <a:t>leave</a:t>
            </a:r>
            <a:r>
              <a:rPr lang="en-US" dirty="0" smtClean="0">
                <a:solidFill>
                  <a:schemeClr val="bg1"/>
                </a:solidFill>
                <a:latin typeface="Bookman Old Style" pitchFamily="18" charset="0"/>
              </a:rPr>
              <a:t> which do exactly like these two instructions</a:t>
            </a:r>
          </a:p>
        </p:txBody>
      </p:sp>
      <p:grpSp>
        <p:nvGrpSpPr>
          <p:cNvPr id="50" name="Group 49"/>
          <p:cNvGrpSpPr/>
          <p:nvPr/>
        </p:nvGrpSpPr>
        <p:grpSpPr>
          <a:xfrm>
            <a:off x="2667000" y="5334000"/>
            <a:ext cx="685800" cy="304800"/>
            <a:chOff x="2743200" y="5334000"/>
            <a:chExt cx="685800" cy="304800"/>
          </a:xfrm>
        </p:grpSpPr>
        <p:cxnSp>
          <p:nvCxnSpPr>
            <p:cNvPr id="32" name="Straight Arrow Connector 31"/>
            <p:cNvCxnSpPr/>
            <p:nvPr/>
          </p:nvCxnSpPr>
          <p:spPr>
            <a:xfrm flipH="1">
              <a:off x="2743200" y="5334000"/>
              <a:ext cx="304800"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H="1">
              <a:off x="2743200" y="5638800"/>
              <a:ext cx="304800"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3048000" y="5334000"/>
              <a:ext cx="0" cy="3048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048000" y="5486400"/>
              <a:ext cx="381000" cy="0"/>
            </a:xfrm>
            <a:prstGeom prst="line">
              <a:avLst/>
            </a:prstGeom>
            <a:ln w="25400"/>
          </p:spPr>
          <p:style>
            <a:lnRef idx="1">
              <a:schemeClr val="accent1"/>
            </a:lnRef>
            <a:fillRef idx="0">
              <a:schemeClr val="accent1"/>
            </a:fillRef>
            <a:effectRef idx="0">
              <a:schemeClr val="accent1"/>
            </a:effectRef>
            <a:fontRef idx="minor">
              <a:schemeClr val="tx1"/>
            </a:fontRef>
          </p:style>
        </p:cxnSp>
      </p:grpSp>
      <p:sp>
        <p:nvSpPr>
          <p:cNvPr id="40" name="Slide Number Placeholder 39"/>
          <p:cNvSpPr>
            <a:spLocks noGrp="1"/>
          </p:cNvSpPr>
          <p:nvPr>
            <p:ph type="sldNum" sz="quarter" idx="12"/>
          </p:nvPr>
        </p:nvSpPr>
        <p:spPr/>
        <p:txBody>
          <a:bodyPr/>
          <a:lstStyle/>
          <a:p>
            <a:fld id="{B6F15528-21DE-4FAA-801E-634DDDAF4B2B}" type="slidenum">
              <a:rPr lang="en-US" smtClean="0"/>
              <a:pPr/>
              <a:t>72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Code Optimization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57200" y="1981200"/>
            <a:ext cx="2743200" cy="8382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sub	</a:t>
            </a:r>
            <a:r>
              <a:rPr lang="en-US" b="1" dirty="0" err="1" smtClean="0">
                <a:solidFill>
                  <a:schemeClr val="tx1"/>
                </a:solidFill>
                <a:latin typeface="Courier New" pitchFamily="49" charset="0"/>
                <a:cs typeface="Courier New" pitchFamily="49" charset="0"/>
              </a:rPr>
              <a:t>esp</a:t>
            </a:r>
            <a:r>
              <a:rPr lang="en-US" b="1" dirty="0" smtClean="0">
                <a:solidFill>
                  <a:schemeClr val="tx1"/>
                </a:solidFill>
                <a:latin typeface="Courier New" pitchFamily="49" charset="0"/>
                <a:cs typeface="Courier New" pitchFamily="49" charset="0"/>
              </a:rPr>
              <a:t>, 4</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457200" y="5105400"/>
            <a:ext cx="2743200" cy="6858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leave</a:t>
            </a: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5" name="Rectangle 24"/>
          <p:cNvSpPr/>
          <p:nvPr/>
        </p:nvSpPr>
        <p:spPr>
          <a:xfrm>
            <a:off x="457200" y="1676400"/>
            <a:ext cx="27432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sp>
        <p:nvSpPr>
          <p:cNvPr id="19" name="Rectangle 18"/>
          <p:cNvSpPr/>
          <p:nvPr/>
        </p:nvSpPr>
        <p:spPr>
          <a:xfrm>
            <a:off x="457200" y="3886200"/>
            <a:ext cx="27432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p:txBody>
      </p:sp>
      <p:sp>
        <p:nvSpPr>
          <p:cNvPr id="22" name="Rectangle 21"/>
          <p:cNvSpPr/>
          <p:nvPr/>
        </p:nvSpPr>
        <p:spPr>
          <a:xfrm>
            <a:off x="457200" y="4267200"/>
            <a:ext cx="27432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foo</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3" name="Rectangle 22"/>
          <p:cNvSpPr/>
          <p:nvPr/>
        </p:nvSpPr>
        <p:spPr>
          <a:xfrm>
            <a:off x="457200" y="2895600"/>
            <a:ext cx="2743200" cy="914400"/>
          </a:xfrm>
          <a:prstGeom prst="rect">
            <a:avLst/>
          </a:prstGeom>
          <a:solidFill>
            <a:schemeClr val="accent4">
              <a:lumMod val="7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smtClean="0">
                <a:latin typeface="Courier New" pitchFamily="49" charset="0"/>
                <a:cs typeface="Courier New" pitchFamily="49" charset="0"/>
              </a:rPr>
              <a:t>mov</a:t>
            </a:r>
            <a:r>
              <a:rPr lang="en-US" dirty="0" smtClean="0">
                <a:latin typeface="Courier New" pitchFamily="49" charset="0"/>
                <a:cs typeface="Courier New" pitchFamily="49" charset="0"/>
              </a:rPr>
              <a:t>	[ebp-4], 7</a:t>
            </a:r>
          </a:p>
          <a:p>
            <a:r>
              <a:rPr lang="en-US" dirty="0" err="1" smtClean="0">
                <a:latin typeface="Courier New" pitchFamily="49" charset="0"/>
                <a:cs typeface="Courier New" pitchFamily="49" charset="0"/>
              </a:rPr>
              <a:t>mov</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ecx</a:t>
            </a:r>
            <a:r>
              <a:rPr lang="en-US" dirty="0" smtClean="0">
                <a:latin typeface="Courier New" pitchFamily="49" charset="0"/>
                <a:cs typeface="Courier New" pitchFamily="49" charset="0"/>
              </a:rPr>
              <a:t>, [ebp-4]</a:t>
            </a:r>
          </a:p>
          <a:p>
            <a:r>
              <a:rPr lang="en-US" dirty="0" smtClean="0">
                <a:latin typeface="Courier New" pitchFamily="49" charset="0"/>
                <a:cs typeface="Courier New" pitchFamily="49" charset="0"/>
              </a:rPr>
              <a:t>add	</a:t>
            </a:r>
            <a:r>
              <a:rPr lang="en-US" dirty="0" err="1" smtClean="0">
                <a:latin typeface="Courier New" pitchFamily="49" charset="0"/>
                <a:cs typeface="Courier New" pitchFamily="49" charset="0"/>
              </a:rPr>
              <a:t>ecx</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ecx</a:t>
            </a:r>
            <a:endParaRPr lang="en-US" dirty="0" smtClean="0">
              <a:latin typeface="Courier New" pitchFamily="49" charset="0"/>
              <a:cs typeface="Courier New" pitchFamily="49" charset="0"/>
            </a:endParaRPr>
          </a:p>
        </p:txBody>
      </p:sp>
      <p:sp>
        <p:nvSpPr>
          <p:cNvPr id="24" name="Rectangle 23"/>
          <p:cNvSpPr/>
          <p:nvPr/>
        </p:nvSpPr>
        <p:spPr>
          <a:xfrm>
            <a:off x="457200" y="4724400"/>
            <a:ext cx="2743200" cy="3048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p:txBody>
      </p:sp>
      <p:cxnSp>
        <p:nvCxnSpPr>
          <p:cNvPr id="27" name="Straight Connector 26"/>
          <p:cNvCxnSpPr/>
          <p:nvPr/>
        </p:nvCxnSpPr>
        <p:spPr>
          <a:xfrm>
            <a:off x="6858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85344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68580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a:off x="67818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cxnSp>
        <p:nvCxnSpPr>
          <p:cNvPr id="33" name="Straight Connector 32"/>
          <p:cNvCxnSpPr/>
          <p:nvPr/>
        </p:nvCxnSpPr>
        <p:spPr>
          <a:xfrm>
            <a:off x="68580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8580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8580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68580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858000" y="48006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7</a:t>
            </a:r>
          </a:p>
        </p:txBody>
      </p:sp>
      <p:sp>
        <p:nvSpPr>
          <p:cNvPr id="38" name="Rectangle 37"/>
          <p:cNvSpPr/>
          <p:nvPr/>
        </p:nvSpPr>
        <p:spPr>
          <a:xfrm>
            <a:off x="6858000" y="4495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14</a:t>
            </a:r>
          </a:p>
        </p:txBody>
      </p:sp>
      <p:sp>
        <p:nvSpPr>
          <p:cNvPr id="39" name="Pentagon 38"/>
          <p:cNvSpPr/>
          <p:nvPr/>
        </p:nvSpPr>
        <p:spPr>
          <a:xfrm flipH="1">
            <a:off x="3276600" y="4267200"/>
            <a:ext cx="609600" cy="3048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41" name="Pentagon 40"/>
          <p:cNvSpPr/>
          <p:nvPr/>
        </p:nvSpPr>
        <p:spPr>
          <a:xfrm>
            <a:off x="5791200" y="50292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42" name="Pentagon 41"/>
          <p:cNvSpPr/>
          <p:nvPr/>
        </p:nvSpPr>
        <p:spPr>
          <a:xfrm>
            <a:off x="5791200" y="47244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- 4</a:t>
            </a:r>
            <a:endParaRPr lang="en-US" b="1" dirty="0">
              <a:solidFill>
                <a:schemeClr val="tx1"/>
              </a:solidFill>
            </a:endParaRPr>
          </a:p>
        </p:txBody>
      </p:sp>
      <p:sp>
        <p:nvSpPr>
          <p:cNvPr id="45" name="Pentagon 44"/>
          <p:cNvSpPr/>
          <p:nvPr/>
        </p:nvSpPr>
        <p:spPr>
          <a:xfrm>
            <a:off x="5791200" y="4419600"/>
            <a:ext cx="978408" cy="2286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48" name="Rectangle 47"/>
          <p:cNvSpPr/>
          <p:nvPr/>
        </p:nvSpPr>
        <p:spPr>
          <a:xfrm>
            <a:off x="3276600" y="1752600"/>
            <a:ext cx="3429000" cy="23622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latin typeface="Bookman Old Style" pitchFamily="18" charset="0"/>
              </a:rPr>
              <a:t>Compilers read the code in many passes before generating object-codes. One of the thing the compiler do is calculating needed space for all arguments of called functions. In our example, </a:t>
            </a:r>
            <a:r>
              <a:rPr lang="en-US" dirty="0" err="1" smtClean="0">
                <a:solidFill>
                  <a:srgbClr val="FFC000"/>
                </a:solidFill>
                <a:latin typeface="Courier New" pitchFamily="49" charset="0"/>
                <a:cs typeface="Courier New" pitchFamily="49" charset="0"/>
              </a:rPr>
              <a:t>foo</a:t>
            </a:r>
            <a:r>
              <a:rPr lang="en-US" dirty="0" smtClean="0">
                <a:solidFill>
                  <a:schemeClr val="bg1"/>
                </a:solidFill>
                <a:latin typeface="Bookman Old Style" pitchFamily="18" charset="0"/>
              </a:rPr>
              <a:t> needs 4 bytes.</a:t>
            </a:r>
          </a:p>
        </p:txBody>
      </p:sp>
      <p:sp>
        <p:nvSpPr>
          <p:cNvPr id="31" name="Rectangle 30"/>
          <p:cNvSpPr/>
          <p:nvPr/>
        </p:nvSpPr>
        <p:spPr>
          <a:xfrm>
            <a:off x="3276600" y="5334000"/>
            <a:ext cx="3429000" cy="12954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rgbClr val="FFC000"/>
                </a:solidFill>
                <a:latin typeface="Courier New" pitchFamily="49" charset="0"/>
                <a:cs typeface="Courier New" pitchFamily="49" charset="0"/>
              </a:rPr>
              <a:t>push</a:t>
            </a:r>
            <a:r>
              <a:rPr lang="en-US" dirty="0" smtClean="0">
                <a:solidFill>
                  <a:schemeClr val="bg1"/>
                </a:solidFill>
                <a:latin typeface="Bookman Old Style" pitchFamily="18" charset="0"/>
              </a:rPr>
              <a:t> is a slow instruction. Therefore, the compiler reserves the arguments space in the epilogue section</a:t>
            </a:r>
          </a:p>
        </p:txBody>
      </p:sp>
      <p:sp>
        <p:nvSpPr>
          <p:cNvPr id="32" name="Slide Number Placeholder 31"/>
          <p:cNvSpPr>
            <a:spLocks noGrp="1"/>
          </p:cNvSpPr>
          <p:nvPr>
            <p:ph type="sldNum" sz="quarter" idx="12"/>
          </p:nvPr>
        </p:nvSpPr>
        <p:spPr/>
        <p:txBody>
          <a:bodyPr/>
          <a:lstStyle/>
          <a:p>
            <a:fld id="{B6F15528-21DE-4FAA-801E-634DDDAF4B2B}" type="slidenum">
              <a:rPr lang="en-US" smtClean="0"/>
              <a:pPr/>
              <a:t>73</a:t>
            </a:fld>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Code Optimization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57200" y="1981200"/>
            <a:ext cx="2743200" cy="8382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sub	</a:t>
            </a:r>
            <a:r>
              <a:rPr lang="en-US" b="1" dirty="0" err="1" smtClean="0">
                <a:solidFill>
                  <a:schemeClr val="tx1"/>
                </a:solidFill>
                <a:latin typeface="Courier New" pitchFamily="49" charset="0"/>
                <a:cs typeface="Courier New" pitchFamily="49" charset="0"/>
              </a:rPr>
              <a:t>esp</a:t>
            </a:r>
            <a:r>
              <a:rPr lang="en-US" b="1" dirty="0" smtClean="0">
                <a:solidFill>
                  <a:schemeClr val="tx1"/>
                </a:solidFill>
                <a:latin typeface="Courier New" pitchFamily="49" charset="0"/>
                <a:cs typeface="Courier New" pitchFamily="49" charset="0"/>
              </a:rPr>
              <a:t>, 8</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457200" y="4724400"/>
            <a:ext cx="2743200" cy="6858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leave</a:t>
            </a: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5" name="Rectangle 24"/>
          <p:cNvSpPr/>
          <p:nvPr/>
        </p:nvSpPr>
        <p:spPr>
          <a:xfrm>
            <a:off x="457200" y="1676400"/>
            <a:ext cx="27432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sp>
        <p:nvSpPr>
          <p:cNvPr id="19" name="Rectangle 18"/>
          <p:cNvSpPr/>
          <p:nvPr/>
        </p:nvSpPr>
        <p:spPr>
          <a:xfrm>
            <a:off x="457200" y="3886200"/>
            <a:ext cx="27432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[ebp-8],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p:txBody>
      </p:sp>
      <p:sp>
        <p:nvSpPr>
          <p:cNvPr id="22" name="Rectangle 21"/>
          <p:cNvSpPr/>
          <p:nvPr/>
        </p:nvSpPr>
        <p:spPr>
          <a:xfrm>
            <a:off x="457200" y="4267200"/>
            <a:ext cx="27432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foo</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3" name="Rectangle 22"/>
          <p:cNvSpPr/>
          <p:nvPr/>
        </p:nvSpPr>
        <p:spPr>
          <a:xfrm>
            <a:off x="457200" y="2895600"/>
            <a:ext cx="2743200" cy="914400"/>
          </a:xfrm>
          <a:prstGeom prst="rect">
            <a:avLst/>
          </a:prstGeom>
          <a:solidFill>
            <a:schemeClr val="accent4">
              <a:lumMod val="7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smtClean="0">
                <a:latin typeface="Courier New" pitchFamily="49" charset="0"/>
                <a:cs typeface="Courier New" pitchFamily="49" charset="0"/>
              </a:rPr>
              <a:t>mov</a:t>
            </a:r>
            <a:r>
              <a:rPr lang="en-US" dirty="0" smtClean="0">
                <a:latin typeface="Courier New" pitchFamily="49" charset="0"/>
                <a:cs typeface="Courier New" pitchFamily="49" charset="0"/>
              </a:rPr>
              <a:t>	[ebp-4], 7</a:t>
            </a:r>
          </a:p>
          <a:p>
            <a:r>
              <a:rPr lang="en-US" dirty="0" err="1" smtClean="0">
                <a:latin typeface="Courier New" pitchFamily="49" charset="0"/>
                <a:cs typeface="Courier New" pitchFamily="49" charset="0"/>
              </a:rPr>
              <a:t>mov</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ecx</a:t>
            </a:r>
            <a:r>
              <a:rPr lang="en-US" dirty="0" smtClean="0">
                <a:latin typeface="Courier New" pitchFamily="49" charset="0"/>
                <a:cs typeface="Courier New" pitchFamily="49" charset="0"/>
              </a:rPr>
              <a:t>, [ebp-4]</a:t>
            </a:r>
          </a:p>
          <a:p>
            <a:r>
              <a:rPr lang="en-US" dirty="0" smtClean="0">
                <a:latin typeface="Courier New" pitchFamily="49" charset="0"/>
                <a:cs typeface="Courier New" pitchFamily="49" charset="0"/>
              </a:rPr>
              <a:t>add	</a:t>
            </a:r>
            <a:r>
              <a:rPr lang="en-US" dirty="0" err="1" smtClean="0">
                <a:latin typeface="Courier New" pitchFamily="49" charset="0"/>
                <a:cs typeface="Courier New" pitchFamily="49" charset="0"/>
              </a:rPr>
              <a:t>ecx</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ecx</a:t>
            </a:r>
            <a:endParaRPr lang="en-US" dirty="0" smtClean="0">
              <a:latin typeface="Courier New" pitchFamily="49" charset="0"/>
              <a:cs typeface="Courier New" pitchFamily="49" charset="0"/>
            </a:endParaRPr>
          </a:p>
        </p:txBody>
      </p:sp>
      <p:cxnSp>
        <p:nvCxnSpPr>
          <p:cNvPr id="27" name="Straight Connector 26"/>
          <p:cNvCxnSpPr/>
          <p:nvPr/>
        </p:nvCxnSpPr>
        <p:spPr>
          <a:xfrm>
            <a:off x="6858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85344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68580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a:off x="67818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cxnSp>
        <p:nvCxnSpPr>
          <p:cNvPr id="33" name="Straight Connector 32"/>
          <p:cNvCxnSpPr/>
          <p:nvPr/>
        </p:nvCxnSpPr>
        <p:spPr>
          <a:xfrm>
            <a:off x="68580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8580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8580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68580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858000" y="48006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7</a:t>
            </a:r>
          </a:p>
        </p:txBody>
      </p:sp>
      <p:sp>
        <p:nvSpPr>
          <p:cNvPr id="38" name="Rectangle 37"/>
          <p:cNvSpPr/>
          <p:nvPr/>
        </p:nvSpPr>
        <p:spPr>
          <a:xfrm>
            <a:off x="6858000" y="4495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14</a:t>
            </a:r>
          </a:p>
        </p:txBody>
      </p:sp>
      <p:sp>
        <p:nvSpPr>
          <p:cNvPr id="39" name="Pentagon 38"/>
          <p:cNvSpPr/>
          <p:nvPr/>
        </p:nvSpPr>
        <p:spPr>
          <a:xfrm flipH="1">
            <a:off x="3276600" y="4267200"/>
            <a:ext cx="609600" cy="3048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41" name="Pentagon 40"/>
          <p:cNvSpPr/>
          <p:nvPr/>
        </p:nvSpPr>
        <p:spPr>
          <a:xfrm>
            <a:off x="5791200" y="50292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42" name="Pentagon 41"/>
          <p:cNvSpPr/>
          <p:nvPr/>
        </p:nvSpPr>
        <p:spPr>
          <a:xfrm>
            <a:off x="5791200" y="47244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- 4</a:t>
            </a:r>
            <a:endParaRPr lang="en-US" b="1" dirty="0">
              <a:solidFill>
                <a:schemeClr val="tx1"/>
              </a:solidFill>
            </a:endParaRPr>
          </a:p>
        </p:txBody>
      </p:sp>
      <p:sp>
        <p:nvSpPr>
          <p:cNvPr id="45" name="Pentagon 44"/>
          <p:cNvSpPr/>
          <p:nvPr/>
        </p:nvSpPr>
        <p:spPr>
          <a:xfrm>
            <a:off x="5791200" y="4419600"/>
            <a:ext cx="978408" cy="2286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48" name="Rectangle 47"/>
          <p:cNvSpPr/>
          <p:nvPr/>
        </p:nvSpPr>
        <p:spPr>
          <a:xfrm>
            <a:off x="3276600" y="1981200"/>
            <a:ext cx="3429000" cy="16764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latin typeface="Bookman Old Style" pitchFamily="18" charset="0"/>
              </a:rPr>
              <a:t>If </a:t>
            </a:r>
            <a:r>
              <a:rPr lang="en-US" dirty="0" err="1" smtClean="0">
                <a:solidFill>
                  <a:srgbClr val="FFC000"/>
                </a:solidFill>
                <a:latin typeface="Courier New" pitchFamily="49" charset="0"/>
                <a:cs typeface="Courier New" pitchFamily="49" charset="0"/>
              </a:rPr>
              <a:t>foo</a:t>
            </a:r>
            <a:r>
              <a:rPr lang="en-US" dirty="0" smtClean="0">
                <a:solidFill>
                  <a:schemeClr val="bg1"/>
                </a:solidFill>
                <a:latin typeface="Bookman Old Style" pitchFamily="18" charset="0"/>
              </a:rPr>
              <a:t> takes two arguments, then EBP-8 is the first one, and EBP-12 is the second. (same as performing push for 2</a:t>
            </a:r>
            <a:r>
              <a:rPr lang="en-US" baseline="30000" dirty="0" smtClean="0">
                <a:solidFill>
                  <a:schemeClr val="bg1"/>
                </a:solidFill>
                <a:latin typeface="Bookman Old Style" pitchFamily="18" charset="0"/>
              </a:rPr>
              <a:t>nd</a:t>
            </a:r>
            <a:r>
              <a:rPr lang="en-US" dirty="0" smtClean="0">
                <a:solidFill>
                  <a:schemeClr val="bg1"/>
                </a:solidFill>
                <a:latin typeface="Bookman Old Style" pitchFamily="18" charset="0"/>
              </a:rPr>
              <a:t> then 1</a:t>
            </a:r>
            <a:r>
              <a:rPr lang="en-US" baseline="30000" dirty="0" smtClean="0">
                <a:solidFill>
                  <a:schemeClr val="bg1"/>
                </a:solidFill>
                <a:latin typeface="Bookman Old Style" pitchFamily="18" charset="0"/>
              </a:rPr>
              <a:t>st</a:t>
            </a:r>
            <a:r>
              <a:rPr lang="en-US" dirty="0" smtClean="0">
                <a:solidFill>
                  <a:schemeClr val="bg1"/>
                </a:solidFill>
                <a:latin typeface="Bookman Old Style" pitchFamily="18" charset="0"/>
              </a:rPr>
              <a:t> argument)</a:t>
            </a:r>
          </a:p>
        </p:txBody>
      </p:sp>
      <p:sp>
        <p:nvSpPr>
          <p:cNvPr id="32" name="Rectangle 31"/>
          <p:cNvSpPr/>
          <p:nvPr/>
        </p:nvSpPr>
        <p:spPr>
          <a:xfrm>
            <a:off x="3276600" y="5334000"/>
            <a:ext cx="3429000" cy="12954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rgbClr val="FFC000"/>
                </a:solidFill>
                <a:latin typeface="Courier New" pitchFamily="49" charset="0"/>
                <a:cs typeface="Courier New" pitchFamily="49" charset="0"/>
              </a:rPr>
              <a:t>[ebp-8] </a:t>
            </a:r>
            <a:r>
              <a:rPr lang="en-US" dirty="0" smtClean="0">
                <a:solidFill>
                  <a:schemeClr val="bg1"/>
                </a:solidFill>
                <a:latin typeface="Bookman Old Style" pitchFamily="18" charset="0"/>
              </a:rPr>
              <a:t>is for sure the argument to passed. But we can replace it with </a:t>
            </a:r>
            <a:r>
              <a:rPr lang="en-US" dirty="0" smtClean="0">
                <a:solidFill>
                  <a:srgbClr val="FFC000"/>
                </a:solidFill>
                <a:latin typeface="Courier New" pitchFamily="49" charset="0"/>
                <a:cs typeface="Courier New" pitchFamily="49" charset="0"/>
              </a:rPr>
              <a:t>[</a:t>
            </a:r>
            <a:r>
              <a:rPr lang="en-US" dirty="0" err="1" smtClean="0">
                <a:solidFill>
                  <a:srgbClr val="FFC000"/>
                </a:solidFill>
                <a:latin typeface="Courier New" pitchFamily="49" charset="0"/>
                <a:cs typeface="Courier New" pitchFamily="49" charset="0"/>
              </a:rPr>
              <a:t>esp</a:t>
            </a:r>
            <a:r>
              <a:rPr lang="en-US" dirty="0" smtClean="0">
                <a:solidFill>
                  <a:srgbClr val="FFC000"/>
                </a:solidFill>
                <a:latin typeface="Courier New" pitchFamily="49" charset="0"/>
                <a:cs typeface="Courier New" pitchFamily="49" charset="0"/>
              </a:rPr>
              <a:t>] </a:t>
            </a:r>
            <a:r>
              <a:rPr lang="en-US" dirty="0" smtClean="0">
                <a:solidFill>
                  <a:schemeClr val="bg1"/>
                </a:solidFill>
                <a:latin typeface="Bookman Old Style" pitchFamily="18" charset="0"/>
              </a:rPr>
              <a:t>in this scenario only. (Why?)</a:t>
            </a:r>
          </a:p>
        </p:txBody>
      </p:sp>
      <p:sp>
        <p:nvSpPr>
          <p:cNvPr id="26" name="Slide Number Placeholder 25"/>
          <p:cNvSpPr>
            <a:spLocks noGrp="1"/>
          </p:cNvSpPr>
          <p:nvPr>
            <p:ph type="sldNum" sz="quarter" idx="12"/>
          </p:nvPr>
        </p:nvSpPr>
        <p:spPr/>
        <p:txBody>
          <a:bodyPr/>
          <a:lstStyle/>
          <a:p>
            <a:fld id="{B6F15528-21DE-4FAA-801E-634DDDAF4B2B}" type="slidenum">
              <a:rPr lang="en-US" smtClean="0"/>
              <a:pPr/>
              <a:t>74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Code Optimization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57200" y="1981200"/>
            <a:ext cx="2743200" cy="8382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sub	</a:t>
            </a:r>
            <a:r>
              <a:rPr lang="en-US" b="1" dirty="0" err="1" smtClean="0">
                <a:solidFill>
                  <a:schemeClr val="tx1"/>
                </a:solidFill>
                <a:latin typeface="Courier New" pitchFamily="49" charset="0"/>
                <a:cs typeface="Courier New" pitchFamily="49" charset="0"/>
              </a:rPr>
              <a:t>esp</a:t>
            </a:r>
            <a:r>
              <a:rPr lang="en-US" b="1" dirty="0" smtClean="0">
                <a:solidFill>
                  <a:schemeClr val="tx1"/>
                </a:solidFill>
                <a:latin typeface="Courier New" pitchFamily="49" charset="0"/>
                <a:cs typeface="Courier New" pitchFamily="49" charset="0"/>
              </a:rPr>
              <a:t>, 8</a:t>
            </a:r>
            <a:endParaRPr lang="en-US" b="1" dirty="0">
              <a:solidFill>
                <a:schemeClr val="tx1"/>
              </a:solidFill>
              <a:latin typeface="Courier New" pitchFamily="49" charset="0"/>
              <a:cs typeface="Courier New" pitchFamily="49" charset="0"/>
            </a:endParaRPr>
          </a:p>
        </p:txBody>
      </p:sp>
      <p:sp>
        <p:nvSpPr>
          <p:cNvPr id="21" name="Rectangle 20"/>
          <p:cNvSpPr/>
          <p:nvPr/>
        </p:nvSpPr>
        <p:spPr>
          <a:xfrm>
            <a:off x="457200" y="4724400"/>
            <a:ext cx="2743200" cy="6858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leave</a:t>
            </a: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25" name="Rectangle 24"/>
          <p:cNvSpPr/>
          <p:nvPr/>
        </p:nvSpPr>
        <p:spPr>
          <a:xfrm>
            <a:off x="457200" y="1676400"/>
            <a:ext cx="27432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sp>
        <p:nvSpPr>
          <p:cNvPr id="19" name="Rectangle 18"/>
          <p:cNvSpPr/>
          <p:nvPr/>
        </p:nvSpPr>
        <p:spPr>
          <a:xfrm>
            <a:off x="457200" y="3886200"/>
            <a:ext cx="27432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p:txBody>
      </p:sp>
      <p:sp>
        <p:nvSpPr>
          <p:cNvPr id="22" name="Rectangle 21"/>
          <p:cNvSpPr/>
          <p:nvPr/>
        </p:nvSpPr>
        <p:spPr>
          <a:xfrm>
            <a:off x="457200" y="4267200"/>
            <a:ext cx="27432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foo</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23" name="Rectangle 22"/>
          <p:cNvSpPr/>
          <p:nvPr/>
        </p:nvSpPr>
        <p:spPr>
          <a:xfrm>
            <a:off x="457200" y="2895600"/>
            <a:ext cx="2743200" cy="914400"/>
          </a:xfrm>
          <a:prstGeom prst="rect">
            <a:avLst/>
          </a:prstGeom>
          <a:solidFill>
            <a:schemeClr val="accent4">
              <a:lumMod val="7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smtClean="0">
                <a:latin typeface="Courier New" pitchFamily="49" charset="0"/>
                <a:cs typeface="Courier New" pitchFamily="49" charset="0"/>
              </a:rPr>
              <a:t>mov</a:t>
            </a:r>
            <a:r>
              <a:rPr lang="en-US" dirty="0" smtClean="0">
                <a:latin typeface="Courier New" pitchFamily="49" charset="0"/>
                <a:cs typeface="Courier New" pitchFamily="49" charset="0"/>
              </a:rPr>
              <a:t>	[ebp-4], 7</a:t>
            </a:r>
          </a:p>
          <a:p>
            <a:r>
              <a:rPr lang="en-US" dirty="0" err="1" smtClean="0">
                <a:latin typeface="Courier New" pitchFamily="49" charset="0"/>
                <a:cs typeface="Courier New" pitchFamily="49" charset="0"/>
              </a:rPr>
              <a:t>mov</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ecx</a:t>
            </a:r>
            <a:r>
              <a:rPr lang="en-US" dirty="0" smtClean="0">
                <a:latin typeface="Courier New" pitchFamily="49" charset="0"/>
                <a:cs typeface="Courier New" pitchFamily="49" charset="0"/>
              </a:rPr>
              <a:t>, [ebp-4]</a:t>
            </a:r>
          </a:p>
          <a:p>
            <a:r>
              <a:rPr lang="en-US" dirty="0" smtClean="0">
                <a:latin typeface="Courier New" pitchFamily="49" charset="0"/>
                <a:cs typeface="Courier New" pitchFamily="49" charset="0"/>
              </a:rPr>
              <a:t>add	</a:t>
            </a:r>
            <a:r>
              <a:rPr lang="en-US" dirty="0" err="1" smtClean="0">
                <a:latin typeface="Courier New" pitchFamily="49" charset="0"/>
                <a:cs typeface="Courier New" pitchFamily="49" charset="0"/>
              </a:rPr>
              <a:t>ecx</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ecx</a:t>
            </a:r>
            <a:endParaRPr lang="en-US" dirty="0" smtClean="0">
              <a:latin typeface="Courier New" pitchFamily="49" charset="0"/>
              <a:cs typeface="Courier New" pitchFamily="49" charset="0"/>
            </a:endParaRPr>
          </a:p>
        </p:txBody>
      </p:sp>
      <p:sp>
        <p:nvSpPr>
          <p:cNvPr id="26" name="Rectangle 25"/>
          <p:cNvSpPr/>
          <p:nvPr/>
        </p:nvSpPr>
        <p:spPr>
          <a:xfrm>
            <a:off x="5867400" y="1981200"/>
            <a:ext cx="2743200" cy="8382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r>
              <a:rPr lang="en-US" b="1" dirty="0" err="1" smtClean="0">
                <a:solidFill>
                  <a:schemeClr val="tx1"/>
                </a:solidFill>
                <a:latin typeface="Courier New" pitchFamily="49" charset="0"/>
                <a:cs typeface="Courier New" pitchFamily="49" charset="0"/>
              </a:rPr>
              <a:t>mov</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ebp</a:t>
            </a:r>
            <a:r>
              <a:rPr lang="en-US" b="1" dirty="0" smtClean="0">
                <a:solidFill>
                  <a:schemeClr val="tx1"/>
                </a:solidFill>
                <a:latin typeface="Courier New" pitchFamily="49" charset="0"/>
                <a:cs typeface="Courier New" pitchFamily="49" charset="0"/>
              </a:rPr>
              <a:t>, </a:t>
            </a:r>
            <a:r>
              <a:rPr lang="en-US" b="1" dirty="0" err="1" smtClean="0">
                <a:solidFill>
                  <a:schemeClr val="tx1"/>
                </a:solidFill>
                <a:latin typeface="Courier New" pitchFamily="49" charset="0"/>
                <a:cs typeface="Courier New" pitchFamily="49" charset="0"/>
              </a:rPr>
              <a:t>esp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push	0</a:t>
            </a:r>
            <a:endParaRPr lang="en-US" b="1" dirty="0">
              <a:solidFill>
                <a:schemeClr val="tx1"/>
              </a:solidFill>
              <a:latin typeface="Courier New" pitchFamily="49" charset="0"/>
              <a:cs typeface="Courier New" pitchFamily="49" charset="0"/>
            </a:endParaRPr>
          </a:p>
        </p:txBody>
      </p:sp>
      <p:sp>
        <p:nvSpPr>
          <p:cNvPr id="31" name="Rectangle 30"/>
          <p:cNvSpPr/>
          <p:nvPr/>
        </p:nvSpPr>
        <p:spPr>
          <a:xfrm>
            <a:off x="5867400" y="5105400"/>
            <a:ext cx="2743200" cy="914400"/>
          </a:xfrm>
          <a:prstGeom prst="rect">
            <a:avLst/>
          </a:prstGeom>
          <a:solidFill>
            <a:schemeClr val="accent2">
              <a:lumMod val="40000"/>
              <a:lumOff val="6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pop	</a:t>
            </a: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a:p>
            <a:pPr marL="865188" indent="-865188"/>
            <a:r>
              <a:rPr lang="en-US" b="1" dirty="0" smtClean="0">
                <a:solidFill>
                  <a:schemeClr val="tx1"/>
                </a:solidFill>
                <a:latin typeface="Courier New" pitchFamily="49" charset="0"/>
                <a:cs typeface="Courier New" pitchFamily="49" charset="0"/>
              </a:rPr>
              <a:t>ret</a:t>
            </a:r>
            <a:endParaRPr lang="en-US" b="1" dirty="0">
              <a:solidFill>
                <a:schemeClr val="tx1"/>
              </a:solidFill>
              <a:latin typeface="Courier New" pitchFamily="49" charset="0"/>
              <a:cs typeface="Courier New" pitchFamily="49" charset="0"/>
            </a:endParaRPr>
          </a:p>
        </p:txBody>
      </p:sp>
      <p:sp>
        <p:nvSpPr>
          <p:cNvPr id="40" name="Rectangle 39"/>
          <p:cNvSpPr/>
          <p:nvPr/>
        </p:nvSpPr>
        <p:spPr>
          <a:xfrm>
            <a:off x="5867400" y="1676400"/>
            <a:ext cx="2743200" cy="3048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latin typeface="Courier New" pitchFamily="49" charset="0"/>
                <a:cs typeface="Courier New" pitchFamily="49" charset="0"/>
              </a:rPr>
              <a:t>cdecl</a:t>
            </a:r>
            <a:endParaRPr lang="en-US" b="1" dirty="0">
              <a:solidFill>
                <a:schemeClr val="bg1"/>
              </a:solidFill>
              <a:latin typeface="Courier New" pitchFamily="49" charset="0"/>
              <a:cs typeface="Courier New" pitchFamily="49" charset="0"/>
            </a:endParaRPr>
          </a:p>
        </p:txBody>
      </p:sp>
      <p:sp>
        <p:nvSpPr>
          <p:cNvPr id="43" name="Rectangle 42"/>
          <p:cNvSpPr/>
          <p:nvPr/>
        </p:nvSpPr>
        <p:spPr>
          <a:xfrm>
            <a:off x="5867400" y="3886200"/>
            <a:ext cx="27432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push	</a:t>
            </a:r>
            <a:r>
              <a:rPr lang="en-US" b="1" dirty="0" err="1" smtClean="0">
                <a:solidFill>
                  <a:schemeClr val="tx1"/>
                </a:solidFill>
                <a:latin typeface="Courier New" pitchFamily="49" charset="0"/>
                <a:cs typeface="Courier New" pitchFamily="49" charset="0"/>
              </a:rPr>
              <a:t>ecx</a:t>
            </a:r>
            <a:endParaRPr lang="en-US" b="1" dirty="0" smtClean="0">
              <a:solidFill>
                <a:schemeClr val="tx1"/>
              </a:solidFill>
              <a:latin typeface="Courier New" pitchFamily="49" charset="0"/>
              <a:cs typeface="Courier New" pitchFamily="49" charset="0"/>
            </a:endParaRPr>
          </a:p>
        </p:txBody>
      </p:sp>
      <p:sp>
        <p:nvSpPr>
          <p:cNvPr id="44" name="Rectangle 43"/>
          <p:cNvSpPr/>
          <p:nvPr/>
        </p:nvSpPr>
        <p:spPr>
          <a:xfrm>
            <a:off x="5867400" y="4267200"/>
            <a:ext cx="2743200" cy="3810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ourier New" pitchFamily="49" charset="0"/>
                <a:cs typeface="Courier New" pitchFamily="49" charset="0"/>
              </a:rPr>
              <a:t>call	&lt;</a:t>
            </a:r>
            <a:r>
              <a:rPr lang="en-US" b="1" dirty="0" err="1" smtClean="0">
                <a:solidFill>
                  <a:schemeClr val="tx1"/>
                </a:solidFill>
                <a:latin typeface="Courier New" pitchFamily="49" charset="0"/>
                <a:cs typeface="Courier New" pitchFamily="49" charset="0"/>
              </a:rPr>
              <a:t>foo</a:t>
            </a:r>
            <a:r>
              <a:rPr lang="en-US" b="1" dirty="0" smtClean="0">
                <a:solidFill>
                  <a:schemeClr val="tx1"/>
                </a:solidFill>
                <a:latin typeface="Courier New" pitchFamily="49" charset="0"/>
                <a:cs typeface="Courier New" pitchFamily="49" charset="0"/>
              </a:rPr>
              <a:t>&gt;</a:t>
            </a:r>
            <a:endParaRPr lang="en-US" b="1" dirty="0">
              <a:solidFill>
                <a:schemeClr val="tx1"/>
              </a:solidFill>
              <a:latin typeface="Courier New" pitchFamily="49" charset="0"/>
              <a:cs typeface="Courier New" pitchFamily="49" charset="0"/>
            </a:endParaRPr>
          </a:p>
        </p:txBody>
      </p:sp>
      <p:sp>
        <p:nvSpPr>
          <p:cNvPr id="46" name="Rectangle 45"/>
          <p:cNvSpPr/>
          <p:nvPr/>
        </p:nvSpPr>
        <p:spPr>
          <a:xfrm>
            <a:off x="5867400" y="2895600"/>
            <a:ext cx="2743200" cy="914400"/>
          </a:xfrm>
          <a:prstGeom prst="rect">
            <a:avLst/>
          </a:prstGeom>
          <a:solidFill>
            <a:schemeClr val="accent4">
              <a:lumMod val="7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smtClean="0">
                <a:latin typeface="Courier New" pitchFamily="49" charset="0"/>
                <a:cs typeface="Courier New" pitchFamily="49" charset="0"/>
              </a:rPr>
              <a:t>mov</a:t>
            </a:r>
            <a:r>
              <a:rPr lang="en-US" dirty="0" smtClean="0">
                <a:latin typeface="Courier New" pitchFamily="49" charset="0"/>
                <a:cs typeface="Courier New" pitchFamily="49" charset="0"/>
              </a:rPr>
              <a:t>	[ebp-4], 7</a:t>
            </a:r>
          </a:p>
          <a:p>
            <a:r>
              <a:rPr lang="en-US" dirty="0" err="1" smtClean="0">
                <a:latin typeface="Courier New" pitchFamily="49" charset="0"/>
                <a:cs typeface="Courier New" pitchFamily="49" charset="0"/>
              </a:rPr>
              <a:t>mov</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ecx</a:t>
            </a:r>
            <a:r>
              <a:rPr lang="en-US" dirty="0" smtClean="0">
                <a:latin typeface="Courier New" pitchFamily="49" charset="0"/>
                <a:cs typeface="Courier New" pitchFamily="49" charset="0"/>
              </a:rPr>
              <a:t>, [ebp-4]</a:t>
            </a:r>
          </a:p>
          <a:p>
            <a:r>
              <a:rPr lang="en-US" dirty="0" smtClean="0">
                <a:latin typeface="Courier New" pitchFamily="49" charset="0"/>
                <a:cs typeface="Courier New" pitchFamily="49" charset="0"/>
              </a:rPr>
              <a:t>add	</a:t>
            </a:r>
            <a:r>
              <a:rPr lang="en-US" dirty="0" err="1" smtClean="0">
                <a:latin typeface="Courier New" pitchFamily="49" charset="0"/>
                <a:cs typeface="Courier New" pitchFamily="49" charset="0"/>
              </a:rPr>
              <a:t>ecx</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ecx</a:t>
            </a:r>
            <a:endParaRPr lang="en-US" dirty="0" smtClean="0">
              <a:latin typeface="Courier New" pitchFamily="49" charset="0"/>
              <a:cs typeface="Courier New" pitchFamily="49" charset="0"/>
            </a:endParaRPr>
          </a:p>
        </p:txBody>
      </p:sp>
      <p:sp>
        <p:nvSpPr>
          <p:cNvPr id="47" name="Rectangle 46"/>
          <p:cNvSpPr/>
          <p:nvPr/>
        </p:nvSpPr>
        <p:spPr>
          <a:xfrm>
            <a:off x="5867400" y="4724400"/>
            <a:ext cx="2743200" cy="304800"/>
          </a:xfrm>
          <a:prstGeom prst="rect">
            <a:avLst/>
          </a:prstGeom>
          <a:solidFill>
            <a:schemeClr val="bg2">
              <a:lumMod val="25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5188" indent="-865188"/>
            <a:r>
              <a:rPr lang="en-US" b="1" dirty="0" smtClean="0">
                <a:solidFill>
                  <a:schemeClr val="bg1"/>
                </a:solidFill>
                <a:latin typeface="Courier New" pitchFamily="49" charset="0"/>
                <a:cs typeface="Courier New" pitchFamily="49" charset="0"/>
              </a:rPr>
              <a:t>pop	</a:t>
            </a:r>
            <a:r>
              <a:rPr lang="en-US" b="1" dirty="0" err="1" smtClean="0">
                <a:solidFill>
                  <a:schemeClr val="bg1"/>
                </a:solidFill>
                <a:latin typeface="Courier New" pitchFamily="49" charset="0"/>
                <a:cs typeface="Courier New" pitchFamily="49" charset="0"/>
              </a:rPr>
              <a:t>ecx</a:t>
            </a:r>
            <a:endParaRPr lang="en-US" b="1" dirty="0" smtClean="0">
              <a:solidFill>
                <a:schemeClr val="bg1"/>
              </a:solidFill>
              <a:latin typeface="Courier New" pitchFamily="49" charset="0"/>
              <a:cs typeface="Courier New" pitchFamily="49" charset="0"/>
            </a:endParaRPr>
          </a:p>
        </p:txBody>
      </p:sp>
      <p:sp>
        <p:nvSpPr>
          <p:cNvPr id="49" name="Left-Right Arrow 48"/>
          <p:cNvSpPr/>
          <p:nvPr/>
        </p:nvSpPr>
        <p:spPr>
          <a:xfrm>
            <a:off x="3276600" y="3124200"/>
            <a:ext cx="2514600" cy="12954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The same result</a:t>
            </a:r>
            <a:endParaRPr lang="en-US" sz="2000" dirty="0"/>
          </a:p>
        </p:txBody>
      </p:sp>
      <p:sp>
        <p:nvSpPr>
          <p:cNvPr id="18" name="Slide Number Placeholder 17"/>
          <p:cNvSpPr>
            <a:spLocks noGrp="1"/>
          </p:cNvSpPr>
          <p:nvPr>
            <p:ph type="sldNum" sz="quarter" idx="12"/>
          </p:nvPr>
        </p:nvSpPr>
        <p:spPr/>
        <p:txBody>
          <a:bodyPr/>
          <a:lstStyle/>
          <a:p>
            <a:fld id="{B6F15528-21DE-4FAA-801E-634DDDAF4B2B}" type="slidenum">
              <a:rPr lang="en-US" smtClean="0"/>
              <a:pPr/>
              <a:t>75</a:t>
            </a:fld>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Example from GCC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33400" y="1600200"/>
            <a:ext cx="4267200" cy="5078313"/>
          </a:xfrm>
          <a:prstGeom prst="rect">
            <a:avLst/>
          </a:prstGeom>
          <a:noFill/>
        </p:spPr>
        <p:txBody>
          <a:bodyPr wrap="square" rtlCol="0">
            <a:spAutoFit/>
          </a:bodyPr>
          <a:lstStyle/>
          <a:p>
            <a:r>
              <a:rPr lang="en-US" i="1" dirty="0" smtClean="0">
                <a:solidFill>
                  <a:schemeClr val="tx2">
                    <a:lumMod val="40000"/>
                    <a:lumOff val="60000"/>
                  </a:schemeClr>
                </a:solidFill>
                <a:latin typeface="Courier New" pitchFamily="49" charset="0"/>
                <a:cs typeface="Courier New" pitchFamily="49" charset="0"/>
              </a:rPr>
              <a:t>void myfun1(char *</a:t>
            </a:r>
            <a:r>
              <a:rPr lang="en-US" i="1" dirty="0" err="1" smtClean="0">
                <a:solidFill>
                  <a:schemeClr val="tx2">
                    <a:lumMod val="40000"/>
                    <a:lumOff val="60000"/>
                  </a:schemeClr>
                </a:solidFill>
                <a:latin typeface="Courier New" pitchFamily="49" charset="0"/>
                <a:cs typeface="Courier New" pitchFamily="49" charset="0"/>
              </a:rPr>
              <a:t>str</a:t>
            </a:r>
            <a:r>
              <a:rPr lang="en-US" i="1" dirty="0" smtClean="0">
                <a:solidFill>
                  <a:schemeClr val="tx2">
                    <a:lumMod val="40000"/>
                    <a:lumOff val="60000"/>
                  </a:schemeClr>
                </a:solidFill>
                <a:latin typeface="Courier New" pitchFamily="49" charset="0"/>
                <a:cs typeface="Courier New" pitchFamily="49" charset="0"/>
              </a:rPr>
              <a:t>) {</a:t>
            </a:r>
          </a:p>
          <a:p>
            <a:r>
              <a:rPr lang="en-US" dirty="0" smtClean="0">
                <a:solidFill>
                  <a:schemeClr val="bg1"/>
                </a:solidFill>
                <a:latin typeface="Courier New" pitchFamily="49" charset="0"/>
                <a:cs typeface="Courier New" pitchFamily="49" charset="0"/>
              </a:rPr>
              <a:t>push   </a:t>
            </a:r>
            <a:r>
              <a:rPr lang="en-US" dirty="0" err="1" smtClean="0">
                <a:solidFill>
                  <a:schemeClr val="bg1"/>
                </a:solidFill>
                <a:latin typeface="Courier New" pitchFamily="49" charset="0"/>
                <a:cs typeface="Courier New" pitchFamily="49" charset="0"/>
              </a:rPr>
              <a:t>ebp</a:t>
            </a:r>
            <a:endParaRPr lang="en-US" dirty="0" smtClean="0">
              <a:solidFill>
                <a:schemeClr val="bg1"/>
              </a:solidFill>
              <a:latin typeface="Courier New" pitchFamily="49" charset="0"/>
              <a:cs typeface="Courier New" pitchFamily="49" charset="0"/>
            </a:endParaRPr>
          </a:p>
          <a:p>
            <a:r>
              <a:rPr lang="en-US" dirty="0" err="1" smtClean="0">
                <a:solidFill>
                  <a:schemeClr val="bg1"/>
                </a:solidFill>
                <a:latin typeface="Courier New" pitchFamily="49" charset="0"/>
                <a:cs typeface="Courier New" pitchFamily="49" charset="0"/>
              </a:rPr>
              <a:t>mov</a:t>
            </a:r>
            <a:r>
              <a:rPr lang="en-US" dirty="0" smtClean="0">
                <a:solidFill>
                  <a:schemeClr val="bg1"/>
                </a:solidFill>
                <a:latin typeface="Courier New" pitchFamily="49" charset="0"/>
                <a:cs typeface="Courier New" pitchFamily="49" charset="0"/>
              </a:rPr>
              <a:t>	</a:t>
            </a:r>
            <a:r>
              <a:rPr lang="en-US" dirty="0" err="1" smtClean="0">
                <a:solidFill>
                  <a:schemeClr val="bg1"/>
                </a:solidFill>
                <a:latin typeface="Courier New" pitchFamily="49" charset="0"/>
                <a:cs typeface="Courier New" pitchFamily="49" charset="0"/>
              </a:rPr>
              <a:t>ebp,esp</a:t>
            </a:r>
            <a:endParaRPr lang="en-US" dirty="0" smtClean="0">
              <a:solidFill>
                <a:schemeClr val="bg1"/>
              </a:solidFill>
              <a:latin typeface="Courier New" pitchFamily="49" charset="0"/>
              <a:cs typeface="Courier New" pitchFamily="49" charset="0"/>
            </a:endParaRPr>
          </a:p>
          <a:p>
            <a:r>
              <a:rPr lang="en-US" i="1" dirty="0" smtClean="0">
                <a:solidFill>
                  <a:schemeClr val="tx2">
                    <a:lumMod val="40000"/>
                    <a:lumOff val="60000"/>
                  </a:schemeClr>
                </a:solidFill>
                <a:latin typeface="Courier New" pitchFamily="49" charset="0"/>
                <a:cs typeface="Courier New" pitchFamily="49" charset="0"/>
              </a:rPr>
              <a:t>char buffer[16];</a:t>
            </a:r>
          </a:p>
          <a:p>
            <a:r>
              <a:rPr lang="en-US" dirty="0" smtClean="0">
                <a:solidFill>
                  <a:schemeClr val="bg1"/>
                </a:solidFill>
                <a:latin typeface="Courier New" pitchFamily="49" charset="0"/>
                <a:cs typeface="Courier New" pitchFamily="49" charset="0"/>
              </a:rPr>
              <a:t>sub    esp,0x18</a:t>
            </a:r>
          </a:p>
          <a:p>
            <a:r>
              <a:rPr lang="en-US" i="1" dirty="0" err="1" smtClean="0">
                <a:solidFill>
                  <a:schemeClr val="tx2">
                    <a:lumMod val="40000"/>
                    <a:lumOff val="60000"/>
                  </a:schemeClr>
                </a:solidFill>
                <a:latin typeface="Courier New" pitchFamily="49" charset="0"/>
                <a:cs typeface="Courier New" pitchFamily="49" charset="0"/>
              </a:rPr>
              <a:t>strcpy</a:t>
            </a:r>
            <a:r>
              <a:rPr lang="en-US" i="1" dirty="0" smtClean="0">
                <a:solidFill>
                  <a:schemeClr val="tx2">
                    <a:lumMod val="40000"/>
                    <a:lumOff val="60000"/>
                  </a:schemeClr>
                </a:solidFill>
                <a:latin typeface="Courier New" pitchFamily="49" charset="0"/>
                <a:cs typeface="Courier New" pitchFamily="49" charset="0"/>
              </a:rPr>
              <a:t>(buffer, </a:t>
            </a:r>
            <a:r>
              <a:rPr lang="en-US" i="1" dirty="0" err="1" smtClean="0">
                <a:solidFill>
                  <a:schemeClr val="tx2">
                    <a:lumMod val="40000"/>
                    <a:lumOff val="60000"/>
                  </a:schemeClr>
                </a:solidFill>
                <a:latin typeface="Courier New" pitchFamily="49" charset="0"/>
                <a:cs typeface="Courier New" pitchFamily="49" charset="0"/>
              </a:rPr>
              <a:t>str</a:t>
            </a:r>
            <a:r>
              <a:rPr lang="en-US" i="1" dirty="0" smtClean="0">
                <a:solidFill>
                  <a:schemeClr val="tx2">
                    <a:lumMod val="40000"/>
                    <a:lumOff val="60000"/>
                  </a:schemeClr>
                </a:solidFill>
                <a:latin typeface="Courier New" pitchFamily="49" charset="0"/>
                <a:cs typeface="Courier New" pitchFamily="49" charset="0"/>
              </a:rPr>
              <a:t>);</a:t>
            </a:r>
          </a:p>
          <a:p>
            <a:r>
              <a:rPr lang="en-US" dirty="0" err="1" smtClean="0">
                <a:solidFill>
                  <a:schemeClr val="bg1"/>
                </a:solidFill>
                <a:latin typeface="Courier New" pitchFamily="49" charset="0"/>
                <a:cs typeface="Courier New" pitchFamily="49" charset="0"/>
              </a:rPr>
              <a:t>mov</a:t>
            </a:r>
            <a:r>
              <a:rPr lang="en-US" dirty="0" smtClean="0">
                <a:solidFill>
                  <a:schemeClr val="bg1"/>
                </a:solidFill>
                <a:latin typeface="Courier New" pitchFamily="49" charset="0"/>
                <a:cs typeface="Courier New" pitchFamily="49" charset="0"/>
              </a:rPr>
              <a:t>    </a:t>
            </a:r>
            <a:r>
              <a:rPr lang="en-US" dirty="0" err="1" smtClean="0">
                <a:solidFill>
                  <a:schemeClr val="bg1"/>
                </a:solidFill>
                <a:latin typeface="Courier New" pitchFamily="49" charset="0"/>
                <a:cs typeface="Courier New" pitchFamily="49" charset="0"/>
              </a:rPr>
              <a:t>eax,DWORD</a:t>
            </a:r>
            <a:r>
              <a:rPr lang="en-US" dirty="0" smtClean="0">
                <a:solidFill>
                  <a:schemeClr val="bg1"/>
                </a:solidFill>
                <a:latin typeface="Courier New" pitchFamily="49" charset="0"/>
                <a:cs typeface="Courier New" pitchFamily="49" charset="0"/>
              </a:rPr>
              <a:t> PTR [ebp+8]</a:t>
            </a:r>
          </a:p>
          <a:p>
            <a:r>
              <a:rPr lang="en-US" dirty="0" err="1" smtClean="0">
                <a:solidFill>
                  <a:schemeClr val="bg1"/>
                </a:solidFill>
                <a:latin typeface="Courier New" pitchFamily="49" charset="0"/>
                <a:cs typeface="Courier New" pitchFamily="49" charset="0"/>
              </a:rPr>
              <a:t>mov</a:t>
            </a:r>
            <a:r>
              <a:rPr lang="en-US" dirty="0" smtClean="0">
                <a:solidFill>
                  <a:schemeClr val="bg1"/>
                </a:solidFill>
                <a:latin typeface="Courier New" pitchFamily="49" charset="0"/>
                <a:cs typeface="Courier New" pitchFamily="49" charset="0"/>
              </a:rPr>
              <a:t>    DWORD PTR [esp+4],</a:t>
            </a:r>
            <a:r>
              <a:rPr lang="en-US" dirty="0" err="1" smtClean="0">
                <a:solidFill>
                  <a:schemeClr val="bg1"/>
                </a:solidFill>
                <a:latin typeface="Courier New" pitchFamily="49" charset="0"/>
                <a:cs typeface="Courier New" pitchFamily="49" charset="0"/>
              </a:rPr>
              <a:t>eax</a:t>
            </a:r>
            <a:endParaRPr lang="en-US" dirty="0" smtClean="0">
              <a:solidFill>
                <a:schemeClr val="bg1"/>
              </a:solidFill>
              <a:latin typeface="Courier New" pitchFamily="49" charset="0"/>
              <a:cs typeface="Courier New" pitchFamily="49" charset="0"/>
            </a:endParaRPr>
          </a:p>
          <a:p>
            <a:r>
              <a:rPr lang="en-US" dirty="0" smtClean="0">
                <a:solidFill>
                  <a:schemeClr val="bg1"/>
                </a:solidFill>
                <a:latin typeface="Courier New" pitchFamily="49" charset="0"/>
                <a:cs typeface="Courier New" pitchFamily="49" charset="0"/>
              </a:rPr>
              <a:t>lea    </a:t>
            </a:r>
            <a:r>
              <a:rPr lang="en-US" dirty="0" err="1" smtClean="0">
                <a:solidFill>
                  <a:schemeClr val="bg1"/>
                </a:solidFill>
                <a:latin typeface="Courier New" pitchFamily="49" charset="0"/>
                <a:cs typeface="Courier New" pitchFamily="49" charset="0"/>
              </a:rPr>
              <a:t>eax</a:t>
            </a:r>
            <a:r>
              <a:rPr lang="en-US" dirty="0" smtClean="0">
                <a:solidFill>
                  <a:schemeClr val="bg1"/>
                </a:solidFill>
                <a:latin typeface="Courier New" pitchFamily="49" charset="0"/>
                <a:cs typeface="Courier New" pitchFamily="49" charset="0"/>
              </a:rPr>
              <a:t>,[ebp-16]</a:t>
            </a:r>
          </a:p>
          <a:p>
            <a:r>
              <a:rPr lang="en-US" dirty="0" err="1" smtClean="0">
                <a:solidFill>
                  <a:schemeClr val="bg1"/>
                </a:solidFill>
                <a:latin typeface="Courier New" pitchFamily="49" charset="0"/>
                <a:cs typeface="Courier New" pitchFamily="49" charset="0"/>
              </a:rPr>
              <a:t>mov</a:t>
            </a:r>
            <a:r>
              <a:rPr lang="en-US" dirty="0" smtClean="0">
                <a:solidFill>
                  <a:schemeClr val="bg1"/>
                </a:solidFill>
                <a:latin typeface="Courier New" pitchFamily="49" charset="0"/>
                <a:cs typeface="Courier New" pitchFamily="49" charset="0"/>
              </a:rPr>
              <a:t>    DWORD PTR [</a:t>
            </a:r>
            <a:r>
              <a:rPr lang="en-US" dirty="0" err="1" smtClean="0">
                <a:solidFill>
                  <a:schemeClr val="bg1"/>
                </a:solidFill>
                <a:latin typeface="Courier New" pitchFamily="49" charset="0"/>
                <a:cs typeface="Courier New" pitchFamily="49" charset="0"/>
              </a:rPr>
              <a:t>esp</a:t>
            </a:r>
            <a:r>
              <a:rPr lang="en-US" dirty="0" smtClean="0">
                <a:solidFill>
                  <a:schemeClr val="bg1"/>
                </a:solidFill>
                <a:latin typeface="Courier New" pitchFamily="49" charset="0"/>
                <a:cs typeface="Courier New" pitchFamily="49" charset="0"/>
              </a:rPr>
              <a:t>],</a:t>
            </a:r>
            <a:r>
              <a:rPr lang="en-US" dirty="0" err="1" smtClean="0">
                <a:solidFill>
                  <a:schemeClr val="bg1"/>
                </a:solidFill>
                <a:latin typeface="Courier New" pitchFamily="49" charset="0"/>
                <a:cs typeface="Courier New" pitchFamily="49" charset="0"/>
              </a:rPr>
              <a:t>eax</a:t>
            </a:r>
            <a:endParaRPr lang="en-US" dirty="0" smtClean="0">
              <a:solidFill>
                <a:schemeClr val="bg1"/>
              </a:solidFill>
              <a:latin typeface="Courier New" pitchFamily="49" charset="0"/>
              <a:cs typeface="Courier New" pitchFamily="49" charset="0"/>
            </a:endParaRPr>
          </a:p>
          <a:p>
            <a:r>
              <a:rPr lang="en-US" dirty="0" smtClean="0">
                <a:solidFill>
                  <a:schemeClr val="bg1"/>
                </a:solidFill>
                <a:latin typeface="Courier New" pitchFamily="49" charset="0"/>
                <a:cs typeface="Courier New" pitchFamily="49" charset="0"/>
              </a:rPr>
              <a:t>call   0x80482c4 &lt;</a:t>
            </a:r>
            <a:r>
              <a:rPr lang="en-US" dirty="0" err="1" smtClean="0">
                <a:solidFill>
                  <a:schemeClr val="bg1"/>
                </a:solidFill>
                <a:latin typeface="Courier New" pitchFamily="49" charset="0"/>
                <a:cs typeface="Courier New" pitchFamily="49" charset="0"/>
              </a:rPr>
              <a:t>strcpy@plt</a:t>
            </a:r>
            <a:r>
              <a:rPr lang="en-US" dirty="0" smtClean="0">
                <a:solidFill>
                  <a:schemeClr val="bg1"/>
                </a:solidFill>
                <a:latin typeface="Courier New" pitchFamily="49" charset="0"/>
                <a:cs typeface="Courier New" pitchFamily="49" charset="0"/>
              </a:rPr>
              <a:t>&gt;</a:t>
            </a:r>
          </a:p>
          <a:p>
            <a:r>
              <a:rPr lang="en-US" i="1" dirty="0" smtClean="0">
                <a:solidFill>
                  <a:schemeClr val="tx2">
                    <a:lumMod val="40000"/>
                    <a:lumOff val="60000"/>
                  </a:schemeClr>
                </a:solidFill>
                <a:latin typeface="Courier New" pitchFamily="49" charset="0"/>
                <a:cs typeface="Courier New" pitchFamily="49" charset="0"/>
              </a:rPr>
              <a:t>myfun2(buffer);</a:t>
            </a:r>
          </a:p>
          <a:p>
            <a:r>
              <a:rPr lang="en-US" dirty="0" smtClean="0">
                <a:solidFill>
                  <a:schemeClr val="bg1"/>
                </a:solidFill>
                <a:latin typeface="Courier New" pitchFamily="49" charset="0"/>
                <a:cs typeface="Courier New" pitchFamily="49" charset="0"/>
              </a:rPr>
              <a:t>lea    </a:t>
            </a:r>
            <a:r>
              <a:rPr lang="en-US" dirty="0" err="1" smtClean="0">
                <a:solidFill>
                  <a:schemeClr val="bg1"/>
                </a:solidFill>
                <a:latin typeface="Courier New" pitchFamily="49" charset="0"/>
                <a:cs typeface="Courier New" pitchFamily="49" charset="0"/>
              </a:rPr>
              <a:t>eax</a:t>
            </a:r>
            <a:r>
              <a:rPr lang="en-US" dirty="0" smtClean="0">
                <a:solidFill>
                  <a:schemeClr val="bg1"/>
                </a:solidFill>
                <a:latin typeface="Courier New" pitchFamily="49" charset="0"/>
                <a:cs typeface="Courier New" pitchFamily="49" charset="0"/>
              </a:rPr>
              <a:t>,[ebp-16]</a:t>
            </a:r>
          </a:p>
          <a:p>
            <a:r>
              <a:rPr lang="en-US" dirty="0" err="1" smtClean="0">
                <a:solidFill>
                  <a:schemeClr val="bg1"/>
                </a:solidFill>
                <a:latin typeface="Courier New" pitchFamily="49" charset="0"/>
                <a:cs typeface="Courier New" pitchFamily="49" charset="0"/>
              </a:rPr>
              <a:t>mov</a:t>
            </a:r>
            <a:r>
              <a:rPr lang="en-US" dirty="0" smtClean="0">
                <a:solidFill>
                  <a:schemeClr val="bg1"/>
                </a:solidFill>
                <a:latin typeface="Courier New" pitchFamily="49" charset="0"/>
                <a:cs typeface="Courier New" pitchFamily="49" charset="0"/>
              </a:rPr>
              <a:t>    DWORD PTR [</a:t>
            </a:r>
            <a:r>
              <a:rPr lang="en-US" dirty="0" err="1" smtClean="0">
                <a:solidFill>
                  <a:schemeClr val="bg1"/>
                </a:solidFill>
                <a:latin typeface="Courier New" pitchFamily="49" charset="0"/>
                <a:cs typeface="Courier New" pitchFamily="49" charset="0"/>
              </a:rPr>
              <a:t>esp</a:t>
            </a:r>
            <a:r>
              <a:rPr lang="en-US" dirty="0" smtClean="0">
                <a:solidFill>
                  <a:schemeClr val="bg1"/>
                </a:solidFill>
                <a:latin typeface="Courier New" pitchFamily="49" charset="0"/>
                <a:cs typeface="Courier New" pitchFamily="49" charset="0"/>
              </a:rPr>
              <a:t>],</a:t>
            </a:r>
            <a:r>
              <a:rPr lang="en-US" dirty="0" err="1" smtClean="0">
                <a:solidFill>
                  <a:schemeClr val="bg1"/>
                </a:solidFill>
                <a:latin typeface="Courier New" pitchFamily="49" charset="0"/>
                <a:cs typeface="Courier New" pitchFamily="49" charset="0"/>
              </a:rPr>
              <a:t>eax</a:t>
            </a:r>
            <a:endParaRPr lang="en-US" dirty="0" smtClean="0">
              <a:solidFill>
                <a:schemeClr val="bg1"/>
              </a:solidFill>
              <a:latin typeface="Courier New" pitchFamily="49" charset="0"/>
              <a:cs typeface="Courier New" pitchFamily="49" charset="0"/>
            </a:endParaRPr>
          </a:p>
          <a:p>
            <a:r>
              <a:rPr lang="en-US" dirty="0" smtClean="0">
                <a:solidFill>
                  <a:schemeClr val="bg1"/>
                </a:solidFill>
                <a:latin typeface="Courier New" pitchFamily="49" charset="0"/>
                <a:cs typeface="Courier New" pitchFamily="49" charset="0"/>
              </a:rPr>
              <a:t>call   0x80483b4 &lt;myfun2&gt;</a:t>
            </a:r>
          </a:p>
          <a:p>
            <a:r>
              <a:rPr lang="en-US" i="1" dirty="0" smtClean="0">
                <a:solidFill>
                  <a:schemeClr val="tx2">
                    <a:lumMod val="40000"/>
                    <a:lumOff val="60000"/>
                  </a:schemeClr>
                </a:solidFill>
                <a:latin typeface="Courier New" pitchFamily="49" charset="0"/>
                <a:cs typeface="Courier New" pitchFamily="49" charset="0"/>
              </a:rPr>
              <a:t>}</a:t>
            </a:r>
          </a:p>
          <a:p>
            <a:r>
              <a:rPr lang="en-US" dirty="0" smtClean="0">
                <a:solidFill>
                  <a:schemeClr val="bg1"/>
                </a:solidFill>
                <a:latin typeface="Courier New" pitchFamily="49" charset="0"/>
                <a:cs typeface="Courier New" pitchFamily="49" charset="0"/>
              </a:rPr>
              <a:t>leave</a:t>
            </a:r>
          </a:p>
          <a:p>
            <a:r>
              <a:rPr lang="en-US" dirty="0" smtClean="0">
                <a:solidFill>
                  <a:schemeClr val="bg1"/>
                </a:solidFill>
                <a:latin typeface="Courier New" pitchFamily="49" charset="0"/>
                <a:cs typeface="Courier New" pitchFamily="49" charset="0"/>
              </a:rPr>
              <a:t>ret</a:t>
            </a:r>
            <a:endParaRPr lang="en-US" dirty="0">
              <a:solidFill>
                <a:schemeClr val="bg1"/>
              </a:solidFill>
              <a:latin typeface="Courier New" pitchFamily="49" charset="0"/>
              <a:cs typeface="Courier New" pitchFamily="49" charset="0"/>
            </a:endParaRPr>
          </a:p>
        </p:txBody>
      </p:sp>
      <p:sp>
        <p:nvSpPr>
          <p:cNvPr id="27" name="Rectangle 26"/>
          <p:cNvSpPr/>
          <p:nvPr/>
        </p:nvSpPr>
        <p:spPr>
          <a:xfrm>
            <a:off x="4724400" y="2438400"/>
            <a:ext cx="3810000" cy="6858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latin typeface="Bookman Old Style" pitchFamily="18" charset="0"/>
              </a:rPr>
              <a:t>The function myfun1 require  16 bytes for the local array.</a:t>
            </a:r>
          </a:p>
        </p:txBody>
      </p:sp>
      <p:sp>
        <p:nvSpPr>
          <p:cNvPr id="28" name="Rectangle 27"/>
          <p:cNvSpPr/>
          <p:nvPr/>
        </p:nvSpPr>
        <p:spPr>
          <a:xfrm>
            <a:off x="4724400" y="3200400"/>
            <a:ext cx="3810000" cy="6858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smtClean="0">
                <a:solidFill>
                  <a:schemeClr val="bg1"/>
                </a:solidFill>
                <a:latin typeface="Bookman Old Style" pitchFamily="18" charset="0"/>
              </a:rPr>
              <a:t>strcpy</a:t>
            </a:r>
            <a:r>
              <a:rPr lang="en-US" dirty="0" smtClean="0">
                <a:solidFill>
                  <a:schemeClr val="bg1"/>
                </a:solidFill>
                <a:latin typeface="Bookman Old Style" pitchFamily="18" charset="0"/>
              </a:rPr>
              <a:t> require 8 bytes for it’s arguments</a:t>
            </a:r>
          </a:p>
        </p:txBody>
      </p:sp>
      <p:sp>
        <p:nvSpPr>
          <p:cNvPr id="29" name="Rectangle 28"/>
          <p:cNvSpPr/>
          <p:nvPr/>
        </p:nvSpPr>
        <p:spPr>
          <a:xfrm>
            <a:off x="4724400" y="4724400"/>
            <a:ext cx="3810000" cy="6858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latin typeface="Bookman Old Style" pitchFamily="18" charset="0"/>
              </a:rPr>
              <a:t>myfun2 require 4 bytes for it’s arguments</a:t>
            </a:r>
          </a:p>
        </p:txBody>
      </p:sp>
      <p:sp>
        <p:nvSpPr>
          <p:cNvPr id="30" name="Rectangle 29"/>
          <p:cNvSpPr/>
          <p:nvPr/>
        </p:nvSpPr>
        <p:spPr>
          <a:xfrm>
            <a:off x="4724400" y="5486400"/>
            <a:ext cx="3810000" cy="1143000"/>
          </a:xfrm>
          <a:prstGeom prst="rect">
            <a:avLst/>
          </a:prstGeom>
          <a:solidFill>
            <a:srgbClr val="FFFF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Bookman Old Style" pitchFamily="18" charset="0"/>
              </a:rPr>
              <a:t>The compiler made a reservation for 24 bytes (0x18) which is 16 for array + 8 for </a:t>
            </a:r>
            <a:r>
              <a:rPr lang="en-US" b="1" dirty="0" smtClean="0">
                <a:solidFill>
                  <a:schemeClr val="tx1"/>
                </a:solidFill>
                <a:latin typeface="Bookman Old Style" pitchFamily="18" charset="0"/>
              </a:rPr>
              <a:t>maximum</a:t>
            </a:r>
            <a:r>
              <a:rPr lang="en-US" dirty="0" smtClean="0">
                <a:solidFill>
                  <a:schemeClr val="tx1"/>
                </a:solidFill>
                <a:latin typeface="Bookman Old Style" pitchFamily="18" charset="0"/>
              </a:rPr>
              <a:t> arguments space</a:t>
            </a:r>
          </a:p>
        </p:txBody>
      </p:sp>
      <p:sp>
        <p:nvSpPr>
          <p:cNvPr id="32" name="Rectangle 31"/>
          <p:cNvSpPr/>
          <p:nvPr/>
        </p:nvSpPr>
        <p:spPr>
          <a:xfrm>
            <a:off x="2133600" y="2743200"/>
            <a:ext cx="762000" cy="304800"/>
          </a:xfrm>
          <a:prstGeom prst="rect">
            <a:avLst/>
          </a:prstGeom>
          <a:solidFill>
            <a:srgbClr val="FFFF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Courier New" pitchFamily="49" charset="0"/>
                <a:cs typeface="Courier New" pitchFamily="49" charset="0"/>
              </a:rPr>
              <a:t>0x18</a:t>
            </a:r>
            <a:endParaRPr lang="en-US" dirty="0" smtClean="0">
              <a:solidFill>
                <a:schemeClr val="tx1"/>
              </a:solidFill>
              <a:latin typeface="Bookman Old Style" pitchFamily="18" charset="0"/>
            </a:endParaRPr>
          </a:p>
        </p:txBody>
      </p:sp>
      <p:sp>
        <p:nvSpPr>
          <p:cNvPr id="10" name="Slide Number Placeholder 9"/>
          <p:cNvSpPr>
            <a:spLocks noGrp="1"/>
          </p:cNvSpPr>
          <p:nvPr>
            <p:ph type="sldNum" sz="quarter" idx="12"/>
          </p:nvPr>
        </p:nvSpPr>
        <p:spPr/>
        <p:txBody>
          <a:bodyPr/>
          <a:lstStyle/>
          <a:p>
            <a:fld id="{B6F15528-21DE-4FAA-801E-634DDDAF4B2B}" type="slidenum">
              <a:rPr lang="en-US" smtClean="0"/>
              <a:pPr/>
              <a:t>76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30" grpId="0" animBg="1"/>
      <p:bldP spid="32"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Example from GCC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33400" y="1600200"/>
            <a:ext cx="4267200" cy="5078313"/>
          </a:xfrm>
          <a:prstGeom prst="rect">
            <a:avLst/>
          </a:prstGeom>
          <a:noFill/>
        </p:spPr>
        <p:txBody>
          <a:bodyPr wrap="square" rtlCol="0">
            <a:spAutoFit/>
          </a:bodyPr>
          <a:lstStyle/>
          <a:p>
            <a:r>
              <a:rPr lang="en-US" i="1" dirty="0" smtClean="0">
                <a:solidFill>
                  <a:schemeClr val="tx2">
                    <a:lumMod val="40000"/>
                    <a:lumOff val="60000"/>
                  </a:schemeClr>
                </a:solidFill>
                <a:latin typeface="Courier New" pitchFamily="49" charset="0"/>
                <a:cs typeface="Courier New" pitchFamily="49" charset="0"/>
              </a:rPr>
              <a:t>void myfun1(char *</a:t>
            </a:r>
            <a:r>
              <a:rPr lang="en-US" i="1" dirty="0" err="1" smtClean="0">
                <a:solidFill>
                  <a:schemeClr val="tx2">
                    <a:lumMod val="40000"/>
                    <a:lumOff val="60000"/>
                  </a:schemeClr>
                </a:solidFill>
                <a:latin typeface="Courier New" pitchFamily="49" charset="0"/>
                <a:cs typeface="Courier New" pitchFamily="49" charset="0"/>
              </a:rPr>
              <a:t>str</a:t>
            </a:r>
            <a:r>
              <a:rPr lang="en-US" i="1" dirty="0" smtClean="0">
                <a:solidFill>
                  <a:schemeClr val="tx2">
                    <a:lumMod val="40000"/>
                    <a:lumOff val="60000"/>
                  </a:schemeClr>
                </a:solidFill>
                <a:latin typeface="Courier New" pitchFamily="49" charset="0"/>
                <a:cs typeface="Courier New" pitchFamily="49" charset="0"/>
              </a:rPr>
              <a:t>) {</a:t>
            </a:r>
          </a:p>
          <a:p>
            <a:r>
              <a:rPr lang="en-US" dirty="0" smtClean="0">
                <a:solidFill>
                  <a:schemeClr val="bg1"/>
                </a:solidFill>
                <a:latin typeface="Courier New" pitchFamily="49" charset="0"/>
                <a:cs typeface="Courier New" pitchFamily="49" charset="0"/>
              </a:rPr>
              <a:t>push   </a:t>
            </a:r>
            <a:r>
              <a:rPr lang="en-US" dirty="0" err="1" smtClean="0">
                <a:solidFill>
                  <a:schemeClr val="bg1"/>
                </a:solidFill>
                <a:latin typeface="Courier New" pitchFamily="49" charset="0"/>
                <a:cs typeface="Courier New" pitchFamily="49" charset="0"/>
              </a:rPr>
              <a:t>ebp</a:t>
            </a:r>
            <a:endParaRPr lang="en-US" dirty="0" smtClean="0">
              <a:solidFill>
                <a:schemeClr val="bg1"/>
              </a:solidFill>
              <a:latin typeface="Courier New" pitchFamily="49" charset="0"/>
              <a:cs typeface="Courier New" pitchFamily="49" charset="0"/>
            </a:endParaRPr>
          </a:p>
          <a:p>
            <a:r>
              <a:rPr lang="en-US" dirty="0" err="1" smtClean="0">
                <a:solidFill>
                  <a:schemeClr val="bg1"/>
                </a:solidFill>
                <a:latin typeface="Courier New" pitchFamily="49" charset="0"/>
                <a:cs typeface="Courier New" pitchFamily="49" charset="0"/>
              </a:rPr>
              <a:t>mov</a:t>
            </a:r>
            <a:r>
              <a:rPr lang="en-US" dirty="0" smtClean="0">
                <a:solidFill>
                  <a:schemeClr val="bg1"/>
                </a:solidFill>
                <a:latin typeface="Courier New" pitchFamily="49" charset="0"/>
                <a:cs typeface="Courier New" pitchFamily="49" charset="0"/>
              </a:rPr>
              <a:t>	</a:t>
            </a:r>
            <a:r>
              <a:rPr lang="en-US" dirty="0" err="1" smtClean="0">
                <a:solidFill>
                  <a:schemeClr val="bg1"/>
                </a:solidFill>
                <a:latin typeface="Courier New" pitchFamily="49" charset="0"/>
                <a:cs typeface="Courier New" pitchFamily="49" charset="0"/>
              </a:rPr>
              <a:t>ebp,esp</a:t>
            </a:r>
            <a:endParaRPr lang="en-US" dirty="0" smtClean="0">
              <a:solidFill>
                <a:schemeClr val="bg1"/>
              </a:solidFill>
              <a:latin typeface="Courier New" pitchFamily="49" charset="0"/>
              <a:cs typeface="Courier New" pitchFamily="49" charset="0"/>
            </a:endParaRPr>
          </a:p>
          <a:p>
            <a:r>
              <a:rPr lang="en-US" i="1" dirty="0" smtClean="0">
                <a:solidFill>
                  <a:schemeClr val="tx2">
                    <a:lumMod val="40000"/>
                    <a:lumOff val="60000"/>
                  </a:schemeClr>
                </a:solidFill>
                <a:latin typeface="Courier New" pitchFamily="49" charset="0"/>
                <a:cs typeface="Courier New" pitchFamily="49" charset="0"/>
              </a:rPr>
              <a:t>char buffer[16];</a:t>
            </a:r>
          </a:p>
          <a:p>
            <a:r>
              <a:rPr lang="en-US" dirty="0" smtClean="0">
                <a:solidFill>
                  <a:schemeClr val="bg1"/>
                </a:solidFill>
                <a:latin typeface="Courier New" pitchFamily="49" charset="0"/>
                <a:cs typeface="Courier New" pitchFamily="49" charset="0"/>
              </a:rPr>
              <a:t>sub    esp,0x18</a:t>
            </a:r>
          </a:p>
          <a:p>
            <a:r>
              <a:rPr lang="en-US" i="1" dirty="0" err="1" smtClean="0">
                <a:solidFill>
                  <a:schemeClr val="tx2">
                    <a:lumMod val="40000"/>
                    <a:lumOff val="60000"/>
                  </a:schemeClr>
                </a:solidFill>
                <a:latin typeface="Courier New" pitchFamily="49" charset="0"/>
                <a:cs typeface="Courier New" pitchFamily="49" charset="0"/>
              </a:rPr>
              <a:t>strcpy</a:t>
            </a:r>
            <a:r>
              <a:rPr lang="en-US" i="1" dirty="0" smtClean="0">
                <a:solidFill>
                  <a:schemeClr val="tx2">
                    <a:lumMod val="40000"/>
                    <a:lumOff val="60000"/>
                  </a:schemeClr>
                </a:solidFill>
                <a:latin typeface="Courier New" pitchFamily="49" charset="0"/>
                <a:cs typeface="Courier New" pitchFamily="49" charset="0"/>
              </a:rPr>
              <a:t>(buffer, </a:t>
            </a:r>
            <a:r>
              <a:rPr lang="en-US" i="1" dirty="0" err="1" smtClean="0">
                <a:solidFill>
                  <a:schemeClr val="tx2">
                    <a:lumMod val="40000"/>
                    <a:lumOff val="60000"/>
                  </a:schemeClr>
                </a:solidFill>
                <a:latin typeface="Courier New" pitchFamily="49" charset="0"/>
                <a:cs typeface="Courier New" pitchFamily="49" charset="0"/>
              </a:rPr>
              <a:t>str</a:t>
            </a:r>
            <a:r>
              <a:rPr lang="en-US" i="1" dirty="0" smtClean="0">
                <a:solidFill>
                  <a:schemeClr val="tx2">
                    <a:lumMod val="40000"/>
                    <a:lumOff val="60000"/>
                  </a:schemeClr>
                </a:solidFill>
                <a:latin typeface="Courier New" pitchFamily="49" charset="0"/>
                <a:cs typeface="Courier New" pitchFamily="49" charset="0"/>
              </a:rPr>
              <a:t>);</a:t>
            </a:r>
          </a:p>
          <a:p>
            <a:r>
              <a:rPr lang="en-US" dirty="0" err="1" smtClean="0">
                <a:solidFill>
                  <a:schemeClr val="bg1"/>
                </a:solidFill>
                <a:latin typeface="Courier New" pitchFamily="49" charset="0"/>
                <a:cs typeface="Courier New" pitchFamily="49" charset="0"/>
              </a:rPr>
              <a:t>mov</a:t>
            </a:r>
            <a:r>
              <a:rPr lang="en-US" dirty="0" smtClean="0">
                <a:solidFill>
                  <a:schemeClr val="bg1"/>
                </a:solidFill>
                <a:latin typeface="Courier New" pitchFamily="49" charset="0"/>
                <a:cs typeface="Courier New" pitchFamily="49" charset="0"/>
              </a:rPr>
              <a:t>    </a:t>
            </a:r>
            <a:r>
              <a:rPr lang="en-US" dirty="0" err="1" smtClean="0">
                <a:solidFill>
                  <a:schemeClr val="bg1"/>
                </a:solidFill>
                <a:latin typeface="Courier New" pitchFamily="49" charset="0"/>
                <a:cs typeface="Courier New" pitchFamily="49" charset="0"/>
              </a:rPr>
              <a:t>eax,DWORD</a:t>
            </a:r>
            <a:r>
              <a:rPr lang="en-US" dirty="0" smtClean="0">
                <a:solidFill>
                  <a:schemeClr val="bg1"/>
                </a:solidFill>
                <a:latin typeface="Courier New" pitchFamily="49" charset="0"/>
                <a:cs typeface="Courier New" pitchFamily="49" charset="0"/>
              </a:rPr>
              <a:t> PTR [ebp+8]</a:t>
            </a:r>
          </a:p>
          <a:p>
            <a:r>
              <a:rPr lang="en-US" dirty="0" err="1" smtClean="0">
                <a:solidFill>
                  <a:schemeClr val="bg1"/>
                </a:solidFill>
                <a:latin typeface="Courier New" pitchFamily="49" charset="0"/>
                <a:cs typeface="Courier New" pitchFamily="49" charset="0"/>
              </a:rPr>
              <a:t>mov</a:t>
            </a:r>
            <a:r>
              <a:rPr lang="en-US" dirty="0" smtClean="0">
                <a:solidFill>
                  <a:schemeClr val="bg1"/>
                </a:solidFill>
                <a:latin typeface="Courier New" pitchFamily="49" charset="0"/>
                <a:cs typeface="Courier New" pitchFamily="49" charset="0"/>
              </a:rPr>
              <a:t>    DWORD PTR [esp+4],</a:t>
            </a:r>
            <a:r>
              <a:rPr lang="en-US" dirty="0" err="1" smtClean="0">
                <a:solidFill>
                  <a:schemeClr val="bg1"/>
                </a:solidFill>
                <a:latin typeface="Courier New" pitchFamily="49" charset="0"/>
                <a:cs typeface="Courier New" pitchFamily="49" charset="0"/>
              </a:rPr>
              <a:t>eax</a:t>
            </a:r>
            <a:endParaRPr lang="en-US" dirty="0" smtClean="0">
              <a:solidFill>
                <a:schemeClr val="bg1"/>
              </a:solidFill>
              <a:latin typeface="Courier New" pitchFamily="49" charset="0"/>
              <a:cs typeface="Courier New" pitchFamily="49" charset="0"/>
            </a:endParaRPr>
          </a:p>
          <a:p>
            <a:r>
              <a:rPr lang="en-US" dirty="0" smtClean="0">
                <a:solidFill>
                  <a:schemeClr val="bg1"/>
                </a:solidFill>
                <a:latin typeface="Courier New" pitchFamily="49" charset="0"/>
                <a:cs typeface="Courier New" pitchFamily="49" charset="0"/>
              </a:rPr>
              <a:t>lea    </a:t>
            </a:r>
            <a:r>
              <a:rPr lang="en-US" dirty="0" err="1" smtClean="0">
                <a:solidFill>
                  <a:schemeClr val="bg1"/>
                </a:solidFill>
                <a:latin typeface="Courier New" pitchFamily="49" charset="0"/>
                <a:cs typeface="Courier New" pitchFamily="49" charset="0"/>
              </a:rPr>
              <a:t>eax</a:t>
            </a:r>
            <a:r>
              <a:rPr lang="en-US" dirty="0" smtClean="0">
                <a:solidFill>
                  <a:schemeClr val="bg1"/>
                </a:solidFill>
                <a:latin typeface="Courier New" pitchFamily="49" charset="0"/>
                <a:cs typeface="Courier New" pitchFamily="49" charset="0"/>
              </a:rPr>
              <a:t>,[ebp-16]</a:t>
            </a:r>
          </a:p>
          <a:p>
            <a:r>
              <a:rPr lang="en-US" dirty="0" err="1" smtClean="0">
                <a:solidFill>
                  <a:schemeClr val="bg1"/>
                </a:solidFill>
                <a:latin typeface="Courier New" pitchFamily="49" charset="0"/>
                <a:cs typeface="Courier New" pitchFamily="49" charset="0"/>
              </a:rPr>
              <a:t>mov</a:t>
            </a:r>
            <a:r>
              <a:rPr lang="en-US" dirty="0" smtClean="0">
                <a:solidFill>
                  <a:schemeClr val="bg1"/>
                </a:solidFill>
                <a:latin typeface="Courier New" pitchFamily="49" charset="0"/>
                <a:cs typeface="Courier New" pitchFamily="49" charset="0"/>
              </a:rPr>
              <a:t>    DWORD PTR [</a:t>
            </a:r>
            <a:r>
              <a:rPr lang="en-US" dirty="0" err="1" smtClean="0">
                <a:solidFill>
                  <a:schemeClr val="bg1"/>
                </a:solidFill>
                <a:latin typeface="Courier New" pitchFamily="49" charset="0"/>
                <a:cs typeface="Courier New" pitchFamily="49" charset="0"/>
              </a:rPr>
              <a:t>esp</a:t>
            </a:r>
            <a:r>
              <a:rPr lang="en-US" dirty="0" smtClean="0">
                <a:solidFill>
                  <a:schemeClr val="bg1"/>
                </a:solidFill>
                <a:latin typeface="Courier New" pitchFamily="49" charset="0"/>
                <a:cs typeface="Courier New" pitchFamily="49" charset="0"/>
              </a:rPr>
              <a:t>],</a:t>
            </a:r>
            <a:r>
              <a:rPr lang="en-US" dirty="0" err="1" smtClean="0">
                <a:solidFill>
                  <a:schemeClr val="bg1"/>
                </a:solidFill>
                <a:latin typeface="Courier New" pitchFamily="49" charset="0"/>
                <a:cs typeface="Courier New" pitchFamily="49" charset="0"/>
              </a:rPr>
              <a:t>eax</a:t>
            </a:r>
            <a:endParaRPr lang="en-US" dirty="0" smtClean="0">
              <a:solidFill>
                <a:schemeClr val="bg1"/>
              </a:solidFill>
              <a:latin typeface="Courier New" pitchFamily="49" charset="0"/>
              <a:cs typeface="Courier New" pitchFamily="49" charset="0"/>
            </a:endParaRPr>
          </a:p>
          <a:p>
            <a:r>
              <a:rPr lang="en-US" dirty="0" smtClean="0">
                <a:solidFill>
                  <a:schemeClr val="bg1"/>
                </a:solidFill>
                <a:latin typeface="Courier New" pitchFamily="49" charset="0"/>
                <a:cs typeface="Courier New" pitchFamily="49" charset="0"/>
              </a:rPr>
              <a:t>call   0x80482c4 &lt;</a:t>
            </a:r>
            <a:r>
              <a:rPr lang="en-US" dirty="0" err="1" smtClean="0">
                <a:solidFill>
                  <a:schemeClr val="bg1"/>
                </a:solidFill>
                <a:latin typeface="Courier New" pitchFamily="49" charset="0"/>
                <a:cs typeface="Courier New" pitchFamily="49" charset="0"/>
              </a:rPr>
              <a:t>strcpy@plt</a:t>
            </a:r>
            <a:r>
              <a:rPr lang="en-US" dirty="0" smtClean="0">
                <a:solidFill>
                  <a:schemeClr val="bg1"/>
                </a:solidFill>
                <a:latin typeface="Courier New" pitchFamily="49" charset="0"/>
                <a:cs typeface="Courier New" pitchFamily="49" charset="0"/>
              </a:rPr>
              <a:t>&gt;</a:t>
            </a:r>
          </a:p>
          <a:p>
            <a:r>
              <a:rPr lang="en-US" i="1" dirty="0" smtClean="0">
                <a:solidFill>
                  <a:schemeClr val="tx2">
                    <a:lumMod val="40000"/>
                    <a:lumOff val="60000"/>
                  </a:schemeClr>
                </a:solidFill>
                <a:latin typeface="Courier New" pitchFamily="49" charset="0"/>
                <a:cs typeface="Courier New" pitchFamily="49" charset="0"/>
              </a:rPr>
              <a:t>myfun2(buffer);</a:t>
            </a:r>
          </a:p>
          <a:p>
            <a:r>
              <a:rPr lang="en-US" dirty="0" smtClean="0">
                <a:solidFill>
                  <a:schemeClr val="bg1"/>
                </a:solidFill>
                <a:latin typeface="Courier New" pitchFamily="49" charset="0"/>
                <a:cs typeface="Courier New" pitchFamily="49" charset="0"/>
              </a:rPr>
              <a:t>lea    </a:t>
            </a:r>
            <a:r>
              <a:rPr lang="en-US" dirty="0" err="1" smtClean="0">
                <a:solidFill>
                  <a:schemeClr val="bg1"/>
                </a:solidFill>
                <a:latin typeface="Courier New" pitchFamily="49" charset="0"/>
                <a:cs typeface="Courier New" pitchFamily="49" charset="0"/>
              </a:rPr>
              <a:t>eax</a:t>
            </a:r>
            <a:r>
              <a:rPr lang="en-US" dirty="0" smtClean="0">
                <a:solidFill>
                  <a:schemeClr val="bg1"/>
                </a:solidFill>
                <a:latin typeface="Courier New" pitchFamily="49" charset="0"/>
                <a:cs typeface="Courier New" pitchFamily="49" charset="0"/>
              </a:rPr>
              <a:t>,[ebp-16]</a:t>
            </a:r>
          </a:p>
          <a:p>
            <a:r>
              <a:rPr lang="en-US" dirty="0" err="1" smtClean="0">
                <a:solidFill>
                  <a:schemeClr val="bg1"/>
                </a:solidFill>
                <a:latin typeface="Courier New" pitchFamily="49" charset="0"/>
                <a:cs typeface="Courier New" pitchFamily="49" charset="0"/>
              </a:rPr>
              <a:t>mov</a:t>
            </a:r>
            <a:r>
              <a:rPr lang="en-US" dirty="0" smtClean="0">
                <a:solidFill>
                  <a:schemeClr val="bg1"/>
                </a:solidFill>
                <a:latin typeface="Courier New" pitchFamily="49" charset="0"/>
                <a:cs typeface="Courier New" pitchFamily="49" charset="0"/>
              </a:rPr>
              <a:t>    DWORD PTR [</a:t>
            </a:r>
            <a:r>
              <a:rPr lang="en-US" dirty="0" err="1" smtClean="0">
                <a:solidFill>
                  <a:schemeClr val="bg1"/>
                </a:solidFill>
                <a:latin typeface="Courier New" pitchFamily="49" charset="0"/>
                <a:cs typeface="Courier New" pitchFamily="49" charset="0"/>
              </a:rPr>
              <a:t>esp</a:t>
            </a:r>
            <a:r>
              <a:rPr lang="en-US" dirty="0" smtClean="0">
                <a:solidFill>
                  <a:schemeClr val="bg1"/>
                </a:solidFill>
                <a:latin typeface="Courier New" pitchFamily="49" charset="0"/>
                <a:cs typeface="Courier New" pitchFamily="49" charset="0"/>
              </a:rPr>
              <a:t>],</a:t>
            </a:r>
            <a:r>
              <a:rPr lang="en-US" dirty="0" err="1" smtClean="0">
                <a:solidFill>
                  <a:schemeClr val="bg1"/>
                </a:solidFill>
                <a:latin typeface="Courier New" pitchFamily="49" charset="0"/>
                <a:cs typeface="Courier New" pitchFamily="49" charset="0"/>
              </a:rPr>
              <a:t>eax</a:t>
            </a:r>
            <a:endParaRPr lang="en-US" dirty="0" smtClean="0">
              <a:solidFill>
                <a:schemeClr val="bg1"/>
              </a:solidFill>
              <a:latin typeface="Courier New" pitchFamily="49" charset="0"/>
              <a:cs typeface="Courier New" pitchFamily="49" charset="0"/>
            </a:endParaRPr>
          </a:p>
          <a:p>
            <a:r>
              <a:rPr lang="en-US" dirty="0" smtClean="0">
                <a:solidFill>
                  <a:schemeClr val="bg1"/>
                </a:solidFill>
                <a:latin typeface="Courier New" pitchFamily="49" charset="0"/>
                <a:cs typeface="Courier New" pitchFamily="49" charset="0"/>
              </a:rPr>
              <a:t>call   0x80483b4 &lt;myfun2&gt;</a:t>
            </a:r>
          </a:p>
          <a:p>
            <a:r>
              <a:rPr lang="en-US" i="1" dirty="0" smtClean="0">
                <a:solidFill>
                  <a:schemeClr val="tx2">
                    <a:lumMod val="40000"/>
                    <a:lumOff val="60000"/>
                  </a:schemeClr>
                </a:solidFill>
                <a:latin typeface="Courier New" pitchFamily="49" charset="0"/>
                <a:cs typeface="Courier New" pitchFamily="49" charset="0"/>
              </a:rPr>
              <a:t>}</a:t>
            </a:r>
          </a:p>
          <a:p>
            <a:r>
              <a:rPr lang="en-US" dirty="0" smtClean="0">
                <a:solidFill>
                  <a:schemeClr val="bg1"/>
                </a:solidFill>
                <a:latin typeface="Courier New" pitchFamily="49" charset="0"/>
                <a:cs typeface="Courier New" pitchFamily="49" charset="0"/>
              </a:rPr>
              <a:t>leave</a:t>
            </a:r>
          </a:p>
          <a:p>
            <a:r>
              <a:rPr lang="en-US" dirty="0" smtClean="0">
                <a:solidFill>
                  <a:schemeClr val="bg1"/>
                </a:solidFill>
                <a:latin typeface="Courier New" pitchFamily="49" charset="0"/>
                <a:cs typeface="Courier New" pitchFamily="49" charset="0"/>
              </a:rPr>
              <a:t>ret</a:t>
            </a:r>
            <a:endParaRPr lang="en-US" dirty="0">
              <a:solidFill>
                <a:schemeClr val="bg1"/>
              </a:solidFill>
              <a:latin typeface="Courier New" pitchFamily="49" charset="0"/>
              <a:cs typeface="Courier New" pitchFamily="49" charset="0"/>
            </a:endParaRPr>
          </a:p>
        </p:txBody>
      </p:sp>
      <p:cxnSp>
        <p:nvCxnSpPr>
          <p:cNvPr id="10" name="Straight Connector 9"/>
          <p:cNvCxnSpPr/>
          <p:nvPr/>
        </p:nvCxnSpPr>
        <p:spPr>
          <a:xfrm>
            <a:off x="78486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5344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7848600" y="6172200"/>
            <a:ext cx="6858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cxnSp>
        <p:nvCxnSpPr>
          <p:cNvPr id="14" name="Straight Connector 13"/>
          <p:cNvCxnSpPr/>
          <p:nvPr/>
        </p:nvCxnSpPr>
        <p:spPr>
          <a:xfrm>
            <a:off x="7848600" y="6248400"/>
            <a:ext cx="6858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7848600" y="4800600"/>
            <a:ext cx="6858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solidFill>
                <a:schemeClr val="tx1"/>
              </a:solidFill>
              <a:latin typeface="Courier New" pitchFamily="49" charset="0"/>
              <a:cs typeface="Courier New" pitchFamily="49" charset="0"/>
            </a:endParaRPr>
          </a:p>
        </p:txBody>
      </p:sp>
      <p:sp>
        <p:nvSpPr>
          <p:cNvPr id="20" name="Rectangle 19"/>
          <p:cNvSpPr/>
          <p:nvPr/>
        </p:nvSpPr>
        <p:spPr>
          <a:xfrm>
            <a:off x="7848600" y="3581400"/>
            <a:ext cx="6858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Courier New" pitchFamily="49" charset="0"/>
                <a:cs typeface="Courier New" pitchFamily="49" charset="0"/>
              </a:rPr>
              <a:t>src</a:t>
            </a:r>
            <a:endParaRPr lang="en-US" b="1" dirty="0" smtClean="0">
              <a:solidFill>
                <a:schemeClr val="tx1"/>
              </a:solidFill>
              <a:latin typeface="Courier New" pitchFamily="49" charset="0"/>
              <a:cs typeface="Courier New" pitchFamily="49" charset="0"/>
            </a:endParaRPr>
          </a:p>
        </p:txBody>
      </p:sp>
      <p:sp>
        <p:nvSpPr>
          <p:cNvPr id="21" name="Pentagon 20"/>
          <p:cNvSpPr/>
          <p:nvPr/>
        </p:nvSpPr>
        <p:spPr>
          <a:xfrm>
            <a:off x="6781800" y="50292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22" name="Pentagon 21"/>
          <p:cNvSpPr/>
          <p:nvPr/>
        </p:nvSpPr>
        <p:spPr>
          <a:xfrm>
            <a:off x="6781800" y="47244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- 4</a:t>
            </a:r>
            <a:endParaRPr lang="en-US" b="1" dirty="0">
              <a:solidFill>
                <a:schemeClr val="tx1"/>
              </a:solidFill>
            </a:endParaRPr>
          </a:p>
        </p:txBody>
      </p:sp>
      <p:sp>
        <p:nvSpPr>
          <p:cNvPr id="23" name="Pentagon 22"/>
          <p:cNvSpPr/>
          <p:nvPr/>
        </p:nvSpPr>
        <p:spPr>
          <a:xfrm>
            <a:off x="6781800" y="3200400"/>
            <a:ext cx="978408" cy="2286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40" name="Rectangle 39"/>
          <p:cNvSpPr/>
          <p:nvPr/>
        </p:nvSpPr>
        <p:spPr>
          <a:xfrm>
            <a:off x="7848600" y="4495800"/>
            <a:ext cx="6858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solidFill>
                <a:schemeClr val="tx1"/>
              </a:solidFill>
              <a:latin typeface="Courier New" pitchFamily="49" charset="0"/>
              <a:cs typeface="Courier New" pitchFamily="49" charset="0"/>
            </a:endParaRPr>
          </a:p>
        </p:txBody>
      </p:sp>
      <p:sp>
        <p:nvSpPr>
          <p:cNvPr id="41" name="Rectangle 40"/>
          <p:cNvSpPr/>
          <p:nvPr/>
        </p:nvSpPr>
        <p:spPr>
          <a:xfrm>
            <a:off x="7848600" y="4191000"/>
            <a:ext cx="6858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solidFill>
                <a:schemeClr val="tx1"/>
              </a:solidFill>
              <a:latin typeface="Courier New" pitchFamily="49" charset="0"/>
              <a:cs typeface="Courier New" pitchFamily="49" charset="0"/>
            </a:endParaRPr>
          </a:p>
        </p:txBody>
      </p:sp>
      <p:sp>
        <p:nvSpPr>
          <p:cNvPr id="42" name="Rectangle 41"/>
          <p:cNvSpPr/>
          <p:nvPr/>
        </p:nvSpPr>
        <p:spPr>
          <a:xfrm>
            <a:off x="7848600" y="3886200"/>
            <a:ext cx="6858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solidFill>
                <a:schemeClr val="tx1"/>
              </a:solidFill>
              <a:latin typeface="Courier New" pitchFamily="49" charset="0"/>
              <a:cs typeface="Courier New" pitchFamily="49" charset="0"/>
            </a:endParaRPr>
          </a:p>
        </p:txBody>
      </p:sp>
      <p:sp>
        <p:nvSpPr>
          <p:cNvPr id="44" name="Rectangle 43"/>
          <p:cNvSpPr/>
          <p:nvPr/>
        </p:nvSpPr>
        <p:spPr>
          <a:xfrm>
            <a:off x="7848600" y="3276600"/>
            <a:ext cx="6858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Courier New" pitchFamily="49" charset="0"/>
                <a:cs typeface="Courier New" pitchFamily="49" charset="0"/>
              </a:rPr>
              <a:t>dst</a:t>
            </a:r>
            <a:endParaRPr lang="en-US" b="1" dirty="0" smtClean="0">
              <a:solidFill>
                <a:schemeClr val="tx1"/>
              </a:solidFill>
              <a:latin typeface="Courier New" pitchFamily="49" charset="0"/>
              <a:cs typeface="Courier New" pitchFamily="49" charset="0"/>
            </a:endParaRPr>
          </a:p>
        </p:txBody>
      </p:sp>
      <p:sp>
        <p:nvSpPr>
          <p:cNvPr id="45" name="Pentagon 44"/>
          <p:cNvSpPr/>
          <p:nvPr/>
        </p:nvSpPr>
        <p:spPr>
          <a:xfrm>
            <a:off x="6781800" y="44196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- 8</a:t>
            </a:r>
            <a:endParaRPr lang="en-US" b="1" dirty="0">
              <a:solidFill>
                <a:schemeClr val="tx1"/>
              </a:solidFill>
            </a:endParaRPr>
          </a:p>
        </p:txBody>
      </p:sp>
      <p:sp>
        <p:nvSpPr>
          <p:cNvPr id="46" name="Pentagon 45"/>
          <p:cNvSpPr/>
          <p:nvPr/>
        </p:nvSpPr>
        <p:spPr>
          <a:xfrm>
            <a:off x="6781800" y="41148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EBP - 12</a:t>
            </a:r>
            <a:endParaRPr lang="en-US" sz="1600" b="1" dirty="0">
              <a:solidFill>
                <a:schemeClr val="tx1"/>
              </a:solidFill>
            </a:endParaRPr>
          </a:p>
        </p:txBody>
      </p:sp>
      <p:sp>
        <p:nvSpPr>
          <p:cNvPr id="47" name="Pentagon 46"/>
          <p:cNvSpPr/>
          <p:nvPr/>
        </p:nvSpPr>
        <p:spPr>
          <a:xfrm>
            <a:off x="6781800" y="38100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EBP - 16</a:t>
            </a:r>
            <a:endParaRPr lang="en-US" sz="1600" b="1" dirty="0">
              <a:solidFill>
                <a:schemeClr val="tx1"/>
              </a:solidFill>
            </a:endParaRPr>
          </a:p>
        </p:txBody>
      </p:sp>
      <p:sp>
        <p:nvSpPr>
          <p:cNvPr id="48" name="Pentagon 47"/>
          <p:cNvSpPr/>
          <p:nvPr/>
        </p:nvSpPr>
        <p:spPr>
          <a:xfrm>
            <a:off x="6781800" y="3505200"/>
            <a:ext cx="978408" cy="2286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 + 4</a:t>
            </a:r>
            <a:endParaRPr lang="en-US" b="1" dirty="0">
              <a:solidFill>
                <a:schemeClr val="tx1"/>
              </a:solidFill>
            </a:endParaRPr>
          </a:p>
        </p:txBody>
      </p:sp>
      <p:sp>
        <p:nvSpPr>
          <p:cNvPr id="49" name="Pentagon 48"/>
          <p:cNvSpPr/>
          <p:nvPr/>
        </p:nvSpPr>
        <p:spPr>
          <a:xfrm>
            <a:off x="6781800" y="53340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+ 4</a:t>
            </a:r>
            <a:endParaRPr lang="en-US" b="1" dirty="0">
              <a:solidFill>
                <a:schemeClr val="tx1"/>
              </a:solidFill>
            </a:endParaRPr>
          </a:p>
        </p:txBody>
      </p:sp>
      <p:sp>
        <p:nvSpPr>
          <p:cNvPr id="50" name="Rectangle 49"/>
          <p:cNvSpPr/>
          <p:nvPr/>
        </p:nvSpPr>
        <p:spPr>
          <a:xfrm>
            <a:off x="7848600" y="5105400"/>
            <a:ext cx="685800" cy="304800"/>
          </a:xfrm>
          <a:prstGeom prst="rect">
            <a:avLst/>
          </a:prstGeom>
          <a:solidFill>
            <a:schemeClr val="tx2"/>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p:txBody>
      </p:sp>
      <p:sp>
        <p:nvSpPr>
          <p:cNvPr id="51" name="Rectangle 50"/>
          <p:cNvSpPr/>
          <p:nvPr/>
        </p:nvSpPr>
        <p:spPr>
          <a:xfrm>
            <a:off x="7848600" y="5410200"/>
            <a:ext cx="685800" cy="304800"/>
          </a:xfrm>
          <a:prstGeom prst="rect">
            <a:avLst/>
          </a:prstGeom>
          <a:solidFill>
            <a:schemeClr val="tx2"/>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Courier New" pitchFamily="49" charset="0"/>
                <a:cs typeface="Courier New" pitchFamily="49" charset="0"/>
              </a:rPr>
              <a:t>eip</a:t>
            </a:r>
            <a:endParaRPr lang="en-US" b="1" dirty="0" smtClean="0">
              <a:solidFill>
                <a:schemeClr val="tx1"/>
              </a:solidFill>
              <a:latin typeface="Courier New" pitchFamily="49" charset="0"/>
              <a:cs typeface="Courier New" pitchFamily="49" charset="0"/>
            </a:endParaRPr>
          </a:p>
        </p:txBody>
      </p:sp>
      <p:sp>
        <p:nvSpPr>
          <p:cNvPr id="52" name="Rectangle 51"/>
          <p:cNvSpPr/>
          <p:nvPr/>
        </p:nvSpPr>
        <p:spPr>
          <a:xfrm>
            <a:off x="7848600" y="5715000"/>
            <a:ext cx="685800" cy="304800"/>
          </a:xfrm>
          <a:prstGeom prst="rect">
            <a:avLst/>
          </a:prstGeom>
          <a:solidFill>
            <a:schemeClr val="tx2"/>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Courier New" pitchFamily="49" charset="0"/>
                <a:cs typeface="Courier New" pitchFamily="49" charset="0"/>
              </a:rPr>
              <a:t>str</a:t>
            </a:r>
            <a:endParaRPr lang="en-US" b="1" dirty="0" smtClean="0">
              <a:solidFill>
                <a:schemeClr val="tx1"/>
              </a:solidFill>
              <a:latin typeface="Courier New" pitchFamily="49" charset="0"/>
              <a:cs typeface="Courier New" pitchFamily="49" charset="0"/>
            </a:endParaRPr>
          </a:p>
        </p:txBody>
      </p:sp>
      <p:sp>
        <p:nvSpPr>
          <p:cNvPr id="53" name="Pentagon 52"/>
          <p:cNvSpPr/>
          <p:nvPr/>
        </p:nvSpPr>
        <p:spPr>
          <a:xfrm>
            <a:off x="6781800" y="56388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+ 8</a:t>
            </a:r>
            <a:endParaRPr lang="en-US" b="1" dirty="0">
              <a:solidFill>
                <a:schemeClr val="tx1"/>
              </a:solidFill>
            </a:endParaRPr>
          </a:p>
        </p:txBody>
      </p:sp>
      <p:sp>
        <p:nvSpPr>
          <p:cNvPr id="54" name="Rectangle 53"/>
          <p:cNvSpPr/>
          <p:nvPr/>
        </p:nvSpPr>
        <p:spPr>
          <a:xfrm>
            <a:off x="4572000" y="1676400"/>
            <a:ext cx="3200400" cy="14478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solidFill>
                  <a:schemeClr val="bg1"/>
                </a:solidFill>
                <a:latin typeface="Bookman Old Style" pitchFamily="18" charset="0"/>
              </a:rPr>
              <a:t>By default</a:t>
            </a:r>
            <a:r>
              <a:rPr lang="en-US" dirty="0" smtClean="0">
                <a:solidFill>
                  <a:schemeClr val="bg1"/>
                </a:solidFill>
                <a:latin typeface="Bookman Old Style" pitchFamily="18" charset="0"/>
              </a:rPr>
              <a:t>, EBP+4 points to the saved EIP of the caller (</a:t>
            </a:r>
            <a:r>
              <a:rPr lang="en-US" dirty="0" smtClean="0">
                <a:solidFill>
                  <a:srgbClr val="FFC000"/>
                </a:solidFill>
                <a:latin typeface="Courier New" pitchFamily="49" charset="0"/>
                <a:cs typeface="Courier New" pitchFamily="49" charset="0"/>
              </a:rPr>
              <a:t>main</a:t>
            </a:r>
            <a:r>
              <a:rPr lang="en-US" dirty="0" smtClean="0">
                <a:solidFill>
                  <a:schemeClr val="bg1"/>
                </a:solidFill>
                <a:latin typeface="Bookman Old Style" pitchFamily="18" charset="0"/>
              </a:rPr>
              <a:t> in this example). EBP points to the saved EBP by epilogue section.</a:t>
            </a:r>
          </a:p>
        </p:txBody>
      </p:sp>
      <p:sp>
        <p:nvSpPr>
          <p:cNvPr id="55" name="Rectangle 54"/>
          <p:cNvSpPr/>
          <p:nvPr/>
        </p:nvSpPr>
        <p:spPr>
          <a:xfrm>
            <a:off x="4343400" y="4724400"/>
            <a:ext cx="2362200" cy="18288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latin typeface="Bookman Old Style" pitchFamily="18" charset="0"/>
              </a:rPr>
              <a:t>EBP+8 is the sent value by the caller </a:t>
            </a:r>
            <a:r>
              <a:rPr lang="en-US" dirty="0" smtClean="0">
                <a:solidFill>
                  <a:srgbClr val="FFC000"/>
                </a:solidFill>
                <a:latin typeface="Courier New" pitchFamily="49" charset="0"/>
                <a:cs typeface="Courier New" pitchFamily="49" charset="0"/>
              </a:rPr>
              <a:t>main</a:t>
            </a:r>
            <a:r>
              <a:rPr lang="en-US" dirty="0" smtClean="0">
                <a:solidFill>
                  <a:schemeClr val="bg1"/>
                </a:solidFill>
                <a:latin typeface="Bookman Old Style" pitchFamily="18" charset="0"/>
              </a:rPr>
              <a:t> to the </a:t>
            </a:r>
            <a:r>
              <a:rPr lang="en-US" dirty="0" err="1" smtClean="0">
                <a:solidFill>
                  <a:schemeClr val="bg1"/>
                </a:solidFill>
                <a:latin typeface="Bookman Old Style" pitchFamily="18" charset="0"/>
              </a:rPr>
              <a:t>callee</a:t>
            </a:r>
            <a:r>
              <a:rPr lang="en-US" dirty="0" smtClean="0">
                <a:solidFill>
                  <a:schemeClr val="bg1"/>
                </a:solidFill>
                <a:latin typeface="Bookman Old Style" pitchFamily="18" charset="0"/>
              </a:rPr>
              <a:t> </a:t>
            </a:r>
            <a:r>
              <a:rPr lang="en-US" dirty="0" smtClean="0">
                <a:solidFill>
                  <a:srgbClr val="FFC000"/>
                </a:solidFill>
                <a:latin typeface="Courier New" pitchFamily="49" charset="0"/>
                <a:cs typeface="Courier New" pitchFamily="49" charset="0"/>
              </a:rPr>
              <a:t>myfun1</a:t>
            </a:r>
            <a:r>
              <a:rPr lang="en-US" dirty="0" smtClean="0">
                <a:solidFill>
                  <a:schemeClr val="bg1"/>
                </a:solidFill>
                <a:latin typeface="Bookman Old Style" pitchFamily="18" charset="0"/>
              </a:rPr>
              <a:t> that is named </a:t>
            </a:r>
            <a:r>
              <a:rPr lang="en-US" dirty="0" err="1" smtClean="0">
                <a:solidFill>
                  <a:srgbClr val="FFC000"/>
                </a:solidFill>
                <a:latin typeface="Courier New" pitchFamily="49" charset="0"/>
                <a:cs typeface="Courier New" pitchFamily="49" charset="0"/>
              </a:rPr>
              <a:t>str</a:t>
            </a:r>
            <a:r>
              <a:rPr lang="en-US" dirty="0" smtClean="0">
                <a:solidFill>
                  <a:schemeClr val="bg1"/>
                </a:solidFill>
                <a:latin typeface="Bookman Old Style" pitchFamily="18" charset="0"/>
              </a:rPr>
              <a:t> in this code.</a:t>
            </a:r>
          </a:p>
        </p:txBody>
      </p:sp>
      <p:sp>
        <p:nvSpPr>
          <p:cNvPr id="57" name="Pentagon 56"/>
          <p:cNvSpPr/>
          <p:nvPr/>
        </p:nvSpPr>
        <p:spPr>
          <a:xfrm flipH="1">
            <a:off x="4648200" y="4419600"/>
            <a:ext cx="609600" cy="2286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58" name="Rectangle 57"/>
          <p:cNvSpPr/>
          <p:nvPr/>
        </p:nvSpPr>
        <p:spPr>
          <a:xfrm rot="16200000">
            <a:off x="7543800" y="4267200"/>
            <a:ext cx="1219200" cy="4572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latin typeface="Courier New" pitchFamily="49" charset="0"/>
                <a:cs typeface="Courier New" pitchFamily="49" charset="0"/>
              </a:rPr>
              <a:t>buffer</a:t>
            </a:r>
          </a:p>
        </p:txBody>
      </p:sp>
      <p:sp>
        <p:nvSpPr>
          <p:cNvPr id="59" name="Rectangle 58"/>
          <p:cNvSpPr/>
          <p:nvPr/>
        </p:nvSpPr>
        <p:spPr>
          <a:xfrm>
            <a:off x="4572000" y="3200400"/>
            <a:ext cx="2057400" cy="11430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smtClean="0">
                <a:solidFill>
                  <a:schemeClr val="bg1"/>
                </a:solidFill>
                <a:latin typeface="Bookman Old Style" pitchFamily="18" charset="0"/>
              </a:rPr>
              <a:t>strcpy</a:t>
            </a:r>
            <a:r>
              <a:rPr lang="en-US" dirty="0" smtClean="0">
                <a:solidFill>
                  <a:schemeClr val="bg1"/>
                </a:solidFill>
                <a:latin typeface="Bookman Old Style" pitchFamily="18" charset="0"/>
              </a:rPr>
              <a:t> takes two arguments, destination </a:t>
            </a:r>
            <a:r>
              <a:rPr lang="en-US" dirty="0" err="1" smtClean="0">
                <a:solidFill>
                  <a:srgbClr val="FFC000"/>
                </a:solidFill>
                <a:latin typeface="Bookman Old Style" pitchFamily="18" charset="0"/>
              </a:rPr>
              <a:t>dst</a:t>
            </a:r>
            <a:r>
              <a:rPr lang="en-US" dirty="0" smtClean="0">
                <a:solidFill>
                  <a:schemeClr val="bg1"/>
                </a:solidFill>
                <a:latin typeface="Bookman Old Style" pitchFamily="18" charset="0"/>
              </a:rPr>
              <a:t> then source </a:t>
            </a:r>
            <a:r>
              <a:rPr lang="en-US" dirty="0" err="1" smtClean="0">
                <a:solidFill>
                  <a:srgbClr val="FFC000"/>
                </a:solidFill>
                <a:latin typeface="Bookman Old Style" pitchFamily="18" charset="0"/>
              </a:rPr>
              <a:t>src</a:t>
            </a:r>
            <a:r>
              <a:rPr lang="en-US" dirty="0" smtClean="0">
                <a:solidFill>
                  <a:schemeClr val="bg1"/>
                </a:solidFill>
                <a:latin typeface="Bookman Old Style" pitchFamily="18" charset="0"/>
              </a:rPr>
              <a:t>.</a:t>
            </a:r>
          </a:p>
        </p:txBody>
      </p:sp>
      <p:sp>
        <p:nvSpPr>
          <p:cNvPr id="32" name="Slide Number Placeholder 31"/>
          <p:cNvSpPr>
            <a:spLocks noGrp="1"/>
          </p:cNvSpPr>
          <p:nvPr>
            <p:ph type="sldNum" sz="quarter" idx="12"/>
          </p:nvPr>
        </p:nvSpPr>
        <p:spPr/>
        <p:txBody>
          <a:bodyPr/>
          <a:lstStyle/>
          <a:p>
            <a:fld id="{B6F15528-21DE-4FAA-801E-634DDDAF4B2B}" type="slidenum">
              <a:rPr lang="en-US" smtClean="0"/>
              <a:pPr/>
              <a:t>77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P spid="59"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Example from GCC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33400" y="1600200"/>
            <a:ext cx="4267200" cy="5078313"/>
          </a:xfrm>
          <a:prstGeom prst="rect">
            <a:avLst/>
          </a:prstGeom>
          <a:noFill/>
        </p:spPr>
        <p:txBody>
          <a:bodyPr wrap="square" rtlCol="0">
            <a:spAutoFit/>
          </a:bodyPr>
          <a:lstStyle/>
          <a:p>
            <a:r>
              <a:rPr lang="en-US" i="1" dirty="0" smtClean="0">
                <a:solidFill>
                  <a:schemeClr val="tx2">
                    <a:lumMod val="40000"/>
                    <a:lumOff val="60000"/>
                  </a:schemeClr>
                </a:solidFill>
                <a:latin typeface="Courier New" pitchFamily="49" charset="0"/>
                <a:cs typeface="Courier New" pitchFamily="49" charset="0"/>
              </a:rPr>
              <a:t>void myfun1(char *</a:t>
            </a:r>
            <a:r>
              <a:rPr lang="en-US" i="1" dirty="0" err="1" smtClean="0">
                <a:solidFill>
                  <a:schemeClr val="tx2">
                    <a:lumMod val="40000"/>
                    <a:lumOff val="60000"/>
                  </a:schemeClr>
                </a:solidFill>
                <a:latin typeface="Courier New" pitchFamily="49" charset="0"/>
                <a:cs typeface="Courier New" pitchFamily="49" charset="0"/>
              </a:rPr>
              <a:t>str</a:t>
            </a:r>
            <a:r>
              <a:rPr lang="en-US" i="1" dirty="0" smtClean="0">
                <a:solidFill>
                  <a:schemeClr val="tx2">
                    <a:lumMod val="40000"/>
                    <a:lumOff val="60000"/>
                  </a:schemeClr>
                </a:solidFill>
                <a:latin typeface="Courier New" pitchFamily="49" charset="0"/>
                <a:cs typeface="Courier New" pitchFamily="49" charset="0"/>
              </a:rPr>
              <a:t>) {</a:t>
            </a:r>
          </a:p>
          <a:p>
            <a:r>
              <a:rPr lang="en-US" dirty="0" smtClean="0">
                <a:solidFill>
                  <a:schemeClr val="bg1"/>
                </a:solidFill>
                <a:latin typeface="Courier New" pitchFamily="49" charset="0"/>
                <a:cs typeface="Courier New" pitchFamily="49" charset="0"/>
              </a:rPr>
              <a:t>push   </a:t>
            </a:r>
            <a:r>
              <a:rPr lang="en-US" dirty="0" err="1" smtClean="0">
                <a:solidFill>
                  <a:schemeClr val="bg1"/>
                </a:solidFill>
                <a:latin typeface="Courier New" pitchFamily="49" charset="0"/>
                <a:cs typeface="Courier New" pitchFamily="49" charset="0"/>
              </a:rPr>
              <a:t>ebp</a:t>
            </a:r>
            <a:endParaRPr lang="en-US" dirty="0" smtClean="0">
              <a:solidFill>
                <a:schemeClr val="bg1"/>
              </a:solidFill>
              <a:latin typeface="Courier New" pitchFamily="49" charset="0"/>
              <a:cs typeface="Courier New" pitchFamily="49" charset="0"/>
            </a:endParaRPr>
          </a:p>
          <a:p>
            <a:r>
              <a:rPr lang="en-US" dirty="0" err="1" smtClean="0">
                <a:solidFill>
                  <a:schemeClr val="bg1"/>
                </a:solidFill>
                <a:latin typeface="Courier New" pitchFamily="49" charset="0"/>
                <a:cs typeface="Courier New" pitchFamily="49" charset="0"/>
              </a:rPr>
              <a:t>mov</a:t>
            </a:r>
            <a:r>
              <a:rPr lang="en-US" dirty="0" smtClean="0">
                <a:solidFill>
                  <a:schemeClr val="bg1"/>
                </a:solidFill>
                <a:latin typeface="Courier New" pitchFamily="49" charset="0"/>
                <a:cs typeface="Courier New" pitchFamily="49" charset="0"/>
              </a:rPr>
              <a:t>	</a:t>
            </a:r>
            <a:r>
              <a:rPr lang="en-US" dirty="0" err="1" smtClean="0">
                <a:solidFill>
                  <a:schemeClr val="bg1"/>
                </a:solidFill>
                <a:latin typeface="Courier New" pitchFamily="49" charset="0"/>
                <a:cs typeface="Courier New" pitchFamily="49" charset="0"/>
              </a:rPr>
              <a:t>ebp,esp</a:t>
            </a:r>
            <a:endParaRPr lang="en-US" dirty="0" smtClean="0">
              <a:solidFill>
                <a:schemeClr val="bg1"/>
              </a:solidFill>
              <a:latin typeface="Courier New" pitchFamily="49" charset="0"/>
              <a:cs typeface="Courier New" pitchFamily="49" charset="0"/>
            </a:endParaRPr>
          </a:p>
          <a:p>
            <a:r>
              <a:rPr lang="en-US" i="1" dirty="0" smtClean="0">
                <a:solidFill>
                  <a:schemeClr val="tx2">
                    <a:lumMod val="40000"/>
                    <a:lumOff val="60000"/>
                  </a:schemeClr>
                </a:solidFill>
                <a:latin typeface="Courier New" pitchFamily="49" charset="0"/>
                <a:cs typeface="Courier New" pitchFamily="49" charset="0"/>
              </a:rPr>
              <a:t>char buffer[16];</a:t>
            </a:r>
          </a:p>
          <a:p>
            <a:r>
              <a:rPr lang="en-US" dirty="0" smtClean="0">
                <a:solidFill>
                  <a:schemeClr val="bg1"/>
                </a:solidFill>
                <a:latin typeface="Courier New" pitchFamily="49" charset="0"/>
                <a:cs typeface="Courier New" pitchFamily="49" charset="0"/>
              </a:rPr>
              <a:t>sub    esp,0x18</a:t>
            </a:r>
          </a:p>
          <a:p>
            <a:r>
              <a:rPr lang="en-US" i="1" dirty="0" err="1" smtClean="0">
                <a:solidFill>
                  <a:schemeClr val="tx2">
                    <a:lumMod val="40000"/>
                    <a:lumOff val="60000"/>
                  </a:schemeClr>
                </a:solidFill>
                <a:latin typeface="Courier New" pitchFamily="49" charset="0"/>
                <a:cs typeface="Courier New" pitchFamily="49" charset="0"/>
              </a:rPr>
              <a:t>strcpy</a:t>
            </a:r>
            <a:r>
              <a:rPr lang="en-US" i="1" dirty="0" smtClean="0">
                <a:solidFill>
                  <a:schemeClr val="tx2">
                    <a:lumMod val="40000"/>
                    <a:lumOff val="60000"/>
                  </a:schemeClr>
                </a:solidFill>
                <a:latin typeface="Courier New" pitchFamily="49" charset="0"/>
                <a:cs typeface="Courier New" pitchFamily="49" charset="0"/>
              </a:rPr>
              <a:t>(buffer, </a:t>
            </a:r>
            <a:r>
              <a:rPr lang="en-US" i="1" dirty="0" err="1" smtClean="0">
                <a:solidFill>
                  <a:schemeClr val="tx2">
                    <a:lumMod val="40000"/>
                    <a:lumOff val="60000"/>
                  </a:schemeClr>
                </a:solidFill>
                <a:latin typeface="Courier New" pitchFamily="49" charset="0"/>
                <a:cs typeface="Courier New" pitchFamily="49" charset="0"/>
              </a:rPr>
              <a:t>str</a:t>
            </a:r>
            <a:r>
              <a:rPr lang="en-US" i="1" dirty="0" smtClean="0">
                <a:solidFill>
                  <a:schemeClr val="tx2">
                    <a:lumMod val="40000"/>
                    <a:lumOff val="60000"/>
                  </a:schemeClr>
                </a:solidFill>
                <a:latin typeface="Courier New" pitchFamily="49" charset="0"/>
                <a:cs typeface="Courier New" pitchFamily="49" charset="0"/>
              </a:rPr>
              <a:t>);</a:t>
            </a:r>
          </a:p>
          <a:p>
            <a:r>
              <a:rPr lang="en-US" dirty="0" err="1" smtClean="0">
                <a:solidFill>
                  <a:schemeClr val="bg1"/>
                </a:solidFill>
                <a:latin typeface="Courier New" pitchFamily="49" charset="0"/>
                <a:cs typeface="Courier New" pitchFamily="49" charset="0"/>
              </a:rPr>
              <a:t>mov</a:t>
            </a:r>
            <a:r>
              <a:rPr lang="en-US" dirty="0" smtClean="0">
                <a:solidFill>
                  <a:schemeClr val="bg1"/>
                </a:solidFill>
                <a:latin typeface="Courier New" pitchFamily="49" charset="0"/>
                <a:cs typeface="Courier New" pitchFamily="49" charset="0"/>
              </a:rPr>
              <a:t>    </a:t>
            </a:r>
            <a:r>
              <a:rPr lang="en-US" dirty="0" err="1" smtClean="0">
                <a:solidFill>
                  <a:schemeClr val="bg1"/>
                </a:solidFill>
                <a:latin typeface="Courier New" pitchFamily="49" charset="0"/>
                <a:cs typeface="Courier New" pitchFamily="49" charset="0"/>
              </a:rPr>
              <a:t>eax,DWORD</a:t>
            </a:r>
            <a:r>
              <a:rPr lang="en-US" dirty="0" smtClean="0">
                <a:solidFill>
                  <a:schemeClr val="bg1"/>
                </a:solidFill>
                <a:latin typeface="Courier New" pitchFamily="49" charset="0"/>
                <a:cs typeface="Courier New" pitchFamily="49" charset="0"/>
              </a:rPr>
              <a:t> PTR [ebp+8]</a:t>
            </a:r>
          </a:p>
          <a:p>
            <a:r>
              <a:rPr lang="en-US" dirty="0" err="1" smtClean="0">
                <a:solidFill>
                  <a:schemeClr val="bg1"/>
                </a:solidFill>
                <a:latin typeface="Courier New" pitchFamily="49" charset="0"/>
                <a:cs typeface="Courier New" pitchFamily="49" charset="0"/>
              </a:rPr>
              <a:t>mov</a:t>
            </a:r>
            <a:r>
              <a:rPr lang="en-US" dirty="0" smtClean="0">
                <a:solidFill>
                  <a:schemeClr val="bg1"/>
                </a:solidFill>
                <a:latin typeface="Courier New" pitchFamily="49" charset="0"/>
                <a:cs typeface="Courier New" pitchFamily="49" charset="0"/>
              </a:rPr>
              <a:t>    DWORD PTR [esp+4],</a:t>
            </a:r>
            <a:r>
              <a:rPr lang="en-US" dirty="0" err="1" smtClean="0">
                <a:solidFill>
                  <a:schemeClr val="bg1"/>
                </a:solidFill>
                <a:latin typeface="Courier New" pitchFamily="49" charset="0"/>
                <a:cs typeface="Courier New" pitchFamily="49" charset="0"/>
              </a:rPr>
              <a:t>eax</a:t>
            </a:r>
            <a:endParaRPr lang="en-US" dirty="0" smtClean="0">
              <a:solidFill>
                <a:schemeClr val="bg1"/>
              </a:solidFill>
              <a:latin typeface="Courier New" pitchFamily="49" charset="0"/>
              <a:cs typeface="Courier New" pitchFamily="49" charset="0"/>
            </a:endParaRPr>
          </a:p>
          <a:p>
            <a:r>
              <a:rPr lang="en-US" dirty="0" smtClean="0">
                <a:solidFill>
                  <a:schemeClr val="bg1"/>
                </a:solidFill>
                <a:latin typeface="Courier New" pitchFamily="49" charset="0"/>
                <a:cs typeface="Courier New" pitchFamily="49" charset="0"/>
              </a:rPr>
              <a:t>lea    </a:t>
            </a:r>
            <a:r>
              <a:rPr lang="en-US" dirty="0" err="1" smtClean="0">
                <a:solidFill>
                  <a:schemeClr val="bg1"/>
                </a:solidFill>
                <a:latin typeface="Courier New" pitchFamily="49" charset="0"/>
                <a:cs typeface="Courier New" pitchFamily="49" charset="0"/>
              </a:rPr>
              <a:t>eax</a:t>
            </a:r>
            <a:r>
              <a:rPr lang="en-US" dirty="0" smtClean="0">
                <a:solidFill>
                  <a:schemeClr val="bg1"/>
                </a:solidFill>
                <a:latin typeface="Courier New" pitchFamily="49" charset="0"/>
                <a:cs typeface="Courier New" pitchFamily="49" charset="0"/>
              </a:rPr>
              <a:t>,[ebp-16]</a:t>
            </a:r>
          </a:p>
          <a:p>
            <a:r>
              <a:rPr lang="en-US" dirty="0" err="1" smtClean="0">
                <a:solidFill>
                  <a:schemeClr val="bg1"/>
                </a:solidFill>
                <a:latin typeface="Courier New" pitchFamily="49" charset="0"/>
                <a:cs typeface="Courier New" pitchFamily="49" charset="0"/>
              </a:rPr>
              <a:t>mov</a:t>
            </a:r>
            <a:r>
              <a:rPr lang="en-US" dirty="0" smtClean="0">
                <a:solidFill>
                  <a:schemeClr val="bg1"/>
                </a:solidFill>
                <a:latin typeface="Courier New" pitchFamily="49" charset="0"/>
                <a:cs typeface="Courier New" pitchFamily="49" charset="0"/>
              </a:rPr>
              <a:t>    DWORD PTR [</a:t>
            </a:r>
            <a:r>
              <a:rPr lang="en-US" dirty="0" err="1" smtClean="0">
                <a:solidFill>
                  <a:schemeClr val="bg1"/>
                </a:solidFill>
                <a:latin typeface="Courier New" pitchFamily="49" charset="0"/>
                <a:cs typeface="Courier New" pitchFamily="49" charset="0"/>
              </a:rPr>
              <a:t>esp</a:t>
            </a:r>
            <a:r>
              <a:rPr lang="en-US" dirty="0" smtClean="0">
                <a:solidFill>
                  <a:schemeClr val="bg1"/>
                </a:solidFill>
                <a:latin typeface="Courier New" pitchFamily="49" charset="0"/>
                <a:cs typeface="Courier New" pitchFamily="49" charset="0"/>
              </a:rPr>
              <a:t>],</a:t>
            </a:r>
            <a:r>
              <a:rPr lang="en-US" dirty="0" err="1" smtClean="0">
                <a:solidFill>
                  <a:schemeClr val="bg1"/>
                </a:solidFill>
                <a:latin typeface="Courier New" pitchFamily="49" charset="0"/>
                <a:cs typeface="Courier New" pitchFamily="49" charset="0"/>
              </a:rPr>
              <a:t>eax</a:t>
            </a:r>
            <a:endParaRPr lang="en-US" dirty="0" smtClean="0">
              <a:solidFill>
                <a:schemeClr val="bg1"/>
              </a:solidFill>
              <a:latin typeface="Courier New" pitchFamily="49" charset="0"/>
              <a:cs typeface="Courier New" pitchFamily="49" charset="0"/>
            </a:endParaRPr>
          </a:p>
          <a:p>
            <a:r>
              <a:rPr lang="en-US" dirty="0" smtClean="0">
                <a:solidFill>
                  <a:schemeClr val="bg1"/>
                </a:solidFill>
                <a:latin typeface="Courier New" pitchFamily="49" charset="0"/>
                <a:cs typeface="Courier New" pitchFamily="49" charset="0"/>
              </a:rPr>
              <a:t>call   0x80482c4 &lt;</a:t>
            </a:r>
            <a:r>
              <a:rPr lang="en-US" dirty="0" err="1" smtClean="0">
                <a:solidFill>
                  <a:schemeClr val="bg1"/>
                </a:solidFill>
                <a:latin typeface="Courier New" pitchFamily="49" charset="0"/>
                <a:cs typeface="Courier New" pitchFamily="49" charset="0"/>
              </a:rPr>
              <a:t>strcpy@plt</a:t>
            </a:r>
            <a:r>
              <a:rPr lang="en-US" dirty="0" smtClean="0">
                <a:solidFill>
                  <a:schemeClr val="bg1"/>
                </a:solidFill>
                <a:latin typeface="Courier New" pitchFamily="49" charset="0"/>
                <a:cs typeface="Courier New" pitchFamily="49" charset="0"/>
              </a:rPr>
              <a:t>&gt;</a:t>
            </a:r>
          </a:p>
          <a:p>
            <a:r>
              <a:rPr lang="en-US" i="1" dirty="0" smtClean="0">
                <a:solidFill>
                  <a:schemeClr val="tx2">
                    <a:lumMod val="40000"/>
                    <a:lumOff val="60000"/>
                  </a:schemeClr>
                </a:solidFill>
                <a:latin typeface="Courier New" pitchFamily="49" charset="0"/>
                <a:cs typeface="Courier New" pitchFamily="49" charset="0"/>
              </a:rPr>
              <a:t>myfun2(buffer);</a:t>
            </a:r>
          </a:p>
          <a:p>
            <a:r>
              <a:rPr lang="en-US" dirty="0" smtClean="0">
                <a:solidFill>
                  <a:schemeClr val="bg1"/>
                </a:solidFill>
                <a:latin typeface="Courier New" pitchFamily="49" charset="0"/>
                <a:cs typeface="Courier New" pitchFamily="49" charset="0"/>
              </a:rPr>
              <a:t>lea    </a:t>
            </a:r>
            <a:r>
              <a:rPr lang="en-US" dirty="0" err="1" smtClean="0">
                <a:solidFill>
                  <a:schemeClr val="bg1"/>
                </a:solidFill>
                <a:latin typeface="Courier New" pitchFamily="49" charset="0"/>
                <a:cs typeface="Courier New" pitchFamily="49" charset="0"/>
              </a:rPr>
              <a:t>eax</a:t>
            </a:r>
            <a:r>
              <a:rPr lang="en-US" dirty="0" smtClean="0">
                <a:solidFill>
                  <a:schemeClr val="bg1"/>
                </a:solidFill>
                <a:latin typeface="Courier New" pitchFamily="49" charset="0"/>
                <a:cs typeface="Courier New" pitchFamily="49" charset="0"/>
              </a:rPr>
              <a:t>,[ebp-16]</a:t>
            </a:r>
          </a:p>
          <a:p>
            <a:r>
              <a:rPr lang="en-US" dirty="0" err="1" smtClean="0">
                <a:solidFill>
                  <a:schemeClr val="bg1"/>
                </a:solidFill>
                <a:latin typeface="Courier New" pitchFamily="49" charset="0"/>
                <a:cs typeface="Courier New" pitchFamily="49" charset="0"/>
              </a:rPr>
              <a:t>mov</a:t>
            </a:r>
            <a:r>
              <a:rPr lang="en-US" dirty="0" smtClean="0">
                <a:solidFill>
                  <a:schemeClr val="bg1"/>
                </a:solidFill>
                <a:latin typeface="Courier New" pitchFamily="49" charset="0"/>
                <a:cs typeface="Courier New" pitchFamily="49" charset="0"/>
              </a:rPr>
              <a:t>    DWORD PTR [</a:t>
            </a:r>
            <a:r>
              <a:rPr lang="en-US" dirty="0" err="1" smtClean="0">
                <a:solidFill>
                  <a:schemeClr val="bg1"/>
                </a:solidFill>
                <a:latin typeface="Courier New" pitchFamily="49" charset="0"/>
                <a:cs typeface="Courier New" pitchFamily="49" charset="0"/>
              </a:rPr>
              <a:t>esp</a:t>
            </a:r>
            <a:r>
              <a:rPr lang="en-US" dirty="0" smtClean="0">
                <a:solidFill>
                  <a:schemeClr val="bg1"/>
                </a:solidFill>
                <a:latin typeface="Courier New" pitchFamily="49" charset="0"/>
                <a:cs typeface="Courier New" pitchFamily="49" charset="0"/>
              </a:rPr>
              <a:t>],</a:t>
            </a:r>
            <a:r>
              <a:rPr lang="en-US" dirty="0" err="1" smtClean="0">
                <a:solidFill>
                  <a:schemeClr val="bg1"/>
                </a:solidFill>
                <a:latin typeface="Courier New" pitchFamily="49" charset="0"/>
                <a:cs typeface="Courier New" pitchFamily="49" charset="0"/>
              </a:rPr>
              <a:t>eax</a:t>
            </a:r>
            <a:endParaRPr lang="en-US" dirty="0" smtClean="0">
              <a:solidFill>
                <a:schemeClr val="bg1"/>
              </a:solidFill>
              <a:latin typeface="Courier New" pitchFamily="49" charset="0"/>
              <a:cs typeface="Courier New" pitchFamily="49" charset="0"/>
            </a:endParaRPr>
          </a:p>
          <a:p>
            <a:r>
              <a:rPr lang="en-US" dirty="0" smtClean="0">
                <a:solidFill>
                  <a:schemeClr val="bg1"/>
                </a:solidFill>
                <a:latin typeface="Courier New" pitchFamily="49" charset="0"/>
                <a:cs typeface="Courier New" pitchFamily="49" charset="0"/>
              </a:rPr>
              <a:t>call   0x80483b4 &lt;myfun2&gt;</a:t>
            </a:r>
          </a:p>
          <a:p>
            <a:r>
              <a:rPr lang="en-US" i="1" dirty="0" smtClean="0">
                <a:solidFill>
                  <a:schemeClr val="tx2">
                    <a:lumMod val="40000"/>
                    <a:lumOff val="60000"/>
                  </a:schemeClr>
                </a:solidFill>
                <a:latin typeface="Courier New" pitchFamily="49" charset="0"/>
                <a:cs typeface="Courier New" pitchFamily="49" charset="0"/>
              </a:rPr>
              <a:t>}</a:t>
            </a:r>
          </a:p>
          <a:p>
            <a:r>
              <a:rPr lang="en-US" dirty="0" smtClean="0">
                <a:solidFill>
                  <a:schemeClr val="bg1"/>
                </a:solidFill>
                <a:latin typeface="Courier New" pitchFamily="49" charset="0"/>
                <a:cs typeface="Courier New" pitchFamily="49" charset="0"/>
              </a:rPr>
              <a:t>leave</a:t>
            </a:r>
          </a:p>
          <a:p>
            <a:r>
              <a:rPr lang="en-US" dirty="0" smtClean="0">
                <a:solidFill>
                  <a:schemeClr val="bg1"/>
                </a:solidFill>
                <a:latin typeface="Courier New" pitchFamily="49" charset="0"/>
                <a:cs typeface="Courier New" pitchFamily="49" charset="0"/>
              </a:rPr>
              <a:t>ret</a:t>
            </a:r>
            <a:endParaRPr lang="en-US" dirty="0">
              <a:solidFill>
                <a:schemeClr val="bg1"/>
              </a:solidFill>
              <a:latin typeface="Courier New" pitchFamily="49" charset="0"/>
              <a:cs typeface="Courier New" pitchFamily="49" charset="0"/>
            </a:endParaRPr>
          </a:p>
        </p:txBody>
      </p:sp>
      <p:cxnSp>
        <p:nvCxnSpPr>
          <p:cNvPr id="10" name="Straight Connector 9"/>
          <p:cNvCxnSpPr/>
          <p:nvPr/>
        </p:nvCxnSpPr>
        <p:spPr>
          <a:xfrm>
            <a:off x="78486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5344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7848600" y="6172200"/>
            <a:ext cx="6858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cxnSp>
        <p:nvCxnSpPr>
          <p:cNvPr id="14" name="Straight Connector 13"/>
          <p:cNvCxnSpPr/>
          <p:nvPr/>
        </p:nvCxnSpPr>
        <p:spPr>
          <a:xfrm>
            <a:off x="7848600" y="6248400"/>
            <a:ext cx="6858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7848600" y="4800600"/>
            <a:ext cx="6858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solidFill>
                <a:schemeClr val="tx1"/>
              </a:solidFill>
              <a:latin typeface="Courier New" pitchFamily="49" charset="0"/>
              <a:cs typeface="Courier New" pitchFamily="49" charset="0"/>
            </a:endParaRPr>
          </a:p>
        </p:txBody>
      </p:sp>
      <p:sp>
        <p:nvSpPr>
          <p:cNvPr id="20" name="Rectangle 19"/>
          <p:cNvSpPr/>
          <p:nvPr/>
        </p:nvSpPr>
        <p:spPr>
          <a:xfrm>
            <a:off x="7848600" y="3581400"/>
            <a:ext cx="6858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Courier New" pitchFamily="49" charset="0"/>
                <a:cs typeface="Courier New" pitchFamily="49" charset="0"/>
              </a:rPr>
              <a:t>src</a:t>
            </a:r>
            <a:endParaRPr lang="en-US" b="1" dirty="0" smtClean="0">
              <a:solidFill>
                <a:schemeClr val="tx1"/>
              </a:solidFill>
              <a:latin typeface="Courier New" pitchFamily="49" charset="0"/>
              <a:cs typeface="Courier New" pitchFamily="49" charset="0"/>
            </a:endParaRPr>
          </a:p>
        </p:txBody>
      </p:sp>
      <p:sp>
        <p:nvSpPr>
          <p:cNvPr id="21" name="Pentagon 20"/>
          <p:cNvSpPr/>
          <p:nvPr/>
        </p:nvSpPr>
        <p:spPr>
          <a:xfrm>
            <a:off x="6781800" y="50292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22" name="Pentagon 21"/>
          <p:cNvSpPr/>
          <p:nvPr/>
        </p:nvSpPr>
        <p:spPr>
          <a:xfrm>
            <a:off x="6781800" y="47244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- 4</a:t>
            </a:r>
            <a:endParaRPr lang="en-US" b="1" dirty="0">
              <a:solidFill>
                <a:schemeClr val="tx1"/>
              </a:solidFill>
            </a:endParaRPr>
          </a:p>
        </p:txBody>
      </p:sp>
      <p:sp>
        <p:nvSpPr>
          <p:cNvPr id="23" name="Pentagon 22"/>
          <p:cNvSpPr/>
          <p:nvPr/>
        </p:nvSpPr>
        <p:spPr>
          <a:xfrm>
            <a:off x="6781800" y="3200400"/>
            <a:ext cx="978408" cy="2286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40" name="Rectangle 39"/>
          <p:cNvSpPr/>
          <p:nvPr/>
        </p:nvSpPr>
        <p:spPr>
          <a:xfrm>
            <a:off x="7848600" y="4495800"/>
            <a:ext cx="6858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solidFill>
                <a:schemeClr val="tx1"/>
              </a:solidFill>
              <a:latin typeface="Courier New" pitchFamily="49" charset="0"/>
              <a:cs typeface="Courier New" pitchFamily="49" charset="0"/>
            </a:endParaRPr>
          </a:p>
        </p:txBody>
      </p:sp>
      <p:sp>
        <p:nvSpPr>
          <p:cNvPr id="41" name="Rectangle 40"/>
          <p:cNvSpPr/>
          <p:nvPr/>
        </p:nvSpPr>
        <p:spPr>
          <a:xfrm>
            <a:off x="7848600" y="4191000"/>
            <a:ext cx="6858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solidFill>
                <a:schemeClr val="tx1"/>
              </a:solidFill>
              <a:latin typeface="Courier New" pitchFamily="49" charset="0"/>
              <a:cs typeface="Courier New" pitchFamily="49" charset="0"/>
            </a:endParaRPr>
          </a:p>
        </p:txBody>
      </p:sp>
      <p:sp>
        <p:nvSpPr>
          <p:cNvPr id="42" name="Rectangle 41"/>
          <p:cNvSpPr/>
          <p:nvPr/>
        </p:nvSpPr>
        <p:spPr>
          <a:xfrm>
            <a:off x="7848600" y="3886200"/>
            <a:ext cx="6858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solidFill>
                <a:schemeClr val="tx1"/>
              </a:solidFill>
              <a:latin typeface="Courier New" pitchFamily="49" charset="0"/>
              <a:cs typeface="Courier New" pitchFamily="49" charset="0"/>
            </a:endParaRPr>
          </a:p>
        </p:txBody>
      </p:sp>
      <p:sp>
        <p:nvSpPr>
          <p:cNvPr id="44" name="Rectangle 43"/>
          <p:cNvSpPr/>
          <p:nvPr/>
        </p:nvSpPr>
        <p:spPr>
          <a:xfrm>
            <a:off x="7848600" y="3276600"/>
            <a:ext cx="6858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x</a:t>
            </a:r>
          </a:p>
        </p:txBody>
      </p:sp>
      <p:sp>
        <p:nvSpPr>
          <p:cNvPr id="45" name="Pentagon 44"/>
          <p:cNvSpPr/>
          <p:nvPr/>
        </p:nvSpPr>
        <p:spPr>
          <a:xfrm>
            <a:off x="6781800" y="44196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- 8</a:t>
            </a:r>
            <a:endParaRPr lang="en-US" b="1" dirty="0">
              <a:solidFill>
                <a:schemeClr val="tx1"/>
              </a:solidFill>
            </a:endParaRPr>
          </a:p>
        </p:txBody>
      </p:sp>
      <p:sp>
        <p:nvSpPr>
          <p:cNvPr id="46" name="Pentagon 45"/>
          <p:cNvSpPr/>
          <p:nvPr/>
        </p:nvSpPr>
        <p:spPr>
          <a:xfrm>
            <a:off x="6781800" y="41148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EBP - 12</a:t>
            </a:r>
            <a:endParaRPr lang="en-US" sz="1600" b="1" dirty="0">
              <a:solidFill>
                <a:schemeClr val="tx1"/>
              </a:solidFill>
            </a:endParaRPr>
          </a:p>
        </p:txBody>
      </p:sp>
      <p:sp>
        <p:nvSpPr>
          <p:cNvPr id="47" name="Pentagon 46"/>
          <p:cNvSpPr/>
          <p:nvPr/>
        </p:nvSpPr>
        <p:spPr>
          <a:xfrm>
            <a:off x="6781800" y="38100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EBP - 16</a:t>
            </a:r>
            <a:endParaRPr lang="en-US" sz="1600" b="1" dirty="0">
              <a:solidFill>
                <a:schemeClr val="tx1"/>
              </a:solidFill>
            </a:endParaRPr>
          </a:p>
        </p:txBody>
      </p:sp>
      <p:sp>
        <p:nvSpPr>
          <p:cNvPr id="48" name="Pentagon 47"/>
          <p:cNvSpPr/>
          <p:nvPr/>
        </p:nvSpPr>
        <p:spPr>
          <a:xfrm>
            <a:off x="6781800" y="3505200"/>
            <a:ext cx="978408" cy="2286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 + 4</a:t>
            </a:r>
            <a:endParaRPr lang="en-US" b="1" dirty="0">
              <a:solidFill>
                <a:schemeClr val="tx1"/>
              </a:solidFill>
            </a:endParaRPr>
          </a:p>
        </p:txBody>
      </p:sp>
      <p:sp>
        <p:nvSpPr>
          <p:cNvPr id="49" name="Pentagon 48"/>
          <p:cNvSpPr/>
          <p:nvPr/>
        </p:nvSpPr>
        <p:spPr>
          <a:xfrm>
            <a:off x="6781800" y="53340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+ 4</a:t>
            </a:r>
            <a:endParaRPr lang="en-US" b="1" dirty="0">
              <a:solidFill>
                <a:schemeClr val="tx1"/>
              </a:solidFill>
            </a:endParaRPr>
          </a:p>
        </p:txBody>
      </p:sp>
      <p:sp>
        <p:nvSpPr>
          <p:cNvPr id="50" name="Rectangle 49"/>
          <p:cNvSpPr/>
          <p:nvPr/>
        </p:nvSpPr>
        <p:spPr>
          <a:xfrm>
            <a:off x="7848600" y="5105400"/>
            <a:ext cx="685800" cy="304800"/>
          </a:xfrm>
          <a:prstGeom prst="rect">
            <a:avLst/>
          </a:prstGeom>
          <a:solidFill>
            <a:schemeClr val="tx2"/>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p:txBody>
      </p:sp>
      <p:sp>
        <p:nvSpPr>
          <p:cNvPr id="51" name="Rectangle 50"/>
          <p:cNvSpPr/>
          <p:nvPr/>
        </p:nvSpPr>
        <p:spPr>
          <a:xfrm>
            <a:off x="7848600" y="5410200"/>
            <a:ext cx="685800" cy="304800"/>
          </a:xfrm>
          <a:prstGeom prst="rect">
            <a:avLst/>
          </a:prstGeom>
          <a:solidFill>
            <a:schemeClr val="tx2"/>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Courier New" pitchFamily="49" charset="0"/>
                <a:cs typeface="Courier New" pitchFamily="49" charset="0"/>
              </a:rPr>
              <a:t>eip</a:t>
            </a:r>
            <a:endParaRPr lang="en-US" b="1" dirty="0" smtClean="0">
              <a:solidFill>
                <a:schemeClr val="tx1"/>
              </a:solidFill>
              <a:latin typeface="Courier New" pitchFamily="49" charset="0"/>
              <a:cs typeface="Courier New" pitchFamily="49" charset="0"/>
            </a:endParaRPr>
          </a:p>
        </p:txBody>
      </p:sp>
      <p:sp>
        <p:nvSpPr>
          <p:cNvPr id="52" name="Rectangle 51"/>
          <p:cNvSpPr/>
          <p:nvPr/>
        </p:nvSpPr>
        <p:spPr>
          <a:xfrm>
            <a:off x="7848600" y="5715000"/>
            <a:ext cx="685800" cy="304800"/>
          </a:xfrm>
          <a:prstGeom prst="rect">
            <a:avLst/>
          </a:prstGeom>
          <a:solidFill>
            <a:schemeClr val="tx2"/>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Courier New" pitchFamily="49" charset="0"/>
                <a:cs typeface="Courier New" pitchFamily="49" charset="0"/>
              </a:rPr>
              <a:t>str</a:t>
            </a:r>
            <a:endParaRPr lang="en-US" b="1" dirty="0" smtClean="0">
              <a:solidFill>
                <a:schemeClr val="tx1"/>
              </a:solidFill>
              <a:latin typeface="Courier New" pitchFamily="49" charset="0"/>
              <a:cs typeface="Courier New" pitchFamily="49" charset="0"/>
            </a:endParaRPr>
          </a:p>
        </p:txBody>
      </p:sp>
      <p:sp>
        <p:nvSpPr>
          <p:cNvPr id="53" name="Pentagon 52"/>
          <p:cNvSpPr/>
          <p:nvPr/>
        </p:nvSpPr>
        <p:spPr>
          <a:xfrm>
            <a:off x="6781800" y="56388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+ 8</a:t>
            </a:r>
            <a:endParaRPr lang="en-US" b="1" dirty="0">
              <a:solidFill>
                <a:schemeClr val="tx1"/>
              </a:solidFill>
            </a:endParaRPr>
          </a:p>
        </p:txBody>
      </p:sp>
      <p:sp>
        <p:nvSpPr>
          <p:cNvPr id="54" name="Rectangle 53"/>
          <p:cNvSpPr/>
          <p:nvPr/>
        </p:nvSpPr>
        <p:spPr>
          <a:xfrm>
            <a:off x="4114800" y="5943600"/>
            <a:ext cx="3581400" cy="5334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rgbClr val="FFC000"/>
                </a:solidFill>
                <a:latin typeface="Courier New" pitchFamily="49" charset="0"/>
                <a:cs typeface="Courier New" pitchFamily="49" charset="0"/>
              </a:rPr>
              <a:t>myfun2</a:t>
            </a:r>
            <a:r>
              <a:rPr lang="en-US" dirty="0" smtClean="0">
                <a:solidFill>
                  <a:schemeClr val="bg1"/>
                </a:solidFill>
                <a:latin typeface="Bookman Old Style" pitchFamily="18" charset="0"/>
              </a:rPr>
              <a:t> takes one argument </a:t>
            </a:r>
            <a:r>
              <a:rPr lang="en-US" dirty="0" smtClean="0">
                <a:solidFill>
                  <a:srgbClr val="FFC000"/>
                </a:solidFill>
                <a:latin typeface="Courier New" pitchFamily="49" charset="0"/>
                <a:cs typeface="Courier New" pitchFamily="49" charset="0"/>
              </a:rPr>
              <a:t>x</a:t>
            </a:r>
          </a:p>
        </p:txBody>
      </p:sp>
      <p:sp>
        <p:nvSpPr>
          <p:cNvPr id="57" name="Pentagon 56"/>
          <p:cNvSpPr/>
          <p:nvPr/>
        </p:nvSpPr>
        <p:spPr>
          <a:xfrm flipH="1">
            <a:off x="4191000" y="5486400"/>
            <a:ext cx="609600" cy="2286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58" name="Rectangle 57"/>
          <p:cNvSpPr/>
          <p:nvPr/>
        </p:nvSpPr>
        <p:spPr>
          <a:xfrm rot="16200000">
            <a:off x="7543800" y="4267200"/>
            <a:ext cx="1219200" cy="4572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latin typeface="Courier New" pitchFamily="49" charset="0"/>
                <a:cs typeface="Courier New" pitchFamily="49" charset="0"/>
              </a:rPr>
              <a:t>buffer</a:t>
            </a:r>
          </a:p>
        </p:txBody>
      </p:sp>
      <p:sp>
        <p:nvSpPr>
          <p:cNvPr id="30" name="Slide Number Placeholder 29"/>
          <p:cNvSpPr>
            <a:spLocks noGrp="1"/>
          </p:cNvSpPr>
          <p:nvPr>
            <p:ph type="sldNum" sz="quarter" idx="12"/>
          </p:nvPr>
        </p:nvSpPr>
        <p:spPr/>
        <p:txBody>
          <a:bodyPr/>
          <a:lstStyle/>
          <a:p>
            <a:fld id="{B6F15528-21DE-4FAA-801E-634DDDAF4B2B}" type="slidenum">
              <a:rPr lang="en-US" smtClean="0"/>
              <a:pPr/>
              <a:t>78</a:t>
            </a:fld>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Example from GCC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33400" y="1600200"/>
            <a:ext cx="4572000" cy="3416320"/>
          </a:xfrm>
          <a:prstGeom prst="rect">
            <a:avLst/>
          </a:prstGeom>
          <a:noFill/>
        </p:spPr>
        <p:txBody>
          <a:bodyPr wrap="square" rtlCol="0">
            <a:spAutoFit/>
          </a:bodyPr>
          <a:lstStyle/>
          <a:p>
            <a:r>
              <a:rPr lang="en-US" i="1" dirty="0" smtClean="0">
                <a:solidFill>
                  <a:schemeClr val="tx2">
                    <a:lumMod val="40000"/>
                    <a:lumOff val="60000"/>
                  </a:schemeClr>
                </a:solidFill>
                <a:latin typeface="Courier New" pitchFamily="49" charset="0"/>
                <a:cs typeface="Courier New" pitchFamily="49" charset="0"/>
              </a:rPr>
              <a:t>void myfun2(char *x) {</a:t>
            </a:r>
          </a:p>
          <a:p>
            <a:r>
              <a:rPr lang="en-US" dirty="0" smtClean="0">
                <a:solidFill>
                  <a:schemeClr val="bg1"/>
                </a:solidFill>
                <a:latin typeface="Courier New" pitchFamily="49" charset="0"/>
                <a:cs typeface="Courier New" pitchFamily="49" charset="0"/>
              </a:rPr>
              <a:t>push   </a:t>
            </a:r>
            <a:r>
              <a:rPr lang="en-US" dirty="0" err="1" smtClean="0">
                <a:solidFill>
                  <a:schemeClr val="bg1"/>
                </a:solidFill>
                <a:latin typeface="Courier New" pitchFamily="49" charset="0"/>
                <a:cs typeface="Courier New" pitchFamily="49" charset="0"/>
              </a:rPr>
              <a:t>ebp</a:t>
            </a:r>
            <a:endParaRPr lang="en-US" dirty="0" smtClean="0">
              <a:solidFill>
                <a:schemeClr val="bg1"/>
              </a:solidFill>
              <a:latin typeface="Courier New" pitchFamily="49" charset="0"/>
              <a:cs typeface="Courier New" pitchFamily="49" charset="0"/>
            </a:endParaRPr>
          </a:p>
          <a:p>
            <a:r>
              <a:rPr lang="en-US" dirty="0" err="1" smtClean="0">
                <a:solidFill>
                  <a:schemeClr val="bg1"/>
                </a:solidFill>
                <a:latin typeface="Courier New" pitchFamily="49" charset="0"/>
                <a:cs typeface="Courier New" pitchFamily="49" charset="0"/>
              </a:rPr>
              <a:t>mov</a:t>
            </a:r>
            <a:r>
              <a:rPr lang="en-US" dirty="0" smtClean="0">
                <a:solidFill>
                  <a:schemeClr val="bg1"/>
                </a:solidFill>
                <a:latin typeface="Courier New" pitchFamily="49" charset="0"/>
                <a:cs typeface="Courier New" pitchFamily="49" charset="0"/>
              </a:rPr>
              <a:t>    </a:t>
            </a:r>
            <a:r>
              <a:rPr lang="en-US" dirty="0" err="1" smtClean="0">
                <a:solidFill>
                  <a:schemeClr val="bg1"/>
                </a:solidFill>
                <a:latin typeface="Courier New" pitchFamily="49" charset="0"/>
                <a:cs typeface="Courier New" pitchFamily="49" charset="0"/>
              </a:rPr>
              <a:t>ebp,esp</a:t>
            </a:r>
            <a:endParaRPr lang="en-US" dirty="0" smtClean="0">
              <a:solidFill>
                <a:schemeClr val="bg1"/>
              </a:solidFill>
              <a:latin typeface="Courier New" pitchFamily="49" charset="0"/>
              <a:cs typeface="Courier New" pitchFamily="49" charset="0"/>
            </a:endParaRPr>
          </a:p>
          <a:p>
            <a:r>
              <a:rPr lang="en-US" dirty="0" smtClean="0">
                <a:solidFill>
                  <a:schemeClr val="bg1"/>
                </a:solidFill>
                <a:latin typeface="Courier New" pitchFamily="49" charset="0"/>
                <a:cs typeface="Courier New" pitchFamily="49" charset="0"/>
              </a:rPr>
              <a:t>sub    esp,0x8</a:t>
            </a:r>
          </a:p>
          <a:p>
            <a:r>
              <a:rPr lang="en-US" i="1" dirty="0" err="1" smtClean="0">
                <a:solidFill>
                  <a:schemeClr val="tx2">
                    <a:lumMod val="40000"/>
                    <a:lumOff val="60000"/>
                  </a:schemeClr>
                </a:solidFill>
                <a:latin typeface="Courier New" pitchFamily="49" charset="0"/>
                <a:cs typeface="Courier New" pitchFamily="49" charset="0"/>
              </a:rPr>
              <a:t>printf</a:t>
            </a:r>
            <a:r>
              <a:rPr lang="en-US" i="1" dirty="0" smtClean="0">
                <a:solidFill>
                  <a:schemeClr val="tx2">
                    <a:lumMod val="40000"/>
                    <a:lumOff val="60000"/>
                  </a:schemeClr>
                </a:solidFill>
                <a:latin typeface="Courier New" pitchFamily="49" charset="0"/>
                <a:cs typeface="Courier New" pitchFamily="49" charset="0"/>
              </a:rPr>
              <a:t>(" You entered: %s\n", x);</a:t>
            </a:r>
          </a:p>
          <a:p>
            <a:r>
              <a:rPr lang="en-US" dirty="0" err="1" smtClean="0">
                <a:solidFill>
                  <a:schemeClr val="bg1"/>
                </a:solidFill>
                <a:latin typeface="Courier New" pitchFamily="49" charset="0"/>
                <a:cs typeface="Courier New" pitchFamily="49" charset="0"/>
              </a:rPr>
              <a:t>mov</a:t>
            </a:r>
            <a:r>
              <a:rPr lang="en-US" dirty="0" smtClean="0">
                <a:solidFill>
                  <a:schemeClr val="bg1"/>
                </a:solidFill>
                <a:latin typeface="Courier New" pitchFamily="49" charset="0"/>
                <a:cs typeface="Courier New" pitchFamily="49" charset="0"/>
              </a:rPr>
              <a:t>    </a:t>
            </a:r>
            <a:r>
              <a:rPr lang="en-US" dirty="0" err="1" smtClean="0">
                <a:solidFill>
                  <a:schemeClr val="bg1"/>
                </a:solidFill>
                <a:latin typeface="Courier New" pitchFamily="49" charset="0"/>
                <a:cs typeface="Courier New" pitchFamily="49" charset="0"/>
              </a:rPr>
              <a:t>eax,DWORD</a:t>
            </a:r>
            <a:r>
              <a:rPr lang="en-US" dirty="0" smtClean="0">
                <a:solidFill>
                  <a:schemeClr val="bg1"/>
                </a:solidFill>
                <a:latin typeface="Courier New" pitchFamily="49" charset="0"/>
                <a:cs typeface="Courier New" pitchFamily="49" charset="0"/>
              </a:rPr>
              <a:t> PTR [ebp+8]</a:t>
            </a:r>
          </a:p>
          <a:p>
            <a:r>
              <a:rPr lang="en-US" dirty="0" err="1" smtClean="0">
                <a:solidFill>
                  <a:schemeClr val="bg1"/>
                </a:solidFill>
                <a:latin typeface="Courier New" pitchFamily="49" charset="0"/>
                <a:cs typeface="Courier New" pitchFamily="49" charset="0"/>
              </a:rPr>
              <a:t>mov</a:t>
            </a:r>
            <a:r>
              <a:rPr lang="en-US" dirty="0" smtClean="0">
                <a:solidFill>
                  <a:schemeClr val="bg1"/>
                </a:solidFill>
                <a:latin typeface="Courier New" pitchFamily="49" charset="0"/>
                <a:cs typeface="Courier New" pitchFamily="49" charset="0"/>
              </a:rPr>
              <a:t>    DWORD PTR [esp+4],</a:t>
            </a:r>
            <a:r>
              <a:rPr lang="en-US" dirty="0" err="1" smtClean="0">
                <a:solidFill>
                  <a:schemeClr val="bg1"/>
                </a:solidFill>
                <a:latin typeface="Courier New" pitchFamily="49" charset="0"/>
                <a:cs typeface="Courier New" pitchFamily="49" charset="0"/>
              </a:rPr>
              <a:t>eax</a:t>
            </a:r>
            <a:endParaRPr lang="en-US" dirty="0" smtClean="0">
              <a:solidFill>
                <a:schemeClr val="bg1"/>
              </a:solidFill>
              <a:latin typeface="Courier New" pitchFamily="49" charset="0"/>
              <a:cs typeface="Courier New" pitchFamily="49" charset="0"/>
            </a:endParaRPr>
          </a:p>
          <a:p>
            <a:r>
              <a:rPr lang="en-US" dirty="0" err="1" smtClean="0">
                <a:solidFill>
                  <a:schemeClr val="bg1"/>
                </a:solidFill>
                <a:latin typeface="Courier New" pitchFamily="49" charset="0"/>
                <a:cs typeface="Courier New" pitchFamily="49" charset="0"/>
              </a:rPr>
              <a:t>mov</a:t>
            </a:r>
            <a:r>
              <a:rPr lang="en-US" dirty="0" smtClean="0">
                <a:solidFill>
                  <a:schemeClr val="bg1"/>
                </a:solidFill>
                <a:latin typeface="Courier New" pitchFamily="49" charset="0"/>
                <a:cs typeface="Courier New" pitchFamily="49" charset="0"/>
              </a:rPr>
              <a:t>    DWORD PTR [</a:t>
            </a:r>
            <a:r>
              <a:rPr lang="en-US" dirty="0" err="1" smtClean="0">
                <a:solidFill>
                  <a:schemeClr val="bg1"/>
                </a:solidFill>
                <a:latin typeface="Courier New" pitchFamily="49" charset="0"/>
                <a:cs typeface="Courier New" pitchFamily="49" charset="0"/>
              </a:rPr>
              <a:t>esp</a:t>
            </a:r>
            <a:r>
              <a:rPr lang="en-US" dirty="0" smtClean="0">
                <a:solidFill>
                  <a:schemeClr val="bg1"/>
                </a:solidFill>
                <a:latin typeface="Courier New" pitchFamily="49" charset="0"/>
                <a:cs typeface="Courier New" pitchFamily="49" charset="0"/>
              </a:rPr>
              <a:t>],0x8048520</a:t>
            </a:r>
          </a:p>
          <a:p>
            <a:r>
              <a:rPr lang="en-US" dirty="0" smtClean="0">
                <a:solidFill>
                  <a:schemeClr val="bg1"/>
                </a:solidFill>
                <a:latin typeface="Courier New" pitchFamily="49" charset="0"/>
                <a:cs typeface="Courier New" pitchFamily="49" charset="0"/>
              </a:rPr>
              <a:t>call   0x80482d4 &lt;</a:t>
            </a:r>
            <a:r>
              <a:rPr lang="en-US" dirty="0" err="1" smtClean="0">
                <a:solidFill>
                  <a:schemeClr val="bg1"/>
                </a:solidFill>
                <a:latin typeface="Courier New" pitchFamily="49" charset="0"/>
                <a:cs typeface="Courier New" pitchFamily="49" charset="0"/>
              </a:rPr>
              <a:t>printf@plt</a:t>
            </a:r>
            <a:r>
              <a:rPr lang="en-US" dirty="0" smtClean="0">
                <a:solidFill>
                  <a:schemeClr val="bg1"/>
                </a:solidFill>
                <a:latin typeface="Courier New" pitchFamily="49" charset="0"/>
                <a:cs typeface="Courier New" pitchFamily="49" charset="0"/>
              </a:rPr>
              <a:t>&gt;</a:t>
            </a:r>
          </a:p>
          <a:p>
            <a:r>
              <a:rPr lang="en-US" i="1" dirty="0" smtClean="0">
                <a:solidFill>
                  <a:schemeClr val="tx2">
                    <a:lumMod val="40000"/>
                    <a:lumOff val="60000"/>
                  </a:schemeClr>
                </a:solidFill>
                <a:latin typeface="Courier New" pitchFamily="49" charset="0"/>
                <a:cs typeface="Courier New" pitchFamily="49" charset="0"/>
              </a:rPr>
              <a:t>}</a:t>
            </a:r>
          </a:p>
          <a:p>
            <a:r>
              <a:rPr lang="en-US" dirty="0" smtClean="0">
                <a:solidFill>
                  <a:schemeClr val="bg1"/>
                </a:solidFill>
                <a:latin typeface="Courier New" pitchFamily="49" charset="0"/>
                <a:cs typeface="Courier New" pitchFamily="49" charset="0"/>
              </a:rPr>
              <a:t>leave</a:t>
            </a:r>
          </a:p>
          <a:p>
            <a:r>
              <a:rPr lang="en-US" dirty="0" smtClean="0">
                <a:solidFill>
                  <a:schemeClr val="bg1"/>
                </a:solidFill>
                <a:latin typeface="Courier New" pitchFamily="49" charset="0"/>
                <a:cs typeface="Courier New" pitchFamily="49" charset="0"/>
              </a:rPr>
              <a:t>ret</a:t>
            </a:r>
            <a:endParaRPr lang="en-US" dirty="0">
              <a:solidFill>
                <a:schemeClr val="bg1"/>
              </a:solidFill>
              <a:latin typeface="Courier New" pitchFamily="49" charset="0"/>
              <a:cs typeface="Courier New" pitchFamily="49" charset="0"/>
            </a:endParaRPr>
          </a:p>
        </p:txBody>
      </p:sp>
      <p:cxnSp>
        <p:nvCxnSpPr>
          <p:cNvPr id="10" name="Straight Connector 9"/>
          <p:cNvCxnSpPr/>
          <p:nvPr/>
        </p:nvCxnSpPr>
        <p:spPr>
          <a:xfrm>
            <a:off x="78486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5344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7848600" y="6172200"/>
            <a:ext cx="6858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cxnSp>
        <p:nvCxnSpPr>
          <p:cNvPr id="14" name="Straight Connector 13"/>
          <p:cNvCxnSpPr/>
          <p:nvPr/>
        </p:nvCxnSpPr>
        <p:spPr>
          <a:xfrm>
            <a:off x="7848600" y="6248400"/>
            <a:ext cx="6858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7848600" y="4800600"/>
            <a:ext cx="6858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solidFill>
                <a:schemeClr val="tx1"/>
              </a:solidFill>
              <a:latin typeface="Courier New" pitchFamily="49" charset="0"/>
              <a:cs typeface="Courier New" pitchFamily="49" charset="0"/>
            </a:endParaRPr>
          </a:p>
        </p:txBody>
      </p:sp>
      <p:sp>
        <p:nvSpPr>
          <p:cNvPr id="20" name="Rectangle 19"/>
          <p:cNvSpPr/>
          <p:nvPr/>
        </p:nvSpPr>
        <p:spPr>
          <a:xfrm>
            <a:off x="7848600" y="3581400"/>
            <a:ext cx="6858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a:t>
            </a:r>
          </a:p>
        </p:txBody>
      </p:sp>
      <p:sp>
        <p:nvSpPr>
          <p:cNvPr id="21" name="Pentagon 20"/>
          <p:cNvSpPr/>
          <p:nvPr/>
        </p:nvSpPr>
        <p:spPr>
          <a:xfrm>
            <a:off x="6781800" y="25908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23" name="Pentagon 22"/>
          <p:cNvSpPr/>
          <p:nvPr/>
        </p:nvSpPr>
        <p:spPr>
          <a:xfrm>
            <a:off x="6781800" y="1981200"/>
            <a:ext cx="978408" cy="2286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40" name="Rectangle 39"/>
          <p:cNvSpPr/>
          <p:nvPr/>
        </p:nvSpPr>
        <p:spPr>
          <a:xfrm>
            <a:off x="7848600" y="4495800"/>
            <a:ext cx="6858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solidFill>
                <a:schemeClr val="tx1"/>
              </a:solidFill>
              <a:latin typeface="Courier New" pitchFamily="49" charset="0"/>
              <a:cs typeface="Courier New" pitchFamily="49" charset="0"/>
            </a:endParaRPr>
          </a:p>
        </p:txBody>
      </p:sp>
      <p:sp>
        <p:nvSpPr>
          <p:cNvPr id="41" name="Rectangle 40"/>
          <p:cNvSpPr/>
          <p:nvPr/>
        </p:nvSpPr>
        <p:spPr>
          <a:xfrm>
            <a:off x="7848600" y="4191000"/>
            <a:ext cx="6858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solidFill>
                <a:schemeClr val="tx1"/>
              </a:solidFill>
              <a:latin typeface="Courier New" pitchFamily="49" charset="0"/>
              <a:cs typeface="Courier New" pitchFamily="49" charset="0"/>
            </a:endParaRPr>
          </a:p>
        </p:txBody>
      </p:sp>
      <p:sp>
        <p:nvSpPr>
          <p:cNvPr id="42" name="Rectangle 41"/>
          <p:cNvSpPr/>
          <p:nvPr/>
        </p:nvSpPr>
        <p:spPr>
          <a:xfrm>
            <a:off x="7848600" y="3886200"/>
            <a:ext cx="6858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solidFill>
                <a:schemeClr val="tx1"/>
              </a:solidFill>
              <a:latin typeface="Courier New" pitchFamily="49" charset="0"/>
              <a:cs typeface="Courier New" pitchFamily="49" charset="0"/>
            </a:endParaRPr>
          </a:p>
        </p:txBody>
      </p:sp>
      <p:sp>
        <p:nvSpPr>
          <p:cNvPr id="44" name="Rectangle 43"/>
          <p:cNvSpPr/>
          <p:nvPr/>
        </p:nvSpPr>
        <p:spPr>
          <a:xfrm>
            <a:off x="7848600" y="3276600"/>
            <a:ext cx="6858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x</a:t>
            </a:r>
          </a:p>
        </p:txBody>
      </p:sp>
      <p:sp>
        <p:nvSpPr>
          <p:cNvPr id="48" name="Pentagon 47"/>
          <p:cNvSpPr/>
          <p:nvPr/>
        </p:nvSpPr>
        <p:spPr>
          <a:xfrm>
            <a:off x="6781800" y="2286000"/>
            <a:ext cx="978408" cy="2286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 + 4</a:t>
            </a:r>
            <a:endParaRPr lang="en-US" b="1" dirty="0">
              <a:solidFill>
                <a:schemeClr val="tx1"/>
              </a:solidFill>
            </a:endParaRPr>
          </a:p>
        </p:txBody>
      </p:sp>
      <p:sp>
        <p:nvSpPr>
          <p:cNvPr id="50" name="Rectangle 49"/>
          <p:cNvSpPr/>
          <p:nvPr/>
        </p:nvSpPr>
        <p:spPr>
          <a:xfrm>
            <a:off x="7848600" y="5105400"/>
            <a:ext cx="685800" cy="304800"/>
          </a:xfrm>
          <a:prstGeom prst="rect">
            <a:avLst/>
          </a:prstGeom>
          <a:solidFill>
            <a:schemeClr val="tx2"/>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p:txBody>
      </p:sp>
      <p:sp>
        <p:nvSpPr>
          <p:cNvPr id="51" name="Rectangle 50"/>
          <p:cNvSpPr/>
          <p:nvPr/>
        </p:nvSpPr>
        <p:spPr>
          <a:xfrm>
            <a:off x="7848600" y="5410200"/>
            <a:ext cx="685800" cy="304800"/>
          </a:xfrm>
          <a:prstGeom prst="rect">
            <a:avLst/>
          </a:prstGeom>
          <a:solidFill>
            <a:schemeClr val="tx2"/>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Courier New" pitchFamily="49" charset="0"/>
                <a:cs typeface="Courier New" pitchFamily="49" charset="0"/>
              </a:rPr>
              <a:t>eip</a:t>
            </a:r>
            <a:endParaRPr lang="en-US" b="1" dirty="0" smtClean="0">
              <a:solidFill>
                <a:schemeClr val="tx1"/>
              </a:solidFill>
              <a:latin typeface="Courier New" pitchFamily="49" charset="0"/>
              <a:cs typeface="Courier New" pitchFamily="49" charset="0"/>
            </a:endParaRPr>
          </a:p>
        </p:txBody>
      </p:sp>
      <p:sp>
        <p:nvSpPr>
          <p:cNvPr id="52" name="Rectangle 51"/>
          <p:cNvSpPr/>
          <p:nvPr/>
        </p:nvSpPr>
        <p:spPr>
          <a:xfrm>
            <a:off x="7848600" y="5715000"/>
            <a:ext cx="685800" cy="304800"/>
          </a:xfrm>
          <a:prstGeom prst="rect">
            <a:avLst/>
          </a:prstGeom>
          <a:solidFill>
            <a:schemeClr val="tx2"/>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Courier New" pitchFamily="49" charset="0"/>
                <a:cs typeface="Courier New" pitchFamily="49" charset="0"/>
              </a:rPr>
              <a:t>str</a:t>
            </a:r>
            <a:endParaRPr lang="en-US" b="1" dirty="0" smtClean="0">
              <a:solidFill>
                <a:schemeClr val="tx1"/>
              </a:solidFill>
              <a:latin typeface="Courier New" pitchFamily="49" charset="0"/>
              <a:cs typeface="Courier New" pitchFamily="49" charset="0"/>
            </a:endParaRPr>
          </a:p>
        </p:txBody>
      </p:sp>
      <p:sp>
        <p:nvSpPr>
          <p:cNvPr id="55" name="Rectangle 54"/>
          <p:cNvSpPr/>
          <p:nvPr/>
        </p:nvSpPr>
        <p:spPr>
          <a:xfrm>
            <a:off x="609600" y="5029200"/>
            <a:ext cx="7010400" cy="12192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latin typeface="Bookman Old Style" pitchFamily="18" charset="0"/>
              </a:rPr>
              <a:t>EPB+8 points to the first argument sent to the current function. EBP+12 points is the second and so on. But only one argument used by </a:t>
            </a:r>
            <a:r>
              <a:rPr lang="en-US" dirty="0" smtClean="0">
                <a:solidFill>
                  <a:srgbClr val="FFC000"/>
                </a:solidFill>
                <a:latin typeface="Courier New" pitchFamily="49" charset="0"/>
                <a:cs typeface="Courier New" pitchFamily="49" charset="0"/>
              </a:rPr>
              <a:t>myfun2</a:t>
            </a:r>
            <a:r>
              <a:rPr lang="en-US" dirty="0" smtClean="0">
                <a:solidFill>
                  <a:schemeClr val="bg1"/>
                </a:solidFill>
                <a:latin typeface="Bookman Old Style" pitchFamily="18" charset="0"/>
              </a:rPr>
              <a:t>. Therefore, EBP+12 points to an irrelevant location as </a:t>
            </a:r>
            <a:r>
              <a:rPr lang="en-US" dirty="0" smtClean="0">
                <a:solidFill>
                  <a:srgbClr val="FFC000"/>
                </a:solidFill>
                <a:latin typeface="Courier New" pitchFamily="49" charset="0"/>
                <a:cs typeface="Courier New" pitchFamily="49" charset="0"/>
              </a:rPr>
              <a:t>myfun2</a:t>
            </a:r>
            <a:r>
              <a:rPr lang="en-US" dirty="0" smtClean="0">
                <a:solidFill>
                  <a:schemeClr val="bg1"/>
                </a:solidFill>
                <a:latin typeface="Bookman Old Style" pitchFamily="18" charset="0"/>
              </a:rPr>
              <a:t> can see. </a:t>
            </a:r>
          </a:p>
        </p:txBody>
      </p:sp>
      <p:sp>
        <p:nvSpPr>
          <p:cNvPr id="57" name="Pentagon 56"/>
          <p:cNvSpPr/>
          <p:nvPr/>
        </p:nvSpPr>
        <p:spPr>
          <a:xfrm flipH="1">
            <a:off x="4724400" y="3886200"/>
            <a:ext cx="609600" cy="2286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30" name="Rectangle 29"/>
          <p:cNvSpPr/>
          <p:nvPr/>
        </p:nvSpPr>
        <p:spPr>
          <a:xfrm>
            <a:off x="7848600" y="2971800"/>
            <a:ext cx="6858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Courier New" pitchFamily="49" charset="0"/>
                <a:cs typeface="Courier New" pitchFamily="49" charset="0"/>
              </a:rPr>
              <a:t>eip</a:t>
            </a:r>
            <a:endParaRPr lang="en-US" b="1" dirty="0" smtClean="0">
              <a:solidFill>
                <a:schemeClr val="tx1"/>
              </a:solidFill>
              <a:latin typeface="Courier New" pitchFamily="49" charset="0"/>
              <a:cs typeface="Courier New" pitchFamily="49" charset="0"/>
            </a:endParaRPr>
          </a:p>
        </p:txBody>
      </p:sp>
      <p:sp>
        <p:nvSpPr>
          <p:cNvPr id="31" name="Rectangle 30"/>
          <p:cNvSpPr/>
          <p:nvPr/>
        </p:nvSpPr>
        <p:spPr>
          <a:xfrm>
            <a:off x="7848600" y="2667000"/>
            <a:ext cx="6858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p:txBody>
      </p:sp>
      <p:sp>
        <p:nvSpPr>
          <p:cNvPr id="32" name="Rectangle 31"/>
          <p:cNvSpPr/>
          <p:nvPr/>
        </p:nvSpPr>
        <p:spPr>
          <a:xfrm>
            <a:off x="7848600" y="2362200"/>
            <a:ext cx="685800" cy="304800"/>
          </a:xfrm>
          <a:prstGeom prst="rect">
            <a:avLst/>
          </a:prstGeom>
          <a:solidFill>
            <a:srgbClr val="C00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solidFill>
                <a:schemeClr val="tx1"/>
              </a:solidFill>
              <a:latin typeface="Courier New" pitchFamily="49" charset="0"/>
              <a:cs typeface="Courier New" pitchFamily="49" charset="0"/>
            </a:endParaRPr>
          </a:p>
        </p:txBody>
      </p:sp>
      <p:sp>
        <p:nvSpPr>
          <p:cNvPr id="33" name="Rectangle 32"/>
          <p:cNvSpPr/>
          <p:nvPr/>
        </p:nvSpPr>
        <p:spPr>
          <a:xfrm>
            <a:off x="7848600" y="2057400"/>
            <a:ext cx="685800" cy="304800"/>
          </a:xfrm>
          <a:prstGeom prst="rect">
            <a:avLst/>
          </a:prstGeom>
          <a:solidFill>
            <a:srgbClr val="C00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solidFill>
                <a:schemeClr val="tx1"/>
              </a:solidFill>
              <a:latin typeface="Courier New" pitchFamily="49" charset="0"/>
              <a:cs typeface="Courier New" pitchFamily="49" charset="0"/>
            </a:endParaRPr>
          </a:p>
        </p:txBody>
      </p:sp>
      <p:sp>
        <p:nvSpPr>
          <p:cNvPr id="34" name="Pentagon 33"/>
          <p:cNvSpPr/>
          <p:nvPr/>
        </p:nvSpPr>
        <p:spPr>
          <a:xfrm>
            <a:off x="6781800" y="28956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+ 4</a:t>
            </a:r>
            <a:endParaRPr lang="en-US" b="1" dirty="0">
              <a:solidFill>
                <a:schemeClr val="tx1"/>
              </a:solidFill>
            </a:endParaRPr>
          </a:p>
        </p:txBody>
      </p:sp>
      <p:sp>
        <p:nvSpPr>
          <p:cNvPr id="35" name="Pentagon 34"/>
          <p:cNvSpPr/>
          <p:nvPr/>
        </p:nvSpPr>
        <p:spPr>
          <a:xfrm>
            <a:off x="6781800" y="32004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+ 8</a:t>
            </a:r>
            <a:endParaRPr lang="en-US" b="1" dirty="0">
              <a:solidFill>
                <a:schemeClr val="tx1"/>
              </a:solidFill>
            </a:endParaRPr>
          </a:p>
        </p:txBody>
      </p:sp>
      <p:sp>
        <p:nvSpPr>
          <p:cNvPr id="36" name="Rectangle 35"/>
          <p:cNvSpPr/>
          <p:nvPr/>
        </p:nvSpPr>
        <p:spPr>
          <a:xfrm rot="16200000">
            <a:off x="7543800" y="4267200"/>
            <a:ext cx="1219200" cy="457200"/>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latin typeface="Courier New" pitchFamily="49" charset="0"/>
                <a:cs typeface="Courier New" pitchFamily="49" charset="0"/>
              </a:rPr>
              <a:t>buffer</a:t>
            </a:r>
          </a:p>
        </p:txBody>
      </p:sp>
      <p:sp>
        <p:nvSpPr>
          <p:cNvPr id="38" name="Pentagon 37"/>
          <p:cNvSpPr/>
          <p:nvPr/>
        </p:nvSpPr>
        <p:spPr>
          <a:xfrm>
            <a:off x="6781800" y="35052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EBP + 12</a:t>
            </a:r>
            <a:endParaRPr lang="en-US" sz="1600" b="1" dirty="0">
              <a:solidFill>
                <a:schemeClr val="tx1"/>
              </a:solidFill>
            </a:endParaRPr>
          </a:p>
        </p:txBody>
      </p:sp>
      <p:sp>
        <p:nvSpPr>
          <p:cNvPr id="39" name="Rectangle 38"/>
          <p:cNvSpPr/>
          <p:nvPr/>
        </p:nvSpPr>
        <p:spPr>
          <a:xfrm>
            <a:off x="609600" y="6248400"/>
            <a:ext cx="7010400" cy="3810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latin typeface="Bookman Old Style" pitchFamily="18" charset="0"/>
              </a:rPr>
              <a:t>Can you guess what is currently saved in [EBP+12] ?</a:t>
            </a:r>
          </a:p>
        </p:txBody>
      </p:sp>
      <p:sp>
        <p:nvSpPr>
          <p:cNvPr id="37" name="Slide Number Placeholder 36"/>
          <p:cNvSpPr>
            <a:spLocks noGrp="1"/>
          </p:cNvSpPr>
          <p:nvPr>
            <p:ph type="sldNum" sz="quarter" idx="12"/>
          </p:nvPr>
        </p:nvSpPr>
        <p:spPr/>
        <p:txBody>
          <a:bodyPr/>
          <a:lstStyle/>
          <a:p>
            <a:fld id="{B6F15528-21DE-4FAA-801E-634DDDAF4B2B}" type="slidenum">
              <a:rPr lang="en-US" smtClean="0"/>
              <a:pPr/>
              <a:t>79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3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What will be covered?</a:t>
            </a:r>
            <a:endParaRPr lang="en-US" b="1" dirty="0">
              <a:solidFill>
                <a:schemeClr val="bg1"/>
              </a:solidFill>
              <a:latin typeface="Bookman Old Style" pitchFamily="18" charset="0"/>
            </a:endParaRPr>
          </a:p>
        </p:txBody>
      </p:sp>
      <p:sp>
        <p:nvSpPr>
          <p:cNvPr id="3" name="Content Placeholder 2"/>
          <p:cNvSpPr>
            <a:spLocks noGrp="1"/>
          </p:cNvSpPr>
          <p:nvPr>
            <p:ph idx="1"/>
          </p:nvPr>
        </p:nvSpPr>
        <p:spPr/>
        <p:txBody>
          <a:bodyPr>
            <a:normAutofit fontScale="92500" lnSpcReduction="10000"/>
          </a:bodyPr>
          <a:lstStyle/>
          <a:p>
            <a:pPr>
              <a:buClr>
                <a:srgbClr val="FF0000"/>
              </a:buClr>
            </a:pPr>
            <a:r>
              <a:rPr lang="en-US" dirty="0" smtClean="0">
                <a:solidFill>
                  <a:schemeClr val="bg1"/>
                </a:solidFill>
                <a:latin typeface="Bookman Old Style" pitchFamily="18" charset="0"/>
              </a:rPr>
              <a:t>What we will cover is:</a:t>
            </a:r>
          </a:p>
          <a:p>
            <a:pPr lvl="1">
              <a:buClr>
                <a:srgbClr val="FF0000"/>
              </a:buClr>
            </a:pPr>
            <a:r>
              <a:rPr lang="en-US" dirty="0" smtClean="0">
                <a:solidFill>
                  <a:schemeClr val="bg1"/>
                </a:solidFill>
                <a:latin typeface="Bookman Old Style" pitchFamily="18" charset="0"/>
              </a:rPr>
              <a:t>CPU Registers,</a:t>
            </a:r>
          </a:p>
          <a:p>
            <a:pPr lvl="1">
              <a:buClr>
                <a:srgbClr val="FF0000"/>
              </a:buClr>
            </a:pPr>
            <a:r>
              <a:rPr lang="en-US" dirty="0" smtClean="0">
                <a:solidFill>
                  <a:schemeClr val="bg1"/>
                </a:solidFill>
                <a:latin typeface="Bookman Old Style" pitchFamily="18" charset="0"/>
              </a:rPr>
              <a:t>How Functions Work,</a:t>
            </a:r>
          </a:p>
          <a:p>
            <a:pPr lvl="1">
              <a:buClr>
                <a:srgbClr val="FF0000"/>
              </a:buClr>
            </a:pPr>
            <a:r>
              <a:rPr lang="en-US" dirty="0" smtClean="0">
                <a:solidFill>
                  <a:schemeClr val="bg1"/>
                </a:solidFill>
                <a:latin typeface="Bookman Old Style" pitchFamily="18" charset="0"/>
              </a:rPr>
              <a:t>Memory Management for the IA32 Architecture,</a:t>
            </a:r>
          </a:p>
          <a:p>
            <a:pPr lvl="1">
              <a:buClr>
                <a:srgbClr val="FF0000"/>
              </a:buClr>
            </a:pPr>
            <a:r>
              <a:rPr lang="en-US" dirty="0" smtClean="0">
                <a:solidFill>
                  <a:schemeClr val="bg1"/>
                </a:solidFill>
                <a:latin typeface="Bookman Old Style" pitchFamily="18" charset="0"/>
              </a:rPr>
              <a:t>A glance about languages: Assembly and C.</a:t>
            </a:r>
          </a:p>
          <a:p>
            <a:pPr>
              <a:buClr>
                <a:srgbClr val="FF0000"/>
              </a:buClr>
            </a:pPr>
            <a:endParaRPr lang="en-US" dirty="0" smtClean="0">
              <a:solidFill>
                <a:schemeClr val="bg1"/>
              </a:solidFill>
              <a:latin typeface="Bookman Old Style" pitchFamily="18" charset="0"/>
            </a:endParaRPr>
          </a:p>
          <a:p>
            <a:pPr>
              <a:buClr>
                <a:srgbClr val="FF0000"/>
              </a:buClr>
            </a:pPr>
            <a:r>
              <a:rPr lang="en-US" dirty="0" smtClean="0">
                <a:solidFill>
                  <a:schemeClr val="bg1"/>
                </a:solidFill>
                <a:latin typeface="Bookman Old Style" pitchFamily="18" charset="0"/>
              </a:rPr>
              <a:t>Why do I need those? </a:t>
            </a:r>
          </a:p>
          <a:p>
            <a:pPr lvl="1">
              <a:buClr>
                <a:srgbClr val="FF0000"/>
              </a:buClr>
            </a:pPr>
            <a:r>
              <a:rPr lang="en-US" dirty="0" smtClean="0">
                <a:solidFill>
                  <a:schemeClr val="bg1"/>
                </a:solidFill>
                <a:latin typeface="Bookman Old Style" pitchFamily="18" charset="0"/>
              </a:rPr>
              <a:t>Because most of the security holes come from </a:t>
            </a:r>
            <a:r>
              <a:rPr lang="en-US" u="sng" dirty="0" smtClean="0">
                <a:solidFill>
                  <a:srgbClr val="C00000"/>
                </a:solidFill>
                <a:latin typeface="Bookman Old Style" pitchFamily="18" charset="0"/>
              </a:rPr>
              <a:t>memory corruption</a:t>
            </a:r>
            <a:r>
              <a:rPr lang="en-US" dirty="0" smtClean="0">
                <a:solidFill>
                  <a:schemeClr val="bg1"/>
                </a:solidFill>
                <a:latin typeface="Bookman Old Style" pitchFamily="18" charset="0"/>
              </a:rPr>
              <a:t>!</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Example from GCC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33400" y="1600200"/>
            <a:ext cx="5486400" cy="5016758"/>
          </a:xfrm>
          <a:prstGeom prst="rect">
            <a:avLst/>
          </a:prstGeom>
          <a:noFill/>
        </p:spPr>
        <p:txBody>
          <a:bodyPr wrap="square" rtlCol="0">
            <a:spAutoFit/>
          </a:bodyPr>
          <a:lstStyle/>
          <a:p>
            <a:r>
              <a:rPr lang="en-US" sz="1600" i="1" dirty="0" err="1" smtClean="0">
                <a:solidFill>
                  <a:schemeClr val="tx2">
                    <a:lumMod val="40000"/>
                    <a:lumOff val="60000"/>
                  </a:schemeClr>
                </a:solidFill>
                <a:latin typeface="Courier New" pitchFamily="49" charset="0"/>
                <a:cs typeface="Courier New" pitchFamily="49" charset="0"/>
              </a:rPr>
              <a:t>int</a:t>
            </a:r>
            <a:r>
              <a:rPr lang="en-US" sz="1600" i="1" dirty="0" smtClean="0">
                <a:solidFill>
                  <a:schemeClr val="tx2">
                    <a:lumMod val="40000"/>
                    <a:lumOff val="60000"/>
                  </a:schemeClr>
                </a:solidFill>
                <a:latin typeface="Courier New" pitchFamily="49" charset="0"/>
                <a:cs typeface="Courier New" pitchFamily="49" charset="0"/>
              </a:rPr>
              <a:t> main(</a:t>
            </a:r>
            <a:r>
              <a:rPr lang="en-US" sz="1600" i="1" dirty="0" err="1" smtClean="0">
                <a:solidFill>
                  <a:schemeClr val="tx2">
                    <a:lumMod val="40000"/>
                    <a:lumOff val="60000"/>
                  </a:schemeClr>
                </a:solidFill>
                <a:latin typeface="Courier New" pitchFamily="49" charset="0"/>
                <a:cs typeface="Courier New" pitchFamily="49" charset="0"/>
              </a:rPr>
              <a:t>int</a:t>
            </a:r>
            <a:r>
              <a:rPr lang="en-US" sz="1600" i="1" dirty="0" smtClean="0">
                <a:solidFill>
                  <a:schemeClr val="tx2">
                    <a:lumMod val="40000"/>
                    <a:lumOff val="60000"/>
                  </a:schemeClr>
                </a:solidFill>
                <a:latin typeface="Courier New" pitchFamily="49" charset="0"/>
                <a:cs typeface="Courier New" pitchFamily="49" charset="0"/>
              </a:rPr>
              <a:t> </a:t>
            </a:r>
            <a:r>
              <a:rPr lang="en-US" sz="1600" i="1" dirty="0" err="1" smtClean="0">
                <a:solidFill>
                  <a:schemeClr val="tx2">
                    <a:lumMod val="40000"/>
                    <a:lumOff val="60000"/>
                  </a:schemeClr>
                </a:solidFill>
                <a:latin typeface="Courier New" pitchFamily="49" charset="0"/>
                <a:cs typeface="Courier New" pitchFamily="49" charset="0"/>
              </a:rPr>
              <a:t>argc</a:t>
            </a:r>
            <a:r>
              <a:rPr lang="en-US" sz="1600" i="1" dirty="0" smtClean="0">
                <a:solidFill>
                  <a:schemeClr val="tx2">
                    <a:lumMod val="40000"/>
                    <a:lumOff val="60000"/>
                  </a:schemeClr>
                </a:solidFill>
                <a:latin typeface="Courier New" pitchFamily="49" charset="0"/>
                <a:cs typeface="Courier New" pitchFamily="49" charset="0"/>
              </a:rPr>
              <a:t>, char *</a:t>
            </a:r>
            <a:r>
              <a:rPr lang="en-US" sz="1600" i="1" dirty="0" err="1" smtClean="0">
                <a:solidFill>
                  <a:schemeClr val="tx2">
                    <a:lumMod val="40000"/>
                    <a:lumOff val="60000"/>
                  </a:schemeClr>
                </a:solidFill>
                <a:latin typeface="Courier New" pitchFamily="49" charset="0"/>
                <a:cs typeface="Courier New" pitchFamily="49" charset="0"/>
              </a:rPr>
              <a:t>argv</a:t>
            </a:r>
            <a:r>
              <a:rPr lang="en-US" sz="1600" i="1" dirty="0" smtClean="0">
                <a:solidFill>
                  <a:schemeClr val="tx2">
                    <a:lumMod val="40000"/>
                    <a:lumOff val="60000"/>
                  </a:schemeClr>
                </a:solidFill>
                <a:latin typeface="Courier New" pitchFamily="49" charset="0"/>
                <a:cs typeface="Courier New" pitchFamily="49" charset="0"/>
              </a:rPr>
              <a:t>[]){</a:t>
            </a:r>
          </a:p>
          <a:p>
            <a:r>
              <a:rPr lang="en-US" sz="1600" dirty="0" smtClean="0">
                <a:solidFill>
                  <a:schemeClr val="bg1"/>
                </a:solidFill>
                <a:latin typeface="Courier New" pitchFamily="49" charset="0"/>
                <a:cs typeface="Courier New" pitchFamily="49" charset="0"/>
              </a:rPr>
              <a:t>push   </a:t>
            </a:r>
            <a:r>
              <a:rPr lang="en-US" sz="1600" dirty="0" err="1" smtClean="0">
                <a:solidFill>
                  <a:schemeClr val="bg1"/>
                </a:solidFill>
                <a:latin typeface="Courier New" pitchFamily="49" charset="0"/>
                <a:cs typeface="Courier New" pitchFamily="49" charset="0"/>
              </a:rPr>
              <a:t>ebp</a:t>
            </a:r>
            <a:endParaRPr lang="en-US" sz="1600" dirty="0" smtClean="0">
              <a:solidFill>
                <a:schemeClr val="bg1"/>
              </a:solidFill>
              <a:latin typeface="Courier New" pitchFamily="49" charset="0"/>
              <a:cs typeface="Courier New" pitchFamily="49" charset="0"/>
            </a:endParaRPr>
          </a:p>
          <a:p>
            <a:r>
              <a:rPr lang="en-US" sz="1600" dirty="0" err="1" smtClean="0">
                <a:solidFill>
                  <a:schemeClr val="bg1"/>
                </a:solidFill>
                <a:latin typeface="Courier New" pitchFamily="49" charset="0"/>
                <a:cs typeface="Courier New" pitchFamily="49" charset="0"/>
              </a:rPr>
              <a:t>mov</a:t>
            </a:r>
            <a:r>
              <a:rPr lang="en-US" sz="1600" dirty="0" smtClean="0">
                <a:solidFill>
                  <a:schemeClr val="bg1"/>
                </a:solidFill>
                <a:latin typeface="Courier New" pitchFamily="49" charset="0"/>
                <a:cs typeface="Courier New" pitchFamily="49" charset="0"/>
              </a:rPr>
              <a:t>    </a:t>
            </a:r>
            <a:r>
              <a:rPr lang="en-US" sz="1600" dirty="0" err="1" smtClean="0">
                <a:solidFill>
                  <a:schemeClr val="bg1"/>
                </a:solidFill>
                <a:latin typeface="Courier New" pitchFamily="49" charset="0"/>
                <a:cs typeface="Courier New" pitchFamily="49" charset="0"/>
              </a:rPr>
              <a:t>ebp,esp</a:t>
            </a:r>
            <a:endParaRPr lang="en-US" sz="1600" dirty="0" smtClean="0">
              <a:solidFill>
                <a:schemeClr val="bg1"/>
              </a:solidFill>
              <a:latin typeface="Courier New" pitchFamily="49" charset="0"/>
              <a:cs typeface="Courier New" pitchFamily="49" charset="0"/>
            </a:endParaRPr>
          </a:p>
          <a:p>
            <a:r>
              <a:rPr lang="en-US" sz="1600" dirty="0" smtClean="0">
                <a:solidFill>
                  <a:schemeClr val="bg1"/>
                </a:solidFill>
                <a:latin typeface="Courier New" pitchFamily="49" charset="0"/>
                <a:cs typeface="Courier New" pitchFamily="49" charset="0"/>
              </a:rPr>
              <a:t>sub    esp,0x4</a:t>
            </a:r>
          </a:p>
          <a:p>
            <a:r>
              <a:rPr lang="en-US" sz="1600" i="1" dirty="0" smtClean="0">
                <a:solidFill>
                  <a:schemeClr val="tx2">
                    <a:lumMod val="40000"/>
                    <a:lumOff val="60000"/>
                  </a:schemeClr>
                </a:solidFill>
                <a:latin typeface="Courier New" pitchFamily="49" charset="0"/>
                <a:cs typeface="Courier New" pitchFamily="49" charset="0"/>
              </a:rPr>
              <a:t>if (</a:t>
            </a:r>
            <a:r>
              <a:rPr lang="en-US" sz="1600" i="1" dirty="0" err="1" smtClean="0">
                <a:solidFill>
                  <a:schemeClr val="tx2">
                    <a:lumMod val="40000"/>
                    <a:lumOff val="60000"/>
                  </a:schemeClr>
                </a:solidFill>
                <a:latin typeface="Courier New" pitchFamily="49" charset="0"/>
                <a:cs typeface="Courier New" pitchFamily="49" charset="0"/>
              </a:rPr>
              <a:t>argc</a:t>
            </a:r>
            <a:r>
              <a:rPr lang="en-US" sz="1600" i="1" dirty="0" smtClean="0">
                <a:solidFill>
                  <a:schemeClr val="tx2">
                    <a:lumMod val="40000"/>
                    <a:lumOff val="60000"/>
                  </a:schemeClr>
                </a:solidFill>
                <a:latin typeface="Courier New" pitchFamily="49" charset="0"/>
                <a:cs typeface="Courier New" pitchFamily="49" charset="0"/>
              </a:rPr>
              <a:t> &gt; 1)</a:t>
            </a:r>
          </a:p>
          <a:p>
            <a:r>
              <a:rPr lang="en-US" sz="1600" dirty="0" err="1" smtClean="0">
                <a:solidFill>
                  <a:schemeClr val="bg1"/>
                </a:solidFill>
                <a:latin typeface="Courier New" pitchFamily="49" charset="0"/>
                <a:cs typeface="Courier New" pitchFamily="49" charset="0"/>
              </a:rPr>
              <a:t>cmp</a:t>
            </a:r>
            <a:r>
              <a:rPr lang="en-US" sz="1600" dirty="0" smtClean="0">
                <a:solidFill>
                  <a:schemeClr val="bg1"/>
                </a:solidFill>
                <a:latin typeface="Courier New" pitchFamily="49" charset="0"/>
                <a:cs typeface="Courier New" pitchFamily="49" charset="0"/>
              </a:rPr>
              <a:t>    DWORD PTR [ebp+8],0x1</a:t>
            </a:r>
          </a:p>
          <a:p>
            <a:r>
              <a:rPr lang="en-US" sz="1600" dirty="0" err="1" smtClean="0">
                <a:solidFill>
                  <a:schemeClr val="bg1"/>
                </a:solidFill>
                <a:latin typeface="Courier New" pitchFamily="49" charset="0"/>
                <a:cs typeface="Courier New" pitchFamily="49" charset="0"/>
              </a:rPr>
              <a:t>jle</a:t>
            </a:r>
            <a:r>
              <a:rPr lang="en-US" sz="1600" dirty="0" smtClean="0">
                <a:solidFill>
                  <a:schemeClr val="bg1"/>
                </a:solidFill>
                <a:latin typeface="Courier New" pitchFamily="49" charset="0"/>
                <a:cs typeface="Courier New" pitchFamily="49" charset="0"/>
              </a:rPr>
              <a:t>    </a:t>
            </a:r>
            <a:r>
              <a:rPr lang="en-US" sz="1600" dirty="0" smtClean="0">
                <a:solidFill>
                  <a:srgbClr val="FF0000"/>
                </a:solidFill>
                <a:latin typeface="Courier New" pitchFamily="49" charset="0"/>
                <a:cs typeface="Courier New" pitchFamily="49" charset="0"/>
              </a:rPr>
              <a:t>0x8048412</a:t>
            </a:r>
          </a:p>
          <a:p>
            <a:r>
              <a:rPr lang="en-US" sz="1600" i="1" dirty="0" smtClean="0">
                <a:solidFill>
                  <a:schemeClr val="tx2">
                    <a:lumMod val="40000"/>
                    <a:lumOff val="60000"/>
                  </a:schemeClr>
                </a:solidFill>
                <a:latin typeface="Courier New" pitchFamily="49" charset="0"/>
                <a:cs typeface="Courier New" pitchFamily="49" charset="0"/>
              </a:rPr>
              <a:t>myfun1(</a:t>
            </a:r>
            <a:r>
              <a:rPr lang="en-US" sz="1600" i="1" dirty="0" err="1" smtClean="0">
                <a:solidFill>
                  <a:schemeClr val="tx2">
                    <a:lumMod val="40000"/>
                    <a:lumOff val="60000"/>
                  </a:schemeClr>
                </a:solidFill>
                <a:latin typeface="Courier New" pitchFamily="49" charset="0"/>
                <a:cs typeface="Courier New" pitchFamily="49" charset="0"/>
              </a:rPr>
              <a:t>argv</a:t>
            </a:r>
            <a:r>
              <a:rPr lang="en-US" sz="1600" i="1" dirty="0" smtClean="0">
                <a:solidFill>
                  <a:schemeClr val="tx2">
                    <a:lumMod val="40000"/>
                    <a:lumOff val="60000"/>
                  </a:schemeClr>
                </a:solidFill>
                <a:latin typeface="Courier New" pitchFamily="49" charset="0"/>
                <a:cs typeface="Courier New" pitchFamily="49" charset="0"/>
              </a:rPr>
              <a:t>[1]);</a:t>
            </a:r>
          </a:p>
          <a:p>
            <a:r>
              <a:rPr lang="en-US" sz="1600" dirty="0" err="1" smtClean="0">
                <a:solidFill>
                  <a:schemeClr val="bg1"/>
                </a:solidFill>
                <a:latin typeface="Courier New" pitchFamily="49" charset="0"/>
                <a:cs typeface="Courier New" pitchFamily="49" charset="0"/>
              </a:rPr>
              <a:t>mov</a:t>
            </a:r>
            <a:r>
              <a:rPr lang="en-US" sz="1600" dirty="0" smtClean="0">
                <a:solidFill>
                  <a:schemeClr val="bg1"/>
                </a:solidFill>
                <a:latin typeface="Courier New" pitchFamily="49" charset="0"/>
                <a:cs typeface="Courier New" pitchFamily="49" charset="0"/>
              </a:rPr>
              <a:t>    </a:t>
            </a:r>
            <a:r>
              <a:rPr lang="en-US" sz="1600" dirty="0" err="1" smtClean="0">
                <a:solidFill>
                  <a:schemeClr val="bg1"/>
                </a:solidFill>
                <a:latin typeface="Courier New" pitchFamily="49" charset="0"/>
                <a:cs typeface="Courier New" pitchFamily="49" charset="0"/>
              </a:rPr>
              <a:t>eax,DWORD</a:t>
            </a:r>
            <a:r>
              <a:rPr lang="en-US" sz="1600" dirty="0" smtClean="0">
                <a:solidFill>
                  <a:schemeClr val="bg1"/>
                </a:solidFill>
                <a:latin typeface="Courier New" pitchFamily="49" charset="0"/>
                <a:cs typeface="Courier New" pitchFamily="49" charset="0"/>
              </a:rPr>
              <a:t> PTR [ebp+12]</a:t>
            </a:r>
          </a:p>
          <a:p>
            <a:r>
              <a:rPr lang="en-US" sz="1600" dirty="0" smtClean="0">
                <a:solidFill>
                  <a:schemeClr val="bg1"/>
                </a:solidFill>
                <a:latin typeface="Courier New" pitchFamily="49" charset="0"/>
                <a:cs typeface="Courier New" pitchFamily="49" charset="0"/>
              </a:rPr>
              <a:t>add    eax,0x4</a:t>
            </a:r>
          </a:p>
          <a:p>
            <a:r>
              <a:rPr lang="en-US" sz="1600" dirty="0" err="1" smtClean="0">
                <a:solidFill>
                  <a:schemeClr val="bg1"/>
                </a:solidFill>
                <a:latin typeface="Courier New" pitchFamily="49" charset="0"/>
                <a:cs typeface="Courier New" pitchFamily="49" charset="0"/>
              </a:rPr>
              <a:t>mov</a:t>
            </a:r>
            <a:r>
              <a:rPr lang="en-US" sz="1600" dirty="0" smtClean="0">
                <a:solidFill>
                  <a:schemeClr val="bg1"/>
                </a:solidFill>
                <a:latin typeface="Courier New" pitchFamily="49" charset="0"/>
                <a:cs typeface="Courier New" pitchFamily="49" charset="0"/>
              </a:rPr>
              <a:t>    </a:t>
            </a:r>
            <a:r>
              <a:rPr lang="en-US" sz="1600" dirty="0" err="1" smtClean="0">
                <a:solidFill>
                  <a:schemeClr val="bg1"/>
                </a:solidFill>
                <a:latin typeface="Courier New" pitchFamily="49" charset="0"/>
                <a:cs typeface="Courier New" pitchFamily="49" charset="0"/>
              </a:rPr>
              <a:t>eax,DWORD</a:t>
            </a:r>
            <a:r>
              <a:rPr lang="en-US" sz="1600" dirty="0" smtClean="0">
                <a:solidFill>
                  <a:schemeClr val="bg1"/>
                </a:solidFill>
                <a:latin typeface="Courier New" pitchFamily="49" charset="0"/>
                <a:cs typeface="Courier New" pitchFamily="49" charset="0"/>
              </a:rPr>
              <a:t> PTR [</a:t>
            </a:r>
            <a:r>
              <a:rPr lang="en-US" sz="1600" dirty="0" err="1" smtClean="0">
                <a:solidFill>
                  <a:schemeClr val="bg1"/>
                </a:solidFill>
                <a:latin typeface="Courier New" pitchFamily="49" charset="0"/>
                <a:cs typeface="Courier New" pitchFamily="49" charset="0"/>
              </a:rPr>
              <a:t>eax</a:t>
            </a:r>
            <a:r>
              <a:rPr lang="en-US" sz="1600" dirty="0" smtClean="0">
                <a:solidFill>
                  <a:schemeClr val="bg1"/>
                </a:solidFill>
                <a:latin typeface="Courier New" pitchFamily="49" charset="0"/>
                <a:cs typeface="Courier New" pitchFamily="49" charset="0"/>
              </a:rPr>
              <a:t>]</a:t>
            </a:r>
          </a:p>
          <a:p>
            <a:r>
              <a:rPr lang="en-US" sz="1600" dirty="0" err="1" smtClean="0">
                <a:solidFill>
                  <a:schemeClr val="bg1"/>
                </a:solidFill>
                <a:latin typeface="Courier New" pitchFamily="49" charset="0"/>
                <a:cs typeface="Courier New" pitchFamily="49" charset="0"/>
              </a:rPr>
              <a:t>mov</a:t>
            </a:r>
            <a:r>
              <a:rPr lang="en-US" sz="1600" dirty="0" smtClean="0">
                <a:solidFill>
                  <a:schemeClr val="bg1"/>
                </a:solidFill>
                <a:latin typeface="Courier New" pitchFamily="49" charset="0"/>
                <a:cs typeface="Courier New" pitchFamily="49" charset="0"/>
              </a:rPr>
              <a:t>    DWORD PTR [</a:t>
            </a:r>
            <a:r>
              <a:rPr lang="en-US" sz="1600" dirty="0" err="1" smtClean="0">
                <a:solidFill>
                  <a:schemeClr val="bg1"/>
                </a:solidFill>
                <a:latin typeface="Courier New" pitchFamily="49" charset="0"/>
                <a:cs typeface="Courier New" pitchFamily="49" charset="0"/>
              </a:rPr>
              <a:t>esp</a:t>
            </a:r>
            <a:r>
              <a:rPr lang="en-US" sz="1600" dirty="0" smtClean="0">
                <a:solidFill>
                  <a:schemeClr val="bg1"/>
                </a:solidFill>
                <a:latin typeface="Courier New" pitchFamily="49" charset="0"/>
                <a:cs typeface="Courier New" pitchFamily="49" charset="0"/>
              </a:rPr>
              <a:t>],</a:t>
            </a:r>
            <a:r>
              <a:rPr lang="en-US" sz="1600" dirty="0" err="1" smtClean="0">
                <a:solidFill>
                  <a:schemeClr val="bg1"/>
                </a:solidFill>
                <a:latin typeface="Courier New" pitchFamily="49" charset="0"/>
                <a:cs typeface="Courier New" pitchFamily="49" charset="0"/>
              </a:rPr>
              <a:t>eax</a:t>
            </a:r>
            <a:endParaRPr lang="en-US" sz="1600" dirty="0" smtClean="0">
              <a:solidFill>
                <a:schemeClr val="bg1"/>
              </a:solidFill>
              <a:latin typeface="Courier New" pitchFamily="49" charset="0"/>
              <a:cs typeface="Courier New" pitchFamily="49" charset="0"/>
            </a:endParaRPr>
          </a:p>
          <a:p>
            <a:r>
              <a:rPr lang="en-US" sz="1600" dirty="0" smtClean="0">
                <a:solidFill>
                  <a:schemeClr val="bg1"/>
                </a:solidFill>
                <a:latin typeface="Courier New" pitchFamily="49" charset="0"/>
                <a:cs typeface="Courier New" pitchFamily="49" charset="0"/>
              </a:rPr>
              <a:t>call   0x80483cf &lt;myfun1&gt;</a:t>
            </a:r>
          </a:p>
          <a:p>
            <a:r>
              <a:rPr lang="en-US" sz="1600" dirty="0" err="1" smtClean="0">
                <a:solidFill>
                  <a:schemeClr val="bg1"/>
                </a:solidFill>
                <a:latin typeface="Courier New" pitchFamily="49" charset="0"/>
                <a:cs typeface="Courier New" pitchFamily="49" charset="0"/>
              </a:rPr>
              <a:t>jmp</a:t>
            </a:r>
            <a:r>
              <a:rPr lang="en-US" sz="1600" dirty="0" smtClean="0">
                <a:solidFill>
                  <a:schemeClr val="bg1"/>
                </a:solidFill>
                <a:latin typeface="Courier New" pitchFamily="49" charset="0"/>
                <a:cs typeface="Courier New" pitchFamily="49" charset="0"/>
              </a:rPr>
              <a:t>    </a:t>
            </a:r>
            <a:r>
              <a:rPr lang="en-US" sz="1600" dirty="0" smtClean="0">
                <a:solidFill>
                  <a:srgbClr val="FFC000"/>
                </a:solidFill>
                <a:latin typeface="Courier New" pitchFamily="49" charset="0"/>
                <a:cs typeface="Courier New" pitchFamily="49" charset="0"/>
              </a:rPr>
              <a:t>0x804841e</a:t>
            </a:r>
          </a:p>
          <a:p>
            <a:r>
              <a:rPr lang="en-US" sz="1600" i="1" dirty="0" smtClean="0">
                <a:solidFill>
                  <a:schemeClr val="tx2">
                    <a:lumMod val="40000"/>
                    <a:lumOff val="60000"/>
                  </a:schemeClr>
                </a:solidFill>
                <a:latin typeface="Courier New" pitchFamily="49" charset="0"/>
                <a:cs typeface="Courier New" pitchFamily="49" charset="0"/>
              </a:rPr>
              <a:t>else </a:t>
            </a:r>
            <a:r>
              <a:rPr lang="en-US" sz="1600" i="1" dirty="0" err="1" smtClean="0">
                <a:solidFill>
                  <a:schemeClr val="tx2">
                    <a:lumMod val="40000"/>
                    <a:lumOff val="60000"/>
                  </a:schemeClr>
                </a:solidFill>
                <a:latin typeface="Courier New" pitchFamily="49" charset="0"/>
                <a:cs typeface="Courier New" pitchFamily="49" charset="0"/>
              </a:rPr>
              <a:t>printf</a:t>
            </a:r>
            <a:r>
              <a:rPr lang="en-US" sz="1600" i="1" dirty="0" smtClean="0">
                <a:solidFill>
                  <a:schemeClr val="tx2">
                    <a:lumMod val="40000"/>
                    <a:lumOff val="60000"/>
                  </a:schemeClr>
                </a:solidFill>
                <a:latin typeface="Courier New" pitchFamily="49" charset="0"/>
                <a:cs typeface="Courier New" pitchFamily="49" charset="0"/>
              </a:rPr>
              <a:t>(“No arguments!\n");</a:t>
            </a:r>
          </a:p>
          <a:p>
            <a:r>
              <a:rPr lang="en-US" sz="1600" dirty="0" err="1" smtClean="0">
                <a:solidFill>
                  <a:srgbClr val="FF0000"/>
                </a:solidFill>
                <a:latin typeface="Courier New" pitchFamily="49" charset="0"/>
                <a:cs typeface="Courier New" pitchFamily="49" charset="0"/>
              </a:rPr>
              <a:t>mov</a:t>
            </a:r>
            <a:r>
              <a:rPr lang="en-US" sz="1600" dirty="0" smtClean="0">
                <a:solidFill>
                  <a:schemeClr val="bg1"/>
                </a:solidFill>
                <a:latin typeface="Courier New" pitchFamily="49" charset="0"/>
                <a:cs typeface="Courier New" pitchFamily="49" charset="0"/>
              </a:rPr>
              <a:t>    DWORD PTR [</a:t>
            </a:r>
            <a:r>
              <a:rPr lang="en-US" sz="1600" dirty="0" err="1" smtClean="0">
                <a:solidFill>
                  <a:schemeClr val="bg1"/>
                </a:solidFill>
                <a:latin typeface="Courier New" pitchFamily="49" charset="0"/>
                <a:cs typeface="Courier New" pitchFamily="49" charset="0"/>
              </a:rPr>
              <a:t>esp</a:t>
            </a:r>
            <a:r>
              <a:rPr lang="en-US" sz="1600" dirty="0" smtClean="0">
                <a:solidFill>
                  <a:schemeClr val="bg1"/>
                </a:solidFill>
                <a:latin typeface="Courier New" pitchFamily="49" charset="0"/>
                <a:cs typeface="Courier New" pitchFamily="49" charset="0"/>
              </a:rPr>
              <a:t>],0x8048540</a:t>
            </a:r>
          </a:p>
          <a:p>
            <a:r>
              <a:rPr lang="en-US" sz="1600" dirty="0" smtClean="0">
                <a:solidFill>
                  <a:schemeClr val="bg1"/>
                </a:solidFill>
                <a:latin typeface="Courier New" pitchFamily="49" charset="0"/>
                <a:cs typeface="Courier New" pitchFamily="49" charset="0"/>
              </a:rPr>
              <a:t>call   0x80482d4 &lt;</a:t>
            </a:r>
            <a:r>
              <a:rPr lang="en-US" sz="1600" dirty="0" err="1" smtClean="0">
                <a:solidFill>
                  <a:schemeClr val="bg1"/>
                </a:solidFill>
                <a:latin typeface="Courier New" pitchFamily="49" charset="0"/>
                <a:cs typeface="Courier New" pitchFamily="49" charset="0"/>
              </a:rPr>
              <a:t>printf@plt</a:t>
            </a:r>
            <a:r>
              <a:rPr lang="en-US" sz="1600" dirty="0" smtClean="0">
                <a:solidFill>
                  <a:schemeClr val="bg1"/>
                </a:solidFill>
                <a:latin typeface="Courier New" pitchFamily="49" charset="0"/>
                <a:cs typeface="Courier New" pitchFamily="49" charset="0"/>
              </a:rPr>
              <a:t>&gt;</a:t>
            </a:r>
          </a:p>
          <a:p>
            <a:r>
              <a:rPr lang="en-US" sz="1600" i="1" dirty="0" smtClean="0">
                <a:solidFill>
                  <a:schemeClr val="tx2">
                    <a:lumMod val="40000"/>
                    <a:lumOff val="60000"/>
                  </a:schemeClr>
                </a:solidFill>
                <a:latin typeface="Courier New" pitchFamily="49" charset="0"/>
                <a:cs typeface="Courier New" pitchFamily="49" charset="0"/>
              </a:rPr>
              <a:t>}</a:t>
            </a:r>
          </a:p>
          <a:p>
            <a:r>
              <a:rPr lang="en-US" sz="1600" dirty="0" smtClean="0">
                <a:solidFill>
                  <a:srgbClr val="FFC000"/>
                </a:solidFill>
                <a:latin typeface="Courier New" pitchFamily="49" charset="0"/>
                <a:cs typeface="Courier New" pitchFamily="49" charset="0"/>
              </a:rPr>
              <a:t>leave</a:t>
            </a:r>
          </a:p>
          <a:p>
            <a:r>
              <a:rPr lang="en-US" sz="1600" dirty="0" smtClean="0">
                <a:solidFill>
                  <a:schemeClr val="bg1"/>
                </a:solidFill>
                <a:latin typeface="Courier New" pitchFamily="49" charset="0"/>
                <a:cs typeface="Courier New" pitchFamily="49" charset="0"/>
              </a:rPr>
              <a:t>ret </a:t>
            </a:r>
            <a:endParaRPr lang="en-US" sz="1600" dirty="0">
              <a:solidFill>
                <a:schemeClr val="bg1"/>
              </a:solidFill>
              <a:latin typeface="Courier New" pitchFamily="49" charset="0"/>
              <a:cs typeface="Courier New" pitchFamily="49" charset="0"/>
            </a:endParaRPr>
          </a:p>
        </p:txBody>
      </p:sp>
      <p:cxnSp>
        <p:nvCxnSpPr>
          <p:cNvPr id="10" name="Straight Connector 9"/>
          <p:cNvCxnSpPr/>
          <p:nvPr/>
        </p:nvCxnSpPr>
        <p:spPr>
          <a:xfrm>
            <a:off x="78486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5344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7848600" y="6172200"/>
            <a:ext cx="6858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cxnSp>
        <p:nvCxnSpPr>
          <p:cNvPr id="14" name="Straight Connector 13"/>
          <p:cNvCxnSpPr/>
          <p:nvPr/>
        </p:nvCxnSpPr>
        <p:spPr>
          <a:xfrm>
            <a:off x="7848600" y="6248400"/>
            <a:ext cx="6858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1" name="Pentagon 20"/>
          <p:cNvSpPr/>
          <p:nvPr/>
        </p:nvSpPr>
        <p:spPr>
          <a:xfrm>
            <a:off x="6781800" y="44196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sp>
        <p:nvSpPr>
          <p:cNvPr id="23" name="Pentagon 22"/>
          <p:cNvSpPr/>
          <p:nvPr/>
        </p:nvSpPr>
        <p:spPr>
          <a:xfrm>
            <a:off x="6781800" y="4114800"/>
            <a:ext cx="978408" cy="2286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50" name="Rectangle 49"/>
          <p:cNvSpPr/>
          <p:nvPr/>
        </p:nvSpPr>
        <p:spPr>
          <a:xfrm>
            <a:off x="7848600" y="4495800"/>
            <a:ext cx="685800" cy="304800"/>
          </a:xfrm>
          <a:prstGeom prst="rect">
            <a:avLst/>
          </a:prstGeom>
          <a:solidFill>
            <a:schemeClr val="tx2"/>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Courier New" pitchFamily="49" charset="0"/>
                <a:cs typeface="Courier New" pitchFamily="49" charset="0"/>
              </a:rPr>
              <a:t>ebp</a:t>
            </a:r>
            <a:endParaRPr lang="en-US" b="1" dirty="0" smtClean="0">
              <a:solidFill>
                <a:schemeClr val="tx1"/>
              </a:solidFill>
              <a:latin typeface="Courier New" pitchFamily="49" charset="0"/>
              <a:cs typeface="Courier New" pitchFamily="49" charset="0"/>
            </a:endParaRPr>
          </a:p>
        </p:txBody>
      </p:sp>
      <p:sp>
        <p:nvSpPr>
          <p:cNvPr id="51" name="Rectangle 50"/>
          <p:cNvSpPr/>
          <p:nvPr/>
        </p:nvSpPr>
        <p:spPr>
          <a:xfrm>
            <a:off x="7848600" y="4800600"/>
            <a:ext cx="685800" cy="304800"/>
          </a:xfrm>
          <a:prstGeom prst="rect">
            <a:avLst/>
          </a:prstGeom>
          <a:solidFill>
            <a:srgbClr val="00B05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Courier New" pitchFamily="49" charset="0"/>
                <a:cs typeface="Courier New" pitchFamily="49" charset="0"/>
              </a:rPr>
              <a:t>&lt;m1&gt;</a:t>
            </a:r>
          </a:p>
        </p:txBody>
      </p:sp>
      <p:sp>
        <p:nvSpPr>
          <p:cNvPr id="52" name="Rectangle 51"/>
          <p:cNvSpPr/>
          <p:nvPr/>
        </p:nvSpPr>
        <p:spPr>
          <a:xfrm>
            <a:off x="7848600" y="4191000"/>
            <a:ext cx="685800" cy="304800"/>
          </a:xfrm>
          <a:prstGeom prst="rect">
            <a:avLst/>
          </a:prstGeom>
          <a:solidFill>
            <a:schemeClr val="tx2"/>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Courier New" pitchFamily="49" charset="0"/>
                <a:cs typeface="Courier New" pitchFamily="49" charset="0"/>
              </a:rPr>
              <a:t>str</a:t>
            </a:r>
            <a:endParaRPr lang="en-US" b="1" dirty="0" smtClean="0">
              <a:solidFill>
                <a:schemeClr val="tx1"/>
              </a:solidFill>
              <a:latin typeface="Courier New" pitchFamily="49" charset="0"/>
              <a:cs typeface="Courier New" pitchFamily="49" charset="0"/>
            </a:endParaRPr>
          </a:p>
        </p:txBody>
      </p:sp>
      <p:sp>
        <p:nvSpPr>
          <p:cNvPr id="57" name="Pentagon 56"/>
          <p:cNvSpPr/>
          <p:nvPr/>
        </p:nvSpPr>
        <p:spPr>
          <a:xfrm flipH="1">
            <a:off x="3810000" y="4572000"/>
            <a:ext cx="609600" cy="228600"/>
          </a:xfrm>
          <a:prstGeom prst="homePlat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EIP</a:t>
            </a:r>
            <a:endParaRPr lang="en-US" b="1" dirty="0">
              <a:solidFill>
                <a:schemeClr val="bg1"/>
              </a:solidFill>
            </a:endParaRPr>
          </a:p>
        </p:txBody>
      </p:sp>
      <p:sp>
        <p:nvSpPr>
          <p:cNvPr id="34" name="Pentagon 33"/>
          <p:cNvSpPr/>
          <p:nvPr/>
        </p:nvSpPr>
        <p:spPr>
          <a:xfrm>
            <a:off x="6781800" y="47244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+ 4</a:t>
            </a:r>
            <a:endParaRPr lang="en-US" b="1" dirty="0">
              <a:solidFill>
                <a:schemeClr val="tx1"/>
              </a:solidFill>
            </a:endParaRPr>
          </a:p>
        </p:txBody>
      </p:sp>
      <p:sp>
        <p:nvSpPr>
          <p:cNvPr id="35" name="Pentagon 34"/>
          <p:cNvSpPr/>
          <p:nvPr/>
        </p:nvSpPr>
        <p:spPr>
          <a:xfrm>
            <a:off x="6781800" y="50292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 + 8</a:t>
            </a:r>
            <a:endParaRPr lang="en-US" b="1" dirty="0">
              <a:solidFill>
                <a:schemeClr val="tx1"/>
              </a:solidFill>
            </a:endParaRPr>
          </a:p>
        </p:txBody>
      </p:sp>
      <p:sp>
        <p:nvSpPr>
          <p:cNvPr id="38" name="Pentagon 37"/>
          <p:cNvSpPr/>
          <p:nvPr/>
        </p:nvSpPr>
        <p:spPr>
          <a:xfrm>
            <a:off x="6781800" y="5334000"/>
            <a:ext cx="978408" cy="2286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EBP + 12</a:t>
            </a:r>
            <a:endParaRPr lang="en-US" sz="1600" b="1" dirty="0">
              <a:solidFill>
                <a:schemeClr val="tx1"/>
              </a:solidFill>
            </a:endParaRPr>
          </a:p>
        </p:txBody>
      </p:sp>
      <p:sp>
        <p:nvSpPr>
          <p:cNvPr id="37" name="Rectangle 36"/>
          <p:cNvSpPr/>
          <p:nvPr/>
        </p:nvSpPr>
        <p:spPr>
          <a:xfrm>
            <a:off x="7848600" y="5105400"/>
            <a:ext cx="685800" cy="304800"/>
          </a:xfrm>
          <a:prstGeom prst="rect">
            <a:avLst/>
          </a:prstGeom>
          <a:solidFill>
            <a:srgbClr val="00B05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Courier New" pitchFamily="49" charset="0"/>
                <a:cs typeface="Courier New" pitchFamily="49" charset="0"/>
              </a:rPr>
              <a:t>&lt;m2&gt;</a:t>
            </a:r>
          </a:p>
        </p:txBody>
      </p:sp>
      <p:sp>
        <p:nvSpPr>
          <p:cNvPr id="43" name="Rectangle 42"/>
          <p:cNvSpPr/>
          <p:nvPr/>
        </p:nvSpPr>
        <p:spPr>
          <a:xfrm>
            <a:off x="7848600" y="5410200"/>
            <a:ext cx="685800" cy="304800"/>
          </a:xfrm>
          <a:prstGeom prst="rect">
            <a:avLst/>
          </a:prstGeom>
          <a:solidFill>
            <a:srgbClr val="00B05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Courier New" pitchFamily="49" charset="0"/>
                <a:cs typeface="Courier New" pitchFamily="49" charset="0"/>
              </a:rPr>
              <a:t>&lt;m3&gt;</a:t>
            </a:r>
          </a:p>
        </p:txBody>
      </p:sp>
      <p:sp>
        <p:nvSpPr>
          <p:cNvPr id="45" name="Rectangle 44"/>
          <p:cNvSpPr/>
          <p:nvPr/>
        </p:nvSpPr>
        <p:spPr>
          <a:xfrm>
            <a:off x="4267200" y="1981200"/>
            <a:ext cx="3352800" cy="6858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rgbClr val="00B0F0"/>
                </a:solidFill>
                <a:latin typeface="Courier New" pitchFamily="49" charset="0"/>
                <a:cs typeface="Courier New" pitchFamily="49" charset="0"/>
              </a:rPr>
              <a:t>main</a:t>
            </a:r>
            <a:r>
              <a:rPr lang="en-US" dirty="0" smtClean="0">
                <a:solidFill>
                  <a:schemeClr val="bg1"/>
                </a:solidFill>
                <a:latin typeface="Bookman Old Style" pitchFamily="18" charset="0"/>
              </a:rPr>
              <a:t> is a function as like as any other function.</a:t>
            </a:r>
          </a:p>
        </p:txBody>
      </p:sp>
      <p:sp>
        <p:nvSpPr>
          <p:cNvPr id="46" name="Rectangle 45"/>
          <p:cNvSpPr/>
          <p:nvPr/>
        </p:nvSpPr>
        <p:spPr>
          <a:xfrm>
            <a:off x="4267200" y="5715000"/>
            <a:ext cx="3352800" cy="9144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latin typeface="Bookman Old Style" pitchFamily="18" charset="0"/>
                <a:cs typeface="Courier New" pitchFamily="49" charset="0"/>
              </a:rPr>
              <a:t>What do these memory locations contain &lt;m1&gt;, &lt;m2&gt;, and &lt;m3&gt;?</a:t>
            </a:r>
            <a:endParaRPr lang="en-US" dirty="0" smtClean="0">
              <a:solidFill>
                <a:schemeClr val="bg1"/>
              </a:solidFill>
              <a:latin typeface="Bookman Old Style" pitchFamily="18" charset="0"/>
            </a:endParaRPr>
          </a:p>
        </p:txBody>
      </p:sp>
      <p:cxnSp>
        <p:nvCxnSpPr>
          <p:cNvPr id="49" name="Straight Connector 48"/>
          <p:cNvCxnSpPr/>
          <p:nvPr/>
        </p:nvCxnSpPr>
        <p:spPr>
          <a:xfrm>
            <a:off x="7848600" y="6019800"/>
            <a:ext cx="6858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4648200" y="3581400"/>
            <a:ext cx="2057400" cy="990600"/>
          </a:xfrm>
          <a:prstGeom prst="rect">
            <a:avLst/>
          </a:prstGeom>
          <a:noFill/>
          <a:ln w="25400">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latin typeface="Bookman Old Style" pitchFamily="18" charset="0"/>
                <a:cs typeface="Courier New" pitchFamily="49" charset="0"/>
              </a:rPr>
              <a:t>Can you tell what these instructions do?</a:t>
            </a:r>
            <a:endParaRPr lang="en-US" dirty="0" smtClean="0">
              <a:solidFill>
                <a:schemeClr val="bg1"/>
              </a:solidFill>
              <a:latin typeface="Bookman Old Style" pitchFamily="18" charset="0"/>
            </a:endParaRPr>
          </a:p>
        </p:txBody>
      </p:sp>
      <p:sp>
        <p:nvSpPr>
          <p:cNvPr id="54" name="Right Brace 53"/>
          <p:cNvSpPr/>
          <p:nvPr/>
        </p:nvSpPr>
        <p:spPr>
          <a:xfrm>
            <a:off x="3733800" y="3505200"/>
            <a:ext cx="914400" cy="838200"/>
          </a:xfrm>
          <a:prstGeom prst="rightBrace">
            <a:avLst/>
          </a:prstGeom>
          <a:ln w="2540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Slide Number Placeholder 24"/>
          <p:cNvSpPr>
            <a:spLocks noGrp="1"/>
          </p:cNvSpPr>
          <p:nvPr>
            <p:ph type="sldNum" sz="quarter" idx="12"/>
          </p:nvPr>
        </p:nvSpPr>
        <p:spPr/>
        <p:txBody>
          <a:bodyPr/>
          <a:lstStyle/>
          <a:p>
            <a:fld id="{B6F15528-21DE-4FAA-801E-634DDDAF4B2B}" type="slidenum">
              <a:rPr lang="en-US" smtClean="0"/>
              <a:pPr/>
              <a:t>80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animBg="1"/>
      <p:bldP spid="53" grpId="0" animBg="1"/>
      <p:bldP spid="54"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Functions, Low Level View</a:t>
            </a:r>
            <a:br>
              <a:rPr lang="en-US" b="1" dirty="0" smtClean="0">
                <a:solidFill>
                  <a:schemeClr val="bg1"/>
                </a:solidFill>
                <a:latin typeface="Bookman Old Style" pitchFamily="18" charset="0"/>
              </a:rPr>
            </a:br>
            <a:r>
              <a:rPr lang="en-US" b="1" dirty="0" smtClean="0">
                <a:solidFill>
                  <a:schemeClr val="bg1"/>
                </a:solidFill>
                <a:latin typeface="Bookman Old Style" pitchFamily="18" charset="0"/>
              </a:rPr>
              <a:t>- Stack Reliability -</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68580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8534400" y="1905000"/>
            <a:ext cx="0" cy="4648200"/>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858000" y="5105400"/>
            <a:ext cx="1676400" cy="914400"/>
          </a:xfrm>
          <a:prstGeom prst="rect">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6781800" y="6172200"/>
            <a:ext cx="1752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t>
            </a:r>
          </a:p>
          <a:p>
            <a:pPr algn="ctr"/>
            <a:r>
              <a:rPr lang="en-US" b="1" dirty="0" smtClean="0"/>
              <a:t>.</a:t>
            </a:r>
            <a:endParaRPr lang="en-US" b="1" dirty="0"/>
          </a:p>
        </p:txBody>
      </p:sp>
      <p:sp>
        <p:nvSpPr>
          <p:cNvPr id="51" name="Pentagon 50"/>
          <p:cNvSpPr/>
          <p:nvPr/>
        </p:nvSpPr>
        <p:spPr>
          <a:xfrm>
            <a:off x="5791200" y="3505200"/>
            <a:ext cx="978408" cy="38100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ESP</a:t>
            </a:r>
            <a:endParaRPr lang="en-US" b="1" dirty="0">
              <a:solidFill>
                <a:schemeClr val="tx1"/>
              </a:solidFill>
            </a:endParaRPr>
          </a:p>
        </p:txBody>
      </p:sp>
      <p:sp>
        <p:nvSpPr>
          <p:cNvPr id="52" name="Pentagon 51"/>
          <p:cNvSpPr/>
          <p:nvPr/>
        </p:nvSpPr>
        <p:spPr>
          <a:xfrm>
            <a:off x="5791200" y="3810000"/>
            <a:ext cx="978408" cy="38100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EBP</a:t>
            </a:r>
            <a:endParaRPr lang="en-US" b="1" dirty="0">
              <a:solidFill>
                <a:schemeClr val="tx1"/>
              </a:solidFill>
            </a:endParaRPr>
          </a:p>
        </p:txBody>
      </p:sp>
      <p:cxnSp>
        <p:nvCxnSpPr>
          <p:cNvPr id="56" name="Straight Connector 55"/>
          <p:cNvCxnSpPr/>
          <p:nvPr/>
        </p:nvCxnSpPr>
        <p:spPr>
          <a:xfrm>
            <a:off x="6858000" y="62484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858000" y="57912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858000" y="55626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858000" y="5334000"/>
            <a:ext cx="1676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6858000" y="48006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&lt;arg2&gt;</a:t>
            </a:r>
          </a:p>
        </p:txBody>
      </p:sp>
      <p:sp>
        <p:nvSpPr>
          <p:cNvPr id="27" name="Rectangle 26"/>
          <p:cNvSpPr/>
          <p:nvPr/>
        </p:nvSpPr>
        <p:spPr>
          <a:xfrm>
            <a:off x="6858000" y="4495800"/>
            <a:ext cx="1676400" cy="304800"/>
          </a:xfrm>
          <a:prstGeom prst="rect">
            <a:avLst/>
          </a:prstGeom>
          <a:solidFill>
            <a:srgbClr val="00B0F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&lt;arg1&gt;</a:t>
            </a:r>
          </a:p>
        </p:txBody>
      </p:sp>
      <p:sp>
        <p:nvSpPr>
          <p:cNvPr id="29" name="Rectangle 28"/>
          <p:cNvSpPr/>
          <p:nvPr/>
        </p:nvSpPr>
        <p:spPr>
          <a:xfrm>
            <a:off x="6858000" y="4191000"/>
            <a:ext cx="1676400" cy="304800"/>
          </a:xfrm>
          <a:prstGeom prst="rect">
            <a:avLst/>
          </a:prstGeom>
          <a:solidFill>
            <a:srgbClr val="FFC000"/>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Caller EIP</a:t>
            </a:r>
          </a:p>
        </p:txBody>
      </p:sp>
      <p:sp>
        <p:nvSpPr>
          <p:cNvPr id="28" name="Rectangle 27"/>
          <p:cNvSpPr/>
          <p:nvPr/>
        </p:nvSpPr>
        <p:spPr>
          <a:xfrm>
            <a:off x="6858000" y="38862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EBP value</a:t>
            </a:r>
          </a:p>
        </p:txBody>
      </p:sp>
      <p:cxnSp>
        <p:nvCxnSpPr>
          <p:cNvPr id="31" name="Straight Connector 30"/>
          <p:cNvCxnSpPr/>
          <p:nvPr/>
        </p:nvCxnSpPr>
        <p:spPr>
          <a:xfrm flipH="1">
            <a:off x="8534400" y="4038600"/>
            <a:ext cx="228600" cy="0"/>
          </a:xfrm>
          <a:prstGeom prst="line">
            <a:avLst/>
          </a:prstGeom>
          <a:ln w="254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763000" y="4038600"/>
            <a:ext cx="0" cy="2133600"/>
          </a:xfrm>
          <a:prstGeom prst="line">
            <a:avLst/>
          </a:prstGeom>
          <a:ln w="254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8534400" y="6172200"/>
            <a:ext cx="228600" cy="0"/>
          </a:xfrm>
          <a:prstGeom prst="line">
            <a:avLst/>
          </a:prstGeom>
          <a:ln w="25400">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6858000" y="3581400"/>
            <a:ext cx="1676400" cy="304800"/>
          </a:xfrm>
          <a:prstGeom prst="rect">
            <a:avLst/>
          </a:prstGeom>
          <a:solidFill>
            <a:schemeClr val="accent3">
              <a:lumMod val="60000"/>
              <a:lumOff val="40000"/>
            </a:schemeClr>
          </a:solid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Courier New" pitchFamily="49" charset="0"/>
                <a:cs typeface="Courier New" pitchFamily="49" charset="0"/>
              </a:rPr>
              <a:t>zero</a:t>
            </a:r>
          </a:p>
        </p:txBody>
      </p:sp>
      <p:sp>
        <p:nvSpPr>
          <p:cNvPr id="34" name="Pentagon 33"/>
          <p:cNvSpPr/>
          <p:nvPr/>
        </p:nvSpPr>
        <p:spPr>
          <a:xfrm>
            <a:off x="4953000" y="16764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Start of Memory</a:t>
            </a:r>
            <a:endParaRPr lang="en-US" dirty="0"/>
          </a:p>
        </p:txBody>
      </p:sp>
      <p:sp>
        <p:nvSpPr>
          <p:cNvPr id="35" name="Pentagon 34"/>
          <p:cNvSpPr/>
          <p:nvPr/>
        </p:nvSpPr>
        <p:spPr>
          <a:xfrm>
            <a:off x="4953000" y="6400800"/>
            <a:ext cx="1816608" cy="30480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Top of Memory</a:t>
            </a:r>
            <a:endParaRPr lang="en-US" dirty="0"/>
          </a:p>
        </p:txBody>
      </p:sp>
      <p:sp>
        <p:nvSpPr>
          <p:cNvPr id="36" name="Rectangle 35"/>
          <p:cNvSpPr/>
          <p:nvPr/>
        </p:nvSpPr>
        <p:spPr>
          <a:xfrm>
            <a:off x="457200" y="2209800"/>
            <a:ext cx="5181600" cy="3733800"/>
          </a:xfrm>
          <a:prstGeom prst="rect">
            <a:avLst/>
          </a:prstGeom>
          <a:noFill/>
          <a:ln w="127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bg1"/>
                </a:solidFill>
                <a:latin typeface="Bookman Old Style" pitchFamily="18" charset="0"/>
              </a:rPr>
              <a:t>So,</a:t>
            </a:r>
          </a:p>
          <a:p>
            <a:endParaRPr lang="en-US" sz="2000" dirty="0" smtClean="0">
              <a:solidFill>
                <a:schemeClr val="bg1"/>
              </a:solidFill>
              <a:latin typeface="Bookman Old Style" pitchFamily="18" charset="0"/>
            </a:endParaRPr>
          </a:p>
          <a:p>
            <a:r>
              <a:rPr lang="en-US" sz="2000" dirty="0" smtClean="0">
                <a:solidFill>
                  <a:schemeClr val="bg1"/>
                </a:solidFill>
                <a:latin typeface="Bookman Old Style" pitchFamily="18" charset="0"/>
              </a:rPr>
              <a:t>What if we can locate </a:t>
            </a:r>
            <a:r>
              <a:rPr lang="en-US" sz="2000" dirty="0" smtClean="0">
                <a:solidFill>
                  <a:srgbClr val="FFC000"/>
                </a:solidFill>
                <a:latin typeface="Bookman Old Style" pitchFamily="18" charset="0"/>
              </a:rPr>
              <a:t>Caller EIP </a:t>
            </a:r>
            <a:r>
              <a:rPr lang="en-US" sz="2000" dirty="0" smtClean="0">
                <a:solidFill>
                  <a:schemeClr val="bg1"/>
                </a:solidFill>
                <a:latin typeface="Bookman Old Style" pitchFamily="18" charset="0"/>
              </a:rPr>
              <a:t>in the stack and change it using </a:t>
            </a:r>
            <a:r>
              <a:rPr lang="en-US" sz="2000" dirty="0" err="1" smtClean="0">
                <a:solidFill>
                  <a:srgbClr val="FFC000"/>
                </a:solidFill>
                <a:latin typeface="Courier New" pitchFamily="49" charset="0"/>
                <a:cs typeface="Courier New" pitchFamily="49" charset="0"/>
              </a:rPr>
              <a:t>mov</a:t>
            </a:r>
            <a:r>
              <a:rPr lang="en-US" sz="2000" dirty="0" smtClean="0">
                <a:solidFill>
                  <a:schemeClr val="bg1"/>
                </a:solidFill>
                <a:latin typeface="Bookman Old Style" pitchFamily="18" charset="0"/>
              </a:rPr>
              <a:t> or any other instruction?</a:t>
            </a:r>
          </a:p>
          <a:p>
            <a:r>
              <a:rPr lang="en-US" sz="2000" dirty="0" smtClean="0">
                <a:solidFill>
                  <a:schemeClr val="bg1"/>
                </a:solidFill>
                <a:latin typeface="Bookman Old Style" pitchFamily="18" charset="0"/>
              </a:rPr>
              <a:t>What if the new value is a location of another block of code?</a:t>
            </a:r>
          </a:p>
          <a:p>
            <a:r>
              <a:rPr lang="en-US" sz="2000" dirty="0" smtClean="0">
                <a:solidFill>
                  <a:schemeClr val="bg1"/>
                </a:solidFill>
                <a:latin typeface="Bookman Old Style" pitchFamily="18" charset="0"/>
              </a:rPr>
              <a:t>What if the other block of code is harmful (security wise)?</a:t>
            </a:r>
          </a:p>
          <a:p>
            <a:endParaRPr lang="en-US" sz="2000" dirty="0" smtClean="0">
              <a:solidFill>
                <a:schemeClr val="bg1"/>
              </a:solidFill>
              <a:latin typeface="Bookman Old Style" pitchFamily="18" charset="0"/>
            </a:endParaRPr>
          </a:p>
          <a:p>
            <a:r>
              <a:rPr lang="en-US" sz="2000" dirty="0" smtClean="0">
                <a:solidFill>
                  <a:schemeClr val="bg1"/>
                </a:solidFill>
                <a:latin typeface="Bookman Old Style" pitchFamily="18" charset="0"/>
              </a:rPr>
              <a:t>Bad for the user, good for the Exploit </a:t>
            </a:r>
            <a:r>
              <a:rPr lang="en-US" sz="2000" dirty="0" smtClean="0">
                <a:solidFill>
                  <a:schemeClr val="bg1"/>
                </a:solidFill>
                <a:latin typeface="Bookman Old Style" pitchFamily="18" charset="0"/>
                <a:sym typeface="Wingdings" pitchFamily="2" charset="2"/>
              </a:rPr>
              <a:t></a:t>
            </a:r>
            <a:endParaRPr lang="en-US" sz="2000" dirty="0" smtClean="0">
              <a:solidFill>
                <a:schemeClr val="bg1"/>
              </a:solidFill>
              <a:latin typeface="Bookman Old Style" pitchFamily="18" charset="0"/>
            </a:endParaRPr>
          </a:p>
        </p:txBody>
      </p:sp>
      <p:sp>
        <p:nvSpPr>
          <p:cNvPr id="25" name="Slide Number Placeholder 24"/>
          <p:cNvSpPr>
            <a:spLocks noGrp="1"/>
          </p:cNvSpPr>
          <p:nvPr>
            <p:ph type="sldNum" sz="quarter" idx="12"/>
          </p:nvPr>
        </p:nvSpPr>
        <p:spPr/>
        <p:txBody>
          <a:bodyPr/>
          <a:lstStyle/>
          <a:p>
            <a:fld id="{B6F15528-21DE-4FAA-801E-634DDDAF4B2B}" type="slidenum">
              <a:rPr lang="en-US" smtClean="0"/>
              <a:pPr/>
              <a:t>81</a:t>
            </a:fld>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References (1)</a:t>
            </a:r>
          </a:p>
        </p:txBody>
      </p:sp>
      <p:sp>
        <p:nvSpPr>
          <p:cNvPr id="3" name="Content Placeholder 2"/>
          <p:cNvSpPr>
            <a:spLocks noGrp="1"/>
          </p:cNvSpPr>
          <p:nvPr>
            <p:ph idx="1"/>
          </p:nvPr>
        </p:nvSpPr>
        <p:spPr>
          <a:xfrm>
            <a:off x="457200" y="1600200"/>
            <a:ext cx="8458200" cy="4525963"/>
          </a:xfrm>
        </p:spPr>
        <p:txBody>
          <a:bodyPr>
            <a:noAutofit/>
          </a:bodyPr>
          <a:lstStyle/>
          <a:p>
            <a:pPr>
              <a:buClr>
                <a:srgbClr val="FF0000"/>
              </a:buClr>
            </a:pPr>
            <a:r>
              <a:rPr lang="en-US" sz="2000" dirty="0" smtClean="0">
                <a:solidFill>
                  <a:schemeClr val="bg1"/>
                </a:solidFill>
                <a:latin typeface="Bookman Old Style" pitchFamily="18" charset="0"/>
              </a:rPr>
              <a:t>Papers/Presentations/Links:</a:t>
            </a:r>
          </a:p>
          <a:p>
            <a:pPr lvl="1">
              <a:buClr>
                <a:srgbClr val="FF0000"/>
              </a:buClr>
            </a:pPr>
            <a:r>
              <a:rPr lang="en-US" sz="1600" dirty="0" err="1" smtClean="0">
                <a:solidFill>
                  <a:schemeClr val="bg1"/>
                </a:solidFill>
                <a:latin typeface="Bookman Old Style" pitchFamily="18" charset="0"/>
              </a:rPr>
              <a:t>ShellCode</a:t>
            </a:r>
            <a:r>
              <a:rPr lang="en-US" sz="1600" dirty="0" smtClean="0">
                <a:solidFill>
                  <a:schemeClr val="bg1"/>
                </a:solidFill>
                <a:latin typeface="Bookman Old Style" pitchFamily="18" charset="0"/>
              </a:rPr>
              <a:t>, </a:t>
            </a:r>
            <a:r>
              <a:rPr lang="en-US" sz="1600" dirty="0" smtClean="0">
                <a:solidFill>
                  <a:schemeClr val="bg1"/>
                </a:solidFill>
                <a:latin typeface="Bookman Old Style" pitchFamily="18" charset="0"/>
                <a:hlinkClick r:id="rId2"/>
              </a:rPr>
              <a:t>http://www.blackhatlibrary.net/Shellcode</a:t>
            </a:r>
            <a:endParaRPr lang="en-US" sz="1600" dirty="0" smtClean="0">
              <a:solidFill>
                <a:schemeClr val="bg1"/>
              </a:solidFill>
              <a:latin typeface="Bookman Old Style" pitchFamily="18" charset="0"/>
            </a:endParaRPr>
          </a:p>
          <a:p>
            <a:pPr lvl="1">
              <a:buClr>
                <a:srgbClr val="FF0000"/>
              </a:buClr>
            </a:pPr>
            <a:r>
              <a:rPr lang="en-US" sz="1600" dirty="0" smtClean="0">
                <a:solidFill>
                  <a:schemeClr val="bg1"/>
                </a:solidFill>
                <a:latin typeface="Bookman Old Style" pitchFamily="18" charset="0"/>
              </a:rPr>
              <a:t>Introduction to win32 </a:t>
            </a:r>
            <a:r>
              <a:rPr lang="en-US" sz="1600" dirty="0" err="1" smtClean="0">
                <a:solidFill>
                  <a:schemeClr val="bg1"/>
                </a:solidFill>
                <a:latin typeface="Bookman Old Style" pitchFamily="18" charset="0"/>
              </a:rPr>
              <a:t>shellcoding</a:t>
            </a:r>
            <a:r>
              <a:rPr lang="en-US" sz="1600" dirty="0" smtClean="0">
                <a:solidFill>
                  <a:schemeClr val="bg1"/>
                </a:solidFill>
                <a:latin typeface="Bookman Old Style" pitchFamily="18" charset="0"/>
              </a:rPr>
              <a:t>, </a:t>
            </a:r>
            <a:r>
              <a:rPr lang="en-US" sz="1600" dirty="0" err="1" smtClean="0">
                <a:solidFill>
                  <a:schemeClr val="bg1"/>
                </a:solidFill>
                <a:latin typeface="Bookman Old Style" pitchFamily="18" charset="0"/>
              </a:rPr>
              <a:t>Corelan</a:t>
            </a:r>
            <a:r>
              <a:rPr lang="en-US" sz="1600" dirty="0" smtClean="0">
                <a:solidFill>
                  <a:schemeClr val="bg1"/>
                </a:solidFill>
                <a:latin typeface="Bookman Old Style" pitchFamily="18" charset="0"/>
              </a:rPr>
              <a:t>, </a:t>
            </a:r>
            <a:r>
              <a:rPr lang="en-US" sz="1600" dirty="0" smtClean="0">
                <a:solidFill>
                  <a:schemeClr val="bg1"/>
                </a:solidFill>
                <a:latin typeface="Bookman Old Style" pitchFamily="18" charset="0"/>
                <a:hlinkClick r:id="rId3"/>
              </a:rPr>
              <a:t>http://www.corelan.be/index.php/2010/02/25/exploit-writing-tutorial-part-9-introduction-to-win32-shellcodeing/</a:t>
            </a:r>
            <a:endParaRPr lang="en-US" sz="1600" dirty="0" smtClean="0">
              <a:solidFill>
                <a:schemeClr val="bg1"/>
              </a:solidFill>
              <a:latin typeface="Bookman Old Style" pitchFamily="18" charset="0"/>
            </a:endParaRPr>
          </a:p>
          <a:p>
            <a:pPr lvl="1">
              <a:buClr>
                <a:srgbClr val="FF0000"/>
              </a:buClr>
            </a:pPr>
            <a:r>
              <a:rPr lang="en-US" sz="1600" dirty="0" smtClean="0">
                <a:solidFill>
                  <a:schemeClr val="bg1"/>
                </a:solidFill>
                <a:latin typeface="Bookman Old Style" pitchFamily="18" charset="0"/>
              </a:rPr>
              <a:t>Hacking/Shellcode/Alphanumeric/x64 printable </a:t>
            </a:r>
            <a:r>
              <a:rPr lang="en-US" sz="1600" dirty="0" err="1" smtClean="0">
                <a:solidFill>
                  <a:schemeClr val="bg1"/>
                </a:solidFill>
                <a:latin typeface="Bookman Old Style" pitchFamily="18" charset="0"/>
              </a:rPr>
              <a:t>opcodes</a:t>
            </a:r>
            <a:r>
              <a:rPr lang="en-US" sz="1600" dirty="0" smtClean="0">
                <a:solidFill>
                  <a:schemeClr val="bg1"/>
                </a:solidFill>
                <a:latin typeface="Bookman Old Style" pitchFamily="18" charset="0"/>
              </a:rPr>
              <a:t>, </a:t>
            </a:r>
            <a:r>
              <a:rPr lang="en-US" sz="1600" dirty="0" smtClean="0">
                <a:solidFill>
                  <a:schemeClr val="bg1"/>
                </a:solidFill>
                <a:latin typeface="Bookman Old Style" pitchFamily="18" charset="0"/>
                <a:hlinkClick r:id="rId4"/>
              </a:rPr>
              <a:t>http://skypher.com/wiki/index.php/Hacking/Shellcode/Alphanumeric/x64_printable_opcodes</a:t>
            </a:r>
            <a:endParaRPr lang="en-US" sz="1600" dirty="0" smtClean="0">
              <a:solidFill>
                <a:schemeClr val="bg1"/>
              </a:solidFill>
              <a:latin typeface="Bookman Old Style" pitchFamily="18" charset="0"/>
            </a:endParaRPr>
          </a:p>
          <a:p>
            <a:pPr lvl="1">
              <a:buClr>
                <a:srgbClr val="FF0000"/>
              </a:buClr>
            </a:pPr>
            <a:r>
              <a:rPr lang="en-US" sz="1600" dirty="0" smtClean="0">
                <a:solidFill>
                  <a:schemeClr val="bg1"/>
                </a:solidFill>
                <a:latin typeface="Bookman Old Style" pitchFamily="18" charset="0"/>
              </a:rPr>
              <a:t> Learning Assembly Through Writing Shellcode, </a:t>
            </a:r>
            <a:r>
              <a:rPr lang="en-US" sz="1600" dirty="0" smtClean="0">
                <a:solidFill>
                  <a:schemeClr val="bg1"/>
                </a:solidFill>
                <a:latin typeface="Bookman Old Style" pitchFamily="18" charset="0"/>
                <a:hlinkClick r:id="rId5"/>
              </a:rPr>
              <a:t>http://www.patternsinthevoid.net/blog/2011/09/learning-assembly-through-writing-shellcode/</a:t>
            </a:r>
            <a:endParaRPr lang="en-US" sz="1600" dirty="0" smtClean="0">
              <a:solidFill>
                <a:schemeClr val="bg1"/>
              </a:solidFill>
              <a:latin typeface="Bookman Old Style" pitchFamily="18" charset="0"/>
            </a:endParaRPr>
          </a:p>
          <a:p>
            <a:pPr lvl="1">
              <a:buClr>
                <a:srgbClr val="FF0000"/>
              </a:buClr>
            </a:pPr>
            <a:r>
              <a:rPr lang="en-US" sz="1600" dirty="0" err="1" smtClean="0">
                <a:solidFill>
                  <a:schemeClr val="bg1"/>
                </a:solidFill>
                <a:latin typeface="Bookman Old Style" pitchFamily="18" charset="0"/>
              </a:rPr>
              <a:t>Shellcoding</a:t>
            </a:r>
            <a:r>
              <a:rPr lang="en-US" sz="1600" dirty="0" smtClean="0">
                <a:solidFill>
                  <a:schemeClr val="bg1"/>
                </a:solidFill>
                <a:latin typeface="Bookman Old Style" pitchFamily="18" charset="0"/>
              </a:rPr>
              <a:t> for Linux and Windows Tutorial, </a:t>
            </a:r>
            <a:r>
              <a:rPr lang="en-US" sz="1600" dirty="0" smtClean="0">
                <a:solidFill>
                  <a:schemeClr val="bg1"/>
                </a:solidFill>
                <a:latin typeface="Bookman Old Style" pitchFamily="18" charset="0"/>
                <a:hlinkClick r:id="rId6"/>
              </a:rPr>
              <a:t>http://www.vividmachines.com/shellcode/shellcode.html</a:t>
            </a:r>
            <a:endParaRPr lang="en-US" sz="1600" dirty="0" smtClean="0">
              <a:solidFill>
                <a:schemeClr val="bg1"/>
              </a:solidFill>
              <a:latin typeface="Bookman Old Style" pitchFamily="18" charset="0"/>
            </a:endParaRPr>
          </a:p>
          <a:p>
            <a:pPr lvl="1">
              <a:buClr>
                <a:srgbClr val="FF0000"/>
              </a:buClr>
            </a:pPr>
            <a:r>
              <a:rPr lang="en-US" sz="1600" dirty="0" smtClean="0">
                <a:solidFill>
                  <a:schemeClr val="bg1"/>
                </a:solidFill>
                <a:latin typeface="Bookman Old Style" pitchFamily="18" charset="0"/>
              </a:rPr>
              <a:t>Unix Assembly Codes Development, </a:t>
            </a:r>
            <a:r>
              <a:rPr lang="en-US" sz="1600" dirty="0" smtClean="0">
                <a:solidFill>
                  <a:schemeClr val="bg1"/>
                </a:solidFill>
                <a:latin typeface="Bookman Old Style" pitchFamily="18" charset="0"/>
                <a:hlinkClick r:id="rId7"/>
              </a:rPr>
              <a:t>http://pentest.cryptocity.net/files/exploitation/asmcodes-1.0.2.pdf</a:t>
            </a:r>
            <a:endParaRPr lang="en-US" sz="1600" dirty="0" smtClean="0">
              <a:solidFill>
                <a:schemeClr val="bg1"/>
              </a:solidFill>
              <a:latin typeface="Bookman Old Style" pitchFamily="18" charset="0"/>
            </a:endParaRPr>
          </a:p>
          <a:p>
            <a:pPr lvl="1">
              <a:buClr>
                <a:srgbClr val="FF0000"/>
              </a:buClr>
            </a:pPr>
            <a:r>
              <a:rPr lang="en-US" sz="1600" dirty="0" smtClean="0">
                <a:solidFill>
                  <a:schemeClr val="bg1"/>
                </a:solidFill>
                <a:latin typeface="Bookman Old Style" pitchFamily="18" charset="0"/>
              </a:rPr>
              <a:t>Win32 Assembly Components, </a:t>
            </a:r>
            <a:r>
              <a:rPr lang="en-US" sz="1600" dirty="0" smtClean="0">
                <a:solidFill>
                  <a:schemeClr val="bg1"/>
                </a:solidFill>
                <a:latin typeface="Bookman Old Style" pitchFamily="18" charset="0"/>
                <a:hlinkClick r:id="rId8"/>
              </a:rPr>
              <a:t>http://pentest.cryptocity.net/files/exploitation/winasm-1.0.1.pdf</a:t>
            </a:r>
            <a:endParaRPr lang="en-US" sz="1600" dirty="0" smtClean="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82</a:t>
            </a:fld>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References (2)</a:t>
            </a:r>
          </a:p>
        </p:txBody>
      </p:sp>
      <p:sp>
        <p:nvSpPr>
          <p:cNvPr id="3" name="Content Placeholder 2"/>
          <p:cNvSpPr>
            <a:spLocks noGrp="1"/>
          </p:cNvSpPr>
          <p:nvPr>
            <p:ph idx="1"/>
          </p:nvPr>
        </p:nvSpPr>
        <p:spPr>
          <a:xfrm>
            <a:off x="457200" y="1600200"/>
            <a:ext cx="8458200" cy="4525963"/>
          </a:xfrm>
        </p:spPr>
        <p:txBody>
          <a:bodyPr>
            <a:noAutofit/>
          </a:bodyPr>
          <a:lstStyle/>
          <a:p>
            <a:pPr>
              <a:buClr>
                <a:srgbClr val="FF0000"/>
              </a:buClr>
            </a:pPr>
            <a:r>
              <a:rPr lang="en-US" sz="2000" dirty="0" smtClean="0">
                <a:solidFill>
                  <a:schemeClr val="bg1"/>
                </a:solidFill>
                <a:latin typeface="Bookman Old Style" pitchFamily="18" charset="0"/>
              </a:rPr>
              <a:t>Papers/Presentations/Links:</a:t>
            </a:r>
          </a:p>
          <a:p>
            <a:pPr lvl="1">
              <a:buClr>
                <a:srgbClr val="FF0000"/>
              </a:buClr>
            </a:pPr>
            <a:r>
              <a:rPr lang="en-US" sz="1600" dirty="0" smtClean="0">
                <a:solidFill>
                  <a:schemeClr val="bg1"/>
                </a:solidFill>
                <a:latin typeface="Bookman Old Style" pitchFamily="18" charset="0"/>
              </a:rPr>
              <a:t>64-bit Linux Shellcode, </a:t>
            </a:r>
            <a:r>
              <a:rPr lang="en-US" sz="1600" dirty="0" smtClean="0">
                <a:solidFill>
                  <a:schemeClr val="bg1"/>
                </a:solidFill>
                <a:latin typeface="Bookman Old Style" pitchFamily="18" charset="0"/>
                <a:hlinkClick r:id="rId2"/>
              </a:rPr>
              <a:t>http://blog.markloiseau.com/2012/06/64-bit-linux-shellcode/</a:t>
            </a:r>
            <a:endParaRPr lang="en-US" sz="1600" dirty="0" smtClean="0">
              <a:solidFill>
                <a:schemeClr val="bg1"/>
              </a:solidFill>
              <a:latin typeface="Bookman Old Style" pitchFamily="18" charset="0"/>
            </a:endParaRPr>
          </a:p>
          <a:p>
            <a:pPr lvl="1">
              <a:buClr>
                <a:srgbClr val="FF0000"/>
              </a:buClr>
            </a:pPr>
            <a:r>
              <a:rPr lang="en-US" sz="1600" dirty="0" smtClean="0">
                <a:solidFill>
                  <a:schemeClr val="bg1"/>
                </a:solidFill>
                <a:latin typeface="Bookman Old Style" pitchFamily="18" charset="0"/>
              </a:rPr>
              <a:t>Writing </a:t>
            </a:r>
            <a:r>
              <a:rPr lang="en-US" sz="1600" dirty="0" err="1" smtClean="0">
                <a:solidFill>
                  <a:schemeClr val="bg1"/>
                </a:solidFill>
                <a:latin typeface="Bookman Old Style" pitchFamily="18" charset="0"/>
              </a:rPr>
              <a:t>shellcode</a:t>
            </a:r>
            <a:r>
              <a:rPr lang="en-US" sz="1600" dirty="0" smtClean="0">
                <a:solidFill>
                  <a:schemeClr val="bg1"/>
                </a:solidFill>
                <a:latin typeface="Bookman Old Style" pitchFamily="18" charset="0"/>
              </a:rPr>
              <a:t> for Linux and *BSD, </a:t>
            </a:r>
            <a:r>
              <a:rPr lang="en-US" sz="1600" dirty="0" smtClean="0">
                <a:solidFill>
                  <a:schemeClr val="bg1"/>
                </a:solidFill>
                <a:latin typeface="Bookman Old Style" pitchFamily="18" charset="0"/>
                <a:hlinkClick r:id="rId3"/>
              </a:rPr>
              <a:t>http://www.kernel-panic.it/security/shellcode/index.html</a:t>
            </a:r>
            <a:endParaRPr lang="en-US" sz="1600" dirty="0" smtClean="0">
              <a:solidFill>
                <a:schemeClr val="bg1"/>
              </a:solidFill>
              <a:latin typeface="Bookman Old Style" pitchFamily="18" charset="0"/>
            </a:endParaRPr>
          </a:p>
          <a:p>
            <a:pPr lvl="1">
              <a:buClr>
                <a:srgbClr val="FF0000"/>
              </a:buClr>
            </a:pPr>
            <a:r>
              <a:rPr lang="en-US" sz="1600" dirty="0" smtClean="0">
                <a:solidFill>
                  <a:schemeClr val="bg1"/>
                </a:solidFill>
                <a:latin typeface="Bookman Old Style" pitchFamily="18" charset="0"/>
              </a:rPr>
              <a:t>Understanding Windows’s Shellcode (Matt Miller’s, aka </a:t>
            </a:r>
            <a:r>
              <a:rPr lang="en-US" sz="1600" dirty="0" err="1" smtClean="0">
                <a:solidFill>
                  <a:schemeClr val="bg1"/>
                </a:solidFill>
                <a:latin typeface="Bookman Old Style" pitchFamily="18" charset="0"/>
              </a:rPr>
              <a:t>skape</a:t>
            </a:r>
            <a:r>
              <a:rPr lang="en-US" sz="1600" dirty="0" smtClean="0">
                <a:solidFill>
                  <a:schemeClr val="bg1"/>
                </a:solidFill>
                <a:latin typeface="Bookman Old Style" pitchFamily="18" charset="0"/>
              </a:rPr>
              <a:t>)</a:t>
            </a:r>
          </a:p>
          <a:p>
            <a:pPr lvl="1">
              <a:buClr>
                <a:srgbClr val="FF0000"/>
              </a:buClr>
            </a:pPr>
            <a:r>
              <a:rPr lang="nb-NO" sz="1600" dirty="0" smtClean="0">
                <a:solidFill>
                  <a:schemeClr val="bg1"/>
                </a:solidFill>
                <a:latin typeface="Bookman Old Style" pitchFamily="18" charset="0"/>
              </a:rPr>
              <a:t>Metasploit’s Meterpreter (Matt Miller, aka skape)</a:t>
            </a:r>
          </a:p>
          <a:p>
            <a:pPr lvl="1">
              <a:buClr>
                <a:srgbClr val="FF0000"/>
              </a:buClr>
            </a:pPr>
            <a:r>
              <a:rPr lang="pt-BR" sz="1600" dirty="0" smtClean="0">
                <a:solidFill>
                  <a:schemeClr val="bg1"/>
                </a:solidFill>
                <a:latin typeface="Bookman Old Style" pitchFamily="18" charset="0"/>
              </a:rPr>
              <a:t>Syscall Proxying fun and applications, csk @ uberwall.org</a:t>
            </a:r>
          </a:p>
          <a:p>
            <a:pPr lvl="1">
              <a:buClr>
                <a:srgbClr val="FF0000"/>
              </a:buClr>
            </a:pPr>
            <a:r>
              <a:rPr lang="en-US" sz="1600" dirty="0" smtClean="0">
                <a:solidFill>
                  <a:schemeClr val="bg1"/>
                </a:solidFill>
                <a:latin typeface="Bookman Old Style" pitchFamily="18" charset="0"/>
              </a:rPr>
              <a:t>X86 </a:t>
            </a:r>
            <a:r>
              <a:rPr lang="en-US" sz="1600" dirty="0" err="1" smtClean="0">
                <a:solidFill>
                  <a:schemeClr val="bg1"/>
                </a:solidFill>
                <a:latin typeface="Bookman Old Style" pitchFamily="18" charset="0"/>
              </a:rPr>
              <a:t>Opcode</a:t>
            </a:r>
            <a:r>
              <a:rPr lang="en-US" sz="1600" dirty="0" smtClean="0">
                <a:solidFill>
                  <a:schemeClr val="bg1"/>
                </a:solidFill>
                <a:latin typeface="Bookman Old Style" pitchFamily="18" charset="0"/>
              </a:rPr>
              <a:t> and Instruction Reference, </a:t>
            </a:r>
            <a:r>
              <a:rPr lang="en-US" sz="1600" dirty="0" smtClean="0">
                <a:solidFill>
                  <a:schemeClr val="bg1"/>
                </a:solidFill>
                <a:latin typeface="Bookman Old Style" pitchFamily="18" charset="0"/>
                <a:hlinkClick r:id="rId4"/>
              </a:rPr>
              <a:t>http://ref.x86asm.net/</a:t>
            </a:r>
            <a:endParaRPr lang="pt-BR" sz="1600" dirty="0" smtClean="0">
              <a:solidFill>
                <a:schemeClr val="bg1"/>
              </a:solidFill>
              <a:latin typeface="Bookman Old Style" pitchFamily="18" charset="0"/>
            </a:endParaRPr>
          </a:p>
          <a:p>
            <a:pPr lvl="1">
              <a:buClr>
                <a:srgbClr val="FF0000"/>
              </a:buClr>
            </a:pPr>
            <a:r>
              <a:rPr lang="en-US" sz="1600" dirty="0" smtClean="0">
                <a:solidFill>
                  <a:schemeClr val="bg1"/>
                </a:solidFill>
                <a:latin typeface="Bookman Old Style" pitchFamily="18" charset="0"/>
              </a:rPr>
              <a:t>Shellcode: the assembly cocktail, by </a:t>
            </a:r>
            <a:r>
              <a:rPr lang="en-US" sz="1600" dirty="0" err="1" smtClean="0">
                <a:solidFill>
                  <a:schemeClr val="bg1"/>
                </a:solidFill>
                <a:latin typeface="Bookman Old Style" pitchFamily="18" charset="0"/>
              </a:rPr>
              <a:t>Samy</a:t>
            </a:r>
            <a:r>
              <a:rPr lang="en-US" sz="1600" dirty="0" smtClean="0">
                <a:solidFill>
                  <a:schemeClr val="bg1"/>
                </a:solidFill>
                <a:latin typeface="Bookman Old Style" pitchFamily="18" charset="0"/>
              </a:rPr>
              <a:t> </a:t>
            </a:r>
            <a:r>
              <a:rPr lang="en-US" sz="1600" dirty="0" err="1" smtClean="0">
                <a:solidFill>
                  <a:schemeClr val="bg1"/>
                </a:solidFill>
                <a:latin typeface="Bookman Old Style" pitchFamily="18" charset="0"/>
              </a:rPr>
              <a:t>Bahra</a:t>
            </a:r>
            <a:r>
              <a:rPr lang="en-US" sz="1600" dirty="0" smtClean="0">
                <a:solidFill>
                  <a:schemeClr val="bg1"/>
                </a:solidFill>
                <a:latin typeface="Bookman Old Style" pitchFamily="18" charset="0"/>
              </a:rPr>
              <a:t>, </a:t>
            </a:r>
            <a:r>
              <a:rPr lang="en-US" sz="1600" dirty="0" smtClean="0">
                <a:solidFill>
                  <a:schemeClr val="bg1"/>
                </a:solidFill>
                <a:latin typeface="Bookman Old Style" pitchFamily="18" charset="0"/>
                <a:hlinkClick r:id="rId5"/>
              </a:rPr>
              <a:t>http://www.infosecwriters.com/hhworld/shellcode.txt</a:t>
            </a:r>
            <a:endParaRPr lang="en-US" sz="1600" dirty="0" smtClean="0">
              <a:solidFill>
                <a:schemeClr val="bg1"/>
              </a:solidFill>
              <a:latin typeface="Bookman Old Style" pitchFamily="18" charset="0"/>
            </a:endParaRPr>
          </a:p>
          <a:p>
            <a:pPr lvl="1">
              <a:buClr>
                <a:srgbClr val="FF0000"/>
              </a:buClr>
              <a:buNone/>
            </a:pPr>
            <a:endParaRPr lang="en-US" sz="1600" dirty="0" smtClean="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83</a:t>
            </a:fld>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latin typeface="Bookman Old Style" pitchFamily="18" charset="0"/>
              </a:rPr>
              <a:t>References (3)</a:t>
            </a:r>
          </a:p>
        </p:txBody>
      </p:sp>
      <p:sp>
        <p:nvSpPr>
          <p:cNvPr id="3" name="Content Placeholder 2"/>
          <p:cNvSpPr>
            <a:spLocks noGrp="1"/>
          </p:cNvSpPr>
          <p:nvPr>
            <p:ph idx="1"/>
          </p:nvPr>
        </p:nvSpPr>
        <p:spPr/>
        <p:txBody>
          <a:bodyPr>
            <a:noAutofit/>
          </a:bodyPr>
          <a:lstStyle/>
          <a:p>
            <a:pPr>
              <a:buClr>
                <a:srgbClr val="FF0000"/>
              </a:buClr>
            </a:pPr>
            <a:r>
              <a:rPr lang="en-US" sz="2000" dirty="0" smtClean="0">
                <a:solidFill>
                  <a:schemeClr val="bg1"/>
                </a:solidFill>
                <a:latin typeface="Bookman Old Style" pitchFamily="18" charset="0"/>
              </a:rPr>
              <a:t>Books:</a:t>
            </a:r>
          </a:p>
          <a:p>
            <a:pPr lvl="1">
              <a:buClr>
                <a:srgbClr val="FF0000"/>
              </a:buClr>
            </a:pPr>
            <a:r>
              <a:rPr lang="en-US" sz="1600" dirty="0" err="1" smtClean="0">
                <a:solidFill>
                  <a:schemeClr val="bg1"/>
                </a:solidFill>
                <a:latin typeface="Bookman Old Style" pitchFamily="18" charset="0"/>
              </a:rPr>
              <a:t>Grayhat</a:t>
            </a:r>
            <a:r>
              <a:rPr lang="en-US" sz="1600" dirty="0" smtClean="0">
                <a:solidFill>
                  <a:schemeClr val="bg1"/>
                </a:solidFill>
                <a:latin typeface="Bookman Old Style" pitchFamily="18" charset="0"/>
              </a:rPr>
              <a:t> Hacking: The Ethical Hacker’s Handbook, 3</a:t>
            </a:r>
            <a:r>
              <a:rPr lang="en-US" sz="1600" baseline="30000" dirty="0" smtClean="0">
                <a:solidFill>
                  <a:schemeClr val="bg1"/>
                </a:solidFill>
                <a:latin typeface="Bookman Old Style" pitchFamily="18" charset="0"/>
              </a:rPr>
              <a:t>rd</a:t>
            </a:r>
            <a:r>
              <a:rPr lang="en-US" sz="1600" dirty="0" smtClean="0">
                <a:solidFill>
                  <a:schemeClr val="bg1"/>
                </a:solidFill>
                <a:latin typeface="Bookman Old Style" pitchFamily="18" charset="0"/>
              </a:rPr>
              <a:t> Edition</a:t>
            </a:r>
          </a:p>
          <a:p>
            <a:pPr lvl="1">
              <a:buClr>
                <a:srgbClr val="FF0000"/>
              </a:buClr>
            </a:pPr>
            <a:r>
              <a:rPr lang="en-US" sz="1600" dirty="0" smtClean="0">
                <a:solidFill>
                  <a:schemeClr val="bg1"/>
                </a:solidFill>
                <a:latin typeface="Bookman Old Style" pitchFamily="18" charset="0"/>
              </a:rPr>
              <a:t>The </a:t>
            </a:r>
            <a:r>
              <a:rPr lang="en-US" sz="1600" dirty="0" err="1" smtClean="0">
                <a:solidFill>
                  <a:schemeClr val="bg1"/>
                </a:solidFill>
                <a:latin typeface="Bookman Old Style" pitchFamily="18" charset="0"/>
              </a:rPr>
              <a:t>Shellcoders</a:t>
            </a:r>
            <a:r>
              <a:rPr lang="en-US" sz="1600" dirty="0" smtClean="0">
                <a:solidFill>
                  <a:schemeClr val="bg1"/>
                </a:solidFill>
                <a:latin typeface="Bookman Old Style" pitchFamily="18" charset="0"/>
              </a:rPr>
              <a:t> Handbook,</a:t>
            </a:r>
          </a:p>
          <a:p>
            <a:pPr lvl="1">
              <a:buClr>
                <a:srgbClr val="FF0000"/>
              </a:buClr>
            </a:pPr>
            <a:r>
              <a:rPr lang="en-US" sz="1600" dirty="0" smtClean="0">
                <a:solidFill>
                  <a:schemeClr val="bg1"/>
                </a:solidFill>
                <a:latin typeface="Bookman Old Style" pitchFamily="18" charset="0"/>
              </a:rPr>
              <a:t>The Art of Exploitation, 2</a:t>
            </a:r>
            <a:r>
              <a:rPr lang="en-US" sz="1600" baseline="30000" dirty="0" smtClean="0">
                <a:solidFill>
                  <a:schemeClr val="bg1"/>
                </a:solidFill>
                <a:latin typeface="Bookman Old Style" pitchFamily="18" charset="0"/>
              </a:rPr>
              <a:t>nd</a:t>
            </a:r>
            <a:r>
              <a:rPr lang="en-US" sz="1600" dirty="0" smtClean="0">
                <a:solidFill>
                  <a:schemeClr val="bg1"/>
                </a:solidFill>
                <a:latin typeface="Bookman Old Style" pitchFamily="18" charset="0"/>
              </a:rPr>
              <a:t> Edition,</a:t>
            </a:r>
          </a:p>
          <a:p>
            <a:pPr>
              <a:buClr>
                <a:srgbClr val="FF0000"/>
              </a:buClr>
            </a:pPr>
            <a:r>
              <a:rPr lang="en-US" sz="2000" dirty="0" smtClean="0">
                <a:solidFill>
                  <a:schemeClr val="bg1"/>
                </a:solidFill>
                <a:latin typeface="Bookman Old Style" pitchFamily="18" charset="0"/>
              </a:rPr>
              <a:t>Shellcode Repositories:</a:t>
            </a:r>
          </a:p>
          <a:p>
            <a:pPr lvl="1">
              <a:buClr>
                <a:srgbClr val="FF0000"/>
              </a:buClr>
            </a:pPr>
            <a:r>
              <a:rPr lang="en-US" sz="1600" dirty="0" smtClean="0">
                <a:solidFill>
                  <a:schemeClr val="bg1"/>
                </a:solidFill>
                <a:latin typeface="Bookman Old Style" pitchFamily="18" charset="0"/>
              </a:rPr>
              <a:t>Exploit-DB: http://www.exploit-db.com/shellcodes/</a:t>
            </a:r>
          </a:p>
          <a:p>
            <a:pPr lvl="1">
              <a:buClr>
                <a:srgbClr val="FF0000"/>
              </a:buClr>
            </a:pPr>
            <a:r>
              <a:rPr lang="en-US" sz="1600" dirty="0" smtClean="0">
                <a:solidFill>
                  <a:schemeClr val="bg1"/>
                </a:solidFill>
                <a:latin typeface="Bookman Old Style" pitchFamily="18" charset="0"/>
              </a:rPr>
              <a:t>Shell Storm: http://www.shell-storm.org/shellcode/</a:t>
            </a:r>
          </a:p>
          <a:p>
            <a:pPr>
              <a:buClr>
                <a:srgbClr val="FF0000"/>
              </a:buClr>
            </a:pPr>
            <a:r>
              <a:rPr lang="en-US" sz="2000" dirty="0" smtClean="0">
                <a:solidFill>
                  <a:schemeClr val="bg1"/>
                </a:solidFill>
                <a:latin typeface="Bookman Old Style" pitchFamily="18" charset="0"/>
              </a:rPr>
              <a:t>Tools:</a:t>
            </a:r>
          </a:p>
          <a:p>
            <a:pPr lvl="1">
              <a:buClr>
                <a:srgbClr val="FF0000"/>
              </a:buClr>
            </a:pPr>
            <a:r>
              <a:rPr lang="en-US" sz="1600" dirty="0" smtClean="0">
                <a:solidFill>
                  <a:schemeClr val="bg1"/>
                </a:solidFill>
                <a:latin typeface="Bookman Old Style" pitchFamily="18" charset="0"/>
              </a:rPr>
              <a:t>BETA3 - Multi-format </a:t>
            </a:r>
            <a:r>
              <a:rPr lang="en-US" sz="1600" dirty="0" err="1" smtClean="0">
                <a:solidFill>
                  <a:schemeClr val="bg1"/>
                </a:solidFill>
                <a:latin typeface="Bookman Old Style" pitchFamily="18" charset="0"/>
              </a:rPr>
              <a:t>shellcode</a:t>
            </a:r>
            <a:r>
              <a:rPr lang="en-US" sz="1600" dirty="0" smtClean="0">
                <a:solidFill>
                  <a:schemeClr val="bg1"/>
                </a:solidFill>
                <a:latin typeface="Bookman Old Style" pitchFamily="18" charset="0"/>
              </a:rPr>
              <a:t> encoding tool, </a:t>
            </a:r>
            <a:r>
              <a:rPr lang="en-US" sz="1600" dirty="0" smtClean="0">
                <a:solidFill>
                  <a:schemeClr val="bg1"/>
                </a:solidFill>
                <a:latin typeface="Bookman Old Style" pitchFamily="18" charset="0"/>
                <a:hlinkClick r:id="rId2"/>
              </a:rPr>
              <a:t>http://code.google.com/p/beta3/</a:t>
            </a:r>
            <a:endParaRPr lang="en-US" sz="1600" dirty="0" smtClean="0">
              <a:solidFill>
                <a:schemeClr val="bg1"/>
              </a:solidFill>
              <a:latin typeface="Bookman Old Style" pitchFamily="18" charset="0"/>
            </a:endParaRPr>
          </a:p>
          <a:p>
            <a:pPr lvl="1">
              <a:buClr>
                <a:srgbClr val="FF0000"/>
              </a:buClr>
            </a:pPr>
            <a:r>
              <a:rPr lang="en-US" sz="1600" dirty="0" smtClean="0">
                <a:solidFill>
                  <a:schemeClr val="bg1"/>
                </a:solidFill>
                <a:latin typeface="Bookman Old Style" pitchFamily="18" charset="0"/>
              </a:rPr>
              <a:t>X86 </a:t>
            </a:r>
            <a:r>
              <a:rPr lang="en-US" sz="1600" dirty="0" err="1" smtClean="0">
                <a:solidFill>
                  <a:schemeClr val="bg1"/>
                </a:solidFill>
                <a:latin typeface="Bookman Old Style" pitchFamily="18" charset="0"/>
              </a:rPr>
              <a:t>Opcode</a:t>
            </a:r>
            <a:r>
              <a:rPr lang="en-US" sz="1600" dirty="0" smtClean="0">
                <a:solidFill>
                  <a:schemeClr val="bg1"/>
                </a:solidFill>
                <a:latin typeface="Bookman Old Style" pitchFamily="18" charset="0"/>
              </a:rPr>
              <a:t> and Instruction Reference, </a:t>
            </a:r>
            <a:r>
              <a:rPr lang="en-US" sz="1600" dirty="0" smtClean="0">
                <a:solidFill>
                  <a:schemeClr val="bg1"/>
                </a:solidFill>
                <a:latin typeface="Bookman Old Style" pitchFamily="18" charset="0"/>
                <a:hlinkClick r:id="rId3"/>
              </a:rPr>
              <a:t>http://ref.x86asm.net/</a:t>
            </a:r>
            <a:endParaRPr lang="en-US" sz="1600" dirty="0" smtClean="0">
              <a:solidFill>
                <a:schemeClr val="bg1"/>
              </a:solidFill>
              <a:latin typeface="Bookman Old Style" pitchFamily="18" charset="0"/>
            </a:endParaRPr>
          </a:p>
          <a:p>
            <a:pPr lvl="1">
              <a:buClr>
                <a:srgbClr val="FF0000"/>
              </a:buClr>
            </a:pPr>
            <a:r>
              <a:rPr lang="en-US" sz="1600" dirty="0" smtClean="0">
                <a:solidFill>
                  <a:schemeClr val="bg1"/>
                </a:solidFill>
                <a:latin typeface="Bookman Old Style" pitchFamily="18" charset="0"/>
              </a:rPr>
              <a:t>bin2shell, http://blog.markloiseau.com/wp-content/uploads/2012/06/bin2shell.tar.gz</a:t>
            </a:r>
          </a:p>
          <a:p>
            <a:pPr lvl="1">
              <a:buClr>
                <a:srgbClr val="FF0000"/>
              </a:buClr>
            </a:pPr>
            <a:endParaRPr lang="en-US" sz="1600" dirty="0" smtClean="0">
              <a:solidFill>
                <a:schemeClr val="bg1"/>
              </a:solidFill>
              <a:latin typeface="Bookman Old Style" pitchFamily="18" charset="0"/>
            </a:endParaRP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84</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latin typeface="Bookman Old Style" pitchFamily="18" charset="0"/>
              </a:rPr>
              <a:t>CPU Instructions &amp; Registers</a:t>
            </a:r>
          </a:p>
        </p:txBody>
      </p:sp>
      <p:sp>
        <p:nvSpPr>
          <p:cNvPr id="3" name="Content Placeholder 2"/>
          <p:cNvSpPr>
            <a:spLocks noGrp="1"/>
          </p:cNvSpPr>
          <p:nvPr>
            <p:ph idx="1"/>
          </p:nvPr>
        </p:nvSpPr>
        <p:spPr/>
        <p:txBody>
          <a:bodyPr>
            <a:normAutofit fontScale="77500" lnSpcReduction="20000"/>
          </a:bodyPr>
          <a:lstStyle/>
          <a:p>
            <a:pPr>
              <a:buClr>
                <a:srgbClr val="FF0000"/>
              </a:buClr>
              <a:buNone/>
            </a:pPr>
            <a:endParaRPr lang="en-US" sz="1100" dirty="0" smtClean="0">
              <a:solidFill>
                <a:schemeClr val="bg1"/>
              </a:solidFill>
              <a:latin typeface="Bookman Old Style" pitchFamily="18" charset="0"/>
            </a:endParaRPr>
          </a:p>
          <a:p>
            <a:pPr>
              <a:buClr>
                <a:srgbClr val="FF0000"/>
              </a:buClr>
            </a:pPr>
            <a:r>
              <a:rPr lang="en-US" dirty="0" smtClean="0">
                <a:solidFill>
                  <a:schemeClr val="bg1"/>
                </a:solidFill>
                <a:latin typeface="Bookman Old Style" pitchFamily="18" charset="0"/>
              </a:rPr>
              <a:t>The CPU contains many registers depending on its model &amp; architecture.</a:t>
            </a:r>
          </a:p>
          <a:p>
            <a:pPr>
              <a:buClr>
                <a:srgbClr val="FF0000"/>
              </a:buClr>
              <a:buNone/>
            </a:pPr>
            <a:endParaRPr lang="en-US" sz="1300" dirty="0" smtClean="0">
              <a:solidFill>
                <a:schemeClr val="bg1"/>
              </a:solidFill>
              <a:latin typeface="Bookman Old Style" pitchFamily="18" charset="0"/>
            </a:endParaRPr>
          </a:p>
          <a:p>
            <a:pPr>
              <a:buClr>
                <a:srgbClr val="FF0000"/>
              </a:buClr>
            </a:pPr>
            <a:r>
              <a:rPr lang="en-US" dirty="0" smtClean="0">
                <a:solidFill>
                  <a:schemeClr val="bg1"/>
                </a:solidFill>
                <a:latin typeface="Bookman Old Style" pitchFamily="18" charset="0"/>
              </a:rPr>
              <a:t>In this lecture, we are interested in three registers: EBP, ESP, and EIP which is the instruction pointer.</a:t>
            </a:r>
          </a:p>
          <a:p>
            <a:pPr>
              <a:buClr>
                <a:srgbClr val="FF0000"/>
              </a:buClr>
              <a:buNone/>
            </a:pPr>
            <a:endParaRPr lang="en-US" sz="1400" dirty="0" smtClean="0">
              <a:solidFill>
                <a:schemeClr val="bg1"/>
              </a:solidFill>
              <a:latin typeface="Bookman Old Style" pitchFamily="18" charset="0"/>
            </a:endParaRPr>
          </a:p>
          <a:p>
            <a:pPr>
              <a:buClr>
                <a:srgbClr val="FF0000"/>
              </a:buClr>
            </a:pPr>
            <a:r>
              <a:rPr lang="en-US" dirty="0" smtClean="0">
                <a:solidFill>
                  <a:schemeClr val="bg1"/>
                </a:solidFill>
                <a:latin typeface="Bookman Old Style" pitchFamily="18" charset="0"/>
              </a:rPr>
              <a:t>(Instruction) is the lowest execution term for the CPU. (Statement) is a high level term that is compiled and then loaded as one or many instructions.</a:t>
            </a:r>
          </a:p>
          <a:p>
            <a:pPr>
              <a:buClr>
                <a:srgbClr val="FF0000"/>
              </a:buClr>
              <a:buNone/>
            </a:pPr>
            <a:endParaRPr lang="en-US" sz="1400" dirty="0" smtClean="0">
              <a:solidFill>
                <a:schemeClr val="bg1"/>
              </a:solidFill>
              <a:latin typeface="Bookman Old Style" pitchFamily="18" charset="0"/>
            </a:endParaRPr>
          </a:p>
          <a:p>
            <a:pPr>
              <a:buClr>
                <a:srgbClr val="FF0000"/>
              </a:buClr>
            </a:pPr>
            <a:r>
              <a:rPr lang="en-US" dirty="0" smtClean="0">
                <a:solidFill>
                  <a:schemeClr val="bg1"/>
                </a:solidFill>
                <a:latin typeface="Bookman Old Style" pitchFamily="18" charset="0"/>
              </a:rPr>
              <a:t>Assembly language is the human friendly representation of the instructions machine code.</a:t>
            </a:r>
          </a:p>
        </p:txBody>
      </p:sp>
      <p:cxnSp>
        <p:nvCxnSpPr>
          <p:cNvPr id="4" name="Straight Connector 3"/>
          <p:cNvCxnSpPr/>
          <p:nvPr/>
        </p:nvCxnSpPr>
        <p:spPr>
          <a:xfrm>
            <a:off x="533400" y="1524000"/>
            <a:ext cx="804672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2649</TotalTime>
  <Words>4883</Words>
  <Application>Microsoft Office PowerPoint</Application>
  <PresentationFormat>On-screen Show (4:3)</PresentationFormat>
  <Paragraphs>1722</Paragraphs>
  <Slides>84</Slides>
  <Notes>3</Notes>
  <HiddenSlides>0</HiddenSlides>
  <MMClips>0</MMClips>
  <ScaleCrop>false</ScaleCrop>
  <HeadingPairs>
    <vt:vector size="4" baseType="variant">
      <vt:variant>
        <vt:lpstr>Theme</vt:lpstr>
      </vt:variant>
      <vt:variant>
        <vt:i4>1</vt:i4>
      </vt:variant>
      <vt:variant>
        <vt:lpstr>Slide Titles</vt:lpstr>
      </vt:variant>
      <vt:variant>
        <vt:i4>84</vt:i4>
      </vt:variant>
    </vt:vector>
  </HeadingPairs>
  <TitlesOfParts>
    <vt:vector size="85" baseType="lpstr">
      <vt:lpstr>Office Theme</vt:lpstr>
      <vt:lpstr>Hacking Techniques &amp; Intrusion Detection</vt:lpstr>
      <vt:lpstr>All materials is licensed under a Creative Commons “Share Alike” license.</vt:lpstr>
      <vt:lpstr># whoami</vt:lpstr>
      <vt:lpstr>Software Exploitation</vt:lpstr>
      <vt:lpstr>Outline – Part 1</vt:lpstr>
      <vt:lpstr>Software Exploitation Intro.</vt:lpstr>
      <vt:lpstr>What is needed?</vt:lpstr>
      <vt:lpstr>What will be covered?</vt:lpstr>
      <vt:lpstr>CPU Instructions &amp; Registers</vt:lpstr>
      <vt:lpstr>CPU Registers Overview</vt:lpstr>
      <vt:lpstr>Functions, High Level View</vt:lpstr>
      <vt:lpstr>Functions, High Level View</vt:lpstr>
      <vt:lpstr>Functions, High Level View</vt:lpstr>
      <vt:lpstr>Functions, High Level View</vt:lpstr>
      <vt:lpstr>Functions, High Level View</vt:lpstr>
      <vt:lpstr>Functions, High Level View</vt:lpstr>
      <vt:lpstr>Functions, High Level View</vt:lpstr>
      <vt:lpstr>Functions, High Level View</vt:lpstr>
      <vt:lpstr>Functions, High Level View</vt:lpstr>
      <vt:lpstr>Functions, High Level View</vt:lpstr>
      <vt:lpstr>Functions, High Level View</vt:lpstr>
      <vt:lpstr>Functions, High Level View</vt:lpstr>
      <vt:lpstr>Functions, High Level View</vt:lpstr>
      <vt:lpstr>Functions, High Level View</vt:lpstr>
      <vt:lpstr>Functions, High Level View</vt:lpstr>
      <vt:lpstr>Functions, High Level View</vt:lpstr>
      <vt:lpstr>Functions, High Level View</vt:lpstr>
      <vt:lpstr>Functions, High Level View</vt:lpstr>
      <vt:lpstr>Functions, High Level View</vt:lpstr>
      <vt:lpstr>Stack &amp; Stack Frames</vt:lpstr>
      <vt:lpstr>Memory Addressing</vt:lpstr>
      <vt:lpstr>Stack &amp; Stack Frames inside the Main Memory</vt:lpstr>
      <vt:lpstr>Managing Stack Frames</vt:lpstr>
      <vt:lpstr>Managing Stack Frames</vt:lpstr>
      <vt:lpstr>Managing Stack Frames</vt:lpstr>
      <vt:lpstr>Managing Stack Frames</vt:lpstr>
      <vt:lpstr>Managing Stack Frames</vt:lpstr>
      <vt:lpstr>Managing Stack Frames</vt:lpstr>
      <vt:lpstr>Managing Stack Frames</vt:lpstr>
      <vt:lpstr>Managing Stack Frames</vt:lpstr>
      <vt:lpstr>Managing Stack Frames</vt:lpstr>
      <vt:lpstr>Managing Stack Frames</vt:lpstr>
      <vt:lpstr>Managing Stack Frames</vt:lpstr>
      <vt:lpstr>Functions, Low Level View - Understanding the Process -</vt:lpstr>
      <vt:lpstr>Functions, Low Level View - Understanding the Process -</vt:lpstr>
      <vt:lpstr>Functions, Low Level View - Call Types -</vt:lpstr>
      <vt:lpstr>Functions, Low Level View - Assembly Language -</vt:lpstr>
      <vt:lpstr>Functions, Low Level View - Assembly Language -</vt:lpstr>
      <vt:lpstr>Functions, Low Level View - General Trace -</vt:lpstr>
      <vt:lpstr>Functions, Low Level View - General Trace -</vt:lpstr>
      <vt:lpstr>Functions, Low Level View - General Trace -</vt:lpstr>
      <vt:lpstr>Functions, Low Level View - General Trace -</vt:lpstr>
      <vt:lpstr>Functions, Low Level View - General Trace -</vt:lpstr>
      <vt:lpstr>Functions, Low Level View - General Trace -</vt:lpstr>
      <vt:lpstr>Functions, Low Level View - General Trace -</vt:lpstr>
      <vt:lpstr>Functions, Low Level View - General Trace -</vt:lpstr>
      <vt:lpstr>Functions, Low Level View - General Trace -</vt:lpstr>
      <vt:lpstr>Functions, Low Level View - General Trace -</vt:lpstr>
      <vt:lpstr>Functions, Low Level View - General Trace -</vt:lpstr>
      <vt:lpstr>Functions, Low Level View - General Trace -</vt:lpstr>
      <vt:lpstr>Functions, Low Level View - General Trace -</vt:lpstr>
      <vt:lpstr>Functions, Low Level View - General Trace -</vt:lpstr>
      <vt:lpstr>Functions, Low Level View - General Trace -</vt:lpstr>
      <vt:lpstr>Functions, Low Level View - General Trace -</vt:lpstr>
      <vt:lpstr>Functions, Low Level View - General Trace -</vt:lpstr>
      <vt:lpstr>Functions, Low Level View - Code Optimization -</vt:lpstr>
      <vt:lpstr>Functions, Low Level View - Code Optimization -</vt:lpstr>
      <vt:lpstr>Functions, Low Level View - Code Optimization -</vt:lpstr>
      <vt:lpstr>Functions, Low Level View - Hint about Endianness -</vt:lpstr>
      <vt:lpstr>Functions, Low Level View - Hint about Endianness -</vt:lpstr>
      <vt:lpstr>Functions, Low Level View - Code Optimization -</vt:lpstr>
      <vt:lpstr>Functions, Low Level View - Code Optimization -</vt:lpstr>
      <vt:lpstr>Functions, Low Level View - Code Optimization -</vt:lpstr>
      <vt:lpstr>Functions, Low Level View - Code Optimization -</vt:lpstr>
      <vt:lpstr>Functions, Low Level View - Code Optimization -</vt:lpstr>
      <vt:lpstr>Functions, Low Level View - Example from GCC -</vt:lpstr>
      <vt:lpstr>Functions, Low Level View - Example from GCC -</vt:lpstr>
      <vt:lpstr>Functions, Low Level View - Example from GCC -</vt:lpstr>
      <vt:lpstr>Functions, Low Level View - Example from GCC -</vt:lpstr>
      <vt:lpstr>Functions, Low Level View - Example from GCC -</vt:lpstr>
      <vt:lpstr>Functions, Low Level View - Stack Reliability -</vt:lpstr>
      <vt:lpstr>References (1)</vt:lpstr>
      <vt:lpstr>References (2)</vt:lpstr>
      <vt:lpstr>References (3)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Hacking Techniques and Intrusion Detection</dc:title>
  <dc:subject>Software Exploitation</dc:subject>
  <dc:creator>Dr. Ali Al-Shemery &amp; Mr. Shadi Naif</dc:creator>
  <cp:lastModifiedBy>user1</cp:lastModifiedBy>
  <cp:revision>314</cp:revision>
  <dcterms:created xsi:type="dcterms:W3CDTF">2006-08-16T00:00:00Z</dcterms:created>
  <dcterms:modified xsi:type="dcterms:W3CDTF">2013-01-30T00:06:24Z</dcterms:modified>
</cp:coreProperties>
</file>