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2"/>
  </p:notesMasterIdLst>
  <p:sldIdLst>
    <p:sldId id="339" r:id="rId2"/>
    <p:sldId id="340" r:id="rId3"/>
    <p:sldId id="341" r:id="rId4"/>
    <p:sldId id="319" r:id="rId5"/>
    <p:sldId id="317" r:id="rId6"/>
    <p:sldId id="316" r:id="rId7"/>
    <p:sldId id="283" r:id="rId8"/>
    <p:sldId id="284" r:id="rId9"/>
    <p:sldId id="287" r:id="rId10"/>
    <p:sldId id="286" r:id="rId11"/>
    <p:sldId id="288" r:id="rId12"/>
    <p:sldId id="332" r:id="rId13"/>
    <p:sldId id="322" r:id="rId14"/>
    <p:sldId id="333" r:id="rId15"/>
    <p:sldId id="338" r:id="rId16"/>
    <p:sldId id="323" r:id="rId17"/>
    <p:sldId id="324" r:id="rId18"/>
    <p:sldId id="325" r:id="rId19"/>
    <p:sldId id="326" r:id="rId20"/>
    <p:sldId id="327" r:id="rId21"/>
    <p:sldId id="334" r:id="rId22"/>
    <p:sldId id="328" r:id="rId23"/>
    <p:sldId id="320" r:id="rId24"/>
    <p:sldId id="329" r:id="rId25"/>
    <p:sldId id="336" r:id="rId26"/>
    <p:sldId id="331" r:id="rId27"/>
    <p:sldId id="318" r:id="rId28"/>
    <p:sldId id="330" r:id="rId29"/>
    <p:sldId id="337" r:id="rId30"/>
    <p:sldId id="335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3" autoAdjust="0"/>
    <p:restoredTop sz="96976" autoAdjust="0"/>
  </p:normalViewPr>
  <p:slideViewPr>
    <p:cSldViewPr>
      <p:cViewPr>
        <p:scale>
          <a:sx n="60" d="100"/>
          <a:sy n="60" d="100"/>
        </p:scale>
        <p:origin x="-1422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5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D7C024-0D3A-4BD4-B289-269F05CC13FA}" type="datetimeFigureOut">
              <a:rPr lang="en-US" smtClean="0"/>
              <a:pPr/>
              <a:t>1/29/2013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87099B-B872-4110-82AC-A48C55F089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19A28-66FC-44D6-AEF3-C1C52B12C1A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2FB4438-FF1F-49B5-8136-E8921E8F6799}" type="slidenum">
              <a:rPr lang="en-US"/>
              <a:pPr/>
              <a:t>2</a:t>
            </a:fld>
            <a:endParaRPr lang="en-US"/>
          </a:p>
        </p:txBody>
      </p:sp>
      <p:sp>
        <p:nvSpPr>
          <p:cNvPr id="2344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44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19A28-66FC-44D6-AEF3-C1C52B12C1A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87099B-B872-4110-82AC-A48C55F0898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87099B-B872-4110-82AC-A48C55F0898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87099B-B872-4110-82AC-A48C55F0898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0BB57-F7DE-4831-8069-99616DA87FDB}" type="datetime1">
              <a:rPr lang="en-US" smtClean="0"/>
              <a:pPr/>
              <a:t>1/29/2013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0E761-7C2D-44CC-A87C-48E302B13D9B}" type="datetime1">
              <a:rPr lang="en-US" smtClean="0"/>
              <a:pPr/>
              <a:t>1/29/2013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0790-DE76-4560-A5D9-6ADFE042A4A1}" type="datetime1">
              <a:rPr lang="en-US" smtClean="0"/>
              <a:pPr/>
              <a:t>1/29/2013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93423-D6A8-4BDF-961D-75A19F580B22}" type="datetime1">
              <a:rPr lang="en-US" smtClean="0"/>
              <a:pPr/>
              <a:t>1/29/2013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AD7E3-69FA-40E7-8C5E-267AF9DDEE39}" type="datetime1">
              <a:rPr lang="en-US" smtClean="0"/>
              <a:pPr/>
              <a:t>1/29/2013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61CC3-709B-4F4C-8697-DDDD0EAED6D1}" type="datetime1">
              <a:rPr lang="en-US" smtClean="0"/>
              <a:pPr/>
              <a:t>1/29/2013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8D1AC-3D97-48F9-BB3E-459BA2B49009}" type="datetime1">
              <a:rPr lang="en-US" smtClean="0"/>
              <a:pPr/>
              <a:t>1/29/2013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91D01-8F2B-4384-A90D-C25AEBED4673}" type="datetime1">
              <a:rPr lang="en-US" smtClean="0"/>
              <a:pPr/>
              <a:t>1/29/2013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6BF62-3411-4E14-B2D6-75BC9E5636AE}" type="datetime1">
              <a:rPr lang="en-US" smtClean="0"/>
              <a:pPr/>
              <a:t>1/29/2013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93383-30D5-4DDF-BB1F-4CD0D6B7F660}" type="datetime1">
              <a:rPr lang="en-US" smtClean="0"/>
              <a:pPr/>
              <a:t>1/29/2013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8135A-4606-4CE2-A087-898B91998A9B}" type="datetime1">
              <a:rPr lang="en-US" smtClean="0"/>
              <a:pPr/>
              <a:t>1/29/2013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5501D-C844-42E2-A1C5-D50863F58A9E}" type="datetime1">
              <a:rPr lang="en-US" smtClean="0"/>
              <a:pPr/>
              <a:t>1/29/2013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http://pentest.cryptocity.net/files/exploitation/winasm-1.0.1.pdf" TargetMode="External"/><Relationship Id="rId3" Type="http://schemas.openxmlformats.org/officeDocument/2006/relationships/hyperlink" Target="http://www.corelan.be/index.php/2010/02/25/exploit-writing-tutorial-part-9-introduction-to-win32-shellcodeing/" TargetMode="External"/><Relationship Id="rId7" Type="http://schemas.openxmlformats.org/officeDocument/2006/relationships/hyperlink" Target="http://pentest.cryptocity.net/files/exploitation/asmcodes-1.0.2.pdf" TargetMode="External"/><Relationship Id="rId2" Type="http://schemas.openxmlformats.org/officeDocument/2006/relationships/hyperlink" Target="http://www.blackhatlibrary.net/Shellcod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vividmachines.com/shellcode/shellcode.html" TargetMode="External"/><Relationship Id="rId5" Type="http://schemas.openxmlformats.org/officeDocument/2006/relationships/hyperlink" Target="http://www.patternsinthevoid.net/blog/2011/09/learning-assembly-through-writing-shellcode/" TargetMode="External"/><Relationship Id="rId4" Type="http://schemas.openxmlformats.org/officeDocument/2006/relationships/hyperlink" Target="http://skypher.com/wiki/index.php/Hacking/Shellcode/Alphanumeric/x64_printable_opcodes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ernel-panic.it/security/shellcode/index.html" TargetMode="External"/><Relationship Id="rId2" Type="http://schemas.openxmlformats.org/officeDocument/2006/relationships/hyperlink" Target="http://blog.markloiseau.com/2012/06/64-bit-linux-shellcode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nfosecwriters.com/hhworld/shellcode.txt" TargetMode="External"/><Relationship Id="rId4" Type="http://schemas.openxmlformats.org/officeDocument/2006/relationships/hyperlink" Target="http://ref.x86asm.net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ref.x86asm.net/" TargetMode="External"/><Relationship Id="rId2" Type="http://schemas.openxmlformats.org/officeDocument/2006/relationships/hyperlink" Target="http://code.google.com/p/beta3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Hacking Techniques &amp; Intrusion Detection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81200"/>
          </a:xfrm>
        </p:spPr>
        <p:txBody>
          <a:bodyPr>
            <a:normAutofit fontScale="92500" lnSpcReduction="10000"/>
          </a:bodyPr>
          <a:lstStyle/>
          <a:p>
            <a:endParaRPr lang="en-US" sz="2600" dirty="0" smtClean="0"/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Ali Al-</a:t>
            </a:r>
            <a:r>
              <a:rPr lang="en-US" dirty="0" err="1" smtClean="0">
                <a:solidFill>
                  <a:schemeClr val="bg1"/>
                </a:solidFill>
              </a:rPr>
              <a:t>Shemery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</a:rPr>
              <a:t>arabnix</a:t>
            </a:r>
            <a:r>
              <a:rPr lang="en-US" dirty="0" smtClean="0">
                <a:solidFill>
                  <a:schemeClr val="bg1"/>
                </a:solidFill>
              </a:rPr>
              <a:t> [at] </a:t>
            </a:r>
            <a:r>
              <a:rPr lang="en-US" dirty="0" err="1" smtClean="0">
                <a:solidFill>
                  <a:schemeClr val="bg1"/>
                </a:solidFill>
              </a:rPr>
              <a:t>gmail</a:t>
            </a:r>
            <a:endParaRPr lang="en-US" dirty="0" smtClean="0">
              <a:solidFill>
                <a:schemeClr val="bg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37338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Shellcode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Port Binding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Reverse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Find Socket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Command Execution Code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File Transfer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Multistage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System Call Proxy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Process Injection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Kernel Space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Port Binding Shellcode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AKA “bind shell”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Why/When to use this type of SC?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What it does: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Create TCP socket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Bind socket to port (hardcoded and specified by the attacker)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Make socket Listen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Dup listening socket onto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stdin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stdout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, and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stderr</a:t>
            </a: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Spawn command shell (bash, cmd.exe, etc)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Attacker connects to that port to get control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Problems: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Firewalls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Not Invisible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Can’t distinguish between connections made to it</a:t>
            </a:r>
          </a:p>
          <a:p>
            <a:pPr>
              <a:buClr>
                <a:srgbClr val="FF0000"/>
              </a:buClr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Port Binding Shellcode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Content Placeholder 7" descr="bindshell_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00571" y="2463181"/>
            <a:ext cx="7542858" cy="2800000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Reverse Shellcode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AKA ‘callback </a:t>
            </a:r>
            <a:r>
              <a:rPr lang="en-US" sz="2000" dirty="0" err="1" smtClean="0">
                <a:solidFill>
                  <a:schemeClr val="bg1"/>
                </a:solidFill>
                <a:latin typeface="Bookman Old Style" pitchFamily="18" charset="0"/>
              </a:rPr>
              <a:t>shellcode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”, solves bind shell problems</a:t>
            </a:r>
          </a:p>
          <a:p>
            <a:pPr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Why connect to the target, were we can make the target connect to us?</a:t>
            </a:r>
          </a:p>
          <a:p>
            <a:pPr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What it does:</a:t>
            </a:r>
          </a:p>
          <a:p>
            <a:pPr lvl="1">
              <a:buClr>
                <a:srgbClr val="FF0000"/>
              </a:buClr>
            </a:pP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</a:rPr>
              <a:t>Create TCP socket</a:t>
            </a:r>
          </a:p>
          <a:p>
            <a:pPr lvl="1">
              <a:buClr>
                <a:srgbClr val="FF0000"/>
              </a:buClr>
            </a:pP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</a:rPr>
              <a:t>Make socket connect back to the attacker on </a:t>
            </a:r>
            <a:r>
              <a:rPr lang="en-US" sz="1600" dirty="0" err="1" smtClean="0">
                <a:solidFill>
                  <a:schemeClr val="bg1"/>
                </a:solidFill>
                <a:latin typeface="Bookman Old Style" pitchFamily="18" charset="0"/>
              </a:rPr>
              <a:t>IP+Port</a:t>
            </a: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</a:rPr>
              <a:t> (hardcoded and specified by the attacker)</a:t>
            </a:r>
          </a:p>
          <a:p>
            <a:pPr lvl="1">
              <a:buClr>
                <a:srgbClr val="FF0000"/>
              </a:buClr>
            </a:pP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</a:rPr>
              <a:t>Connect to the IP and port</a:t>
            </a:r>
          </a:p>
          <a:p>
            <a:pPr lvl="1">
              <a:buClr>
                <a:srgbClr val="FF0000"/>
              </a:buClr>
            </a:pP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</a:rPr>
              <a:t>Dup the socket onto </a:t>
            </a:r>
            <a:r>
              <a:rPr lang="en-US" sz="1600" dirty="0" err="1" smtClean="0">
                <a:solidFill>
                  <a:schemeClr val="bg1"/>
                </a:solidFill>
                <a:latin typeface="Bookman Old Style" pitchFamily="18" charset="0"/>
              </a:rPr>
              <a:t>stdin</a:t>
            </a: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</a:rPr>
              <a:t>, </a:t>
            </a:r>
            <a:r>
              <a:rPr lang="en-US" sz="1600" dirty="0" err="1" smtClean="0">
                <a:solidFill>
                  <a:schemeClr val="bg1"/>
                </a:solidFill>
                <a:latin typeface="Bookman Old Style" pitchFamily="18" charset="0"/>
              </a:rPr>
              <a:t>stdout</a:t>
            </a: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</a:rPr>
              <a:t>, and </a:t>
            </a:r>
            <a:r>
              <a:rPr lang="en-US" sz="1600" dirty="0" err="1" smtClean="0">
                <a:solidFill>
                  <a:schemeClr val="bg1"/>
                </a:solidFill>
                <a:latin typeface="Bookman Old Style" pitchFamily="18" charset="0"/>
              </a:rPr>
              <a:t>stderr</a:t>
            </a:r>
            <a:endParaRPr lang="en-US" sz="16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 lvl="1">
              <a:buClr>
                <a:srgbClr val="FF0000"/>
              </a:buClr>
            </a:pP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</a:rPr>
              <a:t>Spawn command shell (bash, cmd.exe, etc)</a:t>
            </a:r>
          </a:p>
          <a:p>
            <a:pPr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Problems</a:t>
            </a:r>
          </a:p>
          <a:p>
            <a:pPr lvl="1">
              <a:buClr>
                <a:srgbClr val="FF0000"/>
              </a:buClr>
            </a:pP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</a:rPr>
              <a:t>Outbound Filtering</a:t>
            </a:r>
          </a:p>
          <a:p>
            <a:pPr lvl="1">
              <a:buClr>
                <a:srgbClr val="FF0000"/>
              </a:buClr>
            </a:pP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</a:rPr>
              <a:t>Attacker must be listening on the specified port</a:t>
            </a:r>
          </a:p>
          <a:p>
            <a:pPr lvl="1">
              <a:buClr>
                <a:srgbClr val="FF0000"/>
              </a:buClr>
            </a:pP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</a:rPr>
              <a:t>Attacker behind NAT</a:t>
            </a:r>
          </a:p>
          <a:p>
            <a:pPr lvl="1">
              <a:buClr>
                <a:srgbClr val="FF0000"/>
              </a:buClr>
            </a:pP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</a:rPr>
              <a:t>Target behind some proxy</a:t>
            </a:r>
          </a:p>
          <a:p>
            <a:pPr lvl="1">
              <a:buClr>
                <a:srgbClr val="FF0000"/>
              </a:buClr>
            </a:pP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</a:rPr>
              <a:t>Not invisible too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Reverse Shellcode</a:t>
            </a:r>
          </a:p>
        </p:txBody>
      </p:sp>
      <p:pic>
        <p:nvPicPr>
          <p:cNvPr id="5" name="Content Placeholder 4" descr="bindshell_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29142" y="2463181"/>
            <a:ext cx="7685715" cy="2800000"/>
          </a:xfrm>
        </p:spPr>
      </p:pic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Find Socket Shellcode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Search for the file descriptor that represents attackers connection.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POSIX (file descriptors) 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Windows (File Handlers)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Query each descriptor to find which is remotely connected to the attackers computer.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Hardcode the outbound port into the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shellcode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, makes find much easier on target.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No new network connection (hard to detect)!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Find Socket Shellcode - 2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Steps:</a:t>
            </a:r>
          </a:p>
          <a:p>
            <a:pPr lvl="1"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Find file descriptor for the network connection. </a:t>
            </a:r>
          </a:p>
          <a:p>
            <a:pPr lvl="1"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Duplicate the socket onto </a:t>
            </a:r>
            <a:r>
              <a:rPr lang="en-US" sz="2400" dirty="0" err="1" smtClean="0">
                <a:solidFill>
                  <a:schemeClr val="bg1"/>
                </a:solidFill>
                <a:latin typeface="Bookman Old Style" pitchFamily="18" charset="0"/>
              </a:rPr>
              <a:t>stdin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, </a:t>
            </a:r>
            <a:r>
              <a:rPr lang="en-US" sz="2400" dirty="0" err="1" smtClean="0">
                <a:solidFill>
                  <a:schemeClr val="bg1"/>
                </a:solidFill>
                <a:latin typeface="Bookman Old Style" pitchFamily="18" charset="0"/>
              </a:rPr>
              <a:t>stdout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, and </a:t>
            </a:r>
            <a:r>
              <a:rPr lang="en-US" sz="2400" dirty="0" err="1" smtClean="0">
                <a:solidFill>
                  <a:schemeClr val="bg1"/>
                </a:solidFill>
                <a:latin typeface="Bookman Old Style" pitchFamily="18" charset="0"/>
              </a:rPr>
              <a:t>stderr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.</a:t>
            </a:r>
          </a:p>
          <a:p>
            <a:pPr lvl="1"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Spawn a new command shell process (will use original socket for I/O).</a:t>
            </a: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Problem:</a:t>
            </a:r>
          </a:p>
          <a:p>
            <a:pPr lvl="1"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Attacker behind NAT device, can’t control the outbound port from which his connection originated (P.S. won’t know what file descriptor is used for his connection!)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Command Execution Shellcode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Why create a network session when all needed to do is run a command?</a:t>
            </a:r>
          </a:p>
          <a:p>
            <a:pPr lvl="1">
              <a:buClr>
                <a:srgbClr val="FF0000"/>
              </a:buClr>
            </a:pP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ssh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-copy-id to target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Adding/modifying a user account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Modify configuration file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Steps: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Assemble command name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Assemble arguments required (if any!)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Invoke system call to execute the command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Often very small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File Transfer Shellcode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Very simple, all needed is to upload a file to the target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Steps: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Open new file on target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Read data from the network connection, and write it to the opened file (Note: connection obtained using previous discussed network shellcodes)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Repeat RW until file successfully transferred.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Close the open file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Can be combined with a CE Shellcode</a:t>
            </a:r>
          </a:p>
          <a:p>
            <a:pPr>
              <a:buClr>
                <a:srgbClr val="FF0000"/>
              </a:buClr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Multistage Shellcode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Vulnerability contains un-sufficient space for injecting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shellcode</a:t>
            </a: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Consist of 2 or more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shellcode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stages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Steps: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Stage1: </a:t>
            </a:r>
          </a:p>
          <a:p>
            <a:pPr lvl="2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read more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shellcode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, </a:t>
            </a:r>
          </a:p>
          <a:p>
            <a:pPr lvl="2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pass control to Stage2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shellcode</a:t>
            </a: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Stage2: accomplish the functionality required</a:t>
            </a:r>
          </a:p>
          <a:p>
            <a:pPr>
              <a:buClr>
                <a:srgbClr val="FF0000"/>
              </a:buClr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ln/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600" dirty="0">
                <a:solidFill>
                  <a:schemeClr val="bg1"/>
                </a:solidFill>
              </a:rPr>
              <a:t>All materials is licensed under a Creative Commons “Share Alike” license.</a:t>
            </a: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685800" y="1371600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 hangingPunct="1">
              <a:lnSpc>
                <a:spcPct val="100000"/>
              </a:lnSpc>
              <a:spcBef>
                <a:spcPts val="488"/>
              </a:spcBef>
              <a:spcAft>
                <a:spcPts val="1425"/>
              </a:spcAft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US" sz="2400">
                <a:solidFill>
                  <a:schemeClr val="bg1"/>
                </a:solidFill>
                <a:latin typeface="Calibri" charset="0"/>
                <a:ea typeface="宋体" charset="0"/>
                <a:cs typeface="宋体" charset="0"/>
              </a:rPr>
              <a:t>http://creativecommons.org/licenses/by-sa/3.0/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</a:pPr>
            <a:endParaRPr lang="en-US" dirty="0">
              <a:solidFill>
                <a:schemeClr val="bg1"/>
              </a:solidFill>
              <a:latin typeface="Calibri" charset="0"/>
              <a:ea typeface="ＭＳ Ｐゴシック" pitchFamily="80" charset="0"/>
              <a:cs typeface="ＭＳ Ｐゴシック" pitchFamily="80" charset="0"/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2049463"/>
            <a:ext cx="6324600" cy="4732337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  <a:effectLst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72DF-3A8E-450B-81DD-45727830726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System Call Proxy Shellcode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AKA </a:t>
            </a:r>
            <a:r>
              <a:rPr lang="en-US" sz="2400" dirty="0" err="1" smtClean="0">
                <a:solidFill>
                  <a:schemeClr val="bg1"/>
                </a:solidFill>
                <a:latin typeface="Bookman Old Style" pitchFamily="18" charset="0"/>
              </a:rPr>
              <a:t>Syscall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 Proxy</a:t>
            </a: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Technique first introduced by </a:t>
            </a:r>
            <a:r>
              <a:rPr lang="en-US" sz="2400" dirty="0" err="1" smtClean="0">
                <a:solidFill>
                  <a:schemeClr val="bg1"/>
                </a:solidFill>
                <a:latin typeface="Bookman Old Style" pitchFamily="18" charset="0"/>
              </a:rPr>
              <a:t>Maximiliano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 Caceres (CORE Impact creators) which can provide a real remote interface to the target's kernel</a:t>
            </a: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Local process running </a:t>
            </a:r>
          </a:p>
          <a:p>
            <a:pPr>
              <a:buClr>
                <a:srgbClr val="FF0000"/>
              </a:buClr>
              <a:buNone/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	has no idea it is running </a:t>
            </a:r>
          </a:p>
          <a:p>
            <a:pPr>
              <a:buClr>
                <a:srgbClr val="FF0000"/>
              </a:buClr>
              <a:buNone/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	remotely!</a:t>
            </a:r>
          </a:p>
          <a:p>
            <a:pPr>
              <a:buClr>
                <a:srgbClr val="FF0000"/>
              </a:buClr>
            </a:pPr>
            <a:r>
              <a:rPr lang="en-US" sz="2400" dirty="0" err="1" smtClean="0">
                <a:solidFill>
                  <a:schemeClr val="bg1"/>
                </a:solidFill>
                <a:latin typeface="Bookman Old Style" pitchFamily="18" charset="0"/>
              </a:rPr>
              <a:t>Syscall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 proxy payload can </a:t>
            </a:r>
          </a:p>
          <a:p>
            <a:pPr>
              <a:buClr>
                <a:srgbClr val="FF0000"/>
              </a:buClr>
              <a:buNone/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	continue to run in the </a:t>
            </a:r>
          </a:p>
          <a:p>
            <a:pPr>
              <a:buClr>
                <a:srgbClr val="FF0000"/>
              </a:buClr>
              <a:buNone/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	context of the exploited </a:t>
            </a:r>
          </a:p>
          <a:p>
            <a:pPr>
              <a:buClr>
                <a:srgbClr val="FF0000"/>
              </a:buClr>
              <a:buNone/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	process.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syscall.prox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76800" y="3352800"/>
            <a:ext cx="3962400" cy="2971800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System Call Proxy –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Use many tools without installing anything on the target machine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Memory resident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Kernel Interface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Request Local, Execute Remote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Remote Debugging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Others? use your own imagination!</a:t>
            </a:r>
          </a:p>
          <a:p>
            <a:pPr>
              <a:buClr>
                <a:srgbClr val="FF0000"/>
              </a:buClr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4511040" y="2743200"/>
            <a:ext cx="4099560" cy="685800"/>
            <a:chOff x="4511040" y="1676400"/>
            <a:chExt cx="4099560" cy="685800"/>
          </a:xfrm>
        </p:grpSpPr>
        <p:sp>
          <p:nvSpPr>
            <p:cNvPr id="5" name="Rounded Rectangle 4"/>
            <p:cNvSpPr/>
            <p:nvPr/>
          </p:nvSpPr>
          <p:spPr>
            <a:xfrm>
              <a:off x="6705600" y="1676400"/>
              <a:ext cx="1905000" cy="685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tx1"/>
                  </a:solidFill>
                  <a:latin typeface="Bookman Old Style" pitchFamily="18" charset="0"/>
                </a:rPr>
                <a:t>Means What?</a:t>
              </a:r>
              <a:endParaRPr lang="en-US" sz="1600" b="1" dirty="0">
                <a:solidFill>
                  <a:schemeClr val="tx1"/>
                </a:solidFill>
              </a:endParaRPr>
            </a:p>
          </p:txBody>
        </p:sp>
        <p:cxnSp>
          <p:nvCxnSpPr>
            <p:cNvPr id="7" name="Straight Arrow Connector 6"/>
            <p:cNvCxnSpPr/>
            <p:nvPr/>
          </p:nvCxnSpPr>
          <p:spPr>
            <a:xfrm rot="10800000">
              <a:off x="4511040" y="1905001"/>
              <a:ext cx="2194560" cy="0"/>
            </a:xfrm>
            <a:prstGeom prst="straightConnector1">
              <a:avLst/>
            </a:prstGeom>
            <a:ln w="63500" cmpd="sng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Process Injection Shellcode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Loading libraries of code running under a separate thread of execution within the context of an existing process on the target.</a:t>
            </a:r>
          </a:p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Host process can be:</a:t>
            </a:r>
          </a:p>
          <a:p>
            <a:pPr lvl="1"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Process exploited.</a:t>
            </a:r>
          </a:p>
          <a:p>
            <a:pPr lvl="1"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Migrate to a complete different process.</a:t>
            </a:r>
          </a:p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Injected library might never get written to the hard drive and harness in memory (hard even for forensics to discover)!</a:t>
            </a:r>
          </a:p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Ex: </a:t>
            </a:r>
            <a:r>
              <a:rPr lang="en-US" sz="2800" dirty="0" err="1" smtClean="0">
                <a:solidFill>
                  <a:schemeClr val="bg1"/>
                </a:solidFill>
                <a:latin typeface="Bookman Old Style" pitchFamily="18" charset="0"/>
              </a:rPr>
              <a:t>Metasploit’s</a:t>
            </a:r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Bookman Old Style" pitchFamily="18" charset="0"/>
              </a:rPr>
              <a:t>Meterpreter</a:t>
            </a:r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 (</a:t>
            </a:r>
            <a:r>
              <a:rPr lang="en-US" sz="2800" dirty="0" smtClean="0">
                <a:solidFill>
                  <a:srgbClr val="FF0000"/>
                </a:solidFill>
                <a:latin typeface="Bookman Old Style" pitchFamily="18" charset="0"/>
              </a:rPr>
              <a:t>next week</a:t>
            </a:r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).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Important Stuff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Disassemble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Maybe running a backdoor !</a:t>
            </a:r>
          </a:p>
          <a:p>
            <a:pPr>
              <a:buClr>
                <a:srgbClr val="FF0000"/>
              </a:buClr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Encoding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Bad char(s) is chasing you!</a:t>
            </a:r>
          </a:p>
          <a:p>
            <a:pPr>
              <a:buClr>
                <a:srgbClr val="FF0000"/>
              </a:buClr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Others?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Please add …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Assignments – Choose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What is a Kernel Space Shellcode?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Can we categories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Metasploit’s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Meterpreter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as a Multi-Stage Shellcode?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How can we debug a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shellcode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?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Debugging a Shellcode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rgbClr val="FF0000"/>
              </a:buClr>
              <a:buNone/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char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shellcode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[] = </a:t>
            </a:r>
          </a:p>
          <a:p>
            <a:pPr>
              <a:buClr>
                <a:srgbClr val="FF0000"/>
              </a:buClr>
              <a:buNone/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“Insert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shellcode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/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bytecode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here";</a:t>
            </a:r>
          </a:p>
          <a:p>
            <a:pPr>
              <a:buClr>
                <a:srgbClr val="FF0000"/>
              </a:buClr>
              <a:buNone/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  <a:buNone/>
            </a:pP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int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main(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int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argc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, char **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argv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)</a:t>
            </a:r>
          </a:p>
          <a:p>
            <a:pPr>
              <a:buClr>
                <a:srgbClr val="FF0000"/>
              </a:buClr>
              <a:buNone/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{</a:t>
            </a:r>
          </a:p>
          <a:p>
            <a:pPr>
              <a:buClr>
                <a:srgbClr val="FF0000"/>
              </a:buClr>
              <a:buNone/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int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(*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func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)();</a:t>
            </a:r>
          </a:p>
          <a:p>
            <a:pPr>
              <a:buClr>
                <a:srgbClr val="FF0000"/>
              </a:buClr>
              <a:buNone/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func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= (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int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(*)()) code;</a:t>
            </a:r>
          </a:p>
          <a:p>
            <a:pPr>
              <a:buClr>
                <a:srgbClr val="FF0000"/>
              </a:buClr>
              <a:buNone/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 (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int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)(*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func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)();</a:t>
            </a:r>
          </a:p>
          <a:p>
            <a:pPr>
              <a:buClr>
                <a:srgbClr val="FF0000"/>
              </a:buClr>
              <a:buNone/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}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Useful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GCC: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gcc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-c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shellcode.s</a:t>
            </a: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Objdump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: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objdump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-d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shellcode.o</a:t>
            </a: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LD: ld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binary.o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-o binary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NASM: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nasm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-f elf64 shellcode.asm</a:t>
            </a:r>
          </a:p>
          <a:p>
            <a:pPr>
              <a:buClr>
                <a:srgbClr val="FF0000"/>
              </a:buClr>
            </a:pP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strace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: trace system calls and signals</a:t>
            </a:r>
          </a:p>
          <a:p>
            <a:pPr>
              <a:buClr>
                <a:srgbClr val="FF0000"/>
              </a:buClr>
            </a:pP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Corelan’s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pveWritebin.pl and pveReadbin.pl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BETA3 --decode</a:t>
            </a:r>
          </a:p>
          <a:p>
            <a:pPr>
              <a:buClr>
                <a:srgbClr val="FF0000"/>
              </a:buClr>
            </a:pP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Ndisasm</a:t>
            </a: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Immunity Debugger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GDB</a:t>
            </a:r>
          </a:p>
          <a:p>
            <a:pPr>
              <a:buClr>
                <a:srgbClr val="FF0000"/>
              </a:buClr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What Shellcodes are, and problems that face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shellcode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developers,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Types of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Shellcodes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,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Why it’s important to disassemble a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shellcode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you didn’t write,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Why sometimes you need to encode your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shellcode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,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List of useful tools related to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shellcode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development.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References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Autofit/>
          </a:bodyPr>
          <a:lstStyle/>
          <a:p>
            <a:pPr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Papers/Presentations/Links:</a:t>
            </a:r>
          </a:p>
          <a:p>
            <a:pPr lvl="1">
              <a:buClr>
                <a:srgbClr val="FF0000"/>
              </a:buClr>
            </a:pPr>
            <a:r>
              <a:rPr lang="en-US" sz="1600" dirty="0" err="1" smtClean="0">
                <a:solidFill>
                  <a:schemeClr val="bg1"/>
                </a:solidFill>
                <a:latin typeface="Bookman Old Style" pitchFamily="18" charset="0"/>
              </a:rPr>
              <a:t>ShellCode</a:t>
            </a: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</a:rPr>
              <a:t>, </a:t>
            </a: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  <a:hlinkClick r:id="rId2"/>
              </a:rPr>
              <a:t>http://www.blackhatlibrary.net/Shellcode</a:t>
            </a:r>
            <a:endParaRPr lang="en-US" sz="16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 lvl="1">
              <a:buClr>
                <a:srgbClr val="FF0000"/>
              </a:buClr>
            </a:pP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</a:rPr>
              <a:t>Introduction to win32 </a:t>
            </a:r>
            <a:r>
              <a:rPr lang="en-US" sz="1600" dirty="0" err="1" smtClean="0">
                <a:solidFill>
                  <a:schemeClr val="bg1"/>
                </a:solidFill>
                <a:latin typeface="Bookman Old Style" pitchFamily="18" charset="0"/>
              </a:rPr>
              <a:t>shellcoding</a:t>
            </a: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</a:rPr>
              <a:t>, </a:t>
            </a:r>
            <a:r>
              <a:rPr lang="en-US" sz="1600" dirty="0" err="1" smtClean="0">
                <a:solidFill>
                  <a:schemeClr val="bg1"/>
                </a:solidFill>
                <a:latin typeface="Bookman Old Style" pitchFamily="18" charset="0"/>
              </a:rPr>
              <a:t>Corelan</a:t>
            </a: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</a:rPr>
              <a:t>, </a:t>
            </a: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  <a:hlinkClick r:id="rId3"/>
              </a:rPr>
              <a:t>http://www.corelan.be/index.php/2010/02/25/exploit-writing-tutorial-part-9-introduction-to-win32-shellcodeing/</a:t>
            </a:r>
            <a:endParaRPr lang="en-US" sz="16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 lvl="1">
              <a:buClr>
                <a:srgbClr val="FF0000"/>
              </a:buClr>
            </a:pP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</a:rPr>
              <a:t>Hacking/Shellcode/Alphanumeric/x64 printable </a:t>
            </a:r>
            <a:r>
              <a:rPr lang="en-US" sz="1600" dirty="0" err="1" smtClean="0">
                <a:solidFill>
                  <a:schemeClr val="bg1"/>
                </a:solidFill>
                <a:latin typeface="Bookman Old Style" pitchFamily="18" charset="0"/>
              </a:rPr>
              <a:t>opcodes</a:t>
            </a: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</a:rPr>
              <a:t>, </a:t>
            </a: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  <a:hlinkClick r:id="rId4"/>
              </a:rPr>
              <a:t>http://skypher.com/wiki/index.php/Hacking/Shellcode/Alphanumeric/x64_printable_opcodes</a:t>
            </a:r>
            <a:endParaRPr lang="en-US" sz="16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 lvl="1">
              <a:buClr>
                <a:srgbClr val="FF0000"/>
              </a:buClr>
            </a:pP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</a:rPr>
              <a:t> Learning Assembly Through Writing Shellcode, </a:t>
            </a: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  <a:hlinkClick r:id="rId5"/>
              </a:rPr>
              <a:t>http://www.patternsinthevoid.net/blog/2011/09/learning-assembly-through-writing-shellcode/</a:t>
            </a:r>
            <a:endParaRPr lang="en-US" sz="16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 lvl="1">
              <a:buClr>
                <a:srgbClr val="FF0000"/>
              </a:buClr>
            </a:pPr>
            <a:r>
              <a:rPr lang="en-US" sz="1600" dirty="0" err="1" smtClean="0">
                <a:solidFill>
                  <a:schemeClr val="bg1"/>
                </a:solidFill>
                <a:latin typeface="Bookman Old Style" pitchFamily="18" charset="0"/>
              </a:rPr>
              <a:t>Shellcoding</a:t>
            </a: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</a:rPr>
              <a:t> for Linux and Windows Tutorial, </a:t>
            </a: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  <a:hlinkClick r:id="rId6"/>
              </a:rPr>
              <a:t>http://www.vividmachines.com/shellcode/shellcode.html</a:t>
            </a:r>
            <a:endParaRPr lang="en-US" sz="16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 lvl="1">
              <a:buClr>
                <a:srgbClr val="FF0000"/>
              </a:buClr>
            </a:pP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</a:rPr>
              <a:t>Unix Assembly Codes Development, </a:t>
            </a: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  <a:hlinkClick r:id="rId7"/>
              </a:rPr>
              <a:t>http://pentest.cryptocity.net/files/exploitation/asmcodes-1.0.2.pdf</a:t>
            </a:r>
            <a:endParaRPr lang="en-US" sz="16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 lvl="1">
              <a:buClr>
                <a:srgbClr val="FF0000"/>
              </a:buClr>
            </a:pP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</a:rPr>
              <a:t>Win32 Assembly Components, </a:t>
            </a: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  <a:hlinkClick r:id="rId8"/>
              </a:rPr>
              <a:t>http://pentest.cryptocity.net/files/exploitation/winasm-1.0.1.pdf</a:t>
            </a:r>
            <a:endParaRPr lang="en-US" sz="1600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References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Autofit/>
          </a:bodyPr>
          <a:lstStyle/>
          <a:p>
            <a:pPr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Papers/Presentations/Links:</a:t>
            </a:r>
          </a:p>
          <a:p>
            <a:pPr lvl="1">
              <a:buClr>
                <a:srgbClr val="FF0000"/>
              </a:buClr>
            </a:pP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</a:rPr>
              <a:t>64-bit Linux Shellcode, </a:t>
            </a: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  <a:hlinkClick r:id="rId2"/>
              </a:rPr>
              <a:t>http://blog.markloiseau.com/2012/06/64-bit-linux-shellcode/</a:t>
            </a:r>
            <a:endParaRPr lang="en-US" sz="16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 lvl="1">
              <a:buClr>
                <a:srgbClr val="FF0000"/>
              </a:buClr>
            </a:pP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</a:rPr>
              <a:t>Writing </a:t>
            </a:r>
            <a:r>
              <a:rPr lang="en-US" sz="1600" dirty="0" err="1" smtClean="0">
                <a:solidFill>
                  <a:schemeClr val="bg1"/>
                </a:solidFill>
                <a:latin typeface="Bookman Old Style" pitchFamily="18" charset="0"/>
              </a:rPr>
              <a:t>shellcode</a:t>
            </a: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</a:rPr>
              <a:t> for Linux and *BSD, </a:t>
            </a: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  <a:hlinkClick r:id="rId3"/>
              </a:rPr>
              <a:t>http://www.kernel-panic.it/security/shellcode/index.html</a:t>
            </a:r>
            <a:endParaRPr lang="en-US" sz="16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 lvl="1">
              <a:buClr>
                <a:srgbClr val="FF0000"/>
              </a:buClr>
            </a:pP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</a:rPr>
              <a:t>Understanding Windows’s Shellcode (Matt Miller’s, aka </a:t>
            </a:r>
            <a:r>
              <a:rPr lang="en-US" sz="1600" dirty="0" err="1" smtClean="0">
                <a:solidFill>
                  <a:schemeClr val="bg1"/>
                </a:solidFill>
                <a:latin typeface="Bookman Old Style" pitchFamily="18" charset="0"/>
              </a:rPr>
              <a:t>skape</a:t>
            </a: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</a:rPr>
              <a:t>)</a:t>
            </a:r>
          </a:p>
          <a:p>
            <a:pPr lvl="1">
              <a:buClr>
                <a:srgbClr val="FF0000"/>
              </a:buClr>
            </a:pPr>
            <a:r>
              <a:rPr lang="nb-NO" sz="1600" dirty="0" smtClean="0">
                <a:solidFill>
                  <a:schemeClr val="bg1"/>
                </a:solidFill>
                <a:latin typeface="Bookman Old Style" pitchFamily="18" charset="0"/>
              </a:rPr>
              <a:t>Metasploit’s Meterpreter (Matt Miller, aka skape)</a:t>
            </a:r>
          </a:p>
          <a:p>
            <a:pPr lvl="1">
              <a:buClr>
                <a:srgbClr val="FF0000"/>
              </a:buClr>
            </a:pPr>
            <a:r>
              <a:rPr lang="pt-BR" sz="1600" dirty="0" smtClean="0">
                <a:solidFill>
                  <a:schemeClr val="bg1"/>
                </a:solidFill>
                <a:latin typeface="Bookman Old Style" pitchFamily="18" charset="0"/>
              </a:rPr>
              <a:t>Syscall Proxying fun and applications, csk @ uberwall.org</a:t>
            </a:r>
          </a:p>
          <a:p>
            <a:pPr lvl="1">
              <a:buClr>
                <a:srgbClr val="FF0000"/>
              </a:buClr>
            </a:pP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</a:rPr>
              <a:t>X86 </a:t>
            </a:r>
            <a:r>
              <a:rPr lang="en-US" sz="1600" dirty="0" err="1" smtClean="0">
                <a:solidFill>
                  <a:schemeClr val="bg1"/>
                </a:solidFill>
                <a:latin typeface="Bookman Old Style" pitchFamily="18" charset="0"/>
              </a:rPr>
              <a:t>Opcode</a:t>
            </a: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</a:rPr>
              <a:t> and Instruction Reference, </a:t>
            </a: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  <a:hlinkClick r:id="rId4"/>
              </a:rPr>
              <a:t>http://ref.x86asm.net/</a:t>
            </a:r>
            <a:endParaRPr lang="pt-BR" sz="16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 lvl="1">
              <a:buClr>
                <a:srgbClr val="FF0000"/>
              </a:buClr>
            </a:pP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</a:rPr>
              <a:t>Shellcode: the assembly cocktail, by </a:t>
            </a:r>
            <a:r>
              <a:rPr lang="en-US" sz="1600" dirty="0" err="1" smtClean="0">
                <a:solidFill>
                  <a:schemeClr val="bg1"/>
                </a:solidFill>
                <a:latin typeface="Bookman Old Style" pitchFamily="18" charset="0"/>
              </a:rPr>
              <a:t>Samy</a:t>
            </a: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Bookman Old Style" pitchFamily="18" charset="0"/>
              </a:rPr>
              <a:t>Bahra</a:t>
            </a: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</a:rPr>
              <a:t>, </a:t>
            </a: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  <a:hlinkClick r:id="rId5"/>
              </a:rPr>
              <a:t>http://www.infosecwriters.com/hhworld/shellcode.txt</a:t>
            </a:r>
            <a:endParaRPr lang="en-US" sz="16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 lvl="1">
              <a:buClr>
                <a:srgbClr val="FF0000"/>
              </a:buClr>
              <a:buNone/>
            </a:pPr>
            <a:endParaRPr lang="en-US" sz="1600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# </a:t>
            </a:r>
            <a:r>
              <a:rPr lang="en-US" b="1" dirty="0" err="1" smtClean="0">
                <a:solidFill>
                  <a:schemeClr val="bg1"/>
                </a:solidFill>
                <a:latin typeface="Bookman Old Style" pitchFamily="18" charset="0"/>
              </a:rPr>
              <a:t>whoami</a:t>
            </a:r>
            <a:endParaRPr lang="en-US" sz="4000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</a:rPr>
              <a:t>Ali Al-</a:t>
            </a:r>
            <a:r>
              <a:rPr lang="en-US" sz="2800" dirty="0" err="1" smtClean="0">
                <a:solidFill>
                  <a:schemeClr val="bg1"/>
                </a:solidFill>
              </a:rPr>
              <a:t>Shemery</a:t>
            </a:r>
            <a:endParaRPr lang="en-US" sz="2800" dirty="0" smtClean="0">
              <a:solidFill>
                <a:schemeClr val="bg1"/>
              </a:solidFill>
            </a:endParaRPr>
          </a:p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</a:rPr>
              <a:t>Ph.D., </a:t>
            </a:r>
            <a:r>
              <a:rPr lang="en-US" sz="2800" dirty="0" err="1" smtClean="0">
                <a:solidFill>
                  <a:schemeClr val="bg1"/>
                </a:solidFill>
              </a:rPr>
              <a:t>MS.c</a:t>
            </a:r>
            <a:r>
              <a:rPr lang="en-US" sz="2800" dirty="0" smtClean="0">
                <a:solidFill>
                  <a:schemeClr val="bg1"/>
                </a:solidFill>
              </a:rPr>
              <a:t>., and </a:t>
            </a:r>
            <a:r>
              <a:rPr lang="en-US" sz="2800" dirty="0" err="1" smtClean="0">
                <a:solidFill>
                  <a:schemeClr val="bg1"/>
                </a:solidFill>
              </a:rPr>
              <a:t>BS.c</a:t>
            </a:r>
            <a:r>
              <a:rPr lang="en-US" sz="2800" dirty="0" smtClean="0">
                <a:solidFill>
                  <a:schemeClr val="bg1"/>
                </a:solidFill>
              </a:rPr>
              <a:t>., Jordan</a:t>
            </a:r>
          </a:p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</a:rPr>
              <a:t>More than 14 years of Technical Background (mainly Linux/Unix and </a:t>
            </a:r>
            <a:r>
              <a:rPr lang="en-US" sz="2800" dirty="0" err="1" smtClean="0">
                <a:solidFill>
                  <a:schemeClr val="bg1"/>
                </a:solidFill>
              </a:rPr>
              <a:t>Infosec</a:t>
            </a:r>
            <a:r>
              <a:rPr lang="en-US" sz="2800" dirty="0" smtClean="0">
                <a:solidFill>
                  <a:schemeClr val="bg1"/>
                </a:solidFill>
              </a:rPr>
              <a:t>)</a:t>
            </a:r>
          </a:p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</a:rPr>
              <a:t>Technical Instructor for more than 10 years (</a:t>
            </a:r>
            <a:r>
              <a:rPr lang="en-US" sz="2800" dirty="0" err="1" smtClean="0">
                <a:solidFill>
                  <a:schemeClr val="bg1"/>
                </a:solidFill>
              </a:rPr>
              <a:t>Infosec</a:t>
            </a:r>
            <a:r>
              <a:rPr lang="en-US" sz="2800" dirty="0" smtClean="0">
                <a:solidFill>
                  <a:schemeClr val="bg1"/>
                </a:solidFill>
              </a:rPr>
              <a:t>, and Linux Courses)</a:t>
            </a:r>
          </a:p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</a:rPr>
              <a:t>Hold more than 15 well known Technical Certificates</a:t>
            </a:r>
          </a:p>
          <a:p>
            <a:pPr>
              <a:buClr>
                <a:srgbClr val="FF0000"/>
              </a:buClr>
            </a:pPr>
            <a:r>
              <a:rPr lang="en-US" sz="2800" dirty="0" err="1" smtClean="0">
                <a:solidFill>
                  <a:schemeClr val="bg1"/>
                </a:solidFill>
              </a:rPr>
              <a:t>Infosec</a:t>
            </a:r>
            <a:r>
              <a:rPr lang="en-US" sz="2800" dirty="0" smtClean="0">
                <a:solidFill>
                  <a:schemeClr val="bg1"/>
                </a:solidFill>
              </a:rPr>
              <a:t> &amp; Linux are my main Interests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References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Books:</a:t>
            </a:r>
          </a:p>
          <a:p>
            <a:pPr lvl="1">
              <a:buClr>
                <a:srgbClr val="FF0000"/>
              </a:buClr>
            </a:pPr>
            <a:r>
              <a:rPr lang="en-US" sz="1600" dirty="0" err="1" smtClean="0">
                <a:solidFill>
                  <a:schemeClr val="bg1"/>
                </a:solidFill>
                <a:latin typeface="Bookman Old Style" pitchFamily="18" charset="0"/>
              </a:rPr>
              <a:t>Grayhat</a:t>
            </a: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</a:rPr>
              <a:t> Hacking: The Ethical Hacker’s Handbook, 3</a:t>
            </a:r>
            <a:r>
              <a:rPr lang="en-US" sz="1600" baseline="30000" dirty="0" smtClean="0">
                <a:solidFill>
                  <a:schemeClr val="bg1"/>
                </a:solidFill>
                <a:latin typeface="Bookman Old Style" pitchFamily="18" charset="0"/>
              </a:rPr>
              <a:t>rd</a:t>
            </a: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</a:rPr>
              <a:t> Edition</a:t>
            </a:r>
          </a:p>
          <a:p>
            <a:pPr lvl="1">
              <a:buClr>
                <a:srgbClr val="FF0000"/>
              </a:buClr>
            </a:pP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</a:rPr>
              <a:t>The </a:t>
            </a:r>
            <a:r>
              <a:rPr lang="en-US" sz="1600" dirty="0" err="1" smtClean="0">
                <a:solidFill>
                  <a:schemeClr val="bg1"/>
                </a:solidFill>
                <a:latin typeface="Bookman Old Style" pitchFamily="18" charset="0"/>
              </a:rPr>
              <a:t>Shellcoders</a:t>
            </a: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</a:rPr>
              <a:t> Handbook,</a:t>
            </a:r>
          </a:p>
          <a:p>
            <a:pPr lvl="1">
              <a:buClr>
                <a:srgbClr val="FF0000"/>
              </a:buClr>
            </a:pP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</a:rPr>
              <a:t>The Art of Exploitation, 2</a:t>
            </a:r>
            <a:r>
              <a:rPr lang="en-US" sz="1600" baseline="30000" dirty="0" smtClean="0">
                <a:solidFill>
                  <a:schemeClr val="bg1"/>
                </a:solidFill>
                <a:latin typeface="Bookman Old Style" pitchFamily="18" charset="0"/>
              </a:rPr>
              <a:t>nd</a:t>
            </a: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</a:rPr>
              <a:t> Edition,</a:t>
            </a:r>
          </a:p>
          <a:p>
            <a:pPr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Shellcode Repositories:</a:t>
            </a:r>
          </a:p>
          <a:p>
            <a:pPr lvl="1">
              <a:buClr>
                <a:srgbClr val="FF0000"/>
              </a:buClr>
            </a:pP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</a:rPr>
              <a:t>Exploit-DB: http://www.exploit-db.com/shellcodes/</a:t>
            </a:r>
          </a:p>
          <a:p>
            <a:pPr lvl="1">
              <a:buClr>
                <a:srgbClr val="FF0000"/>
              </a:buClr>
            </a:pP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</a:rPr>
              <a:t>Shell Storm: http://www.shell-storm.org/shellcode/</a:t>
            </a:r>
          </a:p>
          <a:p>
            <a:pPr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Tools:</a:t>
            </a:r>
          </a:p>
          <a:p>
            <a:pPr lvl="1">
              <a:buClr>
                <a:srgbClr val="FF0000"/>
              </a:buClr>
            </a:pP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</a:rPr>
              <a:t>BETA3 - Multi-format </a:t>
            </a:r>
            <a:r>
              <a:rPr lang="en-US" sz="1600" dirty="0" err="1" smtClean="0">
                <a:solidFill>
                  <a:schemeClr val="bg1"/>
                </a:solidFill>
                <a:latin typeface="Bookman Old Style" pitchFamily="18" charset="0"/>
              </a:rPr>
              <a:t>shellcode</a:t>
            </a: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</a:rPr>
              <a:t> encoding tool, </a:t>
            </a: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  <a:hlinkClick r:id="rId2"/>
              </a:rPr>
              <a:t>http://code.google.com/p/beta3/</a:t>
            </a:r>
            <a:endParaRPr lang="en-US" sz="16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 lvl="1">
              <a:buClr>
                <a:srgbClr val="FF0000"/>
              </a:buClr>
            </a:pP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</a:rPr>
              <a:t>X86 </a:t>
            </a:r>
            <a:r>
              <a:rPr lang="en-US" sz="1600" dirty="0" err="1" smtClean="0">
                <a:solidFill>
                  <a:schemeClr val="bg1"/>
                </a:solidFill>
                <a:latin typeface="Bookman Old Style" pitchFamily="18" charset="0"/>
              </a:rPr>
              <a:t>Opcode</a:t>
            </a: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</a:rPr>
              <a:t> and Instruction Reference, </a:t>
            </a: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  <a:hlinkClick r:id="rId3"/>
              </a:rPr>
              <a:t>http://ref.x86asm.net/</a:t>
            </a:r>
            <a:endParaRPr lang="en-US" sz="16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 lvl="1">
              <a:buClr>
                <a:srgbClr val="FF0000"/>
              </a:buClr>
            </a:pP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</a:rPr>
              <a:t>bin2shell, http://blog.markloiseau.com/wp-content/uploads/2012/06/bin2shell.tar.gz</a:t>
            </a:r>
          </a:p>
          <a:p>
            <a:pPr lvl="1">
              <a:buClr>
                <a:srgbClr val="FF0000"/>
              </a:buClr>
            </a:pPr>
            <a:endParaRPr lang="en-US" sz="1600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Software Exploitation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37338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215265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Shellcode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37338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 txBox="1">
            <a:spLocks/>
          </p:cNvSpPr>
          <p:nvPr/>
        </p:nvSpPr>
        <p:spPr>
          <a:xfrm>
            <a:off x="533400" y="3962400"/>
            <a:ext cx="8153400" cy="2438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  <a:ea typeface="+mj-ea"/>
                <a:cs typeface="+mj-cs"/>
              </a:rPr>
              <a:t>/* the Aleph One </a:t>
            </a:r>
            <a:r>
              <a:rPr lang="en-US" sz="2000" dirty="0" err="1" smtClean="0">
                <a:solidFill>
                  <a:schemeClr val="bg1"/>
                </a:solidFill>
                <a:latin typeface="Bookman Old Style" pitchFamily="18" charset="0"/>
                <a:ea typeface="+mj-ea"/>
                <a:cs typeface="+mj-cs"/>
              </a:rPr>
              <a:t>shellcode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  <a:ea typeface="+mj-ea"/>
                <a:cs typeface="+mj-cs"/>
              </a:rPr>
              <a:t> */</a:t>
            </a:r>
          </a:p>
          <a:p>
            <a:pPr lvl="0" algn="just">
              <a:spcBef>
                <a:spcPct val="0"/>
              </a:spcBef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  <a:ea typeface="+mj-ea"/>
                <a:cs typeface="+mj-cs"/>
              </a:rPr>
              <a:t>"\x31\xc0\x31\</a:t>
            </a:r>
            <a:r>
              <a:rPr lang="en-US" sz="2000" dirty="0" err="1" smtClean="0">
                <a:solidFill>
                  <a:schemeClr val="bg1"/>
                </a:solidFill>
                <a:latin typeface="Bookman Old Style" pitchFamily="18" charset="0"/>
                <a:ea typeface="+mj-ea"/>
                <a:cs typeface="+mj-cs"/>
              </a:rPr>
              <a:t>xdb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  <a:ea typeface="+mj-ea"/>
                <a:cs typeface="+mj-cs"/>
              </a:rPr>
              <a:t>\xb0\x17\</a:t>
            </a:r>
            <a:r>
              <a:rPr lang="en-US" sz="2000" dirty="0" err="1" smtClean="0">
                <a:solidFill>
                  <a:schemeClr val="bg1"/>
                </a:solidFill>
                <a:latin typeface="Bookman Old Style" pitchFamily="18" charset="0"/>
                <a:ea typeface="+mj-ea"/>
                <a:cs typeface="+mj-cs"/>
              </a:rPr>
              <a:t>xcd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  <a:ea typeface="+mj-ea"/>
                <a:cs typeface="+mj-cs"/>
              </a:rPr>
              <a:t>\x80\</a:t>
            </a:r>
            <a:r>
              <a:rPr lang="en-US" sz="2000" dirty="0" err="1" smtClean="0">
                <a:solidFill>
                  <a:schemeClr val="bg1"/>
                </a:solidFill>
                <a:latin typeface="Bookman Old Style" pitchFamily="18" charset="0"/>
                <a:ea typeface="+mj-ea"/>
                <a:cs typeface="+mj-cs"/>
              </a:rPr>
              <a:t>xeb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  <a:ea typeface="+mj-ea"/>
                <a:cs typeface="+mj-cs"/>
              </a:rPr>
              <a:t>\x1f\x5e\x89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"</a:t>
            </a:r>
            <a:endParaRPr lang="en-US" sz="2000" dirty="0" smtClean="0">
              <a:solidFill>
                <a:schemeClr val="bg1"/>
              </a:solidFill>
              <a:latin typeface="Bookman Old Style" pitchFamily="18" charset="0"/>
              <a:ea typeface="+mj-ea"/>
              <a:cs typeface="+mj-cs"/>
            </a:endParaRPr>
          </a:p>
          <a:p>
            <a:pPr lvl="0" algn="just">
              <a:spcBef>
                <a:spcPct val="0"/>
              </a:spcBef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"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  <a:ea typeface="+mj-ea"/>
                <a:cs typeface="+mj-cs"/>
              </a:rPr>
              <a:t>\x76\x08\x31\xc0\x88\x46\x07\x89\x46\x0c\xb0\x0b"</a:t>
            </a:r>
          </a:p>
          <a:p>
            <a:pPr lvl="0" algn="just">
              <a:spcBef>
                <a:spcPct val="0"/>
              </a:spcBef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  <a:ea typeface="+mj-ea"/>
                <a:cs typeface="+mj-cs"/>
              </a:rPr>
              <a:t>"\x89\xf3\x8d\x4e\x08\x8d\x56\x0c\</a:t>
            </a:r>
            <a:r>
              <a:rPr lang="en-US" sz="2000" dirty="0" err="1" smtClean="0">
                <a:solidFill>
                  <a:schemeClr val="bg1"/>
                </a:solidFill>
                <a:latin typeface="Bookman Old Style" pitchFamily="18" charset="0"/>
                <a:ea typeface="+mj-ea"/>
                <a:cs typeface="+mj-cs"/>
              </a:rPr>
              <a:t>xcd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  <a:ea typeface="+mj-ea"/>
                <a:cs typeface="+mj-cs"/>
              </a:rPr>
              <a:t>\x80\x31\</a:t>
            </a:r>
            <a:r>
              <a:rPr lang="en-US" sz="2000" dirty="0" err="1" smtClean="0">
                <a:solidFill>
                  <a:schemeClr val="bg1"/>
                </a:solidFill>
                <a:latin typeface="Bookman Old Style" pitchFamily="18" charset="0"/>
                <a:ea typeface="+mj-ea"/>
                <a:cs typeface="+mj-cs"/>
              </a:rPr>
              <a:t>xdb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"</a:t>
            </a:r>
            <a:endParaRPr lang="en-US" sz="2000" dirty="0" smtClean="0">
              <a:solidFill>
                <a:schemeClr val="bg1"/>
              </a:solidFill>
              <a:latin typeface="Bookman Old Style" pitchFamily="18" charset="0"/>
              <a:ea typeface="+mj-ea"/>
              <a:cs typeface="+mj-cs"/>
            </a:endParaRPr>
          </a:p>
          <a:p>
            <a:pPr lvl="0" algn="just">
              <a:spcBef>
                <a:spcPct val="0"/>
              </a:spcBef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"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  <a:ea typeface="+mj-ea"/>
                <a:cs typeface="+mj-cs"/>
              </a:rPr>
              <a:t>\x89\xd8\x40\</a:t>
            </a:r>
            <a:r>
              <a:rPr lang="en-US" sz="2000" dirty="0" err="1" smtClean="0">
                <a:solidFill>
                  <a:schemeClr val="bg1"/>
                </a:solidFill>
                <a:latin typeface="Bookman Old Style" pitchFamily="18" charset="0"/>
                <a:ea typeface="+mj-ea"/>
                <a:cs typeface="+mj-cs"/>
              </a:rPr>
              <a:t>xcd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  <a:ea typeface="+mj-ea"/>
                <a:cs typeface="+mj-cs"/>
              </a:rPr>
              <a:t>\x80\xe8\</a:t>
            </a:r>
            <a:r>
              <a:rPr lang="en-US" sz="2000" dirty="0" err="1" smtClean="0">
                <a:solidFill>
                  <a:schemeClr val="bg1"/>
                </a:solidFill>
                <a:latin typeface="Bookman Old Style" pitchFamily="18" charset="0"/>
                <a:ea typeface="+mj-ea"/>
                <a:cs typeface="+mj-cs"/>
              </a:rPr>
              <a:t>xdc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  <a:ea typeface="+mj-ea"/>
                <a:cs typeface="+mj-cs"/>
              </a:rPr>
              <a:t>\</a:t>
            </a:r>
            <a:r>
              <a:rPr lang="en-US" sz="2000" dirty="0" err="1" smtClean="0">
                <a:solidFill>
                  <a:schemeClr val="bg1"/>
                </a:solidFill>
                <a:latin typeface="Bookman Old Style" pitchFamily="18" charset="0"/>
                <a:ea typeface="+mj-ea"/>
                <a:cs typeface="+mj-cs"/>
              </a:rPr>
              <a:t>xff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  <a:ea typeface="+mj-ea"/>
                <a:cs typeface="+mj-cs"/>
              </a:rPr>
              <a:t>\</a:t>
            </a:r>
            <a:r>
              <a:rPr lang="en-US" sz="2000" dirty="0" err="1" smtClean="0">
                <a:solidFill>
                  <a:schemeClr val="bg1"/>
                </a:solidFill>
                <a:latin typeface="Bookman Old Style" pitchFamily="18" charset="0"/>
                <a:ea typeface="+mj-ea"/>
                <a:cs typeface="+mj-cs"/>
              </a:rPr>
              <a:t>xff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  <a:ea typeface="+mj-ea"/>
                <a:cs typeface="+mj-cs"/>
              </a:rPr>
              <a:t>\</a:t>
            </a:r>
            <a:r>
              <a:rPr lang="en-US" sz="2000" dirty="0" err="1" smtClean="0">
                <a:solidFill>
                  <a:schemeClr val="bg1"/>
                </a:solidFill>
                <a:latin typeface="Bookman Old Style" pitchFamily="18" charset="0"/>
                <a:ea typeface="+mj-ea"/>
                <a:cs typeface="+mj-cs"/>
              </a:rPr>
              <a:t>xff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  <a:ea typeface="+mj-ea"/>
                <a:cs typeface="+mj-cs"/>
              </a:rPr>
              <a:t>/bin/</a:t>
            </a:r>
            <a:r>
              <a:rPr lang="en-US" sz="2000" dirty="0" err="1" smtClean="0">
                <a:solidFill>
                  <a:schemeClr val="bg1"/>
                </a:solidFill>
                <a:latin typeface="Bookman Old Style" pitchFamily="18" charset="0"/>
                <a:ea typeface="+mj-ea"/>
                <a:cs typeface="+mj-cs"/>
              </a:rPr>
              <a:t>sh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  <a:ea typeface="+mj-ea"/>
                <a:cs typeface="+mj-cs"/>
              </a:rPr>
              <a:t>";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Outline – Part 3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Introduction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System Calls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Shellcode Basics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Shellcode Types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Considerations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Useful Shellcode Tools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Shellcode?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AKA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bytecode</a:t>
            </a: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Small piece of code used as the payload in the exploitation of a software vulnerability.</a:t>
            </a:r>
          </a:p>
          <a:p>
            <a:pPr>
              <a:buClr>
                <a:srgbClr val="FF0000"/>
              </a:buClr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Problems of writing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shellcodes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: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Not easy to write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Architecture and OS dependent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Must remove all string-delimiting characters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System Calls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Kernel trap calls used by user-space programs to access kernel-space functions.</a:t>
            </a:r>
          </a:p>
          <a:p>
            <a:pPr>
              <a:buClr>
                <a:srgbClr val="FF0000"/>
              </a:buClr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Linux: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INT \x80,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Sysenter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, etc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Windows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INT 0x2e,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Sysenter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, DLL(s), API(s), etc</a:t>
            </a:r>
          </a:p>
          <a:p>
            <a:pPr lvl="1">
              <a:buClr>
                <a:srgbClr val="FF0000"/>
              </a:buClr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System Call # stored in EAX.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1st ARG in EBX, 2</a:t>
            </a:r>
            <a:r>
              <a:rPr lang="en-US" baseline="30000" dirty="0" smtClean="0">
                <a:solidFill>
                  <a:schemeClr val="bg1"/>
                </a:solidFill>
                <a:latin typeface="Bookman Old Style" pitchFamily="18" charset="0"/>
              </a:rPr>
              <a:t>nd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in ECX, and so on.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Shellcode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Spawning the process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Linux/Unix:	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execve</a:t>
            </a: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Windows:	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CreateProcess</a:t>
            </a: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How child process deals with input and output is very important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File descriptors (regardless of OS):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0 for Standard Input (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stdin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)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1 for Standard Output (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stdout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)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2 for Standard Error (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stderr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)</a:t>
            </a:r>
          </a:p>
          <a:p>
            <a:pPr lvl="1">
              <a:buClr>
                <a:srgbClr val="FF0000"/>
              </a:buClr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 lvl="1">
              <a:buClr>
                <a:srgbClr val="FF0000"/>
              </a:buClr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3744</TotalTime>
  <Words>1269</Words>
  <Application>Microsoft Office PowerPoint</Application>
  <PresentationFormat>On-screen Show (4:3)</PresentationFormat>
  <Paragraphs>265</Paragraphs>
  <Slides>30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Hacking Techniques &amp; Intrusion Detection</vt:lpstr>
      <vt:lpstr>All materials is licensed under a Creative Commons “Share Alike” license.</vt:lpstr>
      <vt:lpstr># whoami</vt:lpstr>
      <vt:lpstr>Software Exploitation</vt:lpstr>
      <vt:lpstr>Shellcode</vt:lpstr>
      <vt:lpstr>Outline – Part 3</vt:lpstr>
      <vt:lpstr>Shellcode?</vt:lpstr>
      <vt:lpstr>System Calls</vt:lpstr>
      <vt:lpstr>Shellcode Basics</vt:lpstr>
      <vt:lpstr>Shellcode Types</vt:lpstr>
      <vt:lpstr>Port Binding Shellcode</vt:lpstr>
      <vt:lpstr>Port Binding Shellcode</vt:lpstr>
      <vt:lpstr>Reverse Shellcode</vt:lpstr>
      <vt:lpstr>Reverse Shellcode</vt:lpstr>
      <vt:lpstr>Find Socket Shellcode</vt:lpstr>
      <vt:lpstr>Find Socket Shellcode - 2</vt:lpstr>
      <vt:lpstr>Command Execution Shellcode</vt:lpstr>
      <vt:lpstr>File Transfer Shellcode</vt:lpstr>
      <vt:lpstr>Multistage Shellcode</vt:lpstr>
      <vt:lpstr>System Call Proxy Shellcode</vt:lpstr>
      <vt:lpstr>System Call Proxy – Cont.</vt:lpstr>
      <vt:lpstr>Process Injection Shellcode</vt:lpstr>
      <vt:lpstr>Important Stuff</vt:lpstr>
      <vt:lpstr>Assignments – Choose 2</vt:lpstr>
      <vt:lpstr>Debugging a Shellcode</vt:lpstr>
      <vt:lpstr>Useful Tools</vt:lpstr>
      <vt:lpstr>Summary</vt:lpstr>
      <vt:lpstr>References (1)</vt:lpstr>
      <vt:lpstr>References (2)</vt:lpstr>
      <vt:lpstr>References (3)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Hacking Techniques and Intrusion Detection</dc:title>
  <dc:subject>Shellcode</dc:subject>
  <dc:creator>Dr. Ali Al-Shemery &amp; Mr. Shadi Naif</dc:creator>
  <dc:description/>
  <cp:lastModifiedBy>user1</cp:lastModifiedBy>
  <cp:revision>527</cp:revision>
  <dcterms:created xsi:type="dcterms:W3CDTF">2006-08-16T00:00:00Z</dcterms:created>
  <dcterms:modified xsi:type="dcterms:W3CDTF">2013-01-30T00:06:02Z</dcterms:modified>
</cp:coreProperties>
</file>