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sldIdLst>
    <p:sldId id="346" r:id="rId2"/>
    <p:sldId id="347" r:id="rId3"/>
    <p:sldId id="348" r:id="rId4"/>
    <p:sldId id="319" r:id="rId5"/>
    <p:sldId id="317" r:id="rId6"/>
    <p:sldId id="289" r:id="rId7"/>
    <p:sldId id="320" r:id="rId8"/>
    <p:sldId id="335" r:id="rId9"/>
    <p:sldId id="321" r:id="rId10"/>
    <p:sldId id="322" r:id="rId11"/>
    <p:sldId id="323" r:id="rId12"/>
    <p:sldId id="324" r:id="rId13"/>
    <p:sldId id="326" r:id="rId14"/>
    <p:sldId id="327" r:id="rId15"/>
    <p:sldId id="328" r:id="rId16"/>
    <p:sldId id="329" r:id="rId17"/>
    <p:sldId id="330" r:id="rId18"/>
    <p:sldId id="342" r:id="rId19"/>
    <p:sldId id="344" r:id="rId20"/>
    <p:sldId id="332" r:id="rId21"/>
    <p:sldId id="345" r:id="rId22"/>
    <p:sldId id="341" r:id="rId23"/>
    <p:sldId id="30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3" autoAdjust="0"/>
    <p:restoredTop sz="86381" autoAdjust="0"/>
  </p:normalViewPr>
  <p:slideViewPr>
    <p:cSldViewPr>
      <p:cViewPr varScale="1">
        <p:scale>
          <a:sx n="55" d="100"/>
          <a:sy n="55" d="100"/>
        </p:scale>
        <p:origin x="-1572" y="-90"/>
      </p:cViewPr>
      <p:guideLst>
        <p:guide orient="horz" pos="2160"/>
        <p:guide pos="2880"/>
      </p:guideLst>
    </p:cSldViewPr>
  </p:slideViewPr>
  <p:outlineViewPr>
    <p:cViewPr>
      <p:scale>
        <a:sx n="33" d="100"/>
        <a:sy n="33" d="100"/>
      </p:scale>
      <p:origin x="0" y="135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D7C024-0D3A-4BD4-B289-269F05CC13FA}" type="datetimeFigureOut">
              <a:rPr lang="en-US" smtClean="0"/>
              <a:pPr/>
              <a:t>1/29/2013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87099B-B872-4110-82AC-A48C55F0898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8F19A28-66FC-44D6-AEF3-C1C52B12C1AF}"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2FB4438-FF1F-49B5-8136-E8921E8F6799}" type="slidenum">
              <a:rPr lang="en-US"/>
              <a:pPr/>
              <a:t>2</a:t>
            </a:fld>
            <a:endParaRPr lang="en-US"/>
          </a:p>
        </p:txBody>
      </p:sp>
      <p:sp>
        <p:nvSpPr>
          <p:cNvPr id="234497" name="Rectangle 1"/>
          <p:cNvSpPr txBox="1">
            <a:spLocks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p:spPr>
      </p:sp>
      <p:sp>
        <p:nvSpPr>
          <p:cNvPr id="234498" name="Rectangle 2"/>
          <p:cNvSpPr txBox="1">
            <a:spLocks noChangeArrowheads="1"/>
          </p:cNvSpPr>
          <p:nvPr>
            <p:ph type="body" idx="1"/>
          </p:nvPr>
        </p:nvSpPr>
        <p:spPr bwMode="auto">
          <a:xfrm>
            <a:off x="777875" y="4776788"/>
            <a:ext cx="6218238" cy="4525962"/>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8F19A28-66FC-44D6-AEF3-C1C52B12C1AF}"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B404D7B-9D82-4AD2-9F27-5A666D1B1FCA}" type="datetime1">
              <a:rPr lang="en-US" smtClean="0"/>
              <a:t>1/29/2013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8AD2F-CACD-400E-BC9C-298D9D9227A7}" type="datetime1">
              <a:rPr lang="en-US" smtClean="0"/>
              <a:t>1/29/2013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C9DDAC-5718-4E58-B38A-DD6564124E36}" type="datetime1">
              <a:rPr lang="en-US" smtClean="0"/>
              <a:t>1/29/2013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9FE89B-FC42-4E36-8E9C-585AC2C2D1FF}" type="datetime1">
              <a:rPr lang="en-US" smtClean="0"/>
              <a:t>1/29/2013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8D626B-830C-4C80-8540-72974F82666D}" type="datetime1">
              <a:rPr lang="en-US" smtClean="0"/>
              <a:t>1/29/2013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26C057-D42E-43F0-B2BB-E344E5FD3830}" type="datetime1">
              <a:rPr lang="en-US" smtClean="0"/>
              <a:t>1/29/2013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464C15-386E-46B3-A751-5D4BA2EC0297}" type="datetime1">
              <a:rPr lang="en-US" smtClean="0"/>
              <a:t>1/29/2013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18F4DA-FBA7-4A5A-8FB7-EE87CEDE1665}" type="datetime1">
              <a:rPr lang="en-US" smtClean="0"/>
              <a:t>1/29/2013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EA3021-C735-41A6-BC91-15F8FE4F7914}" type="datetime1">
              <a:rPr lang="en-US" smtClean="0"/>
              <a:t>1/29/2013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922DD8-50ED-4F35-8845-B885A3A847D6}" type="datetime1">
              <a:rPr lang="en-US" smtClean="0"/>
              <a:t>1/29/2013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CBA66A-396F-41E3-AE00-7931DDAD6498}" type="datetime1">
              <a:rPr lang="en-US" smtClean="0"/>
              <a:t>1/29/2013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5A6394-C45C-4B5C-8972-9A8C619E9429}" type="datetime1">
              <a:rPr lang="en-US" smtClean="0"/>
              <a:t>1/29/2013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docs.google.com/document/d/1ObQB6hmVvRPCgPTRZM5NMH034VDM-1N-EWPRz2770K4/edit?pli=1" TargetMode="External"/><Relationship Id="rId7" Type="http://schemas.openxmlformats.org/officeDocument/2006/relationships/hyperlink" Target="http://www.room362.com/blog/2012/8/25/post-exploitation-command-lists-request-to-edit.html" TargetMode="External"/><Relationship Id="rId2" Type="http://schemas.openxmlformats.org/officeDocument/2006/relationships/hyperlink" Target="http://www.pentest-standard.org/index.php/Main_Page" TargetMode="External"/><Relationship Id="rId1" Type="http://schemas.openxmlformats.org/officeDocument/2006/relationships/slideLayout" Target="../slideLayouts/slideLayout2.xml"/><Relationship Id="rId6" Type="http://schemas.openxmlformats.org/officeDocument/2006/relationships/hyperlink" Target="https://docs.google.com/document/d/1ZrDJMQkrp_YbU_9Ni9wMNF2m3nIPEA_kekqqqA2Ywto/edit?pli=1" TargetMode="External"/><Relationship Id="rId5" Type="http://schemas.openxmlformats.org/officeDocument/2006/relationships/hyperlink" Target="https://docs.google.com/document/d/10AUm_zUdAQGgoHNo_eS0SO1K-24VVYnulUD2x3rJD3k/edit?pli=1" TargetMode="External"/><Relationship Id="rId4" Type="http://schemas.openxmlformats.org/officeDocument/2006/relationships/hyperlink" Target="https://docs.google.com/document/d/1U10isynOpQtrIK6ChuReu-K1WHTJm4fgG3joiuz43rw/edit?pli=1"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bg1"/>
                </a:solidFill>
                <a:latin typeface="Bookman Old Style" pitchFamily="18" charset="0"/>
              </a:rPr>
              <a:t>Hacking Techniques &amp; Intrusion Detection</a:t>
            </a:r>
            <a:endParaRPr lang="en-US" b="1" dirty="0">
              <a:solidFill>
                <a:schemeClr val="bg1"/>
              </a:solidFill>
              <a:latin typeface="Bookman Old Style" pitchFamily="18" charset="0"/>
            </a:endParaRPr>
          </a:p>
        </p:txBody>
      </p:sp>
      <p:sp>
        <p:nvSpPr>
          <p:cNvPr id="3" name="Subtitle 2"/>
          <p:cNvSpPr>
            <a:spLocks noGrp="1"/>
          </p:cNvSpPr>
          <p:nvPr>
            <p:ph type="subTitle" idx="1"/>
          </p:nvPr>
        </p:nvSpPr>
        <p:spPr>
          <a:xfrm>
            <a:off x="1371600" y="3886200"/>
            <a:ext cx="6400800" cy="1981200"/>
          </a:xfrm>
        </p:spPr>
        <p:txBody>
          <a:bodyPr>
            <a:normAutofit fontScale="92500" lnSpcReduction="10000"/>
          </a:bodyPr>
          <a:lstStyle/>
          <a:p>
            <a:endParaRPr lang="en-US" sz="2600" dirty="0" smtClean="0"/>
          </a:p>
          <a:p>
            <a:endParaRPr lang="en-US" dirty="0" smtClean="0">
              <a:solidFill>
                <a:schemeClr val="bg1"/>
              </a:solidFill>
            </a:endParaRPr>
          </a:p>
          <a:p>
            <a:r>
              <a:rPr lang="en-US" dirty="0" smtClean="0">
                <a:solidFill>
                  <a:schemeClr val="bg1"/>
                </a:solidFill>
              </a:rPr>
              <a:t>Ali </a:t>
            </a:r>
            <a:r>
              <a:rPr lang="en-US" dirty="0" smtClean="0">
                <a:solidFill>
                  <a:schemeClr val="bg1"/>
                </a:solidFill>
              </a:rPr>
              <a:t>Al-</a:t>
            </a:r>
            <a:r>
              <a:rPr lang="en-US" dirty="0" err="1" smtClean="0">
                <a:solidFill>
                  <a:schemeClr val="bg1"/>
                </a:solidFill>
              </a:rPr>
              <a:t>Shemery</a:t>
            </a:r>
            <a:endParaRPr lang="en-US" dirty="0" smtClean="0">
              <a:solidFill>
                <a:schemeClr val="bg1"/>
              </a:solidFill>
            </a:endParaRPr>
          </a:p>
          <a:p>
            <a:r>
              <a:rPr lang="en-US" dirty="0" err="1" smtClean="0">
                <a:solidFill>
                  <a:schemeClr val="bg1"/>
                </a:solidFill>
              </a:rPr>
              <a:t>arabnix</a:t>
            </a:r>
            <a:r>
              <a:rPr lang="en-US" dirty="0" smtClean="0">
                <a:solidFill>
                  <a:schemeClr val="bg1"/>
                </a:solidFill>
              </a:rPr>
              <a:t> [at] </a:t>
            </a:r>
            <a:r>
              <a:rPr lang="en-US" dirty="0" err="1" smtClean="0">
                <a:solidFill>
                  <a:schemeClr val="bg1"/>
                </a:solidFill>
              </a:rPr>
              <a:t>gmail</a:t>
            </a:r>
            <a:endParaRPr lang="en-US" dirty="0" smtClean="0">
              <a:solidFill>
                <a:schemeClr val="bg1"/>
              </a:solidFill>
            </a:endParaRPr>
          </a:p>
        </p:txBody>
      </p:sp>
      <p:cxnSp>
        <p:nvCxnSpPr>
          <p:cNvPr id="5" name="Straight Connector 4"/>
          <p:cNvCxnSpPr/>
          <p:nvPr/>
        </p:nvCxnSpPr>
        <p:spPr>
          <a:xfrm>
            <a:off x="533400" y="37338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Network Services</a:t>
            </a:r>
          </a:p>
        </p:txBody>
      </p:sp>
      <p:sp>
        <p:nvSpPr>
          <p:cNvPr id="3" name="Content Placeholder 2"/>
          <p:cNvSpPr>
            <a:spLocks noGrp="1"/>
          </p:cNvSpPr>
          <p:nvPr>
            <p:ph idx="1"/>
          </p:nvPr>
        </p:nvSpPr>
        <p:spPr/>
        <p:txBody>
          <a:bodyPr>
            <a:normAutofit/>
          </a:bodyPr>
          <a:lstStyle/>
          <a:p>
            <a:pPr>
              <a:buClr>
                <a:srgbClr val="FF0000"/>
              </a:buClr>
            </a:pPr>
            <a:r>
              <a:rPr lang="en-US" dirty="0" smtClean="0">
                <a:solidFill>
                  <a:schemeClr val="bg1"/>
                </a:solidFill>
                <a:latin typeface="Bookman Old Style" pitchFamily="18" charset="0"/>
              </a:rPr>
              <a:t>Listening Services (TCP, UDP, etc), </a:t>
            </a:r>
          </a:p>
          <a:p>
            <a:pPr>
              <a:buClr>
                <a:srgbClr val="FF0000"/>
              </a:buClr>
            </a:pPr>
            <a:r>
              <a:rPr lang="en-US" dirty="0" smtClean="0">
                <a:solidFill>
                  <a:schemeClr val="bg1"/>
                </a:solidFill>
                <a:latin typeface="Bookman Old Style" pitchFamily="18" charset="0"/>
              </a:rPr>
              <a:t>VPN Connections,</a:t>
            </a:r>
          </a:p>
          <a:p>
            <a:pPr>
              <a:buClr>
                <a:srgbClr val="FF0000"/>
              </a:buClr>
            </a:pPr>
            <a:r>
              <a:rPr lang="en-US" dirty="0" smtClean="0">
                <a:solidFill>
                  <a:schemeClr val="bg1"/>
                </a:solidFill>
                <a:latin typeface="Bookman Old Style" pitchFamily="18" charset="0"/>
              </a:rPr>
              <a:t>Directory Services, </a:t>
            </a:r>
          </a:p>
          <a:p>
            <a:pPr>
              <a:buClr>
                <a:srgbClr val="FF0000"/>
              </a:buClr>
            </a:pPr>
            <a:r>
              <a:rPr lang="en-US" dirty="0" smtClean="0">
                <a:solidFill>
                  <a:schemeClr val="bg1"/>
                </a:solidFill>
                <a:latin typeface="Bookman Old Style" pitchFamily="18" charset="0"/>
              </a:rPr>
              <a:t>Neighbors</a:t>
            </a:r>
          </a:p>
          <a:p>
            <a:pPr>
              <a:buClr>
                <a:srgbClr val="FF0000"/>
              </a:buClr>
            </a:pPr>
            <a:endParaRPr lang="en-US" dirty="0" smtClean="0">
              <a:solidFill>
                <a:schemeClr val="bg1"/>
              </a:solidFill>
              <a:latin typeface="Bookman Old Style" pitchFamily="18" charset="0"/>
            </a:endParaRPr>
          </a:p>
          <a:p>
            <a:pPr>
              <a:buClr>
                <a:srgbClr val="FF0000"/>
              </a:buClr>
            </a:pPr>
            <a:endParaRPr lang="en-US" dirty="0" smtClean="0">
              <a:solidFill>
                <a:schemeClr val="bg1"/>
              </a:solidFill>
              <a:latin typeface="Bookman Old Style" pitchFamily="18" charset="0"/>
            </a:endParaRP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Pillaging</a:t>
            </a:r>
          </a:p>
        </p:txBody>
      </p:sp>
      <p:sp>
        <p:nvSpPr>
          <p:cNvPr id="3" name="Content Placeholder 2"/>
          <p:cNvSpPr>
            <a:spLocks noGrp="1"/>
          </p:cNvSpPr>
          <p:nvPr>
            <p:ph idx="1"/>
          </p:nvPr>
        </p:nvSpPr>
        <p:spPr/>
        <p:txBody>
          <a:bodyPr>
            <a:noAutofit/>
          </a:bodyPr>
          <a:lstStyle/>
          <a:p>
            <a:pPr>
              <a:buClr>
                <a:srgbClr val="FF0000"/>
              </a:buClr>
            </a:pPr>
            <a:r>
              <a:rPr lang="en-US" sz="2400" dirty="0" smtClean="0">
                <a:solidFill>
                  <a:schemeClr val="bg1"/>
                </a:solidFill>
                <a:latin typeface="Bookman Old Style" pitchFamily="18" charset="0"/>
              </a:rPr>
              <a:t>Obtaining information from targeted hosts </a:t>
            </a:r>
          </a:p>
          <a:p>
            <a:pPr lvl="1">
              <a:buClr>
                <a:srgbClr val="FF0000"/>
              </a:buClr>
            </a:pPr>
            <a:r>
              <a:rPr lang="en-US" sz="2400" dirty="0" smtClean="0">
                <a:solidFill>
                  <a:schemeClr val="bg1"/>
                </a:solidFill>
                <a:latin typeface="Bookman Old Style" pitchFamily="18" charset="0"/>
              </a:rPr>
              <a:t>files containing personal information, </a:t>
            </a:r>
          </a:p>
          <a:p>
            <a:pPr lvl="1">
              <a:buClr>
                <a:srgbClr val="FF0000"/>
              </a:buClr>
            </a:pPr>
            <a:r>
              <a:rPr lang="en-US" sz="2400" dirty="0" smtClean="0">
                <a:solidFill>
                  <a:schemeClr val="bg1"/>
                </a:solidFill>
                <a:latin typeface="Bookman Old Style" pitchFamily="18" charset="0"/>
              </a:rPr>
              <a:t>credit card information, </a:t>
            </a:r>
          </a:p>
          <a:p>
            <a:pPr lvl="1">
              <a:buClr>
                <a:srgbClr val="FF0000"/>
              </a:buClr>
            </a:pPr>
            <a:r>
              <a:rPr lang="en-US" sz="2400" dirty="0" smtClean="0">
                <a:solidFill>
                  <a:schemeClr val="bg1"/>
                </a:solidFill>
                <a:latin typeface="Bookman Old Style" pitchFamily="18" charset="0"/>
              </a:rPr>
              <a:t>passwords, etc. </a:t>
            </a:r>
          </a:p>
          <a:p>
            <a:pPr>
              <a:buClr>
                <a:srgbClr val="FF0000"/>
              </a:buClr>
            </a:pPr>
            <a:r>
              <a:rPr lang="en-US" sz="2400" dirty="0" smtClean="0">
                <a:solidFill>
                  <a:schemeClr val="bg1"/>
                </a:solidFill>
                <a:latin typeface="Bookman Old Style" pitchFamily="18" charset="0"/>
              </a:rPr>
              <a:t>Satisfy the goals or as part of the pivoting process.</a:t>
            </a:r>
          </a:p>
          <a:p>
            <a:pPr>
              <a:buClr>
                <a:srgbClr val="FF0000"/>
              </a:buClr>
            </a:pPr>
            <a:r>
              <a:rPr lang="en-US" sz="2400" dirty="0" smtClean="0">
                <a:solidFill>
                  <a:schemeClr val="bg1"/>
                </a:solidFill>
                <a:latin typeface="Bookman Old Style" pitchFamily="18" charset="0"/>
              </a:rPr>
              <a:t>Location of this data will vary depending on the type of data.</a:t>
            </a:r>
          </a:p>
          <a:p>
            <a:pPr>
              <a:buClr>
                <a:srgbClr val="FF0000"/>
              </a:buClr>
            </a:pPr>
            <a:r>
              <a:rPr lang="en-US" sz="2400" dirty="0" smtClean="0">
                <a:solidFill>
                  <a:schemeClr val="bg1"/>
                </a:solidFill>
                <a:latin typeface="Bookman Old Style" pitchFamily="18" charset="0"/>
              </a:rPr>
              <a:t>Knowledge of commonly used applications, server software and middleware is very important.</a:t>
            </a:r>
          </a:p>
          <a:p>
            <a:pPr>
              <a:buClr>
                <a:srgbClr val="FF0000"/>
              </a:buClr>
            </a:pPr>
            <a:r>
              <a:rPr lang="en-US" sz="2400" dirty="0" smtClean="0">
                <a:solidFill>
                  <a:schemeClr val="bg1"/>
                </a:solidFill>
                <a:latin typeface="Bookman Old Style" pitchFamily="18" charset="0"/>
              </a:rPr>
              <a:t>Special tools may be necessary to obtain, extract or read the targeted data from some systems.</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Check?</a:t>
            </a:r>
          </a:p>
        </p:txBody>
      </p:sp>
      <p:sp>
        <p:nvSpPr>
          <p:cNvPr id="3" name="Content Placeholder 2"/>
          <p:cNvSpPr>
            <a:spLocks noGrp="1"/>
          </p:cNvSpPr>
          <p:nvPr>
            <p:ph idx="1"/>
          </p:nvPr>
        </p:nvSpPr>
        <p:spPr/>
        <p:txBody>
          <a:bodyPr>
            <a:normAutofit fontScale="62500" lnSpcReduction="20000"/>
          </a:bodyPr>
          <a:lstStyle/>
          <a:p>
            <a:pPr>
              <a:buClr>
                <a:srgbClr val="FF0000"/>
              </a:buClr>
            </a:pPr>
            <a:r>
              <a:rPr lang="en-US" dirty="0" smtClean="0">
                <a:solidFill>
                  <a:schemeClr val="bg1"/>
                </a:solidFill>
                <a:latin typeface="Bookman Old Style" pitchFamily="18" charset="0"/>
              </a:rPr>
              <a:t>Installed Software,</a:t>
            </a:r>
          </a:p>
          <a:p>
            <a:pPr>
              <a:buClr>
                <a:srgbClr val="FF0000"/>
              </a:buClr>
            </a:pPr>
            <a:r>
              <a:rPr lang="en-US" dirty="0" smtClean="0">
                <a:solidFill>
                  <a:schemeClr val="bg1"/>
                </a:solidFill>
                <a:latin typeface="Bookman Old Style" pitchFamily="18" charset="0"/>
              </a:rPr>
              <a:t>Installed Services:</a:t>
            </a:r>
          </a:p>
          <a:p>
            <a:pPr lvl="1">
              <a:buClr>
                <a:srgbClr val="FF0000"/>
              </a:buClr>
            </a:pPr>
            <a:r>
              <a:rPr lang="en-US" dirty="0" smtClean="0">
                <a:solidFill>
                  <a:schemeClr val="bg1"/>
                </a:solidFill>
                <a:latin typeface="Bookman Old Style" pitchFamily="18" charset="0"/>
              </a:rPr>
              <a:t>Security Services</a:t>
            </a:r>
          </a:p>
          <a:p>
            <a:pPr lvl="1">
              <a:buClr>
                <a:srgbClr val="FF0000"/>
              </a:buClr>
            </a:pPr>
            <a:r>
              <a:rPr lang="en-US" dirty="0" smtClean="0">
                <a:solidFill>
                  <a:schemeClr val="bg1"/>
                </a:solidFill>
                <a:latin typeface="Bookman Old Style" pitchFamily="18" charset="0"/>
              </a:rPr>
              <a:t>File/Printer Shares </a:t>
            </a:r>
          </a:p>
          <a:p>
            <a:pPr lvl="1">
              <a:buClr>
                <a:srgbClr val="FF0000"/>
              </a:buClr>
            </a:pPr>
            <a:r>
              <a:rPr lang="en-US" dirty="0" smtClean="0">
                <a:solidFill>
                  <a:schemeClr val="bg1"/>
                </a:solidFill>
                <a:latin typeface="Bookman Old Style" pitchFamily="18" charset="0"/>
              </a:rPr>
              <a:t>Database Servers</a:t>
            </a:r>
          </a:p>
          <a:p>
            <a:pPr lvl="1">
              <a:buClr>
                <a:srgbClr val="FF0000"/>
              </a:buClr>
            </a:pPr>
            <a:r>
              <a:rPr lang="en-US" dirty="0" smtClean="0">
                <a:solidFill>
                  <a:schemeClr val="bg1"/>
                </a:solidFill>
                <a:latin typeface="Bookman Old Style" pitchFamily="18" charset="0"/>
              </a:rPr>
              <a:t>Directory Servers</a:t>
            </a:r>
          </a:p>
          <a:p>
            <a:pPr lvl="1">
              <a:buClr>
                <a:srgbClr val="FF0000"/>
              </a:buClr>
            </a:pPr>
            <a:r>
              <a:rPr lang="en-US" dirty="0" smtClean="0">
                <a:solidFill>
                  <a:schemeClr val="bg1"/>
                </a:solidFill>
                <a:latin typeface="Bookman Old Style" pitchFamily="18" charset="0"/>
              </a:rPr>
              <a:t>Name Servers</a:t>
            </a:r>
          </a:p>
          <a:p>
            <a:pPr lvl="1">
              <a:buClr>
                <a:srgbClr val="FF0000"/>
              </a:buClr>
            </a:pPr>
            <a:r>
              <a:rPr lang="en-US" dirty="0" smtClean="0">
                <a:solidFill>
                  <a:schemeClr val="bg1"/>
                </a:solidFill>
                <a:latin typeface="Bookman Old Style" pitchFamily="18" charset="0"/>
              </a:rPr>
              <a:t>Deployment Services</a:t>
            </a:r>
          </a:p>
          <a:p>
            <a:pPr lvl="1">
              <a:buClr>
                <a:srgbClr val="FF0000"/>
              </a:buClr>
            </a:pPr>
            <a:r>
              <a:rPr lang="en-US" dirty="0" smtClean="0">
                <a:solidFill>
                  <a:schemeClr val="bg1"/>
                </a:solidFill>
                <a:latin typeface="Bookman Old Style" pitchFamily="18" charset="0"/>
              </a:rPr>
              <a:t>Certificate Authority</a:t>
            </a:r>
          </a:p>
          <a:p>
            <a:pPr lvl="1">
              <a:buClr>
                <a:srgbClr val="FF0000"/>
              </a:buClr>
            </a:pPr>
            <a:r>
              <a:rPr lang="en-US" dirty="0" smtClean="0">
                <a:solidFill>
                  <a:schemeClr val="bg1"/>
                </a:solidFill>
                <a:latin typeface="Bookman Old Style" pitchFamily="18" charset="0"/>
              </a:rPr>
              <a:t>Source Code Management Server</a:t>
            </a:r>
          </a:p>
          <a:p>
            <a:pPr lvl="1">
              <a:buClr>
                <a:srgbClr val="FF0000"/>
              </a:buClr>
            </a:pPr>
            <a:r>
              <a:rPr lang="en-US" dirty="0" smtClean="0">
                <a:solidFill>
                  <a:schemeClr val="bg1"/>
                </a:solidFill>
                <a:latin typeface="Bookman Old Style" pitchFamily="18" charset="0"/>
              </a:rPr>
              <a:t>Dynamic Host Configuration Server</a:t>
            </a:r>
          </a:p>
          <a:p>
            <a:pPr lvl="1">
              <a:buClr>
                <a:srgbClr val="FF0000"/>
              </a:buClr>
            </a:pPr>
            <a:r>
              <a:rPr lang="en-US" dirty="0" smtClean="0">
                <a:solidFill>
                  <a:schemeClr val="bg1"/>
                </a:solidFill>
                <a:latin typeface="Bookman Old Style" pitchFamily="18" charset="0"/>
              </a:rPr>
              <a:t>Virtualization</a:t>
            </a:r>
          </a:p>
          <a:p>
            <a:pPr lvl="1">
              <a:buClr>
                <a:srgbClr val="FF0000"/>
              </a:buClr>
            </a:pPr>
            <a:r>
              <a:rPr lang="en-US" dirty="0" smtClean="0">
                <a:solidFill>
                  <a:schemeClr val="bg1"/>
                </a:solidFill>
                <a:latin typeface="Bookman Old Style" pitchFamily="18" charset="0"/>
              </a:rPr>
              <a:t>Messaging</a:t>
            </a:r>
          </a:p>
          <a:p>
            <a:pPr lvl="1">
              <a:buClr>
                <a:srgbClr val="FF0000"/>
              </a:buClr>
            </a:pPr>
            <a:r>
              <a:rPr lang="en-US" dirty="0" smtClean="0">
                <a:solidFill>
                  <a:schemeClr val="bg1"/>
                </a:solidFill>
                <a:latin typeface="Bookman Old Style" pitchFamily="18" charset="0"/>
              </a:rPr>
              <a:t>Monitoring and Management</a:t>
            </a:r>
          </a:p>
          <a:p>
            <a:pPr lvl="1">
              <a:buClr>
                <a:srgbClr val="FF0000"/>
              </a:buClr>
            </a:pPr>
            <a:r>
              <a:rPr lang="en-US" dirty="0" smtClean="0">
                <a:solidFill>
                  <a:schemeClr val="bg1"/>
                </a:solidFill>
                <a:latin typeface="Bookman Old Style" pitchFamily="18" charset="0"/>
              </a:rPr>
              <a:t>Backup Systems</a:t>
            </a:r>
          </a:p>
          <a:p>
            <a:pPr lvl="1">
              <a:buClr>
                <a:srgbClr val="FF0000"/>
              </a:buClr>
            </a:pPr>
            <a:r>
              <a:rPr lang="en-US" dirty="0" smtClean="0">
                <a:solidFill>
                  <a:schemeClr val="bg1"/>
                </a:solidFill>
                <a:latin typeface="Bookman Old Style" pitchFamily="18" charset="0"/>
              </a:rPr>
              <a:t>Others please add…</a:t>
            </a:r>
          </a:p>
          <a:p>
            <a:pPr>
              <a:buClr>
                <a:srgbClr val="FF0000"/>
              </a:buClr>
            </a:pPr>
            <a:endParaRPr lang="en-US" dirty="0" smtClean="0">
              <a:solidFill>
                <a:schemeClr val="bg1"/>
              </a:solidFill>
              <a:latin typeface="Bookman Old Style" pitchFamily="18" charset="0"/>
            </a:endParaRP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 Sensitive Data</a:t>
            </a:r>
          </a:p>
        </p:txBody>
      </p:sp>
      <p:sp>
        <p:nvSpPr>
          <p:cNvPr id="3" name="Content Placeholder 2"/>
          <p:cNvSpPr>
            <a:spLocks noGrp="1"/>
          </p:cNvSpPr>
          <p:nvPr>
            <p:ph idx="1"/>
          </p:nvPr>
        </p:nvSpPr>
        <p:spPr/>
        <p:txBody>
          <a:bodyPr>
            <a:normAutofit/>
          </a:bodyPr>
          <a:lstStyle/>
          <a:p>
            <a:pPr>
              <a:buClr>
                <a:srgbClr val="FF0000"/>
              </a:buClr>
            </a:pPr>
            <a:r>
              <a:rPr lang="en-US" dirty="0" smtClean="0">
                <a:solidFill>
                  <a:schemeClr val="bg1"/>
                </a:solidFill>
                <a:latin typeface="Bookman Old Style" pitchFamily="18" charset="0"/>
              </a:rPr>
              <a:t>Key-logging,</a:t>
            </a:r>
          </a:p>
          <a:p>
            <a:pPr>
              <a:buClr>
                <a:srgbClr val="FF0000"/>
              </a:buClr>
            </a:pPr>
            <a:r>
              <a:rPr lang="en-US" dirty="0" smtClean="0">
                <a:solidFill>
                  <a:schemeClr val="bg1"/>
                </a:solidFill>
                <a:latin typeface="Bookman Old Style" pitchFamily="18" charset="0"/>
              </a:rPr>
              <a:t>Screen Capture,</a:t>
            </a:r>
          </a:p>
          <a:p>
            <a:pPr>
              <a:buClr>
                <a:srgbClr val="FF0000"/>
              </a:buClr>
            </a:pPr>
            <a:r>
              <a:rPr lang="en-US" dirty="0" smtClean="0">
                <a:solidFill>
                  <a:schemeClr val="bg1"/>
                </a:solidFill>
                <a:latin typeface="Bookman Old Style" pitchFamily="18" charset="0"/>
              </a:rPr>
              <a:t>Network Traffic Capture,</a:t>
            </a:r>
          </a:p>
          <a:p>
            <a:pPr>
              <a:buClr>
                <a:srgbClr val="FF0000"/>
              </a:buClr>
            </a:pPr>
            <a:r>
              <a:rPr lang="en-US" dirty="0" smtClean="0">
                <a:solidFill>
                  <a:schemeClr val="bg1"/>
                </a:solidFill>
                <a:latin typeface="Bookman Old Style" pitchFamily="18" charset="0"/>
              </a:rPr>
              <a:t>Previous Audit Reports (</a:t>
            </a:r>
            <a:r>
              <a:rPr lang="en-US" dirty="0" smtClean="0">
                <a:solidFill>
                  <a:srgbClr val="FF0000"/>
                </a:solidFill>
                <a:latin typeface="Bookman Old Style" pitchFamily="18" charset="0"/>
              </a:rPr>
              <a:t>lucky day</a:t>
            </a:r>
            <a:r>
              <a:rPr lang="en-US" dirty="0" smtClean="0">
                <a:solidFill>
                  <a:schemeClr val="bg1"/>
                </a:solidFill>
                <a:latin typeface="Bookman Old Style" pitchFamily="18" charset="0"/>
              </a:rPr>
              <a:t>)!</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 User Information</a:t>
            </a:r>
          </a:p>
        </p:txBody>
      </p:sp>
      <p:sp>
        <p:nvSpPr>
          <p:cNvPr id="3" name="Content Placeholder 2"/>
          <p:cNvSpPr>
            <a:spLocks noGrp="1"/>
          </p:cNvSpPr>
          <p:nvPr>
            <p:ph idx="1"/>
          </p:nvPr>
        </p:nvSpPr>
        <p:spPr/>
        <p:txBody>
          <a:bodyPr>
            <a:normAutofit/>
          </a:bodyPr>
          <a:lstStyle/>
          <a:p>
            <a:pPr>
              <a:buClr>
                <a:srgbClr val="FF0000"/>
              </a:buClr>
            </a:pPr>
            <a:r>
              <a:rPr lang="en-US" dirty="0" smtClean="0">
                <a:solidFill>
                  <a:schemeClr val="bg1"/>
                </a:solidFill>
                <a:latin typeface="Bookman Old Style" pitchFamily="18" charset="0"/>
              </a:rPr>
              <a:t>On System,</a:t>
            </a:r>
          </a:p>
          <a:p>
            <a:pPr>
              <a:buClr>
                <a:srgbClr val="FF0000"/>
              </a:buClr>
            </a:pPr>
            <a:r>
              <a:rPr lang="en-US" dirty="0" smtClean="0">
                <a:solidFill>
                  <a:schemeClr val="bg1"/>
                </a:solidFill>
                <a:latin typeface="Bookman Old Style" pitchFamily="18" charset="0"/>
              </a:rPr>
              <a:t>Web Browsers,</a:t>
            </a:r>
          </a:p>
          <a:p>
            <a:pPr>
              <a:buClr>
                <a:srgbClr val="FF0000"/>
              </a:buClr>
            </a:pPr>
            <a:r>
              <a:rPr lang="en-US" dirty="0" smtClean="0">
                <a:solidFill>
                  <a:schemeClr val="bg1"/>
                </a:solidFill>
                <a:latin typeface="Bookman Old Style" pitchFamily="18" charset="0"/>
              </a:rPr>
              <a:t>IM Clients</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 System Configuration</a:t>
            </a:r>
          </a:p>
        </p:txBody>
      </p:sp>
      <p:sp>
        <p:nvSpPr>
          <p:cNvPr id="3" name="Content Placeholder 2"/>
          <p:cNvSpPr>
            <a:spLocks noGrp="1"/>
          </p:cNvSpPr>
          <p:nvPr>
            <p:ph idx="1"/>
          </p:nvPr>
        </p:nvSpPr>
        <p:spPr/>
        <p:txBody>
          <a:bodyPr>
            <a:normAutofit/>
          </a:bodyPr>
          <a:lstStyle/>
          <a:p>
            <a:pPr>
              <a:buClr>
                <a:srgbClr val="FF0000"/>
              </a:buClr>
            </a:pPr>
            <a:r>
              <a:rPr lang="en-US" dirty="0" smtClean="0">
                <a:solidFill>
                  <a:schemeClr val="bg1"/>
                </a:solidFill>
                <a:latin typeface="Bookman Old Style" pitchFamily="18" charset="0"/>
              </a:rPr>
              <a:t>Password Policy,</a:t>
            </a:r>
          </a:p>
          <a:p>
            <a:pPr>
              <a:buClr>
                <a:srgbClr val="FF0000"/>
              </a:buClr>
            </a:pPr>
            <a:r>
              <a:rPr lang="en-US" dirty="0" smtClean="0">
                <a:solidFill>
                  <a:schemeClr val="bg1"/>
                </a:solidFill>
                <a:latin typeface="Bookman Old Style" pitchFamily="18" charset="0"/>
              </a:rPr>
              <a:t>Security Policies,</a:t>
            </a:r>
          </a:p>
          <a:p>
            <a:pPr>
              <a:buClr>
                <a:srgbClr val="FF0000"/>
              </a:buClr>
            </a:pPr>
            <a:r>
              <a:rPr lang="en-US" dirty="0" smtClean="0">
                <a:solidFill>
                  <a:schemeClr val="bg1"/>
                </a:solidFill>
                <a:latin typeface="Bookman Old Style" pitchFamily="18" charset="0"/>
              </a:rPr>
              <a:t>Configured </a:t>
            </a:r>
            <a:r>
              <a:rPr lang="en-US" dirty="0" err="1" smtClean="0">
                <a:solidFill>
                  <a:schemeClr val="bg1"/>
                </a:solidFill>
                <a:latin typeface="Bookman Old Style" pitchFamily="18" charset="0"/>
              </a:rPr>
              <a:t>WiFi</a:t>
            </a:r>
            <a:r>
              <a:rPr lang="en-US" dirty="0" smtClean="0">
                <a:solidFill>
                  <a:schemeClr val="bg1"/>
                </a:solidFill>
                <a:latin typeface="Bookman Old Style" pitchFamily="18" charset="0"/>
              </a:rPr>
              <a:t> Networks and Keys.</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 High Value/Profile Targets</a:t>
            </a:r>
          </a:p>
        </p:txBody>
      </p:sp>
      <p:sp>
        <p:nvSpPr>
          <p:cNvPr id="3" name="Content Placeholder 2"/>
          <p:cNvSpPr>
            <a:spLocks noGrp="1"/>
          </p:cNvSpPr>
          <p:nvPr>
            <p:ph idx="1"/>
          </p:nvPr>
        </p:nvSpPr>
        <p:spPr/>
        <p:txBody>
          <a:bodyPr>
            <a:noAutofit/>
          </a:bodyPr>
          <a:lstStyle/>
          <a:p>
            <a:pPr>
              <a:buClr>
                <a:srgbClr val="FF0000"/>
              </a:buClr>
            </a:pPr>
            <a:r>
              <a:rPr lang="en-US" sz="2400" dirty="0" smtClean="0">
                <a:solidFill>
                  <a:schemeClr val="bg1"/>
                </a:solidFill>
                <a:latin typeface="Bookman Old Style" pitchFamily="18" charset="0"/>
              </a:rPr>
              <a:t>Can be identified and further expanded from the targets identified in the pre-engagement meetings thru the analysis of:</a:t>
            </a:r>
          </a:p>
          <a:p>
            <a:pPr lvl="1">
              <a:buClr>
                <a:srgbClr val="FF0000"/>
              </a:buClr>
            </a:pPr>
            <a:r>
              <a:rPr lang="en-US" sz="2000" dirty="0" smtClean="0">
                <a:solidFill>
                  <a:schemeClr val="bg1"/>
                </a:solidFill>
                <a:latin typeface="Bookman Old Style" pitchFamily="18" charset="0"/>
              </a:rPr>
              <a:t>Data gathered,</a:t>
            </a:r>
          </a:p>
          <a:p>
            <a:pPr lvl="1">
              <a:buClr>
                <a:srgbClr val="FF0000"/>
              </a:buClr>
            </a:pPr>
            <a:r>
              <a:rPr lang="en-US" sz="2000" dirty="0" smtClean="0">
                <a:solidFill>
                  <a:schemeClr val="bg1"/>
                </a:solidFill>
                <a:latin typeface="Bookman Old Style" pitchFamily="18" charset="0"/>
              </a:rPr>
              <a:t>Interactions of those systems,</a:t>
            </a:r>
          </a:p>
          <a:p>
            <a:pPr lvl="1">
              <a:buClr>
                <a:srgbClr val="FF0000"/>
              </a:buClr>
            </a:pPr>
            <a:r>
              <a:rPr lang="en-US" sz="2000" dirty="0" smtClean="0">
                <a:solidFill>
                  <a:schemeClr val="bg1"/>
                </a:solidFill>
                <a:latin typeface="Bookman Old Style" pitchFamily="18" charset="0"/>
              </a:rPr>
              <a:t>Services they run.</a:t>
            </a:r>
          </a:p>
          <a:p>
            <a:pPr>
              <a:buClr>
                <a:srgbClr val="FF0000"/>
              </a:buClr>
            </a:pPr>
            <a:r>
              <a:rPr lang="en-US" sz="2400" dirty="0" smtClean="0">
                <a:solidFill>
                  <a:schemeClr val="bg1"/>
                </a:solidFill>
                <a:latin typeface="Bookman Old Style" pitchFamily="18" charset="0"/>
              </a:rPr>
              <a:t>This view of the operation and interactions of these high value/profile targets helps in the identification and measurement of impact that can be gained to the business do to the data and processes and to the overall integrity of the client’s infrastructure and services.</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 Data Exfiltration</a:t>
            </a:r>
          </a:p>
        </p:txBody>
      </p:sp>
      <p:sp>
        <p:nvSpPr>
          <p:cNvPr id="3" name="Content Placeholder 2"/>
          <p:cNvSpPr>
            <a:spLocks noGrp="1"/>
          </p:cNvSpPr>
          <p:nvPr>
            <p:ph idx="1"/>
          </p:nvPr>
        </p:nvSpPr>
        <p:spPr/>
        <p:txBody>
          <a:bodyPr>
            <a:normAutofit/>
          </a:bodyPr>
          <a:lstStyle/>
          <a:p>
            <a:pPr>
              <a:buClr>
                <a:srgbClr val="FF0000"/>
              </a:buClr>
            </a:pPr>
            <a:r>
              <a:rPr lang="en-US" dirty="0" smtClean="0">
                <a:solidFill>
                  <a:schemeClr val="bg1"/>
                </a:solidFill>
                <a:latin typeface="Bookman Old Style" pitchFamily="18" charset="0"/>
              </a:rPr>
              <a:t>Mapping of all possible </a:t>
            </a:r>
            <a:r>
              <a:rPr lang="en-US" dirty="0" err="1" smtClean="0">
                <a:solidFill>
                  <a:schemeClr val="bg1"/>
                </a:solidFill>
                <a:latin typeface="Bookman Old Style" pitchFamily="18" charset="0"/>
              </a:rPr>
              <a:t>exfil</a:t>
            </a:r>
            <a:r>
              <a:rPr lang="en-US" dirty="0" smtClean="0">
                <a:solidFill>
                  <a:schemeClr val="bg1"/>
                </a:solidFill>
                <a:latin typeface="Bookman Old Style" pitchFamily="18" charset="0"/>
              </a:rPr>
              <a:t> paths,</a:t>
            </a:r>
          </a:p>
          <a:p>
            <a:pPr>
              <a:buClr>
                <a:srgbClr val="FF0000"/>
              </a:buClr>
            </a:pPr>
            <a:r>
              <a:rPr lang="en-US" dirty="0" smtClean="0">
                <a:solidFill>
                  <a:schemeClr val="bg1"/>
                </a:solidFill>
                <a:latin typeface="Bookman Old Style" pitchFamily="18" charset="0"/>
              </a:rPr>
              <a:t>Testing exfiltration paths,</a:t>
            </a:r>
          </a:p>
          <a:p>
            <a:pPr>
              <a:buClr>
                <a:srgbClr val="FF0000"/>
              </a:buClr>
            </a:pPr>
            <a:r>
              <a:rPr lang="en-US" dirty="0" smtClean="0">
                <a:solidFill>
                  <a:schemeClr val="bg1"/>
                </a:solidFill>
                <a:latin typeface="Bookman Old Style" pitchFamily="18" charset="0"/>
              </a:rPr>
              <a:t>Measuring control strengths</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Persistence</a:t>
            </a:r>
          </a:p>
        </p:txBody>
      </p:sp>
      <p:sp>
        <p:nvSpPr>
          <p:cNvPr id="3" name="Content Placeholder 2"/>
          <p:cNvSpPr>
            <a:spLocks noGrp="1"/>
          </p:cNvSpPr>
          <p:nvPr>
            <p:ph idx="1"/>
          </p:nvPr>
        </p:nvSpPr>
        <p:spPr/>
        <p:txBody>
          <a:bodyPr>
            <a:normAutofit lnSpcReduction="10000"/>
          </a:bodyPr>
          <a:lstStyle/>
          <a:p>
            <a:pPr>
              <a:buClr>
                <a:srgbClr val="FF0000"/>
              </a:buClr>
            </a:pPr>
            <a:r>
              <a:rPr lang="en-US" dirty="0" err="1" smtClean="0">
                <a:solidFill>
                  <a:schemeClr val="bg1"/>
                </a:solidFill>
                <a:latin typeface="Bookman Old Style" pitchFamily="18" charset="0"/>
              </a:rPr>
              <a:t>Autostart</a:t>
            </a:r>
            <a:r>
              <a:rPr lang="en-US" dirty="0" smtClean="0">
                <a:solidFill>
                  <a:schemeClr val="bg1"/>
                </a:solidFill>
                <a:latin typeface="Bookman Old Style" pitchFamily="18" charset="0"/>
              </a:rPr>
              <a:t> Malware</a:t>
            </a:r>
          </a:p>
          <a:p>
            <a:pPr>
              <a:buClr>
                <a:srgbClr val="FF0000"/>
              </a:buClr>
            </a:pPr>
            <a:r>
              <a:rPr lang="en-US" dirty="0" smtClean="0">
                <a:solidFill>
                  <a:schemeClr val="bg1"/>
                </a:solidFill>
                <a:latin typeface="Bookman Old Style" pitchFamily="18" charset="0"/>
              </a:rPr>
              <a:t>Reverse Connections</a:t>
            </a:r>
          </a:p>
          <a:p>
            <a:pPr>
              <a:buClr>
                <a:srgbClr val="FF0000"/>
              </a:buClr>
            </a:pPr>
            <a:r>
              <a:rPr lang="en-US" dirty="0" err="1" smtClean="0">
                <a:solidFill>
                  <a:schemeClr val="bg1"/>
                </a:solidFill>
                <a:latin typeface="Bookman Old Style" pitchFamily="18" charset="0"/>
              </a:rPr>
              <a:t>Rootkits</a:t>
            </a:r>
            <a:endParaRPr lang="en-US" dirty="0" smtClean="0">
              <a:solidFill>
                <a:schemeClr val="bg1"/>
              </a:solidFill>
              <a:latin typeface="Bookman Old Style" pitchFamily="18" charset="0"/>
            </a:endParaRPr>
          </a:p>
          <a:p>
            <a:pPr lvl="1">
              <a:buClr>
                <a:srgbClr val="FF0000"/>
              </a:buClr>
            </a:pPr>
            <a:r>
              <a:rPr lang="en-US" dirty="0" smtClean="0">
                <a:solidFill>
                  <a:schemeClr val="bg1"/>
                </a:solidFill>
                <a:latin typeface="Bookman Old Style" pitchFamily="18" charset="0"/>
              </a:rPr>
              <a:t>User Mode</a:t>
            </a:r>
          </a:p>
          <a:p>
            <a:pPr lvl="1">
              <a:buClr>
                <a:srgbClr val="FF0000"/>
              </a:buClr>
            </a:pPr>
            <a:r>
              <a:rPr lang="en-US" dirty="0" smtClean="0">
                <a:solidFill>
                  <a:schemeClr val="bg1"/>
                </a:solidFill>
                <a:latin typeface="Bookman Old Style" pitchFamily="18" charset="0"/>
              </a:rPr>
              <a:t>Kernel Based </a:t>
            </a:r>
          </a:p>
          <a:p>
            <a:pPr>
              <a:buClr>
                <a:srgbClr val="FF0000"/>
              </a:buClr>
            </a:pPr>
            <a:r>
              <a:rPr lang="en-US" dirty="0" smtClean="0">
                <a:solidFill>
                  <a:schemeClr val="bg1"/>
                </a:solidFill>
                <a:latin typeface="Bookman Old Style" pitchFamily="18" charset="0"/>
              </a:rPr>
              <a:t>C&amp;C medium (http, </a:t>
            </a:r>
            <a:r>
              <a:rPr lang="en-US" dirty="0" err="1" smtClean="0">
                <a:solidFill>
                  <a:schemeClr val="bg1"/>
                </a:solidFill>
                <a:latin typeface="Bookman Old Style" pitchFamily="18" charset="0"/>
              </a:rPr>
              <a:t>dns</a:t>
            </a:r>
            <a:r>
              <a:rPr lang="en-US" dirty="0" smtClean="0">
                <a:solidFill>
                  <a:schemeClr val="bg1"/>
                </a:solidFill>
                <a:latin typeface="Bookman Old Style" pitchFamily="18" charset="0"/>
              </a:rPr>
              <a:t>, </a:t>
            </a:r>
            <a:r>
              <a:rPr lang="en-US" dirty="0" err="1" smtClean="0">
                <a:solidFill>
                  <a:schemeClr val="bg1"/>
                </a:solidFill>
                <a:latin typeface="Bookman Old Style" pitchFamily="18" charset="0"/>
              </a:rPr>
              <a:t>tcp</a:t>
            </a:r>
            <a:r>
              <a:rPr lang="en-US" dirty="0" smtClean="0">
                <a:solidFill>
                  <a:schemeClr val="bg1"/>
                </a:solidFill>
                <a:latin typeface="Bookman Old Style" pitchFamily="18" charset="0"/>
              </a:rPr>
              <a:t>, </a:t>
            </a:r>
            <a:r>
              <a:rPr lang="en-US" dirty="0" err="1" smtClean="0">
                <a:solidFill>
                  <a:schemeClr val="bg1"/>
                </a:solidFill>
                <a:latin typeface="Bookman Old Style" pitchFamily="18" charset="0"/>
              </a:rPr>
              <a:t>icmp</a:t>
            </a:r>
            <a:r>
              <a:rPr lang="en-US" dirty="0" smtClean="0">
                <a:solidFill>
                  <a:schemeClr val="bg1"/>
                </a:solidFill>
                <a:latin typeface="Bookman Old Style" pitchFamily="18" charset="0"/>
              </a:rPr>
              <a:t>)</a:t>
            </a:r>
          </a:p>
          <a:p>
            <a:pPr>
              <a:buClr>
                <a:srgbClr val="FF0000"/>
              </a:buClr>
            </a:pPr>
            <a:r>
              <a:rPr lang="en-US" dirty="0" smtClean="0">
                <a:solidFill>
                  <a:schemeClr val="bg1"/>
                </a:solidFill>
                <a:latin typeface="Bookman Old Style" pitchFamily="18" charset="0"/>
              </a:rPr>
              <a:t>Backdoors</a:t>
            </a:r>
          </a:p>
          <a:p>
            <a:pPr>
              <a:buClr>
                <a:srgbClr val="FF0000"/>
              </a:buClr>
            </a:pPr>
            <a:r>
              <a:rPr lang="en-US" dirty="0" smtClean="0">
                <a:solidFill>
                  <a:schemeClr val="bg1"/>
                </a:solidFill>
                <a:latin typeface="Bookman Old Style" pitchFamily="18" charset="0"/>
              </a:rPr>
              <a:t>VPN with credentials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Diving Further (Infra.)</a:t>
            </a:r>
          </a:p>
        </p:txBody>
      </p:sp>
      <p:sp>
        <p:nvSpPr>
          <p:cNvPr id="3" name="Content Placeholder 2"/>
          <p:cNvSpPr>
            <a:spLocks noGrp="1"/>
          </p:cNvSpPr>
          <p:nvPr>
            <p:ph idx="1"/>
          </p:nvPr>
        </p:nvSpPr>
        <p:spPr/>
        <p:txBody>
          <a:bodyPr>
            <a:normAutofit/>
          </a:bodyPr>
          <a:lstStyle/>
          <a:p>
            <a:pPr>
              <a:buClr>
                <a:srgbClr val="FF0000"/>
              </a:buClr>
            </a:pPr>
            <a:r>
              <a:rPr lang="en-US" dirty="0" smtClean="0">
                <a:solidFill>
                  <a:schemeClr val="bg1"/>
                </a:solidFill>
                <a:latin typeface="Bookman Old Style" pitchFamily="18" charset="0"/>
              </a:rPr>
              <a:t>From Compromised System:</a:t>
            </a:r>
          </a:p>
          <a:p>
            <a:pPr lvl="1">
              <a:buClr>
                <a:srgbClr val="FF0000"/>
              </a:buClr>
            </a:pPr>
            <a:r>
              <a:rPr lang="en-US" dirty="0" smtClean="0">
                <a:solidFill>
                  <a:schemeClr val="bg1"/>
                </a:solidFill>
                <a:latin typeface="Bookman Old Style" pitchFamily="18" charset="0"/>
              </a:rPr>
              <a:t>Upload tools, local system tools, ARP Scan, Sweeping, DNS </a:t>
            </a:r>
            <a:r>
              <a:rPr lang="en-US" dirty="0" err="1" smtClean="0">
                <a:solidFill>
                  <a:schemeClr val="bg1"/>
                </a:solidFill>
                <a:latin typeface="Bookman Old Style" pitchFamily="18" charset="0"/>
              </a:rPr>
              <a:t>Enum</a:t>
            </a:r>
            <a:r>
              <a:rPr lang="en-US" dirty="0" smtClean="0">
                <a:solidFill>
                  <a:schemeClr val="bg1"/>
                </a:solidFill>
                <a:latin typeface="Bookman Old Style" pitchFamily="18" charset="0"/>
              </a:rPr>
              <a:t>, Directory Services </a:t>
            </a:r>
            <a:r>
              <a:rPr lang="en-US" dirty="0" err="1" smtClean="0">
                <a:solidFill>
                  <a:schemeClr val="bg1"/>
                </a:solidFill>
                <a:latin typeface="Bookman Old Style" pitchFamily="18" charset="0"/>
              </a:rPr>
              <a:t>Enum</a:t>
            </a:r>
            <a:r>
              <a:rPr lang="en-US" dirty="0" smtClean="0">
                <a:solidFill>
                  <a:schemeClr val="bg1"/>
                </a:solidFill>
                <a:latin typeface="Bookman Old Style" pitchFamily="18" charset="0"/>
              </a:rPr>
              <a:t>, Brute force, Execute Further Exploits </a:t>
            </a:r>
          </a:p>
          <a:p>
            <a:pPr lvl="1">
              <a:buClr>
                <a:srgbClr val="FF0000"/>
              </a:buClr>
              <a:buNone/>
            </a:pPr>
            <a:endParaRPr lang="en-US" dirty="0" smtClean="0">
              <a:solidFill>
                <a:schemeClr val="bg1"/>
              </a:solidFill>
              <a:latin typeface="Bookman Old Style" pitchFamily="18" charset="0"/>
            </a:endParaRPr>
          </a:p>
          <a:p>
            <a:pPr>
              <a:buClr>
                <a:srgbClr val="FF0000"/>
              </a:buClr>
            </a:pPr>
            <a:r>
              <a:rPr lang="en-US" dirty="0" smtClean="0">
                <a:solidFill>
                  <a:schemeClr val="bg1"/>
                </a:solidFill>
                <a:latin typeface="Bookman Old Style" pitchFamily="18" charset="0"/>
              </a:rPr>
              <a:t>Thru Compromised System:</a:t>
            </a:r>
          </a:p>
          <a:p>
            <a:pPr lvl="1">
              <a:buClr>
                <a:srgbClr val="FF0000"/>
              </a:buClr>
            </a:pPr>
            <a:r>
              <a:rPr lang="en-US" dirty="0" smtClean="0">
                <a:solidFill>
                  <a:schemeClr val="bg1"/>
                </a:solidFill>
                <a:latin typeface="Bookman Old Style" pitchFamily="18" charset="0"/>
              </a:rPr>
              <a:t>Port Forwarding, Proxy, VPN, Execute Further Exploits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0" y="0"/>
            <a:ext cx="9144000" cy="1143000"/>
          </a:xfrm>
          <a:ln/>
        </p:spPr>
        <p:txBody>
          <a:bodyPr>
            <a:normAutofit fontScale="90000"/>
          </a:bodyPr>
          <a:lstStyle/>
          <a:p>
            <a:pPr algn="ct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600" dirty="0">
                <a:solidFill>
                  <a:schemeClr val="bg1"/>
                </a:solidFill>
              </a:rPr>
              <a:t>All materials is licensed under a Creative Commons “Share Alike” license.</a:t>
            </a:r>
          </a:p>
        </p:txBody>
      </p:sp>
      <p:sp>
        <p:nvSpPr>
          <p:cNvPr id="5122" name="Text Box 2"/>
          <p:cNvSpPr txBox="1">
            <a:spLocks noChangeArrowheads="1"/>
          </p:cNvSpPr>
          <p:nvPr/>
        </p:nvSpPr>
        <p:spPr bwMode="auto">
          <a:xfrm>
            <a:off x="685800" y="1371600"/>
            <a:ext cx="7772400" cy="4114800"/>
          </a:xfrm>
          <a:prstGeom prst="rect">
            <a:avLst/>
          </a:prstGeom>
          <a:noFill/>
          <a:ln w="9525">
            <a:noFill/>
            <a:round/>
            <a:headEnd/>
            <a:tailEnd/>
          </a:ln>
          <a:effectLst/>
        </p:spPr>
        <p:txBody>
          <a:bodyPr/>
          <a:lstStyle/>
          <a:p>
            <a:pPr marL="342900" indent="-341313" hangingPunct="1">
              <a:lnSpc>
                <a:spcPct val="100000"/>
              </a:lnSpc>
              <a:spcBef>
                <a:spcPts val="488"/>
              </a:spcBef>
              <a:spcAft>
                <a:spcPts val="1425"/>
              </a:spcAft>
              <a:buFont typeface="Arial" charset="0"/>
              <a:buChar char="•"/>
              <a:tabLst>
                <a:tab pos="723900" algn="l"/>
                <a:tab pos="1447800" algn="l"/>
                <a:tab pos="2171700" algn="l"/>
                <a:tab pos="2895600" algn="l"/>
                <a:tab pos="3619500" algn="l"/>
                <a:tab pos="4343400" algn="l"/>
                <a:tab pos="5067300" algn="l"/>
                <a:tab pos="5791200" algn="l"/>
                <a:tab pos="6515100" algn="l"/>
                <a:tab pos="7239000" algn="l"/>
              </a:tabLst>
            </a:pPr>
            <a:r>
              <a:rPr lang="en-US" sz="2400">
                <a:solidFill>
                  <a:schemeClr val="bg1"/>
                </a:solidFill>
                <a:latin typeface="Calibri" charset="0"/>
                <a:ea typeface="宋体" charset="0"/>
                <a:cs typeface="宋体" charset="0"/>
              </a:rPr>
              <a:t>http://creativecommons.org/licenses/by-sa/3.0/</a:t>
            </a:r>
          </a:p>
        </p:txBody>
      </p:sp>
      <p:sp>
        <p:nvSpPr>
          <p:cNvPr id="5123" name="Text Box 3"/>
          <p:cNvSpPr txBox="1">
            <a:spLocks noChangeArrowheads="1"/>
          </p:cNvSpPr>
          <p:nvPr/>
        </p:nvSpPr>
        <p:spPr bwMode="auto">
          <a:xfrm>
            <a:off x="0" y="0"/>
            <a:ext cx="1588" cy="1588"/>
          </a:xfrm>
          <a:prstGeom prst="rect">
            <a:avLst/>
          </a:prstGeom>
          <a:noFill/>
          <a:ln w="9525">
            <a:noFill/>
            <a:round/>
            <a:headEnd/>
            <a:tailEnd/>
          </a:ln>
          <a:effectLst/>
        </p:spPr>
        <p:txBody>
          <a:bodyPr lIns="90000" tIns="45000" rIns="90000" bIns="45000"/>
          <a:lstStyle/>
          <a:p>
            <a:pPr hangingPunct="1">
              <a:lnSpc>
                <a:spcPct val="100000"/>
              </a:lnSpc>
            </a:pPr>
            <a:endParaRPr lang="en-US" dirty="0">
              <a:solidFill>
                <a:schemeClr val="bg1"/>
              </a:solidFill>
              <a:latin typeface="Calibri" charset="0"/>
              <a:ea typeface="ＭＳ Ｐゴシック" pitchFamily="80" charset="0"/>
              <a:cs typeface="ＭＳ Ｐゴシック" pitchFamily="80" charset="0"/>
            </a:endParaRPr>
          </a:p>
        </p:txBody>
      </p:sp>
      <p:pic>
        <p:nvPicPr>
          <p:cNvPr id="5124" name="Picture 4"/>
          <p:cNvPicPr>
            <a:picLocks noChangeAspect="1" noChangeArrowheads="1"/>
          </p:cNvPicPr>
          <p:nvPr/>
        </p:nvPicPr>
        <p:blipFill>
          <a:blip r:embed="rId3" cstate="print"/>
          <a:srcRect/>
          <a:stretch>
            <a:fillRect/>
          </a:stretch>
        </p:blipFill>
        <p:spPr bwMode="auto">
          <a:xfrm>
            <a:off x="1524000" y="2049463"/>
            <a:ext cx="6324600" cy="4732337"/>
          </a:xfrm>
          <a:prstGeom prst="rect">
            <a:avLst/>
          </a:prstGeom>
          <a:noFill/>
          <a:ln w="9360">
            <a:noFill/>
            <a:miter lim="800000"/>
            <a:headEnd/>
            <a:tailEnd/>
          </a:ln>
          <a:effectLst/>
        </p:spPr>
      </p:pic>
      <p:sp>
        <p:nvSpPr>
          <p:cNvPr id="6" name="Slide Number Placeholder 5"/>
          <p:cNvSpPr>
            <a:spLocks noGrp="1"/>
          </p:cNvSpPr>
          <p:nvPr>
            <p:ph type="sldNum" sz="quarter" idx="12"/>
          </p:nvPr>
        </p:nvSpPr>
        <p:spPr/>
        <p:txBody>
          <a:bodyPr/>
          <a:lstStyle/>
          <a:p>
            <a:fld id="{B9CC72DF-3A8E-450B-81DD-45727830726F}" type="slidenum">
              <a:rPr lang="en-US" smtClean="0"/>
              <a:pPr/>
              <a:t>2</a:t>
            </a:fld>
            <a:endParaRPr lang="en-US"/>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Cleanup</a:t>
            </a:r>
          </a:p>
        </p:txBody>
      </p:sp>
      <p:sp>
        <p:nvSpPr>
          <p:cNvPr id="3" name="Content Placeholder 2"/>
          <p:cNvSpPr>
            <a:spLocks noGrp="1"/>
          </p:cNvSpPr>
          <p:nvPr>
            <p:ph idx="1"/>
          </p:nvPr>
        </p:nvSpPr>
        <p:spPr/>
        <p:txBody>
          <a:bodyPr>
            <a:noAutofit/>
          </a:bodyPr>
          <a:lstStyle/>
          <a:p>
            <a:pPr>
              <a:buClr>
                <a:srgbClr val="FF0000"/>
              </a:buClr>
            </a:pPr>
            <a:r>
              <a:rPr lang="en-US" sz="2400" dirty="0" smtClean="0">
                <a:solidFill>
                  <a:schemeClr val="bg1"/>
                </a:solidFill>
                <a:latin typeface="Bookman Old Style" pitchFamily="18" charset="0"/>
              </a:rPr>
              <a:t>Process of cleaning the system after completing the penetration test.</a:t>
            </a:r>
          </a:p>
          <a:p>
            <a:pPr lvl="1">
              <a:buClr>
                <a:srgbClr val="FF0000"/>
              </a:buClr>
            </a:pPr>
            <a:r>
              <a:rPr lang="en-US" sz="2400" dirty="0" smtClean="0">
                <a:solidFill>
                  <a:schemeClr val="bg1"/>
                </a:solidFill>
                <a:latin typeface="Bookman Old Style" pitchFamily="18" charset="0"/>
              </a:rPr>
              <a:t>User account: connect-back users</a:t>
            </a:r>
          </a:p>
          <a:p>
            <a:pPr lvl="1">
              <a:buClr>
                <a:srgbClr val="FF0000"/>
              </a:buClr>
            </a:pPr>
            <a:r>
              <a:rPr lang="en-US" sz="2400" dirty="0" smtClean="0">
                <a:solidFill>
                  <a:schemeClr val="bg1"/>
                </a:solidFill>
                <a:latin typeface="Bookman Old Style" pitchFamily="18" charset="0"/>
              </a:rPr>
              <a:t>Binaries installed: executables, scripts, backdoors, </a:t>
            </a:r>
            <a:r>
              <a:rPr lang="en-US" sz="2400" dirty="0" err="1" smtClean="0">
                <a:solidFill>
                  <a:schemeClr val="bg1"/>
                </a:solidFill>
                <a:latin typeface="Bookman Old Style" pitchFamily="18" charset="0"/>
              </a:rPr>
              <a:t>rootkits</a:t>
            </a:r>
            <a:r>
              <a:rPr lang="en-US" sz="2400" dirty="0" smtClean="0">
                <a:solidFill>
                  <a:schemeClr val="bg1"/>
                </a:solidFill>
                <a:latin typeface="Bookman Old Style" pitchFamily="18" charset="0"/>
              </a:rPr>
              <a:t>, etc</a:t>
            </a:r>
          </a:p>
          <a:p>
            <a:pPr lvl="1">
              <a:buClr>
                <a:srgbClr val="FF0000"/>
              </a:buClr>
            </a:pPr>
            <a:r>
              <a:rPr lang="en-US" sz="2400" dirty="0" smtClean="0">
                <a:solidFill>
                  <a:schemeClr val="bg1"/>
                </a:solidFill>
                <a:latin typeface="Bookman Old Style" pitchFamily="18" charset="0"/>
              </a:rPr>
              <a:t>Temp Files</a:t>
            </a:r>
          </a:p>
          <a:p>
            <a:pPr>
              <a:buClr>
                <a:srgbClr val="FF0000"/>
              </a:buClr>
            </a:pPr>
            <a:r>
              <a:rPr lang="en-US" sz="2400" dirty="0" smtClean="0">
                <a:solidFill>
                  <a:schemeClr val="bg1"/>
                </a:solidFill>
                <a:latin typeface="Bookman Old Style" pitchFamily="18" charset="0"/>
              </a:rPr>
              <a:t>Restore original configuration setting if modified.</a:t>
            </a:r>
          </a:p>
          <a:p>
            <a:pPr>
              <a:buClr>
                <a:srgbClr val="FF0000"/>
              </a:buClr>
            </a:pPr>
            <a:r>
              <a:rPr lang="en-US" sz="2400" dirty="0" smtClean="0">
                <a:solidFill>
                  <a:schemeClr val="bg1"/>
                </a:solidFill>
                <a:latin typeface="Bookman Old Style" pitchFamily="18" charset="0"/>
              </a:rPr>
              <a:t>Leave no trace</a:t>
            </a:r>
          </a:p>
          <a:p>
            <a:pPr>
              <a:buClr>
                <a:srgbClr val="FF0000"/>
              </a:buClr>
            </a:pPr>
            <a:r>
              <a:rPr lang="en-US" sz="2400" dirty="0" smtClean="0">
                <a:solidFill>
                  <a:schemeClr val="bg1"/>
                </a:solidFill>
                <a:latin typeface="Bookman Old Style" pitchFamily="18" charset="0"/>
              </a:rPr>
              <a:t>Proper archiving and encryption of evidence to be handed back to customer</a:t>
            </a:r>
          </a:p>
          <a:p>
            <a:pPr>
              <a:buClr>
                <a:srgbClr val="FF0000"/>
              </a:buClr>
              <a:buNone/>
            </a:pPr>
            <a:endParaRPr lang="en-US" sz="2400" dirty="0" smtClean="0">
              <a:solidFill>
                <a:schemeClr val="bg1"/>
              </a:solidFill>
              <a:latin typeface="Bookman Old Style" pitchFamily="18" charset="0"/>
            </a:endParaRPr>
          </a:p>
          <a:p>
            <a:pPr>
              <a:buClr>
                <a:srgbClr val="FF0000"/>
              </a:buClr>
              <a:buNone/>
            </a:pPr>
            <a:r>
              <a:rPr lang="en-US" sz="2400" dirty="0" smtClean="0">
                <a:solidFill>
                  <a:schemeClr val="bg1"/>
                </a:solidFill>
                <a:latin typeface="Bookman Old Style" pitchFamily="18" charset="0"/>
              </a:rPr>
              <a:t>Note: </a:t>
            </a:r>
            <a:r>
              <a:rPr lang="en-US" sz="2400" dirty="0" smtClean="0">
                <a:solidFill>
                  <a:srgbClr val="FF0000"/>
                </a:solidFill>
                <a:latin typeface="Bookman Old Style" pitchFamily="18" charset="0"/>
              </a:rPr>
              <a:t>Ensure documented steps of exploitation</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bg1"/>
                </a:solidFill>
                <a:latin typeface="Bookman Old Style" pitchFamily="18" charset="0"/>
              </a:rPr>
              <a:t>Special Thanks</a:t>
            </a:r>
            <a:endParaRPr lang="en-US" b="1" dirty="0">
              <a:solidFill>
                <a:schemeClr val="bg1"/>
              </a:solidFill>
              <a:latin typeface="Bookman Old Style" pitchFamily="18" charset="0"/>
            </a:endParaRPr>
          </a:p>
        </p:txBody>
      </p:sp>
      <p:sp>
        <p:nvSpPr>
          <p:cNvPr id="3" name="Subtitle 2"/>
          <p:cNvSpPr>
            <a:spLocks noGrp="1"/>
          </p:cNvSpPr>
          <p:nvPr>
            <p:ph type="subTitle" idx="1"/>
          </p:nvPr>
        </p:nvSpPr>
        <p:spPr>
          <a:xfrm>
            <a:off x="1371600" y="3886200"/>
            <a:ext cx="6400800" cy="1981200"/>
          </a:xfrm>
        </p:spPr>
        <p:txBody>
          <a:bodyPr>
            <a:normAutofit/>
          </a:bodyPr>
          <a:lstStyle/>
          <a:p>
            <a:pPr algn="l"/>
            <a:r>
              <a:rPr lang="en-US" b="1" i="1" dirty="0" smtClean="0">
                <a:solidFill>
                  <a:schemeClr val="bg1"/>
                </a:solidFill>
              </a:rPr>
              <a:t>to the </a:t>
            </a:r>
            <a:r>
              <a:rPr lang="en-US" b="1" i="1" dirty="0" smtClean="0">
                <a:solidFill>
                  <a:srgbClr val="FF0000"/>
                </a:solidFill>
              </a:rPr>
              <a:t>Penetration Testing Execution Standard</a:t>
            </a:r>
            <a:r>
              <a:rPr lang="en-US" b="1" i="1" dirty="0" smtClean="0">
                <a:solidFill>
                  <a:schemeClr val="bg1"/>
                </a:solidFill>
              </a:rPr>
              <a:t> (PTES) Team …</a:t>
            </a:r>
          </a:p>
        </p:txBody>
      </p:sp>
      <p:cxnSp>
        <p:nvCxnSpPr>
          <p:cNvPr id="5" name="Straight Connector 4"/>
          <p:cNvCxnSpPr/>
          <p:nvPr/>
        </p:nvCxnSpPr>
        <p:spPr>
          <a:xfrm>
            <a:off x="533400" y="37338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Summary</a:t>
            </a:r>
          </a:p>
        </p:txBody>
      </p:sp>
      <p:sp>
        <p:nvSpPr>
          <p:cNvPr id="3" name="Content Placeholder 2"/>
          <p:cNvSpPr>
            <a:spLocks noGrp="1"/>
          </p:cNvSpPr>
          <p:nvPr>
            <p:ph idx="1"/>
          </p:nvPr>
        </p:nvSpPr>
        <p:spPr/>
        <p:txBody>
          <a:bodyPr>
            <a:normAutofit fontScale="70000" lnSpcReduction="20000"/>
          </a:bodyPr>
          <a:lstStyle/>
          <a:p>
            <a:pPr>
              <a:buClr>
                <a:srgbClr val="FF0000"/>
              </a:buClr>
            </a:pPr>
            <a:r>
              <a:rPr lang="en-US" dirty="0" smtClean="0">
                <a:solidFill>
                  <a:schemeClr val="bg1"/>
                </a:solidFill>
                <a:latin typeface="Bookman Old Style" pitchFamily="18" charset="0"/>
              </a:rPr>
              <a:t>Explained what is PE, and why its needed,</a:t>
            </a:r>
          </a:p>
          <a:p>
            <a:pPr>
              <a:buClr>
                <a:srgbClr val="FF0000"/>
              </a:buClr>
            </a:pPr>
            <a:r>
              <a:rPr lang="en-US" dirty="0" smtClean="0">
                <a:solidFill>
                  <a:schemeClr val="bg1"/>
                </a:solidFill>
                <a:latin typeface="Bookman Old Style" pitchFamily="18" charset="0"/>
              </a:rPr>
              <a:t>The </a:t>
            </a:r>
            <a:r>
              <a:rPr lang="en-US" smtClean="0">
                <a:solidFill>
                  <a:schemeClr val="bg1"/>
                </a:solidFill>
                <a:latin typeface="Bookman Old Style" pitchFamily="18" charset="0"/>
              </a:rPr>
              <a:t>need to </a:t>
            </a:r>
            <a:r>
              <a:rPr lang="en-US" dirty="0" smtClean="0">
                <a:solidFill>
                  <a:schemeClr val="bg1"/>
                </a:solidFill>
                <a:latin typeface="Bookman Old Style" pitchFamily="18" charset="0"/>
              </a:rPr>
              <a:t>check the Post-Exploitation </a:t>
            </a:r>
            <a:r>
              <a:rPr lang="en-US" dirty="0" err="1" smtClean="0">
                <a:solidFill>
                  <a:schemeClr val="bg1"/>
                </a:solidFill>
                <a:latin typeface="Bookman Old Style" pitchFamily="18" charset="0"/>
              </a:rPr>
              <a:t>RoE</a:t>
            </a:r>
            <a:r>
              <a:rPr lang="en-US" dirty="0" smtClean="0">
                <a:solidFill>
                  <a:schemeClr val="bg1"/>
                </a:solidFill>
                <a:latin typeface="Bookman Old Style" pitchFamily="18" charset="0"/>
              </a:rPr>
              <a:t>,</a:t>
            </a:r>
          </a:p>
          <a:p>
            <a:pPr>
              <a:buClr>
                <a:srgbClr val="FF0000"/>
              </a:buClr>
            </a:pPr>
            <a:r>
              <a:rPr lang="en-US" dirty="0" smtClean="0">
                <a:solidFill>
                  <a:schemeClr val="bg1"/>
                </a:solidFill>
                <a:latin typeface="Bookman Old Style" pitchFamily="18" charset="0"/>
              </a:rPr>
              <a:t>What do we mean by Infrastructure Analysis,</a:t>
            </a:r>
          </a:p>
          <a:p>
            <a:pPr>
              <a:buClr>
                <a:srgbClr val="FF0000"/>
              </a:buClr>
            </a:pPr>
            <a:r>
              <a:rPr lang="en-US" dirty="0" smtClean="0">
                <a:solidFill>
                  <a:schemeClr val="bg1"/>
                </a:solidFill>
                <a:latin typeface="Bookman Old Style" pitchFamily="18" charset="0"/>
              </a:rPr>
              <a:t>What is Pillaging,</a:t>
            </a:r>
          </a:p>
          <a:p>
            <a:pPr>
              <a:buClr>
                <a:srgbClr val="FF0000"/>
              </a:buClr>
            </a:pPr>
            <a:r>
              <a:rPr lang="en-US" dirty="0" smtClean="0">
                <a:solidFill>
                  <a:schemeClr val="bg1"/>
                </a:solidFill>
                <a:latin typeface="Bookman Old Style" pitchFamily="18" charset="0"/>
              </a:rPr>
              <a:t>What is Sensitive Data, and how to identify it,</a:t>
            </a:r>
          </a:p>
          <a:p>
            <a:pPr>
              <a:buClr>
                <a:srgbClr val="FF0000"/>
              </a:buClr>
            </a:pPr>
            <a:r>
              <a:rPr lang="en-US" dirty="0" smtClean="0">
                <a:solidFill>
                  <a:schemeClr val="bg1"/>
                </a:solidFill>
                <a:latin typeface="Bookman Old Style" pitchFamily="18" charset="0"/>
              </a:rPr>
              <a:t>What User Information we need to gather,</a:t>
            </a:r>
          </a:p>
          <a:p>
            <a:pPr>
              <a:buClr>
                <a:srgbClr val="FF0000"/>
              </a:buClr>
            </a:pPr>
            <a:r>
              <a:rPr lang="en-US" dirty="0" smtClean="0">
                <a:solidFill>
                  <a:schemeClr val="bg1"/>
                </a:solidFill>
                <a:latin typeface="Bookman Old Style" pitchFamily="18" charset="0"/>
              </a:rPr>
              <a:t>What are System Configurations, and where to check for them,</a:t>
            </a:r>
          </a:p>
          <a:p>
            <a:pPr>
              <a:buClr>
                <a:srgbClr val="FF0000"/>
              </a:buClr>
            </a:pPr>
            <a:r>
              <a:rPr lang="en-US" dirty="0" smtClean="0">
                <a:solidFill>
                  <a:schemeClr val="bg1"/>
                </a:solidFill>
                <a:latin typeface="Bookman Old Style" pitchFamily="18" charset="0"/>
              </a:rPr>
              <a:t>Explained what is High Value/Profile Target, and what business impact they could lead if compromised,</a:t>
            </a:r>
          </a:p>
          <a:p>
            <a:pPr>
              <a:buClr>
                <a:srgbClr val="FF0000"/>
              </a:buClr>
            </a:pPr>
            <a:r>
              <a:rPr lang="en-US" dirty="0" smtClean="0">
                <a:solidFill>
                  <a:schemeClr val="bg1"/>
                </a:solidFill>
                <a:latin typeface="Bookman Old Style" pitchFamily="18" charset="0"/>
              </a:rPr>
              <a:t>What do we mean by Data Exfiltration,</a:t>
            </a:r>
          </a:p>
          <a:p>
            <a:pPr>
              <a:buClr>
                <a:srgbClr val="FF0000"/>
              </a:buClr>
            </a:pPr>
            <a:r>
              <a:rPr lang="en-US" dirty="0" smtClean="0">
                <a:solidFill>
                  <a:schemeClr val="bg1"/>
                </a:solidFill>
                <a:latin typeface="Bookman Old Style" pitchFamily="18" charset="0"/>
              </a:rPr>
              <a:t>What is Persistence, and methods to perform it,</a:t>
            </a:r>
          </a:p>
          <a:p>
            <a:pPr>
              <a:buClr>
                <a:srgbClr val="FF0000"/>
              </a:buClr>
            </a:pPr>
            <a:r>
              <a:rPr lang="en-US" dirty="0" smtClean="0">
                <a:solidFill>
                  <a:schemeClr val="bg1"/>
                </a:solidFill>
                <a:latin typeface="Bookman Old Style" pitchFamily="18" charset="0"/>
              </a:rPr>
              <a:t>What is the Cleanup phase, and why is it necessary.</a:t>
            </a:r>
          </a:p>
          <a:p>
            <a:pPr>
              <a:buClr>
                <a:srgbClr val="FF0000"/>
              </a:buClr>
            </a:pPr>
            <a:endParaRPr lang="en-US" dirty="0" smtClean="0">
              <a:solidFill>
                <a:schemeClr val="bg1"/>
              </a:solidFill>
              <a:latin typeface="Bookman Old Style" pitchFamily="18" charset="0"/>
            </a:endParaRPr>
          </a:p>
          <a:p>
            <a:pPr>
              <a:buClr>
                <a:srgbClr val="FF0000"/>
              </a:buClr>
            </a:pPr>
            <a:endParaRPr lang="en-US" dirty="0" smtClean="0">
              <a:solidFill>
                <a:schemeClr val="bg1"/>
              </a:solidFill>
              <a:latin typeface="Bookman Old Style" pitchFamily="18" charset="0"/>
            </a:endParaRP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References</a:t>
            </a:r>
            <a:endParaRPr lang="en-US" b="1" dirty="0">
              <a:solidFill>
                <a:schemeClr val="bg1"/>
              </a:solidFill>
              <a:latin typeface="Bookman Old Style" pitchFamily="18" charset="0"/>
            </a:endParaRPr>
          </a:p>
        </p:txBody>
      </p:sp>
      <p:sp>
        <p:nvSpPr>
          <p:cNvPr id="3" name="Content Placeholder 2"/>
          <p:cNvSpPr>
            <a:spLocks noGrp="1"/>
          </p:cNvSpPr>
          <p:nvPr>
            <p:ph idx="1"/>
          </p:nvPr>
        </p:nvSpPr>
        <p:spPr/>
        <p:txBody>
          <a:bodyPr>
            <a:noAutofit/>
          </a:bodyPr>
          <a:lstStyle/>
          <a:p>
            <a:pPr>
              <a:buClr>
                <a:srgbClr val="C00000"/>
              </a:buClr>
            </a:pPr>
            <a:r>
              <a:rPr lang="en-US" sz="1800" dirty="0" smtClean="0">
                <a:solidFill>
                  <a:schemeClr val="bg1"/>
                </a:solidFill>
                <a:latin typeface="Bookman Old Style" pitchFamily="18" charset="0"/>
              </a:rPr>
              <a:t>Penetration Testing Execution Standard, </a:t>
            </a:r>
            <a:r>
              <a:rPr lang="en-US" sz="1800" dirty="0" smtClean="0">
                <a:solidFill>
                  <a:schemeClr val="bg1"/>
                </a:solidFill>
                <a:latin typeface="Bookman Old Style" pitchFamily="18" charset="0"/>
                <a:hlinkClick r:id="rId2"/>
              </a:rPr>
              <a:t>http://www.pentest-standard.org/index.php/Main_Page</a:t>
            </a:r>
            <a:r>
              <a:rPr lang="en-US" sz="1800" dirty="0" smtClean="0">
                <a:solidFill>
                  <a:schemeClr val="bg1"/>
                </a:solidFill>
                <a:latin typeface="Bookman Old Style" pitchFamily="18" charset="0"/>
              </a:rPr>
              <a:t>,</a:t>
            </a:r>
          </a:p>
          <a:p>
            <a:pPr>
              <a:buClr>
                <a:srgbClr val="C00000"/>
              </a:buClr>
            </a:pPr>
            <a:r>
              <a:rPr lang="en-US" sz="1800" dirty="0" smtClean="0">
                <a:solidFill>
                  <a:schemeClr val="bg1"/>
                </a:solidFill>
                <a:latin typeface="Bookman Old Style" pitchFamily="18" charset="0"/>
              </a:rPr>
              <a:t>Linux/Unix/BSD Post-Exploitation Command List, </a:t>
            </a:r>
            <a:r>
              <a:rPr lang="en-US" sz="1800" dirty="0" smtClean="0">
                <a:solidFill>
                  <a:schemeClr val="bg1"/>
                </a:solidFill>
                <a:latin typeface="Bookman Old Style" pitchFamily="18" charset="0"/>
                <a:hlinkClick r:id="rId3"/>
              </a:rPr>
              <a:t>https://docs.google.com/document/d/1ObQB6hmVvRPCgPTRZM5NMH034VDM-1N-EWPRz2770K4/edit?pli=1</a:t>
            </a:r>
            <a:r>
              <a:rPr lang="en-US" sz="1800" dirty="0" smtClean="0">
                <a:solidFill>
                  <a:schemeClr val="bg1"/>
                </a:solidFill>
                <a:latin typeface="Bookman Old Style" pitchFamily="18" charset="0"/>
              </a:rPr>
              <a:t>,</a:t>
            </a:r>
          </a:p>
          <a:p>
            <a:pPr>
              <a:buClr>
                <a:srgbClr val="C00000"/>
              </a:buClr>
            </a:pPr>
            <a:r>
              <a:rPr lang="en-US" sz="1800" dirty="0" smtClean="0">
                <a:solidFill>
                  <a:schemeClr val="bg1"/>
                </a:solidFill>
                <a:latin typeface="Bookman Old Style" pitchFamily="18" charset="0"/>
              </a:rPr>
              <a:t>Windows Post-Exploitation Command List, </a:t>
            </a:r>
            <a:r>
              <a:rPr lang="en-US" sz="1800" dirty="0" smtClean="0">
                <a:solidFill>
                  <a:schemeClr val="bg1"/>
                </a:solidFill>
                <a:latin typeface="Bookman Old Style" pitchFamily="18" charset="0"/>
                <a:hlinkClick r:id="rId4"/>
              </a:rPr>
              <a:t>https://docs.google.com/document/d/1U10isynOpQtrIK6ChuReu-K1WHTJm4fgG3joiuz43rw/edit?pli=1</a:t>
            </a:r>
            <a:r>
              <a:rPr lang="en-US" sz="1800" dirty="0" smtClean="0">
                <a:solidFill>
                  <a:schemeClr val="bg1"/>
                </a:solidFill>
                <a:latin typeface="Bookman Old Style" pitchFamily="18" charset="0"/>
              </a:rPr>
              <a:t>,</a:t>
            </a:r>
          </a:p>
          <a:p>
            <a:pPr>
              <a:buClr>
                <a:srgbClr val="C00000"/>
              </a:buClr>
            </a:pPr>
            <a:r>
              <a:rPr lang="en-US" sz="1800" dirty="0" smtClean="0">
                <a:solidFill>
                  <a:schemeClr val="bg1"/>
                </a:solidFill>
                <a:latin typeface="Bookman Old Style" pitchFamily="18" charset="0"/>
              </a:rPr>
              <a:t>OSX Post-Exploitation, </a:t>
            </a:r>
            <a:r>
              <a:rPr lang="en-US" sz="1800" dirty="0" smtClean="0">
                <a:solidFill>
                  <a:schemeClr val="bg1"/>
                </a:solidFill>
                <a:latin typeface="Bookman Old Style" pitchFamily="18" charset="0"/>
                <a:hlinkClick r:id="rId5"/>
              </a:rPr>
              <a:t>https://docs.google.com/document/d/10AUm_zUdAQGgoHNo_eS0SO1K-24VVYnulUD2x3rJD3k/edit?pli=1</a:t>
            </a:r>
            <a:r>
              <a:rPr lang="en-US" sz="1800" dirty="0" smtClean="0">
                <a:solidFill>
                  <a:schemeClr val="bg1"/>
                </a:solidFill>
                <a:latin typeface="Bookman Old Style" pitchFamily="18" charset="0"/>
              </a:rPr>
              <a:t>,</a:t>
            </a:r>
          </a:p>
          <a:p>
            <a:pPr>
              <a:buClr>
                <a:srgbClr val="C00000"/>
              </a:buClr>
            </a:pPr>
            <a:r>
              <a:rPr lang="fr-FR" sz="1800" dirty="0" err="1" smtClean="0">
                <a:solidFill>
                  <a:schemeClr val="bg1"/>
                </a:solidFill>
                <a:latin typeface="Bookman Old Style" pitchFamily="18" charset="0"/>
              </a:rPr>
              <a:t>Metasploit</a:t>
            </a:r>
            <a:r>
              <a:rPr lang="fr-FR" sz="1800" dirty="0" smtClean="0">
                <a:solidFill>
                  <a:schemeClr val="bg1"/>
                </a:solidFill>
                <a:latin typeface="Bookman Old Style" pitchFamily="18" charset="0"/>
              </a:rPr>
              <a:t> Post Exploitation Command List, </a:t>
            </a:r>
            <a:r>
              <a:rPr lang="fr-FR" sz="1800" dirty="0" smtClean="0">
                <a:solidFill>
                  <a:schemeClr val="bg1"/>
                </a:solidFill>
                <a:latin typeface="Bookman Old Style" pitchFamily="18" charset="0"/>
                <a:hlinkClick r:id="rId6"/>
              </a:rPr>
              <a:t>https://docs.google.com/document/d/1ZrDJMQkrp_YbU_9Ni9wMNF2m3nIPEA_kekqqqA2Ywto/edit?pli=1</a:t>
            </a:r>
            <a:r>
              <a:rPr lang="fr-FR" sz="1800" dirty="0" smtClean="0">
                <a:solidFill>
                  <a:schemeClr val="bg1"/>
                </a:solidFill>
                <a:latin typeface="Bookman Old Style" pitchFamily="18" charset="0"/>
              </a:rPr>
              <a:t>,</a:t>
            </a:r>
          </a:p>
          <a:p>
            <a:pPr>
              <a:buClr>
                <a:srgbClr val="C00000"/>
              </a:buClr>
            </a:pPr>
            <a:r>
              <a:rPr lang="fr-FR" sz="1800" dirty="0" smtClean="0">
                <a:solidFill>
                  <a:schemeClr val="bg1"/>
                </a:solidFill>
                <a:latin typeface="Bookman Old Style" pitchFamily="18" charset="0"/>
              </a:rPr>
              <a:t>Post-Exploitation Command List, </a:t>
            </a:r>
            <a:r>
              <a:rPr lang="fr-FR" sz="1800" dirty="0" smtClean="0">
                <a:solidFill>
                  <a:schemeClr val="bg1"/>
                </a:solidFill>
                <a:latin typeface="Bookman Old Style" pitchFamily="18" charset="0"/>
                <a:hlinkClick r:id="rId7"/>
              </a:rPr>
              <a:t>http://www.room362.com/blog/2012/8/25/post-exploitation-command-lists-request-to-edit.html</a:t>
            </a:r>
            <a:r>
              <a:rPr lang="fr-FR" sz="1800" dirty="0" smtClean="0">
                <a:solidFill>
                  <a:schemeClr val="bg1"/>
                </a:solidFill>
                <a:latin typeface="Bookman Old Style" pitchFamily="18" charset="0"/>
              </a:rPr>
              <a:t>,</a:t>
            </a:r>
          </a:p>
          <a:p>
            <a:pPr>
              <a:buClr>
                <a:srgbClr val="C00000"/>
              </a:buClr>
            </a:pPr>
            <a:endParaRPr lang="en-US" sz="1800" dirty="0" smtClean="0">
              <a:solidFill>
                <a:schemeClr val="bg1"/>
              </a:solidFill>
              <a:latin typeface="Bookman Old Style" pitchFamily="18" charset="0"/>
            </a:endParaRPr>
          </a:p>
          <a:p>
            <a:pPr>
              <a:buClr>
                <a:srgbClr val="C00000"/>
              </a:buClr>
            </a:pPr>
            <a:endParaRPr lang="en-US" sz="1400" dirty="0" smtClean="0">
              <a:solidFill>
                <a:schemeClr val="bg1"/>
              </a:solidFill>
              <a:latin typeface="Bookman Old Style" pitchFamily="18" charset="0"/>
            </a:endParaRP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23</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 </a:t>
            </a:r>
            <a:r>
              <a:rPr lang="en-US" b="1" dirty="0" err="1" smtClean="0">
                <a:solidFill>
                  <a:schemeClr val="bg1"/>
                </a:solidFill>
                <a:latin typeface="Bookman Old Style" pitchFamily="18" charset="0"/>
              </a:rPr>
              <a:t>whoami</a:t>
            </a:r>
            <a:endParaRPr lang="en-US" sz="4000" b="1" dirty="0">
              <a:solidFill>
                <a:schemeClr val="bg1"/>
              </a:solidFill>
              <a:latin typeface="Bookman Old Style" pitchFamily="18" charset="0"/>
            </a:endParaRPr>
          </a:p>
        </p:txBody>
      </p:sp>
      <p:sp>
        <p:nvSpPr>
          <p:cNvPr id="3" name="Content Placeholder 2"/>
          <p:cNvSpPr>
            <a:spLocks noGrp="1"/>
          </p:cNvSpPr>
          <p:nvPr>
            <p:ph idx="1"/>
          </p:nvPr>
        </p:nvSpPr>
        <p:spPr/>
        <p:txBody>
          <a:bodyPr>
            <a:normAutofit/>
          </a:bodyPr>
          <a:lstStyle/>
          <a:p>
            <a:pPr>
              <a:buClr>
                <a:srgbClr val="FF0000"/>
              </a:buClr>
            </a:pPr>
            <a:r>
              <a:rPr lang="en-US" sz="2800" dirty="0" smtClean="0">
                <a:solidFill>
                  <a:schemeClr val="bg1"/>
                </a:solidFill>
              </a:rPr>
              <a:t>Ali </a:t>
            </a:r>
            <a:r>
              <a:rPr lang="en-US" sz="2800" dirty="0" smtClean="0">
                <a:solidFill>
                  <a:schemeClr val="bg1"/>
                </a:solidFill>
              </a:rPr>
              <a:t>Al-</a:t>
            </a:r>
            <a:r>
              <a:rPr lang="en-US" sz="2800" dirty="0" err="1" smtClean="0">
                <a:solidFill>
                  <a:schemeClr val="bg1"/>
                </a:solidFill>
              </a:rPr>
              <a:t>Shemery</a:t>
            </a:r>
            <a:endParaRPr lang="en-US" sz="2800" dirty="0" smtClean="0">
              <a:solidFill>
                <a:schemeClr val="bg1"/>
              </a:solidFill>
            </a:endParaRPr>
          </a:p>
          <a:p>
            <a:pPr>
              <a:buClr>
                <a:srgbClr val="FF0000"/>
              </a:buClr>
            </a:pPr>
            <a:r>
              <a:rPr lang="en-US" sz="2800" dirty="0" smtClean="0">
                <a:solidFill>
                  <a:schemeClr val="bg1"/>
                </a:solidFill>
              </a:rPr>
              <a:t>Ph.D., </a:t>
            </a:r>
            <a:r>
              <a:rPr lang="en-US" sz="2800" dirty="0" err="1" smtClean="0">
                <a:solidFill>
                  <a:schemeClr val="bg1"/>
                </a:solidFill>
              </a:rPr>
              <a:t>MS.c</a:t>
            </a:r>
            <a:r>
              <a:rPr lang="en-US" sz="2800" dirty="0" smtClean="0">
                <a:solidFill>
                  <a:schemeClr val="bg1"/>
                </a:solidFill>
              </a:rPr>
              <a:t>., and </a:t>
            </a:r>
            <a:r>
              <a:rPr lang="en-US" sz="2800" dirty="0" err="1" smtClean="0">
                <a:solidFill>
                  <a:schemeClr val="bg1"/>
                </a:solidFill>
              </a:rPr>
              <a:t>BS.c</a:t>
            </a:r>
            <a:r>
              <a:rPr lang="en-US" sz="2800" dirty="0" smtClean="0">
                <a:solidFill>
                  <a:schemeClr val="bg1"/>
                </a:solidFill>
              </a:rPr>
              <a:t>., </a:t>
            </a:r>
            <a:r>
              <a:rPr lang="en-US" sz="2800" dirty="0" smtClean="0">
                <a:solidFill>
                  <a:schemeClr val="bg1"/>
                </a:solidFill>
              </a:rPr>
              <a:t>Jordan</a:t>
            </a:r>
          </a:p>
          <a:p>
            <a:pPr>
              <a:buClr>
                <a:srgbClr val="FF0000"/>
              </a:buClr>
            </a:pPr>
            <a:r>
              <a:rPr lang="en-US" sz="2800" dirty="0" smtClean="0">
                <a:solidFill>
                  <a:schemeClr val="bg1"/>
                </a:solidFill>
              </a:rPr>
              <a:t>More </a:t>
            </a:r>
            <a:r>
              <a:rPr lang="en-US" sz="2800" dirty="0" smtClean="0">
                <a:solidFill>
                  <a:schemeClr val="bg1"/>
                </a:solidFill>
              </a:rPr>
              <a:t>than 14 years of Technical Background (mainly Linux/Unix and </a:t>
            </a:r>
            <a:r>
              <a:rPr lang="en-US" sz="2800" dirty="0" err="1" smtClean="0">
                <a:solidFill>
                  <a:schemeClr val="bg1"/>
                </a:solidFill>
              </a:rPr>
              <a:t>Infosec</a:t>
            </a:r>
            <a:r>
              <a:rPr lang="en-US" sz="2800" dirty="0" smtClean="0">
                <a:solidFill>
                  <a:schemeClr val="bg1"/>
                </a:solidFill>
              </a:rPr>
              <a:t>)</a:t>
            </a:r>
          </a:p>
          <a:p>
            <a:pPr>
              <a:buClr>
                <a:srgbClr val="FF0000"/>
              </a:buClr>
            </a:pPr>
            <a:r>
              <a:rPr lang="en-US" sz="2800" dirty="0" smtClean="0">
                <a:solidFill>
                  <a:schemeClr val="bg1"/>
                </a:solidFill>
              </a:rPr>
              <a:t>Technical Instructor for more than 10 years (</a:t>
            </a:r>
            <a:r>
              <a:rPr lang="en-US" sz="2800" dirty="0" err="1" smtClean="0">
                <a:solidFill>
                  <a:schemeClr val="bg1"/>
                </a:solidFill>
              </a:rPr>
              <a:t>Infosec</a:t>
            </a:r>
            <a:r>
              <a:rPr lang="en-US" sz="2800" dirty="0" smtClean="0">
                <a:solidFill>
                  <a:schemeClr val="bg1"/>
                </a:solidFill>
              </a:rPr>
              <a:t>, and Linux Courses)</a:t>
            </a:r>
            <a:endParaRPr lang="en-US" sz="2800" dirty="0" smtClean="0">
              <a:solidFill>
                <a:schemeClr val="bg1"/>
              </a:solidFill>
            </a:endParaRPr>
          </a:p>
          <a:p>
            <a:pPr>
              <a:buClr>
                <a:srgbClr val="FF0000"/>
              </a:buClr>
            </a:pPr>
            <a:r>
              <a:rPr lang="en-US" sz="2800" dirty="0" smtClean="0">
                <a:solidFill>
                  <a:schemeClr val="bg1"/>
                </a:solidFill>
              </a:rPr>
              <a:t>Hold more than </a:t>
            </a:r>
            <a:r>
              <a:rPr lang="en-US" sz="2800" dirty="0" smtClean="0">
                <a:solidFill>
                  <a:schemeClr val="bg1"/>
                </a:solidFill>
              </a:rPr>
              <a:t>15 well </a:t>
            </a:r>
            <a:r>
              <a:rPr lang="en-US" sz="2800" dirty="0" smtClean="0">
                <a:solidFill>
                  <a:schemeClr val="bg1"/>
                </a:solidFill>
              </a:rPr>
              <a:t>k</a:t>
            </a:r>
            <a:r>
              <a:rPr lang="en-US" sz="2800" dirty="0" smtClean="0">
                <a:solidFill>
                  <a:schemeClr val="bg1"/>
                </a:solidFill>
              </a:rPr>
              <a:t>nown </a:t>
            </a:r>
            <a:r>
              <a:rPr lang="en-US" sz="2800" dirty="0" smtClean="0">
                <a:solidFill>
                  <a:schemeClr val="bg1"/>
                </a:solidFill>
              </a:rPr>
              <a:t>Technical </a:t>
            </a:r>
            <a:r>
              <a:rPr lang="en-US" sz="2800" dirty="0" smtClean="0">
                <a:solidFill>
                  <a:schemeClr val="bg1"/>
                </a:solidFill>
              </a:rPr>
              <a:t>Certificates</a:t>
            </a:r>
            <a:endParaRPr lang="en-US" sz="2800" dirty="0" smtClean="0">
              <a:solidFill>
                <a:schemeClr val="bg1"/>
              </a:solidFill>
            </a:endParaRPr>
          </a:p>
          <a:p>
            <a:pPr>
              <a:buClr>
                <a:srgbClr val="FF0000"/>
              </a:buClr>
            </a:pPr>
            <a:r>
              <a:rPr lang="en-US" sz="2800" dirty="0" err="1" smtClean="0">
                <a:solidFill>
                  <a:schemeClr val="bg1"/>
                </a:solidFill>
              </a:rPr>
              <a:t>Infosec</a:t>
            </a:r>
            <a:r>
              <a:rPr lang="en-US" sz="2800" dirty="0" smtClean="0">
                <a:solidFill>
                  <a:schemeClr val="bg1"/>
                </a:solidFill>
              </a:rPr>
              <a:t> &amp; Linux are my main Interests</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bg1"/>
                </a:solidFill>
                <a:latin typeface="Bookman Old Style" pitchFamily="18" charset="0"/>
              </a:rPr>
              <a:t>Post-Exploitation</a:t>
            </a:r>
            <a:endParaRPr lang="en-US" b="1" dirty="0">
              <a:solidFill>
                <a:schemeClr val="bg1"/>
              </a:solidFill>
              <a:latin typeface="Bookman Old Style" pitchFamily="18" charset="0"/>
            </a:endParaRPr>
          </a:p>
        </p:txBody>
      </p:sp>
      <p:sp>
        <p:nvSpPr>
          <p:cNvPr id="3" name="Subtitle 2"/>
          <p:cNvSpPr>
            <a:spLocks noGrp="1"/>
          </p:cNvSpPr>
          <p:nvPr>
            <p:ph type="subTitle" idx="1"/>
          </p:nvPr>
        </p:nvSpPr>
        <p:spPr>
          <a:xfrm>
            <a:off x="609600" y="3886200"/>
            <a:ext cx="7848600" cy="1981200"/>
          </a:xfrm>
        </p:spPr>
        <p:txBody>
          <a:bodyPr>
            <a:normAutofit/>
          </a:bodyPr>
          <a:lstStyle/>
          <a:p>
            <a:pPr algn="l"/>
            <a:r>
              <a:rPr lang="en-US" b="1" i="1" dirty="0" smtClean="0">
                <a:solidFill>
                  <a:schemeClr val="bg1"/>
                </a:solidFill>
              </a:rPr>
              <a:t>“Shell is Only the Beginning” </a:t>
            </a:r>
            <a:r>
              <a:rPr lang="en-US" b="1" i="1" dirty="0" err="1" smtClean="0">
                <a:solidFill>
                  <a:srgbClr val="FF0000"/>
                </a:solidFill>
              </a:rPr>
              <a:t>Darkoperator</a:t>
            </a:r>
            <a:endParaRPr lang="en-US" b="1" i="1" dirty="0" smtClean="0">
              <a:solidFill>
                <a:schemeClr val="bg1"/>
              </a:solidFill>
            </a:endParaRPr>
          </a:p>
        </p:txBody>
      </p:sp>
      <p:cxnSp>
        <p:nvCxnSpPr>
          <p:cNvPr id="5" name="Straight Connector 4"/>
          <p:cNvCxnSpPr/>
          <p:nvPr/>
        </p:nvCxnSpPr>
        <p:spPr>
          <a:xfrm>
            <a:off x="533400" y="37338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Outline</a:t>
            </a:r>
            <a:endParaRPr lang="en-US" b="1" dirty="0">
              <a:solidFill>
                <a:schemeClr val="bg1"/>
              </a:solidFill>
              <a:latin typeface="Bookman Old Style" pitchFamily="18" charset="0"/>
            </a:endParaRPr>
          </a:p>
        </p:txBody>
      </p:sp>
      <p:sp>
        <p:nvSpPr>
          <p:cNvPr id="3" name="Content Placeholder 2"/>
          <p:cNvSpPr>
            <a:spLocks noGrp="1"/>
          </p:cNvSpPr>
          <p:nvPr>
            <p:ph idx="1"/>
          </p:nvPr>
        </p:nvSpPr>
        <p:spPr/>
        <p:txBody>
          <a:bodyPr>
            <a:normAutofit fontScale="77500" lnSpcReduction="20000"/>
          </a:bodyPr>
          <a:lstStyle/>
          <a:p>
            <a:pPr>
              <a:buClr>
                <a:srgbClr val="FF0000"/>
              </a:buClr>
            </a:pPr>
            <a:r>
              <a:rPr lang="en-US" dirty="0" smtClean="0">
                <a:solidFill>
                  <a:schemeClr val="bg1"/>
                </a:solidFill>
                <a:latin typeface="Bookman Old Style" pitchFamily="18" charset="0"/>
              </a:rPr>
              <a:t>Why Post-Exploitation</a:t>
            </a:r>
          </a:p>
          <a:p>
            <a:pPr>
              <a:buClr>
                <a:srgbClr val="FF0000"/>
              </a:buClr>
            </a:pPr>
            <a:r>
              <a:rPr lang="en-US" dirty="0" smtClean="0">
                <a:solidFill>
                  <a:schemeClr val="bg1"/>
                </a:solidFill>
                <a:latin typeface="Bookman Old Style" pitchFamily="18" charset="0"/>
              </a:rPr>
              <a:t>Post-Exploitation </a:t>
            </a:r>
            <a:r>
              <a:rPr lang="en-US" dirty="0" err="1" smtClean="0">
                <a:solidFill>
                  <a:schemeClr val="bg1"/>
                </a:solidFill>
                <a:latin typeface="Bookman Old Style" pitchFamily="18" charset="0"/>
              </a:rPr>
              <a:t>RoE</a:t>
            </a:r>
            <a:endParaRPr lang="en-US" dirty="0" smtClean="0">
              <a:solidFill>
                <a:schemeClr val="bg1"/>
              </a:solidFill>
              <a:latin typeface="Bookman Old Style" pitchFamily="18" charset="0"/>
            </a:endParaRPr>
          </a:p>
          <a:p>
            <a:pPr>
              <a:buClr>
                <a:srgbClr val="FF0000"/>
              </a:buClr>
            </a:pPr>
            <a:r>
              <a:rPr lang="en-US" dirty="0" smtClean="0">
                <a:solidFill>
                  <a:schemeClr val="bg1"/>
                </a:solidFill>
                <a:latin typeface="Bookman Old Style" pitchFamily="18" charset="0"/>
              </a:rPr>
              <a:t>Infrastructure Analysis</a:t>
            </a:r>
          </a:p>
          <a:p>
            <a:pPr>
              <a:buClr>
                <a:srgbClr val="FF0000"/>
              </a:buClr>
            </a:pPr>
            <a:r>
              <a:rPr lang="en-US" dirty="0" smtClean="0">
                <a:solidFill>
                  <a:schemeClr val="bg1"/>
                </a:solidFill>
                <a:latin typeface="Bookman Old Style" pitchFamily="18" charset="0"/>
              </a:rPr>
              <a:t>Pillaging</a:t>
            </a:r>
          </a:p>
          <a:p>
            <a:pPr>
              <a:buClr>
                <a:srgbClr val="FF0000"/>
              </a:buClr>
            </a:pPr>
            <a:r>
              <a:rPr lang="en-US" dirty="0" smtClean="0">
                <a:solidFill>
                  <a:schemeClr val="bg1"/>
                </a:solidFill>
                <a:latin typeface="Bookman Old Style" pitchFamily="18" charset="0"/>
              </a:rPr>
              <a:t>Sensitive Data</a:t>
            </a:r>
          </a:p>
          <a:p>
            <a:pPr>
              <a:buClr>
                <a:srgbClr val="FF0000"/>
              </a:buClr>
            </a:pPr>
            <a:r>
              <a:rPr lang="en-US" dirty="0" smtClean="0">
                <a:solidFill>
                  <a:schemeClr val="bg1"/>
                </a:solidFill>
                <a:latin typeface="Bookman Old Style" pitchFamily="18" charset="0"/>
              </a:rPr>
              <a:t>User Information</a:t>
            </a:r>
          </a:p>
          <a:p>
            <a:pPr>
              <a:buClr>
                <a:srgbClr val="FF0000"/>
              </a:buClr>
            </a:pPr>
            <a:r>
              <a:rPr lang="en-US" dirty="0" smtClean="0">
                <a:solidFill>
                  <a:schemeClr val="bg1"/>
                </a:solidFill>
                <a:latin typeface="Bookman Old Style" pitchFamily="18" charset="0"/>
              </a:rPr>
              <a:t>System Configurations</a:t>
            </a:r>
          </a:p>
          <a:p>
            <a:pPr>
              <a:buClr>
                <a:srgbClr val="FF0000"/>
              </a:buClr>
            </a:pPr>
            <a:r>
              <a:rPr lang="en-US" dirty="0" smtClean="0">
                <a:solidFill>
                  <a:schemeClr val="bg1"/>
                </a:solidFill>
                <a:latin typeface="Bookman Old Style" pitchFamily="18" charset="0"/>
              </a:rPr>
              <a:t>High Value/Profile Target</a:t>
            </a:r>
          </a:p>
          <a:p>
            <a:pPr>
              <a:buClr>
                <a:srgbClr val="FF0000"/>
              </a:buClr>
            </a:pPr>
            <a:r>
              <a:rPr lang="en-US" dirty="0" smtClean="0">
                <a:solidFill>
                  <a:schemeClr val="bg1"/>
                </a:solidFill>
                <a:latin typeface="Bookman Old Style" pitchFamily="18" charset="0"/>
              </a:rPr>
              <a:t>Data Exfiltration</a:t>
            </a:r>
          </a:p>
          <a:p>
            <a:pPr>
              <a:buClr>
                <a:srgbClr val="FF0000"/>
              </a:buClr>
            </a:pPr>
            <a:r>
              <a:rPr lang="en-US" dirty="0" smtClean="0">
                <a:solidFill>
                  <a:schemeClr val="bg1"/>
                </a:solidFill>
                <a:latin typeface="Bookman Old Style" pitchFamily="18" charset="0"/>
              </a:rPr>
              <a:t>Persistence</a:t>
            </a:r>
          </a:p>
          <a:p>
            <a:pPr>
              <a:buClr>
                <a:srgbClr val="FF0000"/>
              </a:buClr>
            </a:pPr>
            <a:r>
              <a:rPr lang="en-US" dirty="0" smtClean="0">
                <a:solidFill>
                  <a:schemeClr val="bg1"/>
                </a:solidFill>
                <a:latin typeface="Bookman Old Style" pitchFamily="18" charset="0"/>
              </a:rPr>
              <a:t>Cleanup</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Why?</a:t>
            </a:r>
          </a:p>
        </p:txBody>
      </p:sp>
      <p:sp>
        <p:nvSpPr>
          <p:cNvPr id="3" name="Content Placeholder 2"/>
          <p:cNvSpPr>
            <a:spLocks noGrp="1"/>
          </p:cNvSpPr>
          <p:nvPr>
            <p:ph idx="1"/>
          </p:nvPr>
        </p:nvSpPr>
        <p:spPr/>
        <p:txBody>
          <a:bodyPr>
            <a:noAutofit/>
          </a:bodyPr>
          <a:lstStyle/>
          <a:p>
            <a:pPr>
              <a:buClr>
                <a:srgbClr val="FF0000"/>
              </a:buClr>
            </a:pPr>
            <a:r>
              <a:rPr lang="en-US" sz="2400" dirty="0" smtClean="0">
                <a:solidFill>
                  <a:schemeClr val="bg1"/>
                </a:solidFill>
                <a:latin typeface="Bookman Old Style" pitchFamily="18" charset="0"/>
              </a:rPr>
              <a:t>Determine the value of the machine compromised,</a:t>
            </a:r>
          </a:p>
          <a:p>
            <a:pPr>
              <a:buClr>
                <a:srgbClr val="FF0000"/>
              </a:buClr>
            </a:pPr>
            <a:r>
              <a:rPr lang="en-US" sz="2400" dirty="0" smtClean="0">
                <a:solidFill>
                  <a:schemeClr val="bg1"/>
                </a:solidFill>
                <a:latin typeface="Bookman Old Style" pitchFamily="18" charset="0"/>
              </a:rPr>
              <a:t>Maintain control of the machine for later use,</a:t>
            </a:r>
          </a:p>
          <a:p>
            <a:pPr>
              <a:buClr>
                <a:srgbClr val="FF0000"/>
              </a:buClr>
            </a:pPr>
            <a:r>
              <a:rPr lang="en-US" sz="2400" dirty="0" smtClean="0">
                <a:solidFill>
                  <a:schemeClr val="bg1"/>
                </a:solidFill>
                <a:latin typeface="Bookman Old Style" pitchFamily="18" charset="0"/>
              </a:rPr>
              <a:t>Value depends on sensitivity of data and usefulness in further compromising the network,</a:t>
            </a:r>
          </a:p>
          <a:p>
            <a:pPr>
              <a:buClr>
                <a:srgbClr val="FF0000"/>
              </a:buClr>
            </a:pPr>
            <a:r>
              <a:rPr lang="en-US" sz="2400" dirty="0" smtClean="0">
                <a:solidFill>
                  <a:schemeClr val="bg1"/>
                </a:solidFill>
                <a:latin typeface="Bookman Old Style" pitchFamily="18" charset="0"/>
              </a:rPr>
              <a:t>Helps identify and document:</a:t>
            </a:r>
          </a:p>
          <a:p>
            <a:pPr lvl="1">
              <a:buClr>
                <a:srgbClr val="FF0000"/>
              </a:buClr>
            </a:pPr>
            <a:r>
              <a:rPr lang="en-US" sz="2400" dirty="0" smtClean="0">
                <a:solidFill>
                  <a:schemeClr val="bg1"/>
                </a:solidFill>
                <a:latin typeface="Bookman Old Style" pitchFamily="18" charset="0"/>
              </a:rPr>
              <a:t>sensitive data, </a:t>
            </a:r>
          </a:p>
          <a:p>
            <a:pPr lvl="1">
              <a:buClr>
                <a:srgbClr val="FF0000"/>
              </a:buClr>
            </a:pPr>
            <a:r>
              <a:rPr lang="en-US" sz="2400" dirty="0" smtClean="0">
                <a:solidFill>
                  <a:schemeClr val="bg1"/>
                </a:solidFill>
                <a:latin typeface="Bookman Old Style" pitchFamily="18" charset="0"/>
              </a:rPr>
              <a:t>identify configuration settings, </a:t>
            </a:r>
          </a:p>
          <a:p>
            <a:pPr lvl="1">
              <a:buClr>
                <a:srgbClr val="FF0000"/>
              </a:buClr>
            </a:pPr>
            <a:r>
              <a:rPr lang="en-US" sz="2400" dirty="0" smtClean="0">
                <a:solidFill>
                  <a:schemeClr val="bg1"/>
                </a:solidFill>
                <a:latin typeface="Bookman Old Style" pitchFamily="18" charset="0"/>
              </a:rPr>
              <a:t>communication channels, </a:t>
            </a:r>
          </a:p>
          <a:p>
            <a:pPr lvl="1">
              <a:buClr>
                <a:srgbClr val="FF0000"/>
              </a:buClr>
            </a:pPr>
            <a:r>
              <a:rPr lang="en-US" sz="2400" dirty="0" smtClean="0">
                <a:solidFill>
                  <a:schemeClr val="bg1"/>
                </a:solidFill>
                <a:latin typeface="Bookman Old Style" pitchFamily="18" charset="0"/>
              </a:rPr>
              <a:t>and relationships with other network devices.</a:t>
            </a:r>
          </a:p>
          <a:p>
            <a:pPr>
              <a:buClr>
                <a:srgbClr val="FF0000"/>
              </a:buClr>
            </a:pPr>
            <a:r>
              <a:rPr lang="en-US" sz="2400" dirty="0" smtClean="0">
                <a:solidFill>
                  <a:schemeClr val="bg1"/>
                </a:solidFill>
                <a:latin typeface="Bookman Old Style" pitchFamily="18" charset="0"/>
              </a:rPr>
              <a:t>Go beyond Exploit verification</a:t>
            </a:r>
          </a:p>
          <a:p>
            <a:pPr>
              <a:buClr>
                <a:srgbClr val="FF0000"/>
              </a:buClr>
            </a:pPr>
            <a:r>
              <a:rPr lang="en-US" sz="2400" dirty="0" smtClean="0">
                <a:solidFill>
                  <a:schemeClr val="bg1"/>
                </a:solidFill>
                <a:latin typeface="Bookman Old Style" pitchFamily="18" charset="0"/>
              </a:rPr>
              <a:t>Shows how vulnerabilities can be chained to gain higher level of access (real-life attacks!!!)</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Post-Exploitation </a:t>
            </a:r>
            <a:r>
              <a:rPr lang="en-US" b="1" dirty="0" err="1" smtClean="0">
                <a:solidFill>
                  <a:schemeClr val="bg1"/>
                </a:solidFill>
                <a:latin typeface="Bookman Old Style" pitchFamily="18" charset="0"/>
              </a:rPr>
              <a:t>RoE</a:t>
            </a:r>
            <a:endParaRPr lang="en-US" b="1" dirty="0" smtClean="0">
              <a:solidFill>
                <a:schemeClr val="bg1"/>
              </a:solidFill>
              <a:latin typeface="Bookman Old Style" pitchFamily="18" charset="0"/>
            </a:endParaRPr>
          </a:p>
        </p:txBody>
      </p:sp>
      <p:sp>
        <p:nvSpPr>
          <p:cNvPr id="3" name="Content Placeholder 2"/>
          <p:cNvSpPr>
            <a:spLocks noGrp="1"/>
          </p:cNvSpPr>
          <p:nvPr>
            <p:ph idx="1"/>
          </p:nvPr>
        </p:nvSpPr>
        <p:spPr/>
        <p:txBody>
          <a:bodyPr>
            <a:normAutofit/>
          </a:bodyPr>
          <a:lstStyle/>
          <a:p>
            <a:pPr>
              <a:buClr>
                <a:srgbClr val="FF0000"/>
              </a:buClr>
            </a:pPr>
            <a:r>
              <a:rPr lang="en-US" dirty="0" smtClean="0">
                <a:solidFill>
                  <a:schemeClr val="bg1"/>
                </a:solidFill>
                <a:latin typeface="Bookman Old Style" pitchFamily="18" charset="0"/>
              </a:rPr>
              <a:t>Protect the client</a:t>
            </a:r>
          </a:p>
          <a:p>
            <a:pPr>
              <a:buClr>
                <a:srgbClr val="FF0000"/>
              </a:buClr>
            </a:pPr>
            <a:r>
              <a:rPr lang="en-US" dirty="0" smtClean="0">
                <a:solidFill>
                  <a:schemeClr val="bg1"/>
                </a:solidFill>
                <a:latin typeface="Bookman Old Style" pitchFamily="18" charset="0"/>
              </a:rPr>
              <a:t>Protect yourself</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bg1"/>
                </a:solidFill>
                <a:latin typeface="Bookman Old Style" pitchFamily="18" charset="0"/>
              </a:rPr>
              <a:t>Infrastructure Analysis</a:t>
            </a:r>
            <a:endParaRPr lang="en-US" b="1" dirty="0">
              <a:solidFill>
                <a:schemeClr val="bg1"/>
              </a:solidFill>
              <a:latin typeface="Bookman Old Style" pitchFamily="18" charset="0"/>
            </a:endParaRPr>
          </a:p>
        </p:txBody>
      </p:sp>
      <p:sp>
        <p:nvSpPr>
          <p:cNvPr id="3" name="Subtitle 2"/>
          <p:cNvSpPr>
            <a:spLocks noGrp="1"/>
          </p:cNvSpPr>
          <p:nvPr>
            <p:ph type="subTitle" idx="1"/>
          </p:nvPr>
        </p:nvSpPr>
        <p:spPr>
          <a:xfrm>
            <a:off x="1371600" y="3886200"/>
            <a:ext cx="6400800" cy="1981200"/>
          </a:xfrm>
        </p:spPr>
        <p:txBody>
          <a:bodyPr>
            <a:normAutofit/>
          </a:bodyPr>
          <a:lstStyle/>
          <a:p>
            <a:pPr algn="l"/>
            <a:endParaRPr lang="en-US" b="1" i="1" dirty="0" smtClean="0">
              <a:solidFill>
                <a:schemeClr val="bg1"/>
              </a:solidFill>
            </a:endParaRPr>
          </a:p>
        </p:txBody>
      </p:sp>
      <p:cxnSp>
        <p:nvCxnSpPr>
          <p:cNvPr id="5" name="Straight Connector 4"/>
          <p:cNvCxnSpPr/>
          <p:nvPr/>
        </p:nvCxnSpPr>
        <p:spPr>
          <a:xfrm>
            <a:off x="533400" y="37338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Network </a:t>
            </a:r>
            <a:r>
              <a:rPr lang="en-US" b="1" dirty="0" err="1" smtClean="0">
                <a:solidFill>
                  <a:schemeClr val="bg1"/>
                </a:solidFill>
                <a:latin typeface="Bookman Old Style" pitchFamily="18" charset="0"/>
              </a:rPr>
              <a:t>Config</a:t>
            </a:r>
            <a:r>
              <a:rPr lang="en-US" b="1" dirty="0" smtClean="0">
                <a:solidFill>
                  <a:schemeClr val="bg1"/>
                </a:solidFill>
                <a:latin typeface="Bookman Old Style" pitchFamily="18" charset="0"/>
              </a:rPr>
              <a:t>.</a:t>
            </a:r>
          </a:p>
        </p:txBody>
      </p:sp>
      <p:sp>
        <p:nvSpPr>
          <p:cNvPr id="3" name="Content Placeholder 2"/>
          <p:cNvSpPr>
            <a:spLocks noGrp="1"/>
          </p:cNvSpPr>
          <p:nvPr>
            <p:ph idx="1"/>
          </p:nvPr>
        </p:nvSpPr>
        <p:spPr/>
        <p:txBody>
          <a:bodyPr>
            <a:normAutofit/>
          </a:bodyPr>
          <a:lstStyle/>
          <a:p>
            <a:pPr>
              <a:buClr>
                <a:srgbClr val="FF0000"/>
              </a:buClr>
            </a:pPr>
            <a:r>
              <a:rPr lang="en-US" dirty="0" smtClean="0">
                <a:solidFill>
                  <a:schemeClr val="bg1"/>
                </a:solidFill>
                <a:latin typeface="Bookman Old Style" pitchFamily="18" charset="0"/>
              </a:rPr>
              <a:t>Interfaces</a:t>
            </a:r>
          </a:p>
          <a:p>
            <a:pPr>
              <a:buClr>
                <a:srgbClr val="FF0000"/>
              </a:buClr>
            </a:pPr>
            <a:r>
              <a:rPr lang="en-US" dirty="0" smtClean="0">
                <a:solidFill>
                  <a:schemeClr val="bg1"/>
                </a:solidFill>
                <a:latin typeface="Bookman Old Style" pitchFamily="18" charset="0"/>
              </a:rPr>
              <a:t>Routing</a:t>
            </a:r>
          </a:p>
          <a:p>
            <a:pPr>
              <a:buClr>
                <a:srgbClr val="FF0000"/>
              </a:buClr>
            </a:pPr>
            <a:r>
              <a:rPr lang="en-US" dirty="0" smtClean="0">
                <a:solidFill>
                  <a:schemeClr val="bg1"/>
                </a:solidFill>
                <a:latin typeface="Bookman Old Style" pitchFamily="18" charset="0"/>
              </a:rPr>
              <a:t>DNS Servers</a:t>
            </a:r>
          </a:p>
          <a:p>
            <a:pPr>
              <a:buClr>
                <a:srgbClr val="FF0000"/>
              </a:buClr>
            </a:pPr>
            <a:r>
              <a:rPr lang="en-US" dirty="0" smtClean="0">
                <a:solidFill>
                  <a:schemeClr val="bg1"/>
                </a:solidFill>
                <a:latin typeface="Bookman Old Style" pitchFamily="18" charset="0"/>
              </a:rPr>
              <a:t>Proxy Servers (Net/App Level)</a:t>
            </a:r>
          </a:p>
          <a:p>
            <a:pPr>
              <a:buClr>
                <a:srgbClr val="FF0000"/>
              </a:buClr>
            </a:pPr>
            <a:r>
              <a:rPr lang="en-US" dirty="0" smtClean="0">
                <a:solidFill>
                  <a:schemeClr val="bg1"/>
                </a:solidFill>
                <a:latin typeface="Bookman Old Style" pitchFamily="18" charset="0"/>
              </a:rPr>
              <a:t>ARP Table</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2475</TotalTime>
  <Words>819</Words>
  <Application>Microsoft Office PowerPoint</Application>
  <PresentationFormat>On-screen Show (4:3)</PresentationFormat>
  <Paragraphs>171</Paragraphs>
  <Slides>23</Slides>
  <Notes>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Hacking Techniques &amp; Intrusion Detection</vt:lpstr>
      <vt:lpstr>All materials is licensed under a Creative Commons “Share Alike” license.</vt:lpstr>
      <vt:lpstr># whoami</vt:lpstr>
      <vt:lpstr>Post-Exploitation</vt:lpstr>
      <vt:lpstr>Outline</vt:lpstr>
      <vt:lpstr>Why?</vt:lpstr>
      <vt:lpstr>Post-Exploitation RoE</vt:lpstr>
      <vt:lpstr>Infrastructure Analysis</vt:lpstr>
      <vt:lpstr>Network Config.</vt:lpstr>
      <vt:lpstr>Network Services</vt:lpstr>
      <vt:lpstr>Pillaging</vt:lpstr>
      <vt:lpstr>Check?</vt:lpstr>
      <vt:lpstr> Sensitive Data</vt:lpstr>
      <vt:lpstr> User Information</vt:lpstr>
      <vt:lpstr> System Configuration</vt:lpstr>
      <vt:lpstr> High Value/Profile Targets</vt:lpstr>
      <vt:lpstr> Data Exfiltration</vt:lpstr>
      <vt:lpstr>Persistence</vt:lpstr>
      <vt:lpstr>Diving Further (Infra.)</vt:lpstr>
      <vt:lpstr>Cleanup</vt:lpstr>
      <vt:lpstr>Special Thanks</vt:lpstr>
      <vt:lpstr>Summary</vt:lpstr>
      <vt:lpstr>References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Hacking Techniques and Intrusion Detection</dc:title>
  <dc:subject>Post-Exploitation</dc:subject>
  <dc:creator>Dr. Ali Al-Shemery</dc:creator>
  <cp:lastModifiedBy>user1</cp:lastModifiedBy>
  <cp:revision>414</cp:revision>
  <dcterms:created xsi:type="dcterms:W3CDTF">2006-08-16T00:00:00Z</dcterms:created>
  <dcterms:modified xsi:type="dcterms:W3CDTF">2013-01-30T00:01:14Z</dcterms:modified>
</cp:coreProperties>
</file>