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  <p:sldMasterId id="2147483904" r:id="rId2"/>
  </p:sldMasterIdLst>
  <p:notesMasterIdLst>
    <p:notesMasterId r:id="rId94"/>
  </p:notesMasterIdLst>
  <p:handoutMasterIdLst>
    <p:handoutMasterId r:id="rId95"/>
  </p:handoutMasterIdLst>
  <p:sldIdLst>
    <p:sldId id="708" r:id="rId3"/>
    <p:sldId id="724" r:id="rId4"/>
    <p:sldId id="402" r:id="rId5"/>
    <p:sldId id="618" r:id="rId6"/>
    <p:sldId id="611" r:id="rId7"/>
    <p:sldId id="356" r:id="rId8"/>
    <p:sldId id="649" r:id="rId9"/>
    <p:sldId id="652" r:id="rId10"/>
    <p:sldId id="650" r:id="rId11"/>
    <p:sldId id="651" r:id="rId12"/>
    <p:sldId id="653" r:id="rId13"/>
    <p:sldId id="654" r:id="rId14"/>
    <p:sldId id="655" r:id="rId15"/>
    <p:sldId id="656" r:id="rId16"/>
    <p:sldId id="657" r:id="rId17"/>
    <p:sldId id="658" r:id="rId18"/>
    <p:sldId id="659" r:id="rId19"/>
    <p:sldId id="660" r:id="rId20"/>
    <p:sldId id="666" r:id="rId21"/>
    <p:sldId id="667" r:id="rId22"/>
    <p:sldId id="685" r:id="rId23"/>
    <p:sldId id="668" r:id="rId24"/>
    <p:sldId id="663" r:id="rId25"/>
    <p:sldId id="665" r:id="rId26"/>
    <p:sldId id="664" r:id="rId27"/>
    <p:sldId id="669" r:id="rId28"/>
    <p:sldId id="670" r:id="rId29"/>
    <p:sldId id="672" r:id="rId30"/>
    <p:sldId id="671" r:id="rId31"/>
    <p:sldId id="674" r:id="rId32"/>
    <p:sldId id="676" r:id="rId33"/>
    <p:sldId id="680" r:id="rId34"/>
    <p:sldId id="681" r:id="rId35"/>
    <p:sldId id="682" r:id="rId36"/>
    <p:sldId id="683" r:id="rId37"/>
    <p:sldId id="684" r:id="rId38"/>
    <p:sldId id="689" r:id="rId39"/>
    <p:sldId id="690" r:id="rId40"/>
    <p:sldId id="691" r:id="rId41"/>
    <p:sldId id="715" r:id="rId42"/>
    <p:sldId id="716" r:id="rId43"/>
    <p:sldId id="717" r:id="rId44"/>
    <p:sldId id="718" r:id="rId45"/>
    <p:sldId id="719" r:id="rId46"/>
    <p:sldId id="720" r:id="rId47"/>
    <p:sldId id="721" r:id="rId48"/>
    <p:sldId id="678" r:id="rId49"/>
    <p:sldId id="686" r:id="rId50"/>
    <p:sldId id="687" r:id="rId51"/>
    <p:sldId id="688" r:id="rId52"/>
    <p:sldId id="702" r:id="rId53"/>
    <p:sldId id="703" r:id="rId54"/>
    <p:sldId id="704" r:id="rId55"/>
    <p:sldId id="679" r:id="rId56"/>
    <p:sldId id="628" r:id="rId57"/>
    <p:sldId id="629" r:id="rId58"/>
    <p:sldId id="630" r:id="rId59"/>
    <p:sldId id="631" r:id="rId60"/>
    <p:sldId id="632" r:id="rId61"/>
    <p:sldId id="633" r:id="rId62"/>
    <p:sldId id="634" r:id="rId63"/>
    <p:sldId id="635" r:id="rId64"/>
    <p:sldId id="636" r:id="rId65"/>
    <p:sldId id="637" r:id="rId66"/>
    <p:sldId id="638" r:id="rId67"/>
    <p:sldId id="639" r:id="rId68"/>
    <p:sldId id="640" r:id="rId69"/>
    <p:sldId id="641" r:id="rId70"/>
    <p:sldId id="642" r:id="rId71"/>
    <p:sldId id="643" r:id="rId72"/>
    <p:sldId id="644" r:id="rId73"/>
    <p:sldId id="722" r:id="rId74"/>
    <p:sldId id="714" r:id="rId75"/>
    <p:sldId id="713" r:id="rId76"/>
    <p:sldId id="723" r:id="rId77"/>
    <p:sldId id="700" r:id="rId78"/>
    <p:sldId id="694" r:id="rId79"/>
    <p:sldId id="695" r:id="rId80"/>
    <p:sldId id="709" r:id="rId81"/>
    <p:sldId id="696" r:id="rId82"/>
    <p:sldId id="710" r:id="rId83"/>
    <p:sldId id="697" r:id="rId84"/>
    <p:sldId id="711" r:id="rId85"/>
    <p:sldId id="698" r:id="rId86"/>
    <p:sldId id="699" r:id="rId87"/>
    <p:sldId id="701" r:id="rId88"/>
    <p:sldId id="707" r:id="rId89"/>
    <p:sldId id="706" r:id="rId90"/>
    <p:sldId id="692" r:id="rId91"/>
    <p:sldId id="593" r:id="rId92"/>
    <p:sldId id="675" r:id="rId93"/>
  </p:sldIdLst>
  <p:sldSz cx="9144000" cy="6858000" type="screen4x3"/>
  <p:notesSz cx="6997700" cy="92837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ITCCenturyBookT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ITCCenturyBookT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ITCCenturyBookT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ITCCenturyBookT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ITCCenturyBookT" charset="0"/>
        <a:ea typeface="ＭＳ Ｐゴシック" charset="0"/>
        <a:cs typeface="+mn-cs"/>
      </a:defRPr>
    </a:lvl5pPr>
    <a:lvl6pPr marL="2286000" algn="l" defTabSz="457200" rtl="0" eaLnBrk="1" latinLnBrk="0" hangingPunct="1">
      <a:defRPr sz="1000" b="1" kern="1200">
        <a:solidFill>
          <a:schemeClr val="tx1"/>
        </a:solidFill>
        <a:latin typeface="ITCCenturyBookT" charset="0"/>
        <a:ea typeface="ＭＳ Ｐゴシック" charset="0"/>
        <a:cs typeface="+mn-cs"/>
      </a:defRPr>
    </a:lvl6pPr>
    <a:lvl7pPr marL="2743200" algn="l" defTabSz="457200" rtl="0" eaLnBrk="1" latinLnBrk="0" hangingPunct="1">
      <a:defRPr sz="1000" b="1" kern="1200">
        <a:solidFill>
          <a:schemeClr val="tx1"/>
        </a:solidFill>
        <a:latin typeface="ITCCenturyBookT" charset="0"/>
        <a:ea typeface="ＭＳ Ｐゴシック" charset="0"/>
        <a:cs typeface="+mn-cs"/>
      </a:defRPr>
    </a:lvl7pPr>
    <a:lvl8pPr marL="3200400" algn="l" defTabSz="457200" rtl="0" eaLnBrk="1" latinLnBrk="0" hangingPunct="1">
      <a:defRPr sz="1000" b="1" kern="1200">
        <a:solidFill>
          <a:schemeClr val="tx1"/>
        </a:solidFill>
        <a:latin typeface="ITCCenturyBookT" charset="0"/>
        <a:ea typeface="ＭＳ Ｐゴシック" charset="0"/>
        <a:cs typeface="+mn-cs"/>
      </a:defRPr>
    </a:lvl8pPr>
    <a:lvl9pPr marL="3657600" algn="l" defTabSz="457200" rtl="0" eaLnBrk="1" latinLnBrk="0" hangingPunct="1">
      <a:defRPr sz="1000" b="1" kern="1200">
        <a:solidFill>
          <a:schemeClr val="tx1"/>
        </a:solidFill>
        <a:latin typeface="ITCCenturyBookT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CC3300"/>
    <a:srgbClr val="CC66FF"/>
    <a:srgbClr val="FF33CC"/>
    <a:srgbClr val="FF7C80"/>
    <a:srgbClr val="FF3300"/>
    <a:srgbClr val="99FF99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/>
  </p:normalViewPr>
  <p:slideViewPr>
    <p:cSldViewPr snapToGrid="0">
      <p:cViewPr>
        <p:scale>
          <a:sx n="60" d="100"/>
          <a:sy n="60" d="100"/>
        </p:scale>
        <p:origin x="-3000" y="-1408"/>
      </p:cViewPr>
      <p:guideLst>
        <p:guide orient="horz" pos="1824"/>
        <p:guide pos="53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-2400" y="456"/>
      </p:cViewPr>
      <p:guideLst>
        <p:guide orient="horz" pos="2924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70" Type="http://schemas.openxmlformats.org/officeDocument/2006/relationships/slide" Target="slides/slide68.xml"/><Relationship Id="rId71" Type="http://schemas.openxmlformats.org/officeDocument/2006/relationships/slide" Target="slides/slide69.xml"/><Relationship Id="rId72" Type="http://schemas.openxmlformats.org/officeDocument/2006/relationships/slide" Target="slides/slide70.xml"/><Relationship Id="rId73" Type="http://schemas.openxmlformats.org/officeDocument/2006/relationships/slide" Target="slides/slide71.xml"/><Relationship Id="rId74" Type="http://schemas.openxmlformats.org/officeDocument/2006/relationships/slide" Target="slides/slide72.xml"/><Relationship Id="rId75" Type="http://schemas.openxmlformats.org/officeDocument/2006/relationships/slide" Target="slides/slide73.xml"/><Relationship Id="rId76" Type="http://schemas.openxmlformats.org/officeDocument/2006/relationships/slide" Target="slides/slide74.xml"/><Relationship Id="rId77" Type="http://schemas.openxmlformats.org/officeDocument/2006/relationships/slide" Target="slides/slide75.xml"/><Relationship Id="rId78" Type="http://schemas.openxmlformats.org/officeDocument/2006/relationships/slide" Target="slides/slide76.xml"/><Relationship Id="rId79" Type="http://schemas.openxmlformats.org/officeDocument/2006/relationships/slide" Target="slides/slide77.xml"/><Relationship Id="rId90" Type="http://schemas.openxmlformats.org/officeDocument/2006/relationships/slide" Target="slides/slide88.xml"/><Relationship Id="rId91" Type="http://schemas.openxmlformats.org/officeDocument/2006/relationships/slide" Target="slides/slide89.xml"/><Relationship Id="rId92" Type="http://schemas.openxmlformats.org/officeDocument/2006/relationships/slide" Target="slides/slide90.xml"/><Relationship Id="rId93" Type="http://schemas.openxmlformats.org/officeDocument/2006/relationships/slide" Target="slides/slide91.xml"/><Relationship Id="rId94" Type="http://schemas.openxmlformats.org/officeDocument/2006/relationships/notesMaster" Target="notesMasters/notesMaster1.xml"/><Relationship Id="rId95" Type="http://schemas.openxmlformats.org/officeDocument/2006/relationships/handoutMaster" Target="handoutMasters/handoutMaster1.xml"/><Relationship Id="rId96" Type="http://schemas.openxmlformats.org/officeDocument/2006/relationships/printerSettings" Target="printerSettings/printerSettings1.bin"/><Relationship Id="rId97" Type="http://schemas.openxmlformats.org/officeDocument/2006/relationships/presProps" Target="presProps.xml"/><Relationship Id="rId98" Type="http://schemas.openxmlformats.org/officeDocument/2006/relationships/viewProps" Target="viewProps.xml"/><Relationship Id="rId99" Type="http://schemas.openxmlformats.org/officeDocument/2006/relationships/theme" Target="theme/theme1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100" Type="http://schemas.openxmlformats.org/officeDocument/2006/relationships/tableStyles" Target="tableStyles.xml"/><Relationship Id="rId80" Type="http://schemas.openxmlformats.org/officeDocument/2006/relationships/slide" Target="slides/slide78.xml"/><Relationship Id="rId81" Type="http://schemas.openxmlformats.org/officeDocument/2006/relationships/slide" Target="slides/slide79.xml"/><Relationship Id="rId82" Type="http://schemas.openxmlformats.org/officeDocument/2006/relationships/slide" Target="slides/slide80.xml"/><Relationship Id="rId83" Type="http://schemas.openxmlformats.org/officeDocument/2006/relationships/slide" Target="slides/slide81.xml"/><Relationship Id="rId84" Type="http://schemas.openxmlformats.org/officeDocument/2006/relationships/slide" Target="slides/slide82.xml"/><Relationship Id="rId85" Type="http://schemas.openxmlformats.org/officeDocument/2006/relationships/slide" Target="slides/slide83.xml"/><Relationship Id="rId86" Type="http://schemas.openxmlformats.org/officeDocument/2006/relationships/slide" Target="slides/slide84.xml"/><Relationship Id="rId87" Type="http://schemas.openxmlformats.org/officeDocument/2006/relationships/slide" Target="slides/slide85.xml"/><Relationship Id="rId88" Type="http://schemas.openxmlformats.org/officeDocument/2006/relationships/slide" Target="slides/slide86.xml"/><Relationship Id="rId89" Type="http://schemas.openxmlformats.org/officeDocument/2006/relationships/slide" Target="slides/slide8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20" tIns="47160" rIns="94320" bIns="47160" numCol="1" anchor="t" anchorCtr="0" compatLnSpc="1">
            <a:prstTxWarp prst="textNoShape">
              <a:avLst/>
            </a:prstTxWarp>
          </a:bodyPr>
          <a:lstStyle>
            <a:lvl1pPr algn="l" defTabSz="942975">
              <a:defRPr sz="1200">
                <a:latin typeface="ITCCenturyBookT" pitchFamily="2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5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20" tIns="47160" rIns="94320" bIns="47160" numCol="1" anchor="t" anchorCtr="0" compatLnSpc="1">
            <a:prstTxWarp prst="textNoShape">
              <a:avLst/>
            </a:prstTxWarp>
          </a:bodyPr>
          <a:lstStyle>
            <a:lvl1pPr algn="r" defTabSz="942975">
              <a:defRPr sz="1200">
                <a:latin typeface="ITCCenturyBookT" pitchFamily="2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5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6025"/>
            <a:ext cx="30321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20" tIns="47160" rIns="94320" bIns="47160" numCol="1" anchor="b" anchorCtr="0" compatLnSpc="1">
            <a:prstTxWarp prst="textNoShape">
              <a:avLst/>
            </a:prstTxWarp>
          </a:bodyPr>
          <a:lstStyle>
            <a:lvl1pPr algn="l" defTabSz="942975">
              <a:defRPr sz="1200">
                <a:latin typeface="ITCCenturyBookT" pitchFamily="2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046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84" tIns="47342" rIns="94684" bIns="47342" numCol="1" anchor="t" anchorCtr="0" compatLnSpc="1">
            <a:prstTxWarp prst="textNoShape">
              <a:avLst/>
            </a:prstTxWarp>
          </a:bodyPr>
          <a:lstStyle>
            <a:lvl1pPr algn="l" defTabSz="946150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84" tIns="47342" rIns="94684" bIns="47342" numCol="1" anchor="t" anchorCtr="0" compatLnSpc="1">
            <a:prstTxWarp prst="textNoShape">
              <a:avLst/>
            </a:prstTxWarp>
          </a:bodyPr>
          <a:lstStyle>
            <a:lvl1pPr algn="r" defTabSz="946150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79513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9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08488"/>
            <a:ext cx="513080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84" tIns="47342" rIns="94684" bIns="473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84" tIns="47342" rIns="94684" bIns="47342" numCol="1" anchor="b" anchorCtr="0" compatLnSpc="1">
            <a:prstTxWarp prst="textNoShape">
              <a:avLst/>
            </a:prstTxWarp>
          </a:bodyPr>
          <a:lstStyle>
            <a:lvl1pPr algn="l" defTabSz="946150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84" tIns="47342" rIns="94684" bIns="47342" numCol="1" anchor="b" anchorCtr="0" compatLnSpc="1">
            <a:prstTxWarp prst="textNoShape">
              <a:avLst/>
            </a:prstTxWarp>
          </a:bodyPr>
          <a:lstStyle>
            <a:lvl1pPr algn="r" defTabSz="946150">
              <a:defRPr sz="1200">
                <a:latin typeface="Arial" charset="0"/>
              </a:defRPr>
            </a:lvl1pPr>
          </a:lstStyle>
          <a:p>
            <a:fld id="{E3EDBB23-5BF3-DA47-9364-65BC39776B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191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2FB4438-FF1F-49B5-8136-E8921E8F6799}" type="slidenum">
              <a:rPr lang="en-US">
                <a:solidFill>
                  <a:prstClr val="black"/>
                </a:solidFill>
                <a:latin typeface="Calibri"/>
              </a:rPr>
              <a:pPr/>
              <a:t>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44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11288" y="774700"/>
            <a:ext cx="5108575" cy="3830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44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93721" y="4849767"/>
            <a:ext cx="6344906" cy="459510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150">
              <a:defRPr sz="1000" b="1">
                <a:solidFill>
                  <a:schemeClr val="tx1"/>
                </a:solidFill>
                <a:latin typeface="ITCCenturyBookT" charset="0"/>
                <a:ea typeface="ＭＳ Ｐゴシック" charset="0"/>
              </a:defRPr>
            </a:lvl1pPr>
            <a:lvl2pPr marL="742950" indent="-285750" defTabSz="946150">
              <a:defRPr sz="1000" b="1">
                <a:solidFill>
                  <a:schemeClr val="tx1"/>
                </a:solidFill>
                <a:latin typeface="ITCCenturyBookT" charset="0"/>
                <a:ea typeface="ＭＳ Ｐゴシック" charset="0"/>
              </a:defRPr>
            </a:lvl2pPr>
            <a:lvl3pPr marL="1143000" indent="-228600" defTabSz="946150">
              <a:defRPr sz="1000" b="1">
                <a:solidFill>
                  <a:schemeClr val="tx1"/>
                </a:solidFill>
                <a:latin typeface="ITCCenturyBookT" charset="0"/>
                <a:ea typeface="ＭＳ Ｐゴシック" charset="0"/>
              </a:defRPr>
            </a:lvl3pPr>
            <a:lvl4pPr marL="1600200" indent="-228600" defTabSz="946150">
              <a:defRPr sz="1000" b="1">
                <a:solidFill>
                  <a:schemeClr val="tx1"/>
                </a:solidFill>
                <a:latin typeface="ITCCenturyBookT" charset="0"/>
                <a:ea typeface="ＭＳ Ｐゴシック" charset="0"/>
              </a:defRPr>
            </a:lvl4pPr>
            <a:lvl5pPr marL="2057400" indent="-228600" defTabSz="946150">
              <a:defRPr sz="1000" b="1">
                <a:solidFill>
                  <a:schemeClr val="tx1"/>
                </a:solidFill>
                <a:latin typeface="ITCCenturyBookT" charset="0"/>
                <a:ea typeface="ＭＳ Ｐゴシック" charset="0"/>
              </a:defRPr>
            </a:lvl5pPr>
            <a:lvl6pPr marL="2514600" indent="-228600" algn="ctr" defTabSz="94615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ITCCenturyBookT" charset="0"/>
                <a:ea typeface="ＭＳ Ｐゴシック" charset="0"/>
              </a:defRPr>
            </a:lvl6pPr>
            <a:lvl7pPr marL="2971800" indent="-228600" algn="ctr" defTabSz="94615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ITCCenturyBookT" charset="0"/>
                <a:ea typeface="ＭＳ Ｐゴシック" charset="0"/>
              </a:defRPr>
            </a:lvl7pPr>
            <a:lvl8pPr marL="3429000" indent="-228600" algn="ctr" defTabSz="94615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ITCCenturyBookT" charset="0"/>
                <a:ea typeface="ＭＳ Ｐゴシック" charset="0"/>
              </a:defRPr>
            </a:lvl8pPr>
            <a:lvl9pPr marL="3886200" indent="-228600" algn="ctr" defTabSz="94615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ITCCenturyBookT" charset="0"/>
                <a:ea typeface="ＭＳ Ｐゴシック" charset="0"/>
              </a:defRPr>
            </a:lvl9pPr>
          </a:lstStyle>
          <a:p>
            <a:fld id="{0BE93068-9AD2-1540-89DD-AFB4CBC7A5E9}" type="slidenum">
              <a:rPr lang="en-US" sz="1200">
                <a:latin typeface="Arial" charset="0"/>
              </a:rPr>
              <a:pPr/>
              <a:t>3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150">
              <a:defRPr sz="1000" b="1">
                <a:solidFill>
                  <a:schemeClr val="tx1"/>
                </a:solidFill>
                <a:latin typeface="ITCCenturyBookT" charset="0"/>
                <a:ea typeface="ＭＳ Ｐゴシック" charset="0"/>
              </a:defRPr>
            </a:lvl1pPr>
            <a:lvl2pPr marL="742950" indent="-285750" defTabSz="946150">
              <a:defRPr sz="1000" b="1">
                <a:solidFill>
                  <a:schemeClr val="tx1"/>
                </a:solidFill>
                <a:latin typeface="ITCCenturyBookT" charset="0"/>
                <a:ea typeface="ＭＳ Ｐゴシック" charset="0"/>
              </a:defRPr>
            </a:lvl2pPr>
            <a:lvl3pPr marL="1143000" indent="-228600" defTabSz="946150">
              <a:defRPr sz="1000" b="1">
                <a:solidFill>
                  <a:schemeClr val="tx1"/>
                </a:solidFill>
                <a:latin typeface="ITCCenturyBookT" charset="0"/>
                <a:ea typeface="ＭＳ Ｐゴシック" charset="0"/>
              </a:defRPr>
            </a:lvl3pPr>
            <a:lvl4pPr marL="1600200" indent="-228600" defTabSz="946150">
              <a:defRPr sz="1000" b="1">
                <a:solidFill>
                  <a:schemeClr val="tx1"/>
                </a:solidFill>
                <a:latin typeface="ITCCenturyBookT" charset="0"/>
                <a:ea typeface="ＭＳ Ｐゴシック" charset="0"/>
              </a:defRPr>
            </a:lvl4pPr>
            <a:lvl5pPr marL="2057400" indent="-228600" defTabSz="946150">
              <a:defRPr sz="1000" b="1">
                <a:solidFill>
                  <a:schemeClr val="tx1"/>
                </a:solidFill>
                <a:latin typeface="ITCCenturyBookT" charset="0"/>
                <a:ea typeface="ＭＳ Ｐゴシック" charset="0"/>
              </a:defRPr>
            </a:lvl5pPr>
            <a:lvl6pPr marL="2514600" indent="-228600" algn="ctr" defTabSz="94615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ITCCenturyBookT" charset="0"/>
                <a:ea typeface="ＭＳ Ｐゴシック" charset="0"/>
              </a:defRPr>
            </a:lvl6pPr>
            <a:lvl7pPr marL="2971800" indent="-228600" algn="ctr" defTabSz="94615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ITCCenturyBookT" charset="0"/>
                <a:ea typeface="ＭＳ Ｐゴシック" charset="0"/>
              </a:defRPr>
            </a:lvl7pPr>
            <a:lvl8pPr marL="3429000" indent="-228600" algn="ctr" defTabSz="94615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ITCCenturyBookT" charset="0"/>
                <a:ea typeface="ＭＳ Ｐゴシック" charset="0"/>
              </a:defRPr>
            </a:lvl8pPr>
            <a:lvl9pPr marL="3886200" indent="-228600" algn="ctr" defTabSz="94615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ITCCenturyBookT" charset="0"/>
                <a:ea typeface="ＭＳ Ｐゴシック" charset="0"/>
              </a:defRPr>
            </a:lvl9pPr>
          </a:lstStyle>
          <a:p>
            <a:fld id="{F0579BD6-926C-4F47-BCE4-FBA3D12F2E9B}" type="slidenum">
              <a:rPr lang="en-US" sz="1200">
                <a:latin typeface="Arial" charset="0"/>
              </a:rPr>
              <a:pPr/>
              <a:t>5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150">
              <a:defRPr sz="1000" b="1">
                <a:solidFill>
                  <a:schemeClr val="tx1"/>
                </a:solidFill>
                <a:latin typeface="ITCCenturyBookT" charset="0"/>
                <a:ea typeface="ＭＳ Ｐゴシック" charset="0"/>
              </a:defRPr>
            </a:lvl1pPr>
            <a:lvl2pPr marL="742950" indent="-285750" defTabSz="946150">
              <a:defRPr sz="1000" b="1">
                <a:solidFill>
                  <a:schemeClr val="tx1"/>
                </a:solidFill>
                <a:latin typeface="ITCCenturyBookT" charset="0"/>
                <a:ea typeface="ＭＳ Ｐゴシック" charset="0"/>
              </a:defRPr>
            </a:lvl2pPr>
            <a:lvl3pPr marL="1143000" indent="-228600" defTabSz="946150">
              <a:defRPr sz="1000" b="1">
                <a:solidFill>
                  <a:schemeClr val="tx1"/>
                </a:solidFill>
                <a:latin typeface="ITCCenturyBookT" charset="0"/>
                <a:ea typeface="ＭＳ Ｐゴシック" charset="0"/>
              </a:defRPr>
            </a:lvl3pPr>
            <a:lvl4pPr marL="1600200" indent="-228600" defTabSz="946150">
              <a:defRPr sz="1000" b="1">
                <a:solidFill>
                  <a:schemeClr val="tx1"/>
                </a:solidFill>
                <a:latin typeface="ITCCenturyBookT" charset="0"/>
                <a:ea typeface="ＭＳ Ｐゴシック" charset="0"/>
              </a:defRPr>
            </a:lvl4pPr>
            <a:lvl5pPr marL="2057400" indent="-228600" defTabSz="946150">
              <a:defRPr sz="1000" b="1">
                <a:solidFill>
                  <a:schemeClr val="tx1"/>
                </a:solidFill>
                <a:latin typeface="ITCCenturyBookT" charset="0"/>
                <a:ea typeface="ＭＳ Ｐゴシック" charset="0"/>
              </a:defRPr>
            </a:lvl5pPr>
            <a:lvl6pPr marL="2514600" indent="-228600" algn="ctr" defTabSz="94615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ITCCenturyBookT" charset="0"/>
                <a:ea typeface="ＭＳ Ｐゴシック" charset="0"/>
              </a:defRPr>
            </a:lvl6pPr>
            <a:lvl7pPr marL="2971800" indent="-228600" algn="ctr" defTabSz="94615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ITCCenturyBookT" charset="0"/>
                <a:ea typeface="ＭＳ Ｐゴシック" charset="0"/>
              </a:defRPr>
            </a:lvl7pPr>
            <a:lvl8pPr marL="3429000" indent="-228600" algn="ctr" defTabSz="94615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ITCCenturyBookT" charset="0"/>
                <a:ea typeface="ＭＳ Ｐゴシック" charset="0"/>
              </a:defRPr>
            </a:lvl8pPr>
            <a:lvl9pPr marL="3886200" indent="-228600" algn="ctr" defTabSz="94615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ITCCenturyBookT" charset="0"/>
                <a:ea typeface="ＭＳ Ｐゴシック" charset="0"/>
              </a:defRPr>
            </a:lvl9pPr>
          </a:lstStyle>
          <a:p>
            <a:fld id="{44362EFE-26A3-9D4C-ABE0-F739DBE2BA51}" type="slidenum">
              <a:rPr lang="en-US" sz="1200">
                <a:latin typeface="Arial" charset="0"/>
              </a:rPr>
              <a:pPr/>
              <a:t>6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581025" y="3762375"/>
            <a:ext cx="8047038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581025" y="3762375"/>
            <a:ext cx="8047038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83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81000"/>
            <a:ext cx="20383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59626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17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49275" y="1571625"/>
            <a:ext cx="8047038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549275" y="1571625"/>
            <a:ext cx="8047038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217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79030"/>
            <a:ext cx="40005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679030"/>
            <a:ext cx="40005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076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0117E-DB6D-4C11-8B3E-E4B09652CFB3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9/22/14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7888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DCF6-00C1-4FDB-97AD-599D3FAC97AE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9/22/14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1274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6F08A-D9B6-4E68-87E6-39C99518DC9E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9/22/14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1113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EA597-C3FD-4AA8-9F86-9A03E0721A4F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9/22/14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3162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23F3E-1CFA-4863-BA19-8762BA007B1E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9/22/14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9256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114D-1E68-4FD2-BC0D-CE13066E77D0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9/22/14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32399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0F522-887B-41E7-8A36-49BFD7A025D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9/22/14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85985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4BE6-4422-4CFC-845A-9CF8A16422C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9/22/14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301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549275" y="1571625"/>
            <a:ext cx="8047038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549275" y="1571625"/>
            <a:ext cx="8047038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/>
          <p:cNvSpPr txBox="1">
            <a:spLocks/>
          </p:cNvSpPr>
          <p:nvPr userDrawn="1"/>
        </p:nvSpPr>
        <p:spPr>
          <a:xfrm>
            <a:off x="3276600" y="6416675"/>
            <a:ext cx="2895600" cy="365125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dirty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binary-zone.com</a:t>
            </a:r>
            <a:endParaRPr lang="en-US" sz="1200" b="0" dirty="0">
              <a:solidFill>
                <a:schemeClr val="tx1">
                  <a:tint val="75000"/>
                </a:schemeClr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7" name="Slide Number Placeholder 4"/>
          <p:cNvSpPr txBox="1">
            <a:spLocks/>
          </p:cNvSpPr>
          <p:nvPr userDrawn="1"/>
        </p:nvSpPr>
        <p:spPr>
          <a:xfrm>
            <a:off x="6705600" y="6416675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1000" b="1">
                <a:solidFill>
                  <a:schemeClr val="tx1"/>
                </a:solidFill>
                <a:latin typeface="ITCCenturyBookT" charset="0"/>
                <a:ea typeface="ＭＳ Ｐゴシック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ITCCenturyBookT" charset="0"/>
                <a:ea typeface="ＭＳ Ｐゴシック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ITCCenturyBookT" charset="0"/>
                <a:ea typeface="ＭＳ Ｐゴシック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ITCCenturyBookT" charset="0"/>
                <a:ea typeface="ＭＳ Ｐゴシック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ITCCenturyBookT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ITCCenturyBookT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ITCCenturyBookT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ITCCenturyBookT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ITCCenturyBookT" charset="0"/>
                <a:ea typeface="ＭＳ Ｐゴシック" charset="0"/>
              </a:defRPr>
            </a:lvl9pPr>
          </a:lstStyle>
          <a:p>
            <a:pPr algn="r" eaLnBrk="1" hangingPunct="1"/>
            <a:fld id="{4D2EDCE9-0927-664E-AF54-76C34CF7F7E2}" type="slidenum">
              <a:rPr lang="en-US" sz="1200" b="0">
                <a:solidFill>
                  <a:srgbClr val="898989"/>
                </a:solidFill>
                <a:latin typeface="Calibri" charset="0"/>
                <a:cs typeface="Calibri" charset="0"/>
              </a:rPr>
              <a:pPr algn="r" eaLnBrk="1" hangingPunct="1"/>
              <a:t>‹#›</a:t>
            </a:fld>
            <a:endParaRPr lang="en-US" sz="1200" b="0">
              <a:solidFill>
                <a:srgbClr val="898989"/>
              </a:solidFill>
              <a:latin typeface="Calibri" charset="0"/>
              <a:cs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2170"/>
            <a:ext cx="7772400" cy="1143000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26328"/>
            <a:ext cx="8153400" cy="4572000"/>
          </a:xfrm>
        </p:spPr>
        <p:txBody>
          <a:bodyPr/>
          <a:lstStyle>
            <a:lvl1pPr>
              <a:buClr>
                <a:srgbClr val="FF0000"/>
              </a:buClr>
              <a:defRPr>
                <a:latin typeface="Calibri" pitchFamily="34" charset="0"/>
                <a:cs typeface="Calibri" pitchFamily="34" charset="0"/>
              </a:defRPr>
            </a:lvl1pPr>
            <a:lvl2pPr>
              <a:buClr>
                <a:srgbClr val="FF0000"/>
              </a:buClr>
              <a:defRPr>
                <a:latin typeface="Calibri" pitchFamily="34" charset="0"/>
                <a:cs typeface="Calibri" pitchFamily="34" charset="0"/>
              </a:defRPr>
            </a:lvl2pPr>
            <a:lvl3pPr>
              <a:buClr>
                <a:srgbClr val="FF0000"/>
              </a:buClr>
              <a:defRPr>
                <a:latin typeface="Calibri" pitchFamily="34" charset="0"/>
                <a:cs typeface="Calibri" pitchFamily="34" charset="0"/>
              </a:defRPr>
            </a:lvl3pPr>
            <a:lvl4pPr>
              <a:buClr>
                <a:srgbClr val="FF0000"/>
              </a:buClr>
              <a:defRPr>
                <a:latin typeface="Calibri" pitchFamily="34" charset="0"/>
                <a:cs typeface="Calibri" pitchFamily="34" charset="0"/>
              </a:defRPr>
            </a:lvl4pPr>
            <a:lvl5pPr>
              <a:buClr>
                <a:srgbClr val="FF0000"/>
              </a:buCl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0482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22478-BCE1-426A-94DB-63AB357E0EE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9/22/14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67402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0EB2D-1BBC-472B-BD3E-B585FFA6A70B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9/22/14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04744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8D5D1-5D9B-4674-A9A4-C1ADC4A74225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9/22/14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0041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49275" y="1571625"/>
            <a:ext cx="8047038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549275" y="1571625"/>
            <a:ext cx="8047038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217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10562"/>
            <a:ext cx="40005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710562"/>
            <a:ext cx="40005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343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126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549275" y="1571625"/>
            <a:ext cx="8047038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>
            <a:off x="549275" y="1571625"/>
            <a:ext cx="8047038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7936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761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6265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2579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5597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37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Rectangle 1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95450"/>
            <a:ext cx="8153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35" name="Rectangle 1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893" r:id="rId4"/>
    <p:sldLayoutId id="2147483902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9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  <a:ea typeface="ＭＳ Ｐゴシック" charset="0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  <a:ea typeface="ＭＳ Ｐゴシック" charset="0"/>
          <a:cs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  <a:ea typeface="ＭＳ Ｐゴシック" charset="0"/>
          <a:cs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  <a:ea typeface="ＭＳ Ｐゴシック" charset="0"/>
          <a:cs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  <a:ea typeface="ＭＳ Ｐゴシック" charset="0"/>
          <a:cs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charset="0"/>
        <a:buChar char="n"/>
        <a:defRPr sz="2400">
          <a:solidFill>
            <a:schemeClr val="bg1"/>
          </a:solidFill>
          <a:latin typeface="Calibri" pitchFamily="34" charset="0"/>
          <a:ea typeface="ＭＳ Ｐゴシック" charset="0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charset="0"/>
        <a:buChar char="l"/>
        <a:defRPr sz="2400">
          <a:solidFill>
            <a:schemeClr val="bg1"/>
          </a:solidFill>
          <a:latin typeface="Calibri" pitchFamily="34" charset="0"/>
          <a:ea typeface="Calibri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–"/>
        <a:defRPr sz="2400">
          <a:solidFill>
            <a:schemeClr val="bg1"/>
          </a:solidFill>
          <a:latin typeface="Calibri" pitchFamily="34" charset="0"/>
          <a:ea typeface="Calibri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–"/>
        <a:defRPr sz="2400">
          <a:solidFill>
            <a:schemeClr val="bg1"/>
          </a:solidFill>
          <a:latin typeface="Calibri" pitchFamily="34" charset="0"/>
          <a:ea typeface="Calibri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–"/>
        <a:defRPr sz="2400">
          <a:solidFill>
            <a:schemeClr val="bg1"/>
          </a:solidFill>
          <a:latin typeface="Calibri" pitchFamily="34" charset="0"/>
          <a:ea typeface="Calibri" charset="0"/>
          <a:cs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66FF33"/>
        </a:buClr>
        <a:buChar char="–"/>
        <a:defRPr sz="24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66FF33"/>
        </a:buClr>
        <a:buChar char="–"/>
        <a:defRPr sz="24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66FF33"/>
        </a:buClr>
        <a:buChar char="–"/>
        <a:defRPr sz="24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66FF33"/>
        </a:buClr>
        <a:buChar char="–"/>
        <a:defRPr sz="24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0562121-82ED-4FFE-AA28-D20883A27E56}" type="datetime1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9/22/14</a:t>
            </a:fld>
            <a:endParaRPr lang="en-US" b="0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11997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ecdev.org/projects/scapy" TargetMode="Externa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1" Type="http://schemas.openxmlformats.org/officeDocument/2006/relationships/hyperlink" Target="http://monkey.org/~jose/software/flowgrep/" TargetMode="External"/><Relationship Id="rId12" Type="http://schemas.openxmlformats.org/officeDocument/2006/relationships/hyperlink" Target="http://code.google.com/p/knock/" TargetMode="External"/><Relationship Id="rId13" Type="http://schemas.openxmlformats.org/officeDocument/2006/relationships/hyperlink" Target="https://bitbucket.org/IntrepidusGroup/mallory" TargetMode="External"/><Relationship Id="rId14" Type="http://schemas.openxmlformats.org/officeDocument/2006/relationships/hyperlink" Target="http://pytbull.sourceforge.net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ecdev.org/projects/scapy" TargetMode="External"/><Relationship Id="rId3" Type="http://schemas.openxmlformats.org/officeDocument/2006/relationships/hyperlink" Target="http://code.google.com/p/pypcap/" TargetMode="External"/><Relationship Id="rId4" Type="http://schemas.openxmlformats.org/officeDocument/2006/relationships/hyperlink" Target="http://oss.coresecurity.com/projects/pcapy.html" TargetMode="External"/><Relationship Id="rId5" Type="http://schemas.openxmlformats.org/officeDocument/2006/relationships/hyperlink" Target="http://pylibpcap.sourceforge.net/" TargetMode="External"/><Relationship Id="rId6" Type="http://schemas.openxmlformats.org/officeDocument/2006/relationships/hyperlink" Target="http://code.google.com/p/libdnet/" TargetMode="External"/><Relationship Id="rId7" Type="http://schemas.openxmlformats.org/officeDocument/2006/relationships/hyperlink" Target="http://code.google.com/p/dpkt/" TargetMode="External"/><Relationship Id="rId8" Type="http://schemas.openxmlformats.org/officeDocument/2006/relationships/hyperlink" Target="http://oss.coresecurity.com/projects/impacket.html" TargetMode="External"/><Relationship Id="rId9" Type="http://schemas.openxmlformats.org/officeDocument/2006/relationships/hyperlink" Target="http://jon.oberheide.org/pynids/" TargetMode="External"/><Relationship Id="rId10" Type="http://schemas.openxmlformats.org/officeDocument/2006/relationships/hyperlink" Target="http://dirtbags.net/py-pcap.html" TargetMode="Externa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OpenRCE/pydbg" TargetMode="External"/><Relationship Id="rId4" Type="http://schemas.openxmlformats.org/officeDocument/2006/relationships/hyperlink" Target="http://www.immunityinc.com/products-immdbg.shtml" TargetMode="External"/><Relationship Id="rId5" Type="http://schemas.openxmlformats.org/officeDocument/2006/relationships/hyperlink" Target="https://www.corelan.be/index.php/2011/07/14/mona-py-the-manual/" TargetMode="External"/><Relationship Id="rId6" Type="http://schemas.openxmlformats.org/officeDocument/2006/relationships/hyperlink" Target="http://d-dome.net/idapython/" TargetMode="External"/><Relationship Id="rId7" Type="http://schemas.openxmlformats.org/officeDocument/2006/relationships/hyperlink" Target="http://code.google.com/p/pyemu/" TargetMode="External"/><Relationship Id="rId8" Type="http://schemas.openxmlformats.org/officeDocument/2006/relationships/hyperlink" Target="http://code.google.com/p/pefile/" TargetMode="External"/><Relationship Id="rId9" Type="http://schemas.openxmlformats.org/officeDocument/2006/relationships/hyperlink" Target="http://code.google.com/p/libdasm/source/browse/trunk/pydasm/pydasm.c" TargetMode="External"/><Relationship Id="rId10" Type="http://schemas.openxmlformats.org/officeDocument/2006/relationships/hyperlink" Target="http://code.google.com/p/libdasm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OpenRCE/paimei" TargetMode="Externa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://oss.coresecurity.com/projects/uhooker.htm" TargetMode="External"/><Relationship Id="rId4" Type="http://schemas.openxmlformats.org/officeDocument/2006/relationships/hyperlink" Target="http://www.ragestorm.net/distorm/" TargetMode="External"/><Relationship Id="rId5" Type="http://schemas.openxmlformats.org/officeDocument/2006/relationships/hyperlink" Target="http://bitbucket.org/haypo/python-ptrace/wiki/Home" TargetMode="External"/><Relationship Id="rId6" Type="http://schemas.openxmlformats.org/officeDocument/2006/relationships/hyperlink" Target="http://code.google.com/p/vdebug/" TargetMode="External"/><Relationship Id="rId7" Type="http://schemas.openxmlformats.org/officeDocument/2006/relationships/hyperlink" Target="http://code.google.com/p/androguard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ydbgeng.sourceforge.net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http://peachfuzz.sourceforge.net/" TargetMode="External"/><Relationship Id="rId4" Type="http://schemas.openxmlformats.org/officeDocument/2006/relationships/hyperlink" Target="http://antiparser.sourceforge.net/" TargetMode="External"/><Relationship Id="rId5" Type="http://schemas.openxmlformats.org/officeDocument/2006/relationships/hyperlink" Target="http://sourceforge.net/projects/taof/" TargetMode="External"/><Relationship Id="rId6" Type="http://schemas.openxmlformats.org/officeDocument/2006/relationships/hyperlink" Target="http://untidy.sourceforge.net/" TargetMode="External"/><Relationship Id="rId7" Type="http://schemas.openxmlformats.org/officeDocument/2006/relationships/hyperlink" Target="http://www.powerfuzzer.com/" TargetMode="External"/><Relationship Id="rId8" Type="http://schemas.openxmlformats.org/officeDocument/2006/relationships/hyperlink" Target="http://www.fuzzing.org/wp-content/SMUDGE.zip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OpenRCE/sulley" TargetMode="Externa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https://isecpartners.com/tools/application-security/fuzzbox.aspx" TargetMode="External"/><Relationship Id="rId4" Type="http://schemas.openxmlformats.org/officeDocument/2006/relationships/hyperlink" Target="https://isecpartners.com/tools/application-security/forensic-fuzzing-tools.aspx" TargetMode="External"/><Relationship Id="rId5" Type="http://schemas.openxmlformats.org/officeDocument/2006/relationships/hyperlink" Target="https://isecpartners.com/tools/application-security/windows-ipc-fuzzing-tools.aspx" TargetMode="External"/><Relationship Id="rId6" Type="http://schemas.openxmlformats.org/officeDocument/2006/relationships/hyperlink" Target="https://www.isecpartners.com/tools/application-security/wsbang.aspx" TargetMode="External"/><Relationship Id="rId7" Type="http://schemas.openxmlformats.org/officeDocument/2006/relationships/hyperlink" Target="http://construct.wikispaces.com/" TargetMode="External"/><Relationship Id="rId8" Type="http://schemas.openxmlformats.org/officeDocument/2006/relationships/hyperlink" Target="http://sites.google.com/site/felipeandresmanzano/fuzzer.py?attredirects=0" TargetMode="External"/><Relationship Id="rId9" Type="http://schemas.openxmlformats.org/officeDocument/2006/relationships/hyperlink" Target="https://bitbucket.org/haypo/fusil/wiki/Home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acketstormsecurity.org/fuzzer/mistress.rar" TargetMode="Externa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http://httpie.org/" TargetMode="External"/><Relationship Id="rId4" Type="http://schemas.openxmlformats.org/officeDocument/2006/relationships/hyperlink" Target="https://www.isecpartners.com/tools/application-security/proxmon.aspx" TargetMode="External"/><Relationship Id="rId5" Type="http://schemas.openxmlformats.org/officeDocument/2006/relationships/hyperlink" Target="https://www.isecpartners.com/tools/application-security/wsmap.aspx" TargetMode="External"/><Relationship Id="rId6" Type="http://schemas.openxmlformats.org/officeDocument/2006/relationships/hyperlink" Target="http://twill.idyll.org/" TargetMode="External"/><Relationship Id="rId7" Type="http://schemas.openxmlformats.org/officeDocument/2006/relationships/hyperlink" Target="http://jeanphix.me/Ghost.py/" TargetMode="External"/><Relationship Id="rId8" Type="http://schemas.openxmlformats.org/officeDocument/2006/relationships/hyperlink" Target="http://www.getwindmill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ython-requests.org/" TargetMode="Externa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hyperlink" Target="http://code.google.com/p/spynner/" TargetMode="External"/><Relationship Id="rId4" Type="http://schemas.openxmlformats.org/officeDocument/2006/relationships/hyperlink" Target="http://code.google.com/p/python-spidermonkey/" TargetMode="External"/><Relationship Id="rId5" Type="http://schemas.openxmlformats.org/officeDocument/2006/relationships/hyperlink" Target="http://mitmproxy.org/" TargetMode="External"/><Relationship Id="rId6" Type="http://schemas.openxmlformats.org/officeDocument/2006/relationships/hyperlink" Target="http://pathod.net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funkload.nuxeo.org/" TargetMode="Externa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hyperlink" Target="http://code.google.com/p/libforensics/" TargetMode="External"/><Relationship Id="rId4" Type="http://schemas.openxmlformats.org/officeDocument/2006/relationships/hyperlink" Target="http://mark0.net/code-tridlib-e.html" TargetMode="External"/><Relationship Id="rId5" Type="http://schemas.openxmlformats.org/officeDocument/2006/relationships/hyperlink" Target="http://code.google.com/p/aft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volatilesystems.com/default/volatility/" TargetMode="Externa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calage.info/exefilter" TargetMode="External"/><Relationship Id="rId4" Type="http://schemas.openxmlformats.org/officeDocument/2006/relationships/hyperlink" Target="http://xael.org/norman/python/pyclamav/index.html" TargetMode="External"/><Relationship Id="rId5" Type="http://schemas.openxmlformats.org/officeDocument/2006/relationships/hyperlink" Target="https://code.google.com/p/jsunpack-n/" TargetMode="External"/><Relationship Id="rId6" Type="http://schemas.openxmlformats.org/officeDocument/2006/relationships/hyperlink" Target="http://code.google.com/p/yara-project/source/browse/trunk/yara-python/README" TargetMode="External"/><Relationship Id="rId7" Type="http://schemas.openxmlformats.org/officeDocument/2006/relationships/hyperlink" Target="http://code.google.com/p/phoneyc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ode.google.com/p/pyew/" TargetMode="Externa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didierstevens.com/programs/pdf-tools/%23pdfid" TargetMode="External"/><Relationship Id="rId4" Type="http://schemas.openxmlformats.org/officeDocument/2006/relationships/hyperlink" Target="http://blog.didierstevens.com/programs/pdf-tools/%23pdf-parser" TargetMode="External"/><Relationship Id="rId5" Type="http://schemas.openxmlformats.org/officeDocument/2006/relationships/hyperlink" Target="http://blog.didierstevens.com/programs/pdf-tools/%23make-pdf" TargetMode="External"/><Relationship Id="rId6" Type="http://schemas.openxmlformats.org/officeDocument/2006/relationships/hyperlink" Target="http://code.google.com/p/opaf/" TargetMode="External"/><Relationship Id="rId7" Type="http://schemas.openxmlformats.org/officeDocument/2006/relationships/hyperlink" Target="http://www.decalage.info/python/origapy" TargetMode="External"/><Relationship Id="rId8" Type="http://schemas.openxmlformats.org/officeDocument/2006/relationships/hyperlink" Target="http://pybrary.net/pyPdf/" TargetMode="External"/><Relationship Id="rId9" Type="http://schemas.openxmlformats.org/officeDocument/2006/relationships/hyperlink" Target="http://www.unixuser.org/~euske/python/pdfminer/index.html" TargetMode="External"/><Relationship Id="rId10" Type="http://schemas.openxmlformats.org/officeDocument/2006/relationships/hyperlink" Target="http://code.google.com/p/python-poppler-qt4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log.didierstevens.com/programs/pdf-tools" TargetMode="Externa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hyperlink" Target="http://xkcd.com/353/" TargetMode="External"/><Relationship Id="rId4" Type="http://schemas.openxmlformats.org/officeDocument/2006/relationships/hyperlink" Target="http://www.dirk-loss.de/python-tools.htm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azdrumm3r.wordpress.com/" TargetMode="Externa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ython.org/" TargetMode="External"/><Relationship Id="rId4" Type="http://schemas.openxmlformats.org/officeDocument/2006/relationships/hyperlink" Target="http://www.dirk-loss.de/python-tools.htm" TargetMode="External"/><Relationship Id="rId5" Type="http://schemas.openxmlformats.org/officeDocument/2006/relationships/hyperlink" Target="http://www.sans.org/reading_room/whitepapers/incident/grow-forensic-tools-taxonomy-python-libraries-helpful-forensic-analysis_33453" TargetMode="External"/><Relationship Id="rId6" Type="http://schemas.openxmlformats.org/officeDocument/2006/relationships/hyperlink" Target="http://www.tutorialspoint.com/python/index.htm" TargetMode="External"/><Relationship Id="rId7" Type="http://schemas.openxmlformats.org/officeDocument/2006/relationships/hyperlink" Target="http://corelabs.coresecurity.com/index.php?module=Wiki&amp;action=view&amp;type=tool&amp;name=Pcapy" TargetMode="External"/><Relationship Id="rId8" Type="http://schemas.openxmlformats.org/officeDocument/2006/relationships/hyperlink" Target="http://www.voidspace.org.uk/python/articles/authentication.s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ecdev.org/projects/scapy/doc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Hacking Techniques &amp; Intrusion Detection</a:t>
            </a:r>
            <a:endParaRPr lang="en-US" dirty="0">
              <a:ea typeface="+mj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981200"/>
          </a:xfrm>
        </p:spPr>
        <p:txBody>
          <a:bodyPr anchor="ctr">
            <a:normAutofit/>
          </a:bodyPr>
          <a:lstStyle/>
          <a:p>
            <a:pPr>
              <a:buFont typeface="Wingdings" pitchFamily="2" charset="2"/>
              <a:buNone/>
              <a:defRPr/>
            </a:pPr>
            <a:endParaRPr lang="en-US" sz="1800" dirty="0" smtClean="0">
              <a:ea typeface="+mn-ea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3200" b="1" i="1" dirty="0" smtClean="0">
                <a:ea typeface="+mn-ea"/>
              </a:rPr>
              <a:t>Ali Al-</a:t>
            </a:r>
            <a:r>
              <a:rPr lang="en-US" sz="3200" b="1" i="1" dirty="0" err="1" smtClean="0">
                <a:ea typeface="+mn-ea"/>
              </a:rPr>
              <a:t>Shemery</a:t>
            </a:r>
            <a:endParaRPr lang="en-US" sz="3200" b="1" i="1" dirty="0" smtClean="0">
              <a:ea typeface="+mn-ea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b="1" i="1" dirty="0" smtClean="0">
                <a:ea typeface="+mn-ea"/>
              </a:rPr>
              <a:t>(aka: </a:t>
            </a:r>
            <a:r>
              <a:rPr lang="en-US" b="1" i="1" dirty="0" err="1" smtClean="0">
                <a:solidFill>
                  <a:schemeClr val="bg2"/>
                </a:solidFill>
                <a:ea typeface="+mn-ea"/>
              </a:rPr>
              <a:t>B!n@ry</a:t>
            </a:r>
            <a:r>
              <a:rPr lang="en-US" b="1" i="1" dirty="0" smtClean="0">
                <a:ea typeface="+mn-ea"/>
              </a:rPr>
              <a:t>)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800" b="1" i="1" dirty="0" err="1" smtClean="0">
                <a:ea typeface="+mn-ea"/>
              </a:rPr>
              <a:t>arabnix</a:t>
            </a:r>
            <a:r>
              <a:rPr lang="en-US" sz="1800" b="1" i="1" dirty="0" smtClean="0">
                <a:ea typeface="+mn-ea"/>
              </a:rPr>
              <a:t> at </a:t>
            </a:r>
            <a:r>
              <a:rPr lang="en-US" sz="1800" b="1" i="1" dirty="0" err="1" smtClean="0">
                <a:ea typeface="+mn-ea"/>
              </a:rPr>
              <a:t>gmail</a:t>
            </a:r>
            <a:r>
              <a:rPr lang="en-US" sz="1800" b="1" i="1" dirty="0" smtClean="0">
                <a:ea typeface="+mn-ea"/>
              </a:rPr>
              <a:t> dot com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3733800"/>
            <a:ext cx="8047038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ea typeface="+mj-ea"/>
              </a:rPr>
              <a:t>What is Python Good for?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25613"/>
            <a:ext cx="8153400" cy="4572000"/>
          </a:xfrm>
        </p:spPr>
        <p:txBody>
          <a:bodyPr>
            <a:normAutofit/>
          </a:bodyPr>
          <a:lstStyle/>
          <a:p>
            <a:pPr marL="338138" indent="-338138"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dirty="0" smtClean="0">
                <a:ea typeface="+mn-ea"/>
              </a:rPr>
              <a:t>Ideal language for scripting and rapid application development in many areas on most platforms.</a:t>
            </a:r>
          </a:p>
          <a:p>
            <a:pPr marL="338138" indent="-338138"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dirty="0" smtClean="0">
                <a:ea typeface="+mn-ea"/>
              </a:rPr>
              <a:t>All computer related subjects (IMO except system programming)</a:t>
            </a:r>
          </a:p>
          <a:p>
            <a:pPr marL="338138" indent="-338138"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dirty="0" smtClean="0">
                <a:ea typeface="+mn-ea"/>
              </a:rPr>
              <a:t>Performing System Administration Tasks</a:t>
            </a:r>
          </a:p>
          <a:p>
            <a:pPr marL="338138" indent="-338138"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dirty="0" smtClean="0">
                <a:ea typeface="+mn-ea"/>
              </a:rPr>
              <a:t>Encouraging and Helping Children start programming</a:t>
            </a:r>
          </a:p>
          <a:p>
            <a:pPr marL="338138" indent="-338138"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endParaRPr lang="en-US" dirty="0" smtClean="0">
              <a:ea typeface="+mn-ea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1524000"/>
            <a:ext cx="8047038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ea typeface="+mj-ea"/>
              </a:rPr>
              <a:t>What About Security?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975" y="1725613"/>
            <a:ext cx="8153400" cy="4572000"/>
          </a:xfrm>
        </p:spPr>
        <p:txBody>
          <a:bodyPr>
            <a:noAutofit/>
          </a:bodyPr>
          <a:lstStyle/>
          <a:p>
            <a:pPr marL="338138" indent="-338138"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>
                <a:latin typeface="Calibri" charset="0"/>
                <a:cs typeface="Calibri" charset="0"/>
              </a:rPr>
              <a:t>Extensive use in the information security industry</a:t>
            </a:r>
          </a:p>
          <a:p>
            <a:pPr marL="738188" lvl="1" indent="-280988">
              <a:spcBef>
                <a:spcPts val="600"/>
              </a:spcBef>
              <a:buFont typeface="Arial" charset="0"/>
              <a:buChar char="–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000">
                <a:latin typeface="Calibri" charset="0"/>
                <a:cs typeface="Calibri" charset="0"/>
              </a:rPr>
              <a:t>Exploit Development </a:t>
            </a:r>
          </a:p>
          <a:p>
            <a:pPr marL="738188" lvl="1" indent="-280988">
              <a:spcBef>
                <a:spcPts val="600"/>
              </a:spcBef>
              <a:buFont typeface="Arial" charset="0"/>
              <a:buChar char="–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000">
                <a:latin typeface="Calibri" charset="0"/>
                <a:cs typeface="Calibri" charset="0"/>
              </a:rPr>
              <a:t>Networking</a:t>
            </a:r>
          </a:p>
          <a:p>
            <a:pPr marL="738188" lvl="1" indent="-280988">
              <a:spcBef>
                <a:spcPts val="600"/>
              </a:spcBef>
              <a:buFont typeface="Arial" charset="0"/>
              <a:buChar char="–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000">
                <a:latin typeface="Calibri" charset="0"/>
                <a:cs typeface="Calibri" charset="0"/>
              </a:rPr>
              <a:t>Debugging</a:t>
            </a:r>
          </a:p>
          <a:p>
            <a:pPr marL="738188" lvl="1" indent="-280988">
              <a:spcBef>
                <a:spcPts val="600"/>
              </a:spcBef>
              <a:buFont typeface="Arial" charset="0"/>
              <a:buChar char="–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000">
                <a:latin typeface="Calibri" charset="0"/>
                <a:cs typeface="Calibri" charset="0"/>
              </a:rPr>
              <a:t>Encryption/Decription</a:t>
            </a:r>
          </a:p>
          <a:p>
            <a:pPr marL="738188" lvl="1" indent="-280988">
              <a:spcBef>
                <a:spcPts val="600"/>
              </a:spcBef>
              <a:buFont typeface="Arial" charset="0"/>
              <a:buChar char="–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000">
                <a:latin typeface="Calibri" charset="0"/>
                <a:cs typeface="Calibri" charset="0"/>
              </a:rPr>
              <a:t>Reverse Engineering</a:t>
            </a:r>
          </a:p>
          <a:p>
            <a:pPr marL="738188" lvl="1" indent="-280988">
              <a:spcBef>
                <a:spcPts val="600"/>
              </a:spcBef>
              <a:buFont typeface="Arial" charset="0"/>
              <a:buChar char="–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000">
                <a:latin typeface="Calibri" charset="0"/>
                <a:cs typeface="Calibri" charset="0"/>
              </a:rPr>
              <a:t>Fuzzing</a:t>
            </a:r>
          </a:p>
          <a:p>
            <a:pPr marL="738188" lvl="1" indent="-280988">
              <a:spcBef>
                <a:spcPts val="600"/>
              </a:spcBef>
              <a:buFont typeface="Arial" charset="0"/>
              <a:buChar char="–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000">
                <a:latin typeface="Calibri" charset="0"/>
                <a:cs typeface="Calibri" charset="0"/>
              </a:rPr>
              <a:t>Web</a:t>
            </a:r>
          </a:p>
          <a:p>
            <a:pPr marL="738188" lvl="1" indent="-280988">
              <a:spcBef>
                <a:spcPts val="600"/>
              </a:spcBef>
              <a:buFont typeface="Arial" charset="0"/>
              <a:buChar char="–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000">
                <a:latin typeface="Calibri" charset="0"/>
                <a:cs typeface="Calibri" charset="0"/>
              </a:rPr>
              <a:t>Forensics </a:t>
            </a:r>
          </a:p>
          <a:p>
            <a:pPr marL="738188" lvl="1" indent="-280988">
              <a:spcBef>
                <a:spcPts val="600"/>
              </a:spcBef>
              <a:buFont typeface="Arial" charset="0"/>
              <a:buChar char="–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000">
                <a:latin typeface="Calibri" charset="0"/>
                <a:cs typeface="Calibri" charset="0"/>
              </a:rPr>
              <a:t>Malware analysis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7378700" y="6384925"/>
            <a:ext cx="1449388" cy="4254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charset="0"/>
                <a:cs typeface="Calibri" charset="0"/>
              </a:rPr>
              <a:t>Cited [2]</a:t>
            </a:r>
          </a:p>
        </p:txBody>
      </p:sp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025" y="2228850"/>
            <a:ext cx="3340100" cy="419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143000"/>
          </a:xfrm>
        </p:spPr>
        <p:txBody>
          <a:bodyPr>
            <a:normAutofit/>
          </a:bodyPr>
          <a:lstStyle/>
          <a:p>
            <a:r>
              <a:rPr lang="en-US">
                <a:latin typeface="Calibri" charset="0"/>
                <a:cs typeface="Calibri" charset="0"/>
              </a:rPr>
              <a:t>Let</a:t>
            </a:r>
            <a:r>
              <a:rPr lang="ja-JP" altLang="en-US">
                <a:latin typeface="Calibri" charset="0"/>
                <a:cs typeface="Calibri" charset="0"/>
              </a:rPr>
              <a:t>’</a:t>
            </a:r>
            <a:r>
              <a:rPr lang="en-US">
                <a:latin typeface="Calibri" charset="0"/>
                <a:cs typeface="Calibri" charset="0"/>
              </a:rPr>
              <a:t>s Start Working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100" y="1725613"/>
            <a:ext cx="8153400" cy="4895850"/>
          </a:xfrm>
        </p:spPr>
        <p:txBody>
          <a:bodyPr>
            <a:noAutofit/>
          </a:bodyPr>
          <a:lstStyle/>
          <a:p>
            <a:pPr marL="338138" indent="-338138"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dirty="0" smtClean="0">
                <a:ea typeface="+mn-ea"/>
              </a:rPr>
              <a:t>Interactive Interpreter</a:t>
            </a:r>
          </a:p>
          <a:p>
            <a:pPr marL="338138" indent="-338138"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endParaRPr lang="en-US" dirty="0" smtClean="0">
              <a:ea typeface="+mn-ea"/>
            </a:endParaRPr>
          </a:p>
          <a:p>
            <a:pPr marL="338138" indent="-338138"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endParaRPr lang="en-US" dirty="0" smtClean="0">
              <a:ea typeface="+mn-ea"/>
            </a:endParaRPr>
          </a:p>
          <a:p>
            <a:pPr marL="338138" indent="-338138"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endParaRPr lang="en-US" dirty="0" smtClean="0">
              <a:ea typeface="+mn-ea"/>
            </a:endParaRPr>
          </a:p>
          <a:p>
            <a:pPr marL="338138" indent="-338138"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endParaRPr lang="en-US" sz="1100" dirty="0" smtClean="0">
              <a:ea typeface="+mn-ea"/>
            </a:endParaRPr>
          </a:p>
          <a:p>
            <a:pPr marL="338138" indent="-338138"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endParaRPr lang="en-US" dirty="0" smtClean="0">
              <a:ea typeface="+mn-ea"/>
            </a:endParaRPr>
          </a:p>
          <a:p>
            <a:pPr marL="338138" indent="-338138"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dirty="0" smtClean="0">
                <a:ea typeface="+mn-ea"/>
              </a:rPr>
              <a:t>Text Editors</a:t>
            </a:r>
          </a:p>
          <a:p>
            <a:pPr marL="738188" lvl="1" indent="-280988">
              <a:spcBef>
                <a:spcPts val="600"/>
              </a:spcBef>
              <a:buFont typeface="Arial" charset="0"/>
              <a:buChar char="–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smtClean="0"/>
              <a:t>Vim, </a:t>
            </a:r>
            <a:r>
              <a:rPr lang="en-US" sz="2000" dirty="0" err="1" smtClean="0"/>
              <a:t>Nano</a:t>
            </a:r>
            <a:r>
              <a:rPr lang="en-US" sz="2000" dirty="0" smtClean="0"/>
              <a:t>, </a:t>
            </a:r>
          </a:p>
          <a:p>
            <a:pPr marL="738188" lvl="1" indent="-280988">
              <a:spcBef>
                <a:spcPts val="600"/>
              </a:spcBef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err="1" smtClean="0"/>
              <a:t>Geany</a:t>
            </a:r>
            <a:r>
              <a:rPr lang="en-US" sz="2000" dirty="0" smtClean="0"/>
              <a:t> (was my favorite),</a:t>
            </a:r>
          </a:p>
          <a:p>
            <a:pPr marL="738188" lvl="1" indent="-280988">
              <a:spcBef>
                <a:spcPts val="600"/>
              </a:spcBef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err="1" smtClean="0"/>
              <a:t>PyCharm</a:t>
            </a:r>
            <a:r>
              <a:rPr lang="en-US" sz="2000" dirty="0" smtClean="0"/>
              <a:t> (favorite),</a:t>
            </a:r>
          </a:p>
          <a:p>
            <a:pPr marL="738188" lvl="1" indent="-280988">
              <a:spcBef>
                <a:spcPts val="600"/>
              </a:spcBef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err="1" smtClean="0"/>
              <a:t>Gedit</a:t>
            </a:r>
            <a:r>
              <a:rPr lang="en-US" sz="2000" dirty="0" smtClean="0"/>
              <a:t>, Kate, </a:t>
            </a:r>
          </a:p>
          <a:p>
            <a:pPr marL="738188" lvl="1" indent="-280988">
              <a:spcBef>
                <a:spcPts val="600"/>
              </a:spcBef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smtClean="0"/>
              <a:t>Notepad++, etc</a:t>
            </a:r>
          </a:p>
        </p:txBody>
      </p:sp>
      <p:pic>
        <p:nvPicPr>
          <p:cNvPr id="17412" name="Picture 6" descr="python-kal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2254250"/>
            <a:ext cx="7927975" cy="168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7" descr="python-templa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425" y="4287838"/>
            <a:ext cx="4878388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ea typeface="+mj-ea"/>
              </a:rPr>
              <a:t>Python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975" y="1725613"/>
            <a:ext cx="8153400" cy="4572000"/>
          </a:xfrm>
        </p:spPr>
        <p:txBody>
          <a:bodyPr>
            <a:noAutofit/>
          </a:bodyPr>
          <a:lstStyle/>
          <a:p>
            <a:pPr marL="338138" indent="-338138"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>
                <a:latin typeface="Calibri" charset="0"/>
                <a:cs typeface="Calibri" charset="0"/>
              </a:rPr>
              <a:t>Integers (int)</a:t>
            </a:r>
          </a:p>
          <a:p>
            <a:pPr marL="738188" lvl="1" indent="-338138">
              <a:buFont typeface="Wingdings" charset="0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000">
                <a:solidFill>
                  <a:srgbClr val="00B0F0"/>
                </a:solidFill>
                <a:latin typeface="Calibri" charset="0"/>
                <a:cs typeface="Calibri" charset="0"/>
              </a:rPr>
              <a:t>&gt;&gt;&gt;</a:t>
            </a:r>
            <a:r>
              <a:rPr lang="en-US" sz="2000">
                <a:latin typeface="Calibri" charset="0"/>
                <a:cs typeface="Calibri" charset="0"/>
              </a:rPr>
              <a:t> </a:t>
            </a:r>
            <a:r>
              <a:rPr lang="en-US" sz="2000">
                <a:solidFill>
                  <a:srgbClr val="FFFF00"/>
                </a:solidFill>
                <a:latin typeface="Calibri" charset="0"/>
                <a:cs typeface="Calibri" charset="0"/>
              </a:rPr>
              <a:t>httpPort=80</a:t>
            </a:r>
          </a:p>
          <a:p>
            <a:pPr marL="738188" lvl="1" indent="-338138">
              <a:buFont typeface="Wingdings" charset="0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000">
                <a:solidFill>
                  <a:srgbClr val="00B0F0"/>
                </a:solidFill>
                <a:latin typeface="Calibri" charset="0"/>
                <a:cs typeface="Calibri" charset="0"/>
              </a:rPr>
              <a:t>&gt;&gt;&gt;</a:t>
            </a:r>
            <a:r>
              <a:rPr lang="en-US" sz="2000">
                <a:latin typeface="Calibri" charset="0"/>
                <a:cs typeface="Calibri" charset="0"/>
              </a:rPr>
              <a:t> </a:t>
            </a:r>
            <a:r>
              <a:rPr lang="en-US" sz="2000">
                <a:solidFill>
                  <a:srgbClr val="FFFF00"/>
                </a:solidFill>
                <a:latin typeface="Calibri" charset="0"/>
                <a:cs typeface="Calibri" charset="0"/>
              </a:rPr>
              <a:t>Subnet=24</a:t>
            </a:r>
          </a:p>
          <a:p>
            <a:pPr marL="338138" indent="-338138"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endParaRPr lang="en-US">
              <a:latin typeface="Calibri" charset="0"/>
              <a:cs typeface="Calibri" charset="0"/>
            </a:endParaRPr>
          </a:p>
          <a:p>
            <a:pPr marL="338138" indent="-338138"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>
                <a:latin typeface="Calibri" charset="0"/>
                <a:cs typeface="Calibri" charset="0"/>
              </a:rPr>
              <a:t>Floating Point (float)</a:t>
            </a:r>
          </a:p>
          <a:p>
            <a:pPr marL="738188" lvl="1" indent="-338138">
              <a:buFont typeface="Wingdings" charset="0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000">
                <a:solidFill>
                  <a:srgbClr val="00B0F0"/>
                </a:solidFill>
                <a:latin typeface="Calibri" charset="0"/>
                <a:cs typeface="Calibri" charset="0"/>
              </a:rPr>
              <a:t>&gt;&gt;&gt;</a:t>
            </a:r>
            <a:r>
              <a:rPr lang="en-US" sz="2000">
                <a:latin typeface="Calibri" charset="0"/>
                <a:cs typeface="Calibri" charset="0"/>
              </a:rPr>
              <a:t> </a:t>
            </a:r>
            <a:r>
              <a:rPr lang="en-US" sz="2000">
                <a:solidFill>
                  <a:srgbClr val="FFFF00"/>
                </a:solidFill>
                <a:latin typeface="Calibri" charset="0"/>
                <a:cs typeface="Calibri" charset="0"/>
              </a:rPr>
              <a:t>5.2/2</a:t>
            </a:r>
          </a:p>
          <a:p>
            <a:pPr marL="738188" lvl="1" indent="-338138">
              <a:buFont typeface="Wingdings" charset="0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000">
                <a:latin typeface="Calibri" charset="0"/>
                <a:cs typeface="Calibri" charset="0"/>
              </a:rPr>
              <a:t>2.6</a:t>
            </a:r>
          </a:p>
          <a:p>
            <a:pPr marL="338138" indent="-338138"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endParaRPr lang="en-US">
              <a:latin typeface="Calibri" charset="0"/>
              <a:cs typeface="Calibri" charset="0"/>
            </a:endParaRPr>
          </a:p>
          <a:p>
            <a:pPr marL="338138" indent="-338138"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>
                <a:latin typeface="Calibri" charset="0"/>
                <a:cs typeface="Calibri" charset="0"/>
              </a:rPr>
              <a:t>Strings (str)</a:t>
            </a:r>
          </a:p>
          <a:p>
            <a:pPr marL="738188" lvl="1" indent="-338138">
              <a:buFont typeface="Wingdings" charset="0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000">
                <a:solidFill>
                  <a:srgbClr val="00B0F0"/>
                </a:solidFill>
                <a:latin typeface="Calibri" charset="0"/>
                <a:cs typeface="Calibri" charset="0"/>
              </a:rPr>
              <a:t>&gt;&gt;&gt;</a:t>
            </a:r>
            <a:r>
              <a:rPr lang="en-US" sz="2000">
                <a:solidFill>
                  <a:srgbClr val="FFFF00"/>
                </a:solidFill>
                <a:latin typeface="Calibri" charset="0"/>
                <a:cs typeface="Calibri" charset="0"/>
              </a:rPr>
              <a:t> url=</a:t>
            </a:r>
            <a:r>
              <a:rPr lang="ja-JP" altLang="en-US" sz="2000">
                <a:solidFill>
                  <a:srgbClr val="FFFF00"/>
                </a:solidFill>
                <a:latin typeface="Calibri" charset="0"/>
                <a:cs typeface="Calibri" charset="0"/>
              </a:rPr>
              <a:t>“</a:t>
            </a:r>
            <a:r>
              <a:rPr lang="en-US" sz="2000">
                <a:solidFill>
                  <a:srgbClr val="FFFF00"/>
                </a:solidFill>
                <a:latin typeface="Calibri" charset="0"/>
                <a:cs typeface="Calibri" charset="0"/>
              </a:rPr>
              <a:t>http://www.linuxac.org/</a:t>
            </a:r>
            <a:r>
              <a:rPr lang="ja-JP" altLang="en-US" sz="2000">
                <a:solidFill>
                  <a:srgbClr val="FFFF00"/>
                </a:solidFill>
                <a:latin typeface="Calibri" charset="0"/>
                <a:cs typeface="Calibri" charset="0"/>
              </a:rPr>
              <a:t>”</a:t>
            </a:r>
            <a:endParaRPr lang="en-US" sz="2000">
              <a:solidFill>
                <a:srgbClr val="FFFF00"/>
              </a:solidFill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ea typeface="+mj-ea"/>
              </a:rPr>
              <a:t>Playing with Strings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100" y="1725613"/>
            <a:ext cx="8153400" cy="4572000"/>
          </a:xfrm>
        </p:spPr>
        <p:txBody>
          <a:bodyPr>
            <a:noAutofit/>
          </a:bodyPr>
          <a:lstStyle/>
          <a:p>
            <a:pPr marL="338138" indent="-338138">
              <a:buFont typeface="Wingdings" charset="0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>
                <a:latin typeface="Calibri" charset="0"/>
                <a:cs typeface="Calibri" charset="0"/>
              </a:rPr>
              <a:t>One of the most powerful capabilities of Python</a:t>
            </a:r>
          </a:p>
          <a:p>
            <a:pPr marL="338138" indent="-338138"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>
                <a:solidFill>
                  <a:srgbClr val="FFFF00"/>
                </a:solidFill>
                <a:latin typeface="Calibri" charset="0"/>
                <a:cs typeface="Calibri" charset="0"/>
              </a:rPr>
              <a:t>String Slicing</a:t>
            </a:r>
          </a:p>
          <a:p>
            <a:pPr marL="738188" lvl="1" indent="-338138">
              <a:buFont typeface="Wingdings" charset="0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000">
                <a:solidFill>
                  <a:srgbClr val="00B0F0"/>
                </a:solidFill>
                <a:latin typeface="Calibri" charset="0"/>
                <a:cs typeface="Calibri" charset="0"/>
              </a:rPr>
              <a:t>&gt;&gt;&gt;</a:t>
            </a:r>
            <a:r>
              <a:rPr lang="en-US" sz="2000">
                <a:latin typeface="Calibri" charset="0"/>
                <a:cs typeface="Calibri" charset="0"/>
              </a:rPr>
              <a:t> logFile=</a:t>
            </a:r>
            <a:r>
              <a:rPr lang="ja-JP" altLang="en-US" sz="2000">
                <a:latin typeface="Calibri" charset="0"/>
                <a:cs typeface="Calibri" charset="0"/>
              </a:rPr>
              <a:t>“</a:t>
            </a:r>
            <a:r>
              <a:rPr lang="en-US" sz="2000">
                <a:latin typeface="Calibri" charset="0"/>
                <a:cs typeface="Calibri" charset="0"/>
              </a:rPr>
              <a:t>/var/log/messages</a:t>
            </a:r>
            <a:r>
              <a:rPr lang="ja-JP" altLang="en-US" sz="2000">
                <a:latin typeface="Calibri" charset="0"/>
                <a:cs typeface="Calibri" charset="0"/>
              </a:rPr>
              <a:t>”</a:t>
            </a:r>
            <a:endParaRPr lang="en-US" sz="2000">
              <a:latin typeface="Calibri" charset="0"/>
              <a:cs typeface="Calibri" charset="0"/>
            </a:endParaRPr>
          </a:p>
          <a:p>
            <a:pPr marL="738188" lvl="1" indent="-338138">
              <a:buFont typeface="Wingdings" charset="0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000">
                <a:solidFill>
                  <a:srgbClr val="00B0F0"/>
                </a:solidFill>
                <a:latin typeface="Calibri" charset="0"/>
                <a:cs typeface="Calibri" charset="0"/>
              </a:rPr>
              <a:t>&gt;&gt;&gt;</a:t>
            </a:r>
            <a:r>
              <a:rPr lang="en-US" sz="2000">
                <a:latin typeface="Calibri" charset="0"/>
                <a:cs typeface="Calibri" charset="0"/>
              </a:rPr>
              <a:t> logFile[0]</a:t>
            </a:r>
          </a:p>
          <a:p>
            <a:pPr marL="1138238" lvl="2" indent="-338138"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ja-JP" altLang="en-US" sz="2000">
                <a:latin typeface="Calibri" charset="0"/>
                <a:cs typeface="Calibri" charset="0"/>
              </a:rPr>
              <a:t>‘</a:t>
            </a:r>
            <a:r>
              <a:rPr lang="en-US" sz="2000">
                <a:latin typeface="Calibri" charset="0"/>
                <a:cs typeface="Calibri" charset="0"/>
              </a:rPr>
              <a:t>/</a:t>
            </a:r>
            <a:r>
              <a:rPr lang="ja-JP" altLang="en-US" sz="2000">
                <a:latin typeface="Calibri" charset="0"/>
                <a:cs typeface="Calibri" charset="0"/>
              </a:rPr>
              <a:t>’</a:t>
            </a:r>
            <a:endParaRPr lang="en-US" sz="2000">
              <a:latin typeface="Calibri" charset="0"/>
              <a:cs typeface="Calibri" charset="0"/>
            </a:endParaRPr>
          </a:p>
          <a:p>
            <a:pPr marL="738188" lvl="1" indent="-338138">
              <a:buFont typeface="Wingdings" charset="0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000">
                <a:solidFill>
                  <a:srgbClr val="00B0F0"/>
                </a:solidFill>
                <a:latin typeface="Calibri" charset="0"/>
                <a:cs typeface="Calibri" charset="0"/>
              </a:rPr>
              <a:t>&gt;&gt;&gt;</a:t>
            </a:r>
            <a:r>
              <a:rPr lang="en-US" sz="2000">
                <a:latin typeface="Calibri" charset="0"/>
                <a:cs typeface="Calibri" charset="0"/>
              </a:rPr>
              <a:t> logFile[1:4]</a:t>
            </a:r>
          </a:p>
          <a:p>
            <a:pPr marL="738188" lvl="1" indent="-338138">
              <a:buFont typeface="Wingdings" charset="0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000">
                <a:latin typeface="Calibri" charset="0"/>
                <a:cs typeface="Calibri" charset="0"/>
              </a:rPr>
              <a:t>		</a:t>
            </a:r>
            <a:r>
              <a:rPr lang="ja-JP" altLang="en-US" sz="2000">
                <a:latin typeface="Calibri" charset="0"/>
                <a:cs typeface="Calibri" charset="0"/>
              </a:rPr>
              <a:t>‘</a:t>
            </a:r>
            <a:r>
              <a:rPr lang="en-US" sz="2000">
                <a:latin typeface="Calibri" charset="0"/>
                <a:cs typeface="Calibri" charset="0"/>
              </a:rPr>
              <a:t>var</a:t>
            </a:r>
            <a:r>
              <a:rPr lang="ja-JP" altLang="en-US" sz="2000">
                <a:latin typeface="Calibri" charset="0"/>
                <a:cs typeface="Calibri" charset="0"/>
              </a:rPr>
              <a:t>’</a:t>
            </a:r>
            <a:endParaRPr lang="en-US" sz="2000">
              <a:latin typeface="Calibri" charset="0"/>
              <a:cs typeface="Calibri" charset="0"/>
            </a:endParaRPr>
          </a:p>
          <a:p>
            <a:pPr marL="738188" lvl="1" indent="-338138">
              <a:buFont typeface="Wingdings" charset="0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000">
                <a:solidFill>
                  <a:srgbClr val="00B0F0"/>
                </a:solidFill>
                <a:latin typeface="Calibri" charset="0"/>
                <a:cs typeface="Calibri" charset="0"/>
              </a:rPr>
              <a:t>&gt;&gt;&gt;</a:t>
            </a:r>
            <a:r>
              <a:rPr lang="en-US" sz="2000">
                <a:latin typeface="Calibri" charset="0"/>
                <a:cs typeface="Calibri" charset="0"/>
              </a:rPr>
              <a:t> logFile[-8:]</a:t>
            </a:r>
          </a:p>
          <a:p>
            <a:pPr marL="738188" lvl="1" indent="-338138">
              <a:buFont typeface="Wingdings" charset="0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000">
                <a:latin typeface="Calibri" charset="0"/>
                <a:cs typeface="Calibri" charset="0"/>
              </a:rPr>
              <a:t>'messages'</a:t>
            </a:r>
          </a:p>
          <a:p>
            <a:pPr marL="738188" lvl="1" indent="-338138">
              <a:buFont typeface="Wingdings" charset="0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000">
                <a:solidFill>
                  <a:srgbClr val="00B0F0"/>
                </a:solidFill>
                <a:latin typeface="Calibri" charset="0"/>
                <a:cs typeface="Calibri" charset="0"/>
              </a:rPr>
              <a:t>&gt;&gt;&gt;</a:t>
            </a:r>
            <a:r>
              <a:rPr lang="en-US" sz="2000">
                <a:latin typeface="Calibri" charset="0"/>
                <a:cs typeface="Calibri" charset="0"/>
              </a:rPr>
              <a:t> logFile.split("/")</a:t>
            </a:r>
          </a:p>
          <a:p>
            <a:pPr marL="738188" lvl="1" indent="-338138">
              <a:buFont typeface="Wingdings" charset="0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000">
                <a:latin typeface="Calibri" charset="0"/>
                <a:cs typeface="Calibri" charset="0"/>
              </a:rPr>
              <a:t>['', 'var', 'log', 'messages']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143000"/>
          </a:xfrm>
        </p:spPr>
        <p:txBody>
          <a:bodyPr>
            <a:normAutofit/>
          </a:bodyPr>
          <a:lstStyle/>
          <a:p>
            <a:r>
              <a:rPr lang="en-US">
                <a:latin typeface="Calibri" charset="0"/>
                <a:cs typeface="Calibri" charset="0"/>
              </a:rPr>
              <a:t>Playing with Strings –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975" y="1725613"/>
            <a:ext cx="8153400" cy="4572000"/>
          </a:xfrm>
        </p:spPr>
        <p:txBody>
          <a:bodyPr>
            <a:noAutofit/>
          </a:bodyPr>
          <a:lstStyle/>
          <a:p>
            <a:pPr marL="338138" lvl="1" indent="-338138"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>
                <a:solidFill>
                  <a:srgbClr val="FFFF00"/>
                </a:solidFill>
                <a:latin typeface="Calibri" charset="0"/>
                <a:cs typeface="Calibri" charset="0"/>
              </a:rPr>
              <a:t>String Concatenation</a:t>
            </a:r>
          </a:p>
          <a:p>
            <a:pPr marL="338138" lvl="1" indent="-338138">
              <a:buFont typeface="Wingdings" charset="0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000">
                <a:solidFill>
                  <a:srgbClr val="00B0F0"/>
                </a:solidFill>
                <a:latin typeface="Calibri" charset="0"/>
                <a:cs typeface="Calibri" charset="0"/>
              </a:rPr>
              <a:t>&gt;&gt;&gt;</a:t>
            </a:r>
            <a:r>
              <a:rPr lang="en-US" sz="2000">
                <a:latin typeface="Calibri" charset="0"/>
                <a:cs typeface="Calibri" charset="0"/>
              </a:rPr>
              <a:t> userName = </a:t>
            </a:r>
            <a:r>
              <a:rPr lang="ja-JP" altLang="en-US" sz="2000">
                <a:latin typeface="Calibri" charset="0"/>
                <a:cs typeface="Calibri" charset="0"/>
              </a:rPr>
              <a:t>“</a:t>
            </a:r>
            <a:r>
              <a:rPr lang="en-US" sz="2000">
                <a:latin typeface="Calibri" charset="0"/>
                <a:cs typeface="Calibri" charset="0"/>
              </a:rPr>
              <a:t>ali</a:t>
            </a:r>
            <a:r>
              <a:rPr lang="ja-JP" altLang="en-US" sz="2000">
                <a:latin typeface="Calibri" charset="0"/>
                <a:cs typeface="Calibri" charset="0"/>
              </a:rPr>
              <a:t>”</a:t>
            </a:r>
            <a:endParaRPr lang="en-US" sz="2000">
              <a:latin typeface="Calibri" charset="0"/>
              <a:cs typeface="Calibri" charset="0"/>
            </a:endParaRPr>
          </a:p>
          <a:p>
            <a:pPr marL="338138" lvl="1" indent="-338138">
              <a:buFont typeface="Wingdings" charset="0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000">
                <a:solidFill>
                  <a:srgbClr val="00B0F0"/>
                </a:solidFill>
                <a:latin typeface="Calibri" charset="0"/>
                <a:cs typeface="Calibri" charset="0"/>
              </a:rPr>
              <a:t>&gt;&gt;&gt;</a:t>
            </a:r>
            <a:r>
              <a:rPr lang="en-US" sz="2000">
                <a:latin typeface="Calibri" charset="0"/>
                <a:cs typeface="Calibri" charset="0"/>
              </a:rPr>
              <a:t> domainName = </a:t>
            </a:r>
            <a:r>
              <a:rPr lang="ja-JP" altLang="en-US" sz="2000">
                <a:latin typeface="Calibri" charset="0"/>
                <a:cs typeface="Calibri" charset="0"/>
              </a:rPr>
              <a:t>“</a:t>
            </a:r>
            <a:r>
              <a:rPr lang="en-US" sz="2000">
                <a:latin typeface="Calibri" charset="0"/>
                <a:cs typeface="Calibri" charset="0"/>
              </a:rPr>
              <a:t>ashemery.com</a:t>
            </a:r>
            <a:r>
              <a:rPr lang="ja-JP" altLang="en-US" sz="2000">
                <a:latin typeface="Calibri" charset="0"/>
                <a:cs typeface="Calibri" charset="0"/>
              </a:rPr>
              <a:t>”</a:t>
            </a:r>
            <a:endParaRPr lang="en-US" sz="2000">
              <a:latin typeface="Calibri" charset="0"/>
              <a:cs typeface="Calibri" charset="0"/>
            </a:endParaRPr>
          </a:p>
          <a:p>
            <a:pPr marL="338138" lvl="1" indent="-338138">
              <a:buFont typeface="Wingdings" charset="0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000">
                <a:solidFill>
                  <a:srgbClr val="00B0F0"/>
                </a:solidFill>
                <a:latin typeface="Calibri" charset="0"/>
                <a:cs typeface="Calibri" charset="0"/>
              </a:rPr>
              <a:t>&gt;&gt;&gt;</a:t>
            </a:r>
            <a:r>
              <a:rPr lang="en-US" sz="2000">
                <a:latin typeface="Calibri" charset="0"/>
                <a:cs typeface="Calibri" charset="0"/>
              </a:rPr>
              <a:t> userEmail = userName + </a:t>
            </a:r>
            <a:r>
              <a:rPr lang="ja-JP" altLang="en-US" sz="2000">
                <a:latin typeface="Calibri" charset="0"/>
                <a:cs typeface="Calibri" charset="0"/>
              </a:rPr>
              <a:t>“</a:t>
            </a:r>
            <a:r>
              <a:rPr lang="en-US" sz="2000">
                <a:latin typeface="Calibri" charset="0"/>
                <a:cs typeface="Calibri" charset="0"/>
              </a:rPr>
              <a:t>@</a:t>
            </a:r>
            <a:r>
              <a:rPr lang="ja-JP" altLang="en-US" sz="2000">
                <a:latin typeface="Calibri" charset="0"/>
                <a:cs typeface="Calibri" charset="0"/>
              </a:rPr>
              <a:t>”</a:t>
            </a:r>
            <a:r>
              <a:rPr lang="en-US" sz="2000">
                <a:latin typeface="Calibri" charset="0"/>
                <a:cs typeface="Calibri" charset="0"/>
              </a:rPr>
              <a:t> + domainName</a:t>
            </a:r>
          </a:p>
          <a:p>
            <a:pPr marL="338138" lvl="1" indent="-338138">
              <a:buFont typeface="Wingdings" charset="0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000">
                <a:solidFill>
                  <a:srgbClr val="00B0F0"/>
                </a:solidFill>
                <a:latin typeface="Calibri" charset="0"/>
                <a:cs typeface="Calibri" charset="0"/>
              </a:rPr>
              <a:t>&gt;&gt;&gt;</a:t>
            </a:r>
            <a:r>
              <a:rPr lang="en-US" sz="2000">
                <a:latin typeface="Calibri" charset="0"/>
                <a:cs typeface="Calibri" charset="0"/>
              </a:rPr>
              <a:t> userEmail</a:t>
            </a:r>
          </a:p>
          <a:p>
            <a:pPr marL="338138" lvl="1" indent="-338138">
              <a:buFont typeface="Wingdings" charset="0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000">
                <a:latin typeface="Calibri" charset="0"/>
                <a:cs typeface="Calibri" charset="0"/>
              </a:rPr>
              <a:t>'ali@ashemery.com</a:t>
            </a:r>
            <a:r>
              <a:rPr lang="ja-JP" altLang="en-US" sz="2000">
                <a:latin typeface="Calibri" charset="0"/>
                <a:cs typeface="Calibri" charset="0"/>
              </a:rPr>
              <a:t>‘</a:t>
            </a:r>
            <a:endParaRPr lang="en-US" sz="2000">
              <a:latin typeface="Calibri" charset="0"/>
              <a:cs typeface="Calibri" charset="0"/>
            </a:endParaRPr>
          </a:p>
          <a:p>
            <a:pPr marL="338138" lvl="1" indent="-338138">
              <a:buFont typeface="Wingdings" charset="0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endParaRPr lang="en-US" sz="2000">
              <a:latin typeface="Calibri" charset="0"/>
              <a:cs typeface="Calibri" charset="0"/>
            </a:endParaRPr>
          </a:p>
          <a:p>
            <a:pPr marL="338138" lvl="1" indent="-338138">
              <a:buFont typeface="Wingdings" charset="0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pt-BR" sz="2000">
                <a:solidFill>
                  <a:srgbClr val="00B0F0"/>
                </a:solidFill>
                <a:latin typeface="Calibri" charset="0"/>
                <a:cs typeface="Calibri" charset="0"/>
              </a:rPr>
              <a:t>&gt;&gt;&gt;</a:t>
            </a:r>
            <a:r>
              <a:rPr lang="pt-BR" sz="2000">
                <a:latin typeface="Calibri" charset="0"/>
                <a:cs typeface="Calibri" charset="0"/>
              </a:rPr>
              <a:t> website="http://www.ashemery.com/"</a:t>
            </a:r>
          </a:p>
          <a:p>
            <a:pPr marL="338138" lvl="1" indent="-338138">
              <a:buFont typeface="Wingdings" charset="0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pt-BR" sz="2000">
                <a:solidFill>
                  <a:srgbClr val="00B0F0"/>
                </a:solidFill>
                <a:latin typeface="Calibri" charset="0"/>
                <a:cs typeface="Calibri" charset="0"/>
              </a:rPr>
              <a:t>&gt;&gt;&gt;</a:t>
            </a:r>
            <a:r>
              <a:rPr lang="pt-BR" sz="2000">
                <a:latin typeface="Calibri" charset="0"/>
                <a:cs typeface="Calibri" charset="0"/>
              </a:rPr>
              <a:t> param="?p=123"</a:t>
            </a:r>
          </a:p>
          <a:p>
            <a:pPr marL="338138" lvl="1" indent="-338138">
              <a:buFont typeface="Wingdings" charset="0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pt-BR" sz="2000">
                <a:solidFill>
                  <a:srgbClr val="00B0F0"/>
                </a:solidFill>
                <a:latin typeface="Calibri" charset="0"/>
                <a:cs typeface="Calibri" charset="0"/>
              </a:rPr>
              <a:t>&gt;&gt;&gt;</a:t>
            </a:r>
            <a:r>
              <a:rPr lang="pt-BR" sz="2000">
                <a:latin typeface="Calibri" charset="0"/>
                <a:cs typeface="Calibri" charset="0"/>
              </a:rPr>
              <a:t> url = "".join([website,param])</a:t>
            </a:r>
          </a:p>
          <a:p>
            <a:pPr marL="338138" lvl="1" indent="-338138">
              <a:buFont typeface="Wingdings" charset="0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pt-BR" sz="2000">
                <a:solidFill>
                  <a:srgbClr val="00B0F0"/>
                </a:solidFill>
                <a:latin typeface="Calibri" charset="0"/>
                <a:cs typeface="Calibri" charset="0"/>
              </a:rPr>
              <a:t>&gt;&gt;&gt;</a:t>
            </a:r>
            <a:r>
              <a:rPr lang="pt-BR" sz="2000">
                <a:latin typeface="Calibri" charset="0"/>
                <a:cs typeface="Calibri" charset="0"/>
              </a:rPr>
              <a:t> url</a:t>
            </a:r>
          </a:p>
          <a:p>
            <a:pPr marL="338138" lvl="1" indent="-338138">
              <a:buFont typeface="Wingdings" charset="0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pt-BR" sz="2000">
                <a:latin typeface="Calibri" charset="0"/>
                <a:cs typeface="Calibri" charset="0"/>
              </a:rPr>
              <a:t>'http://www.ashemery.com/?p=123'</a:t>
            </a:r>
            <a:endParaRPr lang="en-US" sz="2000"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ea typeface="+mj-ea"/>
              </a:rPr>
              <a:t>Python Lists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975" y="1725613"/>
            <a:ext cx="8153400" cy="4572000"/>
          </a:xfrm>
        </p:spPr>
        <p:txBody>
          <a:bodyPr>
            <a:noAutofit/>
          </a:bodyPr>
          <a:lstStyle/>
          <a:p>
            <a:pPr marL="338138" indent="-338138"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dirty="0" smtClean="0">
                <a:ea typeface="+mn-ea"/>
              </a:rPr>
              <a:t>Python lists are very useful when you have a collection of elements</a:t>
            </a:r>
          </a:p>
          <a:p>
            <a:pPr marL="338138" indent="-338138"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nb-NO" sz="2000" dirty="0" smtClean="0">
                <a:solidFill>
                  <a:srgbClr val="00B0F0"/>
                </a:solidFill>
                <a:ea typeface="+mn-ea"/>
              </a:rPr>
              <a:t>&gt;&gt;&gt;</a:t>
            </a:r>
            <a:r>
              <a:rPr lang="nb-NO" sz="2000" dirty="0" smtClean="0">
                <a:ea typeface="+mn-ea"/>
              </a:rPr>
              <a:t> portList = [21,22,25,80]</a:t>
            </a:r>
          </a:p>
          <a:p>
            <a:pPr marL="338138" indent="-338138"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nb-NO" sz="2000" dirty="0" smtClean="0">
                <a:solidFill>
                  <a:srgbClr val="00B0F0"/>
                </a:solidFill>
                <a:ea typeface="+mn-ea"/>
              </a:rPr>
              <a:t>&gt;&gt;&gt;</a:t>
            </a:r>
            <a:r>
              <a:rPr lang="nb-NO" sz="2000" dirty="0" smtClean="0">
                <a:ea typeface="+mn-ea"/>
              </a:rPr>
              <a:t> portList[0]</a:t>
            </a:r>
          </a:p>
          <a:p>
            <a:pPr marL="338138" indent="-338138"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nb-NO" sz="2000" dirty="0" smtClean="0">
                <a:ea typeface="+mn-ea"/>
              </a:rPr>
              <a:t>21</a:t>
            </a:r>
          </a:p>
          <a:p>
            <a:pPr marL="338138" indent="-338138"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endParaRPr lang="nb-NO" sz="2000" dirty="0" smtClean="0">
              <a:ea typeface="+mn-ea"/>
            </a:endParaRPr>
          </a:p>
          <a:p>
            <a:pPr marL="338138" indent="-338138"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nb-NO" sz="2000" dirty="0" smtClean="0">
                <a:solidFill>
                  <a:srgbClr val="00B0F0"/>
                </a:solidFill>
                <a:ea typeface="+mn-ea"/>
              </a:rPr>
              <a:t>&gt;&gt;&gt;</a:t>
            </a:r>
            <a:r>
              <a:rPr lang="nb-NO" sz="2000" dirty="0" smtClean="0">
                <a:ea typeface="+mn-ea"/>
              </a:rPr>
              <a:t> portList.append(443)</a:t>
            </a:r>
          </a:p>
          <a:p>
            <a:pPr marL="338138" indent="-338138"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nb-NO" sz="2000" dirty="0" smtClean="0">
                <a:solidFill>
                  <a:srgbClr val="00B0F0"/>
                </a:solidFill>
                <a:ea typeface="+mn-ea"/>
              </a:rPr>
              <a:t>&gt;&gt;&gt;</a:t>
            </a:r>
            <a:r>
              <a:rPr lang="nb-NO" sz="2000" dirty="0" smtClean="0">
                <a:ea typeface="+mn-ea"/>
              </a:rPr>
              <a:t> portList</a:t>
            </a:r>
          </a:p>
          <a:p>
            <a:pPr marL="338138" indent="-338138"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nb-NO" sz="2000" dirty="0" smtClean="0">
                <a:ea typeface="+mn-ea"/>
              </a:rPr>
              <a:t>[21, 22, 25, 80, 443]</a:t>
            </a:r>
          </a:p>
          <a:p>
            <a:pPr marL="338138" indent="-338138"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endParaRPr lang="nb-NO" sz="2000" dirty="0" smtClean="0">
              <a:ea typeface="+mn-ea"/>
            </a:endParaRPr>
          </a:p>
          <a:p>
            <a:pPr marL="338138" indent="-338138"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nb-NO" sz="2000" dirty="0" smtClean="0">
                <a:solidFill>
                  <a:srgbClr val="00B0F0"/>
                </a:solidFill>
                <a:ea typeface="+mn-ea"/>
              </a:rPr>
              <a:t>&gt;&gt;&gt;</a:t>
            </a:r>
            <a:r>
              <a:rPr lang="nb-NO" sz="2000" dirty="0" smtClean="0">
                <a:ea typeface="+mn-ea"/>
              </a:rPr>
              <a:t> portList.remove(22)</a:t>
            </a:r>
          </a:p>
          <a:p>
            <a:pPr marL="338138" indent="-338138"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nb-NO" sz="2000" dirty="0" smtClean="0">
                <a:solidFill>
                  <a:srgbClr val="00B0F0"/>
                </a:solidFill>
                <a:ea typeface="+mn-ea"/>
              </a:rPr>
              <a:t>&gt;&gt;&gt;</a:t>
            </a:r>
            <a:r>
              <a:rPr lang="nb-NO" sz="2000" dirty="0" smtClean="0">
                <a:ea typeface="+mn-ea"/>
              </a:rPr>
              <a:t> portList</a:t>
            </a:r>
          </a:p>
          <a:p>
            <a:pPr marL="338138" indent="-338138"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nb-NO" sz="2000" dirty="0" smtClean="0">
                <a:ea typeface="+mn-ea"/>
              </a:rPr>
              <a:t>[21, 25, 80, 443]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5060950" y="2632075"/>
            <a:ext cx="3783013" cy="29654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38138" indent="-338138" algn="l"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nb-NO" sz="2400" b="0" dirty="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rPr>
              <a:t>&gt;&gt;&gt;</a:t>
            </a:r>
            <a:r>
              <a:rPr lang="nb-NO" sz="2400" b="0" dirty="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rPr>
              <a:t> portList.insert(1,22)</a:t>
            </a:r>
          </a:p>
          <a:p>
            <a:pPr marL="338138" indent="-338138" algn="l"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nb-NO" sz="2400" b="0" dirty="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rPr>
              <a:t>&gt;&gt;&gt;</a:t>
            </a:r>
            <a:r>
              <a:rPr lang="nb-NO" sz="2400" b="0" dirty="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rPr>
              <a:t> portList</a:t>
            </a:r>
          </a:p>
          <a:p>
            <a:pPr marL="338138" indent="-338138" algn="l"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nb-NO" sz="2400" b="0" dirty="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rPr>
              <a:t>[21, 22, 25, 80, 443]</a:t>
            </a:r>
          </a:p>
          <a:p>
            <a:pPr marL="338138" indent="-338138" algn="l"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endParaRPr lang="nb-NO" sz="2400" b="0" dirty="0">
              <a:solidFill>
                <a:schemeClr val="bg1"/>
              </a:solidFill>
              <a:latin typeface="Calibri" pitchFamily="34" charset="0"/>
              <a:ea typeface="+mn-ea"/>
              <a:cs typeface="Calibri" pitchFamily="34" charset="0"/>
            </a:endParaRPr>
          </a:p>
          <a:p>
            <a:pPr marL="338138" indent="-338138" algn="l"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nb-NO" sz="2400" b="0" dirty="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rPr>
              <a:t>&gt;&gt;&gt;</a:t>
            </a:r>
            <a:r>
              <a:rPr lang="nb-NO" sz="2400" b="0" dirty="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rPr>
              <a:t> portList = []</a:t>
            </a:r>
          </a:p>
          <a:p>
            <a:pPr marL="338138" indent="-338138" algn="l"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nb-NO" sz="2400" b="0" dirty="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rPr>
              <a:t>&gt;&gt;&gt;</a:t>
            </a:r>
            <a:r>
              <a:rPr lang="nb-NO" sz="2400" b="0" dirty="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rPr>
              <a:t> portList</a:t>
            </a:r>
          </a:p>
          <a:p>
            <a:pPr marL="338138" indent="-338138" algn="l"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nb-NO" sz="2400" b="0" dirty="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rPr>
              <a:t>[]</a:t>
            </a:r>
          </a:p>
          <a:p>
            <a:pPr>
              <a:defRPr/>
            </a:pPr>
            <a:endParaRPr lang="en-US" sz="1050" dirty="0"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013325" y="5438775"/>
            <a:ext cx="3768725" cy="1103313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/>
            <a:r>
              <a:rPr lang="en-US" sz="2000" b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charset="0"/>
                <a:cs typeface="Calibri" charset="0"/>
              </a:rPr>
              <a:t>Lists in Python can be of any mixed type, even list of variables!!!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ea typeface="+mj-ea"/>
              </a:rPr>
              <a:t>Python Controls - Decisions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975" y="1725613"/>
            <a:ext cx="8153400" cy="4572000"/>
          </a:xfrm>
        </p:spPr>
        <p:txBody>
          <a:bodyPr>
            <a:noAutofit/>
          </a:bodyPr>
          <a:lstStyle/>
          <a:p>
            <a:pPr marL="338138" lvl="1" indent="-338138"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dirty="0" smtClean="0">
                <a:solidFill>
                  <a:srgbClr val="FFFF00"/>
                </a:solidFill>
              </a:rPr>
              <a:t>IF, ELSE, and ELIF Statements</a:t>
            </a:r>
          </a:p>
          <a:p>
            <a:pPr marL="338138" lvl="1" indent="-338138"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smtClean="0">
                <a:solidFill>
                  <a:srgbClr val="00B0F0"/>
                </a:solidFill>
              </a:rPr>
              <a:t>&gt;&gt;&gt;</a:t>
            </a:r>
            <a:r>
              <a:rPr lang="en-US" sz="2000" dirty="0" smtClean="0"/>
              <a:t> </a:t>
            </a:r>
            <a:r>
              <a:rPr lang="en-US" sz="2000" dirty="0" err="1" smtClean="0"/>
              <a:t>pList</a:t>
            </a:r>
            <a:r>
              <a:rPr lang="en-US" sz="2000" dirty="0" smtClean="0"/>
              <a:t> = [21,22,25,80]</a:t>
            </a:r>
          </a:p>
          <a:p>
            <a:pPr marL="338138" lvl="1" indent="-338138"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smtClean="0">
                <a:solidFill>
                  <a:srgbClr val="00B0F0"/>
                </a:solidFill>
              </a:rPr>
              <a:t>&gt;&gt;&gt;</a:t>
            </a:r>
            <a:r>
              <a:rPr lang="en-US" sz="2000" dirty="0" smtClean="0"/>
              <a:t> if </a:t>
            </a:r>
            <a:r>
              <a:rPr lang="en-US" sz="2000" dirty="0" err="1" smtClean="0"/>
              <a:t>pList</a:t>
            </a:r>
            <a:r>
              <a:rPr lang="en-US" sz="2000" dirty="0" smtClean="0"/>
              <a:t>[0] == 21:</a:t>
            </a:r>
          </a:p>
          <a:p>
            <a:pPr marL="338138" lvl="1" indent="-338138"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smtClean="0"/>
              <a:t>...     print("FTP Service")</a:t>
            </a:r>
          </a:p>
          <a:p>
            <a:pPr marL="338138" lvl="1" indent="-338138"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smtClean="0"/>
              <a:t>... </a:t>
            </a:r>
            <a:r>
              <a:rPr lang="en-US" sz="2000" dirty="0" err="1" smtClean="0"/>
              <a:t>elif</a:t>
            </a:r>
            <a:r>
              <a:rPr lang="en-US" sz="2000" dirty="0" smtClean="0"/>
              <a:t> </a:t>
            </a:r>
            <a:r>
              <a:rPr lang="en-US" sz="2000" dirty="0" err="1" smtClean="0"/>
              <a:t>pList</a:t>
            </a:r>
            <a:r>
              <a:rPr lang="en-US" sz="2000" dirty="0" smtClean="0"/>
              <a:t>[0] == 22:</a:t>
            </a:r>
          </a:p>
          <a:p>
            <a:pPr marL="338138" lvl="1" indent="-338138"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smtClean="0"/>
              <a:t>...     print("SSH Service")</a:t>
            </a:r>
          </a:p>
          <a:p>
            <a:pPr marL="338138" lvl="1" indent="-338138"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smtClean="0"/>
              <a:t>... else:</a:t>
            </a:r>
          </a:p>
          <a:p>
            <a:pPr marL="338138" lvl="1" indent="-338138"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smtClean="0"/>
              <a:t>...     print("Unknown Service")</a:t>
            </a:r>
          </a:p>
          <a:p>
            <a:pPr marL="338138" lvl="1" indent="-338138"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smtClean="0"/>
              <a:t>... </a:t>
            </a:r>
          </a:p>
          <a:p>
            <a:pPr marL="338138" lvl="1" indent="-338138"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smtClean="0"/>
              <a:t>FTP</a:t>
            </a:r>
          </a:p>
        </p:txBody>
      </p:sp>
      <p:sp>
        <p:nvSpPr>
          <p:cNvPr id="22532" name="Rounded Rectangle 4"/>
          <p:cNvSpPr>
            <a:spLocks noChangeArrowheads="1"/>
          </p:cNvSpPr>
          <p:nvPr/>
        </p:nvSpPr>
        <p:spPr bwMode="auto">
          <a:xfrm>
            <a:off x="5249863" y="4162425"/>
            <a:ext cx="3798887" cy="2379663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>
              <a:buClr>
                <a:srgbClr val="FF0000"/>
              </a:buClr>
            </a:pPr>
            <a:r>
              <a:rPr lang="en-US" sz="2000" b="0">
                <a:solidFill>
                  <a:srgbClr val="FF0000"/>
                </a:solidFill>
                <a:latin typeface="Calibri" charset="0"/>
                <a:cs typeface="Calibri" charset="0"/>
              </a:rPr>
              <a:t>Important NOTE:</a:t>
            </a:r>
          </a:p>
          <a:p>
            <a:pPr algn="l">
              <a:buClr>
                <a:srgbClr val="FF0000"/>
              </a:buClr>
              <a:buFont typeface="Arial" charset="0"/>
              <a:buChar char="•"/>
            </a:pPr>
            <a:r>
              <a:rPr lang="en-US" sz="2000" b="0">
                <a:solidFill>
                  <a:schemeClr val="bg1"/>
                </a:solidFill>
                <a:latin typeface="Calibri" charset="0"/>
                <a:cs typeface="Calibri" charset="0"/>
              </a:rPr>
              <a:t> Python doesn</a:t>
            </a:r>
            <a:r>
              <a:rPr lang="ja-JP" altLang="en-US" sz="2000" b="0">
                <a:solidFill>
                  <a:schemeClr val="bg1"/>
                </a:solidFill>
                <a:latin typeface="Calibri" charset="0"/>
                <a:cs typeface="Calibri" charset="0"/>
              </a:rPr>
              <a:t>’</a:t>
            </a:r>
            <a:r>
              <a:rPr lang="en-US" sz="2000" b="0">
                <a:solidFill>
                  <a:schemeClr val="bg1"/>
                </a:solidFill>
                <a:latin typeface="Calibri" charset="0"/>
                <a:cs typeface="Calibri" charset="0"/>
              </a:rPr>
              <a:t>t use line terminators (ex: semicolons), but Python forces you to use indents</a:t>
            </a:r>
          </a:p>
          <a:p>
            <a:pPr algn="l">
              <a:buClr>
                <a:srgbClr val="FF0000"/>
              </a:buClr>
              <a:buFont typeface="Arial" charset="0"/>
              <a:buChar char="•"/>
            </a:pPr>
            <a:endParaRPr lang="en-US" sz="2000" b="0">
              <a:solidFill>
                <a:schemeClr val="bg1"/>
              </a:solidFill>
              <a:latin typeface="Calibri" charset="0"/>
              <a:cs typeface="Calibri" charset="0"/>
            </a:endParaRPr>
          </a:p>
          <a:p>
            <a:pPr algn="l">
              <a:buClr>
                <a:srgbClr val="FF0000"/>
              </a:buClr>
              <a:buFont typeface="Arial" charset="0"/>
              <a:buChar char="•"/>
            </a:pPr>
            <a:r>
              <a:rPr lang="en-US" sz="2000" b="0">
                <a:solidFill>
                  <a:schemeClr val="bg1"/>
                </a:solidFill>
                <a:latin typeface="Calibri" charset="0"/>
                <a:cs typeface="Calibri" charset="0"/>
              </a:rPr>
              <a:t> Ensures writing elegant code!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ea typeface="+mj-ea"/>
              </a:rPr>
              <a:t>Python Controls - Loops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975" y="1725613"/>
            <a:ext cx="8153400" cy="4572000"/>
          </a:xfrm>
        </p:spPr>
        <p:txBody>
          <a:bodyPr>
            <a:noAutofit/>
          </a:bodyPr>
          <a:lstStyle/>
          <a:p>
            <a:pPr marL="338138" lvl="1" indent="-338138"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dirty="0" smtClean="0">
                <a:solidFill>
                  <a:srgbClr val="FFFF00"/>
                </a:solidFill>
              </a:rPr>
              <a:t>For and While Statements</a:t>
            </a:r>
          </a:p>
          <a:p>
            <a:pPr marL="338138" lvl="1" indent="-338138"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smtClean="0">
                <a:solidFill>
                  <a:srgbClr val="00B0F0"/>
                </a:solidFill>
              </a:rPr>
              <a:t>&gt;&gt;&gt;</a:t>
            </a:r>
            <a:r>
              <a:rPr lang="en-US" sz="2000" dirty="0" smtClean="0"/>
              <a:t> for port in </a:t>
            </a:r>
            <a:r>
              <a:rPr lang="en-US" sz="2000" dirty="0" err="1" smtClean="0"/>
              <a:t>pList</a:t>
            </a:r>
            <a:r>
              <a:rPr lang="en-US" sz="2000" dirty="0" smtClean="0"/>
              <a:t>:</a:t>
            </a:r>
          </a:p>
          <a:p>
            <a:pPr marL="338138" lvl="1" indent="-338138"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smtClean="0"/>
              <a:t>...     print "This is port : ", port</a:t>
            </a:r>
          </a:p>
          <a:p>
            <a:pPr marL="338138" lvl="1" indent="-338138"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smtClean="0"/>
              <a:t>... </a:t>
            </a:r>
          </a:p>
          <a:p>
            <a:pPr marL="338138" lvl="1" indent="-338138"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smtClean="0"/>
              <a:t>This is port :  21</a:t>
            </a:r>
          </a:p>
          <a:p>
            <a:pPr marL="338138" lvl="1" indent="-338138"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smtClean="0"/>
              <a:t>This is port :  22</a:t>
            </a:r>
          </a:p>
          <a:p>
            <a:pPr marL="338138" lvl="1" indent="-338138"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smtClean="0"/>
              <a:t>This is port :  25</a:t>
            </a:r>
          </a:p>
          <a:p>
            <a:pPr marL="338138" lvl="1" indent="-338138"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smtClean="0"/>
              <a:t>This is port :  80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ea typeface="+mj-ea"/>
              </a:rPr>
              <a:t>Python Tips and Tricks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975" y="1725613"/>
            <a:ext cx="8153400" cy="4572000"/>
          </a:xfrm>
        </p:spPr>
        <p:txBody>
          <a:bodyPr>
            <a:noAutofit/>
          </a:bodyPr>
          <a:lstStyle/>
          <a:p>
            <a:pPr marL="338138" lvl="1" indent="-338138"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>
                <a:solidFill>
                  <a:srgbClr val="FFFF00"/>
                </a:solidFill>
                <a:latin typeface="Calibri" charset="0"/>
                <a:cs typeface="Calibri" charset="0"/>
              </a:rPr>
              <a:t>Changing and checking data types</a:t>
            </a:r>
          </a:p>
          <a:p>
            <a:pPr marL="338138" lvl="1" indent="-338138">
              <a:buFont typeface="Wingdings" charset="0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da-DK" sz="2000">
                <a:solidFill>
                  <a:srgbClr val="00B0F0"/>
                </a:solidFill>
                <a:latin typeface="Calibri" charset="0"/>
                <a:cs typeface="Calibri" charset="0"/>
              </a:rPr>
              <a:t>&gt;&gt;&gt;</a:t>
            </a:r>
            <a:r>
              <a:rPr lang="da-DK" sz="2000">
                <a:latin typeface="Calibri" charset="0"/>
                <a:cs typeface="Calibri" charset="0"/>
              </a:rPr>
              <a:t> httpPort=80</a:t>
            </a:r>
          </a:p>
          <a:p>
            <a:pPr marL="338138" lvl="1" indent="-338138">
              <a:buFont typeface="Wingdings" charset="0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da-DK" sz="2000">
                <a:solidFill>
                  <a:srgbClr val="00B0F0"/>
                </a:solidFill>
                <a:latin typeface="Calibri" charset="0"/>
                <a:cs typeface="Calibri" charset="0"/>
              </a:rPr>
              <a:t>&gt;&gt;&gt;</a:t>
            </a:r>
            <a:r>
              <a:rPr lang="da-DK" sz="2000">
                <a:latin typeface="Calibri" charset="0"/>
                <a:cs typeface="Calibri" charset="0"/>
              </a:rPr>
              <a:t> httpPort</a:t>
            </a:r>
          </a:p>
          <a:p>
            <a:pPr marL="338138" lvl="1" indent="-338138">
              <a:buFont typeface="Wingdings" charset="0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da-DK" sz="2000">
                <a:latin typeface="Calibri" charset="0"/>
                <a:cs typeface="Calibri" charset="0"/>
              </a:rPr>
              <a:t>80</a:t>
            </a:r>
          </a:p>
          <a:p>
            <a:pPr marL="338138" lvl="1" indent="-338138">
              <a:buFont typeface="Wingdings" charset="0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da-DK" sz="2000">
                <a:solidFill>
                  <a:srgbClr val="00B0F0"/>
                </a:solidFill>
                <a:latin typeface="Calibri" charset="0"/>
                <a:cs typeface="Calibri" charset="0"/>
              </a:rPr>
              <a:t>&gt;&gt;&gt;</a:t>
            </a:r>
            <a:r>
              <a:rPr lang="da-DK" sz="2000">
                <a:latin typeface="Calibri" charset="0"/>
                <a:cs typeface="Calibri" charset="0"/>
              </a:rPr>
              <a:t> type(httpPort)</a:t>
            </a:r>
          </a:p>
          <a:p>
            <a:pPr marL="338138" lvl="1" indent="-338138">
              <a:buFont typeface="Wingdings" charset="0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da-DK" sz="2000">
                <a:latin typeface="Calibri" charset="0"/>
                <a:cs typeface="Calibri" charset="0"/>
              </a:rPr>
              <a:t>&lt;type 'int'&gt;</a:t>
            </a:r>
          </a:p>
          <a:p>
            <a:pPr marL="338138" lvl="1" indent="-338138">
              <a:buFont typeface="Wingdings" charset="0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da-DK" sz="2000">
                <a:solidFill>
                  <a:srgbClr val="00B0F0"/>
                </a:solidFill>
                <a:latin typeface="Calibri" charset="0"/>
                <a:cs typeface="Calibri" charset="0"/>
              </a:rPr>
              <a:t>&gt;&gt;&gt;</a:t>
            </a:r>
            <a:r>
              <a:rPr lang="da-DK" sz="2000">
                <a:latin typeface="Calibri" charset="0"/>
                <a:cs typeface="Calibri" charset="0"/>
              </a:rPr>
              <a:t> httpPort = str(httpPort)</a:t>
            </a:r>
          </a:p>
          <a:p>
            <a:pPr marL="338138" lvl="1" indent="-338138">
              <a:buFont typeface="Wingdings" charset="0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da-DK" sz="2000">
                <a:solidFill>
                  <a:srgbClr val="00B0F0"/>
                </a:solidFill>
                <a:latin typeface="Calibri" charset="0"/>
                <a:cs typeface="Calibri" charset="0"/>
              </a:rPr>
              <a:t>&gt;&gt;&gt;</a:t>
            </a:r>
            <a:r>
              <a:rPr lang="da-DK" sz="2000">
                <a:latin typeface="Calibri" charset="0"/>
                <a:cs typeface="Calibri" charset="0"/>
              </a:rPr>
              <a:t> type(httpPort)</a:t>
            </a:r>
          </a:p>
          <a:p>
            <a:pPr marL="338138" lvl="1" indent="-338138">
              <a:buFont typeface="Wingdings" charset="0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da-DK" sz="2000">
                <a:latin typeface="Calibri" charset="0"/>
                <a:cs typeface="Calibri" charset="0"/>
              </a:rPr>
              <a:t>&lt;type 'str'&gt;</a:t>
            </a:r>
          </a:p>
          <a:p>
            <a:pPr marL="338138" lvl="1" indent="-338138">
              <a:buFont typeface="Wingdings" charset="0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da-DK" sz="2000">
                <a:solidFill>
                  <a:srgbClr val="00B0F0"/>
                </a:solidFill>
                <a:latin typeface="Calibri" charset="0"/>
                <a:cs typeface="Calibri" charset="0"/>
              </a:rPr>
              <a:t>&gt;&gt;&gt;</a:t>
            </a:r>
            <a:r>
              <a:rPr lang="da-DK" sz="2000">
                <a:latin typeface="Calibri" charset="0"/>
                <a:cs typeface="Calibri" charset="0"/>
              </a:rPr>
              <a:t> httpPort</a:t>
            </a:r>
          </a:p>
          <a:p>
            <a:pPr marL="338138" lvl="1" indent="-338138">
              <a:buFont typeface="Wingdings" charset="0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da-DK" sz="2000">
                <a:latin typeface="Calibri" charset="0"/>
                <a:cs typeface="Calibri" charset="0"/>
              </a:rPr>
              <a:t>'80’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ln/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600" dirty="0">
                <a:solidFill>
                  <a:schemeClr val="bg1"/>
                </a:solidFill>
              </a:rPr>
              <a:t>All materials is licensed under a Creative Commons “Share Alike” license.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685800" y="1371600"/>
            <a:ext cx="7772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 algn="l" eaLnBrk="1" fontAlgn="auto" hangingPunct="1">
              <a:spcBef>
                <a:spcPts val="488"/>
              </a:spcBef>
              <a:spcAft>
                <a:spcPts val="1425"/>
              </a:spcAft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400" b="0">
                <a:solidFill>
                  <a:prstClr val="white"/>
                </a:solidFill>
                <a:latin typeface="Calibri" charset="0"/>
                <a:ea typeface="宋体" charset="0"/>
                <a:cs typeface="宋体" charset="0"/>
              </a:rPr>
              <a:t>http://creativecommons.org/licenses/by-sa/3.0/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prstClr val="white"/>
              </a:solidFill>
              <a:latin typeface="Calibri" charset="0"/>
              <a:ea typeface="ＭＳ Ｐゴシック" pitchFamily="80" charset="0"/>
              <a:cs typeface="ＭＳ Ｐゴシック" pitchFamily="80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049463"/>
            <a:ext cx="6324600" cy="4732337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72DF-3A8E-450B-81DD-45727830726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937631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143000"/>
          </a:xfrm>
        </p:spPr>
        <p:txBody>
          <a:bodyPr>
            <a:normAutofit/>
          </a:bodyPr>
          <a:lstStyle/>
          <a:p>
            <a:r>
              <a:rPr lang="en-US">
                <a:latin typeface="Calibri" charset="0"/>
                <a:cs typeface="Calibri" charset="0"/>
              </a:rPr>
              <a:t>Python Tips and Tricks –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975" y="1725613"/>
            <a:ext cx="8153400" cy="4572000"/>
          </a:xfrm>
        </p:spPr>
        <p:txBody>
          <a:bodyPr>
            <a:noAutofit/>
          </a:bodyPr>
          <a:lstStyle/>
          <a:p>
            <a:pPr marL="338138" lvl="1" indent="-338138"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dirty="0" smtClean="0">
                <a:solidFill>
                  <a:srgbClr val="FFFF00"/>
                </a:solidFill>
              </a:rPr>
              <a:t>Getting the length of an object</a:t>
            </a:r>
          </a:p>
          <a:p>
            <a:pPr marL="338138" lvl="1" indent="-338138"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smtClean="0">
                <a:solidFill>
                  <a:srgbClr val="00B0F0"/>
                </a:solidFill>
              </a:rPr>
              <a:t>&gt;&gt;&gt;</a:t>
            </a:r>
            <a:r>
              <a:rPr lang="en-US" sz="2000" dirty="0" smtClean="0"/>
              <a:t> </a:t>
            </a:r>
            <a:r>
              <a:rPr lang="en-US" sz="2000" dirty="0" err="1" smtClean="0"/>
              <a:t>len</a:t>
            </a:r>
            <a:r>
              <a:rPr lang="en-US" sz="2000" dirty="0" smtClean="0"/>
              <a:t>(</a:t>
            </a:r>
            <a:r>
              <a:rPr lang="en-US" sz="2000" dirty="0" err="1" smtClean="0"/>
              <a:t>pList</a:t>
            </a:r>
            <a:r>
              <a:rPr lang="en-US" sz="2000" dirty="0" smtClean="0"/>
              <a:t>)</a:t>
            </a:r>
          </a:p>
          <a:p>
            <a:pPr marL="338138" lvl="1" indent="-338138"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smtClean="0"/>
              <a:t>4</a:t>
            </a:r>
          </a:p>
          <a:p>
            <a:pPr marL="338138" lvl="1" indent="-338138"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endParaRPr lang="en-US" sz="2200" dirty="0" smtClean="0"/>
          </a:p>
          <a:p>
            <a:pPr marL="338138" lvl="1" indent="-338138"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dirty="0" smtClean="0">
                <a:solidFill>
                  <a:srgbClr val="FFFF00"/>
                </a:solidFill>
              </a:rPr>
              <a:t>String formatting</a:t>
            </a:r>
          </a:p>
          <a:p>
            <a:pPr marL="338138" lvl="1" indent="-338138"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smtClean="0">
                <a:solidFill>
                  <a:srgbClr val="00B0F0"/>
                </a:solidFill>
              </a:rPr>
              <a:t>&gt;&gt;&gt;</a:t>
            </a:r>
            <a:r>
              <a:rPr lang="en-US" sz="2000" dirty="0" smtClean="0"/>
              <a:t> </a:t>
            </a:r>
            <a:r>
              <a:rPr lang="en-US" sz="2000" dirty="0" err="1" smtClean="0"/>
              <a:t>pList</a:t>
            </a:r>
            <a:r>
              <a:rPr lang="en-US" sz="2000" dirty="0" smtClean="0"/>
              <a:t> = [21,22,25,80]</a:t>
            </a:r>
          </a:p>
          <a:p>
            <a:pPr marL="338138" lvl="1" indent="-338138"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smtClean="0">
                <a:solidFill>
                  <a:srgbClr val="00B0F0"/>
                </a:solidFill>
              </a:rPr>
              <a:t>&gt;&gt;&gt;</a:t>
            </a:r>
            <a:r>
              <a:rPr lang="en-US" sz="2000" dirty="0" smtClean="0"/>
              <a:t> for member in </a:t>
            </a:r>
            <a:r>
              <a:rPr lang="en-US" sz="2000" dirty="0" err="1" smtClean="0"/>
              <a:t>pList</a:t>
            </a:r>
            <a:r>
              <a:rPr lang="en-US" sz="2000" dirty="0" smtClean="0"/>
              <a:t>:</a:t>
            </a:r>
          </a:p>
          <a:p>
            <a:pPr marL="338138" lvl="1" indent="-338138"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smtClean="0"/>
              <a:t>...     print "This is port number %d" % member</a:t>
            </a:r>
          </a:p>
          <a:p>
            <a:pPr marL="338138" lvl="1" indent="-338138"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smtClean="0"/>
              <a:t>... </a:t>
            </a:r>
          </a:p>
          <a:p>
            <a:pPr marL="338138" lvl="1" indent="-338138"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smtClean="0"/>
              <a:t>This is port number 21</a:t>
            </a:r>
          </a:p>
          <a:p>
            <a:pPr marL="338138" lvl="1" indent="-338138"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smtClean="0"/>
              <a:t>This is port number 22</a:t>
            </a:r>
          </a:p>
          <a:p>
            <a:pPr marL="338138" lvl="1" indent="-338138"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smtClean="0"/>
              <a:t>This is port number 25</a:t>
            </a:r>
          </a:p>
          <a:p>
            <a:pPr marL="338138" lvl="1" indent="-338138"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smtClean="0"/>
              <a:t>This is port number 80</a:t>
            </a:r>
            <a:endParaRPr lang="en-US" sz="22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143000"/>
          </a:xfrm>
        </p:spPr>
        <p:txBody>
          <a:bodyPr>
            <a:normAutofit/>
          </a:bodyPr>
          <a:lstStyle/>
          <a:p>
            <a:r>
              <a:rPr lang="en-US">
                <a:latin typeface="Calibri" charset="0"/>
                <a:cs typeface="Calibri" charset="0"/>
              </a:rPr>
              <a:t>Python Tips and Tricks –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975" y="1725613"/>
            <a:ext cx="8153400" cy="4572000"/>
          </a:xfrm>
        </p:spPr>
        <p:txBody>
          <a:bodyPr>
            <a:noAutofit/>
          </a:bodyPr>
          <a:lstStyle/>
          <a:p>
            <a:pPr marL="338138" lvl="1" indent="-338138"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dirty="0" smtClean="0">
                <a:solidFill>
                  <a:srgbClr val="FFFF00"/>
                </a:solidFill>
              </a:rPr>
              <a:t>Another String formatting example</a:t>
            </a:r>
          </a:p>
          <a:p>
            <a:pPr marL="338138" lvl="1" indent="-338138"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smtClean="0">
                <a:solidFill>
                  <a:srgbClr val="00B0F0"/>
                </a:solidFill>
              </a:rPr>
              <a:t>&gt;&gt;&gt;</a:t>
            </a:r>
            <a:r>
              <a:rPr lang="en-US" sz="2000" dirty="0" smtClean="0"/>
              <a:t> </a:t>
            </a:r>
            <a:r>
              <a:rPr lang="en-US" sz="2000" dirty="0" err="1" smtClean="0"/>
              <a:t>ip</a:t>
            </a:r>
            <a:r>
              <a:rPr lang="en-US" sz="2000" dirty="0" smtClean="0"/>
              <a:t> = "192.168.1.1"</a:t>
            </a:r>
          </a:p>
          <a:p>
            <a:pPr marL="338138" lvl="1" indent="-338138"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smtClean="0">
                <a:solidFill>
                  <a:srgbClr val="00B0F0"/>
                </a:solidFill>
              </a:rPr>
              <a:t>&gt;&gt;&gt;</a:t>
            </a:r>
            <a:r>
              <a:rPr lang="en-US" sz="2000" dirty="0" smtClean="0"/>
              <a:t> </a:t>
            </a:r>
            <a:r>
              <a:rPr lang="en-US" sz="2000" dirty="0" err="1" smtClean="0"/>
              <a:t>mac</a:t>
            </a:r>
            <a:r>
              <a:rPr lang="en-US" sz="2000" dirty="0" smtClean="0"/>
              <a:t> = "AA:BB:CC:DD:EE:FF"</a:t>
            </a:r>
          </a:p>
          <a:p>
            <a:pPr marL="338138" lvl="1" indent="-338138"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smtClean="0">
                <a:solidFill>
                  <a:srgbClr val="00B0F0"/>
                </a:solidFill>
              </a:rPr>
              <a:t>&gt;&gt;&gt;</a:t>
            </a:r>
            <a:r>
              <a:rPr lang="en-US" sz="2000" dirty="0" smtClean="0"/>
              <a:t> print "The gateway has the following IP: %s and MAC: %s addresses" % (</a:t>
            </a:r>
            <a:r>
              <a:rPr lang="en-US" sz="2000" dirty="0" err="1" smtClean="0"/>
              <a:t>ip</a:t>
            </a:r>
            <a:r>
              <a:rPr lang="en-US" sz="2000" dirty="0" smtClean="0"/>
              <a:t>, </a:t>
            </a:r>
            <a:r>
              <a:rPr lang="en-US" sz="2000" dirty="0" err="1" smtClean="0"/>
              <a:t>mac</a:t>
            </a:r>
            <a:r>
              <a:rPr lang="en-US" sz="2000" dirty="0" smtClean="0"/>
              <a:t>)</a:t>
            </a:r>
          </a:p>
          <a:p>
            <a:pPr marL="338138" lvl="1" indent="-338138"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endParaRPr lang="en-US" sz="2000" dirty="0" smtClean="0"/>
          </a:p>
          <a:p>
            <a:pPr marL="338138" lvl="1" indent="-338138"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smtClean="0"/>
              <a:t>The gateway has the following IP: 192.168.1.1 and MAC: AA:BB:CC:DD:EE:FF addresses</a:t>
            </a:r>
            <a:endParaRPr lang="en-US" sz="22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143000"/>
          </a:xfrm>
        </p:spPr>
        <p:txBody>
          <a:bodyPr>
            <a:normAutofit/>
          </a:bodyPr>
          <a:lstStyle/>
          <a:p>
            <a:r>
              <a:rPr lang="en-US">
                <a:latin typeface="Calibri" charset="0"/>
                <a:cs typeface="Calibri" charset="0"/>
              </a:rPr>
              <a:t>Python Tips and Tricks –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975" y="1725613"/>
            <a:ext cx="8153400" cy="4572000"/>
          </a:xfrm>
        </p:spPr>
        <p:txBody>
          <a:bodyPr>
            <a:noAutofit/>
          </a:bodyPr>
          <a:lstStyle/>
          <a:p>
            <a:pPr marL="338138" lvl="1" indent="-338138"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>
                <a:solidFill>
                  <a:srgbClr val="FFFF00"/>
                </a:solidFill>
                <a:latin typeface="Calibri" charset="0"/>
                <a:cs typeface="Calibri" charset="0"/>
              </a:rPr>
              <a:t>Working with ASCII codes</a:t>
            </a:r>
          </a:p>
          <a:p>
            <a:pPr marL="338138" lvl="1" indent="-338138">
              <a:buFont typeface="Wingdings" charset="0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000">
                <a:solidFill>
                  <a:srgbClr val="00B0F0"/>
                </a:solidFill>
                <a:latin typeface="Calibri" charset="0"/>
                <a:cs typeface="Calibri" charset="0"/>
              </a:rPr>
              <a:t>&gt;&gt;&gt;</a:t>
            </a:r>
            <a:r>
              <a:rPr lang="en-US" sz="2000">
                <a:latin typeface="Calibri" charset="0"/>
                <a:cs typeface="Calibri" charset="0"/>
              </a:rPr>
              <a:t> x = '\x41</a:t>
            </a:r>
            <a:r>
              <a:rPr lang="ja-JP" altLang="en-US" sz="2000">
                <a:latin typeface="Calibri" charset="0"/>
                <a:cs typeface="Calibri" charset="0"/>
              </a:rPr>
              <a:t>‘</a:t>
            </a:r>
            <a:endParaRPr lang="en-US" sz="2000">
              <a:latin typeface="Calibri" charset="0"/>
              <a:cs typeface="Calibri" charset="0"/>
            </a:endParaRPr>
          </a:p>
          <a:p>
            <a:pPr marL="338138" lvl="1" indent="-338138">
              <a:buFont typeface="Wingdings" charset="0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000">
                <a:solidFill>
                  <a:srgbClr val="00B0F0"/>
                </a:solidFill>
                <a:latin typeface="Calibri" charset="0"/>
                <a:cs typeface="Calibri" charset="0"/>
              </a:rPr>
              <a:t>&gt;&gt;&gt;</a:t>
            </a:r>
            <a:r>
              <a:rPr lang="en-US" sz="2000">
                <a:latin typeface="Calibri" charset="0"/>
                <a:cs typeface="Calibri" charset="0"/>
              </a:rPr>
              <a:t> print x</a:t>
            </a:r>
          </a:p>
          <a:p>
            <a:pPr marL="338138" lvl="1" indent="-338138">
              <a:buFont typeface="Wingdings" charset="0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000">
                <a:latin typeface="Calibri" charset="0"/>
                <a:cs typeface="Calibri" charset="0"/>
              </a:rPr>
              <a:t>A</a:t>
            </a:r>
            <a:endParaRPr lang="en-US" sz="2200">
              <a:latin typeface="Calibri" charset="0"/>
              <a:cs typeface="Calibri" charset="0"/>
            </a:endParaRPr>
          </a:p>
          <a:p>
            <a:pPr marL="338138" lvl="1" indent="-338138"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>
                <a:solidFill>
                  <a:srgbClr val="FFFF00"/>
                </a:solidFill>
                <a:latin typeface="Calibri" charset="0"/>
                <a:cs typeface="Calibri" charset="0"/>
              </a:rPr>
              <a:t>Converting to Hexadecimals</a:t>
            </a:r>
          </a:p>
          <a:p>
            <a:pPr marL="338138" lvl="1" indent="-338138">
              <a:buFont typeface="Wingdings" charset="0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000">
                <a:solidFill>
                  <a:srgbClr val="00B0F0"/>
                </a:solidFill>
                <a:latin typeface="Calibri" charset="0"/>
                <a:cs typeface="Calibri" charset="0"/>
              </a:rPr>
              <a:t>&gt;&gt;&gt;</a:t>
            </a:r>
            <a:r>
              <a:rPr lang="en-US" sz="2000">
                <a:latin typeface="Calibri" charset="0"/>
                <a:cs typeface="Calibri" charset="0"/>
              </a:rPr>
              <a:t> hex(255)</a:t>
            </a:r>
          </a:p>
          <a:p>
            <a:pPr marL="338138" lvl="1" indent="-338138">
              <a:buFont typeface="Wingdings" charset="0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000">
                <a:latin typeface="Calibri" charset="0"/>
                <a:cs typeface="Calibri" charset="0"/>
              </a:rPr>
              <a:t>'0xff'</a:t>
            </a:r>
          </a:p>
          <a:p>
            <a:pPr marL="338138" lvl="1" indent="-338138">
              <a:buFont typeface="Wingdings" charset="0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000">
                <a:solidFill>
                  <a:srgbClr val="00B0F0"/>
                </a:solidFill>
                <a:latin typeface="Calibri" charset="0"/>
                <a:cs typeface="Calibri" charset="0"/>
              </a:rPr>
              <a:t>&gt;&gt;&gt;</a:t>
            </a:r>
            <a:r>
              <a:rPr lang="en-US" sz="2000">
                <a:latin typeface="Calibri" charset="0"/>
                <a:cs typeface="Calibri" charset="0"/>
              </a:rPr>
              <a:t> hex(0)</a:t>
            </a:r>
          </a:p>
          <a:p>
            <a:pPr marL="338138" lvl="1" indent="-338138">
              <a:buFont typeface="Wingdings" charset="0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000">
                <a:latin typeface="Calibri" charset="0"/>
                <a:cs typeface="Calibri" charset="0"/>
              </a:rPr>
              <a:t>'0x0'</a:t>
            </a:r>
          </a:p>
          <a:p>
            <a:pPr marL="338138" lvl="1" indent="-338138">
              <a:buFont typeface="Wingdings" charset="0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000">
                <a:solidFill>
                  <a:srgbClr val="00B0F0"/>
                </a:solidFill>
                <a:latin typeface="Calibri" charset="0"/>
                <a:cs typeface="Calibri" charset="0"/>
              </a:rPr>
              <a:t>&gt;&gt;&gt;</a:t>
            </a:r>
            <a:r>
              <a:rPr lang="en-US" sz="2000">
                <a:latin typeface="Calibri" charset="0"/>
                <a:cs typeface="Calibri" charset="0"/>
              </a:rPr>
              <a:t> hex(10)</a:t>
            </a:r>
          </a:p>
          <a:p>
            <a:pPr marL="338138" lvl="1" indent="-338138">
              <a:buFont typeface="Wingdings" charset="0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000">
                <a:latin typeface="Calibri" charset="0"/>
                <a:cs typeface="Calibri" charset="0"/>
              </a:rPr>
              <a:t>'0xa'</a:t>
            </a:r>
          </a:p>
          <a:p>
            <a:pPr marL="338138" lvl="1" indent="-338138">
              <a:buFont typeface="Wingdings" charset="0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000">
                <a:solidFill>
                  <a:srgbClr val="00B0F0"/>
                </a:solidFill>
                <a:latin typeface="Calibri" charset="0"/>
                <a:cs typeface="Calibri" charset="0"/>
              </a:rPr>
              <a:t>&gt;&gt;&gt;</a:t>
            </a:r>
            <a:r>
              <a:rPr lang="en-US" sz="2000">
                <a:latin typeface="Calibri" charset="0"/>
                <a:cs typeface="Calibri" charset="0"/>
              </a:rPr>
              <a:t> hex(15)</a:t>
            </a:r>
          </a:p>
          <a:p>
            <a:pPr marL="338138" lvl="1" indent="-338138">
              <a:buFont typeface="Wingdings" charset="0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000">
                <a:latin typeface="Calibri" charset="0"/>
                <a:cs typeface="Calibri" charset="0"/>
              </a:rPr>
              <a:t>'0xf'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ea typeface="+mj-ea"/>
              </a:rPr>
              <a:t>Python User Input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975" y="1725613"/>
            <a:ext cx="8153400" cy="4572000"/>
          </a:xfrm>
        </p:spPr>
        <p:txBody>
          <a:bodyPr>
            <a:noAutofit/>
          </a:bodyPr>
          <a:lstStyle/>
          <a:p>
            <a:pPr marL="338138" lvl="1" indent="-338138"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dirty="0" smtClean="0"/>
              <a:t>Python can handle user input from different sources:</a:t>
            </a:r>
          </a:p>
          <a:p>
            <a:pPr marL="738188" lvl="1" indent="-280988">
              <a:spcBef>
                <a:spcPts val="600"/>
              </a:spcBef>
              <a:buFont typeface="Arial" charset="0"/>
              <a:buChar char="–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smtClean="0"/>
              <a:t>Directly from the user</a:t>
            </a:r>
          </a:p>
          <a:p>
            <a:pPr marL="738188" lvl="1" indent="-280988">
              <a:spcBef>
                <a:spcPts val="600"/>
              </a:spcBef>
              <a:buFont typeface="Arial" charset="0"/>
              <a:buChar char="–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smtClean="0"/>
              <a:t>From Files</a:t>
            </a:r>
          </a:p>
          <a:p>
            <a:pPr marL="738188" lvl="1" indent="-280988">
              <a:spcBef>
                <a:spcPts val="600"/>
              </a:spcBef>
              <a:buFont typeface="Arial" charset="0"/>
              <a:buChar char="–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smtClean="0"/>
              <a:t>From GUI (not covered in this lecture)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143000"/>
          </a:xfrm>
        </p:spPr>
        <p:txBody>
          <a:bodyPr>
            <a:normAutofit/>
          </a:bodyPr>
          <a:lstStyle/>
          <a:p>
            <a:r>
              <a:rPr lang="en-US">
                <a:latin typeface="Calibri" charset="0"/>
                <a:cs typeface="Calibri" charset="0"/>
              </a:rPr>
              <a:t>Python User Input –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975" y="1725613"/>
            <a:ext cx="8153400" cy="4572000"/>
          </a:xfrm>
        </p:spPr>
        <p:txBody>
          <a:bodyPr>
            <a:noAutofit/>
          </a:bodyPr>
          <a:lstStyle/>
          <a:p>
            <a:pPr marL="338138" lvl="1" indent="-338138"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dirty="0" smtClean="0"/>
              <a:t>Directly from the user using </a:t>
            </a:r>
            <a:r>
              <a:rPr lang="en-US" dirty="0" err="1" smtClean="0"/>
              <a:t>raw_input</a:t>
            </a:r>
            <a:endParaRPr lang="en-US" dirty="0" smtClean="0"/>
          </a:p>
          <a:p>
            <a:pPr marL="338138" lvl="1" indent="-338138"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endParaRPr lang="en-US" sz="2000" dirty="0" smtClean="0"/>
          </a:p>
          <a:p>
            <a:pPr marL="338138" lvl="1" indent="-338138"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smtClean="0">
                <a:solidFill>
                  <a:srgbClr val="00B0F0"/>
                </a:solidFill>
              </a:rPr>
              <a:t>&gt;&gt;&gt;</a:t>
            </a:r>
            <a:r>
              <a:rPr lang="en-US" sz="2000" dirty="0" smtClean="0"/>
              <a:t> </a:t>
            </a:r>
            <a:r>
              <a:rPr lang="en-US" sz="2000" dirty="0" err="1" smtClean="0"/>
              <a:t>userEmail</a:t>
            </a:r>
            <a:r>
              <a:rPr lang="en-US" sz="2000" dirty="0" smtClean="0"/>
              <a:t> = </a:t>
            </a:r>
            <a:r>
              <a:rPr lang="en-US" sz="2000" dirty="0" err="1" smtClean="0"/>
              <a:t>raw_input</a:t>
            </a:r>
            <a:r>
              <a:rPr lang="en-US" sz="2000" dirty="0" smtClean="0"/>
              <a:t>("Please enter your email address: ")</a:t>
            </a:r>
          </a:p>
          <a:p>
            <a:pPr marL="338138" lvl="1" indent="-338138"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smtClean="0"/>
              <a:t>Please enter your email address: ali@ashemery.com</a:t>
            </a:r>
          </a:p>
          <a:p>
            <a:pPr marL="338138" lvl="1" indent="-338138"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endParaRPr lang="en-US" sz="2000" dirty="0" smtClean="0"/>
          </a:p>
          <a:p>
            <a:pPr marL="338138" lvl="1" indent="-338138"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smtClean="0">
                <a:solidFill>
                  <a:srgbClr val="00B0F0"/>
                </a:solidFill>
              </a:rPr>
              <a:t>&gt;&gt;&gt;</a:t>
            </a:r>
            <a:r>
              <a:rPr lang="en-US" sz="2000" dirty="0" smtClean="0"/>
              <a:t> </a:t>
            </a:r>
            <a:r>
              <a:rPr lang="en-US" sz="2000" dirty="0" err="1" smtClean="0"/>
              <a:t>userEmail</a:t>
            </a:r>
            <a:endParaRPr lang="en-US" sz="2000" dirty="0" smtClean="0"/>
          </a:p>
          <a:p>
            <a:pPr marL="338138" lvl="1" indent="-338138"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smtClean="0"/>
              <a:t>'ali@ashemery.com'</a:t>
            </a:r>
          </a:p>
          <a:p>
            <a:pPr marL="338138" lvl="1" indent="-338138"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endParaRPr lang="en-US" sz="2000" dirty="0" smtClean="0"/>
          </a:p>
          <a:p>
            <a:pPr marL="338138" lvl="1" indent="-338138"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smtClean="0">
                <a:solidFill>
                  <a:srgbClr val="00B0F0"/>
                </a:solidFill>
              </a:rPr>
              <a:t>&gt;&gt;&gt;</a:t>
            </a:r>
            <a:r>
              <a:rPr lang="en-US" sz="2000" dirty="0" smtClean="0"/>
              <a:t> type(</a:t>
            </a:r>
            <a:r>
              <a:rPr lang="en-US" sz="2000" dirty="0" err="1" smtClean="0"/>
              <a:t>userEmail</a:t>
            </a:r>
            <a:r>
              <a:rPr lang="en-US" sz="2000" dirty="0" smtClean="0"/>
              <a:t>)</a:t>
            </a:r>
          </a:p>
          <a:p>
            <a:pPr marL="338138" lvl="1" indent="-338138"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smtClean="0"/>
              <a:t>&lt;type '</a:t>
            </a:r>
            <a:r>
              <a:rPr lang="en-US" sz="2000" dirty="0" err="1" smtClean="0"/>
              <a:t>str</a:t>
            </a:r>
            <a:r>
              <a:rPr lang="en-US" sz="2000" dirty="0" smtClean="0"/>
              <a:t>'&gt;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143000"/>
          </a:xfrm>
        </p:spPr>
        <p:txBody>
          <a:bodyPr>
            <a:normAutofit/>
          </a:bodyPr>
          <a:lstStyle/>
          <a:p>
            <a:r>
              <a:rPr lang="en-US">
                <a:latin typeface="Calibri" charset="0"/>
                <a:cs typeface="Calibri" charset="0"/>
              </a:rPr>
              <a:t>Python User Input –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975" y="1725613"/>
            <a:ext cx="8153400" cy="4572000"/>
          </a:xfrm>
        </p:spPr>
        <p:txBody>
          <a:bodyPr>
            <a:noAutofit/>
          </a:bodyPr>
          <a:lstStyle/>
          <a:p>
            <a:pPr marL="338138" lvl="1" indent="-338138"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dirty="0" smtClean="0"/>
              <a:t>From Text Files</a:t>
            </a:r>
          </a:p>
          <a:p>
            <a:pPr marL="338138" lvl="1" indent="-338138"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smtClean="0">
                <a:solidFill>
                  <a:srgbClr val="00B0F0"/>
                </a:solidFill>
              </a:rPr>
              <a:t>&gt;&gt;&gt;</a:t>
            </a:r>
            <a:r>
              <a:rPr lang="en-US" sz="2000" dirty="0" smtClean="0"/>
              <a:t> f = open("./services.txt", "r")</a:t>
            </a:r>
          </a:p>
          <a:p>
            <a:pPr marL="338138" lvl="1" indent="-338138"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smtClean="0">
                <a:solidFill>
                  <a:srgbClr val="00B0F0"/>
                </a:solidFill>
              </a:rPr>
              <a:t>&gt;&gt;&gt;</a:t>
            </a:r>
            <a:r>
              <a:rPr lang="en-US" sz="2000" dirty="0" smtClean="0"/>
              <a:t> for line in f:</a:t>
            </a:r>
          </a:p>
          <a:p>
            <a:pPr marL="338138" lvl="1" indent="-338138"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smtClean="0"/>
              <a:t>...     print line</a:t>
            </a:r>
          </a:p>
          <a:p>
            <a:pPr marL="338138" lvl="1" indent="-338138"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smtClean="0"/>
              <a:t>... </a:t>
            </a:r>
          </a:p>
          <a:p>
            <a:pPr marL="338138" lvl="1" indent="-338138"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smtClean="0"/>
              <a:t>HTTP 80</a:t>
            </a:r>
          </a:p>
          <a:p>
            <a:pPr marL="338138" lvl="1" indent="-338138"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smtClean="0"/>
              <a:t>SSH 22</a:t>
            </a:r>
          </a:p>
          <a:p>
            <a:pPr marL="338138" lvl="1" indent="-338138"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smtClean="0"/>
              <a:t>FTP 21</a:t>
            </a:r>
          </a:p>
          <a:p>
            <a:pPr marL="338138" lvl="1" indent="-338138"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smtClean="0"/>
              <a:t>HTTPS 443</a:t>
            </a:r>
          </a:p>
          <a:p>
            <a:pPr marL="338138" lvl="1" indent="-338138"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smtClean="0"/>
              <a:t>SMTP 25</a:t>
            </a:r>
          </a:p>
          <a:p>
            <a:pPr marL="338138" lvl="1" indent="-338138"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smtClean="0"/>
              <a:t>POP 110</a:t>
            </a:r>
          </a:p>
          <a:p>
            <a:pPr marL="338138" lvl="1" indent="-338138"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endParaRPr lang="en-US" sz="2000" dirty="0" smtClean="0"/>
          </a:p>
          <a:p>
            <a:pPr marL="338138" lvl="1" indent="-338138"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smtClean="0">
                <a:solidFill>
                  <a:srgbClr val="00B0F0"/>
                </a:solidFill>
              </a:rPr>
              <a:t>&gt;&gt;&gt;</a:t>
            </a:r>
            <a:r>
              <a:rPr lang="en-US" sz="2000" dirty="0" smtClean="0"/>
              <a:t> </a:t>
            </a:r>
            <a:r>
              <a:rPr lang="en-US" sz="2000" dirty="0" err="1" smtClean="0"/>
              <a:t>f.close</a:t>
            </a:r>
            <a:r>
              <a:rPr lang="en-US" sz="2000" dirty="0" smtClean="0"/>
              <a:t>()</a:t>
            </a:r>
          </a:p>
        </p:txBody>
      </p:sp>
      <p:sp>
        <p:nvSpPr>
          <p:cNvPr id="30724" name="Rectangle 5"/>
          <p:cNvSpPr>
            <a:spLocks noChangeArrowheads="1"/>
          </p:cNvSpPr>
          <p:nvPr/>
        </p:nvSpPr>
        <p:spPr bwMode="auto">
          <a:xfrm>
            <a:off x="4303713" y="4194175"/>
            <a:ext cx="4572000" cy="2254250"/>
          </a:xfrm>
          <a:prstGeom prst="rect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/>
            <a:r>
              <a:rPr lang="en-US" sz="2400" b="0">
                <a:solidFill>
                  <a:schemeClr val="bg1"/>
                </a:solidFill>
                <a:latin typeface="Calibri" charset="0"/>
                <a:cs typeface="Calibri" charset="0"/>
              </a:rPr>
              <a:t>Other common file functions:</a:t>
            </a:r>
          </a:p>
          <a:p>
            <a:pPr algn="l">
              <a:buClr>
                <a:srgbClr val="FF0000"/>
              </a:buClr>
              <a:buFont typeface="Arial" charset="0"/>
              <a:buChar char="•"/>
            </a:pPr>
            <a:r>
              <a:rPr lang="en-US" sz="2400" b="0">
                <a:solidFill>
                  <a:schemeClr val="bg1"/>
                </a:solidFill>
                <a:latin typeface="Calibri" charset="0"/>
                <a:cs typeface="Calibri" charset="0"/>
              </a:rPr>
              <a:t> write</a:t>
            </a:r>
          </a:p>
          <a:p>
            <a:pPr algn="l">
              <a:buClr>
                <a:srgbClr val="FF0000"/>
              </a:buClr>
              <a:buFont typeface="Arial" charset="0"/>
              <a:buChar char="•"/>
            </a:pPr>
            <a:r>
              <a:rPr lang="en-US" sz="2400" b="0">
                <a:solidFill>
                  <a:schemeClr val="bg1"/>
                </a:solidFill>
                <a:latin typeface="Calibri" charset="0"/>
                <a:cs typeface="Calibri" charset="0"/>
              </a:rPr>
              <a:t> read</a:t>
            </a:r>
          </a:p>
          <a:p>
            <a:pPr algn="l">
              <a:buClr>
                <a:srgbClr val="FF0000"/>
              </a:buClr>
              <a:buFont typeface="Arial" charset="0"/>
              <a:buChar char="•"/>
            </a:pPr>
            <a:r>
              <a:rPr lang="en-US" sz="2400" b="0">
                <a:solidFill>
                  <a:schemeClr val="bg1"/>
                </a:solidFill>
                <a:latin typeface="Calibri" charset="0"/>
                <a:cs typeface="Calibri" charset="0"/>
              </a:rPr>
              <a:t> readline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ea typeface="+mj-ea"/>
              </a:rPr>
              <a:t>Creating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975" y="1725613"/>
            <a:ext cx="8153400" cy="4572000"/>
          </a:xfrm>
        </p:spPr>
        <p:txBody>
          <a:bodyPr>
            <a:noAutofit/>
          </a:bodyPr>
          <a:lstStyle/>
          <a:p>
            <a:pPr marL="338138" lvl="1" indent="-338138"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>
                <a:latin typeface="Calibri" charset="0"/>
                <a:cs typeface="Calibri" charset="0"/>
              </a:rPr>
              <a:t>Whenever you need to repeat a block of code, functions comes helpful</a:t>
            </a:r>
          </a:p>
          <a:p>
            <a:pPr marL="338138" lvl="1" indent="-338138"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>
                <a:latin typeface="Calibri" charset="0"/>
                <a:cs typeface="Calibri" charset="0"/>
              </a:rPr>
              <a:t>Creating a Python Function (syntax)</a:t>
            </a:r>
          </a:p>
          <a:p>
            <a:pPr marL="338138" lvl="1" indent="-338138">
              <a:buFont typeface="Wingdings" charset="0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endParaRPr lang="en-US">
              <a:latin typeface="Calibri" charset="0"/>
              <a:cs typeface="Calibri" charset="0"/>
            </a:endParaRPr>
          </a:p>
          <a:p>
            <a:pPr marL="338138" lvl="1" indent="-338138">
              <a:buFont typeface="Wingdings" charset="0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>
                <a:solidFill>
                  <a:srgbClr val="00B0F0"/>
                </a:solidFill>
                <a:latin typeface="Calibri" charset="0"/>
                <a:cs typeface="Calibri" charset="0"/>
              </a:rPr>
              <a:t>def fName( listOfArguments ):</a:t>
            </a:r>
          </a:p>
          <a:p>
            <a:pPr marL="738188" lvl="2" indent="-338138"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000">
                <a:solidFill>
                  <a:srgbClr val="00B0F0"/>
                </a:solidFill>
                <a:latin typeface="Calibri" charset="0"/>
                <a:cs typeface="Calibri" charset="0"/>
              </a:rPr>
              <a:t>Line1</a:t>
            </a:r>
          </a:p>
          <a:p>
            <a:pPr marL="738188" lvl="2" indent="-338138"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000">
                <a:solidFill>
                  <a:srgbClr val="00B0F0"/>
                </a:solidFill>
                <a:latin typeface="Calibri" charset="0"/>
                <a:cs typeface="Calibri" charset="0"/>
              </a:rPr>
              <a:t>Line2</a:t>
            </a:r>
          </a:p>
          <a:p>
            <a:pPr marL="738188" lvl="2" indent="-338138"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000">
                <a:solidFill>
                  <a:srgbClr val="00B0F0"/>
                </a:solidFill>
                <a:latin typeface="Calibri" charset="0"/>
                <a:cs typeface="Calibri" charset="0"/>
              </a:rPr>
              <a:t>….</a:t>
            </a:r>
          </a:p>
          <a:p>
            <a:pPr marL="738188" lvl="2" indent="-338138"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000">
                <a:solidFill>
                  <a:srgbClr val="00B0F0"/>
                </a:solidFill>
                <a:latin typeface="Calibri" charset="0"/>
                <a:cs typeface="Calibri" charset="0"/>
              </a:rPr>
              <a:t>Line n</a:t>
            </a:r>
          </a:p>
          <a:p>
            <a:pPr marL="738188" lvl="2" indent="-338138"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000">
                <a:solidFill>
                  <a:srgbClr val="00B0F0"/>
                </a:solidFill>
                <a:latin typeface="Calibri" charset="0"/>
                <a:cs typeface="Calibri" charset="0"/>
              </a:rPr>
              <a:t>return something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143000"/>
          </a:xfrm>
        </p:spPr>
        <p:txBody>
          <a:bodyPr>
            <a:normAutofit/>
          </a:bodyPr>
          <a:lstStyle/>
          <a:p>
            <a:r>
              <a:rPr lang="en-US">
                <a:latin typeface="Calibri" charset="0"/>
                <a:cs typeface="Calibri" charset="0"/>
              </a:rPr>
              <a:t>Creating Functions –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975" y="1725613"/>
            <a:ext cx="8153400" cy="4572000"/>
          </a:xfrm>
        </p:spPr>
        <p:txBody>
          <a:bodyPr>
            <a:noAutofit/>
          </a:bodyPr>
          <a:lstStyle/>
          <a:p>
            <a:pPr marL="338138" lvl="1" indent="-338138"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dirty="0" smtClean="0"/>
              <a:t>Basic function to check for valid port numbers</a:t>
            </a:r>
          </a:p>
          <a:p>
            <a:pPr marL="338138" lvl="1" indent="-338138"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endParaRPr lang="en-US" sz="2000" dirty="0" smtClean="0"/>
          </a:p>
          <a:p>
            <a:pPr marL="338138" lvl="1" indent="-338138"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smtClean="0"/>
              <a:t>def </a:t>
            </a:r>
            <a:r>
              <a:rPr lang="en-US" sz="2000" dirty="0" err="1" smtClean="0"/>
              <a:t>checkPortNumber</a:t>
            </a:r>
            <a:r>
              <a:rPr lang="en-US" sz="2000" dirty="0" smtClean="0"/>
              <a:t>(port):</a:t>
            </a:r>
          </a:p>
          <a:p>
            <a:pPr marL="338138" lvl="1" indent="-338138"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smtClean="0"/>
              <a:t>	if port &gt; 65535 or port &lt; 0:</a:t>
            </a:r>
          </a:p>
          <a:p>
            <a:pPr marL="338138" lvl="1" indent="-338138"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smtClean="0"/>
              <a:t>		return False</a:t>
            </a:r>
          </a:p>
          <a:p>
            <a:pPr marL="338138" lvl="1" indent="-338138"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smtClean="0"/>
              <a:t>	else:</a:t>
            </a:r>
          </a:p>
          <a:p>
            <a:pPr marL="338138" lvl="1" indent="-338138"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smtClean="0"/>
              <a:t>		return True</a:t>
            </a:r>
          </a:p>
          <a:p>
            <a:pPr marL="338138" lvl="1" indent="-338138"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endParaRPr lang="en-US" sz="2600" dirty="0" smtClean="0"/>
          </a:p>
          <a:p>
            <a:pPr marL="338138" lvl="1" indent="-338138"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dirty="0" err="1" smtClean="0"/>
              <a:t>Howto</a:t>
            </a:r>
            <a:r>
              <a:rPr lang="en-US" dirty="0" smtClean="0"/>
              <a:t> use the </a:t>
            </a:r>
            <a:r>
              <a:rPr lang="en-US" dirty="0" err="1" smtClean="0">
                <a:solidFill>
                  <a:srgbClr val="FFFF00"/>
                </a:solidFill>
              </a:rPr>
              <a:t>checkPortNumber</a:t>
            </a:r>
            <a:r>
              <a:rPr lang="en-US" dirty="0" smtClean="0"/>
              <a:t> function:</a:t>
            </a:r>
          </a:p>
          <a:p>
            <a:pPr marL="338138" lvl="1" indent="-338138"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smtClean="0"/>
              <a:t>print </a:t>
            </a:r>
            <a:r>
              <a:rPr lang="en-US" sz="2000" dirty="0" err="1" smtClean="0"/>
              <a:t>checkPortNumber</a:t>
            </a:r>
            <a:r>
              <a:rPr lang="en-US" sz="2000" dirty="0" smtClean="0"/>
              <a:t>(80) </a:t>
            </a:r>
            <a:r>
              <a:rPr lang="en-US" sz="2000" dirty="0" smtClean="0">
                <a:sym typeface="Wingdings" pitchFamily="2" charset="2"/>
              </a:rPr>
              <a:t> True</a:t>
            </a:r>
            <a:endParaRPr lang="en-US" sz="2000" dirty="0" smtClean="0"/>
          </a:p>
          <a:p>
            <a:pPr marL="338138" lvl="1" indent="-338138"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smtClean="0"/>
              <a:t>print </a:t>
            </a:r>
            <a:r>
              <a:rPr lang="en-US" sz="2000" dirty="0" err="1" smtClean="0"/>
              <a:t>checkPortNumber</a:t>
            </a:r>
            <a:r>
              <a:rPr lang="en-US" sz="2000" dirty="0" smtClean="0"/>
              <a:t>(66000) </a:t>
            </a:r>
            <a:r>
              <a:rPr lang="en-US" sz="2000" dirty="0" smtClean="0">
                <a:sym typeface="Wingdings" pitchFamily="2" charset="2"/>
              </a:rPr>
              <a:t> False</a:t>
            </a:r>
            <a:endParaRPr lang="en-US" sz="2000" dirty="0" smtClean="0"/>
          </a:p>
          <a:p>
            <a:pPr marL="338138" lvl="1" indent="-338138"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smtClean="0"/>
              <a:t>print </a:t>
            </a:r>
            <a:r>
              <a:rPr lang="en-US" sz="2000" dirty="0" err="1" smtClean="0"/>
              <a:t>checkPortNumber</a:t>
            </a:r>
            <a:r>
              <a:rPr lang="en-US" sz="2000" dirty="0" smtClean="0"/>
              <a:t>(-1) </a:t>
            </a:r>
            <a:r>
              <a:rPr lang="en-US" sz="2000" dirty="0" smtClean="0">
                <a:sym typeface="Wingdings" pitchFamily="2" charset="2"/>
              </a:rPr>
              <a:t> False</a:t>
            </a:r>
            <a:endParaRPr lang="en-US" sz="18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ea typeface="+mj-ea"/>
              </a:rPr>
              <a:t>Working with Modules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975" y="1725613"/>
            <a:ext cx="8153400" cy="4572000"/>
          </a:xfrm>
        </p:spPr>
        <p:txBody>
          <a:bodyPr>
            <a:noAutofit/>
          </a:bodyPr>
          <a:lstStyle/>
          <a:p>
            <a:pPr marL="338138" lvl="1" indent="-338138"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dirty="0" smtClean="0"/>
              <a:t>Modules in Python are simply any file containing Python statements!</a:t>
            </a:r>
          </a:p>
          <a:p>
            <a:pPr marL="338138" lvl="1" indent="-338138"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dirty="0" smtClean="0"/>
              <a:t>Python is distributed with many modules</a:t>
            </a:r>
          </a:p>
          <a:p>
            <a:pPr marL="338138" lvl="1" indent="-338138"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dirty="0" smtClean="0"/>
              <a:t>To use a module:</a:t>
            </a:r>
          </a:p>
          <a:p>
            <a:pPr marL="738188" lvl="1" indent="-280988">
              <a:spcBef>
                <a:spcPts val="600"/>
              </a:spcBef>
              <a:buFont typeface="Arial" charset="0"/>
              <a:buChar char="–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smtClean="0"/>
              <a:t>import module</a:t>
            </a:r>
          </a:p>
          <a:p>
            <a:pPr marL="738188" lvl="1" indent="-280988">
              <a:spcBef>
                <a:spcPts val="600"/>
              </a:spcBef>
              <a:buFont typeface="Arial" charset="0"/>
              <a:buChar char="–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smtClean="0"/>
              <a:t>import module1, module2, </a:t>
            </a:r>
            <a:r>
              <a:rPr lang="en-US" sz="2000" dirty="0" err="1" smtClean="0"/>
              <a:t>moduleN</a:t>
            </a:r>
            <a:endParaRPr lang="en-US" sz="2000" dirty="0" smtClean="0"/>
          </a:p>
          <a:p>
            <a:pPr marL="738188" lvl="1" indent="-280988">
              <a:spcBef>
                <a:spcPts val="600"/>
              </a:spcBef>
              <a:buFont typeface="Arial" charset="0"/>
              <a:buChar char="–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smtClean="0"/>
              <a:t>import module as </a:t>
            </a:r>
            <a:r>
              <a:rPr lang="en-US" sz="2000" dirty="0" err="1" smtClean="0"/>
              <a:t>newname</a:t>
            </a:r>
            <a:endParaRPr lang="en-US" sz="2000" dirty="0" smtClean="0"/>
          </a:p>
          <a:p>
            <a:pPr marL="738188" lvl="1" indent="-280988">
              <a:spcBef>
                <a:spcPts val="600"/>
              </a:spcBef>
              <a:buFont typeface="Arial" charset="0"/>
              <a:buChar char="–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smtClean="0"/>
              <a:t>from module import *</a:t>
            </a:r>
          </a:p>
          <a:p>
            <a:pPr marL="738188" lvl="1" indent="-280988">
              <a:spcBef>
                <a:spcPts val="600"/>
              </a:spcBef>
              <a:buFont typeface="Arial" charset="0"/>
              <a:buChar char="–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smtClean="0"/>
              <a:t>from module import &lt;specific&gt;</a:t>
            </a:r>
          </a:p>
          <a:p>
            <a:pPr marL="338138" lvl="1" indent="-338138"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endParaRPr lang="en-US" sz="16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ea typeface="+mj-ea"/>
              </a:rPr>
              <a:t>Common Used Modules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975" y="1725613"/>
            <a:ext cx="8153400" cy="4572000"/>
          </a:xfrm>
        </p:spPr>
        <p:txBody>
          <a:bodyPr>
            <a:noAutofit/>
          </a:bodyPr>
          <a:lstStyle/>
          <a:p>
            <a:pPr marL="338138" lvl="1" indent="-338138"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>
                <a:latin typeface="Calibri" charset="0"/>
                <a:cs typeface="Calibri" charset="0"/>
              </a:rPr>
              <a:t>The most commonly used modules with security coding are:</a:t>
            </a:r>
          </a:p>
          <a:p>
            <a:pPr marL="338138" lvl="1" indent="-338138">
              <a:spcBef>
                <a:spcPts val="600"/>
              </a:spcBef>
              <a:buFont typeface="Arial" charset="0"/>
              <a:buChar char="–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000">
                <a:latin typeface="Calibri" charset="0"/>
                <a:cs typeface="Calibri" charset="0"/>
              </a:rPr>
              <a:t>string, re</a:t>
            </a:r>
          </a:p>
          <a:p>
            <a:pPr marL="338138" lvl="1" indent="-338138">
              <a:spcBef>
                <a:spcPts val="600"/>
              </a:spcBef>
              <a:buFont typeface="Arial" charset="0"/>
              <a:buChar char="–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000">
                <a:latin typeface="Calibri" charset="0"/>
                <a:cs typeface="Calibri" charset="0"/>
              </a:rPr>
              <a:t>os, sys, socket</a:t>
            </a:r>
          </a:p>
          <a:p>
            <a:pPr marL="338138" lvl="1" indent="-338138">
              <a:spcBef>
                <a:spcPts val="600"/>
              </a:spcBef>
              <a:buFont typeface="Arial" charset="0"/>
              <a:buChar char="–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000">
                <a:latin typeface="Calibri" charset="0"/>
                <a:cs typeface="Calibri" charset="0"/>
              </a:rPr>
              <a:t>hashlib</a:t>
            </a:r>
          </a:p>
          <a:p>
            <a:pPr marL="338138" lvl="1" indent="-338138">
              <a:spcBef>
                <a:spcPts val="600"/>
              </a:spcBef>
              <a:buFont typeface="Arial" charset="0"/>
              <a:buChar char="–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000">
                <a:latin typeface="Calibri" charset="0"/>
                <a:cs typeface="Calibri" charset="0"/>
              </a:rPr>
              <a:t>httplib, urllib2</a:t>
            </a:r>
          </a:p>
          <a:p>
            <a:pPr marL="338138" lvl="1" indent="-338138">
              <a:spcBef>
                <a:spcPts val="600"/>
              </a:spcBef>
              <a:buFont typeface="Arial" charset="0"/>
              <a:buChar char="–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000">
                <a:latin typeface="Calibri" charset="0"/>
                <a:cs typeface="Calibri" charset="0"/>
              </a:rPr>
              <a:t>Others? Please add …</a:t>
            </a:r>
          </a:p>
          <a:p>
            <a:pPr marL="338138" lvl="1" indent="-338138">
              <a:spcBef>
                <a:spcPts val="600"/>
              </a:spcBef>
              <a:buFont typeface="Arial" charset="0"/>
              <a:buChar char="–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endParaRPr lang="en-US" sz="2000">
              <a:latin typeface="Calibri" charset="0"/>
              <a:cs typeface="Calibri" charset="0"/>
            </a:endParaRPr>
          </a:p>
          <a:p>
            <a:pPr marL="338138" lvl="1" indent="-338138">
              <a:spcBef>
                <a:spcPts val="600"/>
              </a:spcBef>
              <a:buFont typeface="Arial" charset="0"/>
              <a:buChar char="–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endParaRPr lang="en-US" sz="2000"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1455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dirty="0" smtClean="0">
                <a:ea typeface="+mj-ea"/>
              </a:rPr>
              <a:t>Writing Basic Security Tools using Python</a:t>
            </a:r>
          </a:p>
        </p:txBody>
      </p:sp>
      <p:sp>
        <p:nvSpPr>
          <p:cNvPr id="7" name="Title 5"/>
          <p:cNvSpPr txBox="1">
            <a:spLocks/>
          </p:cNvSpPr>
          <p:nvPr/>
        </p:nvSpPr>
        <p:spPr>
          <a:xfrm>
            <a:off x="6248400" y="6172200"/>
            <a:ext cx="2819400" cy="5334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i="1" dirty="0">
                <a:solidFill>
                  <a:srgbClr val="FFFF00"/>
                </a:solidFill>
                <a:latin typeface="Calibri" pitchFamily="34" charset="0"/>
                <a:ea typeface="+mj-ea"/>
                <a:cs typeface="Calibri" pitchFamily="34" charset="0"/>
              </a:rPr>
              <a:t>Special lecture</a:t>
            </a:r>
            <a:endParaRPr lang="en-US" sz="2400" b="0" dirty="0">
              <a:solidFill>
                <a:srgbClr val="FFFF00"/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Modules and Examples</a:t>
            </a:r>
            <a:endParaRPr lang="en-US" dirty="0">
              <a:ea typeface="+mj-ea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3733800"/>
            <a:ext cx="8047038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143000"/>
          </a:xfrm>
        </p:spPr>
        <p:txBody>
          <a:bodyPr>
            <a:normAutofit/>
          </a:bodyPr>
          <a:lstStyle/>
          <a:p>
            <a:r>
              <a:rPr lang="en-US">
                <a:latin typeface="Calibri" charset="0"/>
                <a:cs typeface="Calibri" charset="0"/>
              </a:rPr>
              <a:t>Module </a:t>
            </a:r>
            <a:r>
              <a:rPr lang="ja-JP" altLang="en-US">
                <a:latin typeface="Calibri" charset="0"/>
                <a:cs typeface="Calibri" charset="0"/>
              </a:rPr>
              <a:t>“</a:t>
            </a:r>
            <a:r>
              <a:rPr lang="en-US">
                <a:latin typeface="Calibri" charset="0"/>
                <a:cs typeface="Calibri" charset="0"/>
              </a:rPr>
              <a:t>sys</a:t>
            </a:r>
            <a:r>
              <a:rPr lang="ja-JP" altLang="en-US">
                <a:latin typeface="Calibri" charset="0"/>
                <a:cs typeface="Calibri" charset="0"/>
              </a:rPr>
              <a:t>”</a:t>
            </a:r>
            <a:endParaRPr lang="en-US">
              <a:latin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225" y="1725613"/>
            <a:ext cx="8153400" cy="4572000"/>
          </a:xfrm>
        </p:spPr>
        <p:txBody>
          <a:bodyPr>
            <a:noAutofit/>
          </a:bodyPr>
          <a:lstStyle/>
          <a:p>
            <a:pPr marL="338138" lvl="1" indent="-338138"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>
                <a:solidFill>
                  <a:srgbClr val="FFFF00"/>
                </a:solidFill>
                <a:latin typeface="Calibri" charset="0"/>
                <a:cs typeface="Calibri" charset="0"/>
              </a:rPr>
              <a:t>Check Python path, and count them</a:t>
            </a:r>
          </a:p>
          <a:p>
            <a:pPr marL="338138" lvl="1" indent="-338138">
              <a:buFont typeface="Wingdings" charset="0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000">
                <a:latin typeface="Calibri" charset="0"/>
                <a:cs typeface="Calibri" charset="0"/>
              </a:rPr>
              <a:t>import sys</a:t>
            </a:r>
          </a:p>
          <a:p>
            <a:pPr marL="338138" lvl="1" indent="-338138">
              <a:buFont typeface="Wingdings" charset="0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000">
                <a:latin typeface="Calibri" charset="0"/>
                <a:cs typeface="Calibri" charset="0"/>
              </a:rPr>
              <a:t>print "path has", len(sys.path), "members</a:t>
            </a:r>
            <a:r>
              <a:rPr lang="ja-JP" altLang="en-US" sz="2000">
                <a:latin typeface="Calibri" charset="0"/>
                <a:cs typeface="Calibri" charset="0"/>
              </a:rPr>
              <a:t>“</a:t>
            </a:r>
            <a:endParaRPr lang="en-US" sz="2000">
              <a:latin typeface="Calibri" charset="0"/>
              <a:cs typeface="Calibri" charset="0"/>
            </a:endParaRPr>
          </a:p>
          <a:p>
            <a:pPr marL="338138" lvl="1" indent="-338138">
              <a:buFont typeface="Wingdings" charset="0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000">
                <a:latin typeface="Calibri" charset="0"/>
                <a:cs typeface="Calibri" charset="0"/>
              </a:rPr>
              <a:t>print "The members are:</a:t>
            </a:r>
            <a:r>
              <a:rPr lang="ja-JP" altLang="en-US" sz="2000">
                <a:latin typeface="Calibri" charset="0"/>
                <a:cs typeface="Calibri" charset="0"/>
              </a:rPr>
              <a:t>“</a:t>
            </a:r>
            <a:endParaRPr lang="en-US" sz="2000">
              <a:latin typeface="Calibri" charset="0"/>
              <a:cs typeface="Calibri" charset="0"/>
            </a:endParaRPr>
          </a:p>
          <a:p>
            <a:pPr marL="338138" lvl="1" indent="-338138">
              <a:buFont typeface="Wingdings" charset="0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000">
                <a:latin typeface="Calibri" charset="0"/>
                <a:cs typeface="Calibri" charset="0"/>
              </a:rPr>
              <a:t>for member in sys.path:</a:t>
            </a:r>
          </a:p>
          <a:p>
            <a:pPr marL="338138" lvl="1" indent="-338138">
              <a:buFont typeface="Wingdings" charset="0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000">
                <a:latin typeface="Calibri" charset="0"/>
                <a:cs typeface="Calibri" charset="0"/>
              </a:rPr>
              <a:t> 	print member</a:t>
            </a:r>
          </a:p>
          <a:p>
            <a:pPr marL="338138" lvl="1" indent="-338138">
              <a:buFont typeface="Wingdings" charset="0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endParaRPr lang="en-US" sz="1800">
              <a:latin typeface="Calibri" charset="0"/>
              <a:cs typeface="Calibri" charset="0"/>
            </a:endParaRPr>
          </a:p>
          <a:p>
            <a:pPr marL="338138" lvl="1" indent="-338138"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>
                <a:solidFill>
                  <a:srgbClr val="FFFF00"/>
                </a:solidFill>
                <a:latin typeface="Calibri" charset="0"/>
                <a:cs typeface="Calibri" charset="0"/>
              </a:rPr>
              <a:t>Print all imported modules:</a:t>
            </a:r>
          </a:p>
          <a:p>
            <a:pPr marL="338138" lvl="1" indent="-338138">
              <a:buFont typeface="Wingdings" charset="0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000">
                <a:solidFill>
                  <a:srgbClr val="00B0F0"/>
                </a:solidFill>
                <a:latin typeface="Calibri" charset="0"/>
                <a:cs typeface="Calibri" charset="0"/>
              </a:rPr>
              <a:t>&gt;&gt;&gt;</a:t>
            </a:r>
            <a:r>
              <a:rPr lang="en-US" sz="2000">
                <a:latin typeface="Calibri" charset="0"/>
                <a:cs typeface="Calibri" charset="0"/>
              </a:rPr>
              <a:t> print sys.modules.keys()</a:t>
            </a:r>
          </a:p>
          <a:p>
            <a:pPr marL="338138" lvl="1" indent="-338138">
              <a:buFont typeface="Wingdings" charset="0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endParaRPr lang="en-US" sz="1800">
              <a:latin typeface="Calibri" charset="0"/>
              <a:cs typeface="Calibri" charset="0"/>
            </a:endParaRPr>
          </a:p>
          <a:p>
            <a:pPr marL="338138" lvl="1" indent="-338138"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>
                <a:solidFill>
                  <a:srgbClr val="FFFF00"/>
                </a:solidFill>
                <a:latin typeface="Calibri" charset="0"/>
                <a:cs typeface="Calibri" charset="0"/>
              </a:rPr>
              <a:t>Print the platform type (linux, win32, mac, etc)</a:t>
            </a:r>
          </a:p>
          <a:p>
            <a:pPr marL="338138" lvl="1" indent="-338138">
              <a:buFont typeface="Wingdings" charset="0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000">
                <a:solidFill>
                  <a:srgbClr val="00B0F0"/>
                </a:solidFill>
                <a:latin typeface="Calibri" charset="0"/>
                <a:cs typeface="Calibri" charset="0"/>
              </a:rPr>
              <a:t>&gt;&gt;&gt;</a:t>
            </a:r>
            <a:r>
              <a:rPr lang="en-US" sz="2000">
                <a:latin typeface="Calibri" charset="0"/>
                <a:cs typeface="Calibri" charset="0"/>
              </a:rPr>
              <a:t> print sys.platform</a:t>
            </a:r>
          </a:p>
          <a:p>
            <a:pPr marL="338138" lvl="1" indent="-338138">
              <a:buFont typeface="Wingdings" charset="0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endParaRPr lang="en-US" sz="1800"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143000"/>
          </a:xfrm>
        </p:spPr>
        <p:txBody>
          <a:bodyPr>
            <a:normAutofit/>
          </a:bodyPr>
          <a:lstStyle/>
          <a:p>
            <a:r>
              <a:rPr lang="en-US">
                <a:latin typeface="Calibri" charset="0"/>
                <a:cs typeface="Calibri" charset="0"/>
              </a:rPr>
              <a:t>Module </a:t>
            </a:r>
            <a:r>
              <a:rPr lang="ja-JP" altLang="en-US">
                <a:latin typeface="Calibri" charset="0"/>
                <a:cs typeface="Calibri" charset="0"/>
              </a:rPr>
              <a:t>“</a:t>
            </a:r>
            <a:r>
              <a:rPr lang="en-US">
                <a:latin typeface="Calibri" charset="0"/>
                <a:cs typeface="Calibri" charset="0"/>
              </a:rPr>
              <a:t>sys</a:t>
            </a:r>
            <a:r>
              <a:rPr lang="ja-JP" altLang="en-US">
                <a:latin typeface="Calibri" charset="0"/>
                <a:cs typeface="Calibri" charset="0"/>
              </a:rPr>
              <a:t>”</a:t>
            </a:r>
            <a:r>
              <a:rPr lang="en-US">
                <a:latin typeface="Calibri" charset="0"/>
                <a:cs typeface="Calibri" charset="0"/>
              </a:rPr>
              <a:t> –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975" y="1725613"/>
            <a:ext cx="8153400" cy="4572000"/>
          </a:xfrm>
        </p:spPr>
        <p:txBody>
          <a:bodyPr>
            <a:noAutofit/>
          </a:bodyPr>
          <a:lstStyle/>
          <a:p>
            <a:pPr marL="338138" lvl="1" indent="-338138"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>
                <a:solidFill>
                  <a:srgbClr val="FFFF00"/>
                </a:solidFill>
                <a:latin typeface="Calibri" charset="0"/>
                <a:cs typeface="Calibri" charset="0"/>
              </a:rPr>
              <a:t>Check application name, and list number of passed arguments</a:t>
            </a:r>
          </a:p>
          <a:p>
            <a:pPr marL="338138" lvl="1" indent="-338138">
              <a:buFont typeface="Wingdings" charset="0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000">
                <a:latin typeface="Calibri" charset="0"/>
                <a:cs typeface="Calibri" charset="0"/>
              </a:rPr>
              <a:t>import sys</a:t>
            </a:r>
          </a:p>
          <a:p>
            <a:pPr marL="338138" lvl="1" indent="-338138">
              <a:buFont typeface="Wingdings" charset="0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000">
                <a:latin typeface="Calibri" charset="0"/>
                <a:cs typeface="Calibri" charset="0"/>
              </a:rPr>
              <a:t>print </a:t>
            </a:r>
            <a:r>
              <a:rPr lang="ja-JP" altLang="en-US" sz="2000">
                <a:latin typeface="Calibri" charset="0"/>
                <a:cs typeface="Calibri" charset="0"/>
              </a:rPr>
              <a:t>“</a:t>
            </a:r>
            <a:r>
              <a:rPr lang="en-US" sz="2000">
                <a:latin typeface="Calibri" charset="0"/>
                <a:cs typeface="Calibri" charset="0"/>
              </a:rPr>
              <a:t>The application name is:", sys.argv[0]</a:t>
            </a:r>
          </a:p>
          <a:p>
            <a:pPr marL="338138" lvl="1" indent="-338138">
              <a:buFont typeface="Wingdings" charset="0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endParaRPr lang="en-US" sz="2000">
              <a:latin typeface="Calibri" charset="0"/>
              <a:cs typeface="Calibri" charset="0"/>
            </a:endParaRPr>
          </a:p>
          <a:p>
            <a:pPr marL="338138" lvl="1" indent="-338138">
              <a:buFont typeface="Wingdings" charset="0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000">
                <a:latin typeface="Calibri" charset="0"/>
                <a:cs typeface="Calibri" charset="0"/>
              </a:rPr>
              <a:t>if len(sys.argv) &gt; 1:</a:t>
            </a:r>
          </a:p>
          <a:p>
            <a:pPr marL="338138" lvl="1" indent="-338138">
              <a:buFont typeface="Wingdings" charset="0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000">
                <a:latin typeface="Calibri" charset="0"/>
                <a:cs typeface="Calibri" charset="0"/>
              </a:rPr>
              <a:t>    print </a:t>
            </a:r>
            <a:r>
              <a:rPr lang="ja-JP" altLang="en-US" sz="2000">
                <a:latin typeface="Calibri" charset="0"/>
                <a:cs typeface="Calibri" charset="0"/>
              </a:rPr>
              <a:t>“</a:t>
            </a:r>
            <a:r>
              <a:rPr lang="en-US" sz="2000">
                <a:latin typeface="Calibri" charset="0"/>
                <a:cs typeface="Calibri" charset="0"/>
              </a:rPr>
              <a:t>You passed", len(sys.argv)-1, "arguments. They are:"</a:t>
            </a:r>
          </a:p>
          <a:p>
            <a:pPr marL="338138" lvl="1" indent="-338138">
              <a:buFont typeface="Wingdings" charset="0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000">
                <a:latin typeface="Calibri" charset="0"/>
                <a:cs typeface="Calibri" charset="0"/>
              </a:rPr>
              <a:t>    for arg in sys.argv[1:]:</a:t>
            </a:r>
          </a:p>
          <a:p>
            <a:pPr marL="338138" lvl="1" indent="-338138">
              <a:buFont typeface="Wingdings" charset="0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000">
                <a:latin typeface="Calibri" charset="0"/>
                <a:cs typeface="Calibri" charset="0"/>
              </a:rPr>
              <a:t>        print arg</a:t>
            </a:r>
          </a:p>
          <a:p>
            <a:pPr marL="338138" lvl="1" indent="-338138">
              <a:buFont typeface="Wingdings" charset="0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000">
                <a:latin typeface="Calibri" charset="0"/>
                <a:cs typeface="Calibri" charset="0"/>
              </a:rPr>
              <a:t>else:</a:t>
            </a:r>
          </a:p>
          <a:p>
            <a:pPr marL="338138" lvl="1" indent="-338138">
              <a:buFont typeface="Wingdings" charset="0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000">
                <a:latin typeface="Calibri" charset="0"/>
                <a:cs typeface="Calibri" charset="0"/>
              </a:rPr>
              <a:t>    print </a:t>
            </a:r>
            <a:r>
              <a:rPr lang="ja-JP" altLang="en-US" sz="2000">
                <a:latin typeface="Calibri" charset="0"/>
                <a:cs typeface="Calibri" charset="0"/>
              </a:rPr>
              <a:t>“</a:t>
            </a:r>
            <a:r>
              <a:rPr lang="en-US" sz="2000">
                <a:latin typeface="Calibri" charset="0"/>
                <a:cs typeface="Calibri" charset="0"/>
              </a:rPr>
              <a:t>No arguments passed!</a:t>
            </a:r>
            <a:r>
              <a:rPr lang="ja-JP" altLang="en-US" sz="2000">
                <a:latin typeface="Calibri" charset="0"/>
                <a:cs typeface="Calibri" charset="0"/>
              </a:rPr>
              <a:t>“</a:t>
            </a:r>
            <a:endParaRPr lang="en-US" sz="2000"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143000"/>
          </a:xfrm>
        </p:spPr>
        <p:txBody>
          <a:bodyPr>
            <a:normAutofit/>
          </a:bodyPr>
          <a:lstStyle/>
          <a:p>
            <a:r>
              <a:rPr lang="en-US">
                <a:latin typeface="Calibri" charset="0"/>
                <a:cs typeface="Calibri" charset="0"/>
              </a:rPr>
              <a:t>Module </a:t>
            </a:r>
            <a:r>
              <a:rPr lang="ja-JP" altLang="en-US">
                <a:latin typeface="Calibri" charset="0"/>
                <a:cs typeface="Calibri" charset="0"/>
              </a:rPr>
              <a:t>“</a:t>
            </a:r>
            <a:r>
              <a:rPr lang="en-US">
                <a:latin typeface="Calibri" charset="0"/>
                <a:cs typeface="Calibri" charset="0"/>
              </a:rPr>
              <a:t>sys</a:t>
            </a:r>
            <a:r>
              <a:rPr lang="ja-JP" altLang="en-US">
                <a:latin typeface="Calibri" charset="0"/>
                <a:cs typeface="Calibri" charset="0"/>
              </a:rPr>
              <a:t>”</a:t>
            </a:r>
            <a:r>
              <a:rPr lang="en-US">
                <a:latin typeface="Calibri" charset="0"/>
                <a:cs typeface="Calibri" charset="0"/>
              </a:rPr>
              <a:t> –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975" y="1725613"/>
            <a:ext cx="8153400" cy="4572000"/>
          </a:xfrm>
        </p:spPr>
        <p:txBody>
          <a:bodyPr>
            <a:noAutofit/>
          </a:bodyPr>
          <a:lstStyle/>
          <a:p>
            <a:pPr marL="338138" lvl="1" indent="-338138"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dirty="0" smtClean="0">
                <a:solidFill>
                  <a:srgbClr val="FFFF00"/>
                </a:solidFill>
              </a:rPr>
              <a:t>Check the Python working version</a:t>
            </a:r>
          </a:p>
          <a:p>
            <a:pPr marL="338138" lvl="1" indent="-338138"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smtClean="0">
                <a:solidFill>
                  <a:srgbClr val="00B0F0"/>
                </a:solidFill>
              </a:rPr>
              <a:t>&gt;&gt;&gt;</a:t>
            </a:r>
            <a:r>
              <a:rPr lang="en-US" sz="2000" dirty="0" smtClean="0"/>
              <a:t> </a:t>
            </a:r>
            <a:r>
              <a:rPr lang="en-US" sz="2000" dirty="0" err="1" smtClean="0"/>
              <a:t>sys.version</a:t>
            </a:r>
            <a:endParaRPr lang="en-US" sz="2000" dirty="0" smtClean="0"/>
          </a:p>
          <a:p>
            <a:pPr marL="338138" lvl="1" indent="-338138"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endParaRPr lang="en-US" sz="18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143000"/>
          </a:xfrm>
        </p:spPr>
        <p:txBody>
          <a:bodyPr>
            <a:normAutofit/>
          </a:bodyPr>
          <a:lstStyle/>
          <a:p>
            <a:r>
              <a:rPr lang="en-US">
                <a:latin typeface="Calibri" charset="0"/>
                <a:cs typeface="Calibri" charset="0"/>
              </a:rPr>
              <a:t>Module </a:t>
            </a:r>
            <a:r>
              <a:rPr lang="ja-JP" altLang="en-US">
                <a:latin typeface="Calibri" charset="0"/>
                <a:cs typeface="Calibri" charset="0"/>
              </a:rPr>
              <a:t>“</a:t>
            </a:r>
            <a:r>
              <a:rPr lang="en-US">
                <a:latin typeface="Calibri" charset="0"/>
                <a:cs typeface="Calibri" charset="0"/>
              </a:rPr>
              <a:t>os</a:t>
            </a:r>
            <a:r>
              <a:rPr lang="ja-JP" altLang="en-US">
                <a:latin typeface="Calibri" charset="0"/>
                <a:cs typeface="Calibri" charset="0"/>
              </a:rPr>
              <a:t>”</a:t>
            </a:r>
            <a:endParaRPr lang="en-US">
              <a:latin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975" y="1725613"/>
            <a:ext cx="8153400" cy="4848225"/>
          </a:xfrm>
        </p:spPr>
        <p:txBody>
          <a:bodyPr>
            <a:noAutofit/>
          </a:bodyPr>
          <a:lstStyle/>
          <a:p>
            <a:pPr marL="338138" lvl="1" indent="-338138"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dirty="0" smtClean="0"/>
              <a:t>import </a:t>
            </a:r>
            <a:r>
              <a:rPr lang="en-US" dirty="0" err="1" smtClean="0"/>
              <a:t>os</a:t>
            </a:r>
            <a:endParaRPr lang="en-US" dirty="0" smtClean="0"/>
          </a:p>
          <a:p>
            <a:pPr marL="338138" lvl="1" indent="-338138"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endParaRPr lang="en-US" sz="1800" dirty="0" smtClean="0"/>
          </a:p>
          <a:p>
            <a:pPr marL="338138" lvl="1" indent="-338138"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dirty="0" smtClean="0">
                <a:solidFill>
                  <a:srgbClr val="FFFF00"/>
                </a:solidFill>
              </a:rPr>
              <a:t>Check platform name (UNIX/Linux = </a:t>
            </a:r>
            <a:r>
              <a:rPr lang="en-US" dirty="0" err="1" smtClean="0">
                <a:solidFill>
                  <a:srgbClr val="FFFF00"/>
                </a:solidFill>
              </a:rPr>
              <a:t>posix</a:t>
            </a:r>
            <a:r>
              <a:rPr lang="en-US" dirty="0" smtClean="0">
                <a:solidFill>
                  <a:srgbClr val="FFFF00"/>
                </a:solidFill>
              </a:rPr>
              <a:t>, Windows = </a:t>
            </a:r>
            <a:r>
              <a:rPr lang="en-US" dirty="0" err="1" smtClean="0">
                <a:solidFill>
                  <a:srgbClr val="FFFF00"/>
                </a:solidFill>
              </a:rPr>
              <a:t>nt</a:t>
            </a:r>
            <a:r>
              <a:rPr lang="en-US" dirty="0" smtClean="0">
                <a:solidFill>
                  <a:srgbClr val="FFFF00"/>
                </a:solidFill>
              </a:rPr>
              <a:t>):</a:t>
            </a:r>
          </a:p>
          <a:p>
            <a:pPr marL="338138" lvl="1" indent="-338138"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smtClean="0">
                <a:solidFill>
                  <a:srgbClr val="00B0F0"/>
                </a:solidFill>
              </a:rPr>
              <a:t>&gt;&gt;&gt;</a:t>
            </a:r>
            <a:r>
              <a:rPr lang="en-US" sz="2000" dirty="0" smtClean="0"/>
              <a:t> os.name</a:t>
            </a:r>
          </a:p>
          <a:p>
            <a:pPr marL="338138" lvl="1" indent="-338138"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endParaRPr lang="en-US" sz="2000" dirty="0" smtClean="0"/>
          </a:p>
          <a:p>
            <a:pPr marL="338138" lvl="1" indent="-338138"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dirty="0" smtClean="0">
                <a:solidFill>
                  <a:srgbClr val="FFFF00"/>
                </a:solidFill>
              </a:rPr>
              <a:t>Print the current working directory</a:t>
            </a:r>
          </a:p>
          <a:p>
            <a:pPr marL="338138" lvl="1" indent="-338138"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smtClean="0">
                <a:solidFill>
                  <a:srgbClr val="00B0F0"/>
                </a:solidFill>
              </a:rPr>
              <a:t>&gt;&gt;&gt;</a:t>
            </a:r>
            <a:r>
              <a:rPr lang="en-US" sz="2000" dirty="0" smtClean="0"/>
              <a:t> </a:t>
            </a:r>
            <a:r>
              <a:rPr lang="en-US" sz="2000" dirty="0" err="1" smtClean="0"/>
              <a:t>os.getcwd</a:t>
            </a:r>
            <a:r>
              <a:rPr lang="en-US" sz="2000" dirty="0" smtClean="0"/>
              <a:t>()</a:t>
            </a:r>
          </a:p>
          <a:p>
            <a:pPr marL="338138" lvl="1" indent="-338138"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endParaRPr lang="en-US" sz="2000" dirty="0" smtClean="0"/>
          </a:p>
          <a:p>
            <a:pPr marL="338138" lvl="1" indent="-338138"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dirty="0" smtClean="0">
                <a:solidFill>
                  <a:srgbClr val="FFFF00"/>
                </a:solidFill>
              </a:rPr>
              <a:t>List files in specific directory</a:t>
            </a:r>
          </a:p>
          <a:p>
            <a:pPr marL="338138" lvl="1" indent="-338138"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err="1" smtClean="0"/>
              <a:t>fList</a:t>
            </a:r>
            <a:r>
              <a:rPr lang="en-US" sz="2000" dirty="0" smtClean="0"/>
              <a:t> = </a:t>
            </a:r>
            <a:r>
              <a:rPr lang="en-US" sz="2000" dirty="0" err="1" smtClean="0"/>
              <a:t>os.listdir</a:t>
            </a:r>
            <a:r>
              <a:rPr lang="en-US" sz="2000" dirty="0" smtClean="0"/>
              <a:t>("/home")</a:t>
            </a:r>
          </a:p>
          <a:p>
            <a:pPr marL="338138" lvl="1" indent="-338138"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smtClean="0"/>
              <a:t>for f in </a:t>
            </a:r>
            <a:r>
              <a:rPr lang="en-US" sz="2000" dirty="0" err="1" smtClean="0"/>
              <a:t>fList</a:t>
            </a:r>
            <a:r>
              <a:rPr lang="en-US" sz="2000" dirty="0" smtClean="0"/>
              <a:t>:</a:t>
            </a:r>
          </a:p>
          <a:p>
            <a:pPr marL="338138" lvl="1" indent="-338138"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smtClean="0"/>
              <a:t>	print f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143000"/>
          </a:xfrm>
        </p:spPr>
        <p:txBody>
          <a:bodyPr>
            <a:normAutofit/>
          </a:bodyPr>
          <a:lstStyle/>
          <a:p>
            <a:r>
              <a:rPr lang="en-US">
                <a:latin typeface="Calibri" charset="0"/>
                <a:cs typeface="Calibri" charset="0"/>
              </a:rPr>
              <a:t>Module </a:t>
            </a:r>
            <a:r>
              <a:rPr lang="ja-JP" altLang="en-US">
                <a:latin typeface="Calibri" charset="0"/>
                <a:cs typeface="Calibri" charset="0"/>
              </a:rPr>
              <a:t>“</a:t>
            </a:r>
            <a:r>
              <a:rPr lang="en-US">
                <a:latin typeface="Calibri" charset="0"/>
                <a:cs typeface="Calibri" charset="0"/>
              </a:rPr>
              <a:t>os</a:t>
            </a:r>
            <a:r>
              <a:rPr lang="ja-JP" altLang="en-US">
                <a:latin typeface="Calibri" charset="0"/>
                <a:cs typeface="Calibri" charset="0"/>
              </a:rPr>
              <a:t>”</a:t>
            </a:r>
            <a:r>
              <a:rPr lang="en-US">
                <a:latin typeface="Calibri" charset="0"/>
                <a:cs typeface="Calibri" charset="0"/>
              </a:rPr>
              <a:t> –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975" y="1725613"/>
            <a:ext cx="8153400" cy="4572000"/>
          </a:xfrm>
        </p:spPr>
        <p:txBody>
          <a:bodyPr>
            <a:noAutofit/>
          </a:bodyPr>
          <a:lstStyle/>
          <a:p>
            <a:pPr marL="338138" lvl="1" indent="-338138"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>
                <a:solidFill>
                  <a:srgbClr val="FFFF00"/>
                </a:solidFill>
                <a:latin typeface="Calibri" charset="0"/>
                <a:cs typeface="Calibri" charset="0"/>
              </a:rPr>
              <a:t>Remove a file (delete)</a:t>
            </a:r>
          </a:p>
          <a:p>
            <a:pPr marL="338138" lvl="1" indent="-338138">
              <a:buFont typeface="Wingdings" charset="0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000">
                <a:solidFill>
                  <a:srgbClr val="00B0F0"/>
                </a:solidFill>
                <a:latin typeface="Calibri" charset="0"/>
                <a:cs typeface="Calibri" charset="0"/>
              </a:rPr>
              <a:t>&gt;&gt;&gt;</a:t>
            </a:r>
            <a:r>
              <a:rPr lang="en-US" sz="2000">
                <a:latin typeface="Calibri" charset="0"/>
                <a:cs typeface="Calibri" charset="0"/>
              </a:rPr>
              <a:t> os.remove(</a:t>
            </a:r>
            <a:r>
              <a:rPr lang="ja-JP" altLang="en-US" sz="2000">
                <a:latin typeface="Calibri" charset="0"/>
                <a:cs typeface="Calibri" charset="0"/>
              </a:rPr>
              <a:t>“</a:t>
            </a:r>
            <a:r>
              <a:rPr lang="en-US" sz="2000">
                <a:latin typeface="Calibri" charset="0"/>
                <a:cs typeface="Calibri" charset="0"/>
              </a:rPr>
              <a:t>file.txt")</a:t>
            </a:r>
          </a:p>
          <a:p>
            <a:pPr marL="338138" lvl="1" indent="-338138">
              <a:buFont typeface="Wingdings" charset="0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endParaRPr lang="en-US" sz="1600">
              <a:solidFill>
                <a:srgbClr val="FFFF00"/>
              </a:solidFill>
              <a:latin typeface="Calibri" charset="0"/>
              <a:cs typeface="Calibri" charset="0"/>
            </a:endParaRPr>
          </a:p>
          <a:p>
            <a:pPr marL="338138" lvl="1" indent="-338138"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>
                <a:solidFill>
                  <a:srgbClr val="FFFF00"/>
                </a:solidFill>
                <a:latin typeface="Calibri" charset="0"/>
                <a:cs typeface="Calibri" charset="0"/>
              </a:rPr>
              <a:t>Check the platform line terminator (Windows = </a:t>
            </a:r>
            <a:r>
              <a:rPr lang="ja-JP" altLang="en-US">
                <a:solidFill>
                  <a:srgbClr val="FFFF00"/>
                </a:solidFill>
                <a:latin typeface="Calibri" charset="0"/>
                <a:cs typeface="Calibri" charset="0"/>
              </a:rPr>
              <a:t>‘</a:t>
            </a:r>
            <a:r>
              <a:rPr lang="en-US">
                <a:solidFill>
                  <a:srgbClr val="FFFF00"/>
                </a:solidFill>
                <a:latin typeface="Calibri" charset="0"/>
                <a:cs typeface="Calibri" charset="0"/>
              </a:rPr>
              <a:t>\r\n</a:t>
            </a:r>
            <a:r>
              <a:rPr lang="ja-JP" altLang="en-US">
                <a:solidFill>
                  <a:srgbClr val="FFFF00"/>
                </a:solidFill>
                <a:latin typeface="Calibri" charset="0"/>
                <a:cs typeface="Calibri" charset="0"/>
              </a:rPr>
              <a:t>’</a:t>
            </a:r>
            <a:r>
              <a:rPr lang="en-US">
                <a:solidFill>
                  <a:srgbClr val="FFFF00"/>
                </a:solidFill>
                <a:latin typeface="Calibri" charset="0"/>
                <a:cs typeface="Calibri" charset="0"/>
              </a:rPr>
              <a:t> , Linux = </a:t>
            </a:r>
            <a:r>
              <a:rPr lang="ja-JP" altLang="en-US">
                <a:solidFill>
                  <a:srgbClr val="FFFF00"/>
                </a:solidFill>
                <a:latin typeface="Calibri" charset="0"/>
                <a:cs typeface="Calibri" charset="0"/>
              </a:rPr>
              <a:t>‘</a:t>
            </a:r>
            <a:r>
              <a:rPr lang="en-US">
                <a:solidFill>
                  <a:srgbClr val="FFFF00"/>
                </a:solidFill>
                <a:latin typeface="Calibri" charset="0"/>
                <a:cs typeface="Calibri" charset="0"/>
              </a:rPr>
              <a:t>\n</a:t>
            </a:r>
            <a:r>
              <a:rPr lang="ja-JP" altLang="en-US">
                <a:solidFill>
                  <a:srgbClr val="FFFF00"/>
                </a:solidFill>
                <a:latin typeface="Calibri" charset="0"/>
                <a:cs typeface="Calibri" charset="0"/>
              </a:rPr>
              <a:t>’</a:t>
            </a:r>
            <a:r>
              <a:rPr lang="en-US">
                <a:solidFill>
                  <a:srgbClr val="FFFF00"/>
                </a:solidFill>
                <a:latin typeface="Calibri" charset="0"/>
                <a:cs typeface="Calibri" charset="0"/>
              </a:rPr>
              <a:t> , Mac = </a:t>
            </a:r>
            <a:r>
              <a:rPr lang="ja-JP" altLang="en-US">
                <a:solidFill>
                  <a:srgbClr val="FFFF00"/>
                </a:solidFill>
                <a:latin typeface="Calibri" charset="0"/>
                <a:cs typeface="Calibri" charset="0"/>
              </a:rPr>
              <a:t>‘</a:t>
            </a:r>
            <a:r>
              <a:rPr lang="en-US">
                <a:solidFill>
                  <a:srgbClr val="FFFF00"/>
                </a:solidFill>
                <a:latin typeface="Calibri" charset="0"/>
                <a:cs typeface="Calibri" charset="0"/>
              </a:rPr>
              <a:t>\r</a:t>
            </a:r>
            <a:r>
              <a:rPr lang="ja-JP" altLang="en-US">
                <a:solidFill>
                  <a:srgbClr val="FFFF00"/>
                </a:solidFill>
                <a:latin typeface="Calibri" charset="0"/>
                <a:cs typeface="Calibri" charset="0"/>
              </a:rPr>
              <a:t>’</a:t>
            </a:r>
            <a:r>
              <a:rPr lang="en-US">
                <a:solidFill>
                  <a:srgbClr val="FFFF00"/>
                </a:solidFill>
                <a:latin typeface="Calibri" charset="0"/>
                <a:cs typeface="Calibri" charset="0"/>
              </a:rPr>
              <a:t> )</a:t>
            </a:r>
          </a:p>
          <a:p>
            <a:pPr marL="338138" lvl="1" indent="-338138">
              <a:buFont typeface="Wingdings" charset="0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000">
                <a:solidFill>
                  <a:srgbClr val="00B0F0"/>
                </a:solidFill>
                <a:latin typeface="Calibri" charset="0"/>
                <a:cs typeface="Calibri" charset="0"/>
              </a:rPr>
              <a:t>&gt;&gt;&gt;</a:t>
            </a:r>
            <a:r>
              <a:rPr lang="en-US" sz="2000">
                <a:latin typeface="Calibri" charset="0"/>
                <a:cs typeface="Calibri" charset="0"/>
              </a:rPr>
              <a:t> os.linesep</a:t>
            </a:r>
          </a:p>
          <a:p>
            <a:pPr marL="338138" lvl="1" indent="-338138">
              <a:buFont typeface="Wingdings" charset="0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endParaRPr lang="en-US" sz="1600">
              <a:latin typeface="Calibri" charset="0"/>
              <a:cs typeface="Calibri" charset="0"/>
            </a:endParaRPr>
          </a:p>
          <a:p>
            <a:pPr marL="338138" lvl="1" indent="-338138"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>
                <a:solidFill>
                  <a:srgbClr val="FFFF00"/>
                </a:solidFill>
                <a:latin typeface="Calibri" charset="0"/>
                <a:cs typeface="Calibri" charset="0"/>
              </a:rPr>
              <a:t>Get the effective UID for current user</a:t>
            </a:r>
          </a:p>
          <a:p>
            <a:pPr marL="338138" lvl="1" indent="-338138">
              <a:buFont typeface="Wingdings" charset="0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000">
                <a:solidFill>
                  <a:srgbClr val="00B0F0"/>
                </a:solidFill>
                <a:latin typeface="Calibri" charset="0"/>
                <a:cs typeface="Calibri" charset="0"/>
              </a:rPr>
              <a:t>&gt;&gt;&gt;</a:t>
            </a:r>
            <a:r>
              <a:rPr lang="en-US" sz="2000">
                <a:latin typeface="Calibri" charset="0"/>
                <a:cs typeface="Calibri" charset="0"/>
              </a:rPr>
              <a:t> os.geteuid()</a:t>
            </a:r>
          </a:p>
          <a:p>
            <a:pPr marL="338138" lvl="1" indent="-338138">
              <a:buFont typeface="Wingdings" charset="0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endParaRPr lang="en-US" sz="1600">
              <a:solidFill>
                <a:srgbClr val="FFFF00"/>
              </a:solidFill>
              <a:latin typeface="Calibri" charset="0"/>
              <a:cs typeface="Calibri" charset="0"/>
            </a:endParaRPr>
          </a:p>
          <a:p>
            <a:pPr marL="338138" lvl="1" indent="-338138"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>
                <a:solidFill>
                  <a:srgbClr val="FFFF00"/>
                </a:solidFill>
                <a:latin typeface="Calibri" charset="0"/>
                <a:cs typeface="Calibri" charset="0"/>
              </a:rPr>
              <a:t>Check if file and check if directory</a:t>
            </a:r>
          </a:p>
          <a:p>
            <a:pPr marL="338138" lvl="1" indent="-338138">
              <a:buFont typeface="Wingdings" charset="0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000">
                <a:solidFill>
                  <a:srgbClr val="00B0F0"/>
                </a:solidFill>
                <a:latin typeface="Calibri" charset="0"/>
                <a:cs typeface="Calibri" charset="0"/>
              </a:rPr>
              <a:t>&gt;&gt;&gt;</a:t>
            </a:r>
            <a:r>
              <a:rPr lang="en-US" sz="2000">
                <a:latin typeface="Calibri" charset="0"/>
                <a:cs typeface="Calibri" charset="0"/>
              </a:rPr>
              <a:t> os.path.isfile("/tmp") </a:t>
            </a:r>
          </a:p>
          <a:p>
            <a:pPr marL="338138" lvl="1" indent="-338138">
              <a:buFont typeface="Wingdings" charset="0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000">
                <a:solidFill>
                  <a:srgbClr val="00B0F0"/>
                </a:solidFill>
                <a:latin typeface="Calibri" charset="0"/>
                <a:cs typeface="Calibri" charset="0"/>
              </a:rPr>
              <a:t>&gt;&gt;&gt;</a:t>
            </a:r>
            <a:r>
              <a:rPr lang="en-US" sz="2000">
                <a:latin typeface="Calibri" charset="0"/>
                <a:cs typeface="Calibri" charset="0"/>
              </a:rPr>
              <a:t> os.path.isdir("/tmp")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143000"/>
          </a:xfrm>
        </p:spPr>
        <p:txBody>
          <a:bodyPr>
            <a:normAutofit/>
          </a:bodyPr>
          <a:lstStyle/>
          <a:p>
            <a:r>
              <a:rPr lang="en-US">
                <a:latin typeface="Calibri" charset="0"/>
                <a:cs typeface="Calibri" charset="0"/>
              </a:rPr>
              <a:t>Module </a:t>
            </a:r>
            <a:r>
              <a:rPr lang="ja-JP" altLang="en-US">
                <a:latin typeface="Calibri" charset="0"/>
                <a:cs typeface="Calibri" charset="0"/>
              </a:rPr>
              <a:t>“</a:t>
            </a:r>
            <a:r>
              <a:rPr lang="en-US">
                <a:latin typeface="Calibri" charset="0"/>
                <a:cs typeface="Calibri" charset="0"/>
              </a:rPr>
              <a:t>os</a:t>
            </a:r>
            <a:r>
              <a:rPr lang="ja-JP" altLang="en-US">
                <a:latin typeface="Calibri" charset="0"/>
                <a:cs typeface="Calibri" charset="0"/>
              </a:rPr>
              <a:t>”</a:t>
            </a:r>
            <a:r>
              <a:rPr lang="en-US">
                <a:latin typeface="Calibri" charset="0"/>
                <a:cs typeface="Calibri" charset="0"/>
              </a:rPr>
              <a:t> –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975" y="1725613"/>
            <a:ext cx="8153400" cy="4572000"/>
          </a:xfrm>
        </p:spPr>
        <p:txBody>
          <a:bodyPr>
            <a:noAutofit/>
          </a:bodyPr>
          <a:lstStyle/>
          <a:p>
            <a:pPr marL="338138" lvl="1" indent="-338138"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dirty="0" smtClean="0">
                <a:solidFill>
                  <a:srgbClr val="FFFF00"/>
                </a:solidFill>
              </a:rPr>
              <a:t>Run a shell command</a:t>
            </a:r>
          </a:p>
          <a:p>
            <a:pPr marL="338138" lvl="1" indent="-338138"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smtClean="0">
                <a:solidFill>
                  <a:srgbClr val="00B0F0"/>
                </a:solidFill>
              </a:rPr>
              <a:t>&gt;&gt;&gt;</a:t>
            </a:r>
            <a:r>
              <a:rPr lang="en-US" sz="2000" dirty="0" smtClean="0"/>
              <a:t> </a:t>
            </a:r>
            <a:r>
              <a:rPr lang="en-US" sz="2000" dirty="0" err="1" smtClean="0"/>
              <a:t>os.system</a:t>
            </a:r>
            <a:r>
              <a:rPr lang="en-US" sz="2000" dirty="0" smtClean="0"/>
              <a:t>("ping -c 2 127.0.0.1")</a:t>
            </a:r>
          </a:p>
          <a:p>
            <a:pPr marL="338138" lvl="1" indent="-338138"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endParaRPr lang="en-US" sz="2000" dirty="0" smtClean="0">
              <a:solidFill>
                <a:srgbClr val="FFFF00"/>
              </a:solidFill>
            </a:endParaRPr>
          </a:p>
          <a:p>
            <a:pPr marL="338138" lvl="1" indent="-338138"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dirty="0" smtClean="0">
                <a:solidFill>
                  <a:srgbClr val="FFFF00"/>
                </a:solidFill>
              </a:rPr>
              <a:t>Execute a command &amp; return a file object</a:t>
            </a:r>
          </a:p>
          <a:p>
            <a:pPr marL="338138" lvl="1" indent="-338138"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smtClean="0"/>
              <a:t>files = </a:t>
            </a:r>
            <a:r>
              <a:rPr lang="en-US" sz="2000" dirty="0" err="1" smtClean="0"/>
              <a:t>os.popen</a:t>
            </a:r>
            <a:r>
              <a:rPr lang="en-US" sz="2000" dirty="0" smtClean="0"/>
              <a:t>("</a:t>
            </a:r>
            <a:r>
              <a:rPr lang="en-US" sz="2000" dirty="0" err="1" smtClean="0"/>
              <a:t>ls</a:t>
            </a:r>
            <a:r>
              <a:rPr lang="en-US" sz="2000" dirty="0" smtClean="0"/>
              <a:t> -l /</a:t>
            </a:r>
            <a:r>
              <a:rPr lang="en-US" sz="2000" dirty="0" err="1" smtClean="0"/>
              <a:t>tmp</a:t>
            </a:r>
            <a:r>
              <a:rPr lang="en-US" sz="2000" dirty="0" smtClean="0"/>
              <a:t>")</a:t>
            </a:r>
          </a:p>
          <a:p>
            <a:pPr marL="338138" lvl="1" indent="-338138"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smtClean="0"/>
              <a:t>for </a:t>
            </a:r>
            <a:r>
              <a:rPr lang="en-US" sz="2000" dirty="0" err="1" smtClean="0"/>
              <a:t>i</a:t>
            </a:r>
            <a:r>
              <a:rPr lang="en-US" sz="2000" dirty="0" smtClean="0"/>
              <a:t> in files:</a:t>
            </a:r>
          </a:p>
          <a:p>
            <a:pPr marL="338138" lvl="1" indent="-338138"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smtClean="0"/>
              <a:t>	print </a:t>
            </a:r>
            <a:r>
              <a:rPr lang="en-US" sz="2000" dirty="0" err="1" smtClean="0"/>
              <a:t>i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143000"/>
          </a:xfrm>
        </p:spPr>
        <p:txBody>
          <a:bodyPr>
            <a:normAutofit/>
          </a:bodyPr>
          <a:lstStyle/>
          <a:p>
            <a:r>
              <a:rPr lang="en-US">
                <a:latin typeface="Calibri" charset="0"/>
                <a:cs typeface="Calibri" charset="0"/>
              </a:rPr>
              <a:t>Module </a:t>
            </a:r>
            <a:r>
              <a:rPr lang="ja-JP" altLang="en-US">
                <a:latin typeface="Calibri" charset="0"/>
                <a:cs typeface="Calibri" charset="0"/>
              </a:rPr>
              <a:t>“</a:t>
            </a:r>
            <a:r>
              <a:rPr lang="en-US">
                <a:latin typeface="Calibri" charset="0"/>
                <a:cs typeface="Calibri" charset="0"/>
              </a:rPr>
              <a:t>os</a:t>
            </a:r>
            <a:r>
              <a:rPr lang="ja-JP" altLang="en-US">
                <a:latin typeface="Calibri" charset="0"/>
                <a:cs typeface="Calibri" charset="0"/>
              </a:rPr>
              <a:t>”</a:t>
            </a:r>
            <a:r>
              <a:rPr lang="en-US">
                <a:latin typeface="Calibri" charset="0"/>
                <a:cs typeface="Calibri" charset="0"/>
              </a:rPr>
              <a:t> –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975" y="1725613"/>
            <a:ext cx="8153400" cy="4572000"/>
          </a:xfrm>
        </p:spPr>
        <p:txBody>
          <a:bodyPr>
            <a:noAutofit/>
          </a:bodyPr>
          <a:lstStyle/>
          <a:p>
            <a:pPr marL="338138" lvl="1" indent="-338138">
              <a:buFont typeface="Wingdings" charset="0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000">
                <a:latin typeface="Calibri" charset="0"/>
                <a:cs typeface="Calibri" charset="0"/>
              </a:rPr>
              <a:t>os.system()			# Executing a shell command</a:t>
            </a:r>
          </a:p>
          <a:p>
            <a:pPr marL="338138" lvl="1" indent="-338138">
              <a:buFont typeface="Wingdings" charset="0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000">
                <a:latin typeface="Calibri" charset="0"/>
                <a:cs typeface="Calibri" charset="0"/>
              </a:rPr>
              <a:t>os.stat()				# Get the status of a file</a:t>
            </a:r>
          </a:p>
          <a:p>
            <a:pPr marL="338138" lvl="1" indent="-338138">
              <a:buFont typeface="Wingdings" charset="0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000">
                <a:latin typeface="Calibri" charset="0"/>
                <a:cs typeface="Calibri" charset="0"/>
              </a:rPr>
              <a:t>os.environ()			# Get the users environment</a:t>
            </a:r>
          </a:p>
          <a:p>
            <a:pPr marL="338138" lvl="1" indent="-338138">
              <a:buFont typeface="Wingdings" charset="0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000">
                <a:latin typeface="Calibri" charset="0"/>
                <a:cs typeface="Calibri" charset="0"/>
              </a:rPr>
              <a:t>os.chdir()			# Move focus to a different directory</a:t>
            </a:r>
          </a:p>
          <a:p>
            <a:pPr marL="338138" lvl="1" indent="-338138">
              <a:buFont typeface="Wingdings" charset="0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000">
                <a:latin typeface="Calibri" charset="0"/>
                <a:cs typeface="Calibri" charset="0"/>
              </a:rPr>
              <a:t>os.getcwd()			# Returns the current working directory</a:t>
            </a:r>
          </a:p>
          <a:p>
            <a:pPr marL="338138" lvl="1" indent="-338138">
              <a:buFont typeface="Wingdings" charset="0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000">
                <a:latin typeface="Calibri" charset="0"/>
                <a:cs typeface="Calibri" charset="0"/>
              </a:rPr>
              <a:t>os.getgid()			# Return the real group id of the current process</a:t>
            </a:r>
          </a:p>
          <a:p>
            <a:pPr marL="338138" lvl="1" indent="-338138">
              <a:buFont typeface="Wingdings" charset="0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000">
                <a:latin typeface="Calibri" charset="0"/>
                <a:cs typeface="Calibri" charset="0"/>
              </a:rPr>
              <a:t>os.getuid() 			# Return the current process</a:t>
            </a:r>
            <a:r>
              <a:rPr lang="ja-JP" altLang="en-US" sz="2000">
                <a:latin typeface="Calibri" charset="0"/>
                <a:cs typeface="Calibri" charset="0"/>
              </a:rPr>
              <a:t>’</a:t>
            </a:r>
            <a:r>
              <a:rPr lang="en-US" sz="2000">
                <a:latin typeface="Calibri" charset="0"/>
                <a:cs typeface="Calibri" charset="0"/>
              </a:rPr>
              <a:t>s user id</a:t>
            </a:r>
          </a:p>
          <a:p>
            <a:pPr marL="338138" lvl="1" indent="-338138">
              <a:buFont typeface="Wingdings" charset="0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000">
                <a:latin typeface="Calibri" charset="0"/>
                <a:cs typeface="Calibri" charset="0"/>
              </a:rPr>
              <a:t>os.getpid() 			# Returns the real process ID of the current process</a:t>
            </a:r>
          </a:p>
          <a:p>
            <a:pPr marL="338138" lvl="1" indent="-338138">
              <a:buFont typeface="Wingdings" charset="0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000">
                <a:latin typeface="Calibri" charset="0"/>
                <a:cs typeface="Calibri" charset="0"/>
              </a:rPr>
              <a:t>os.getlogin()			# Return the name of the user logged</a:t>
            </a:r>
          </a:p>
          <a:p>
            <a:pPr marL="338138" lvl="1" indent="-338138">
              <a:buFont typeface="Wingdings" charset="0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000">
                <a:latin typeface="Calibri" charset="0"/>
                <a:cs typeface="Calibri" charset="0"/>
              </a:rPr>
              <a:t>os.access()			# Check read permissions</a:t>
            </a:r>
          </a:p>
          <a:p>
            <a:pPr marL="338138" lvl="1" indent="-338138">
              <a:buFont typeface="Wingdings" charset="0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000">
                <a:latin typeface="Calibri" charset="0"/>
                <a:cs typeface="Calibri" charset="0"/>
              </a:rPr>
              <a:t>os.chmod()			# Change the mode of path to the numeric mode</a:t>
            </a:r>
          </a:p>
          <a:p>
            <a:pPr marL="338138" lvl="1" indent="-338138">
              <a:buFont typeface="Wingdings" charset="0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000">
                <a:latin typeface="Calibri" charset="0"/>
                <a:cs typeface="Calibri" charset="0"/>
              </a:rPr>
              <a:t>os.chown()			# Change the owner and group id</a:t>
            </a:r>
          </a:p>
          <a:p>
            <a:pPr marL="338138" lvl="1" indent="-338138">
              <a:buFont typeface="Wingdings" charset="0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000">
                <a:latin typeface="Calibri" charset="0"/>
                <a:cs typeface="Calibri" charset="0"/>
              </a:rPr>
              <a:t>os.umask(mask)		# Set the current numeric umask</a:t>
            </a:r>
          </a:p>
          <a:p>
            <a:pPr marL="338138" lvl="1" indent="-338138">
              <a:buFont typeface="Wingdings" charset="0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000">
                <a:latin typeface="Calibri" charset="0"/>
                <a:cs typeface="Calibri" charset="0"/>
              </a:rPr>
              <a:t>os.getsize()			# Get the size of a file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143000"/>
          </a:xfrm>
        </p:spPr>
        <p:txBody>
          <a:bodyPr>
            <a:normAutofit/>
          </a:bodyPr>
          <a:lstStyle/>
          <a:p>
            <a:r>
              <a:rPr lang="en-US">
                <a:latin typeface="Calibri" charset="0"/>
                <a:cs typeface="Calibri" charset="0"/>
              </a:rPr>
              <a:t>Module </a:t>
            </a:r>
            <a:r>
              <a:rPr lang="ja-JP" altLang="en-US">
                <a:latin typeface="Calibri" charset="0"/>
                <a:cs typeface="Calibri" charset="0"/>
              </a:rPr>
              <a:t>“</a:t>
            </a:r>
            <a:r>
              <a:rPr lang="en-US">
                <a:latin typeface="Calibri" charset="0"/>
                <a:cs typeface="Calibri" charset="0"/>
              </a:rPr>
              <a:t>os</a:t>
            </a:r>
            <a:r>
              <a:rPr lang="ja-JP" altLang="en-US">
                <a:latin typeface="Calibri" charset="0"/>
                <a:cs typeface="Calibri" charset="0"/>
              </a:rPr>
              <a:t>”</a:t>
            </a:r>
            <a:r>
              <a:rPr lang="en-US">
                <a:latin typeface="Calibri" charset="0"/>
                <a:cs typeface="Calibri" charset="0"/>
              </a:rPr>
              <a:t> –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975" y="1725613"/>
            <a:ext cx="8153400" cy="4572000"/>
          </a:xfrm>
        </p:spPr>
        <p:txBody>
          <a:bodyPr>
            <a:noAutofit/>
          </a:bodyPr>
          <a:lstStyle/>
          <a:p>
            <a:pPr marL="338138" lvl="1" indent="-338138"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err="1" smtClean="0"/>
              <a:t>os.path.getmtime</a:t>
            </a:r>
            <a:r>
              <a:rPr lang="en-US" sz="2000" dirty="0" smtClean="0"/>
              <a:t>()	# Last time a given directory was modified</a:t>
            </a:r>
          </a:p>
          <a:p>
            <a:pPr marL="338138" lvl="1" indent="-338138"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err="1" smtClean="0"/>
              <a:t>os.path.getatime</a:t>
            </a:r>
            <a:r>
              <a:rPr lang="en-US" sz="2000" dirty="0" smtClean="0"/>
              <a:t>()	# Last time a given directory was accessed</a:t>
            </a:r>
          </a:p>
          <a:p>
            <a:pPr marL="338138" lvl="1" indent="-338138"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err="1" smtClean="0"/>
              <a:t>os.environ</a:t>
            </a:r>
            <a:r>
              <a:rPr lang="en-US" sz="2000" dirty="0" smtClean="0"/>
              <a:t>()			# Get the users environment</a:t>
            </a:r>
          </a:p>
          <a:p>
            <a:pPr marL="338138" lvl="1" indent="-338138"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err="1" smtClean="0"/>
              <a:t>os.uname</a:t>
            </a:r>
            <a:r>
              <a:rPr lang="en-US" sz="2000" dirty="0" smtClean="0"/>
              <a:t>()			# Return information about the current OS</a:t>
            </a:r>
          </a:p>
          <a:p>
            <a:pPr marL="338138" lvl="1" indent="-338138"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err="1" smtClean="0"/>
              <a:t>os.chroot</a:t>
            </a:r>
            <a:r>
              <a:rPr lang="en-US" sz="2000" dirty="0" smtClean="0"/>
              <a:t>(path)		# Change the root directory of the current process 					to path</a:t>
            </a:r>
          </a:p>
          <a:p>
            <a:pPr marL="338138" lvl="1" indent="-338138"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endParaRPr lang="en-US" sz="2000" dirty="0" smtClean="0"/>
          </a:p>
          <a:p>
            <a:pPr marL="338138" lvl="1" indent="-338138"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err="1" smtClean="0"/>
              <a:t>os.listdir</a:t>
            </a:r>
            <a:r>
              <a:rPr lang="en-US" sz="2000" dirty="0" smtClean="0"/>
              <a:t>(path)		# List of the entries in the directory given by path</a:t>
            </a:r>
          </a:p>
          <a:p>
            <a:pPr marL="338138" lvl="1" indent="-338138"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err="1" smtClean="0"/>
              <a:t>os.getloadavg</a:t>
            </a:r>
            <a:r>
              <a:rPr lang="en-US" sz="2000" dirty="0" smtClean="0"/>
              <a:t>()		# Show queue averaged over the last 1, 5, and 15 					minutes</a:t>
            </a:r>
          </a:p>
          <a:p>
            <a:pPr marL="338138" lvl="1" indent="-338138"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endParaRPr lang="en-US" sz="2000" dirty="0" smtClean="0"/>
          </a:p>
          <a:p>
            <a:pPr marL="338138" lvl="1" indent="-338138"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err="1" smtClean="0"/>
              <a:t>os.path.exists</a:t>
            </a:r>
            <a:r>
              <a:rPr lang="en-US" sz="2000" dirty="0" smtClean="0"/>
              <a:t>()		# Check if a path exists</a:t>
            </a:r>
          </a:p>
          <a:p>
            <a:pPr marL="338138" lvl="1" indent="-338138"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err="1" smtClean="0"/>
              <a:t>os.walk</a:t>
            </a:r>
            <a:r>
              <a:rPr lang="en-US" sz="2000" dirty="0" smtClean="0"/>
              <a:t>()			# Print out all directories, sub-directories and files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143000"/>
          </a:xfrm>
        </p:spPr>
        <p:txBody>
          <a:bodyPr>
            <a:normAutofit/>
          </a:bodyPr>
          <a:lstStyle/>
          <a:p>
            <a:r>
              <a:rPr lang="en-US">
                <a:latin typeface="Calibri" charset="0"/>
                <a:cs typeface="Calibri" charset="0"/>
              </a:rPr>
              <a:t>Module </a:t>
            </a:r>
            <a:r>
              <a:rPr lang="ja-JP" altLang="en-US">
                <a:latin typeface="Calibri" charset="0"/>
                <a:cs typeface="Calibri" charset="0"/>
              </a:rPr>
              <a:t>“</a:t>
            </a:r>
            <a:r>
              <a:rPr lang="en-US">
                <a:latin typeface="Calibri" charset="0"/>
                <a:cs typeface="Calibri" charset="0"/>
              </a:rPr>
              <a:t>os</a:t>
            </a:r>
            <a:r>
              <a:rPr lang="ja-JP" altLang="en-US">
                <a:latin typeface="Calibri" charset="0"/>
                <a:cs typeface="Calibri" charset="0"/>
              </a:rPr>
              <a:t>”</a:t>
            </a:r>
            <a:r>
              <a:rPr lang="en-US">
                <a:latin typeface="Calibri" charset="0"/>
                <a:cs typeface="Calibri" charset="0"/>
              </a:rPr>
              <a:t> –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975" y="1725613"/>
            <a:ext cx="8153400" cy="4572000"/>
          </a:xfrm>
        </p:spPr>
        <p:txBody>
          <a:bodyPr>
            <a:noAutofit/>
          </a:bodyPr>
          <a:lstStyle/>
          <a:p>
            <a:pPr marL="338138" lvl="1" indent="-338138"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err="1" smtClean="0"/>
              <a:t>os.mkdir</a:t>
            </a:r>
            <a:r>
              <a:rPr lang="en-US" sz="2000" dirty="0" smtClean="0"/>
              <a:t>(path)			# Create a directory named path with </a:t>
            </a:r>
          </a:p>
          <a:p>
            <a:pPr marL="338138" lvl="1" indent="-338138"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smtClean="0"/>
              <a:t>							numeric mode mode</a:t>
            </a:r>
          </a:p>
          <a:p>
            <a:pPr marL="338138" lvl="1" indent="-338138"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endParaRPr lang="en-US" sz="2000" dirty="0" smtClean="0"/>
          </a:p>
          <a:p>
            <a:pPr marL="338138" lvl="1" indent="-338138"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err="1" smtClean="0"/>
              <a:t>os.makedirs</a:t>
            </a:r>
            <a:r>
              <a:rPr lang="en-US" sz="2000" dirty="0" smtClean="0"/>
              <a:t>(path)		# Recursive directory creation function</a:t>
            </a:r>
          </a:p>
          <a:p>
            <a:pPr marL="338138" lvl="1" indent="-338138"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err="1" smtClean="0"/>
              <a:t>os.remove</a:t>
            </a:r>
            <a:r>
              <a:rPr lang="en-US" sz="2000" dirty="0" smtClean="0"/>
              <a:t>(path)			# Remove (delete) the file path</a:t>
            </a:r>
          </a:p>
          <a:p>
            <a:pPr marL="338138" lvl="1" indent="-338138"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err="1" smtClean="0"/>
              <a:t>os.removedirs</a:t>
            </a:r>
            <a:r>
              <a:rPr lang="en-US" sz="2000" dirty="0" smtClean="0"/>
              <a:t>(path) 		# Remove directories recursively</a:t>
            </a:r>
          </a:p>
          <a:p>
            <a:pPr marL="338138" lvl="1" indent="-338138"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err="1" smtClean="0"/>
              <a:t>os.rename</a:t>
            </a:r>
            <a:r>
              <a:rPr lang="en-US" sz="2000" dirty="0" smtClean="0"/>
              <a:t>(</a:t>
            </a:r>
            <a:r>
              <a:rPr lang="en-US" sz="2000" dirty="0" err="1" smtClean="0"/>
              <a:t>src</a:t>
            </a:r>
            <a:r>
              <a:rPr lang="en-US" sz="2000" dirty="0" smtClean="0"/>
              <a:t>, </a:t>
            </a:r>
            <a:r>
              <a:rPr lang="en-US" sz="2000" dirty="0" err="1" smtClean="0"/>
              <a:t>dst</a:t>
            </a:r>
            <a:r>
              <a:rPr lang="en-US" sz="2000" dirty="0" smtClean="0"/>
              <a:t>) 		# Rename the file or directory </a:t>
            </a:r>
            <a:r>
              <a:rPr lang="en-US" sz="2000" dirty="0" err="1" smtClean="0"/>
              <a:t>src</a:t>
            </a:r>
            <a:r>
              <a:rPr lang="en-US" sz="2000" dirty="0" smtClean="0"/>
              <a:t> to </a:t>
            </a:r>
            <a:r>
              <a:rPr lang="en-US" sz="2000" dirty="0" err="1" smtClean="0"/>
              <a:t>dst</a:t>
            </a:r>
            <a:endParaRPr lang="en-US" sz="2000" dirty="0" smtClean="0"/>
          </a:p>
          <a:p>
            <a:pPr marL="338138" lvl="1" indent="-338138"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err="1" smtClean="0"/>
              <a:t>os.rmdir</a:t>
            </a:r>
            <a:r>
              <a:rPr lang="en-US" sz="2000" dirty="0" smtClean="0"/>
              <a:t>(path)			# Remove (delete) the directory path</a:t>
            </a:r>
            <a:endParaRPr lang="en-US" sz="18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22500"/>
            <a:ext cx="8686800" cy="14033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5400" dirty="0" smtClean="0">
                <a:ea typeface="+mj-ea"/>
              </a:rPr>
              <a:t>&gt;&gt;&gt; </a:t>
            </a:r>
            <a:r>
              <a:rPr lang="en-US" sz="5400" dirty="0" smtClean="0">
                <a:solidFill>
                  <a:srgbClr val="FFFF00"/>
                </a:solidFill>
                <a:ea typeface="+mj-ea"/>
              </a:rPr>
              <a:t>import</a:t>
            </a:r>
            <a:r>
              <a:rPr lang="en-US" sz="5400" dirty="0" smtClean="0">
                <a:ea typeface="+mj-ea"/>
              </a:rPr>
              <a:t> antigravity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</a:endParaRPr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7378700" y="6384925"/>
            <a:ext cx="1449388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000" b="0">
                <a:solidFill>
                  <a:srgbClr val="FFFF00"/>
                </a:solidFill>
                <a:latin typeface="Calibri" charset="0"/>
                <a:cs typeface="Calibri" charset="0"/>
              </a:rPr>
              <a:t>Cited [1]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ea typeface="+mj-ea"/>
              </a:rPr>
              <a:t>Execute External Programs</a:t>
            </a:r>
            <a:endParaRPr lang="en-US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25613"/>
            <a:ext cx="8153400" cy="4572000"/>
          </a:xfrm>
        </p:spPr>
        <p:txBody>
          <a:bodyPr>
            <a:noAutofit/>
          </a:bodyPr>
          <a:lstStyle/>
          <a:p>
            <a:pPr>
              <a:buSzPct val="100000"/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Running external programs are very useful when you need to do automation (like in scripts)</a:t>
            </a:r>
          </a:p>
          <a:p>
            <a:pPr>
              <a:buSzPct val="100000"/>
              <a:buFont typeface="Arial" pitchFamily="34" charset="0"/>
              <a:buChar char="•"/>
              <a:defRPr/>
            </a:pPr>
            <a:endParaRPr lang="en-US" dirty="0" smtClean="0">
              <a:ea typeface="+mn-ea"/>
            </a:endParaRPr>
          </a:p>
          <a:p>
            <a:pPr>
              <a:buSzPct val="100000"/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Execution could be categorized into:</a:t>
            </a:r>
          </a:p>
          <a:p>
            <a:pPr marL="738188" lvl="1" indent="-280988">
              <a:spcBef>
                <a:spcPts val="600"/>
              </a:spcBef>
              <a:buFont typeface="Arial" charset="0"/>
              <a:buChar char="–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smtClean="0">
                <a:solidFill>
                  <a:srgbClr val="00B0F0"/>
                </a:solidFill>
              </a:rPr>
              <a:t>Synchronous</a:t>
            </a:r>
          </a:p>
          <a:p>
            <a:pPr lvl="2">
              <a:buSzPct val="100000"/>
              <a:buFont typeface="Arial" pitchFamily="34" charset="0"/>
              <a:buChar char="•"/>
              <a:defRPr/>
            </a:pPr>
            <a:r>
              <a:rPr lang="en-US" sz="1800" dirty="0" smtClean="0"/>
              <a:t>Invokes the external commands and waits for the return</a:t>
            </a:r>
          </a:p>
          <a:p>
            <a:pPr marL="738188" lvl="1" indent="-280988">
              <a:spcBef>
                <a:spcPts val="600"/>
              </a:spcBef>
              <a:buFont typeface="Arial" charset="0"/>
              <a:buChar char="–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smtClean="0">
                <a:solidFill>
                  <a:srgbClr val="00B0F0"/>
                </a:solidFill>
              </a:rPr>
              <a:t>Asynchronous</a:t>
            </a:r>
          </a:p>
          <a:p>
            <a:pPr lvl="2">
              <a:buSzPct val="100000"/>
              <a:buFont typeface="Arial" pitchFamily="34" charset="0"/>
              <a:buChar char="•"/>
              <a:defRPr/>
            </a:pPr>
            <a:r>
              <a:rPr lang="en-US" sz="1800" dirty="0" smtClean="0"/>
              <a:t>Returns immediately and continue in the main thread</a:t>
            </a:r>
          </a:p>
        </p:txBody>
      </p:sp>
      <p:sp>
        <p:nvSpPr>
          <p:cNvPr id="46084" name="Rectangle 3"/>
          <p:cNvSpPr>
            <a:spLocks noChangeArrowheads="1"/>
          </p:cNvSpPr>
          <p:nvPr/>
        </p:nvSpPr>
        <p:spPr bwMode="auto">
          <a:xfrm>
            <a:off x="609600" y="5972175"/>
            <a:ext cx="8077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>
                <a:solidFill>
                  <a:srgbClr val="FFFF00"/>
                </a:solidFill>
                <a:latin typeface="Calibri" charset="0"/>
                <a:cs typeface="Calibri" charset="0"/>
              </a:rPr>
              <a:t>http://helloacm.com/execute-external-programs-the-python-ways/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143000"/>
          </a:xfrm>
        </p:spPr>
        <p:txBody>
          <a:bodyPr>
            <a:normAutofit/>
          </a:bodyPr>
          <a:lstStyle/>
          <a:p>
            <a:r>
              <a:rPr lang="en-US">
                <a:latin typeface="Calibri" charset="0"/>
                <a:cs typeface="Calibri" charset="0"/>
              </a:rPr>
              <a:t>Execute External Programs –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25613"/>
            <a:ext cx="8153400" cy="4572000"/>
          </a:xfrm>
        </p:spPr>
        <p:txBody>
          <a:bodyPr>
            <a:noAutofit/>
          </a:bodyPr>
          <a:lstStyle/>
          <a:p>
            <a:pPr>
              <a:buSzPct val="100000"/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The easy was is to import the </a:t>
            </a:r>
            <a:r>
              <a:rPr lang="en-US" dirty="0" err="1" smtClean="0">
                <a:ea typeface="+mn-ea"/>
              </a:rPr>
              <a:t>os</a:t>
            </a:r>
            <a:r>
              <a:rPr lang="en-US" dirty="0" smtClean="0">
                <a:ea typeface="+mn-ea"/>
              </a:rPr>
              <a:t> module</a:t>
            </a:r>
          </a:p>
          <a:p>
            <a:pPr marL="738188" lvl="1" indent="-280988">
              <a:spcBef>
                <a:spcPts val="600"/>
              </a:spcBef>
              <a:buFont typeface="Arial" charset="0"/>
              <a:buChar char="–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smtClean="0"/>
              <a:t>Provides: </a:t>
            </a:r>
            <a:r>
              <a:rPr lang="en-US" sz="2000" dirty="0" err="1" smtClean="0">
                <a:solidFill>
                  <a:srgbClr val="FFFF00"/>
                </a:solidFill>
              </a:rPr>
              <a:t>popen</a:t>
            </a:r>
            <a:r>
              <a:rPr lang="en-US" sz="2000" dirty="0" smtClean="0"/>
              <a:t>(), </a:t>
            </a:r>
            <a:r>
              <a:rPr lang="en-US" sz="2000" dirty="0" smtClean="0">
                <a:solidFill>
                  <a:srgbClr val="FFFF00"/>
                </a:solidFill>
              </a:rPr>
              <a:t>system</a:t>
            </a:r>
            <a:r>
              <a:rPr lang="en-US" sz="2000" dirty="0" smtClean="0"/>
              <a:t>(), </a:t>
            </a:r>
            <a:r>
              <a:rPr lang="en-US" sz="2000" dirty="0" err="1" smtClean="0">
                <a:solidFill>
                  <a:srgbClr val="FFFF00"/>
                </a:solidFill>
              </a:rPr>
              <a:t>startfile</a:t>
            </a:r>
            <a:r>
              <a:rPr lang="en-US" sz="2000" dirty="0" smtClean="0"/>
              <a:t>()</a:t>
            </a:r>
          </a:p>
          <a:p>
            <a:pPr>
              <a:buSzPct val="100000"/>
              <a:buFont typeface="Arial" pitchFamily="34" charset="0"/>
              <a:buChar char="•"/>
              <a:defRPr/>
            </a:pPr>
            <a:endParaRPr lang="en-US" dirty="0" smtClean="0">
              <a:ea typeface="+mn-ea"/>
            </a:endParaRPr>
          </a:p>
          <a:p>
            <a:pPr>
              <a:buSzPct val="100000"/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00B0F0"/>
                </a:solidFill>
                <a:ea typeface="+mn-ea"/>
              </a:rPr>
              <a:t>&gt;&gt;&gt; </a:t>
            </a:r>
            <a:r>
              <a:rPr lang="en-US" dirty="0" smtClean="0">
                <a:ea typeface="+mn-ea"/>
              </a:rPr>
              <a:t>import </a:t>
            </a:r>
            <a:r>
              <a:rPr lang="en-US" dirty="0" err="1" smtClean="0">
                <a:ea typeface="+mn-ea"/>
              </a:rPr>
              <a:t>os</a:t>
            </a:r>
            <a:endParaRPr lang="en-US" dirty="0" smtClean="0">
              <a:ea typeface="+mn-ea"/>
            </a:endParaRPr>
          </a:p>
          <a:p>
            <a:pPr>
              <a:buSzPct val="100000"/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00B0F0"/>
                </a:solidFill>
                <a:ea typeface="+mn-ea"/>
              </a:rPr>
              <a:t>&gt;&gt;&gt; </a:t>
            </a:r>
            <a:r>
              <a:rPr lang="en-US" dirty="0" smtClean="0">
                <a:ea typeface="+mn-ea"/>
              </a:rPr>
              <a:t>print </a:t>
            </a:r>
            <a:r>
              <a:rPr lang="en-US" dirty="0" err="1" smtClean="0">
                <a:ea typeface="+mn-ea"/>
              </a:rPr>
              <a:t>os.popen</a:t>
            </a:r>
            <a:r>
              <a:rPr lang="en-US" dirty="0" smtClean="0">
                <a:ea typeface="+mn-ea"/>
              </a:rPr>
              <a:t>("echo Hello, World!").read()</a:t>
            </a:r>
          </a:p>
          <a:p>
            <a:pPr>
              <a:buSzPct val="100000"/>
              <a:buFont typeface="Arial" pitchFamily="34" charset="0"/>
              <a:buChar char="•"/>
              <a:defRPr/>
            </a:pPr>
            <a:endParaRPr lang="en-US" dirty="0" smtClean="0">
              <a:ea typeface="+mn-ea"/>
            </a:endParaRPr>
          </a:p>
          <a:p>
            <a:pPr>
              <a:buSzPct val="100000"/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The </a:t>
            </a:r>
            <a:r>
              <a:rPr lang="en-US" dirty="0" err="1" smtClean="0">
                <a:ea typeface="+mn-ea"/>
              </a:rPr>
              <a:t>os.popen</a:t>
            </a:r>
            <a:r>
              <a:rPr lang="en-US" dirty="0" smtClean="0">
                <a:ea typeface="+mn-ea"/>
              </a:rPr>
              <a:t>() will treat the output (</a:t>
            </a:r>
            <a:r>
              <a:rPr lang="en-US" dirty="0" err="1" smtClean="0">
                <a:ea typeface="+mn-ea"/>
              </a:rPr>
              <a:t>stdout</a:t>
            </a:r>
            <a:r>
              <a:rPr lang="en-US" dirty="0" smtClean="0">
                <a:ea typeface="+mn-ea"/>
              </a:rPr>
              <a:t>, </a:t>
            </a:r>
            <a:r>
              <a:rPr lang="en-US" dirty="0" err="1" smtClean="0">
                <a:ea typeface="+mn-ea"/>
              </a:rPr>
              <a:t>stderr</a:t>
            </a:r>
            <a:r>
              <a:rPr lang="en-US" dirty="0" smtClean="0">
                <a:ea typeface="+mn-ea"/>
              </a:rPr>
              <a:t>) as file object, so you can capture the output of the external programs</a:t>
            </a:r>
            <a:endParaRPr lang="en-US" dirty="0">
              <a:ea typeface="+mn-ea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143000"/>
          </a:xfrm>
        </p:spPr>
        <p:txBody>
          <a:bodyPr>
            <a:normAutofit/>
          </a:bodyPr>
          <a:lstStyle/>
          <a:p>
            <a:r>
              <a:rPr lang="en-US">
                <a:latin typeface="Calibri" charset="0"/>
                <a:cs typeface="Calibri" charset="0"/>
              </a:rPr>
              <a:t>Execute External Programs –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25613"/>
            <a:ext cx="8153400" cy="4572000"/>
          </a:xfrm>
        </p:spPr>
        <p:txBody>
          <a:bodyPr>
            <a:noAutofit/>
          </a:bodyPr>
          <a:lstStyle/>
          <a:p>
            <a:pPr>
              <a:buSzPct val="100000"/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The </a:t>
            </a:r>
            <a:r>
              <a:rPr lang="en-US" dirty="0" err="1" smtClean="0">
                <a:solidFill>
                  <a:srgbClr val="FFFF00"/>
                </a:solidFill>
                <a:ea typeface="+mn-ea"/>
              </a:rPr>
              <a:t>os.system</a:t>
            </a:r>
            <a:r>
              <a:rPr lang="en-US" dirty="0" smtClean="0">
                <a:solidFill>
                  <a:srgbClr val="FFFF00"/>
                </a:solidFill>
                <a:ea typeface="+mn-ea"/>
              </a:rPr>
              <a:t>() </a:t>
            </a:r>
            <a:r>
              <a:rPr lang="en-US" dirty="0" smtClean="0">
                <a:ea typeface="+mn-ea"/>
              </a:rPr>
              <a:t>is also synchronous, and could returns the exit-status</a:t>
            </a:r>
          </a:p>
          <a:p>
            <a:pPr>
              <a:buSzPct val="100000"/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00B0F0"/>
                </a:solidFill>
                <a:ea typeface="+mn-ea"/>
              </a:rPr>
              <a:t>&gt;&gt;&gt; </a:t>
            </a:r>
            <a:r>
              <a:rPr lang="en-US" dirty="0" smtClean="0">
                <a:ea typeface="+mn-ea"/>
              </a:rPr>
              <a:t>import </a:t>
            </a:r>
            <a:r>
              <a:rPr lang="en-US" dirty="0" err="1" smtClean="0">
                <a:ea typeface="+mn-ea"/>
              </a:rPr>
              <a:t>os</a:t>
            </a:r>
            <a:endParaRPr lang="en-US" dirty="0" smtClean="0">
              <a:ea typeface="+mn-ea"/>
            </a:endParaRPr>
          </a:p>
          <a:p>
            <a:pPr>
              <a:buSzPct val="100000"/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00B0F0"/>
                </a:solidFill>
                <a:ea typeface="+mn-ea"/>
              </a:rPr>
              <a:t>&gt;&gt;&gt; </a:t>
            </a:r>
            <a:r>
              <a:rPr lang="en-US" dirty="0" smtClean="0">
                <a:ea typeface="+mn-ea"/>
              </a:rPr>
              <a:t>print </a:t>
            </a:r>
            <a:r>
              <a:rPr lang="en-US" dirty="0" err="1" smtClean="0">
                <a:ea typeface="+mn-ea"/>
              </a:rPr>
              <a:t>os.system</a:t>
            </a:r>
            <a:r>
              <a:rPr lang="en-US" dirty="0" smtClean="0">
                <a:ea typeface="+mn-ea"/>
              </a:rPr>
              <a:t>('notepad.exe')</a:t>
            </a:r>
          </a:p>
          <a:p>
            <a:pPr>
              <a:buSzPct val="100000"/>
              <a:buFont typeface="Wingdings" pitchFamily="2" charset="2"/>
              <a:buNone/>
              <a:defRPr/>
            </a:pPr>
            <a:endParaRPr lang="en-US" dirty="0" smtClean="0">
              <a:ea typeface="+mn-ea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143000"/>
          </a:xfrm>
        </p:spPr>
        <p:txBody>
          <a:bodyPr>
            <a:normAutofit/>
          </a:bodyPr>
          <a:lstStyle/>
          <a:p>
            <a:r>
              <a:rPr lang="en-US">
                <a:latin typeface="Calibri" charset="0"/>
                <a:cs typeface="Calibri" charset="0"/>
              </a:rPr>
              <a:t>Execute External Programs –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25613"/>
            <a:ext cx="8153400" cy="4572000"/>
          </a:xfrm>
        </p:spPr>
        <p:txBody>
          <a:bodyPr>
            <a:noAutofit/>
          </a:bodyPr>
          <a:lstStyle/>
          <a:p>
            <a:pPr>
              <a:buSzPct val="100000"/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By acting like double-click in the file explorer, you can use </a:t>
            </a:r>
            <a:r>
              <a:rPr lang="en-US" dirty="0" err="1" smtClean="0">
                <a:solidFill>
                  <a:srgbClr val="FFFF00"/>
                </a:solidFill>
                <a:ea typeface="+mn-ea"/>
              </a:rPr>
              <a:t>os.startfile</a:t>
            </a:r>
            <a:r>
              <a:rPr lang="en-US" dirty="0" smtClean="0">
                <a:solidFill>
                  <a:srgbClr val="FFFF00"/>
                </a:solidFill>
                <a:ea typeface="+mn-ea"/>
              </a:rPr>
              <a:t>() </a:t>
            </a:r>
            <a:r>
              <a:rPr lang="en-US" dirty="0" smtClean="0">
                <a:ea typeface="+mn-ea"/>
              </a:rPr>
              <a:t>to launch external program that is associated with this file</a:t>
            </a:r>
          </a:p>
          <a:p>
            <a:pPr marL="738188" lvl="1" indent="-280988">
              <a:spcBef>
                <a:spcPts val="600"/>
              </a:spcBef>
              <a:buFont typeface="Arial" charset="0"/>
              <a:buChar char="–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smtClean="0"/>
              <a:t>This is an asynchronous method</a:t>
            </a:r>
          </a:p>
          <a:p>
            <a:pPr>
              <a:buSzPct val="100000"/>
              <a:buFont typeface="Wingdings" pitchFamily="2" charset="2"/>
              <a:buNone/>
              <a:defRPr/>
            </a:pPr>
            <a:endParaRPr lang="en-US" dirty="0" smtClean="0">
              <a:ea typeface="+mn-ea"/>
            </a:endParaRPr>
          </a:p>
          <a:p>
            <a:pPr>
              <a:buSzPct val="100000"/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00B0F0"/>
                </a:solidFill>
                <a:ea typeface="+mn-ea"/>
              </a:rPr>
              <a:t>&gt;&gt;&gt; </a:t>
            </a:r>
            <a:r>
              <a:rPr lang="en-US" dirty="0" smtClean="0">
                <a:ea typeface="+mn-ea"/>
              </a:rPr>
              <a:t>import </a:t>
            </a:r>
            <a:r>
              <a:rPr lang="en-US" dirty="0" err="1" smtClean="0">
                <a:ea typeface="+mn-ea"/>
              </a:rPr>
              <a:t>os</a:t>
            </a:r>
            <a:endParaRPr lang="en-US" dirty="0" smtClean="0">
              <a:ea typeface="+mn-ea"/>
            </a:endParaRPr>
          </a:p>
          <a:p>
            <a:pPr>
              <a:buSzPct val="100000"/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00B0F0"/>
                </a:solidFill>
                <a:ea typeface="+mn-ea"/>
              </a:rPr>
              <a:t>&gt;&gt;&gt; </a:t>
            </a:r>
            <a:r>
              <a:rPr lang="en-US" dirty="0" err="1" smtClean="0">
                <a:ea typeface="+mn-ea"/>
              </a:rPr>
              <a:t>os.startfile</a:t>
            </a:r>
            <a:r>
              <a:rPr lang="en-US" dirty="0" smtClean="0">
                <a:ea typeface="+mn-ea"/>
              </a:rPr>
              <a:t>('test.txt')</a:t>
            </a:r>
          </a:p>
          <a:p>
            <a:pPr>
              <a:buSzPct val="100000"/>
              <a:buFont typeface="Arial" pitchFamily="34" charset="0"/>
              <a:buChar char="•"/>
              <a:defRPr/>
            </a:pPr>
            <a:endParaRPr lang="en-US" dirty="0" smtClean="0">
              <a:ea typeface="+mn-ea"/>
            </a:endParaRPr>
          </a:p>
          <a:p>
            <a:pPr>
              <a:buSzPct val="100000"/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It will throw out an exception if file is not found</a:t>
            </a:r>
          </a:p>
          <a:p>
            <a:pPr marL="738188" lvl="1" indent="-280988">
              <a:spcBef>
                <a:spcPts val="600"/>
              </a:spcBef>
              <a:buFont typeface="Arial" charset="0"/>
              <a:buChar char="–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err="1" smtClean="0"/>
              <a:t>WindowsError</a:t>
            </a:r>
            <a:r>
              <a:rPr lang="en-US" sz="2000" dirty="0" smtClean="0"/>
              <a:t>: [Error 2] The system cannot find the file specified: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143000"/>
          </a:xfrm>
        </p:spPr>
        <p:txBody>
          <a:bodyPr>
            <a:normAutofit/>
          </a:bodyPr>
          <a:lstStyle/>
          <a:p>
            <a:r>
              <a:rPr lang="en-US">
                <a:latin typeface="Calibri" charset="0"/>
                <a:cs typeface="Calibri" charset="0"/>
              </a:rPr>
              <a:t>Execute External Programs –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25613"/>
            <a:ext cx="8153400" cy="4572000"/>
          </a:xfrm>
        </p:spPr>
        <p:txBody>
          <a:bodyPr>
            <a:noAutofit/>
          </a:bodyPr>
          <a:lstStyle/>
          <a:p>
            <a:pPr>
              <a:buSzPct val="100000"/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If you install the win32api package (not shipped by default), you can use the following asynchronous method:</a:t>
            </a:r>
          </a:p>
          <a:p>
            <a:pPr>
              <a:buSzPct val="100000"/>
              <a:buFont typeface="Wingdings" pitchFamily="2" charset="2"/>
              <a:buNone/>
              <a:defRPr/>
            </a:pPr>
            <a:r>
              <a:rPr lang="en-US" dirty="0" smtClean="0">
                <a:ea typeface="+mn-ea"/>
              </a:rPr>
              <a:t>import win32api</a:t>
            </a:r>
          </a:p>
          <a:p>
            <a:pPr>
              <a:buSzPct val="100000"/>
              <a:buFont typeface="Wingdings" pitchFamily="2" charset="2"/>
              <a:buNone/>
              <a:defRPr/>
            </a:pPr>
            <a:r>
              <a:rPr lang="en-US" dirty="0" smtClean="0">
                <a:ea typeface="+mn-ea"/>
              </a:rPr>
              <a:t>try:</a:t>
            </a:r>
          </a:p>
          <a:p>
            <a:pPr>
              <a:buSzPct val="100000"/>
              <a:buFont typeface="Wingdings" pitchFamily="2" charset="2"/>
              <a:buNone/>
              <a:defRPr/>
            </a:pPr>
            <a:r>
              <a:rPr lang="en-US" dirty="0" smtClean="0">
                <a:ea typeface="+mn-ea"/>
              </a:rPr>
              <a:t>    win32api.WinExec('notepad.exe')</a:t>
            </a:r>
          </a:p>
          <a:p>
            <a:pPr>
              <a:buSzPct val="100000"/>
              <a:buFont typeface="Wingdings" pitchFamily="2" charset="2"/>
              <a:buNone/>
              <a:defRPr/>
            </a:pPr>
            <a:r>
              <a:rPr lang="en-US" dirty="0" smtClean="0">
                <a:ea typeface="+mn-ea"/>
              </a:rPr>
              <a:t>except:</a:t>
            </a:r>
          </a:p>
          <a:p>
            <a:pPr>
              <a:buSzPct val="100000"/>
              <a:buFont typeface="Wingdings" pitchFamily="2" charset="2"/>
              <a:buNone/>
              <a:defRPr/>
            </a:pPr>
            <a:r>
              <a:rPr lang="en-US" dirty="0" smtClean="0">
                <a:ea typeface="+mn-ea"/>
              </a:rPr>
              <a:t>    pass</a:t>
            </a:r>
          </a:p>
          <a:p>
            <a:pPr>
              <a:buSzPct val="100000"/>
              <a:buFont typeface="Wingdings" pitchFamily="2" charset="2"/>
              <a:buNone/>
              <a:defRPr/>
            </a:pPr>
            <a:endParaRPr lang="en-US" dirty="0" smtClean="0">
              <a:ea typeface="+mn-ea"/>
            </a:endParaRPr>
          </a:p>
          <a:p>
            <a:pPr>
              <a:buSzPct val="100000"/>
              <a:buFont typeface="Arial" pitchFamily="34" charset="0"/>
              <a:buChar char="•"/>
              <a:defRPr/>
            </a:pPr>
            <a:r>
              <a:rPr lang="en-US" i="1" dirty="0" smtClean="0">
                <a:solidFill>
                  <a:srgbClr val="FFFF00"/>
                </a:solidFill>
                <a:ea typeface="+mn-ea"/>
              </a:rPr>
              <a:t>Windows platforms only.</a:t>
            </a:r>
          </a:p>
          <a:p>
            <a:pPr>
              <a:buSzPct val="100000"/>
              <a:buFont typeface="Wingdings" pitchFamily="2" charset="2"/>
              <a:buNone/>
              <a:defRPr/>
            </a:pPr>
            <a:endParaRPr lang="en-US" dirty="0">
              <a:ea typeface="+mn-ea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143000"/>
          </a:xfrm>
        </p:spPr>
        <p:txBody>
          <a:bodyPr>
            <a:normAutofit/>
          </a:bodyPr>
          <a:lstStyle/>
          <a:p>
            <a:r>
              <a:rPr lang="en-US">
                <a:latin typeface="Calibri" charset="0"/>
                <a:cs typeface="Calibri" charset="0"/>
              </a:rPr>
              <a:t>Execute External Programs –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25613"/>
            <a:ext cx="8153400" cy="4572000"/>
          </a:xfrm>
        </p:spPr>
        <p:txBody>
          <a:bodyPr>
            <a:noAutofit/>
          </a:bodyPr>
          <a:lstStyle/>
          <a:p>
            <a:pPr>
              <a:buSzPct val="100000"/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The </a:t>
            </a:r>
            <a:r>
              <a:rPr lang="en-US" dirty="0" err="1" smtClean="0">
                <a:ea typeface="+mn-ea"/>
              </a:rPr>
              <a:t>subprocess</a:t>
            </a:r>
            <a:r>
              <a:rPr lang="en-US" dirty="0" smtClean="0">
                <a:ea typeface="+mn-ea"/>
              </a:rPr>
              <a:t> package provides a </a:t>
            </a:r>
            <a:r>
              <a:rPr lang="en-US" dirty="0" err="1" smtClean="0">
                <a:ea typeface="+mn-ea"/>
              </a:rPr>
              <a:t>syncrhonous</a:t>
            </a:r>
            <a:r>
              <a:rPr lang="en-US" dirty="0" smtClean="0">
                <a:ea typeface="+mn-ea"/>
              </a:rPr>
              <a:t> and an asynchronous methods namely </a:t>
            </a:r>
            <a:r>
              <a:rPr lang="en-US" dirty="0" smtClean="0">
                <a:solidFill>
                  <a:srgbClr val="FFFF00"/>
                </a:solidFill>
                <a:ea typeface="+mn-ea"/>
              </a:rPr>
              <a:t>call</a:t>
            </a:r>
            <a:r>
              <a:rPr lang="en-US" dirty="0" smtClean="0">
                <a:ea typeface="+mn-ea"/>
              </a:rPr>
              <a:t> and </a:t>
            </a:r>
            <a:r>
              <a:rPr lang="en-US" dirty="0" err="1" smtClean="0">
                <a:solidFill>
                  <a:srgbClr val="FFFF00"/>
                </a:solidFill>
                <a:ea typeface="+mn-ea"/>
              </a:rPr>
              <a:t>Popen</a:t>
            </a:r>
            <a:endParaRPr lang="en-US" dirty="0" smtClean="0">
              <a:solidFill>
                <a:srgbClr val="FFFF00"/>
              </a:solidFill>
              <a:ea typeface="+mn-ea"/>
            </a:endParaRPr>
          </a:p>
          <a:p>
            <a:pPr>
              <a:buSzPct val="100000"/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Both methods take the first parameter as a list</a:t>
            </a:r>
          </a:p>
          <a:p>
            <a:pPr>
              <a:buSzPct val="100000"/>
              <a:buFont typeface="Arial" pitchFamily="34" charset="0"/>
              <a:buChar char="•"/>
              <a:defRPr/>
            </a:pPr>
            <a:endParaRPr lang="en-US" dirty="0" smtClean="0">
              <a:ea typeface="+mn-ea"/>
            </a:endParaRPr>
          </a:p>
          <a:p>
            <a:pPr>
              <a:buSzPct val="100000"/>
              <a:buFont typeface="Wingdings" pitchFamily="2" charset="2"/>
              <a:buNone/>
              <a:defRPr/>
            </a:pPr>
            <a:r>
              <a:rPr lang="en-US" sz="2000" dirty="0" smtClean="0">
                <a:ea typeface="+mn-ea"/>
              </a:rPr>
              <a:t>import </a:t>
            </a:r>
            <a:r>
              <a:rPr lang="en-US" sz="2000" dirty="0" err="1" smtClean="0">
                <a:ea typeface="+mn-ea"/>
              </a:rPr>
              <a:t>subprocess</a:t>
            </a:r>
            <a:endParaRPr lang="en-US" sz="2000" dirty="0" smtClean="0">
              <a:ea typeface="+mn-ea"/>
            </a:endParaRPr>
          </a:p>
          <a:p>
            <a:pPr>
              <a:buSzPct val="100000"/>
              <a:buFont typeface="Wingdings" pitchFamily="2" charset="2"/>
              <a:buNone/>
              <a:defRPr/>
            </a:pPr>
            <a:r>
              <a:rPr lang="en-US" sz="2000" dirty="0" err="1" smtClean="0">
                <a:ea typeface="+mn-ea"/>
              </a:rPr>
              <a:t>subprocess.call</a:t>
            </a:r>
            <a:r>
              <a:rPr lang="en-US" sz="2000" dirty="0" smtClean="0">
                <a:ea typeface="+mn-ea"/>
              </a:rPr>
              <a:t>(['notepad.exe', 'abc.txt'])</a:t>
            </a:r>
          </a:p>
          <a:p>
            <a:pPr>
              <a:buSzPct val="100000"/>
              <a:buFont typeface="Wingdings" pitchFamily="2" charset="2"/>
              <a:buNone/>
              <a:defRPr/>
            </a:pPr>
            <a:r>
              <a:rPr lang="en-US" sz="2000" dirty="0" err="1" smtClean="0">
                <a:ea typeface="+mn-ea"/>
              </a:rPr>
              <a:t>subprocess.Popen</a:t>
            </a:r>
            <a:r>
              <a:rPr lang="en-US" sz="2000" dirty="0" smtClean="0">
                <a:ea typeface="+mn-ea"/>
              </a:rPr>
              <a:t>(['notepad.exe'])</a:t>
            </a:r>
          </a:p>
          <a:p>
            <a:pPr>
              <a:buSzPct val="100000"/>
              <a:buFont typeface="Wingdings" pitchFamily="2" charset="2"/>
              <a:buNone/>
              <a:defRPr/>
            </a:pPr>
            <a:r>
              <a:rPr lang="en-US" sz="2000" dirty="0" smtClean="0">
                <a:ea typeface="+mn-ea"/>
              </a:rPr>
              <a:t># thread continues ...</a:t>
            </a:r>
          </a:p>
          <a:p>
            <a:pPr>
              <a:buSzPct val="100000"/>
              <a:buFont typeface="Wingdings" pitchFamily="2" charset="2"/>
              <a:buNone/>
              <a:defRPr/>
            </a:pPr>
            <a:r>
              <a:rPr lang="en-US" sz="2000" dirty="0" err="1" smtClean="0">
                <a:ea typeface="+mn-ea"/>
              </a:rPr>
              <a:t>p.terminate</a:t>
            </a:r>
            <a:r>
              <a:rPr lang="en-US" sz="2000" dirty="0" smtClean="0">
                <a:ea typeface="+mn-ea"/>
              </a:rPr>
              <a:t>()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143000"/>
          </a:xfrm>
        </p:spPr>
        <p:txBody>
          <a:bodyPr>
            <a:normAutofit/>
          </a:bodyPr>
          <a:lstStyle/>
          <a:p>
            <a:r>
              <a:rPr lang="en-US">
                <a:latin typeface="Calibri" charset="0"/>
                <a:cs typeface="Calibri" charset="0"/>
              </a:rPr>
              <a:t>Execute External Programs –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25613"/>
            <a:ext cx="8153400" cy="4572000"/>
          </a:xfrm>
        </p:spPr>
        <p:txBody>
          <a:bodyPr>
            <a:noAutofit/>
          </a:bodyPr>
          <a:lstStyle/>
          <a:p>
            <a:pPr>
              <a:buSzPct val="100000"/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You can use wait() to synchronous the processes</a:t>
            </a:r>
          </a:p>
          <a:p>
            <a:pPr>
              <a:buSzPct val="100000"/>
              <a:buFont typeface="Wingdings" pitchFamily="2" charset="2"/>
              <a:buNone/>
              <a:defRPr/>
            </a:pPr>
            <a:endParaRPr lang="en-US" sz="2000" dirty="0" smtClean="0">
              <a:ea typeface="+mn-ea"/>
            </a:endParaRPr>
          </a:p>
          <a:p>
            <a:pPr>
              <a:buSzPct val="100000"/>
              <a:buFont typeface="Wingdings" pitchFamily="2" charset="2"/>
              <a:buNone/>
              <a:defRPr/>
            </a:pPr>
            <a:r>
              <a:rPr lang="en-US" sz="2000" dirty="0" smtClean="0">
                <a:ea typeface="+mn-ea"/>
              </a:rPr>
              <a:t>import </a:t>
            </a:r>
            <a:r>
              <a:rPr lang="en-US" sz="2000" dirty="0" err="1" smtClean="0">
                <a:ea typeface="+mn-ea"/>
              </a:rPr>
              <a:t>subprocess</a:t>
            </a:r>
            <a:endParaRPr lang="en-US" sz="2000" dirty="0" smtClean="0">
              <a:ea typeface="+mn-ea"/>
            </a:endParaRPr>
          </a:p>
          <a:p>
            <a:pPr>
              <a:buSzPct val="100000"/>
              <a:buFont typeface="Wingdings" pitchFamily="2" charset="2"/>
              <a:buNone/>
              <a:defRPr/>
            </a:pPr>
            <a:r>
              <a:rPr lang="en-US" sz="2000" dirty="0" smtClean="0">
                <a:ea typeface="+mn-ea"/>
              </a:rPr>
              <a:t>p = </a:t>
            </a:r>
            <a:r>
              <a:rPr lang="en-US" sz="2000" dirty="0" err="1" smtClean="0">
                <a:ea typeface="+mn-ea"/>
              </a:rPr>
              <a:t>subprocess.Popen</a:t>
            </a:r>
            <a:r>
              <a:rPr lang="en-US" sz="2000" dirty="0" smtClean="0">
                <a:ea typeface="+mn-ea"/>
              </a:rPr>
              <a:t>('</a:t>
            </a:r>
            <a:r>
              <a:rPr lang="en-US" sz="2000" dirty="0" err="1" smtClean="0">
                <a:ea typeface="+mn-ea"/>
              </a:rPr>
              <a:t>ls'</a:t>
            </a:r>
            <a:r>
              <a:rPr lang="en-US" sz="2000" dirty="0" smtClean="0">
                <a:ea typeface="+mn-ea"/>
              </a:rPr>
              <a:t>, shell=True, </a:t>
            </a:r>
            <a:r>
              <a:rPr lang="en-US" sz="2000" dirty="0" err="1" smtClean="0">
                <a:ea typeface="+mn-ea"/>
              </a:rPr>
              <a:t>stdout</a:t>
            </a:r>
            <a:r>
              <a:rPr lang="en-US" sz="2000" dirty="0" smtClean="0">
                <a:ea typeface="+mn-ea"/>
              </a:rPr>
              <a:t>=</a:t>
            </a:r>
            <a:r>
              <a:rPr lang="en-US" sz="2000" dirty="0" err="1" smtClean="0">
                <a:ea typeface="+mn-ea"/>
              </a:rPr>
              <a:t>subprocess.PIPE</a:t>
            </a:r>
            <a:r>
              <a:rPr lang="en-US" sz="2000" dirty="0" smtClean="0">
                <a:ea typeface="+mn-ea"/>
              </a:rPr>
              <a:t>, </a:t>
            </a:r>
            <a:r>
              <a:rPr lang="en-US" sz="2000" dirty="0" err="1" smtClean="0">
                <a:ea typeface="+mn-ea"/>
              </a:rPr>
              <a:t>stderr</a:t>
            </a:r>
            <a:r>
              <a:rPr lang="en-US" sz="2000" dirty="0" smtClean="0">
                <a:ea typeface="+mn-ea"/>
              </a:rPr>
              <a:t>=</a:t>
            </a:r>
            <a:r>
              <a:rPr lang="en-US" sz="2000" dirty="0" err="1" smtClean="0">
                <a:ea typeface="+mn-ea"/>
              </a:rPr>
              <a:t>subprocess.STDOUT</a:t>
            </a:r>
            <a:r>
              <a:rPr lang="en-US" sz="2000" dirty="0" smtClean="0">
                <a:ea typeface="+mn-ea"/>
              </a:rPr>
              <a:t>)</a:t>
            </a:r>
          </a:p>
          <a:p>
            <a:pPr>
              <a:buSzPct val="100000"/>
              <a:buFont typeface="Wingdings" pitchFamily="2" charset="2"/>
              <a:buNone/>
              <a:defRPr/>
            </a:pPr>
            <a:r>
              <a:rPr lang="en-US" sz="2000" dirty="0" smtClean="0">
                <a:ea typeface="+mn-ea"/>
              </a:rPr>
              <a:t>for line in </a:t>
            </a:r>
            <a:r>
              <a:rPr lang="en-US" sz="2000" dirty="0" err="1" smtClean="0">
                <a:ea typeface="+mn-ea"/>
              </a:rPr>
              <a:t>p.stdout.readlines</a:t>
            </a:r>
            <a:r>
              <a:rPr lang="en-US" sz="2000" dirty="0" smtClean="0">
                <a:ea typeface="+mn-ea"/>
              </a:rPr>
              <a:t>():</a:t>
            </a:r>
          </a:p>
          <a:p>
            <a:pPr>
              <a:buSzPct val="100000"/>
              <a:buFont typeface="Wingdings" pitchFamily="2" charset="2"/>
              <a:buNone/>
              <a:defRPr/>
            </a:pPr>
            <a:r>
              <a:rPr lang="en-US" sz="2000" dirty="0" smtClean="0">
                <a:ea typeface="+mn-ea"/>
              </a:rPr>
              <a:t>    print line</a:t>
            </a:r>
          </a:p>
          <a:p>
            <a:pPr>
              <a:buSzPct val="100000"/>
              <a:buFont typeface="Wingdings" pitchFamily="2" charset="2"/>
              <a:buNone/>
              <a:defRPr/>
            </a:pPr>
            <a:r>
              <a:rPr lang="en-US" sz="2000" dirty="0" err="1" smtClean="0">
                <a:ea typeface="+mn-ea"/>
              </a:rPr>
              <a:t>retval</a:t>
            </a:r>
            <a:r>
              <a:rPr lang="en-US" sz="2000" dirty="0" smtClean="0">
                <a:ea typeface="+mn-ea"/>
              </a:rPr>
              <a:t> = </a:t>
            </a:r>
            <a:r>
              <a:rPr lang="en-US" sz="2000" dirty="0" err="1" smtClean="0">
                <a:ea typeface="+mn-ea"/>
              </a:rPr>
              <a:t>p.wait</a:t>
            </a:r>
            <a:r>
              <a:rPr lang="en-US" sz="2000" dirty="0" smtClean="0">
                <a:ea typeface="+mn-ea"/>
              </a:rPr>
              <a:t>()</a:t>
            </a:r>
          </a:p>
          <a:p>
            <a:pPr>
              <a:buSzPct val="100000"/>
              <a:buFont typeface="Wingdings" pitchFamily="2" charset="2"/>
              <a:buNone/>
              <a:defRPr/>
            </a:pPr>
            <a:r>
              <a:rPr lang="en-US" sz="2000" dirty="0" smtClean="0">
                <a:ea typeface="+mn-ea"/>
              </a:rPr>
              <a:t>print </a:t>
            </a:r>
            <a:r>
              <a:rPr lang="en-US" sz="2000" dirty="0" err="1" smtClean="0">
                <a:ea typeface="+mn-ea"/>
              </a:rPr>
              <a:t>retval</a:t>
            </a:r>
            <a:endParaRPr lang="en-US" sz="2000" dirty="0">
              <a:ea typeface="+mn-ea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143000"/>
          </a:xfrm>
        </p:spPr>
        <p:txBody>
          <a:bodyPr>
            <a:normAutofit/>
          </a:bodyPr>
          <a:lstStyle/>
          <a:p>
            <a:r>
              <a:rPr lang="en-US">
                <a:latin typeface="Calibri" charset="0"/>
                <a:cs typeface="Calibri" charset="0"/>
              </a:rPr>
              <a:t>Module </a:t>
            </a:r>
            <a:r>
              <a:rPr lang="ja-JP" altLang="en-US">
                <a:latin typeface="Calibri" charset="0"/>
                <a:cs typeface="Calibri" charset="0"/>
              </a:rPr>
              <a:t>“</a:t>
            </a:r>
            <a:r>
              <a:rPr lang="en-US">
                <a:latin typeface="Calibri" charset="0"/>
                <a:cs typeface="Calibri" charset="0"/>
              </a:rPr>
              <a:t>socket</a:t>
            </a:r>
            <a:r>
              <a:rPr lang="ja-JP" altLang="en-US">
                <a:latin typeface="Calibri" charset="0"/>
                <a:cs typeface="Calibri" charset="0"/>
              </a:rPr>
              <a:t>”</a:t>
            </a:r>
            <a:endParaRPr lang="en-US">
              <a:latin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975" y="1725613"/>
            <a:ext cx="8153400" cy="4572000"/>
          </a:xfrm>
        </p:spPr>
        <p:txBody>
          <a:bodyPr>
            <a:noAutofit/>
          </a:bodyPr>
          <a:lstStyle/>
          <a:p>
            <a:pPr marL="338138" lvl="1" indent="-338138"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dirty="0" smtClean="0"/>
              <a:t>import socket</a:t>
            </a:r>
          </a:p>
          <a:p>
            <a:pPr marL="338138" lvl="1" indent="-338138"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endParaRPr lang="en-US" dirty="0" smtClean="0"/>
          </a:p>
          <a:p>
            <a:pPr marL="338138" lvl="1" indent="-338138"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dirty="0" smtClean="0">
                <a:solidFill>
                  <a:srgbClr val="FFFF00"/>
                </a:solidFill>
              </a:rPr>
              <a:t>Creating a simple TCP client</a:t>
            </a:r>
          </a:p>
          <a:p>
            <a:pPr marL="738188" lvl="1" indent="-280988">
              <a:spcBef>
                <a:spcPts val="600"/>
              </a:spcBef>
              <a:buFont typeface="Arial" charset="0"/>
              <a:buChar char="–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smtClean="0"/>
              <a:t>Check simpleClient.py</a:t>
            </a:r>
          </a:p>
          <a:p>
            <a:pPr marL="738188" lvl="1" indent="-280988">
              <a:spcBef>
                <a:spcPts val="600"/>
              </a:spcBef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endParaRPr lang="en-US" sz="2000" dirty="0" smtClean="0"/>
          </a:p>
          <a:p>
            <a:pPr marL="338138" lvl="1" indent="-338138"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dirty="0" smtClean="0">
                <a:solidFill>
                  <a:srgbClr val="FFFF00"/>
                </a:solidFill>
              </a:rPr>
              <a:t>Creating a simple TCP server</a:t>
            </a:r>
          </a:p>
          <a:p>
            <a:pPr marL="738188" lvl="1" indent="-280988">
              <a:spcBef>
                <a:spcPts val="600"/>
              </a:spcBef>
              <a:buFont typeface="Arial" charset="0"/>
              <a:buChar char="–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smtClean="0"/>
              <a:t>Check simpleServer.py</a:t>
            </a:r>
          </a:p>
          <a:p>
            <a:pPr marL="338138" lvl="1" indent="-338138"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endParaRPr lang="en-US" sz="2000" dirty="0" smtClean="0">
              <a:solidFill>
                <a:srgbClr val="FFFF00"/>
              </a:solidFill>
            </a:endParaRPr>
          </a:p>
          <a:p>
            <a:pPr marL="338138" lvl="1" indent="-338138"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dirty="0" smtClean="0">
                <a:solidFill>
                  <a:srgbClr val="FFFF00"/>
                </a:solidFill>
              </a:rPr>
              <a:t>Create a malicious FTP Client</a:t>
            </a:r>
          </a:p>
          <a:p>
            <a:pPr marL="738188" lvl="1" indent="-280988">
              <a:spcBef>
                <a:spcPts val="600"/>
              </a:spcBef>
              <a:buFont typeface="Arial" charset="0"/>
              <a:buChar char="–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smtClean="0"/>
              <a:t>ftpClient.py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143000"/>
          </a:xfrm>
        </p:spPr>
        <p:txBody>
          <a:bodyPr>
            <a:normAutofit/>
          </a:bodyPr>
          <a:lstStyle/>
          <a:p>
            <a:r>
              <a:rPr lang="en-US">
                <a:latin typeface="Calibri" charset="0"/>
                <a:cs typeface="Calibri" charset="0"/>
              </a:rPr>
              <a:t>Module </a:t>
            </a:r>
            <a:r>
              <a:rPr lang="ja-JP" altLang="en-US">
                <a:latin typeface="Calibri" charset="0"/>
                <a:cs typeface="Calibri" charset="0"/>
              </a:rPr>
              <a:t>“</a:t>
            </a:r>
            <a:r>
              <a:rPr lang="en-US">
                <a:latin typeface="Calibri" charset="0"/>
                <a:cs typeface="Calibri" charset="0"/>
              </a:rPr>
              <a:t>socket</a:t>
            </a:r>
            <a:r>
              <a:rPr lang="ja-JP" altLang="en-US">
                <a:latin typeface="Calibri" charset="0"/>
                <a:cs typeface="Calibri" charset="0"/>
              </a:rPr>
              <a:t>”</a:t>
            </a:r>
            <a:r>
              <a:rPr lang="en-US">
                <a:latin typeface="Calibri" charset="0"/>
                <a:cs typeface="Calibri" charset="0"/>
              </a:rPr>
              <a:t> –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975" y="1725613"/>
            <a:ext cx="8153400" cy="4572000"/>
          </a:xfrm>
        </p:spPr>
        <p:txBody>
          <a:bodyPr>
            <a:noAutofit/>
          </a:bodyPr>
          <a:lstStyle/>
          <a:p>
            <a:pPr marL="338138" lvl="1" indent="-338138"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dirty="0" smtClean="0">
                <a:solidFill>
                  <a:srgbClr val="FFFF00"/>
                </a:solidFill>
              </a:rPr>
              <a:t>Create TCP Socket, then send and receive data from website using the socket</a:t>
            </a:r>
          </a:p>
          <a:p>
            <a:pPr marL="338138" lvl="1" indent="-338138"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endParaRPr lang="en-US" sz="2000" dirty="0" smtClean="0"/>
          </a:p>
          <a:p>
            <a:pPr marL="338138" lvl="1" indent="-338138"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smtClean="0"/>
              <a:t>import socket</a:t>
            </a:r>
          </a:p>
          <a:p>
            <a:pPr marL="338138" lvl="1" indent="-338138"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smtClean="0"/>
              <a:t>s = </a:t>
            </a:r>
            <a:r>
              <a:rPr lang="en-US" sz="2000" dirty="0" err="1" smtClean="0"/>
              <a:t>socket.socket</a:t>
            </a:r>
            <a:r>
              <a:rPr lang="en-US" sz="2000" dirty="0" smtClean="0"/>
              <a:t>(</a:t>
            </a:r>
            <a:r>
              <a:rPr lang="en-US" sz="2000" dirty="0" err="1" smtClean="0"/>
              <a:t>socket.AF_INET</a:t>
            </a:r>
            <a:r>
              <a:rPr lang="en-US" sz="2000" dirty="0" smtClean="0"/>
              <a:t>, </a:t>
            </a:r>
            <a:r>
              <a:rPr lang="en-US" sz="2000" dirty="0" err="1" smtClean="0"/>
              <a:t>socket.SOCK_STREAM</a:t>
            </a:r>
            <a:r>
              <a:rPr lang="en-US" sz="2000" dirty="0" smtClean="0"/>
              <a:t>)</a:t>
            </a:r>
          </a:p>
          <a:p>
            <a:pPr marL="338138" lvl="1" indent="-338138"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err="1" smtClean="0"/>
              <a:t>s.connect</a:t>
            </a:r>
            <a:r>
              <a:rPr lang="en-US" sz="2000" dirty="0" smtClean="0"/>
              <a:t>(("www.ashemery.com", 80))</a:t>
            </a:r>
          </a:p>
          <a:p>
            <a:pPr marL="338138" lvl="1" indent="-338138"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err="1" smtClean="0"/>
              <a:t>s.send</a:t>
            </a:r>
            <a:r>
              <a:rPr lang="en-US" sz="2000" dirty="0" smtClean="0"/>
              <a:t>('GET / HTTP/1.1\r\</a:t>
            </a:r>
            <a:r>
              <a:rPr lang="en-US" sz="2000" dirty="0" err="1" smtClean="0"/>
              <a:t>nHost</a:t>
            </a:r>
            <a:r>
              <a:rPr lang="en-US" sz="2000" dirty="0" smtClean="0"/>
              <a:t>: www.ashemery.com\r\n\r\n')</a:t>
            </a:r>
          </a:p>
          <a:p>
            <a:pPr marL="338138" lvl="1" indent="-338138"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smtClean="0"/>
              <a:t>data = </a:t>
            </a:r>
            <a:r>
              <a:rPr lang="en-US" sz="2000" dirty="0" err="1" smtClean="0"/>
              <a:t>s.recv</a:t>
            </a:r>
            <a:r>
              <a:rPr lang="en-US" sz="2000" dirty="0" smtClean="0"/>
              <a:t>(2048)</a:t>
            </a:r>
          </a:p>
          <a:p>
            <a:pPr marL="338138" lvl="1" indent="-338138"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err="1" smtClean="0"/>
              <a:t>s.close</a:t>
            </a:r>
            <a:r>
              <a:rPr lang="en-US" sz="2000" dirty="0" smtClean="0"/>
              <a:t>()</a:t>
            </a:r>
          </a:p>
          <a:p>
            <a:pPr marL="338138" lvl="1" indent="-338138"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smtClean="0"/>
              <a:t>print data</a:t>
            </a:r>
          </a:p>
        </p:txBody>
      </p:sp>
      <p:sp>
        <p:nvSpPr>
          <p:cNvPr id="54276" name="Rectangle 3"/>
          <p:cNvSpPr>
            <a:spLocks noChangeArrowheads="1"/>
          </p:cNvSpPr>
          <p:nvPr/>
        </p:nvSpPr>
        <p:spPr bwMode="auto">
          <a:xfrm>
            <a:off x="3452813" y="6038850"/>
            <a:ext cx="5580062" cy="677863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/>
            <a:r>
              <a:rPr lang="en-US" sz="2000" b="0">
                <a:solidFill>
                  <a:srgbClr val="FF0000"/>
                </a:solidFill>
                <a:latin typeface="Calibri" charset="0"/>
                <a:cs typeface="Calibri" charset="0"/>
              </a:rPr>
              <a:t>Note: </a:t>
            </a:r>
            <a:r>
              <a:rPr lang="en-US" sz="2000" b="0">
                <a:solidFill>
                  <a:schemeClr val="bg1"/>
                </a:solidFill>
                <a:latin typeface="Calibri" charset="0"/>
                <a:cs typeface="Calibri" charset="0"/>
              </a:rPr>
              <a:t>For UDP Sockets use SOCK_DGRAM instead of SOCK_STREAM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143000"/>
          </a:xfrm>
        </p:spPr>
        <p:txBody>
          <a:bodyPr>
            <a:normAutofit/>
          </a:bodyPr>
          <a:lstStyle/>
          <a:p>
            <a:r>
              <a:rPr lang="en-US">
                <a:latin typeface="Calibri" charset="0"/>
                <a:cs typeface="Calibri" charset="0"/>
              </a:rPr>
              <a:t>Module </a:t>
            </a:r>
            <a:r>
              <a:rPr lang="ja-JP" altLang="en-US">
                <a:latin typeface="Calibri" charset="0"/>
                <a:cs typeface="Calibri" charset="0"/>
              </a:rPr>
              <a:t>“</a:t>
            </a:r>
            <a:r>
              <a:rPr lang="en-US">
                <a:latin typeface="Calibri" charset="0"/>
                <a:cs typeface="Calibri" charset="0"/>
              </a:rPr>
              <a:t>pcapy</a:t>
            </a:r>
            <a:r>
              <a:rPr lang="ja-JP" altLang="en-US">
                <a:latin typeface="Calibri" charset="0"/>
                <a:cs typeface="Calibri" charset="0"/>
              </a:rPr>
              <a:t>”</a:t>
            </a:r>
            <a:endParaRPr lang="en-US">
              <a:latin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975" y="1725613"/>
            <a:ext cx="8153400" cy="4572000"/>
          </a:xfrm>
        </p:spPr>
        <p:txBody>
          <a:bodyPr>
            <a:noAutofit/>
          </a:bodyPr>
          <a:lstStyle/>
          <a:p>
            <a:pPr marL="338138" lvl="1" indent="-338138"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dirty="0" err="1" smtClean="0">
                <a:solidFill>
                  <a:srgbClr val="FFFF00"/>
                </a:solidFill>
              </a:rPr>
              <a:t>Pcapy</a:t>
            </a:r>
            <a:r>
              <a:rPr lang="en-US" dirty="0" smtClean="0"/>
              <a:t> is a Python extension module that interfaces with the </a:t>
            </a:r>
            <a:r>
              <a:rPr lang="en-US" dirty="0" err="1" smtClean="0"/>
              <a:t>libpcap</a:t>
            </a:r>
            <a:r>
              <a:rPr lang="en-US" dirty="0" smtClean="0"/>
              <a:t> packet capture library. </a:t>
            </a:r>
          </a:p>
          <a:p>
            <a:pPr marL="338138" lvl="1" indent="-338138"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dirty="0" err="1" smtClean="0"/>
              <a:t>Pcapy</a:t>
            </a:r>
            <a:r>
              <a:rPr lang="en-US" dirty="0" smtClean="0"/>
              <a:t> enables python scripts to capture packets on the network. </a:t>
            </a:r>
          </a:p>
          <a:p>
            <a:pPr marL="338138" lvl="1" indent="-338138"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dirty="0" err="1" smtClean="0"/>
              <a:t>Pcapy</a:t>
            </a:r>
            <a:r>
              <a:rPr lang="en-US" dirty="0" smtClean="0"/>
              <a:t> is highly effective when used in conjunction with a packet-handling package such as </a:t>
            </a:r>
            <a:r>
              <a:rPr lang="en-US" dirty="0" err="1" smtClean="0"/>
              <a:t>Impacket</a:t>
            </a:r>
            <a:r>
              <a:rPr lang="en-US" dirty="0" smtClean="0"/>
              <a:t>, which is a collection of Python classes for constructing and dissecting network packets.</a:t>
            </a:r>
          </a:p>
          <a:p>
            <a:pPr marL="338138" lvl="1" indent="-338138"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dirty="0" smtClean="0"/>
              <a:t>Packet Capturing using </a:t>
            </a:r>
            <a:r>
              <a:rPr lang="en-US" dirty="0" err="1" smtClean="0"/>
              <a:t>pcapy</a:t>
            </a:r>
            <a:r>
              <a:rPr lang="en-US" dirty="0" smtClean="0"/>
              <a:t> example</a:t>
            </a:r>
          </a:p>
          <a:p>
            <a:pPr marL="738188" lvl="1" indent="-280988">
              <a:spcBef>
                <a:spcPts val="600"/>
              </a:spcBef>
              <a:buFont typeface="Arial" charset="0"/>
              <a:buChar char="–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smtClean="0"/>
              <a:t>pcapyPktCapture1.py</a:t>
            </a:r>
          </a:p>
          <a:p>
            <a:pPr marL="738188" lvl="1" indent="-280988">
              <a:spcBef>
                <a:spcPts val="600"/>
              </a:spcBef>
              <a:buFont typeface="Arial" charset="0"/>
              <a:buChar char="–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smtClean="0"/>
              <a:t>pcapyEx1.py</a:t>
            </a:r>
          </a:p>
          <a:p>
            <a:pPr marL="738188" lvl="1" indent="-280988">
              <a:spcBef>
                <a:spcPts val="600"/>
              </a:spcBef>
              <a:buFont typeface="Arial" charset="0"/>
              <a:buChar char="–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smtClean="0"/>
              <a:t>pcapyDumper.py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python-xkc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23813"/>
            <a:ext cx="8245475" cy="681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8513763" y="6132513"/>
            <a:ext cx="741362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400" b="0">
                <a:solidFill>
                  <a:srgbClr val="FFFF00"/>
                </a:solidFill>
                <a:latin typeface="Bookman Old Style" charset="0"/>
              </a:rPr>
              <a:t>Cited</a:t>
            </a:r>
            <a:endParaRPr lang="en-US" sz="2000" b="0">
              <a:solidFill>
                <a:srgbClr val="FFFF00"/>
              </a:solidFill>
              <a:latin typeface="Bookman Old Style" charset="0"/>
            </a:endParaRPr>
          </a:p>
          <a:p>
            <a:r>
              <a:rPr lang="en-US" sz="2000" b="0">
                <a:solidFill>
                  <a:srgbClr val="FFFF00"/>
                </a:solidFill>
                <a:latin typeface="Bookman Old Style" charset="0"/>
              </a:rPr>
              <a:t>[2]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143000"/>
          </a:xfrm>
        </p:spPr>
        <p:txBody>
          <a:bodyPr>
            <a:normAutofit/>
          </a:bodyPr>
          <a:lstStyle/>
          <a:p>
            <a:r>
              <a:rPr lang="en-US">
                <a:latin typeface="Calibri" charset="0"/>
                <a:cs typeface="Calibri" charset="0"/>
              </a:rPr>
              <a:t>Module </a:t>
            </a:r>
            <a:r>
              <a:rPr lang="ja-JP" altLang="en-US">
                <a:latin typeface="Calibri" charset="0"/>
                <a:cs typeface="Calibri" charset="0"/>
              </a:rPr>
              <a:t>“</a:t>
            </a:r>
            <a:r>
              <a:rPr lang="en-US">
                <a:latin typeface="Calibri" charset="0"/>
                <a:cs typeface="Calibri" charset="0"/>
              </a:rPr>
              <a:t>urllib</a:t>
            </a:r>
            <a:r>
              <a:rPr lang="ja-JP" altLang="en-US">
                <a:latin typeface="Calibri" charset="0"/>
                <a:cs typeface="Calibri" charset="0"/>
              </a:rPr>
              <a:t>”</a:t>
            </a:r>
            <a:r>
              <a:rPr lang="en-US">
                <a:latin typeface="Calibri" charset="0"/>
                <a:cs typeface="Calibri" charset="0"/>
              </a:rPr>
              <a:t> &amp; </a:t>
            </a:r>
            <a:r>
              <a:rPr lang="ja-JP" altLang="en-US">
                <a:latin typeface="Calibri" charset="0"/>
                <a:cs typeface="Calibri" charset="0"/>
              </a:rPr>
              <a:t>“</a:t>
            </a:r>
            <a:r>
              <a:rPr lang="en-US">
                <a:latin typeface="Calibri" charset="0"/>
                <a:cs typeface="Calibri" charset="0"/>
              </a:rPr>
              <a:t>urllib2</a:t>
            </a:r>
            <a:r>
              <a:rPr lang="ja-JP" altLang="en-US">
                <a:latin typeface="Calibri" charset="0"/>
                <a:cs typeface="Calibri" charset="0"/>
              </a:rPr>
              <a:t>”</a:t>
            </a:r>
            <a:endParaRPr lang="en-US">
              <a:latin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975" y="1725613"/>
            <a:ext cx="8153400" cy="4572000"/>
          </a:xfrm>
        </p:spPr>
        <p:txBody>
          <a:bodyPr>
            <a:noAutofit/>
          </a:bodyPr>
          <a:lstStyle/>
          <a:p>
            <a:pPr marL="338138" lvl="1" indent="-338138"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dirty="0" smtClean="0">
                <a:solidFill>
                  <a:srgbClr val="FFFF00"/>
                </a:solidFill>
              </a:rPr>
              <a:t>urllib2</a:t>
            </a:r>
            <a:r>
              <a:rPr lang="en-US" dirty="0" smtClean="0"/>
              <a:t> is a Python module for fetching URLs.</a:t>
            </a:r>
          </a:p>
          <a:p>
            <a:pPr marL="338138" lvl="1" indent="-338138"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dirty="0" smtClean="0"/>
              <a:t>Offers a very simple interface, in the form of the </a:t>
            </a:r>
            <a:r>
              <a:rPr lang="en-US" dirty="0" err="1" smtClean="0"/>
              <a:t>urlopen</a:t>
            </a:r>
            <a:r>
              <a:rPr lang="en-US" dirty="0" smtClean="0"/>
              <a:t> function.</a:t>
            </a:r>
          </a:p>
          <a:p>
            <a:pPr marL="338138" lvl="1" indent="-338138"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dirty="0" smtClean="0"/>
              <a:t>Capable of fetching URLs using a variety of different protocols (http, ftp, file, etc)</a:t>
            </a:r>
          </a:p>
          <a:p>
            <a:pPr marL="338138" lvl="1" indent="-338138"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dirty="0" smtClean="0"/>
              <a:t>Also offers a slightly more complex interface for handling common situations:</a:t>
            </a:r>
          </a:p>
          <a:p>
            <a:pPr marL="738188" lvl="1" indent="-280988">
              <a:spcBef>
                <a:spcPts val="600"/>
              </a:spcBef>
              <a:buFont typeface="Arial" charset="0"/>
              <a:buChar char="–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smtClean="0"/>
              <a:t>Basic authentication</a:t>
            </a:r>
          </a:p>
          <a:p>
            <a:pPr marL="738188" lvl="1" indent="-280988">
              <a:spcBef>
                <a:spcPts val="600"/>
              </a:spcBef>
              <a:buFont typeface="Arial" charset="0"/>
              <a:buChar char="–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smtClean="0"/>
              <a:t>Cookies</a:t>
            </a:r>
          </a:p>
          <a:p>
            <a:pPr marL="738188" lvl="1" indent="-280988">
              <a:spcBef>
                <a:spcPts val="600"/>
              </a:spcBef>
              <a:buFont typeface="Arial" charset="0"/>
              <a:buChar char="–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smtClean="0"/>
              <a:t>Proxies</a:t>
            </a:r>
          </a:p>
          <a:p>
            <a:pPr marL="738188" lvl="1" indent="-280988">
              <a:spcBef>
                <a:spcPts val="600"/>
              </a:spcBef>
              <a:buFont typeface="Arial" charset="0"/>
              <a:buChar char="–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smtClean="0"/>
              <a:t>etc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err="1" smtClean="0">
                <a:ea typeface="+mj-ea"/>
              </a:rPr>
              <a:t>urllib</a:t>
            </a:r>
            <a:r>
              <a:rPr lang="en-US" dirty="0" smtClean="0">
                <a:ea typeface="+mj-ea"/>
              </a:rPr>
              <a:t> </a:t>
            </a:r>
            <a:r>
              <a:rPr lang="en-US" dirty="0" err="1" smtClean="0">
                <a:ea typeface="+mj-ea"/>
              </a:rPr>
              <a:t>vs</a:t>
            </a:r>
            <a:r>
              <a:rPr lang="en-US" dirty="0" smtClean="0">
                <a:ea typeface="+mj-ea"/>
              </a:rPr>
              <a:t> urllib2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975" y="1725613"/>
            <a:ext cx="8153400" cy="4572000"/>
          </a:xfrm>
        </p:spPr>
        <p:txBody>
          <a:bodyPr>
            <a:noAutofit/>
          </a:bodyPr>
          <a:lstStyle/>
          <a:p>
            <a:pPr marL="338138" lvl="1" indent="-338138"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dirty="0" smtClean="0"/>
              <a:t>Both modules do URL request related stuff, but they have different functionality.</a:t>
            </a:r>
          </a:p>
          <a:p>
            <a:pPr marL="338138" lvl="1" indent="-338138"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dirty="0" smtClean="0"/>
              <a:t>urllib2 can accept a Request object to set the headers for a URL request, </a:t>
            </a:r>
            <a:r>
              <a:rPr lang="en-US" dirty="0" err="1" smtClean="0"/>
              <a:t>urllib</a:t>
            </a:r>
            <a:r>
              <a:rPr lang="en-US" dirty="0" smtClean="0"/>
              <a:t> accepts only a URL. </a:t>
            </a:r>
          </a:p>
          <a:p>
            <a:pPr marL="338138" lvl="1" indent="-338138"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dirty="0" err="1" smtClean="0"/>
              <a:t>urllib</a:t>
            </a:r>
            <a:r>
              <a:rPr lang="en-US" dirty="0" smtClean="0"/>
              <a:t> provides the </a:t>
            </a:r>
            <a:r>
              <a:rPr lang="en-US" dirty="0" err="1" smtClean="0"/>
              <a:t>urlencode</a:t>
            </a:r>
            <a:r>
              <a:rPr lang="en-US" dirty="0" smtClean="0"/>
              <a:t> method which is used for the generation of GET query strings, urllib2 doesn't have such a function.</a:t>
            </a:r>
          </a:p>
          <a:p>
            <a:pPr marL="338138" lvl="1" indent="-338138"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dirty="0" smtClean="0"/>
              <a:t>Because of that </a:t>
            </a:r>
            <a:r>
              <a:rPr lang="en-US" dirty="0" err="1" smtClean="0"/>
              <a:t>urllib</a:t>
            </a:r>
            <a:r>
              <a:rPr lang="en-US" dirty="0" smtClean="0"/>
              <a:t> and urllib2 are often used together.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7615238" y="6369050"/>
            <a:ext cx="1449387" cy="4254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charset="0"/>
                <a:cs typeface="Calibri" charset="0"/>
              </a:rPr>
              <a:t>Cited [3]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ea typeface="+mj-ea"/>
              </a:rPr>
              <a:t>Example1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975" y="1725613"/>
            <a:ext cx="8153400" cy="4572000"/>
          </a:xfrm>
        </p:spPr>
        <p:txBody>
          <a:bodyPr>
            <a:noAutofit/>
          </a:bodyPr>
          <a:lstStyle/>
          <a:p>
            <a:pPr marL="338138" lvl="1" indent="-338138"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dirty="0" smtClean="0"/>
              <a:t>import urllib2</a:t>
            </a:r>
          </a:p>
          <a:p>
            <a:pPr marL="338138" lvl="1" indent="-338138"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dirty="0" smtClean="0"/>
              <a:t>request = urllib2.Request('http://www.ashemery.com')</a:t>
            </a:r>
          </a:p>
          <a:p>
            <a:pPr marL="338138" lvl="1" indent="-338138"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dirty="0" smtClean="0"/>
              <a:t>response = urllib2.urlopen(request)</a:t>
            </a:r>
          </a:p>
          <a:p>
            <a:pPr marL="338138" lvl="1" indent="-338138"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dirty="0" smtClean="0"/>
              <a:t>payload = </a:t>
            </a:r>
            <a:r>
              <a:rPr lang="en-US" dirty="0" err="1" smtClean="0"/>
              <a:t>response.read</a:t>
            </a:r>
            <a:r>
              <a:rPr lang="en-US" dirty="0" smtClean="0"/>
              <a:t>()</a:t>
            </a:r>
          </a:p>
          <a:p>
            <a:pPr marL="338138" lvl="1" indent="-338138"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dirty="0" smtClean="0"/>
              <a:t>print(payload)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7615238" y="6369050"/>
            <a:ext cx="1449387" cy="4254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charset="0"/>
                <a:cs typeface="Calibri" charset="0"/>
              </a:rPr>
              <a:t>Cited [3]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ea typeface="+mj-ea"/>
              </a:rPr>
              <a:t>Basic URL Request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975" y="1725613"/>
            <a:ext cx="8153400" cy="4572000"/>
          </a:xfrm>
        </p:spPr>
        <p:txBody>
          <a:bodyPr>
            <a:noAutofit/>
          </a:bodyPr>
          <a:lstStyle/>
          <a:p>
            <a:pPr marL="338138" lvl="1" indent="-338138"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dirty="0" smtClean="0"/>
              <a:t>import urllib2</a:t>
            </a:r>
          </a:p>
          <a:p>
            <a:pPr marL="338138" lvl="1" indent="-338138"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dirty="0" smtClean="0"/>
              <a:t>response = urllib2.urlopen('http://pythonforbeginners.com/')</a:t>
            </a:r>
          </a:p>
          <a:p>
            <a:pPr marL="338138" lvl="1" indent="-338138"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dirty="0" smtClean="0"/>
              <a:t>print response.info()</a:t>
            </a:r>
          </a:p>
          <a:p>
            <a:pPr marL="338138" lvl="1" indent="-338138"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dirty="0" smtClean="0"/>
              <a:t>html = </a:t>
            </a:r>
            <a:r>
              <a:rPr lang="en-US" dirty="0" err="1" smtClean="0"/>
              <a:t>response.read</a:t>
            </a:r>
            <a:r>
              <a:rPr lang="en-US" dirty="0" smtClean="0"/>
              <a:t>()</a:t>
            </a:r>
          </a:p>
          <a:p>
            <a:pPr marL="338138" lvl="1" indent="-338138"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dirty="0" err="1" smtClean="0"/>
              <a:t>response.close</a:t>
            </a:r>
            <a:r>
              <a:rPr lang="en-US" dirty="0" smtClean="0"/>
              <a:t>()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7631113" y="6384925"/>
            <a:ext cx="1449387" cy="4254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charset="0"/>
                <a:cs typeface="Calibri" charset="0"/>
              </a:rPr>
              <a:t>Cited [3]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ea typeface="+mj-ea"/>
              </a:rPr>
              <a:t>Base64 &amp; ROT13 Encoders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975" y="1725613"/>
            <a:ext cx="8153400" cy="2120900"/>
          </a:xfrm>
        </p:spPr>
        <p:txBody>
          <a:bodyPr>
            <a:noAutofit/>
          </a:bodyPr>
          <a:lstStyle/>
          <a:p>
            <a:pPr marL="338138" lvl="1" indent="-338138"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b="1" dirty="0" smtClean="0">
                <a:solidFill>
                  <a:srgbClr val="FFFF00"/>
                </a:solidFill>
              </a:rPr>
              <a:t>Base64</a:t>
            </a:r>
          </a:p>
          <a:p>
            <a:pPr marL="338138" lvl="1" indent="-338138"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smtClean="0"/>
              <a:t>#!/</a:t>
            </a:r>
            <a:r>
              <a:rPr lang="en-US" sz="2000" dirty="0" err="1" smtClean="0"/>
              <a:t>usr</a:t>
            </a:r>
            <a:r>
              <a:rPr lang="en-US" sz="2000" dirty="0" smtClean="0"/>
              <a:t>/bin/python</a:t>
            </a:r>
          </a:p>
          <a:p>
            <a:pPr marL="338138" lvl="1" indent="-338138"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smtClean="0"/>
              <a:t>code = </a:t>
            </a:r>
            <a:r>
              <a:rPr lang="en-US" sz="2000" dirty="0" err="1" smtClean="0"/>
              <a:t>raw_input</a:t>
            </a:r>
            <a:r>
              <a:rPr lang="en-US" sz="2000" dirty="0" smtClean="0"/>
              <a:t>("Enter the data you wish to be encoded to Base64")</a:t>
            </a:r>
          </a:p>
          <a:p>
            <a:pPr marL="338138" lvl="1" indent="-338138"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smtClean="0"/>
              <a:t>answer=</a:t>
            </a:r>
            <a:r>
              <a:rPr lang="en-US" sz="2000" dirty="0" err="1" smtClean="0"/>
              <a:t>code.encode</a:t>
            </a:r>
            <a:r>
              <a:rPr lang="en-US" sz="2000" dirty="0" smtClean="0"/>
              <a:t>('base64','strict')</a:t>
            </a:r>
          </a:p>
          <a:p>
            <a:pPr marL="338138" lvl="1" indent="-338138">
              <a:buFont typeface="Wingdings" pitchFamily="2" charset="2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smtClean="0"/>
              <a:t>print answer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20713" y="4370388"/>
            <a:ext cx="8153400" cy="211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>
            <a:lvl1pPr marL="342900" indent="-342900"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 sz="1000" b="1">
                <a:solidFill>
                  <a:schemeClr val="tx1"/>
                </a:solidFill>
                <a:latin typeface="ITCCenturyBookT" charset="0"/>
                <a:ea typeface="ＭＳ Ｐゴシック" charset="0"/>
              </a:defRPr>
            </a:lvl1pPr>
            <a:lvl2pPr marL="338138" indent="-338138"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 sz="1000" b="1">
                <a:solidFill>
                  <a:schemeClr val="tx1"/>
                </a:solidFill>
                <a:latin typeface="ITCCenturyBookT" charset="0"/>
                <a:ea typeface="ＭＳ Ｐゴシック" charset="0"/>
              </a:defRPr>
            </a:lvl2pPr>
            <a:lvl3pPr marL="1143000" indent="-228600"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 sz="1000" b="1">
                <a:solidFill>
                  <a:schemeClr val="tx1"/>
                </a:solidFill>
                <a:latin typeface="ITCCenturyBookT" charset="0"/>
                <a:ea typeface="ＭＳ Ｐゴシック" charset="0"/>
              </a:defRPr>
            </a:lvl3pPr>
            <a:lvl4pPr marL="1600200" indent="-228600"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 sz="1000" b="1">
                <a:solidFill>
                  <a:schemeClr val="tx1"/>
                </a:solidFill>
                <a:latin typeface="ITCCenturyBookT" charset="0"/>
                <a:ea typeface="ＭＳ Ｐゴシック" charset="0"/>
              </a:defRPr>
            </a:lvl4pPr>
            <a:lvl5pPr marL="2057400" indent="-228600"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 sz="1000" b="1">
                <a:solidFill>
                  <a:schemeClr val="tx1"/>
                </a:solidFill>
                <a:latin typeface="ITCCenturyBookT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 sz="1000" b="1">
                <a:solidFill>
                  <a:schemeClr val="tx1"/>
                </a:solidFill>
                <a:latin typeface="ITCCenturyBookT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 sz="1000" b="1">
                <a:solidFill>
                  <a:schemeClr val="tx1"/>
                </a:solidFill>
                <a:latin typeface="ITCCenturyBookT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 sz="1000" b="1">
                <a:solidFill>
                  <a:schemeClr val="tx1"/>
                </a:solidFill>
                <a:latin typeface="ITCCenturyBookT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 sz="1000" b="1">
                <a:solidFill>
                  <a:schemeClr val="tx1"/>
                </a:solidFill>
                <a:latin typeface="ITCCenturyBookT" charset="0"/>
                <a:ea typeface="ＭＳ Ｐゴシック" charset="0"/>
              </a:defRPr>
            </a:lvl9pPr>
          </a:lstStyle>
          <a:p>
            <a:pPr lvl="1" algn="l">
              <a:spcBef>
                <a:spcPct val="20000"/>
              </a:spcBef>
              <a:buClr>
                <a:srgbClr val="FF0000"/>
              </a:buClr>
              <a:buSzPct val="80000"/>
              <a:buFont typeface="Wingdings" charset="0"/>
              <a:buNone/>
            </a:pPr>
            <a:r>
              <a:rPr lang="en-US" sz="2400">
                <a:solidFill>
                  <a:srgbClr val="FFFF00"/>
                </a:solidFill>
                <a:latin typeface="Calibri" charset="0"/>
                <a:cs typeface="Calibri" charset="0"/>
              </a:rPr>
              <a:t>ROT13</a:t>
            </a:r>
          </a:p>
          <a:p>
            <a:pPr lvl="1" algn="l">
              <a:spcBef>
                <a:spcPct val="20000"/>
              </a:spcBef>
              <a:buClr>
                <a:srgbClr val="FF0000"/>
              </a:buClr>
              <a:buSzPct val="80000"/>
              <a:buFont typeface="Wingdings" charset="0"/>
              <a:buNone/>
            </a:pPr>
            <a:r>
              <a:rPr lang="en-US" sz="2000" b="0">
                <a:solidFill>
                  <a:schemeClr val="bg1"/>
                </a:solidFill>
                <a:latin typeface="Calibri" charset="0"/>
                <a:cs typeface="Calibri" charset="0"/>
              </a:rPr>
              <a:t>#!/usr/bin/python</a:t>
            </a:r>
          </a:p>
          <a:p>
            <a:pPr lvl="1" algn="l">
              <a:spcBef>
                <a:spcPct val="20000"/>
              </a:spcBef>
              <a:buClr>
                <a:srgbClr val="FF0000"/>
              </a:buClr>
              <a:buSzPct val="80000"/>
              <a:buFont typeface="Wingdings" charset="0"/>
              <a:buNone/>
            </a:pPr>
            <a:r>
              <a:rPr lang="en-US" sz="2000" b="0">
                <a:solidFill>
                  <a:schemeClr val="bg1"/>
                </a:solidFill>
                <a:latin typeface="Calibri" charset="0"/>
                <a:cs typeface="Calibri" charset="0"/>
              </a:rPr>
              <a:t>code = raw_input("Enter the data you wish to apply ROT13 on")</a:t>
            </a:r>
          </a:p>
          <a:p>
            <a:pPr lvl="1" algn="l">
              <a:spcBef>
                <a:spcPct val="20000"/>
              </a:spcBef>
              <a:buClr>
                <a:srgbClr val="FF0000"/>
              </a:buClr>
              <a:buSzPct val="80000"/>
              <a:buFont typeface="Wingdings" charset="0"/>
              <a:buNone/>
            </a:pPr>
            <a:r>
              <a:rPr lang="en-US" sz="2000" b="0">
                <a:solidFill>
                  <a:schemeClr val="bg1"/>
                </a:solidFill>
                <a:latin typeface="Calibri" charset="0"/>
                <a:cs typeface="Calibri" charset="0"/>
              </a:rPr>
              <a:t>answer=code.encode(</a:t>
            </a:r>
            <a:r>
              <a:rPr lang="ja-JP" altLang="en-US" sz="2000" b="0">
                <a:solidFill>
                  <a:schemeClr val="bg1"/>
                </a:solidFill>
                <a:latin typeface="Calibri" charset="0"/>
                <a:cs typeface="Calibri" charset="0"/>
              </a:rPr>
              <a:t>‘</a:t>
            </a:r>
            <a:r>
              <a:rPr lang="en-US" sz="2000" b="0">
                <a:solidFill>
                  <a:schemeClr val="bg1"/>
                </a:solidFill>
                <a:latin typeface="Calibri" charset="0"/>
                <a:cs typeface="Calibri" charset="0"/>
              </a:rPr>
              <a:t>rot13','strict')</a:t>
            </a:r>
          </a:p>
          <a:p>
            <a:pPr lvl="1" algn="l">
              <a:spcBef>
                <a:spcPct val="20000"/>
              </a:spcBef>
              <a:buClr>
                <a:srgbClr val="FF0000"/>
              </a:buClr>
              <a:buSzPct val="80000"/>
              <a:buFont typeface="Wingdings" charset="0"/>
              <a:buNone/>
            </a:pPr>
            <a:r>
              <a:rPr lang="en-US" sz="2000" b="0">
                <a:solidFill>
                  <a:schemeClr val="bg1"/>
                </a:solidFill>
                <a:latin typeface="Calibri" charset="0"/>
                <a:cs typeface="Calibri" charset="0"/>
              </a:rPr>
              <a:t>print answer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7599363" y="6384925"/>
            <a:ext cx="1449387" cy="4254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charset="0"/>
                <a:cs typeface="Calibri" charset="0"/>
              </a:rPr>
              <a:t>Cited [2]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Packet Crafting with Scapy</a:t>
            </a:r>
            <a:endParaRPr lang="en-US" dirty="0">
              <a:ea typeface="+mj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ea typeface="+mj-ea"/>
              </a:rPr>
              <a:t>Scapy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25613"/>
            <a:ext cx="8153400" cy="4572000"/>
          </a:xfrm>
        </p:spPr>
        <p:txBody>
          <a:bodyPr>
            <a:normAutofit/>
          </a:bodyPr>
          <a:lstStyle/>
          <a:p>
            <a:pPr marL="338138" lvl="1" indent="-338138"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dirty="0" smtClean="0"/>
              <a:t>Scapy is a Python program that enables the user to send, sniff and dissect and forge network packets</a:t>
            </a:r>
          </a:p>
          <a:p>
            <a:pPr marL="338138" lvl="1" indent="-338138"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dirty="0" smtClean="0"/>
              <a:t>This capability allows construction of tools that can probe, scan or attack networks</a:t>
            </a:r>
          </a:p>
          <a:p>
            <a:pPr marL="338138" lvl="1" indent="-338138"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dirty="0" smtClean="0"/>
              <a:t>It can replace </a:t>
            </a:r>
            <a:r>
              <a:rPr lang="en-US" dirty="0" err="1" smtClean="0"/>
              <a:t>hping</a:t>
            </a:r>
            <a:r>
              <a:rPr lang="en-US" dirty="0" smtClean="0"/>
              <a:t>, </a:t>
            </a:r>
            <a:r>
              <a:rPr lang="en-US" dirty="0" err="1" smtClean="0"/>
              <a:t>arpspoof</a:t>
            </a:r>
            <a:r>
              <a:rPr lang="en-US" dirty="0" smtClean="0"/>
              <a:t>, </a:t>
            </a:r>
            <a:r>
              <a:rPr lang="en-US" dirty="0" err="1" smtClean="0"/>
              <a:t>arp-sk</a:t>
            </a:r>
            <a:r>
              <a:rPr lang="en-US" dirty="0" smtClean="0"/>
              <a:t>, </a:t>
            </a:r>
            <a:r>
              <a:rPr lang="en-US" dirty="0" err="1" smtClean="0"/>
              <a:t>arping</a:t>
            </a:r>
            <a:r>
              <a:rPr lang="en-US" dirty="0" smtClean="0"/>
              <a:t>, p0f and even some parts of Nmap, </a:t>
            </a:r>
            <a:r>
              <a:rPr lang="en-US" dirty="0" err="1" smtClean="0"/>
              <a:t>tcpdump</a:t>
            </a:r>
            <a:r>
              <a:rPr lang="en-US" dirty="0" smtClean="0"/>
              <a:t>, and </a:t>
            </a:r>
            <a:r>
              <a:rPr lang="en-US" dirty="0" err="1" smtClean="0"/>
              <a:t>tshark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143000"/>
          </a:xfrm>
        </p:spPr>
        <p:txBody>
          <a:bodyPr>
            <a:normAutofit/>
          </a:bodyPr>
          <a:lstStyle/>
          <a:p>
            <a:r>
              <a:rPr lang="en-US">
                <a:latin typeface="Calibri" charset="0"/>
                <a:cs typeface="Calibri" charset="0"/>
              </a:rPr>
              <a:t>Scapy Overview –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25613"/>
            <a:ext cx="8153400" cy="4572000"/>
          </a:xfrm>
        </p:spPr>
        <p:txBody>
          <a:bodyPr>
            <a:normAutofit/>
          </a:bodyPr>
          <a:lstStyle/>
          <a:p>
            <a:pPr marL="338138" lvl="1" indent="-338138"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>
                <a:latin typeface="Calibri" charset="0"/>
                <a:cs typeface="Calibri" charset="0"/>
              </a:rPr>
              <a:t>Scapy was created by Philippe Biondi and runs in Python:</a:t>
            </a:r>
          </a:p>
          <a:p>
            <a:pPr marL="338138" lvl="1" indent="-338138">
              <a:spcBef>
                <a:spcPts val="600"/>
              </a:spcBef>
              <a:buFont typeface="Arial" charset="0"/>
              <a:buChar char="–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000">
                <a:latin typeface="Calibri" charset="0"/>
                <a:cs typeface="Calibri" charset="0"/>
              </a:rPr>
              <a:t>Can be used interactively at a Python prompt</a:t>
            </a:r>
          </a:p>
          <a:p>
            <a:pPr marL="338138" lvl="1" indent="-338138">
              <a:spcBef>
                <a:spcPts val="600"/>
              </a:spcBef>
              <a:buFont typeface="Arial" charset="0"/>
              <a:buChar char="–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000">
                <a:latin typeface="Calibri" charset="0"/>
                <a:cs typeface="Calibri" charset="0"/>
              </a:rPr>
              <a:t>Included within Python scripts for more complex interactions</a:t>
            </a:r>
          </a:p>
          <a:p>
            <a:pPr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endParaRPr lang="en-US" sz="2000">
              <a:latin typeface="Calibri" charset="0"/>
              <a:cs typeface="Calibri" charset="0"/>
            </a:endParaRPr>
          </a:p>
          <a:p>
            <a:pPr marL="338138" lvl="1" indent="-338138"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>
                <a:latin typeface="Calibri" charset="0"/>
                <a:cs typeface="Calibri" charset="0"/>
              </a:rPr>
              <a:t>Must run with root privileges to craft packets</a:t>
            </a:r>
          </a:p>
          <a:p>
            <a:pPr marL="338138" lvl="1" indent="-338138"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>
                <a:latin typeface="Calibri" charset="0"/>
                <a:cs typeface="Calibri" charset="0"/>
              </a:rPr>
              <a:t>Don</a:t>
            </a:r>
            <a:r>
              <a:rPr lang="ja-JP" altLang="en-US">
                <a:latin typeface="Calibri" charset="0"/>
                <a:cs typeface="Calibri" charset="0"/>
              </a:rPr>
              <a:t>’</a:t>
            </a:r>
            <a:r>
              <a:rPr lang="en-US">
                <a:latin typeface="Calibri" charset="0"/>
                <a:cs typeface="Calibri" charset="0"/>
              </a:rPr>
              <a:t>t need to be a </a:t>
            </a:r>
            <a:r>
              <a:rPr lang="en-US" i="1">
                <a:solidFill>
                  <a:srgbClr val="FFFF00"/>
                </a:solidFill>
                <a:latin typeface="Calibri" charset="0"/>
                <a:cs typeface="Calibri" charset="0"/>
              </a:rPr>
              <a:t>Python Guru </a:t>
            </a:r>
            <a:r>
              <a:rPr lang="en-US">
                <a:latin typeface="Calibri" charset="0"/>
                <a:cs typeface="Calibri" charset="0"/>
              </a:rPr>
              <a:t>to use Scapy!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ea typeface="+mj-ea"/>
              </a:rPr>
              <a:t>Scapy Basics - 1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8"/>
            <a:ext cx="8229600" cy="4525962"/>
          </a:xfrm>
        </p:spPr>
        <p:txBody>
          <a:bodyPr/>
          <a:lstStyle/>
          <a:p>
            <a:pPr marL="338138" lvl="1" indent="-338138"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dirty="0" smtClean="0"/>
              <a:t>Supported protocols: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rgbClr val="00B0F0"/>
                </a:solidFill>
                <a:ea typeface="+mn-ea"/>
              </a:rPr>
              <a:t>&gt;&gt;&gt;</a:t>
            </a:r>
            <a:r>
              <a:rPr lang="en-US" sz="2000" dirty="0" smtClean="0">
                <a:ea typeface="+mn-ea"/>
              </a:rPr>
              <a:t> </a:t>
            </a:r>
            <a:r>
              <a:rPr lang="en-US" sz="2000" dirty="0" err="1" smtClean="0">
                <a:ea typeface="+mn-ea"/>
              </a:rPr>
              <a:t>ls</a:t>
            </a:r>
            <a:r>
              <a:rPr lang="en-US" sz="2000" dirty="0" smtClean="0">
                <a:ea typeface="+mn-ea"/>
              </a:rPr>
              <a:t>()</a:t>
            </a:r>
          </a:p>
          <a:p>
            <a:pPr>
              <a:buFont typeface="Wingdings" pitchFamily="2" charset="2"/>
              <a:buNone/>
              <a:defRPr/>
            </a:pPr>
            <a:endParaRPr lang="en-US" sz="2000" dirty="0" smtClean="0">
              <a:ea typeface="+mn-ea"/>
            </a:endParaRPr>
          </a:p>
          <a:p>
            <a:pPr marL="338138" lvl="1" indent="-338138"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dirty="0" smtClean="0"/>
              <a:t>Details about a specific protocol: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rgbClr val="00B0F0"/>
                </a:solidFill>
                <a:ea typeface="+mn-ea"/>
              </a:rPr>
              <a:t>&gt;&gt;&gt;</a:t>
            </a:r>
            <a:r>
              <a:rPr lang="en-US" sz="2000" dirty="0" smtClean="0">
                <a:ea typeface="+mn-ea"/>
              </a:rPr>
              <a:t> </a:t>
            </a:r>
            <a:r>
              <a:rPr lang="en-US" sz="2000" dirty="0" err="1" smtClean="0">
                <a:ea typeface="+mn-ea"/>
              </a:rPr>
              <a:t>ls</a:t>
            </a:r>
            <a:r>
              <a:rPr lang="en-US" sz="2000" dirty="0" smtClean="0">
                <a:ea typeface="+mn-ea"/>
              </a:rPr>
              <a:t>(TCP)</a:t>
            </a:r>
          </a:p>
          <a:p>
            <a:pPr>
              <a:buFont typeface="Wingdings" pitchFamily="2" charset="2"/>
              <a:buNone/>
              <a:defRPr/>
            </a:pPr>
            <a:endParaRPr lang="en-US" sz="2000" dirty="0" smtClean="0">
              <a:ea typeface="+mn-ea"/>
            </a:endParaRPr>
          </a:p>
          <a:p>
            <a:pPr marL="338138" lvl="1" indent="-338138"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dirty="0" smtClean="0"/>
              <a:t>Available commands/functions: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rgbClr val="00B0F0"/>
                </a:solidFill>
                <a:ea typeface="+mn-ea"/>
              </a:rPr>
              <a:t>&gt;&gt;&gt;</a:t>
            </a:r>
            <a:r>
              <a:rPr lang="en-US" sz="2000" dirty="0" smtClean="0">
                <a:ea typeface="+mn-ea"/>
              </a:rPr>
              <a:t> </a:t>
            </a:r>
            <a:r>
              <a:rPr lang="en-US" sz="2000" dirty="0" err="1" smtClean="0">
                <a:ea typeface="+mn-ea"/>
              </a:rPr>
              <a:t>lsc</a:t>
            </a:r>
            <a:r>
              <a:rPr lang="en-US" sz="2000" dirty="0" smtClean="0">
                <a:ea typeface="+mn-ea"/>
              </a:rPr>
              <a:t>()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ea typeface="+mj-ea"/>
              </a:rPr>
              <a:t>Scapy Basics - 2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25613"/>
            <a:ext cx="8153400" cy="4572000"/>
          </a:xfrm>
        </p:spPr>
        <p:txBody>
          <a:bodyPr/>
          <a:lstStyle/>
          <a:p>
            <a:pPr marL="338138" lvl="1" indent="-338138"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dirty="0" smtClean="0"/>
              <a:t>Crafting a SYN/ACK Packet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rgbClr val="00B0F0"/>
                </a:solidFill>
                <a:ea typeface="+mn-ea"/>
              </a:rPr>
              <a:t>&gt;&gt;&gt;</a:t>
            </a:r>
            <a:r>
              <a:rPr lang="en-US" sz="2000" dirty="0" smtClean="0">
                <a:ea typeface="+mn-ea"/>
              </a:rPr>
              <a:t> </a:t>
            </a:r>
            <a:r>
              <a:rPr lang="en-US" sz="2000" dirty="0" err="1" smtClean="0">
                <a:ea typeface="+mn-ea"/>
              </a:rPr>
              <a:t>pkt</a:t>
            </a:r>
            <a:r>
              <a:rPr lang="en-US" sz="2000" dirty="0" smtClean="0">
                <a:ea typeface="+mn-ea"/>
              </a:rPr>
              <a:t> = IP(</a:t>
            </a:r>
            <a:r>
              <a:rPr lang="en-US" sz="2000" dirty="0" err="1" smtClean="0">
                <a:ea typeface="+mn-ea"/>
              </a:rPr>
              <a:t>dst</a:t>
            </a:r>
            <a:r>
              <a:rPr lang="en-US" sz="2000" dirty="0" smtClean="0">
                <a:ea typeface="+mn-ea"/>
              </a:rPr>
              <a:t>="192.168.122.101")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rgbClr val="00B0F0"/>
                </a:solidFill>
                <a:ea typeface="+mn-ea"/>
              </a:rPr>
              <a:t>&gt;&gt;&gt;</a:t>
            </a:r>
            <a:r>
              <a:rPr lang="en-US" sz="2000" dirty="0" smtClean="0">
                <a:ea typeface="+mn-ea"/>
              </a:rPr>
              <a:t> </a:t>
            </a:r>
            <a:r>
              <a:rPr lang="en-US" sz="2000" dirty="0" err="1" smtClean="0">
                <a:ea typeface="+mn-ea"/>
              </a:rPr>
              <a:t>pkt</a:t>
            </a:r>
            <a:r>
              <a:rPr lang="en-US" sz="2000" dirty="0" smtClean="0">
                <a:ea typeface="+mn-ea"/>
              </a:rPr>
              <a:t> /= TCP(</a:t>
            </a:r>
            <a:r>
              <a:rPr lang="en-US" sz="2000" dirty="0" err="1" smtClean="0">
                <a:ea typeface="+mn-ea"/>
              </a:rPr>
              <a:t>dport</a:t>
            </a:r>
            <a:r>
              <a:rPr lang="en-US" sz="2000" dirty="0" smtClean="0">
                <a:ea typeface="+mn-ea"/>
              </a:rPr>
              <a:t>=80, flags="SA")</a:t>
            </a:r>
          </a:p>
          <a:p>
            <a:pPr>
              <a:buFont typeface="Wingdings" pitchFamily="2" charset="2"/>
              <a:buNone/>
              <a:defRPr/>
            </a:pPr>
            <a:endParaRPr lang="en-US" sz="2000" dirty="0" smtClean="0">
              <a:ea typeface="+mn-ea"/>
            </a:endParaRPr>
          </a:p>
          <a:p>
            <a:pPr marL="338138" lvl="1" indent="-338138"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dirty="0" smtClean="0"/>
              <a:t>Crafting ICMP Host Unreachable Packet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rgbClr val="00B0F0"/>
                </a:solidFill>
                <a:ea typeface="+mn-ea"/>
              </a:rPr>
              <a:t>&gt;&gt;&gt;</a:t>
            </a:r>
            <a:r>
              <a:rPr lang="en-US" sz="2000" dirty="0" smtClean="0">
                <a:ea typeface="+mn-ea"/>
              </a:rPr>
              <a:t> </a:t>
            </a:r>
            <a:r>
              <a:rPr lang="en-US" sz="2000" dirty="0" err="1" smtClean="0">
                <a:ea typeface="+mn-ea"/>
              </a:rPr>
              <a:t>pkt</a:t>
            </a:r>
            <a:r>
              <a:rPr lang="en-US" sz="2000" dirty="0" smtClean="0">
                <a:ea typeface="+mn-ea"/>
              </a:rPr>
              <a:t> = IP(</a:t>
            </a:r>
            <a:r>
              <a:rPr lang="en-US" sz="2000" dirty="0" err="1" smtClean="0">
                <a:ea typeface="+mn-ea"/>
              </a:rPr>
              <a:t>dst</a:t>
            </a:r>
            <a:r>
              <a:rPr lang="en-US" sz="2000" dirty="0" smtClean="0">
                <a:ea typeface="+mn-ea"/>
              </a:rPr>
              <a:t>="192.168.122.101")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rgbClr val="00B0F0"/>
                </a:solidFill>
                <a:ea typeface="+mn-ea"/>
              </a:rPr>
              <a:t>&gt;&gt;&gt;</a:t>
            </a:r>
            <a:r>
              <a:rPr lang="en-US" sz="2000" dirty="0" smtClean="0">
                <a:ea typeface="+mn-ea"/>
              </a:rPr>
              <a:t> </a:t>
            </a:r>
            <a:r>
              <a:rPr lang="en-US" sz="2000" dirty="0" err="1" smtClean="0">
                <a:ea typeface="+mn-ea"/>
              </a:rPr>
              <a:t>pkt</a:t>
            </a:r>
            <a:r>
              <a:rPr lang="en-US" sz="2000" dirty="0" smtClean="0">
                <a:ea typeface="+mn-ea"/>
              </a:rPr>
              <a:t> /= ICMP(type=3,code=1)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9875"/>
            <a:ext cx="77724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Outline</a:t>
            </a:r>
            <a:endParaRPr lang="en-US" sz="4400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9575"/>
            <a:ext cx="8153400" cy="4572000"/>
          </a:xfrm>
        </p:spPr>
        <p:txBody>
          <a:bodyPr>
            <a:noAutofit/>
          </a:bodyPr>
          <a:lstStyle/>
          <a:p>
            <a:pPr eaLnBrk="1" hangingPunct="1">
              <a:buSzPct val="100000"/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About Python</a:t>
            </a:r>
          </a:p>
          <a:p>
            <a:pPr eaLnBrk="1" hangingPunct="1">
              <a:buSzPct val="100000"/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Python Basics </a:t>
            </a:r>
          </a:p>
          <a:p>
            <a:pPr marL="738188" lvl="1" indent="-280988">
              <a:spcBef>
                <a:spcPts val="600"/>
              </a:spcBef>
              <a:buFont typeface="Arial" charset="0"/>
              <a:buChar char="–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dirty="0" smtClean="0"/>
              <a:t>Types</a:t>
            </a:r>
          </a:p>
          <a:p>
            <a:pPr marL="738188" lvl="1" indent="-280988">
              <a:spcBef>
                <a:spcPts val="600"/>
              </a:spcBef>
              <a:buFont typeface="Arial" charset="0"/>
              <a:buChar char="–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dirty="0" smtClean="0"/>
              <a:t>Controls</a:t>
            </a:r>
          </a:p>
          <a:p>
            <a:pPr eaLnBrk="1" hangingPunct="1">
              <a:buSzPct val="100000"/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Python Functions and Modules</a:t>
            </a:r>
          </a:p>
          <a:p>
            <a:pPr eaLnBrk="1" hangingPunct="1">
              <a:buSzPct val="100000"/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Python Tips and Tricks</a:t>
            </a:r>
          </a:p>
          <a:p>
            <a:pPr eaLnBrk="1" hangingPunct="1">
              <a:buSzPct val="100000"/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Coding for Penetration Testers</a:t>
            </a:r>
          </a:p>
        </p:txBody>
      </p:sp>
      <p:sp>
        <p:nvSpPr>
          <p:cNvPr id="11268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tx1"/>
                </a:solidFill>
                <a:latin typeface="ITCCenturyBookT" charset="0"/>
                <a:ea typeface="ＭＳ Ｐゴシック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ITCCenturyBookT" charset="0"/>
                <a:ea typeface="ＭＳ Ｐゴシック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ITCCenturyBookT" charset="0"/>
                <a:ea typeface="ＭＳ Ｐゴシック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ITCCenturyBookT" charset="0"/>
                <a:ea typeface="ＭＳ Ｐゴシック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ITCCenturyBookT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ITCCenturyBookT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ITCCenturyBookT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ITCCenturyBookT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ITCCenturyBookT" charset="0"/>
                <a:ea typeface="ＭＳ Ｐゴシック" charset="0"/>
              </a:defRPr>
            </a:lvl9pPr>
          </a:lstStyle>
          <a:p>
            <a:fld id="{2D9EDC35-4C83-C24A-944C-6E9FC83E3E4A}" type="slidenum">
              <a:rPr lang="en-US">
                <a:latin typeface="Calibri" charset="0"/>
                <a:cs typeface="Calibri" charset="0"/>
              </a:rPr>
              <a:pPr/>
              <a:t>6</a:t>
            </a:fld>
            <a:endParaRPr lang="en-US">
              <a:latin typeface="Calibri" charset="0"/>
              <a:cs typeface="Calibri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1524000"/>
            <a:ext cx="8047038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ea typeface="+mj-ea"/>
              </a:rPr>
              <a:t>Scapy Basics - 3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25613"/>
            <a:ext cx="8153400" cy="4572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dirty="0" smtClean="0">
                <a:ea typeface="+mn-ea"/>
              </a:rPr>
              <a:t>Single Line:</a:t>
            </a:r>
          </a:p>
          <a:p>
            <a:pPr marL="338138" lvl="1" indent="-338138"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dirty="0" smtClean="0"/>
              <a:t>ICMP echo request Packet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rgbClr val="00B0F0"/>
                </a:solidFill>
                <a:ea typeface="+mn-ea"/>
              </a:rPr>
              <a:t>&gt;&gt;&gt;</a:t>
            </a:r>
            <a:r>
              <a:rPr lang="en-US" sz="2000" dirty="0" smtClean="0">
                <a:ea typeface="+mn-ea"/>
              </a:rPr>
              <a:t> </a:t>
            </a:r>
            <a:r>
              <a:rPr lang="en-US" sz="2000" dirty="0" err="1" smtClean="0">
                <a:ea typeface="+mn-ea"/>
              </a:rPr>
              <a:t>mypkt</a:t>
            </a:r>
            <a:r>
              <a:rPr lang="en-US" sz="2000" dirty="0" smtClean="0">
                <a:ea typeface="+mn-ea"/>
              </a:rPr>
              <a:t> = IP(</a:t>
            </a:r>
            <a:r>
              <a:rPr lang="en-US" sz="2000" dirty="0" err="1" smtClean="0">
                <a:ea typeface="+mn-ea"/>
              </a:rPr>
              <a:t>dst</a:t>
            </a:r>
            <a:r>
              <a:rPr lang="en-US" sz="2000" dirty="0" smtClean="0">
                <a:ea typeface="+mn-ea"/>
              </a:rPr>
              <a:t>="192.168.122.101") /ICMP(code=0,type=8)</a:t>
            </a:r>
          </a:p>
          <a:p>
            <a:pPr>
              <a:buFont typeface="Wingdings" pitchFamily="2" charset="2"/>
              <a:buNone/>
              <a:defRPr/>
            </a:pPr>
            <a:endParaRPr lang="en-US" sz="2000" dirty="0" smtClean="0">
              <a:ea typeface="+mn-ea"/>
            </a:endParaRPr>
          </a:p>
          <a:p>
            <a:pPr>
              <a:buFont typeface="Wingdings" pitchFamily="2" charset="2"/>
              <a:buNone/>
              <a:defRPr/>
            </a:pPr>
            <a:endParaRPr lang="en-US" sz="2000" dirty="0" smtClean="0">
              <a:ea typeface="+mn-ea"/>
            </a:endParaRPr>
          </a:p>
          <a:p>
            <a:pPr marL="338138" lvl="1" indent="-338138"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dirty="0" smtClean="0"/>
              <a:t>TCP FIN, Port 22, Random Source Port, and Random </a:t>
            </a:r>
            <a:r>
              <a:rPr lang="en-US" dirty="0" err="1" smtClean="0"/>
              <a:t>Seq</a:t>
            </a:r>
            <a:r>
              <a:rPr lang="en-US" dirty="0" smtClean="0"/>
              <a:t>#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rgbClr val="00B0F0"/>
                </a:solidFill>
                <a:ea typeface="+mn-ea"/>
              </a:rPr>
              <a:t>&gt;&gt;&gt;</a:t>
            </a:r>
            <a:r>
              <a:rPr lang="en-US" sz="2000" dirty="0" smtClean="0">
                <a:ea typeface="+mn-ea"/>
              </a:rPr>
              <a:t> </a:t>
            </a:r>
            <a:r>
              <a:rPr lang="en-US" sz="2000" dirty="0" err="1" smtClean="0">
                <a:ea typeface="+mn-ea"/>
              </a:rPr>
              <a:t>mypkt</a:t>
            </a:r>
            <a:r>
              <a:rPr lang="en-US" sz="2000" dirty="0" smtClean="0">
                <a:ea typeface="+mn-ea"/>
              </a:rPr>
              <a:t> = IP(</a:t>
            </a:r>
            <a:r>
              <a:rPr lang="en-US" sz="2000" dirty="0" err="1" smtClean="0">
                <a:ea typeface="+mn-ea"/>
              </a:rPr>
              <a:t>dst</a:t>
            </a:r>
            <a:r>
              <a:rPr lang="en-US" sz="2000" dirty="0" smtClean="0">
                <a:ea typeface="+mn-ea"/>
              </a:rPr>
              <a:t>="192.168.122.101") /TCP(</a:t>
            </a:r>
            <a:r>
              <a:rPr lang="en-US" sz="2000" dirty="0" err="1" smtClean="0">
                <a:ea typeface="+mn-ea"/>
              </a:rPr>
              <a:t>dport</a:t>
            </a:r>
            <a:r>
              <a:rPr lang="en-US" sz="2000" dirty="0" smtClean="0">
                <a:ea typeface="+mn-ea"/>
              </a:rPr>
              <a:t>=22,sport=</a:t>
            </a:r>
            <a:r>
              <a:rPr lang="en-US" sz="2000" dirty="0" err="1" smtClean="0">
                <a:ea typeface="+mn-ea"/>
              </a:rPr>
              <a:t>RandShort</a:t>
            </a:r>
            <a:r>
              <a:rPr lang="en-US" sz="2000" dirty="0" smtClean="0">
                <a:ea typeface="+mn-ea"/>
              </a:rPr>
              <a:t>(),</a:t>
            </a:r>
            <a:r>
              <a:rPr lang="en-US" sz="2000" dirty="0" err="1" smtClean="0">
                <a:ea typeface="+mn-ea"/>
              </a:rPr>
              <a:t>seq</a:t>
            </a:r>
            <a:r>
              <a:rPr lang="en-US" sz="2000" dirty="0" smtClean="0">
                <a:ea typeface="+mn-ea"/>
              </a:rPr>
              <a:t>=</a:t>
            </a:r>
            <a:r>
              <a:rPr lang="en-US" sz="2000" dirty="0" err="1" smtClean="0">
                <a:ea typeface="+mn-ea"/>
              </a:rPr>
              <a:t>RandShort</a:t>
            </a:r>
            <a:r>
              <a:rPr lang="en-US" sz="2000" dirty="0" smtClean="0">
                <a:ea typeface="+mn-ea"/>
              </a:rPr>
              <a:t>(),flags="F")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143000"/>
          </a:xfrm>
        </p:spPr>
        <p:txBody>
          <a:bodyPr>
            <a:normAutofit/>
          </a:bodyPr>
          <a:lstStyle/>
          <a:p>
            <a:r>
              <a:rPr lang="en-US" sz="3600">
                <a:latin typeface="Calibri" charset="0"/>
                <a:cs typeface="Calibri" charset="0"/>
              </a:rPr>
              <a:t>Sending and Receiving Packets – @L3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25613"/>
            <a:ext cx="8153400" cy="4572000"/>
          </a:xfrm>
        </p:spPr>
        <p:txBody>
          <a:bodyPr>
            <a:normAutofit/>
          </a:bodyPr>
          <a:lstStyle/>
          <a:p>
            <a:pPr marL="338138" lvl="1" indent="-338138"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dirty="0" smtClean="0"/>
              <a:t>Send packet at layer 3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rgbClr val="00B0F0"/>
                </a:solidFill>
                <a:ea typeface="+mn-ea"/>
              </a:rPr>
              <a:t>&gt;&gt;&gt; </a:t>
            </a:r>
            <a:r>
              <a:rPr lang="en-US" sz="2000" dirty="0" smtClean="0">
                <a:ea typeface="+mn-ea"/>
              </a:rPr>
              <a:t>send(packet)</a:t>
            </a:r>
          </a:p>
          <a:p>
            <a:pPr>
              <a:buFont typeface="Wingdings" pitchFamily="2" charset="2"/>
              <a:buNone/>
              <a:defRPr/>
            </a:pPr>
            <a:endParaRPr lang="en-US" sz="2000" dirty="0" smtClean="0">
              <a:ea typeface="+mn-ea"/>
            </a:endParaRPr>
          </a:p>
          <a:p>
            <a:pPr marL="338138" lvl="1" indent="-338138"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dirty="0" smtClean="0"/>
              <a:t>Send packet at L3 and receive one response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rgbClr val="00B0F0"/>
                </a:solidFill>
                <a:ea typeface="+mn-ea"/>
              </a:rPr>
              <a:t>&gt;&gt;&gt; </a:t>
            </a:r>
            <a:r>
              <a:rPr lang="en-US" sz="2000" dirty="0" err="1" smtClean="0">
                <a:ea typeface="+mn-ea"/>
              </a:rPr>
              <a:t>resp</a:t>
            </a:r>
            <a:r>
              <a:rPr lang="en-US" sz="2000" dirty="0" smtClean="0">
                <a:ea typeface="+mn-ea"/>
              </a:rPr>
              <a:t> = sr1(packet)</a:t>
            </a:r>
          </a:p>
          <a:p>
            <a:pPr>
              <a:buFont typeface="Wingdings" pitchFamily="2" charset="2"/>
              <a:buNone/>
              <a:defRPr/>
            </a:pPr>
            <a:endParaRPr lang="en-US" sz="2000" dirty="0" smtClean="0">
              <a:ea typeface="+mn-ea"/>
            </a:endParaRPr>
          </a:p>
          <a:p>
            <a:pPr marL="338138" lvl="1" indent="-338138"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dirty="0" smtClean="0"/>
              <a:t>Send packet at L3 and receive all responses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rgbClr val="00B0F0"/>
                </a:solidFill>
                <a:ea typeface="+mn-ea"/>
              </a:rPr>
              <a:t>&gt;&gt;&gt; </a:t>
            </a:r>
            <a:r>
              <a:rPr lang="en-US" sz="2000" dirty="0" err="1" smtClean="0">
                <a:ea typeface="+mn-ea"/>
              </a:rPr>
              <a:t>ans,unans</a:t>
            </a:r>
            <a:r>
              <a:rPr lang="en-US" sz="2000" dirty="0" smtClean="0">
                <a:ea typeface="+mn-ea"/>
              </a:rPr>
              <a:t> = </a:t>
            </a:r>
            <a:r>
              <a:rPr lang="en-US" sz="2000" dirty="0" err="1" smtClean="0">
                <a:ea typeface="+mn-ea"/>
              </a:rPr>
              <a:t>sr</a:t>
            </a:r>
            <a:r>
              <a:rPr lang="en-US" sz="2000" dirty="0" smtClean="0">
                <a:ea typeface="+mn-ea"/>
              </a:rPr>
              <a:t>(packet)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143000"/>
          </a:xfrm>
        </p:spPr>
        <p:txBody>
          <a:bodyPr>
            <a:normAutofit/>
          </a:bodyPr>
          <a:lstStyle/>
          <a:p>
            <a:r>
              <a:rPr lang="en-US" sz="3600">
                <a:latin typeface="Calibri" charset="0"/>
                <a:cs typeface="Calibri" charset="0"/>
              </a:rPr>
              <a:t>Sending and Receiving Packets – @L2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25613"/>
            <a:ext cx="8153400" cy="4572000"/>
          </a:xfrm>
        </p:spPr>
        <p:txBody>
          <a:bodyPr>
            <a:normAutofit/>
          </a:bodyPr>
          <a:lstStyle/>
          <a:p>
            <a:pPr marL="338138" lvl="1" indent="-338138"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dirty="0" smtClean="0"/>
              <a:t>Send packet at layer 2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rgbClr val="00B0F0"/>
                </a:solidFill>
                <a:ea typeface="+mn-ea"/>
              </a:rPr>
              <a:t>&gt;&gt;&gt; </a:t>
            </a:r>
            <a:r>
              <a:rPr lang="en-US" sz="2000" dirty="0" err="1" smtClean="0">
                <a:ea typeface="+mn-ea"/>
              </a:rPr>
              <a:t>sendp</a:t>
            </a:r>
            <a:r>
              <a:rPr lang="en-US" sz="2000" dirty="0" smtClean="0">
                <a:ea typeface="+mn-ea"/>
              </a:rPr>
              <a:t>(Ether()/packet)</a:t>
            </a:r>
          </a:p>
          <a:p>
            <a:pPr>
              <a:buFont typeface="Wingdings" pitchFamily="2" charset="2"/>
              <a:buNone/>
              <a:defRPr/>
            </a:pPr>
            <a:endParaRPr lang="en-US" sz="2000" dirty="0" smtClean="0">
              <a:ea typeface="+mn-ea"/>
            </a:endParaRPr>
          </a:p>
          <a:p>
            <a:pPr marL="338138" lvl="1" indent="-338138"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dirty="0" smtClean="0"/>
              <a:t>Send packet at L2 and receive one response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rgbClr val="00B0F0"/>
                </a:solidFill>
                <a:ea typeface="+mn-ea"/>
              </a:rPr>
              <a:t>&gt;&gt;&gt; </a:t>
            </a:r>
            <a:r>
              <a:rPr lang="en-US" sz="2000" dirty="0" err="1" smtClean="0">
                <a:ea typeface="+mn-ea"/>
              </a:rPr>
              <a:t>resp</a:t>
            </a:r>
            <a:r>
              <a:rPr lang="en-US" sz="2000" dirty="0" smtClean="0">
                <a:ea typeface="+mn-ea"/>
              </a:rPr>
              <a:t> = srp1(packet)</a:t>
            </a:r>
          </a:p>
          <a:p>
            <a:pPr>
              <a:buFont typeface="Wingdings" pitchFamily="2" charset="2"/>
              <a:buNone/>
              <a:defRPr/>
            </a:pPr>
            <a:endParaRPr lang="en-US" sz="2000" dirty="0" smtClean="0">
              <a:ea typeface="+mn-ea"/>
            </a:endParaRPr>
          </a:p>
          <a:p>
            <a:pPr marL="338138" lvl="1" indent="-338138"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dirty="0" smtClean="0"/>
              <a:t>Send packet at L2 and receive all responses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rgbClr val="00B0F0"/>
                </a:solidFill>
                <a:ea typeface="+mn-ea"/>
              </a:rPr>
              <a:t>&gt;&gt;&gt; </a:t>
            </a:r>
            <a:r>
              <a:rPr lang="en-US" sz="2000" dirty="0" err="1" smtClean="0">
                <a:ea typeface="+mn-ea"/>
              </a:rPr>
              <a:t>ans,unans</a:t>
            </a:r>
            <a:r>
              <a:rPr lang="en-US" sz="2000" dirty="0" smtClean="0">
                <a:ea typeface="+mn-ea"/>
              </a:rPr>
              <a:t> = </a:t>
            </a:r>
            <a:r>
              <a:rPr lang="en-US" sz="2000" dirty="0" err="1" smtClean="0">
                <a:ea typeface="+mn-ea"/>
              </a:rPr>
              <a:t>srp</a:t>
            </a:r>
            <a:r>
              <a:rPr lang="en-US" sz="2000" dirty="0" smtClean="0">
                <a:ea typeface="+mn-ea"/>
              </a:rPr>
              <a:t>(packet)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ea typeface="+mj-ea"/>
              </a:rPr>
              <a:t>Displaying Packets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25613"/>
            <a:ext cx="8153400" cy="4572000"/>
          </a:xfrm>
        </p:spPr>
        <p:txBody>
          <a:bodyPr/>
          <a:lstStyle/>
          <a:p>
            <a:pPr marL="338138" lvl="1" indent="-338138"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dirty="0" smtClean="0"/>
              <a:t>Get a summary of each packet: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rgbClr val="00B0F0"/>
                </a:solidFill>
                <a:ea typeface="+mn-ea"/>
              </a:rPr>
              <a:t>&gt;&gt;&gt;</a:t>
            </a:r>
            <a:r>
              <a:rPr lang="en-US" sz="2000" dirty="0" smtClean="0">
                <a:ea typeface="+mn-ea"/>
              </a:rPr>
              <a:t> </a:t>
            </a:r>
            <a:r>
              <a:rPr lang="en-US" sz="2000" dirty="0" err="1" smtClean="0">
                <a:ea typeface="+mn-ea"/>
              </a:rPr>
              <a:t>pkts.summary</a:t>
            </a:r>
            <a:r>
              <a:rPr lang="en-US" sz="2000" dirty="0" smtClean="0">
                <a:ea typeface="+mn-ea"/>
              </a:rPr>
              <a:t>()</a:t>
            </a:r>
          </a:p>
          <a:p>
            <a:pPr>
              <a:buFont typeface="Wingdings" pitchFamily="2" charset="2"/>
              <a:buNone/>
              <a:defRPr/>
            </a:pPr>
            <a:endParaRPr lang="en-US" sz="2000" dirty="0" smtClean="0">
              <a:ea typeface="+mn-ea"/>
            </a:endParaRPr>
          </a:p>
          <a:p>
            <a:pPr marL="338138" lvl="1" indent="-338138"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dirty="0" smtClean="0"/>
              <a:t>Get the whole packet list: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rgbClr val="00B0F0"/>
                </a:solidFill>
                <a:ea typeface="+mn-ea"/>
              </a:rPr>
              <a:t>&gt;&gt;&gt;</a:t>
            </a:r>
            <a:r>
              <a:rPr lang="en-US" sz="2000" dirty="0" smtClean="0">
                <a:ea typeface="+mn-ea"/>
              </a:rPr>
              <a:t> </a:t>
            </a:r>
            <a:r>
              <a:rPr lang="en-US" sz="2000" dirty="0" err="1" smtClean="0">
                <a:ea typeface="+mn-ea"/>
              </a:rPr>
              <a:t>pkts.show</a:t>
            </a:r>
            <a:r>
              <a:rPr lang="en-US" sz="2000" dirty="0" smtClean="0">
                <a:ea typeface="+mn-ea"/>
              </a:rPr>
              <a:t>()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ea typeface="+mj-ea"/>
              </a:rPr>
              <a:t>Scapy Host Discovery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25613"/>
            <a:ext cx="8153400" cy="4572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00B0F0"/>
                </a:solidFill>
                <a:ea typeface="+mn-ea"/>
              </a:rPr>
              <a:t>&gt;&gt;&gt;</a:t>
            </a:r>
            <a:r>
              <a:rPr lang="en-US" dirty="0" smtClean="0">
                <a:ea typeface="+mn-ea"/>
              </a:rPr>
              <a:t> </a:t>
            </a:r>
            <a:r>
              <a:rPr lang="en-US" dirty="0" err="1" smtClean="0">
                <a:ea typeface="+mn-ea"/>
              </a:rPr>
              <a:t>ans,unans</a:t>
            </a:r>
            <a:r>
              <a:rPr lang="en-US" dirty="0" smtClean="0">
                <a:ea typeface="+mn-ea"/>
              </a:rPr>
              <a:t> = </a:t>
            </a:r>
            <a:r>
              <a:rPr lang="en-US" dirty="0" err="1" smtClean="0">
                <a:ea typeface="+mn-ea"/>
              </a:rPr>
              <a:t>srp</a:t>
            </a:r>
            <a:r>
              <a:rPr lang="en-US" dirty="0" smtClean="0">
                <a:ea typeface="+mn-ea"/>
              </a:rPr>
              <a:t>(Ether(</a:t>
            </a:r>
            <a:r>
              <a:rPr lang="en-US" dirty="0" err="1" smtClean="0">
                <a:ea typeface="+mn-ea"/>
              </a:rPr>
              <a:t>dst</a:t>
            </a:r>
            <a:r>
              <a:rPr lang="en-US" dirty="0" smtClean="0">
                <a:ea typeface="+mn-ea"/>
              </a:rPr>
              <a:t>="</a:t>
            </a:r>
            <a:r>
              <a:rPr lang="en-US" dirty="0" err="1" smtClean="0">
                <a:ea typeface="+mn-ea"/>
              </a:rPr>
              <a:t>ff:ff:ff:ff:ff:ff</a:t>
            </a:r>
            <a:r>
              <a:rPr lang="en-US" dirty="0" smtClean="0">
                <a:ea typeface="+mn-ea"/>
              </a:rPr>
              <a:t>")/ARP(</a:t>
            </a:r>
            <a:r>
              <a:rPr lang="en-US" dirty="0" err="1" smtClean="0">
                <a:ea typeface="+mn-ea"/>
              </a:rPr>
              <a:t>pdst</a:t>
            </a:r>
            <a:r>
              <a:rPr lang="en-US" dirty="0" smtClean="0">
                <a:ea typeface="+mn-ea"/>
              </a:rPr>
              <a:t>="192.168.122.0/24"),timeout=2)</a:t>
            </a:r>
          </a:p>
          <a:p>
            <a:pPr>
              <a:buFont typeface="Wingdings" pitchFamily="2" charset="2"/>
              <a:buNone/>
              <a:defRPr/>
            </a:pPr>
            <a:endParaRPr lang="en-US" dirty="0" smtClean="0">
              <a:solidFill>
                <a:srgbClr val="00B0F0"/>
              </a:solidFill>
              <a:ea typeface="+mn-ea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00B0F0"/>
                </a:solidFill>
                <a:ea typeface="+mn-ea"/>
              </a:rPr>
              <a:t>&gt;&gt;&gt;</a:t>
            </a:r>
            <a:r>
              <a:rPr lang="en-US" dirty="0" smtClean="0">
                <a:ea typeface="+mn-ea"/>
              </a:rPr>
              <a:t> </a:t>
            </a:r>
            <a:r>
              <a:rPr lang="en-US" dirty="0" err="1" smtClean="0">
                <a:ea typeface="+mn-ea"/>
              </a:rPr>
              <a:t>ans.summary</a:t>
            </a:r>
            <a:r>
              <a:rPr lang="en-US" dirty="0" smtClean="0">
                <a:ea typeface="+mn-ea"/>
              </a:rPr>
              <a:t>(lambda(</a:t>
            </a:r>
            <a:r>
              <a:rPr lang="en-US" dirty="0" err="1" smtClean="0">
                <a:ea typeface="+mn-ea"/>
              </a:rPr>
              <a:t>s,r</a:t>
            </a:r>
            <a:r>
              <a:rPr lang="en-US" dirty="0" smtClean="0">
                <a:ea typeface="+mn-ea"/>
              </a:rPr>
              <a:t>): </a:t>
            </a:r>
            <a:r>
              <a:rPr lang="en-US" dirty="0" err="1" smtClean="0">
                <a:ea typeface="+mn-ea"/>
              </a:rPr>
              <a:t>r.sprintf</a:t>
            </a:r>
            <a:r>
              <a:rPr lang="en-US" dirty="0" smtClean="0">
                <a:ea typeface="+mn-ea"/>
              </a:rPr>
              <a:t>("Ether: %Ether.src% \t\t Host: %</a:t>
            </a:r>
            <a:r>
              <a:rPr lang="en-US" dirty="0" err="1" smtClean="0">
                <a:ea typeface="+mn-ea"/>
              </a:rPr>
              <a:t>ARP.psrc</a:t>
            </a:r>
            <a:r>
              <a:rPr lang="en-US" dirty="0" smtClean="0">
                <a:ea typeface="+mn-ea"/>
              </a:rPr>
              <a:t>%"))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ea typeface="+mj-ea"/>
              </a:rPr>
              <a:t>Scapy Port Scanning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25613"/>
            <a:ext cx="8153400" cy="4572000"/>
          </a:xfrm>
        </p:spPr>
        <p:txBody>
          <a:bodyPr>
            <a:normAutofit/>
          </a:bodyPr>
          <a:lstStyle/>
          <a:p>
            <a:pPr marL="338138" lvl="1" indent="-338138"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dirty="0" smtClean="0"/>
              <a:t>TCP SYN Scanner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rgbClr val="00B0F0"/>
                </a:solidFill>
                <a:ea typeface="+mn-ea"/>
              </a:rPr>
              <a:t>&gt;&gt;&gt;</a:t>
            </a:r>
            <a:r>
              <a:rPr lang="en-US" sz="2000" dirty="0" smtClean="0">
                <a:ea typeface="+mn-ea"/>
              </a:rPr>
              <a:t> sr1(IP(</a:t>
            </a:r>
            <a:r>
              <a:rPr lang="en-US" sz="2000" dirty="0" err="1" smtClean="0">
                <a:ea typeface="+mn-ea"/>
              </a:rPr>
              <a:t>dst</a:t>
            </a:r>
            <a:r>
              <a:rPr lang="en-US" sz="2000" dirty="0" smtClean="0">
                <a:ea typeface="+mn-ea"/>
              </a:rPr>
              <a:t>="192.168.122.101") /TCP(</a:t>
            </a:r>
            <a:r>
              <a:rPr lang="en-US" sz="2000" dirty="0" err="1" smtClean="0">
                <a:ea typeface="+mn-ea"/>
              </a:rPr>
              <a:t>dport</a:t>
            </a:r>
            <a:r>
              <a:rPr lang="en-US" sz="2000" dirty="0" smtClean="0">
                <a:ea typeface="+mn-ea"/>
              </a:rPr>
              <a:t>=90,flags="S"))</a:t>
            </a:r>
          </a:p>
          <a:p>
            <a:pPr>
              <a:buFont typeface="Wingdings" pitchFamily="2" charset="2"/>
              <a:buNone/>
              <a:defRPr/>
            </a:pPr>
            <a:endParaRPr lang="en-US" sz="2000" dirty="0" smtClean="0">
              <a:ea typeface="+mn-ea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rgbClr val="00B0F0"/>
                </a:solidFill>
                <a:ea typeface="+mn-ea"/>
              </a:rPr>
              <a:t>&gt;&gt;&gt;</a:t>
            </a:r>
            <a:r>
              <a:rPr lang="en-US" sz="2000" dirty="0" smtClean="0">
                <a:ea typeface="+mn-ea"/>
              </a:rPr>
              <a:t> </a:t>
            </a:r>
            <a:r>
              <a:rPr lang="pl-PL" sz="2000" dirty="0" smtClean="0">
                <a:ea typeface="+mn-ea"/>
              </a:rPr>
              <a:t>a,u = sr(IP(dst="192.168.122.101")</a:t>
            </a:r>
            <a:r>
              <a:rPr lang="en-US" sz="2000" dirty="0" smtClean="0">
                <a:ea typeface="+mn-ea"/>
              </a:rPr>
              <a:t> </a:t>
            </a:r>
            <a:r>
              <a:rPr lang="pl-PL" sz="2000" dirty="0" smtClean="0">
                <a:ea typeface="+mn-ea"/>
              </a:rPr>
              <a:t>/TCP(dport=(80,100),flags="S"))</a:t>
            </a:r>
            <a:endParaRPr lang="en-US" sz="2000" dirty="0" smtClean="0">
              <a:ea typeface="+mn-ea"/>
            </a:endParaRPr>
          </a:p>
          <a:p>
            <a:pPr>
              <a:buFont typeface="Wingdings" pitchFamily="2" charset="2"/>
              <a:buNone/>
              <a:defRPr/>
            </a:pPr>
            <a:endParaRPr lang="en-US" sz="2000" dirty="0" smtClean="0">
              <a:ea typeface="+mn-ea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rgbClr val="00B0F0"/>
                </a:solidFill>
                <a:ea typeface="+mn-ea"/>
              </a:rPr>
              <a:t>&gt;&gt;&gt;</a:t>
            </a:r>
            <a:r>
              <a:rPr lang="en-US" sz="2000" dirty="0" smtClean="0">
                <a:ea typeface="+mn-ea"/>
              </a:rPr>
              <a:t> </a:t>
            </a:r>
            <a:r>
              <a:rPr lang="pl-PL" sz="2000" dirty="0" smtClean="0">
                <a:ea typeface="+mn-ea"/>
              </a:rPr>
              <a:t>a.summary(lambda(s,r): r.sprintf("Port: %TCP.sport% \t\t Flags: %TCP.flags%"))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ea typeface="+mj-ea"/>
              </a:rPr>
              <a:t>Scapy Sniffing - 1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25613"/>
            <a:ext cx="8153400" cy="4572000"/>
          </a:xfrm>
        </p:spPr>
        <p:txBody>
          <a:bodyPr>
            <a:normAutofit/>
          </a:bodyPr>
          <a:lstStyle/>
          <a:p>
            <a:pPr marL="338138" lvl="1" indent="-338138"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>
                <a:latin typeface="Calibri" charset="0"/>
                <a:cs typeface="Calibri" charset="0"/>
              </a:rPr>
              <a:t>Scapy has powerful capabilities to capture and analyze packets.</a:t>
            </a:r>
          </a:p>
          <a:p>
            <a:pPr marL="338138" lvl="1" indent="-338138"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>
                <a:latin typeface="Calibri" charset="0"/>
                <a:cs typeface="Calibri" charset="0"/>
              </a:rPr>
              <a:t>Configure the network interface to sniff packets from:</a:t>
            </a:r>
          </a:p>
          <a:p>
            <a:pPr>
              <a:buFont typeface="Wingdings" charset="0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000">
                <a:solidFill>
                  <a:srgbClr val="00B0F0"/>
                </a:solidFill>
                <a:latin typeface="Calibri" charset="0"/>
                <a:cs typeface="Calibri" charset="0"/>
              </a:rPr>
              <a:t>&gt;&gt;&gt;</a:t>
            </a:r>
            <a:r>
              <a:rPr lang="en-US" sz="2000">
                <a:latin typeface="Calibri" charset="0"/>
                <a:cs typeface="Calibri" charset="0"/>
              </a:rPr>
              <a:t> conf.iface="eth0</a:t>
            </a:r>
            <a:r>
              <a:rPr lang="ja-JP" altLang="en-US" sz="2000">
                <a:latin typeface="Calibri" charset="0"/>
                <a:cs typeface="Calibri" charset="0"/>
              </a:rPr>
              <a:t>“</a:t>
            </a:r>
            <a:endParaRPr lang="en-US" sz="2000">
              <a:latin typeface="Calibri" charset="0"/>
              <a:cs typeface="Calibri" charset="0"/>
            </a:endParaRPr>
          </a:p>
          <a:p>
            <a:pPr>
              <a:buFont typeface="Wingdings" charset="0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endParaRPr lang="en-US" sz="2000">
              <a:latin typeface="Calibri" charset="0"/>
              <a:cs typeface="Calibri" charset="0"/>
            </a:endParaRPr>
          </a:p>
          <a:p>
            <a:pPr>
              <a:buFont typeface="Wingdings" charset="0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000">
                <a:latin typeface="Calibri" charset="0"/>
                <a:cs typeface="Calibri" charset="0"/>
              </a:rPr>
              <a:t>Configure the scapy sniffer to sniff only 20 packets</a:t>
            </a:r>
          </a:p>
          <a:p>
            <a:pPr>
              <a:buFont typeface="Wingdings" charset="0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000">
                <a:solidFill>
                  <a:srgbClr val="00B0F0"/>
                </a:solidFill>
                <a:latin typeface="Calibri" charset="0"/>
                <a:cs typeface="Calibri" charset="0"/>
              </a:rPr>
              <a:t>&gt;&gt;&gt;</a:t>
            </a:r>
            <a:r>
              <a:rPr lang="en-US" sz="2000">
                <a:latin typeface="Calibri" charset="0"/>
                <a:cs typeface="Calibri" charset="0"/>
              </a:rPr>
              <a:t> pkts=sniff(</a:t>
            </a:r>
            <a:r>
              <a:rPr lang="en-US" sz="2000">
                <a:solidFill>
                  <a:srgbClr val="FFFF00"/>
                </a:solidFill>
                <a:latin typeface="Calibri" charset="0"/>
                <a:cs typeface="Calibri" charset="0"/>
              </a:rPr>
              <a:t>count=20</a:t>
            </a:r>
            <a:r>
              <a:rPr lang="en-US" sz="2000">
                <a:latin typeface="Calibri" charset="0"/>
                <a:cs typeface="Calibri" charset="0"/>
              </a:rPr>
              <a:t>)</a:t>
            </a:r>
          </a:p>
          <a:p>
            <a:pPr>
              <a:buFont typeface="Wingdings" charset="0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endParaRPr lang="en-US" sz="2000"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ea typeface="+mj-ea"/>
              </a:rPr>
              <a:t>Scapy Sniffing - 2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25613"/>
            <a:ext cx="8153400" cy="4572000"/>
          </a:xfrm>
        </p:spPr>
        <p:txBody>
          <a:bodyPr>
            <a:normAutofit/>
          </a:bodyPr>
          <a:lstStyle/>
          <a:p>
            <a:pPr marL="338138" lvl="1" indent="-338138"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dirty="0" smtClean="0"/>
              <a:t>Sniff packets and stop after a defined time: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rgbClr val="00B0F0"/>
                </a:solidFill>
                <a:ea typeface="+mn-ea"/>
              </a:rPr>
              <a:t>&gt;&gt;&gt;</a:t>
            </a:r>
            <a:r>
              <a:rPr lang="en-US" sz="2000" dirty="0" smtClean="0">
                <a:ea typeface="+mn-ea"/>
              </a:rPr>
              <a:t> </a:t>
            </a:r>
            <a:r>
              <a:rPr lang="en-US" sz="2000" dirty="0" err="1" smtClean="0">
                <a:ea typeface="+mn-ea"/>
              </a:rPr>
              <a:t>pkts</a:t>
            </a:r>
            <a:r>
              <a:rPr lang="en-US" sz="2000" dirty="0" smtClean="0">
                <a:ea typeface="+mn-ea"/>
              </a:rPr>
              <a:t>=sniff(count=100,</a:t>
            </a:r>
            <a:r>
              <a:rPr lang="en-US" sz="2000" dirty="0" smtClean="0">
                <a:solidFill>
                  <a:srgbClr val="FFFF00"/>
                </a:solidFill>
                <a:ea typeface="+mn-ea"/>
              </a:rPr>
              <a:t>timeout=60</a:t>
            </a:r>
            <a:r>
              <a:rPr lang="en-US" sz="2000" dirty="0" smtClean="0">
                <a:ea typeface="+mn-ea"/>
              </a:rPr>
              <a:t>)</a:t>
            </a:r>
          </a:p>
          <a:p>
            <a:pPr>
              <a:buFont typeface="Wingdings" pitchFamily="2" charset="2"/>
              <a:buNone/>
              <a:defRPr/>
            </a:pPr>
            <a:endParaRPr lang="en-US" sz="2000" dirty="0" smtClean="0">
              <a:ea typeface="+mn-ea"/>
            </a:endParaRPr>
          </a:p>
          <a:p>
            <a:pPr marL="338138" lvl="1" indent="-338138"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dirty="0" smtClean="0"/>
              <a:t>Sniff only packets based on a filter: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rgbClr val="00B0F0"/>
                </a:solidFill>
                <a:ea typeface="+mn-ea"/>
              </a:rPr>
              <a:t>&gt;&gt;&gt;</a:t>
            </a:r>
            <a:r>
              <a:rPr lang="en-US" sz="2000" dirty="0" smtClean="0">
                <a:ea typeface="+mn-ea"/>
              </a:rPr>
              <a:t> </a:t>
            </a:r>
            <a:r>
              <a:rPr lang="en-US" sz="2000" dirty="0" err="1" smtClean="0">
                <a:ea typeface="+mn-ea"/>
              </a:rPr>
              <a:t>pkts</a:t>
            </a:r>
            <a:r>
              <a:rPr lang="en-US" sz="2000" dirty="0" smtClean="0">
                <a:ea typeface="+mn-ea"/>
              </a:rPr>
              <a:t> = sniff(count=100,</a:t>
            </a:r>
            <a:r>
              <a:rPr lang="en-US" sz="2000" dirty="0" smtClean="0">
                <a:solidFill>
                  <a:srgbClr val="FFFF00"/>
                </a:solidFill>
                <a:ea typeface="+mn-ea"/>
              </a:rPr>
              <a:t>filter="</a:t>
            </a:r>
            <a:r>
              <a:rPr lang="en-US" sz="2000" dirty="0" err="1" smtClean="0">
                <a:solidFill>
                  <a:srgbClr val="FFFF00"/>
                </a:solidFill>
                <a:ea typeface="+mn-ea"/>
              </a:rPr>
              <a:t>tcp</a:t>
            </a:r>
            <a:r>
              <a:rPr lang="en-US" sz="2000" dirty="0" smtClean="0">
                <a:solidFill>
                  <a:srgbClr val="FFFF00"/>
                </a:solidFill>
                <a:ea typeface="+mn-ea"/>
              </a:rPr>
              <a:t> port 80"</a:t>
            </a:r>
            <a:r>
              <a:rPr lang="en-US" sz="2000" dirty="0" smtClean="0">
                <a:ea typeface="+mn-ea"/>
              </a:rPr>
              <a:t>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ea typeface="+mj-ea"/>
              </a:rPr>
              <a:t>Scapy Sniffing - 3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25613"/>
            <a:ext cx="8153400" cy="45720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00B0F0"/>
                </a:solidFill>
                <a:ea typeface="+mn-ea"/>
              </a:rPr>
              <a:t>&gt;&gt;&gt;</a:t>
            </a:r>
            <a:r>
              <a:rPr lang="en-US" dirty="0" smtClean="0">
                <a:ea typeface="+mn-ea"/>
              </a:rPr>
              <a:t> </a:t>
            </a:r>
            <a:r>
              <a:rPr lang="en-US" dirty="0" err="1" smtClean="0">
                <a:ea typeface="+mn-ea"/>
              </a:rPr>
              <a:t>pkts</a:t>
            </a:r>
            <a:r>
              <a:rPr lang="en-US" dirty="0" smtClean="0">
                <a:ea typeface="+mn-ea"/>
              </a:rPr>
              <a:t> = sniff(count=10,prn=lambda x:x.sprintf("</a:t>
            </a:r>
            <a:r>
              <a:rPr lang="en-US" dirty="0" err="1" smtClean="0">
                <a:ea typeface="+mn-ea"/>
              </a:rPr>
              <a:t>SrcIP</a:t>
            </a:r>
            <a:r>
              <a:rPr lang="en-US" dirty="0" smtClean="0">
                <a:ea typeface="+mn-ea"/>
              </a:rPr>
              <a:t>={IP:%IP.src% -&gt; </a:t>
            </a:r>
            <a:r>
              <a:rPr lang="en-US" dirty="0" err="1" smtClean="0">
                <a:ea typeface="+mn-ea"/>
              </a:rPr>
              <a:t>DestIP</a:t>
            </a:r>
            <a:r>
              <a:rPr lang="en-US" dirty="0" smtClean="0">
                <a:ea typeface="+mn-ea"/>
              </a:rPr>
              <a:t>=%IP.dst%} | Payload={Raw:%</a:t>
            </a:r>
            <a:r>
              <a:rPr lang="en-US" dirty="0" err="1" smtClean="0">
                <a:ea typeface="+mn-ea"/>
              </a:rPr>
              <a:t>Raw.load</a:t>
            </a:r>
            <a:r>
              <a:rPr lang="en-US" dirty="0" smtClean="0">
                <a:ea typeface="+mn-ea"/>
              </a:rPr>
              <a:t>%\n}"))</a:t>
            </a:r>
          </a:p>
          <a:p>
            <a:pPr>
              <a:buFont typeface="Wingdings" pitchFamily="2" charset="2"/>
              <a:buChar char="n"/>
              <a:defRPr/>
            </a:pPr>
            <a:endParaRPr lang="en-US" dirty="0" smtClean="0">
              <a:ea typeface="+mn-ea"/>
            </a:endParaRPr>
          </a:p>
          <a:p>
            <a:pPr marL="338138" lvl="1" indent="-338138"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i="1" dirty="0" smtClean="0">
                <a:solidFill>
                  <a:srgbClr val="FFFF00"/>
                </a:solidFill>
              </a:rPr>
              <a:t>What is that doing ???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ea typeface="+mj-ea"/>
              </a:rPr>
              <a:t>Exporting Packets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25613"/>
            <a:ext cx="8153400" cy="4816475"/>
          </a:xfrm>
        </p:spPr>
        <p:txBody>
          <a:bodyPr>
            <a:noAutofit/>
          </a:bodyPr>
          <a:lstStyle/>
          <a:p>
            <a:pPr marL="338138" lvl="1" indent="-338138"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>
                <a:latin typeface="Calibri" charset="0"/>
                <a:cs typeface="Calibri" charset="0"/>
              </a:rPr>
              <a:t>Sometimes it is very useful to save the captured packets in a PCAP file for future work:</a:t>
            </a:r>
          </a:p>
          <a:p>
            <a:pPr>
              <a:buFont typeface="Wingdings" charset="0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000">
                <a:solidFill>
                  <a:srgbClr val="00B0F0"/>
                </a:solidFill>
                <a:latin typeface="Calibri" charset="0"/>
                <a:cs typeface="Calibri" charset="0"/>
              </a:rPr>
              <a:t>&gt;&gt;&gt;</a:t>
            </a:r>
            <a:r>
              <a:rPr lang="en-US" sz="2000">
                <a:latin typeface="Calibri" charset="0"/>
                <a:cs typeface="Calibri" charset="0"/>
              </a:rPr>
              <a:t> wrpcap(</a:t>
            </a:r>
            <a:r>
              <a:rPr lang="ja-JP" altLang="en-US" sz="2000">
                <a:latin typeface="Calibri" charset="0"/>
                <a:cs typeface="Calibri" charset="0"/>
              </a:rPr>
              <a:t>“</a:t>
            </a:r>
            <a:r>
              <a:rPr lang="en-US" sz="2000">
                <a:latin typeface="Calibri" charset="0"/>
                <a:cs typeface="Calibri" charset="0"/>
              </a:rPr>
              <a:t>file1.cap", pkts)</a:t>
            </a:r>
          </a:p>
          <a:p>
            <a:pPr>
              <a:buFont typeface="Wingdings" charset="0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endParaRPr lang="en-US" sz="1800">
              <a:latin typeface="Calibri" charset="0"/>
              <a:cs typeface="Calibri" charset="0"/>
            </a:endParaRPr>
          </a:p>
          <a:p>
            <a:pPr marL="338138" lvl="1" indent="-338138"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>
                <a:latin typeface="Calibri" charset="0"/>
                <a:cs typeface="Calibri" charset="0"/>
              </a:rPr>
              <a:t>Dumping packets in HEX format:</a:t>
            </a:r>
          </a:p>
          <a:p>
            <a:pPr>
              <a:buFont typeface="Wingdings" charset="0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000">
                <a:solidFill>
                  <a:srgbClr val="00B0F0"/>
                </a:solidFill>
                <a:latin typeface="Calibri" charset="0"/>
                <a:cs typeface="Calibri" charset="0"/>
              </a:rPr>
              <a:t>&gt;&gt;&gt; </a:t>
            </a:r>
            <a:r>
              <a:rPr lang="en-US" sz="2000">
                <a:latin typeface="Calibri" charset="0"/>
                <a:cs typeface="Calibri" charset="0"/>
              </a:rPr>
              <a:t>hexdump(pkts)</a:t>
            </a:r>
          </a:p>
          <a:p>
            <a:pPr>
              <a:buFont typeface="Wingdings" charset="0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endParaRPr lang="en-US" sz="1800">
              <a:latin typeface="Calibri" charset="0"/>
              <a:cs typeface="Calibri" charset="0"/>
            </a:endParaRPr>
          </a:p>
          <a:p>
            <a:pPr marL="338138" lvl="1" indent="-338138"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>
                <a:latin typeface="Calibri" charset="0"/>
                <a:cs typeface="Calibri" charset="0"/>
              </a:rPr>
              <a:t>Dump a single packet in HEX format:</a:t>
            </a:r>
          </a:p>
          <a:p>
            <a:pPr>
              <a:buFont typeface="Wingdings" charset="0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000">
                <a:solidFill>
                  <a:srgbClr val="00B0F0"/>
                </a:solidFill>
                <a:latin typeface="Calibri" charset="0"/>
                <a:cs typeface="Calibri" charset="0"/>
              </a:rPr>
              <a:t>&gt;&gt;&gt; </a:t>
            </a:r>
            <a:r>
              <a:rPr lang="en-US" sz="2000">
                <a:latin typeface="Calibri" charset="0"/>
                <a:cs typeface="Calibri" charset="0"/>
              </a:rPr>
              <a:t>hexdump(pkts[2])</a:t>
            </a:r>
          </a:p>
          <a:p>
            <a:pPr>
              <a:buFont typeface="Wingdings" charset="0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endParaRPr lang="en-US" sz="1800">
              <a:latin typeface="Calibri" charset="0"/>
              <a:cs typeface="Calibri" charset="0"/>
            </a:endParaRPr>
          </a:p>
          <a:p>
            <a:pPr marL="338138" lvl="1" indent="-338138"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>
                <a:latin typeface="Calibri" charset="0"/>
                <a:cs typeface="Calibri" charset="0"/>
              </a:rPr>
              <a:t>Convert a packet to hex string:</a:t>
            </a:r>
          </a:p>
          <a:p>
            <a:pPr>
              <a:buFont typeface="Wingdings" charset="0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000">
                <a:solidFill>
                  <a:srgbClr val="00B0F0"/>
                </a:solidFill>
                <a:latin typeface="Calibri" charset="0"/>
                <a:cs typeface="Calibri" charset="0"/>
              </a:rPr>
              <a:t>&gt;&gt;&gt; </a:t>
            </a:r>
            <a:r>
              <a:rPr lang="en-US" sz="2000">
                <a:latin typeface="Calibri" charset="0"/>
                <a:cs typeface="Calibri" charset="0"/>
              </a:rPr>
              <a:t>str(pkts[2])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ea typeface="+mj-ea"/>
              </a:rPr>
              <a:t>About Python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725613"/>
            <a:ext cx="8153400" cy="4572000"/>
          </a:xfrm>
        </p:spPr>
        <p:txBody>
          <a:bodyPr>
            <a:noAutofit/>
          </a:bodyPr>
          <a:lstStyle/>
          <a:p>
            <a:pPr marL="338138" indent="-338138"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>
                <a:latin typeface="Calibri" charset="0"/>
                <a:cs typeface="Calibri" charset="0"/>
              </a:rPr>
              <a:t>Python is an open source programming language.</a:t>
            </a:r>
          </a:p>
          <a:p>
            <a:pPr marL="338138" indent="-338138"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>
                <a:latin typeface="Calibri" charset="0"/>
                <a:cs typeface="Calibri" charset="0"/>
              </a:rPr>
              <a:t>Development started by Guido van Rossum in December 1989.</a:t>
            </a:r>
          </a:p>
          <a:p>
            <a:pPr marL="738188" lvl="1" indent="-280988">
              <a:spcBef>
                <a:spcPts val="600"/>
              </a:spcBef>
              <a:buFont typeface="Arial" charset="0"/>
              <a:buChar char="–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000">
                <a:latin typeface="Calibri" charset="0"/>
                <a:cs typeface="Calibri" charset="0"/>
              </a:rPr>
              <a:t>Conceived in the late 1980</a:t>
            </a:r>
            <a:r>
              <a:rPr lang="ja-JP" altLang="en-US" sz="2000">
                <a:latin typeface="Calibri" charset="0"/>
                <a:cs typeface="Calibri" charset="0"/>
              </a:rPr>
              <a:t>’</a:t>
            </a:r>
            <a:r>
              <a:rPr lang="en-US" sz="2000">
                <a:latin typeface="Calibri" charset="0"/>
                <a:cs typeface="Calibri" charset="0"/>
              </a:rPr>
              <a:t>s</a:t>
            </a:r>
          </a:p>
          <a:p>
            <a:pPr marL="738188" lvl="1" indent="-280988">
              <a:spcBef>
                <a:spcPts val="600"/>
              </a:spcBef>
              <a:buFont typeface="Arial" charset="0"/>
              <a:buChar char="–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000">
                <a:latin typeface="Calibri" charset="0"/>
                <a:cs typeface="Calibri" charset="0"/>
              </a:rPr>
              <a:t>Python 2.0 was release on October 16th, 2000</a:t>
            </a:r>
          </a:p>
          <a:p>
            <a:pPr marL="738188" lvl="1" indent="-280988">
              <a:spcBef>
                <a:spcPts val="600"/>
              </a:spcBef>
              <a:buFont typeface="Arial" charset="0"/>
              <a:buChar char="–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000">
                <a:latin typeface="Calibri" charset="0"/>
                <a:cs typeface="Calibri" charset="0"/>
              </a:rPr>
              <a:t>Python 3.0 was released on December 2008</a:t>
            </a:r>
          </a:p>
          <a:p>
            <a:pPr marL="338138" indent="-338138"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endParaRPr lang="en-US">
              <a:latin typeface="Calibri" charset="0"/>
              <a:cs typeface="Calibri" charset="0"/>
            </a:endParaRPr>
          </a:p>
          <a:p>
            <a:pPr marL="338138" indent="-338138"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>
                <a:latin typeface="Calibri" charset="0"/>
                <a:cs typeface="Calibri" charset="0"/>
              </a:rPr>
              <a:t>Name came from TV series </a:t>
            </a:r>
            <a:r>
              <a:rPr lang="ja-JP" altLang="en-US">
                <a:latin typeface="Calibri" charset="0"/>
                <a:cs typeface="Calibri" charset="0"/>
              </a:rPr>
              <a:t>“</a:t>
            </a:r>
            <a:r>
              <a:rPr lang="en-US">
                <a:solidFill>
                  <a:srgbClr val="FFFF00"/>
                </a:solidFill>
                <a:latin typeface="Calibri" charset="0"/>
                <a:cs typeface="Calibri" charset="0"/>
              </a:rPr>
              <a:t>Monty Python</a:t>
            </a:r>
            <a:r>
              <a:rPr lang="ja-JP" altLang="en-US">
                <a:solidFill>
                  <a:srgbClr val="FFFF00"/>
                </a:solidFill>
                <a:latin typeface="Calibri" charset="0"/>
                <a:cs typeface="Calibri" charset="0"/>
              </a:rPr>
              <a:t>’</a:t>
            </a:r>
            <a:r>
              <a:rPr lang="en-US">
                <a:solidFill>
                  <a:srgbClr val="FFFF00"/>
                </a:solidFill>
                <a:latin typeface="Calibri" charset="0"/>
                <a:cs typeface="Calibri" charset="0"/>
              </a:rPr>
              <a:t>s Flying Circus</a:t>
            </a:r>
            <a:r>
              <a:rPr lang="ja-JP" altLang="en-US">
                <a:latin typeface="Calibri" charset="0"/>
                <a:cs typeface="Calibri" charset="0"/>
              </a:rPr>
              <a:t>”</a:t>
            </a:r>
            <a:r>
              <a:rPr lang="en-US">
                <a:latin typeface="Calibri" charset="0"/>
                <a:cs typeface="Calibri" charset="0"/>
              </a:rPr>
              <a:t>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ea typeface="+mj-ea"/>
              </a:rPr>
              <a:t>Importing Packets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25613"/>
            <a:ext cx="8153400" cy="4572000"/>
          </a:xfrm>
        </p:spPr>
        <p:txBody>
          <a:bodyPr>
            <a:normAutofit/>
          </a:bodyPr>
          <a:lstStyle/>
          <a:p>
            <a:pPr marL="338138" lvl="1" indent="-338138">
              <a:lnSpc>
                <a:spcPct val="80000"/>
              </a:lnSpc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>
                <a:latin typeface="Calibri" charset="0"/>
                <a:cs typeface="Calibri" charset="0"/>
              </a:rPr>
              <a:t>To import from a PCAP file:</a:t>
            </a:r>
          </a:p>
          <a:p>
            <a:pPr>
              <a:buFont typeface="Wingdings" charset="0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000">
                <a:solidFill>
                  <a:srgbClr val="00B0F0"/>
                </a:solidFill>
                <a:latin typeface="Calibri" charset="0"/>
                <a:cs typeface="Calibri" charset="0"/>
              </a:rPr>
              <a:t>&gt;&gt;&gt; </a:t>
            </a:r>
            <a:r>
              <a:rPr lang="en-US" sz="2000">
                <a:latin typeface="Calibri" charset="0"/>
                <a:cs typeface="Calibri" charset="0"/>
              </a:rPr>
              <a:t>pkts = rdpcap(</a:t>
            </a:r>
            <a:r>
              <a:rPr lang="ja-JP" altLang="en-US" sz="2000">
                <a:latin typeface="Calibri" charset="0"/>
                <a:cs typeface="Calibri" charset="0"/>
              </a:rPr>
              <a:t>“</a:t>
            </a:r>
            <a:r>
              <a:rPr lang="en-US" sz="2000">
                <a:latin typeface="Calibri" charset="0"/>
                <a:cs typeface="Calibri" charset="0"/>
              </a:rPr>
              <a:t>file1.cap")</a:t>
            </a:r>
          </a:p>
          <a:p>
            <a:pPr>
              <a:buFont typeface="Wingdings" charset="0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endParaRPr lang="en-US">
              <a:latin typeface="Calibri" charset="0"/>
              <a:cs typeface="Calibri" charset="0"/>
            </a:endParaRPr>
          </a:p>
          <a:p>
            <a:pPr marL="338138" lvl="1" indent="-338138">
              <a:lnSpc>
                <a:spcPct val="80000"/>
              </a:lnSpc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>
                <a:latin typeface="Calibri" charset="0"/>
                <a:cs typeface="Calibri" charset="0"/>
              </a:rPr>
              <a:t>Or use the scapy sniffer but with the offline argument:</a:t>
            </a:r>
          </a:p>
          <a:p>
            <a:pPr>
              <a:buFont typeface="Wingdings" charset="0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000">
                <a:solidFill>
                  <a:srgbClr val="00B0F0"/>
                </a:solidFill>
                <a:latin typeface="Calibri" charset="0"/>
                <a:cs typeface="Calibri" charset="0"/>
              </a:rPr>
              <a:t>&gt;&gt;&gt; </a:t>
            </a:r>
            <a:r>
              <a:rPr lang="en-US" sz="2000">
                <a:latin typeface="Calibri" charset="0"/>
                <a:cs typeface="Calibri" charset="0"/>
              </a:rPr>
              <a:t>pkts2 = sniff(offline="file1.cap")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ea typeface="+mj-ea"/>
              </a:rPr>
              <a:t>Create your own tools</a:t>
            </a:r>
            <a:endParaRPr lang="en-US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25613"/>
            <a:ext cx="8153400" cy="45720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00B0F0"/>
                </a:solidFill>
                <a:ea typeface="+mn-ea"/>
              </a:rPr>
              <a:t>&gt;&gt;&gt; </a:t>
            </a:r>
            <a:r>
              <a:rPr lang="en-US" dirty="0" smtClean="0">
                <a:ea typeface="+mn-ea"/>
              </a:rPr>
              <a:t>def handler(packet):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>
                <a:ea typeface="+mn-ea"/>
              </a:rPr>
              <a:t>		</a:t>
            </a:r>
            <a:r>
              <a:rPr lang="en-US" dirty="0" err="1" smtClean="0">
                <a:ea typeface="+mn-ea"/>
              </a:rPr>
              <a:t>hexdump</a:t>
            </a:r>
            <a:r>
              <a:rPr lang="en-US" dirty="0" smtClean="0">
                <a:ea typeface="+mn-ea"/>
              </a:rPr>
              <a:t>(</a:t>
            </a:r>
            <a:r>
              <a:rPr lang="en-US" dirty="0" err="1" smtClean="0">
                <a:ea typeface="+mn-ea"/>
              </a:rPr>
              <a:t>packet.payload</a:t>
            </a:r>
            <a:r>
              <a:rPr lang="en-US" dirty="0" smtClean="0">
                <a:ea typeface="+mn-ea"/>
              </a:rPr>
              <a:t>)</a:t>
            </a:r>
          </a:p>
          <a:p>
            <a:pPr>
              <a:buFont typeface="Wingdings" pitchFamily="2" charset="2"/>
              <a:buNone/>
              <a:defRPr/>
            </a:pPr>
            <a:endParaRPr lang="en-US" dirty="0" smtClean="0">
              <a:ea typeface="+mn-ea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00B0F0"/>
                </a:solidFill>
                <a:ea typeface="+mn-ea"/>
              </a:rPr>
              <a:t>&gt;&gt;&gt; </a:t>
            </a:r>
            <a:r>
              <a:rPr lang="en-US" dirty="0" smtClean="0">
                <a:ea typeface="+mn-ea"/>
              </a:rPr>
              <a:t>sniff(count=20, </a:t>
            </a:r>
            <a:r>
              <a:rPr lang="en-US" dirty="0" err="1" smtClean="0">
                <a:ea typeface="+mn-ea"/>
              </a:rPr>
              <a:t>prn</a:t>
            </a:r>
            <a:r>
              <a:rPr lang="en-US" dirty="0" smtClean="0">
                <a:ea typeface="+mn-ea"/>
              </a:rPr>
              <a:t>=handler)</a:t>
            </a:r>
          </a:p>
          <a:p>
            <a:pPr>
              <a:buFont typeface="Wingdings" pitchFamily="2" charset="2"/>
              <a:buChar char="n"/>
              <a:defRPr/>
            </a:pPr>
            <a:endParaRPr lang="en-US" dirty="0" smtClean="0">
              <a:ea typeface="+mn-ea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00B0F0"/>
                </a:solidFill>
                <a:ea typeface="+mn-ea"/>
              </a:rPr>
              <a:t>&gt;&gt;&gt; </a:t>
            </a:r>
            <a:r>
              <a:rPr lang="en-US" dirty="0" smtClean="0">
                <a:ea typeface="+mn-ea"/>
              </a:rPr>
              <a:t>def handler2(packet):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>
                <a:ea typeface="+mn-ea"/>
              </a:rPr>
              <a:t>		</a:t>
            </a:r>
            <a:r>
              <a:rPr lang="en-US" dirty="0" err="1" smtClean="0">
                <a:ea typeface="+mn-ea"/>
              </a:rPr>
              <a:t>sendp</a:t>
            </a:r>
            <a:r>
              <a:rPr lang="en-US" dirty="0" smtClean="0">
                <a:ea typeface="+mn-ea"/>
              </a:rPr>
              <a:t>(packet)</a:t>
            </a:r>
          </a:p>
          <a:p>
            <a:pPr>
              <a:buFont typeface="Wingdings" pitchFamily="2" charset="2"/>
              <a:buNone/>
              <a:defRPr/>
            </a:pPr>
            <a:endParaRPr lang="en-US" dirty="0" smtClean="0">
              <a:ea typeface="+mn-ea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00B0F0"/>
                </a:solidFill>
                <a:ea typeface="+mn-ea"/>
              </a:rPr>
              <a:t>&gt;&gt;&gt; </a:t>
            </a:r>
            <a:r>
              <a:rPr lang="en-US" dirty="0" smtClean="0">
                <a:ea typeface="+mn-ea"/>
              </a:rPr>
              <a:t>sniff(count=20, </a:t>
            </a:r>
            <a:r>
              <a:rPr lang="en-US" dirty="0" err="1" smtClean="0">
                <a:ea typeface="+mn-ea"/>
              </a:rPr>
              <a:t>prn</a:t>
            </a:r>
            <a:r>
              <a:rPr lang="en-US" dirty="0" smtClean="0">
                <a:ea typeface="+mn-ea"/>
              </a:rPr>
              <a:t>=handler2)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143000"/>
          </a:xfrm>
        </p:spPr>
        <p:txBody>
          <a:bodyPr>
            <a:normAutofit/>
          </a:bodyPr>
          <a:lstStyle/>
          <a:p>
            <a:r>
              <a:rPr lang="en-US">
                <a:effectLst>
                  <a:outerShdw blurRad="38100" dist="38100" dir="2700000" algn="tl">
                    <a:srgbClr val="808080"/>
                  </a:outerShdw>
                </a:effectLst>
                <a:latin typeface="Calibri" charset="0"/>
                <a:cs typeface="Calibri" charset="0"/>
              </a:rPr>
              <a:t>Yesman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25613"/>
            <a:ext cx="8153400" cy="45720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1400" dirty="0" smtClean="0">
                <a:ea typeface="+mn-ea"/>
              </a:rPr>
              <a:t>#!/</a:t>
            </a:r>
            <a:r>
              <a:rPr lang="en-US" sz="1400" dirty="0" err="1" smtClean="0">
                <a:ea typeface="+mn-ea"/>
              </a:rPr>
              <a:t>usr</a:t>
            </a:r>
            <a:r>
              <a:rPr lang="en-US" sz="1400" dirty="0" smtClean="0">
                <a:ea typeface="+mn-ea"/>
              </a:rPr>
              <a:t>/bin/</a:t>
            </a:r>
            <a:r>
              <a:rPr lang="en-US" sz="1400" dirty="0" err="1" smtClean="0">
                <a:ea typeface="+mn-ea"/>
              </a:rPr>
              <a:t>env</a:t>
            </a:r>
            <a:r>
              <a:rPr lang="en-US" sz="1400" dirty="0" smtClean="0">
                <a:ea typeface="+mn-ea"/>
              </a:rPr>
              <a:t> python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400" dirty="0" smtClean="0">
                <a:ea typeface="+mn-ea"/>
              </a:rPr>
              <a:t>import sys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400" dirty="0" smtClean="0">
                <a:ea typeface="+mn-ea"/>
              </a:rPr>
              <a:t>from </a:t>
            </a:r>
            <a:r>
              <a:rPr lang="en-US" sz="1400" dirty="0" err="1" smtClean="0">
                <a:ea typeface="+mn-ea"/>
              </a:rPr>
              <a:t>scapy.all</a:t>
            </a:r>
            <a:r>
              <a:rPr lang="en-US" sz="1400" dirty="0" smtClean="0">
                <a:ea typeface="+mn-ea"/>
              </a:rPr>
              <a:t> import *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400" dirty="0" smtClean="0">
                <a:ea typeface="+mn-ea"/>
              </a:rPr>
              <a:t>def </a:t>
            </a:r>
            <a:r>
              <a:rPr lang="en-US" sz="1400" dirty="0" err="1" smtClean="0">
                <a:ea typeface="+mn-ea"/>
              </a:rPr>
              <a:t>findSYN</a:t>
            </a:r>
            <a:r>
              <a:rPr lang="en-US" sz="1400" dirty="0" smtClean="0">
                <a:ea typeface="+mn-ea"/>
              </a:rPr>
              <a:t>(p):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400" dirty="0" smtClean="0">
                <a:ea typeface="+mn-ea"/>
              </a:rPr>
              <a:t>        flags = </a:t>
            </a:r>
            <a:r>
              <a:rPr lang="en-US" sz="1400" dirty="0" err="1" smtClean="0">
                <a:ea typeface="+mn-ea"/>
              </a:rPr>
              <a:t>p.sprintf</a:t>
            </a:r>
            <a:r>
              <a:rPr lang="en-US" sz="1400" dirty="0" smtClean="0">
                <a:ea typeface="+mn-ea"/>
              </a:rPr>
              <a:t>("%</a:t>
            </a:r>
            <a:r>
              <a:rPr lang="en-US" sz="1400" dirty="0" err="1" smtClean="0">
                <a:ea typeface="+mn-ea"/>
              </a:rPr>
              <a:t>TCP.flags</a:t>
            </a:r>
            <a:r>
              <a:rPr lang="en-US" sz="1400" dirty="0" smtClean="0">
                <a:ea typeface="+mn-ea"/>
              </a:rPr>
              <a:t>%")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400" dirty="0" smtClean="0">
                <a:ea typeface="+mn-ea"/>
              </a:rPr>
              <a:t>        if flags == "S":       # Only respond to SYN Packets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400" dirty="0" smtClean="0">
                <a:ea typeface="+mn-ea"/>
              </a:rPr>
              <a:t>                </a:t>
            </a:r>
            <a:r>
              <a:rPr lang="en-US" sz="1400" dirty="0" err="1" smtClean="0">
                <a:ea typeface="+mn-ea"/>
              </a:rPr>
              <a:t>ip</a:t>
            </a:r>
            <a:r>
              <a:rPr lang="en-US" sz="1400" dirty="0" smtClean="0">
                <a:ea typeface="+mn-ea"/>
              </a:rPr>
              <a:t> = p[IP]      	# Received IP Packet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400" dirty="0" smtClean="0">
                <a:ea typeface="+mn-ea"/>
              </a:rPr>
              <a:t>                </a:t>
            </a:r>
            <a:r>
              <a:rPr lang="en-US" sz="1400" dirty="0" err="1" smtClean="0">
                <a:ea typeface="+mn-ea"/>
              </a:rPr>
              <a:t>tcp</a:t>
            </a:r>
            <a:r>
              <a:rPr lang="en-US" sz="1400" dirty="0" smtClean="0">
                <a:ea typeface="+mn-ea"/>
              </a:rPr>
              <a:t> = p[TCP]  # Received TCP Segment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400" dirty="0" smtClean="0">
                <a:ea typeface="+mn-ea"/>
              </a:rPr>
              <a:t>                </a:t>
            </a:r>
            <a:r>
              <a:rPr lang="en-US" sz="1400" dirty="0" err="1" smtClean="0">
                <a:ea typeface="+mn-ea"/>
              </a:rPr>
              <a:t>i</a:t>
            </a:r>
            <a:r>
              <a:rPr lang="en-US" sz="1400" dirty="0" smtClean="0">
                <a:ea typeface="+mn-ea"/>
              </a:rPr>
              <a:t> = IP()        	# Outgoing IP Packet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400" dirty="0" smtClean="0">
                <a:ea typeface="+mn-ea"/>
              </a:rPr>
              <a:t>                i.dst = ip.src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400" dirty="0" smtClean="0">
                <a:ea typeface="+mn-ea"/>
              </a:rPr>
              <a:t>                i.src = ip.dst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400" dirty="0" smtClean="0">
                <a:ea typeface="+mn-ea"/>
              </a:rPr>
              <a:t>                t = TCP()       # Outgoing TCP Segment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400" dirty="0" smtClean="0">
                <a:ea typeface="+mn-ea"/>
              </a:rPr>
              <a:t>                </a:t>
            </a:r>
            <a:r>
              <a:rPr lang="en-US" sz="1400" dirty="0" err="1" smtClean="0">
                <a:ea typeface="+mn-ea"/>
              </a:rPr>
              <a:t>t.flags</a:t>
            </a:r>
            <a:r>
              <a:rPr lang="en-US" sz="1400" dirty="0" smtClean="0">
                <a:ea typeface="+mn-ea"/>
              </a:rPr>
              <a:t> = "SA"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400" dirty="0" smtClean="0">
                <a:ea typeface="+mn-ea"/>
              </a:rPr>
              <a:t>                </a:t>
            </a:r>
            <a:r>
              <a:rPr lang="en-US" sz="1400" dirty="0" err="1" smtClean="0">
                <a:ea typeface="+mn-ea"/>
              </a:rPr>
              <a:t>t.dport</a:t>
            </a:r>
            <a:r>
              <a:rPr lang="en-US" sz="1400" dirty="0" smtClean="0">
                <a:ea typeface="+mn-ea"/>
              </a:rPr>
              <a:t> = </a:t>
            </a:r>
            <a:r>
              <a:rPr lang="en-US" sz="1400" dirty="0" err="1" smtClean="0">
                <a:ea typeface="+mn-ea"/>
              </a:rPr>
              <a:t>tcp.sport</a:t>
            </a:r>
            <a:endParaRPr lang="en-US" sz="1400" dirty="0" smtClean="0">
              <a:ea typeface="+mn-ea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1400" dirty="0" smtClean="0">
                <a:ea typeface="+mn-ea"/>
              </a:rPr>
              <a:t>                </a:t>
            </a:r>
            <a:r>
              <a:rPr lang="en-US" sz="1400" dirty="0" err="1" smtClean="0">
                <a:ea typeface="+mn-ea"/>
              </a:rPr>
              <a:t>t.sport</a:t>
            </a:r>
            <a:r>
              <a:rPr lang="en-US" sz="1400" dirty="0" smtClean="0">
                <a:ea typeface="+mn-ea"/>
              </a:rPr>
              <a:t> = </a:t>
            </a:r>
            <a:r>
              <a:rPr lang="en-US" sz="1400" dirty="0" err="1" smtClean="0">
                <a:ea typeface="+mn-ea"/>
              </a:rPr>
              <a:t>tcp.dport</a:t>
            </a:r>
            <a:endParaRPr lang="en-US" sz="1400" dirty="0" smtClean="0">
              <a:ea typeface="+mn-ea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1400" dirty="0" smtClean="0">
                <a:ea typeface="+mn-ea"/>
              </a:rPr>
              <a:t>                t.seq = tcp.ack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400" dirty="0" smtClean="0">
                <a:ea typeface="+mn-ea"/>
              </a:rPr>
              <a:t>                </a:t>
            </a:r>
            <a:r>
              <a:rPr lang="en-US" sz="1400" dirty="0" err="1" smtClean="0">
                <a:ea typeface="+mn-ea"/>
              </a:rPr>
              <a:t>new_ack</a:t>
            </a:r>
            <a:r>
              <a:rPr lang="en-US" sz="1400" dirty="0" smtClean="0">
                <a:ea typeface="+mn-ea"/>
              </a:rPr>
              <a:t> = tcp.seq + 1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400" dirty="0" smtClean="0">
                <a:ea typeface="+mn-ea"/>
              </a:rPr>
              <a:t>                print ("SYN/ACK sent to ",i.dst,":",</a:t>
            </a:r>
            <a:r>
              <a:rPr lang="en-US" sz="1400" dirty="0" err="1" smtClean="0">
                <a:ea typeface="+mn-ea"/>
              </a:rPr>
              <a:t>t.dport</a:t>
            </a:r>
            <a:r>
              <a:rPr lang="en-US" sz="1400" dirty="0" smtClean="0">
                <a:ea typeface="+mn-ea"/>
              </a:rPr>
              <a:t>)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400" dirty="0" smtClean="0">
                <a:ea typeface="+mn-ea"/>
              </a:rPr>
              <a:t>                send(</a:t>
            </a:r>
            <a:r>
              <a:rPr lang="en-US" sz="1400" dirty="0" err="1" smtClean="0">
                <a:ea typeface="+mn-ea"/>
              </a:rPr>
              <a:t>i</a:t>
            </a:r>
            <a:r>
              <a:rPr lang="en-US" sz="1400" dirty="0" smtClean="0">
                <a:ea typeface="+mn-ea"/>
              </a:rPr>
              <a:t>/t)</a:t>
            </a:r>
          </a:p>
        </p:txBody>
      </p:sp>
      <p:sp>
        <p:nvSpPr>
          <p:cNvPr id="78852" name="Rectangle 3"/>
          <p:cNvSpPr>
            <a:spLocks noChangeArrowheads="1"/>
          </p:cNvSpPr>
          <p:nvPr/>
        </p:nvSpPr>
        <p:spPr bwMode="auto">
          <a:xfrm>
            <a:off x="6416675" y="2474913"/>
            <a:ext cx="2128838" cy="584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r>
              <a:rPr lang="en-US" sz="1800">
                <a:latin typeface="Calibri" charset="0"/>
                <a:cs typeface="Calibri" charset="0"/>
              </a:rPr>
              <a:t>sniff(prn=findSYN)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Others (</a:t>
            </a:r>
            <a:r>
              <a:rPr lang="en-US" i="1" dirty="0" smtClean="0">
                <a:solidFill>
                  <a:srgbClr val="FFFF00"/>
                </a:solidFill>
                <a:ea typeface="+mj-ea"/>
              </a:rPr>
              <a:t>not categorized yet!</a:t>
            </a:r>
            <a:r>
              <a:rPr lang="en-US" dirty="0" smtClean="0">
                <a:ea typeface="+mj-ea"/>
              </a:rPr>
              <a:t>)</a:t>
            </a:r>
            <a:endParaRPr lang="en-US" dirty="0">
              <a:ea typeface="+mj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ea typeface="+mj-ea"/>
              </a:rPr>
              <a:t>Adding Time Delay</a:t>
            </a:r>
            <a:endParaRPr lang="en-US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25613"/>
            <a:ext cx="8153400" cy="4572000"/>
          </a:xfrm>
        </p:spPr>
        <p:txBody>
          <a:bodyPr/>
          <a:lstStyle/>
          <a:p>
            <a:pPr>
              <a:buSzPct val="100000"/>
              <a:buFont typeface="Arial" charset="0"/>
              <a:buChar char="•"/>
            </a:pPr>
            <a:r>
              <a:rPr lang="en-US">
                <a:latin typeface="Calibri" charset="0"/>
                <a:cs typeface="Calibri" charset="0"/>
              </a:rPr>
              <a:t>Delay for 5 seconds</a:t>
            </a:r>
            <a:endParaRPr lang="en-US">
              <a:latin typeface="Calibri" charset="0"/>
              <a:cs typeface="Calibri" charset="0"/>
              <a:hlinkClick r:id="rId2"/>
            </a:endParaRPr>
          </a:p>
          <a:p>
            <a:pPr>
              <a:buFont typeface="Wingdings" charset="0"/>
              <a:buNone/>
            </a:pPr>
            <a:r>
              <a:rPr lang="en-US" sz="2000">
                <a:solidFill>
                  <a:srgbClr val="00B0F0"/>
                </a:solidFill>
                <a:latin typeface="Calibri" charset="0"/>
                <a:cs typeface="Calibri" charset="0"/>
              </a:rPr>
              <a:t>&gt;&gt;&gt; </a:t>
            </a:r>
            <a:r>
              <a:rPr lang="en-US" sz="2000">
                <a:latin typeface="Calibri" charset="0"/>
                <a:cs typeface="Calibri" charset="0"/>
              </a:rPr>
              <a:t>import time</a:t>
            </a:r>
          </a:p>
          <a:p>
            <a:pPr>
              <a:buFont typeface="Wingdings" charset="0"/>
              <a:buNone/>
            </a:pPr>
            <a:r>
              <a:rPr lang="en-US" sz="2000">
                <a:solidFill>
                  <a:srgbClr val="00B0F0"/>
                </a:solidFill>
                <a:latin typeface="Calibri" charset="0"/>
                <a:cs typeface="Calibri" charset="0"/>
              </a:rPr>
              <a:t>&gt;&gt;&gt; </a:t>
            </a:r>
            <a:r>
              <a:rPr lang="en-US" sz="2000">
                <a:latin typeface="Calibri" charset="0"/>
                <a:cs typeface="Calibri" charset="0"/>
              </a:rPr>
              <a:t>time.sleep(5)</a:t>
            </a:r>
          </a:p>
          <a:p>
            <a:pPr>
              <a:buFont typeface="Wingdings" charset="0"/>
              <a:buNone/>
            </a:pPr>
            <a:endParaRPr lang="en-US">
              <a:latin typeface="Calibri" charset="0"/>
              <a:cs typeface="Calibri" charset="0"/>
            </a:endParaRPr>
          </a:p>
          <a:p>
            <a:pPr>
              <a:buSzPct val="100000"/>
              <a:buFont typeface="Arial" charset="0"/>
              <a:buChar char="•"/>
            </a:pPr>
            <a:r>
              <a:rPr lang="en-US">
                <a:latin typeface="Calibri" charset="0"/>
                <a:cs typeface="Calibri" charset="0"/>
              </a:rPr>
              <a:t>Run something once a minute:</a:t>
            </a:r>
            <a:endParaRPr lang="en-US">
              <a:latin typeface="Calibri" charset="0"/>
              <a:cs typeface="Calibri" charset="0"/>
              <a:hlinkClick r:id="rId2"/>
            </a:endParaRPr>
          </a:p>
          <a:p>
            <a:pPr>
              <a:buFont typeface="Wingdings" charset="0"/>
              <a:buNone/>
            </a:pPr>
            <a:r>
              <a:rPr lang="en-US" sz="2000">
                <a:latin typeface="Calibri" charset="0"/>
                <a:cs typeface="Calibri" charset="0"/>
              </a:rPr>
              <a:t>import time</a:t>
            </a:r>
          </a:p>
          <a:p>
            <a:pPr>
              <a:buFont typeface="Wingdings" charset="0"/>
              <a:buNone/>
            </a:pPr>
            <a:r>
              <a:rPr lang="en-US" sz="2000">
                <a:latin typeface="Calibri" charset="0"/>
                <a:cs typeface="Calibri" charset="0"/>
              </a:rPr>
              <a:t>while True:</a:t>
            </a:r>
          </a:p>
          <a:p>
            <a:pPr>
              <a:buFont typeface="Wingdings" charset="0"/>
              <a:buNone/>
            </a:pPr>
            <a:r>
              <a:rPr lang="en-US" sz="2000">
                <a:latin typeface="Calibri" charset="0"/>
                <a:cs typeface="Calibri" charset="0"/>
              </a:rPr>
              <a:t>	print "This prints once a minute.</a:t>
            </a:r>
            <a:r>
              <a:rPr lang="ja-JP" altLang="en-US" sz="2000">
                <a:latin typeface="Calibri" charset="0"/>
                <a:cs typeface="Calibri" charset="0"/>
              </a:rPr>
              <a:t>”</a:t>
            </a:r>
            <a:endParaRPr lang="en-US" sz="2000">
              <a:latin typeface="Calibri" charset="0"/>
              <a:cs typeface="Calibri" charset="0"/>
            </a:endParaRPr>
          </a:p>
          <a:p>
            <a:pPr>
              <a:buFont typeface="Wingdings" charset="0"/>
              <a:buNone/>
            </a:pPr>
            <a:r>
              <a:rPr lang="en-US" sz="2000">
                <a:latin typeface="Calibri" charset="0"/>
                <a:cs typeface="Calibri" charset="0"/>
              </a:rPr>
              <a:t>	time.sleep(60)</a:t>
            </a:r>
          </a:p>
        </p:txBody>
      </p:sp>
      <p:sp>
        <p:nvSpPr>
          <p:cNvPr id="80900" name="Rectangle 3"/>
          <p:cNvSpPr>
            <a:spLocks noChangeArrowheads="1"/>
          </p:cNvSpPr>
          <p:nvPr/>
        </p:nvSpPr>
        <p:spPr bwMode="auto">
          <a:xfrm>
            <a:off x="381000" y="6183313"/>
            <a:ext cx="8534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http://stackoverflow.com/questions/510348/how-can-i-make-a-time-delay-in-python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ea typeface="+mj-ea"/>
              </a:rPr>
              <a:t>Exploit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975" y="1725613"/>
            <a:ext cx="8153400" cy="4572000"/>
          </a:xfrm>
        </p:spPr>
        <p:txBody>
          <a:bodyPr>
            <a:noAutofit/>
          </a:bodyPr>
          <a:lstStyle/>
          <a:p>
            <a:pPr marL="338138" lvl="1" indent="-338138">
              <a:buFont typeface="Wingdings" charset="0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1800">
                <a:latin typeface="Calibri" charset="0"/>
                <a:cs typeface="Calibri" charset="0"/>
              </a:rPr>
              <a:t>#!/usr/bin/python</a:t>
            </a:r>
          </a:p>
          <a:p>
            <a:pPr marL="338138" lvl="1" indent="-338138">
              <a:buFont typeface="Wingdings" charset="0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1800">
                <a:latin typeface="Calibri" charset="0"/>
                <a:cs typeface="Calibri" charset="0"/>
              </a:rPr>
              <a:t>import socket</a:t>
            </a:r>
          </a:p>
          <a:p>
            <a:pPr marL="338138" lvl="1" indent="-338138">
              <a:buFont typeface="Wingdings" charset="0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1800">
                <a:latin typeface="Calibri" charset="0"/>
                <a:cs typeface="Calibri" charset="0"/>
              </a:rPr>
              <a:t>host = </a:t>
            </a:r>
            <a:r>
              <a:rPr lang="ja-JP" altLang="en-US" sz="1800">
                <a:latin typeface="Calibri" charset="0"/>
                <a:cs typeface="Calibri" charset="0"/>
              </a:rPr>
              <a:t>“</a:t>
            </a:r>
            <a:r>
              <a:rPr lang="en-US" sz="1800">
                <a:latin typeface="Calibri" charset="0"/>
                <a:cs typeface="Calibri" charset="0"/>
              </a:rPr>
              <a:t>target</a:t>
            </a:r>
            <a:r>
              <a:rPr lang="ja-JP" altLang="en-US" sz="1800">
                <a:latin typeface="Calibri" charset="0"/>
                <a:cs typeface="Calibri" charset="0"/>
              </a:rPr>
              <a:t>”</a:t>
            </a:r>
            <a:endParaRPr lang="en-US" sz="1800">
              <a:latin typeface="Calibri" charset="0"/>
              <a:cs typeface="Calibri" charset="0"/>
            </a:endParaRPr>
          </a:p>
          <a:p>
            <a:pPr marL="338138" lvl="1" indent="-338138">
              <a:buFont typeface="Wingdings" charset="0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1800">
                <a:latin typeface="Calibri" charset="0"/>
                <a:cs typeface="Calibri" charset="0"/>
              </a:rPr>
              <a:t>port = &lt;port#&gt;</a:t>
            </a:r>
          </a:p>
          <a:p>
            <a:pPr marL="338138" lvl="1" indent="-338138">
              <a:buFont typeface="Wingdings" charset="0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1800">
                <a:latin typeface="Calibri" charset="0"/>
                <a:cs typeface="Calibri" charset="0"/>
              </a:rPr>
              <a:t>cmd = </a:t>
            </a:r>
            <a:r>
              <a:rPr lang="ja-JP" altLang="en-US" sz="1800">
                <a:latin typeface="Calibri" charset="0"/>
                <a:cs typeface="Calibri" charset="0"/>
              </a:rPr>
              <a:t>“</a:t>
            </a:r>
            <a:r>
              <a:rPr lang="en-US" sz="1800">
                <a:latin typeface="Calibri" charset="0"/>
                <a:cs typeface="Calibri" charset="0"/>
              </a:rPr>
              <a:t>initial command</a:t>
            </a:r>
            <a:r>
              <a:rPr lang="ja-JP" altLang="en-US" sz="1800">
                <a:latin typeface="Calibri" charset="0"/>
                <a:cs typeface="Calibri" charset="0"/>
              </a:rPr>
              <a:t>”</a:t>
            </a:r>
            <a:endParaRPr lang="en-US" sz="1800">
              <a:latin typeface="Calibri" charset="0"/>
              <a:cs typeface="Calibri" charset="0"/>
            </a:endParaRPr>
          </a:p>
          <a:p>
            <a:pPr marL="338138" lvl="1" indent="-338138">
              <a:buFont typeface="Wingdings" charset="0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1800">
                <a:latin typeface="Calibri" charset="0"/>
                <a:cs typeface="Calibri" charset="0"/>
              </a:rPr>
              <a:t>s = socket.socket(socket.AF_INET, socket.SOCK_STREAM)</a:t>
            </a:r>
          </a:p>
          <a:p>
            <a:pPr marL="338138" lvl="1" indent="-338138">
              <a:buFont typeface="Wingdings" charset="0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1800">
                <a:latin typeface="Calibri" charset="0"/>
                <a:cs typeface="Calibri" charset="0"/>
              </a:rPr>
              <a:t>buffer = </a:t>
            </a:r>
            <a:r>
              <a:rPr lang="ja-JP" altLang="en-US" sz="1800">
                <a:latin typeface="Calibri" charset="0"/>
                <a:cs typeface="Calibri" charset="0"/>
              </a:rPr>
              <a:t>“</a:t>
            </a:r>
            <a:r>
              <a:rPr lang="en-US" sz="1800">
                <a:latin typeface="Calibri" charset="0"/>
                <a:cs typeface="Calibri" charset="0"/>
              </a:rPr>
              <a:t>buffer to send</a:t>
            </a:r>
            <a:r>
              <a:rPr lang="ja-JP" altLang="en-US" sz="1800">
                <a:latin typeface="Calibri" charset="0"/>
                <a:cs typeface="Calibri" charset="0"/>
              </a:rPr>
              <a:t>“</a:t>
            </a:r>
            <a:endParaRPr lang="en-US" sz="1800">
              <a:latin typeface="Calibri" charset="0"/>
              <a:cs typeface="Calibri" charset="0"/>
            </a:endParaRPr>
          </a:p>
          <a:p>
            <a:pPr marL="338138" lvl="1" indent="-338138">
              <a:buFont typeface="Wingdings" charset="0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1800">
                <a:latin typeface="Calibri" charset="0"/>
                <a:cs typeface="Calibri" charset="0"/>
              </a:rPr>
              <a:t>shellcode = </a:t>
            </a:r>
            <a:r>
              <a:rPr lang="ja-JP" altLang="en-US" sz="1800">
                <a:latin typeface="Calibri" charset="0"/>
                <a:cs typeface="Calibri" charset="0"/>
              </a:rPr>
              <a:t>“</a:t>
            </a:r>
            <a:r>
              <a:rPr lang="en-US" sz="1800">
                <a:latin typeface="Calibri" charset="0"/>
                <a:cs typeface="Calibri" charset="0"/>
              </a:rPr>
              <a:t>shellcode</a:t>
            </a:r>
            <a:r>
              <a:rPr lang="ja-JP" altLang="en-US" sz="1800">
                <a:latin typeface="Calibri" charset="0"/>
                <a:cs typeface="Calibri" charset="0"/>
              </a:rPr>
              <a:t>”</a:t>
            </a:r>
            <a:endParaRPr lang="en-US" sz="1800">
              <a:latin typeface="Calibri" charset="0"/>
              <a:cs typeface="Calibri" charset="0"/>
            </a:endParaRPr>
          </a:p>
          <a:p>
            <a:pPr marL="338138" lvl="1" indent="-338138">
              <a:buFont typeface="Wingdings" charset="0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1800">
                <a:latin typeface="Calibri" charset="0"/>
                <a:cs typeface="Calibri" charset="0"/>
              </a:rPr>
              <a:t>Payload = cmd + buffer + shellcode</a:t>
            </a:r>
          </a:p>
          <a:p>
            <a:pPr marL="338138" lvl="1" indent="-338138">
              <a:buFont typeface="Wingdings" charset="0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1800">
                <a:latin typeface="Calibri" charset="0"/>
                <a:cs typeface="Calibri" charset="0"/>
              </a:rPr>
              <a:t>print "\n Any status message \n</a:t>
            </a:r>
            <a:r>
              <a:rPr lang="ja-JP" altLang="en-US" sz="1800">
                <a:latin typeface="Calibri" charset="0"/>
                <a:cs typeface="Calibri" charset="0"/>
              </a:rPr>
              <a:t>“</a:t>
            </a:r>
            <a:endParaRPr lang="en-US" sz="1800">
              <a:latin typeface="Calibri" charset="0"/>
              <a:cs typeface="Calibri" charset="0"/>
            </a:endParaRPr>
          </a:p>
          <a:p>
            <a:pPr marL="338138" lvl="1" indent="-338138">
              <a:buFont typeface="Wingdings" charset="0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1800">
                <a:latin typeface="Calibri" charset="0"/>
                <a:cs typeface="Calibri" charset="0"/>
              </a:rPr>
              <a:t>s.connect((host,port))</a:t>
            </a:r>
          </a:p>
          <a:p>
            <a:pPr marL="338138" lvl="1" indent="-338138">
              <a:buFont typeface="Wingdings" charset="0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1800">
                <a:latin typeface="Calibri" charset="0"/>
                <a:cs typeface="Calibri" charset="0"/>
              </a:rPr>
              <a:t>data = s.recv(1024)</a:t>
            </a:r>
          </a:p>
          <a:p>
            <a:pPr marL="338138" lvl="1" indent="-338138">
              <a:buFont typeface="Wingdings" charset="0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1800">
                <a:latin typeface="Calibri" charset="0"/>
                <a:cs typeface="Calibri" charset="0"/>
              </a:rPr>
              <a:t>s.send(payload +</a:t>
            </a:r>
            <a:r>
              <a:rPr lang="ja-JP" altLang="en-US" sz="1800">
                <a:latin typeface="Calibri" charset="0"/>
                <a:cs typeface="Calibri" charset="0"/>
              </a:rPr>
              <a:t>”</a:t>
            </a:r>
            <a:r>
              <a:rPr lang="en-US" sz="1800">
                <a:latin typeface="Calibri" charset="0"/>
                <a:cs typeface="Calibri" charset="0"/>
              </a:rPr>
              <a:t>\n</a:t>
            </a:r>
            <a:r>
              <a:rPr lang="ja-JP" altLang="en-US" sz="1800">
                <a:latin typeface="Calibri" charset="0"/>
                <a:cs typeface="Calibri" charset="0"/>
              </a:rPr>
              <a:t>”</a:t>
            </a:r>
            <a:r>
              <a:rPr lang="en-US" sz="1800">
                <a:latin typeface="Calibri" charset="0"/>
                <a:cs typeface="Calibri" charset="0"/>
              </a:rPr>
              <a:t>)</a:t>
            </a:r>
          </a:p>
          <a:p>
            <a:pPr marL="338138" lvl="1" indent="-338138">
              <a:buFont typeface="Wingdings" charset="0"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1800">
                <a:latin typeface="Calibri" charset="0"/>
                <a:cs typeface="Calibri" charset="0"/>
              </a:rPr>
              <a:t>s.close</a:t>
            </a:r>
            <a:endParaRPr lang="en-US"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Python Tools for Penetration Testers</a:t>
            </a:r>
            <a:endParaRPr lang="en-US" dirty="0">
              <a:ea typeface="+mj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5750"/>
            <a:ext cx="77724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ea typeface="+mj-ea"/>
              </a:rPr>
              <a:t>Network Tools</a:t>
            </a:r>
            <a:endParaRPr lang="en-US" dirty="0">
              <a:solidFill>
                <a:srgbClr val="FFFF00"/>
              </a:solidFill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25613"/>
            <a:ext cx="8153400" cy="4572000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sz="1600" dirty="0" err="1" smtClean="0">
                <a:ea typeface="+mn-ea"/>
                <a:hlinkClick r:id="rId2"/>
              </a:rPr>
              <a:t>Scapy</a:t>
            </a:r>
            <a:r>
              <a:rPr lang="en-US" sz="1600" dirty="0" smtClean="0">
                <a:ea typeface="+mn-ea"/>
              </a:rPr>
              <a:t>: send, sniff and dissect and forge network packets. Usable interactively or as a library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600" dirty="0" smtClean="0">
                <a:ea typeface="+mn-ea"/>
                <a:hlinkClick r:id="rId3"/>
              </a:rPr>
              <a:t>pypcap</a:t>
            </a:r>
            <a:r>
              <a:rPr lang="en-US" sz="1600" dirty="0" smtClean="0">
                <a:ea typeface="+mn-ea"/>
              </a:rPr>
              <a:t>, </a:t>
            </a:r>
            <a:r>
              <a:rPr lang="en-US" sz="1600" dirty="0" err="1" smtClean="0">
                <a:ea typeface="+mn-ea"/>
                <a:hlinkClick r:id="rId4"/>
              </a:rPr>
              <a:t>Pcapy</a:t>
            </a:r>
            <a:r>
              <a:rPr lang="en-US" sz="1600" dirty="0" smtClean="0">
                <a:ea typeface="+mn-ea"/>
              </a:rPr>
              <a:t> and </a:t>
            </a:r>
            <a:r>
              <a:rPr lang="en-US" sz="1600" dirty="0" err="1" smtClean="0">
                <a:ea typeface="+mn-ea"/>
                <a:hlinkClick r:id="rId5"/>
              </a:rPr>
              <a:t>pylibpcap</a:t>
            </a:r>
            <a:r>
              <a:rPr lang="en-US" sz="1600" dirty="0" smtClean="0">
                <a:ea typeface="+mn-ea"/>
              </a:rPr>
              <a:t>: several different Python bindings for </a:t>
            </a:r>
            <a:r>
              <a:rPr lang="en-US" sz="1600" dirty="0" err="1" smtClean="0">
                <a:ea typeface="+mn-ea"/>
              </a:rPr>
              <a:t>libpcap</a:t>
            </a:r>
            <a:endParaRPr lang="en-US" sz="1600" dirty="0" smtClean="0">
              <a:ea typeface="+mn-ea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1600" dirty="0" err="1" smtClean="0">
                <a:ea typeface="+mn-ea"/>
                <a:hlinkClick r:id="rId6"/>
              </a:rPr>
              <a:t>libdnet</a:t>
            </a:r>
            <a:r>
              <a:rPr lang="en-US" sz="1600" dirty="0" smtClean="0">
                <a:ea typeface="+mn-ea"/>
              </a:rPr>
              <a:t>: low-level networking routines, including interface lookup and Ethernet frame transmission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600" dirty="0" err="1" smtClean="0">
                <a:ea typeface="+mn-ea"/>
                <a:hlinkClick r:id="rId7"/>
              </a:rPr>
              <a:t>dpkt</a:t>
            </a:r>
            <a:r>
              <a:rPr lang="en-US" sz="1600" dirty="0" smtClean="0">
                <a:ea typeface="+mn-ea"/>
              </a:rPr>
              <a:t>: fast, simple packet creation/parsing, with definitions for the basic TCP/IP protocols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600" dirty="0" err="1" smtClean="0">
                <a:ea typeface="+mn-ea"/>
                <a:hlinkClick r:id="rId8"/>
              </a:rPr>
              <a:t>Impacket</a:t>
            </a:r>
            <a:r>
              <a:rPr lang="en-US" sz="1600" dirty="0" smtClean="0">
                <a:ea typeface="+mn-ea"/>
              </a:rPr>
              <a:t>: craft and decode network packets. Includes support for higher-level protocols such as NMB and SMB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600" dirty="0" err="1" smtClean="0">
                <a:ea typeface="+mn-ea"/>
                <a:hlinkClick r:id="rId9"/>
              </a:rPr>
              <a:t>pynids</a:t>
            </a:r>
            <a:r>
              <a:rPr lang="en-US" sz="1600" dirty="0" smtClean="0">
                <a:ea typeface="+mn-ea"/>
              </a:rPr>
              <a:t>: </a:t>
            </a:r>
            <a:r>
              <a:rPr lang="en-US" sz="1600" dirty="0" err="1" smtClean="0">
                <a:ea typeface="+mn-ea"/>
              </a:rPr>
              <a:t>libnids</a:t>
            </a:r>
            <a:r>
              <a:rPr lang="en-US" sz="1600" dirty="0" smtClean="0">
                <a:ea typeface="+mn-ea"/>
              </a:rPr>
              <a:t> wrapper offering sniffing, IP defragmentation, TCP stream reassembly and port scan detection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600" dirty="0" err="1" smtClean="0">
                <a:ea typeface="+mn-ea"/>
                <a:hlinkClick r:id="rId10"/>
              </a:rPr>
              <a:t>Dirtbags</a:t>
            </a:r>
            <a:r>
              <a:rPr lang="en-US" sz="1600" dirty="0" smtClean="0">
                <a:ea typeface="+mn-ea"/>
                <a:hlinkClick r:id="rId10"/>
              </a:rPr>
              <a:t> </a:t>
            </a:r>
            <a:r>
              <a:rPr lang="en-US" sz="1600" dirty="0" err="1" smtClean="0">
                <a:ea typeface="+mn-ea"/>
                <a:hlinkClick r:id="rId10"/>
              </a:rPr>
              <a:t>py-pcap</a:t>
            </a:r>
            <a:r>
              <a:rPr lang="en-US" sz="1600" dirty="0" smtClean="0">
                <a:ea typeface="+mn-ea"/>
              </a:rPr>
              <a:t>: read </a:t>
            </a:r>
            <a:r>
              <a:rPr lang="en-US" sz="1600" dirty="0" err="1" smtClean="0">
                <a:ea typeface="+mn-ea"/>
              </a:rPr>
              <a:t>pcap</a:t>
            </a:r>
            <a:r>
              <a:rPr lang="en-US" sz="1600" dirty="0" smtClean="0">
                <a:ea typeface="+mn-ea"/>
              </a:rPr>
              <a:t> files without </a:t>
            </a:r>
            <a:r>
              <a:rPr lang="en-US" sz="1600" dirty="0" err="1" smtClean="0">
                <a:ea typeface="+mn-ea"/>
              </a:rPr>
              <a:t>libpcap</a:t>
            </a:r>
            <a:endParaRPr lang="en-US" sz="1600" dirty="0" smtClean="0">
              <a:ea typeface="+mn-ea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1600" dirty="0" err="1" smtClean="0">
                <a:ea typeface="+mn-ea"/>
                <a:hlinkClick r:id="rId11"/>
              </a:rPr>
              <a:t>flowgrep</a:t>
            </a:r>
            <a:r>
              <a:rPr lang="en-US" sz="1600" dirty="0" smtClean="0">
                <a:ea typeface="+mn-ea"/>
              </a:rPr>
              <a:t>: </a:t>
            </a:r>
            <a:r>
              <a:rPr lang="en-US" sz="1600" dirty="0" err="1" smtClean="0">
                <a:ea typeface="+mn-ea"/>
              </a:rPr>
              <a:t>grep</a:t>
            </a:r>
            <a:r>
              <a:rPr lang="en-US" sz="1600" dirty="0" smtClean="0">
                <a:ea typeface="+mn-ea"/>
              </a:rPr>
              <a:t> through packet payloads using regular expressions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600" dirty="0" smtClean="0">
                <a:ea typeface="+mn-ea"/>
                <a:hlinkClick r:id="rId12"/>
              </a:rPr>
              <a:t>Knock </a:t>
            </a:r>
            <a:r>
              <a:rPr lang="en-US" sz="1600" dirty="0" err="1" smtClean="0">
                <a:ea typeface="+mn-ea"/>
                <a:hlinkClick r:id="rId12"/>
              </a:rPr>
              <a:t>Subdomain</a:t>
            </a:r>
            <a:r>
              <a:rPr lang="en-US" sz="1600" dirty="0" smtClean="0">
                <a:ea typeface="+mn-ea"/>
                <a:hlinkClick r:id="rId12"/>
              </a:rPr>
              <a:t> Scan</a:t>
            </a:r>
            <a:r>
              <a:rPr lang="en-US" sz="1600" dirty="0" smtClean="0">
                <a:ea typeface="+mn-ea"/>
              </a:rPr>
              <a:t>, enumerate </a:t>
            </a:r>
            <a:r>
              <a:rPr lang="en-US" sz="1600" dirty="0" err="1" smtClean="0">
                <a:ea typeface="+mn-ea"/>
              </a:rPr>
              <a:t>subdomains</a:t>
            </a:r>
            <a:r>
              <a:rPr lang="en-US" sz="1600" dirty="0" smtClean="0">
                <a:ea typeface="+mn-ea"/>
              </a:rPr>
              <a:t> on a target domain through a wordlist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rgbClr val="FFFF00"/>
                </a:solidFill>
                <a:ea typeface="+mn-ea"/>
                <a:hlinkClick r:id="rId13"/>
              </a:rPr>
              <a:t>Mallory</a:t>
            </a:r>
            <a:r>
              <a:rPr lang="en-US" sz="1600" dirty="0" smtClean="0">
                <a:ea typeface="+mn-ea"/>
              </a:rPr>
              <a:t>, extensible TCP/UDP man-in-the-middle proxy, supports modifying non-standard protocols on the fly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600" dirty="0" err="1" smtClean="0">
                <a:ea typeface="+mn-ea"/>
                <a:hlinkClick r:id="rId14"/>
              </a:rPr>
              <a:t>Pytbull</a:t>
            </a:r>
            <a:r>
              <a:rPr lang="en-US" sz="1600" dirty="0" smtClean="0">
                <a:ea typeface="+mn-ea"/>
              </a:rPr>
              <a:t>: flexible IDS/IPS testing framework (shipped with more than 300 tests) </a:t>
            </a:r>
            <a:endParaRPr lang="en-US" sz="1600" dirty="0">
              <a:ea typeface="+mn-ea"/>
            </a:endParaRPr>
          </a:p>
        </p:txBody>
      </p:sp>
      <p:sp>
        <p:nvSpPr>
          <p:cNvPr id="83972" name="Rectangle 3"/>
          <p:cNvSpPr>
            <a:spLocks noChangeArrowheads="1"/>
          </p:cNvSpPr>
          <p:nvPr/>
        </p:nvSpPr>
        <p:spPr bwMode="auto">
          <a:xfrm>
            <a:off x="7331075" y="6400800"/>
            <a:ext cx="1449388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1600" b="0">
                <a:solidFill>
                  <a:srgbClr val="FFFF00"/>
                </a:solidFill>
                <a:latin typeface="Calibri" charset="0"/>
                <a:cs typeface="Calibri" charset="0"/>
              </a:rPr>
              <a:t>Cited [5]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5750"/>
            <a:ext cx="77724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ea typeface="+mj-ea"/>
              </a:rPr>
              <a:t>Debugging and Reverse Engineering Tools</a:t>
            </a:r>
            <a:endParaRPr lang="en-US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25613"/>
            <a:ext cx="8153400" cy="4572000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sz="2000" dirty="0" err="1" smtClean="0">
                <a:ea typeface="+mn-ea"/>
                <a:hlinkClick r:id="rId2"/>
              </a:rPr>
              <a:t>Paimei</a:t>
            </a:r>
            <a:r>
              <a:rPr lang="en-US" sz="2000" dirty="0" smtClean="0">
                <a:ea typeface="+mn-ea"/>
              </a:rPr>
              <a:t>: reverse engineering framework, includes </a:t>
            </a:r>
            <a:r>
              <a:rPr lang="en-US" sz="2000" dirty="0" err="1" smtClean="0">
                <a:ea typeface="+mn-ea"/>
                <a:hlinkClick r:id="rId3"/>
              </a:rPr>
              <a:t>PyDBG</a:t>
            </a:r>
            <a:r>
              <a:rPr lang="en-US" sz="2000" dirty="0" smtClean="0">
                <a:ea typeface="+mn-ea"/>
              </a:rPr>
              <a:t>, PIDA, </a:t>
            </a:r>
            <a:r>
              <a:rPr lang="en-US" sz="2000" dirty="0" err="1" smtClean="0">
                <a:ea typeface="+mn-ea"/>
              </a:rPr>
              <a:t>pGRAPH</a:t>
            </a:r>
            <a:endParaRPr lang="en-US" sz="2000" dirty="0" smtClean="0">
              <a:ea typeface="+mn-ea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 smtClean="0">
                <a:ea typeface="+mn-ea"/>
                <a:hlinkClick r:id="rId4"/>
              </a:rPr>
              <a:t>Immunity Debugger</a:t>
            </a:r>
            <a:r>
              <a:rPr lang="en-US" sz="2000" dirty="0" smtClean="0">
                <a:ea typeface="+mn-ea"/>
              </a:rPr>
              <a:t>: scriptable GUI and command line debugger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 smtClean="0">
                <a:ea typeface="+mn-ea"/>
                <a:hlinkClick r:id="rId5"/>
              </a:rPr>
              <a:t>mona.py</a:t>
            </a:r>
            <a:r>
              <a:rPr lang="en-US" sz="2000" dirty="0" smtClean="0">
                <a:ea typeface="+mn-ea"/>
              </a:rPr>
              <a:t>: </a:t>
            </a:r>
            <a:r>
              <a:rPr lang="en-US" sz="2000" dirty="0" err="1" smtClean="0">
                <a:ea typeface="+mn-ea"/>
              </a:rPr>
              <a:t>PyCommand</a:t>
            </a:r>
            <a:r>
              <a:rPr lang="en-US" sz="2000" dirty="0" smtClean="0">
                <a:ea typeface="+mn-ea"/>
              </a:rPr>
              <a:t> for Immunity Debugger that replaces and improves on </a:t>
            </a:r>
            <a:r>
              <a:rPr lang="en-US" sz="2000" dirty="0" err="1" smtClean="0">
                <a:ea typeface="+mn-ea"/>
              </a:rPr>
              <a:t>pvefindaddr</a:t>
            </a:r>
            <a:endParaRPr lang="en-US" sz="2000" dirty="0" smtClean="0">
              <a:ea typeface="+mn-ea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 err="1" smtClean="0">
                <a:ea typeface="+mn-ea"/>
                <a:hlinkClick r:id="rId6"/>
              </a:rPr>
              <a:t>IDAPython</a:t>
            </a:r>
            <a:r>
              <a:rPr lang="en-US" sz="2000" dirty="0" smtClean="0">
                <a:ea typeface="+mn-ea"/>
              </a:rPr>
              <a:t>: IDA Pro </a:t>
            </a:r>
            <a:r>
              <a:rPr lang="en-US" sz="2000" dirty="0" err="1" smtClean="0">
                <a:ea typeface="+mn-ea"/>
              </a:rPr>
              <a:t>plugin</a:t>
            </a:r>
            <a:r>
              <a:rPr lang="en-US" sz="2000" dirty="0" smtClean="0">
                <a:ea typeface="+mn-ea"/>
              </a:rPr>
              <a:t> that integrates the Python programming language, allowing scripts to run in IDA Pro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 err="1" smtClean="0">
                <a:ea typeface="+mn-ea"/>
                <a:hlinkClick r:id="rId7"/>
              </a:rPr>
              <a:t>PyEMU</a:t>
            </a:r>
            <a:r>
              <a:rPr lang="en-US" sz="2000" dirty="0" smtClean="0">
                <a:ea typeface="+mn-ea"/>
              </a:rPr>
              <a:t>: fully scriptable IA-32 emulator, useful for malware analysis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 err="1" smtClean="0">
                <a:ea typeface="+mn-ea"/>
                <a:hlinkClick r:id="rId8"/>
              </a:rPr>
              <a:t>pefile</a:t>
            </a:r>
            <a:r>
              <a:rPr lang="en-US" sz="2000" dirty="0" smtClean="0">
                <a:ea typeface="+mn-ea"/>
              </a:rPr>
              <a:t>: read and work with Portable Executable (aka PE) files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 err="1" smtClean="0">
                <a:ea typeface="+mn-ea"/>
                <a:hlinkClick r:id="rId9"/>
              </a:rPr>
              <a:t>pydasm</a:t>
            </a:r>
            <a:r>
              <a:rPr lang="en-US" sz="2000" dirty="0" smtClean="0">
                <a:ea typeface="+mn-ea"/>
              </a:rPr>
              <a:t>: Python interface to the </a:t>
            </a:r>
            <a:r>
              <a:rPr lang="en-US" sz="2000" dirty="0" err="1" smtClean="0">
                <a:ea typeface="+mn-ea"/>
                <a:hlinkClick r:id="rId10"/>
              </a:rPr>
              <a:t>libdasm</a:t>
            </a:r>
            <a:r>
              <a:rPr lang="en-US" sz="2000" dirty="0" smtClean="0">
                <a:ea typeface="+mn-ea"/>
              </a:rPr>
              <a:t> x86 disassembling library</a:t>
            </a:r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7331075" y="6400800"/>
            <a:ext cx="1449388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1600" b="0">
                <a:solidFill>
                  <a:srgbClr val="FFFF00"/>
                </a:solidFill>
                <a:latin typeface="Calibri" charset="0"/>
                <a:cs typeface="Calibri" charset="0"/>
              </a:rPr>
              <a:t>Cited [5]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5750"/>
            <a:ext cx="7772400" cy="1143000"/>
          </a:xfrm>
        </p:spPr>
        <p:txBody>
          <a:bodyPr>
            <a:normAutofit/>
          </a:bodyPr>
          <a:lstStyle/>
          <a:p>
            <a:r>
              <a:rPr lang="en-US" sz="3600">
                <a:latin typeface="Calibri" charset="0"/>
                <a:cs typeface="Calibri" charset="0"/>
              </a:rPr>
              <a:t>Debugging and Reverse Engineering Tools –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25613"/>
            <a:ext cx="8153400" cy="4572000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sz="2000" dirty="0" err="1" smtClean="0">
                <a:ea typeface="+mn-ea"/>
                <a:hlinkClick r:id="rId2"/>
              </a:rPr>
              <a:t>PyDbgEng</a:t>
            </a:r>
            <a:r>
              <a:rPr lang="en-US" sz="2000" dirty="0" smtClean="0">
                <a:ea typeface="+mn-ea"/>
              </a:rPr>
              <a:t>: Python wrapper for the Microsoft Windows Debugging Engine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 err="1" smtClean="0">
                <a:ea typeface="+mn-ea"/>
                <a:hlinkClick r:id="rId3"/>
              </a:rPr>
              <a:t>uhooker</a:t>
            </a:r>
            <a:r>
              <a:rPr lang="en-US" sz="2000" dirty="0" smtClean="0">
                <a:ea typeface="+mn-ea"/>
              </a:rPr>
              <a:t>: intercept calls to API calls inside DLLs, and also arbitrary addresses within the executable file in memory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 err="1" smtClean="0">
                <a:ea typeface="+mn-ea"/>
                <a:hlinkClick r:id="rId4"/>
              </a:rPr>
              <a:t>diStorm</a:t>
            </a:r>
            <a:r>
              <a:rPr lang="en-US" sz="2000" dirty="0" smtClean="0">
                <a:ea typeface="+mn-ea"/>
              </a:rPr>
              <a:t>: </a:t>
            </a:r>
            <a:r>
              <a:rPr lang="en-US" sz="2000" dirty="0" err="1" smtClean="0">
                <a:ea typeface="+mn-ea"/>
              </a:rPr>
              <a:t>disassembler</a:t>
            </a:r>
            <a:r>
              <a:rPr lang="en-US" sz="2000" dirty="0" smtClean="0">
                <a:ea typeface="+mn-ea"/>
              </a:rPr>
              <a:t> library for AMD64, licensed under the BSD license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 smtClean="0">
                <a:ea typeface="+mn-ea"/>
                <a:hlinkClick r:id="rId5"/>
              </a:rPr>
              <a:t>python-</a:t>
            </a:r>
            <a:r>
              <a:rPr lang="en-US" sz="2000" dirty="0" err="1" smtClean="0">
                <a:ea typeface="+mn-ea"/>
                <a:hlinkClick r:id="rId5"/>
              </a:rPr>
              <a:t>ptrace</a:t>
            </a:r>
            <a:r>
              <a:rPr lang="en-US" sz="2000" dirty="0" smtClean="0">
                <a:ea typeface="+mn-ea"/>
              </a:rPr>
              <a:t>: debugger using </a:t>
            </a:r>
            <a:r>
              <a:rPr lang="en-US" sz="2000" dirty="0" err="1" smtClean="0">
                <a:ea typeface="+mn-ea"/>
              </a:rPr>
              <a:t>ptrace</a:t>
            </a:r>
            <a:r>
              <a:rPr lang="en-US" sz="2000" dirty="0" smtClean="0">
                <a:ea typeface="+mn-ea"/>
              </a:rPr>
              <a:t> (Linux, BSD and Darwin system call to trace processes) written in Python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 err="1" smtClean="0">
                <a:ea typeface="+mn-ea"/>
                <a:hlinkClick r:id="rId6"/>
              </a:rPr>
              <a:t>vdb</a:t>
            </a:r>
            <a:r>
              <a:rPr lang="en-US" sz="2000" dirty="0" smtClean="0">
                <a:ea typeface="+mn-ea"/>
                <a:hlinkClick r:id="rId6"/>
              </a:rPr>
              <a:t> / </a:t>
            </a:r>
            <a:r>
              <a:rPr lang="en-US" sz="2000" dirty="0" err="1" smtClean="0">
                <a:ea typeface="+mn-ea"/>
                <a:hlinkClick r:id="rId6"/>
              </a:rPr>
              <a:t>vtrace</a:t>
            </a:r>
            <a:r>
              <a:rPr lang="en-US" sz="2000" dirty="0" smtClean="0">
                <a:ea typeface="+mn-ea"/>
              </a:rPr>
              <a:t>: </a:t>
            </a:r>
            <a:r>
              <a:rPr lang="en-US" sz="2000" dirty="0" err="1" smtClean="0">
                <a:ea typeface="+mn-ea"/>
              </a:rPr>
              <a:t>vtrace</a:t>
            </a:r>
            <a:r>
              <a:rPr lang="en-US" sz="2000" dirty="0" smtClean="0">
                <a:ea typeface="+mn-ea"/>
              </a:rPr>
              <a:t> is a cross-platform process debugging API implemented in python, and </a:t>
            </a:r>
            <a:r>
              <a:rPr lang="en-US" sz="2000" dirty="0" err="1" smtClean="0">
                <a:ea typeface="+mn-ea"/>
              </a:rPr>
              <a:t>vdb</a:t>
            </a:r>
            <a:r>
              <a:rPr lang="en-US" sz="2000" dirty="0" smtClean="0">
                <a:ea typeface="+mn-ea"/>
              </a:rPr>
              <a:t> is a debugger which uses it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 err="1" smtClean="0">
                <a:ea typeface="+mn-ea"/>
                <a:hlinkClick r:id="rId7"/>
              </a:rPr>
              <a:t>Androguard</a:t>
            </a:r>
            <a:r>
              <a:rPr lang="en-US" sz="2000" dirty="0" smtClean="0">
                <a:ea typeface="+mn-ea"/>
              </a:rPr>
              <a:t>: reverse engineering and analysis of Android applications</a:t>
            </a:r>
            <a:endParaRPr lang="en-US" sz="2000" dirty="0">
              <a:ea typeface="+mn-ea"/>
            </a:endParaRPr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7331075" y="6400800"/>
            <a:ext cx="1449388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1600" b="0">
                <a:solidFill>
                  <a:srgbClr val="FFFF00"/>
                </a:solidFill>
                <a:latin typeface="Calibri" charset="0"/>
                <a:cs typeface="Calibri" charset="0"/>
              </a:rPr>
              <a:t>Cited [5]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143000"/>
          </a:xfrm>
        </p:spPr>
        <p:txBody>
          <a:bodyPr>
            <a:normAutofit/>
          </a:bodyPr>
          <a:lstStyle/>
          <a:p>
            <a:r>
              <a:rPr lang="en-US">
                <a:latin typeface="Calibri" charset="0"/>
                <a:cs typeface="Calibri" charset="0"/>
              </a:rPr>
              <a:t>About Python –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25613"/>
            <a:ext cx="8153400" cy="4572000"/>
          </a:xfrm>
        </p:spPr>
        <p:txBody>
          <a:bodyPr>
            <a:noAutofit/>
          </a:bodyPr>
          <a:lstStyle/>
          <a:p>
            <a:pPr marL="338138" indent="-338138"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dirty="0" smtClean="0">
                <a:ea typeface="+mn-ea"/>
              </a:rPr>
              <a:t>Python is cross platform</a:t>
            </a:r>
          </a:p>
          <a:p>
            <a:pPr marL="738188" lvl="1" indent="-280988">
              <a:spcBef>
                <a:spcPts val="600"/>
              </a:spcBef>
              <a:buFont typeface="Arial" charset="0"/>
              <a:buChar char="–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smtClean="0"/>
              <a:t>Linux (shipped out of the box)</a:t>
            </a:r>
          </a:p>
          <a:p>
            <a:pPr marL="738188" lvl="1" indent="-280988">
              <a:spcBef>
                <a:spcPts val="600"/>
              </a:spcBef>
              <a:buFont typeface="Arial" charset="0"/>
              <a:buChar char="–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smtClean="0"/>
              <a:t>Windows (easy to install)</a:t>
            </a:r>
          </a:p>
          <a:p>
            <a:pPr marL="738188" lvl="1" indent="-280988">
              <a:spcBef>
                <a:spcPts val="600"/>
              </a:spcBef>
              <a:buFont typeface="Arial" charset="0"/>
              <a:buChar char="–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smtClean="0"/>
              <a:t>Mac</a:t>
            </a:r>
          </a:p>
          <a:p>
            <a:pPr marL="738188" lvl="1" indent="-280988">
              <a:spcBef>
                <a:spcPts val="600"/>
              </a:spcBef>
              <a:buFont typeface="Arial" charset="0"/>
              <a:buChar char="–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smtClean="0"/>
              <a:t>Even work on your Droid!</a:t>
            </a:r>
          </a:p>
          <a:p>
            <a:pPr marL="738188" lvl="1" indent="-280988">
              <a:spcBef>
                <a:spcPts val="600"/>
              </a:spcBef>
              <a:buFont typeface="Arial" charset="0"/>
              <a:buChar char="–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smtClean="0"/>
              <a:t>etc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1524000"/>
            <a:ext cx="8047038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5750"/>
            <a:ext cx="77724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err="1" smtClean="0">
                <a:ea typeface="+mj-ea"/>
              </a:rPr>
              <a:t>Fuzzing</a:t>
            </a:r>
            <a:r>
              <a:rPr lang="en-US" dirty="0" smtClean="0">
                <a:ea typeface="+mj-ea"/>
              </a:rPr>
              <a:t> Tools</a:t>
            </a:r>
            <a:endParaRPr lang="en-US" dirty="0">
              <a:solidFill>
                <a:srgbClr val="FFFF00"/>
              </a:solidFill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25613"/>
            <a:ext cx="8153400" cy="4572000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sz="2000" dirty="0" err="1" smtClean="0">
                <a:ea typeface="+mn-ea"/>
                <a:hlinkClick r:id="rId2"/>
              </a:rPr>
              <a:t>Sulley</a:t>
            </a:r>
            <a:r>
              <a:rPr lang="en-US" sz="2000" dirty="0" smtClean="0">
                <a:ea typeface="+mn-ea"/>
              </a:rPr>
              <a:t>: </a:t>
            </a:r>
            <a:r>
              <a:rPr lang="en-US" sz="2000" dirty="0" err="1" smtClean="0">
                <a:ea typeface="+mn-ea"/>
              </a:rPr>
              <a:t>fuzzer</a:t>
            </a:r>
            <a:r>
              <a:rPr lang="en-US" sz="2000" dirty="0" smtClean="0">
                <a:ea typeface="+mn-ea"/>
              </a:rPr>
              <a:t> development and fuzz testing framework consisting of multiple extensible components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 smtClean="0">
                <a:ea typeface="+mn-ea"/>
                <a:hlinkClick r:id="rId3"/>
              </a:rPr>
              <a:t>Peach </a:t>
            </a:r>
            <a:r>
              <a:rPr lang="en-US" sz="2000" dirty="0" err="1" smtClean="0">
                <a:ea typeface="+mn-ea"/>
                <a:hlinkClick r:id="rId3"/>
              </a:rPr>
              <a:t>Fuzzing</a:t>
            </a:r>
            <a:r>
              <a:rPr lang="en-US" sz="2000" dirty="0" smtClean="0">
                <a:ea typeface="+mn-ea"/>
                <a:hlinkClick r:id="rId3"/>
              </a:rPr>
              <a:t> Platform</a:t>
            </a:r>
            <a:r>
              <a:rPr lang="en-US" sz="2000" dirty="0" smtClean="0">
                <a:ea typeface="+mn-ea"/>
              </a:rPr>
              <a:t>: extensible </a:t>
            </a:r>
            <a:r>
              <a:rPr lang="en-US" sz="2000" dirty="0" err="1" smtClean="0">
                <a:ea typeface="+mn-ea"/>
              </a:rPr>
              <a:t>fuzzing</a:t>
            </a:r>
            <a:r>
              <a:rPr lang="en-US" sz="2000" dirty="0" smtClean="0">
                <a:ea typeface="+mn-ea"/>
              </a:rPr>
              <a:t> framework for generation and mutation based </a:t>
            </a:r>
            <a:r>
              <a:rPr lang="en-US" sz="2000" dirty="0" err="1" smtClean="0">
                <a:ea typeface="+mn-ea"/>
              </a:rPr>
              <a:t>fuzzing</a:t>
            </a:r>
            <a:r>
              <a:rPr lang="en-US" sz="2000" dirty="0" smtClean="0">
                <a:ea typeface="+mn-ea"/>
              </a:rPr>
              <a:t> (v2 was written in Python)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 err="1" smtClean="0">
                <a:ea typeface="+mn-ea"/>
                <a:hlinkClick r:id="rId4"/>
              </a:rPr>
              <a:t>antiparser</a:t>
            </a:r>
            <a:r>
              <a:rPr lang="en-US" sz="2000" dirty="0" smtClean="0">
                <a:ea typeface="+mn-ea"/>
              </a:rPr>
              <a:t>: fuzz testing and fault injection API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 smtClean="0">
                <a:ea typeface="+mn-ea"/>
                <a:hlinkClick r:id="rId5"/>
              </a:rPr>
              <a:t>TAOF</a:t>
            </a:r>
            <a:r>
              <a:rPr lang="en-US" sz="2000" dirty="0" smtClean="0">
                <a:ea typeface="+mn-ea"/>
              </a:rPr>
              <a:t>, (The Art of </a:t>
            </a:r>
            <a:r>
              <a:rPr lang="en-US" sz="2000" dirty="0" err="1" smtClean="0">
                <a:ea typeface="+mn-ea"/>
              </a:rPr>
              <a:t>Fuzzing</a:t>
            </a:r>
            <a:r>
              <a:rPr lang="en-US" sz="2000" dirty="0" smtClean="0">
                <a:ea typeface="+mn-ea"/>
              </a:rPr>
              <a:t>) including </a:t>
            </a:r>
            <a:r>
              <a:rPr lang="en-US" sz="2000" dirty="0" err="1" smtClean="0">
                <a:ea typeface="+mn-ea"/>
              </a:rPr>
              <a:t>ProxyFuzz</a:t>
            </a:r>
            <a:r>
              <a:rPr lang="en-US" sz="2000" dirty="0" smtClean="0">
                <a:ea typeface="+mn-ea"/>
              </a:rPr>
              <a:t>, a man-in-the-middle non-deterministic network </a:t>
            </a:r>
            <a:r>
              <a:rPr lang="en-US" sz="2000" dirty="0" err="1" smtClean="0">
                <a:ea typeface="+mn-ea"/>
              </a:rPr>
              <a:t>fuzzer</a:t>
            </a:r>
            <a:r>
              <a:rPr lang="en-US" sz="2000" dirty="0" smtClean="0">
                <a:ea typeface="+mn-ea"/>
              </a:rPr>
              <a:t>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 smtClean="0">
                <a:ea typeface="+mn-ea"/>
                <a:hlinkClick r:id="rId6"/>
              </a:rPr>
              <a:t>untidy</a:t>
            </a:r>
            <a:r>
              <a:rPr lang="en-US" sz="2000" dirty="0" smtClean="0">
                <a:ea typeface="+mn-ea"/>
              </a:rPr>
              <a:t>: general purpose XML </a:t>
            </a:r>
            <a:r>
              <a:rPr lang="en-US" sz="2000" dirty="0" err="1" smtClean="0">
                <a:ea typeface="+mn-ea"/>
              </a:rPr>
              <a:t>fuzzer</a:t>
            </a:r>
            <a:endParaRPr lang="en-US" sz="2000" dirty="0" smtClean="0">
              <a:ea typeface="+mn-ea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 err="1" smtClean="0">
                <a:ea typeface="+mn-ea"/>
                <a:hlinkClick r:id="rId7"/>
              </a:rPr>
              <a:t>Powerfuzzer</a:t>
            </a:r>
            <a:r>
              <a:rPr lang="en-US" sz="2000" dirty="0" smtClean="0">
                <a:ea typeface="+mn-ea"/>
              </a:rPr>
              <a:t>: highly automated and fully customizable web </a:t>
            </a:r>
            <a:r>
              <a:rPr lang="en-US" sz="2000" dirty="0" err="1" smtClean="0">
                <a:ea typeface="+mn-ea"/>
              </a:rPr>
              <a:t>fuzzer</a:t>
            </a:r>
            <a:r>
              <a:rPr lang="en-US" sz="2000" dirty="0" smtClean="0">
                <a:ea typeface="+mn-ea"/>
              </a:rPr>
              <a:t> (HTTP protocol based application </a:t>
            </a:r>
            <a:r>
              <a:rPr lang="en-US" sz="2000" dirty="0" err="1" smtClean="0">
                <a:ea typeface="+mn-ea"/>
              </a:rPr>
              <a:t>fuzzer</a:t>
            </a:r>
            <a:r>
              <a:rPr lang="en-US" sz="2000" dirty="0" smtClean="0">
                <a:ea typeface="+mn-ea"/>
              </a:rPr>
              <a:t>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 smtClean="0">
                <a:ea typeface="+mn-ea"/>
                <a:hlinkClick r:id="rId8"/>
              </a:rPr>
              <a:t>SMUDGE</a:t>
            </a:r>
            <a:endParaRPr lang="en-US" sz="2000" dirty="0" smtClean="0">
              <a:ea typeface="+mn-ea"/>
            </a:endParaRPr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7331075" y="6400800"/>
            <a:ext cx="1449388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1600" b="0">
                <a:solidFill>
                  <a:srgbClr val="FFFF00"/>
                </a:solidFill>
                <a:latin typeface="Calibri" charset="0"/>
                <a:cs typeface="Calibri" charset="0"/>
              </a:rPr>
              <a:t>Cited [5]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5750"/>
            <a:ext cx="7772400" cy="1143000"/>
          </a:xfrm>
        </p:spPr>
        <p:txBody>
          <a:bodyPr>
            <a:normAutofit/>
          </a:bodyPr>
          <a:lstStyle/>
          <a:p>
            <a:r>
              <a:rPr lang="en-US">
                <a:latin typeface="Calibri" charset="0"/>
                <a:cs typeface="Calibri" charset="0"/>
              </a:rPr>
              <a:t>Fuzzing Tools – Cont.</a:t>
            </a:r>
            <a:endParaRPr lang="en-US">
              <a:solidFill>
                <a:srgbClr val="FFFF00"/>
              </a:solidFill>
              <a:latin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25613"/>
            <a:ext cx="8153400" cy="4572000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sz="2000" dirty="0" smtClean="0">
                <a:ea typeface="+mn-ea"/>
                <a:hlinkClick r:id="rId2"/>
              </a:rPr>
              <a:t>Mistress</a:t>
            </a:r>
            <a:r>
              <a:rPr lang="en-US" sz="2000" dirty="0" smtClean="0">
                <a:ea typeface="+mn-ea"/>
              </a:rPr>
              <a:t>: probe file formats on the fly and protocols with malformed data, based on pre-defined patterns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 err="1" smtClean="0">
                <a:ea typeface="+mn-ea"/>
                <a:hlinkClick r:id="rId3"/>
              </a:rPr>
              <a:t>Fuzzbox</a:t>
            </a:r>
            <a:r>
              <a:rPr lang="en-US" sz="2000" dirty="0" smtClean="0">
                <a:ea typeface="+mn-ea"/>
              </a:rPr>
              <a:t>: multi-codec media </a:t>
            </a:r>
            <a:r>
              <a:rPr lang="en-US" sz="2000" dirty="0" err="1" smtClean="0">
                <a:ea typeface="+mn-ea"/>
              </a:rPr>
              <a:t>fuzzer</a:t>
            </a:r>
            <a:r>
              <a:rPr lang="en-US" sz="2000" dirty="0" smtClean="0">
                <a:ea typeface="+mn-ea"/>
              </a:rPr>
              <a:t>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 smtClean="0">
                <a:ea typeface="+mn-ea"/>
                <a:hlinkClick r:id="rId4"/>
              </a:rPr>
              <a:t>Forensic </a:t>
            </a:r>
            <a:r>
              <a:rPr lang="en-US" sz="2000" dirty="0" err="1" smtClean="0">
                <a:ea typeface="+mn-ea"/>
                <a:hlinkClick r:id="rId4"/>
              </a:rPr>
              <a:t>Fuzzing</a:t>
            </a:r>
            <a:r>
              <a:rPr lang="en-US" sz="2000" dirty="0" smtClean="0">
                <a:ea typeface="+mn-ea"/>
                <a:hlinkClick r:id="rId4"/>
              </a:rPr>
              <a:t> Tools</a:t>
            </a:r>
            <a:r>
              <a:rPr lang="en-US" sz="2000" dirty="0" smtClean="0">
                <a:ea typeface="+mn-ea"/>
              </a:rPr>
              <a:t>: generate fuzzed files, fuzzed file systems, and file systems containing fuzzed files in order to test the robustness of forensics tools and examination systems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 smtClean="0">
                <a:ea typeface="+mn-ea"/>
                <a:hlinkClick r:id="rId5"/>
              </a:rPr>
              <a:t>Windows IPC </a:t>
            </a:r>
            <a:r>
              <a:rPr lang="en-US" sz="2000" dirty="0" err="1" smtClean="0">
                <a:ea typeface="+mn-ea"/>
                <a:hlinkClick r:id="rId5"/>
              </a:rPr>
              <a:t>Fuzzing</a:t>
            </a:r>
            <a:r>
              <a:rPr lang="en-US" sz="2000" dirty="0" smtClean="0">
                <a:ea typeface="+mn-ea"/>
                <a:hlinkClick r:id="rId5"/>
              </a:rPr>
              <a:t> Tools</a:t>
            </a:r>
            <a:r>
              <a:rPr lang="en-US" sz="2000" dirty="0" smtClean="0">
                <a:ea typeface="+mn-ea"/>
              </a:rPr>
              <a:t>: tools used to fuzz applications that use Windows </a:t>
            </a:r>
            <a:r>
              <a:rPr lang="en-US" sz="2000" dirty="0" err="1" smtClean="0">
                <a:ea typeface="+mn-ea"/>
              </a:rPr>
              <a:t>Interprocess</a:t>
            </a:r>
            <a:r>
              <a:rPr lang="en-US" sz="2000" dirty="0" smtClean="0">
                <a:ea typeface="+mn-ea"/>
              </a:rPr>
              <a:t> Communication mechanisms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 err="1" smtClean="0">
                <a:ea typeface="+mn-ea"/>
                <a:hlinkClick r:id="rId6"/>
              </a:rPr>
              <a:t>WSBang</a:t>
            </a:r>
            <a:r>
              <a:rPr lang="en-US" sz="2000" dirty="0" smtClean="0">
                <a:ea typeface="+mn-ea"/>
              </a:rPr>
              <a:t>: perform automated security testing of SOAP based web services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 smtClean="0">
                <a:ea typeface="+mn-ea"/>
                <a:hlinkClick r:id="rId7"/>
              </a:rPr>
              <a:t>Construct</a:t>
            </a:r>
            <a:r>
              <a:rPr lang="en-US" sz="2000" dirty="0" smtClean="0">
                <a:ea typeface="+mn-ea"/>
              </a:rPr>
              <a:t>: library for parsing and building of data structures (binary or textual). Define your data structures in a declarative manner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 smtClean="0">
                <a:ea typeface="+mn-ea"/>
                <a:hlinkClick r:id="rId8"/>
              </a:rPr>
              <a:t>fuzzer.py (</a:t>
            </a:r>
            <a:r>
              <a:rPr lang="en-US" sz="2000" dirty="0" err="1" smtClean="0">
                <a:ea typeface="+mn-ea"/>
                <a:hlinkClick r:id="rId8"/>
              </a:rPr>
              <a:t>feliam</a:t>
            </a:r>
            <a:r>
              <a:rPr lang="en-US" sz="2000" dirty="0" smtClean="0">
                <a:ea typeface="+mn-ea"/>
                <a:hlinkClick r:id="rId8"/>
              </a:rPr>
              <a:t>)</a:t>
            </a:r>
            <a:r>
              <a:rPr lang="en-US" sz="2000" dirty="0" smtClean="0">
                <a:ea typeface="+mn-ea"/>
              </a:rPr>
              <a:t>: simple </a:t>
            </a:r>
            <a:r>
              <a:rPr lang="en-US" sz="2000" dirty="0" err="1" smtClean="0">
                <a:ea typeface="+mn-ea"/>
              </a:rPr>
              <a:t>fuzzer</a:t>
            </a:r>
            <a:r>
              <a:rPr lang="en-US" sz="2000" dirty="0" smtClean="0">
                <a:ea typeface="+mn-ea"/>
              </a:rPr>
              <a:t> by Felipe Andres </a:t>
            </a:r>
            <a:r>
              <a:rPr lang="en-US" sz="2000" dirty="0" err="1" smtClean="0">
                <a:ea typeface="+mn-ea"/>
              </a:rPr>
              <a:t>Manzano</a:t>
            </a:r>
            <a:endParaRPr lang="en-US" sz="2000" dirty="0" smtClean="0">
              <a:ea typeface="+mn-ea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 smtClean="0">
                <a:ea typeface="+mn-ea"/>
                <a:hlinkClick r:id="rId9"/>
              </a:rPr>
              <a:t>Fusil</a:t>
            </a:r>
            <a:r>
              <a:rPr lang="en-US" sz="2000" dirty="0" smtClean="0">
                <a:ea typeface="+mn-ea"/>
              </a:rPr>
              <a:t>: Python library used to write </a:t>
            </a:r>
            <a:r>
              <a:rPr lang="en-US" sz="2000" dirty="0" err="1" smtClean="0">
                <a:ea typeface="+mn-ea"/>
              </a:rPr>
              <a:t>fuzzing</a:t>
            </a:r>
            <a:r>
              <a:rPr lang="en-US" sz="2000" dirty="0" smtClean="0">
                <a:ea typeface="+mn-ea"/>
              </a:rPr>
              <a:t> programs</a:t>
            </a:r>
            <a:endParaRPr lang="en-US" sz="2000" dirty="0">
              <a:ea typeface="+mn-ea"/>
            </a:endParaRPr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7331075" y="6400800"/>
            <a:ext cx="1449388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1600" b="0">
                <a:solidFill>
                  <a:srgbClr val="FFFF00"/>
                </a:solidFill>
                <a:latin typeface="Calibri" charset="0"/>
                <a:cs typeface="Calibri" charset="0"/>
              </a:rPr>
              <a:t>Cited [5]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5750"/>
            <a:ext cx="77724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ea typeface="+mj-ea"/>
              </a:rPr>
              <a:t>Web Tools</a:t>
            </a:r>
            <a:endParaRPr lang="en-US" dirty="0">
              <a:solidFill>
                <a:srgbClr val="FFFF00"/>
              </a:solidFill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25613"/>
            <a:ext cx="8153400" cy="4572000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sz="2000" dirty="0" smtClean="0">
                <a:ea typeface="+mn-ea"/>
                <a:hlinkClick r:id="rId2"/>
              </a:rPr>
              <a:t>Requests</a:t>
            </a:r>
            <a:r>
              <a:rPr lang="en-US" sz="2000" dirty="0" smtClean="0">
                <a:ea typeface="+mn-ea"/>
              </a:rPr>
              <a:t>: elegant and simple HTTP library, built for human beings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 err="1" smtClean="0">
                <a:ea typeface="+mn-ea"/>
                <a:hlinkClick r:id="rId3"/>
              </a:rPr>
              <a:t>HTTPie</a:t>
            </a:r>
            <a:r>
              <a:rPr lang="en-US" sz="2000" dirty="0" smtClean="0">
                <a:ea typeface="+mn-ea"/>
              </a:rPr>
              <a:t>: human-friendly </a:t>
            </a:r>
            <a:r>
              <a:rPr lang="en-US" sz="2000" dirty="0" err="1" smtClean="0">
                <a:ea typeface="+mn-ea"/>
              </a:rPr>
              <a:t>cURL</a:t>
            </a:r>
            <a:r>
              <a:rPr lang="en-US" sz="2000" dirty="0" smtClean="0">
                <a:ea typeface="+mn-ea"/>
              </a:rPr>
              <a:t>-like command line HTTP client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 err="1" smtClean="0">
                <a:ea typeface="+mn-ea"/>
                <a:hlinkClick r:id="rId4"/>
              </a:rPr>
              <a:t>ProxMon</a:t>
            </a:r>
            <a:r>
              <a:rPr lang="en-US" sz="2000" dirty="0" smtClean="0">
                <a:ea typeface="+mn-ea"/>
              </a:rPr>
              <a:t>: processes proxy logs and reports discovered issues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 err="1" smtClean="0">
                <a:ea typeface="+mn-ea"/>
                <a:hlinkClick r:id="rId5"/>
              </a:rPr>
              <a:t>WSMap</a:t>
            </a:r>
            <a:r>
              <a:rPr lang="en-US" sz="2000" dirty="0" smtClean="0">
                <a:ea typeface="+mn-ea"/>
              </a:rPr>
              <a:t>: find web service endpoints and discovery files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 smtClean="0">
                <a:ea typeface="+mn-ea"/>
                <a:hlinkClick r:id="rId6"/>
              </a:rPr>
              <a:t>Twill</a:t>
            </a:r>
            <a:r>
              <a:rPr lang="en-US" sz="2000" dirty="0" smtClean="0">
                <a:ea typeface="+mn-ea"/>
              </a:rPr>
              <a:t>: browse the Web from a command-line interface. Supports automated Web testing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 smtClean="0">
                <a:ea typeface="+mn-ea"/>
                <a:hlinkClick r:id="rId7"/>
              </a:rPr>
              <a:t>Ghost.py</a:t>
            </a:r>
            <a:r>
              <a:rPr lang="en-US" sz="2000" dirty="0" smtClean="0">
                <a:ea typeface="+mn-ea"/>
              </a:rPr>
              <a:t>: </a:t>
            </a:r>
            <a:r>
              <a:rPr lang="en-US" sz="2000" dirty="0" err="1" smtClean="0">
                <a:ea typeface="+mn-ea"/>
              </a:rPr>
              <a:t>webkit</a:t>
            </a:r>
            <a:r>
              <a:rPr lang="en-US" sz="2000" dirty="0" smtClean="0">
                <a:ea typeface="+mn-ea"/>
              </a:rPr>
              <a:t> web client written in Python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 smtClean="0">
                <a:ea typeface="+mn-ea"/>
                <a:hlinkClick r:id="rId8"/>
              </a:rPr>
              <a:t>Windmill</a:t>
            </a:r>
            <a:r>
              <a:rPr lang="en-US" sz="2000" dirty="0" smtClean="0">
                <a:ea typeface="+mn-ea"/>
              </a:rPr>
              <a:t>: web testing tool designed to let you painlessly automate and debug your web application</a:t>
            </a:r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7331075" y="6400800"/>
            <a:ext cx="1449388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1600" b="0">
                <a:solidFill>
                  <a:srgbClr val="FFFF00"/>
                </a:solidFill>
                <a:latin typeface="Calibri" charset="0"/>
                <a:cs typeface="Calibri" charset="0"/>
              </a:rPr>
              <a:t>Cited [5]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5750"/>
            <a:ext cx="7772400" cy="1143000"/>
          </a:xfrm>
        </p:spPr>
        <p:txBody>
          <a:bodyPr>
            <a:normAutofit/>
          </a:bodyPr>
          <a:lstStyle/>
          <a:p>
            <a:r>
              <a:rPr lang="en-US">
                <a:latin typeface="Calibri" charset="0"/>
                <a:cs typeface="Calibri" charset="0"/>
              </a:rPr>
              <a:t>Web Tools – Cont.</a:t>
            </a:r>
            <a:endParaRPr lang="en-US">
              <a:solidFill>
                <a:srgbClr val="FFFF00"/>
              </a:solidFill>
              <a:latin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25613"/>
            <a:ext cx="8153400" cy="4572000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sz="2000" dirty="0" err="1" smtClean="0">
                <a:ea typeface="+mn-ea"/>
                <a:hlinkClick r:id="rId2"/>
              </a:rPr>
              <a:t>FunkLoad</a:t>
            </a:r>
            <a:r>
              <a:rPr lang="en-US" sz="2000" dirty="0" smtClean="0">
                <a:ea typeface="+mn-ea"/>
              </a:rPr>
              <a:t>: functional and load web tester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 err="1" smtClean="0">
                <a:ea typeface="+mn-ea"/>
                <a:hlinkClick r:id="rId3"/>
              </a:rPr>
              <a:t>spynner</a:t>
            </a:r>
            <a:r>
              <a:rPr lang="en-US" sz="2000" dirty="0" smtClean="0">
                <a:ea typeface="+mn-ea"/>
              </a:rPr>
              <a:t>: Programmatic web browsing module for Python with </a:t>
            </a:r>
            <a:r>
              <a:rPr lang="en-US" sz="2000" dirty="0" err="1" smtClean="0">
                <a:ea typeface="+mn-ea"/>
              </a:rPr>
              <a:t>Javascript</a:t>
            </a:r>
            <a:r>
              <a:rPr lang="en-US" sz="2000" dirty="0" smtClean="0">
                <a:ea typeface="+mn-ea"/>
              </a:rPr>
              <a:t>/AJAX support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 smtClean="0">
                <a:ea typeface="+mn-ea"/>
                <a:hlinkClick r:id="rId4"/>
              </a:rPr>
              <a:t>python-</a:t>
            </a:r>
            <a:r>
              <a:rPr lang="en-US" sz="2000" dirty="0" err="1" smtClean="0">
                <a:ea typeface="+mn-ea"/>
                <a:hlinkClick r:id="rId4"/>
              </a:rPr>
              <a:t>spidermonkey</a:t>
            </a:r>
            <a:r>
              <a:rPr lang="en-US" sz="2000" dirty="0" smtClean="0">
                <a:ea typeface="+mn-ea"/>
              </a:rPr>
              <a:t>: bridge to the Mozilla </a:t>
            </a:r>
            <a:r>
              <a:rPr lang="en-US" sz="2000" dirty="0" err="1" smtClean="0">
                <a:ea typeface="+mn-ea"/>
              </a:rPr>
              <a:t>SpiderMonkey</a:t>
            </a:r>
            <a:r>
              <a:rPr lang="en-US" sz="2000" dirty="0" smtClean="0">
                <a:ea typeface="+mn-ea"/>
              </a:rPr>
              <a:t> JavaScript engine; allows for the evaluation and calling of </a:t>
            </a:r>
            <a:r>
              <a:rPr lang="en-US" sz="2000" dirty="0" err="1" smtClean="0">
                <a:ea typeface="+mn-ea"/>
              </a:rPr>
              <a:t>Javascript</a:t>
            </a:r>
            <a:r>
              <a:rPr lang="en-US" sz="2000" dirty="0" smtClean="0">
                <a:ea typeface="+mn-ea"/>
              </a:rPr>
              <a:t> scripts and functions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 err="1" smtClean="0">
                <a:ea typeface="+mn-ea"/>
                <a:hlinkClick r:id="rId5"/>
              </a:rPr>
              <a:t>mitmproxy</a:t>
            </a:r>
            <a:r>
              <a:rPr lang="en-US" sz="2000" dirty="0" smtClean="0">
                <a:ea typeface="+mn-ea"/>
              </a:rPr>
              <a:t>: SSL-capable, intercepting HTTP proxy. Console interface allows traffic flows to be inspected and edited on the fly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 err="1" smtClean="0">
                <a:ea typeface="+mn-ea"/>
                <a:hlinkClick r:id="rId6"/>
              </a:rPr>
              <a:t>pathod</a:t>
            </a:r>
            <a:r>
              <a:rPr lang="en-US" sz="2000" dirty="0" smtClean="0">
                <a:ea typeface="+mn-ea"/>
                <a:hlinkClick r:id="rId6"/>
              </a:rPr>
              <a:t> / </a:t>
            </a:r>
            <a:r>
              <a:rPr lang="en-US" sz="2000" dirty="0" err="1" smtClean="0">
                <a:ea typeface="+mn-ea"/>
                <a:hlinkClick r:id="rId6"/>
              </a:rPr>
              <a:t>pathoc</a:t>
            </a:r>
            <a:r>
              <a:rPr lang="en-US" sz="2000" dirty="0" smtClean="0">
                <a:ea typeface="+mn-ea"/>
              </a:rPr>
              <a:t>: pathological daemon/client for tormenting HTTP clients and servers</a:t>
            </a:r>
            <a:endParaRPr lang="en-US" sz="2000" dirty="0">
              <a:ea typeface="+mn-ea"/>
            </a:endParaRP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7331075" y="6400800"/>
            <a:ext cx="1449388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1600" b="0">
                <a:solidFill>
                  <a:srgbClr val="FFFF00"/>
                </a:solidFill>
                <a:latin typeface="Calibri" charset="0"/>
                <a:cs typeface="Calibri" charset="0"/>
              </a:rPr>
              <a:t>Cited [5]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5750"/>
            <a:ext cx="77724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ea typeface="+mj-ea"/>
              </a:rPr>
              <a:t>Forensic Tools</a:t>
            </a:r>
            <a:endParaRPr lang="en-US" dirty="0">
              <a:solidFill>
                <a:srgbClr val="FFFF00"/>
              </a:solidFill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25613"/>
            <a:ext cx="8153400" cy="45720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>
                <a:latin typeface="Calibri" charset="0"/>
                <a:cs typeface="Calibri" charset="0"/>
                <a:hlinkClick r:id="rId2"/>
              </a:rPr>
              <a:t>Volatility</a:t>
            </a:r>
            <a:r>
              <a:rPr lang="en-US">
                <a:latin typeface="Calibri" charset="0"/>
                <a:cs typeface="Calibri" charset="0"/>
              </a:rPr>
              <a:t>: extract digital artifacts from volatile memory (RAM) samples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Calibri" charset="0"/>
                <a:cs typeface="Calibri" charset="0"/>
                <a:hlinkClick r:id="rId3"/>
              </a:rPr>
              <a:t>LibForensics</a:t>
            </a:r>
            <a:r>
              <a:rPr lang="en-US">
                <a:latin typeface="Calibri" charset="0"/>
                <a:cs typeface="Calibri" charset="0"/>
              </a:rPr>
              <a:t>: library for developing digital forensics applications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Calibri" charset="0"/>
                <a:cs typeface="Calibri" charset="0"/>
                <a:hlinkClick r:id="rId4"/>
              </a:rPr>
              <a:t>TrIDLib</a:t>
            </a:r>
            <a:r>
              <a:rPr lang="en-US">
                <a:latin typeface="Calibri" charset="0"/>
                <a:cs typeface="Calibri" charset="0"/>
              </a:rPr>
              <a:t>, identify file types from their binary signatures. Now includes Python binding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Calibri" charset="0"/>
                <a:cs typeface="Calibri" charset="0"/>
                <a:hlinkClick r:id="rId5"/>
              </a:rPr>
              <a:t>aft</a:t>
            </a:r>
            <a:r>
              <a:rPr lang="en-US">
                <a:latin typeface="Calibri" charset="0"/>
                <a:cs typeface="Calibri" charset="0"/>
              </a:rPr>
              <a:t>: Android forensic toolkit</a:t>
            </a:r>
          </a:p>
          <a:p>
            <a:pPr>
              <a:buFont typeface="Arial" charset="0"/>
              <a:buChar char="•"/>
            </a:pPr>
            <a:endParaRPr lang="en-US">
              <a:latin typeface="Calibri" charset="0"/>
              <a:cs typeface="Calibri" charset="0"/>
            </a:endParaRPr>
          </a:p>
          <a:p>
            <a:pPr>
              <a:buFont typeface="Arial" charset="0"/>
              <a:buChar char="•"/>
            </a:pPr>
            <a:r>
              <a:rPr lang="en-US" i="1">
                <a:solidFill>
                  <a:srgbClr val="FFFF00"/>
                </a:solidFill>
                <a:latin typeface="Calibri" charset="0"/>
                <a:cs typeface="Calibri" charset="0"/>
              </a:rPr>
              <a:t>Lots of others which you</a:t>
            </a:r>
            <a:r>
              <a:rPr lang="ja-JP" altLang="en-US" i="1">
                <a:solidFill>
                  <a:srgbClr val="FFFF00"/>
                </a:solidFill>
                <a:latin typeface="Calibri" charset="0"/>
                <a:cs typeface="Calibri" charset="0"/>
              </a:rPr>
              <a:t>’</a:t>
            </a:r>
            <a:r>
              <a:rPr lang="en-US" i="1">
                <a:solidFill>
                  <a:srgbClr val="FFFF00"/>
                </a:solidFill>
                <a:latin typeface="Calibri" charset="0"/>
                <a:cs typeface="Calibri" charset="0"/>
              </a:rPr>
              <a:t>ll see them very soon ;)</a:t>
            </a:r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7331075" y="6400800"/>
            <a:ext cx="1449388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1600" b="0">
                <a:solidFill>
                  <a:srgbClr val="FFFF00"/>
                </a:solidFill>
                <a:latin typeface="Calibri" charset="0"/>
                <a:cs typeface="Calibri" charset="0"/>
              </a:rPr>
              <a:t>Cited [5]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5750"/>
            <a:ext cx="77724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ea typeface="+mj-ea"/>
              </a:rPr>
              <a:t>Malware Analysis Tools</a:t>
            </a:r>
            <a:endParaRPr lang="en-US" dirty="0">
              <a:solidFill>
                <a:srgbClr val="FFFF00"/>
              </a:solidFill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25613"/>
            <a:ext cx="8153400" cy="4572000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sz="2000" dirty="0" err="1" smtClean="0">
                <a:ea typeface="+mn-ea"/>
                <a:hlinkClick r:id="rId2"/>
              </a:rPr>
              <a:t>pyew</a:t>
            </a:r>
            <a:r>
              <a:rPr lang="en-US" sz="2000" dirty="0" smtClean="0">
                <a:ea typeface="+mn-ea"/>
              </a:rPr>
              <a:t>: command line hexadecimal editor and </a:t>
            </a:r>
            <a:r>
              <a:rPr lang="en-US" sz="2000" dirty="0" err="1" smtClean="0">
                <a:ea typeface="+mn-ea"/>
              </a:rPr>
              <a:t>disassembler</a:t>
            </a:r>
            <a:r>
              <a:rPr lang="en-US" sz="2000" dirty="0" smtClean="0">
                <a:ea typeface="+mn-ea"/>
              </a:rPr>
              <a:t>, mainly to analyze malware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 err="1" smtClean="0">
                <a:ea typeface="+mn-ea"/>
                <a:hlinkClick r:id="rId3"/>
              </a:rPr>
              <a:t>Exefilter</a:t>
            </a:r>
            <a:r>
              <a:rPr lang="en-US" sz="2000" dirty="0" smtClean="0">
                <a:ea typeface="+mn-ea"/>
              </a:rPr>
              <a:t>: filter file formats in e-mails, web pages or files. Detects many common file formats and can remove active content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 err="1" smtClean="0">
                <a:ea typeface="+mn-ea"/>
                <a:hlinkClick r:id="rId4"/>
              </a:rPr>
              <a:t>pyClamAV</a:t>
            </a:r>
            <a:r>
              <a:rPr lang="en-US" sz="2000" dirty="0" smtClean="0">
                <a:ea typeface="+mn-ea"/>
              </a:rPr>
              <a:t>: add virus detection capabilities to your Python software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 err="1" smtClean="0">
                <a:ea typeface="+mn-ea"/>
                <a:hlinkClick r:id="rId5"/>
              </a:rPr>
              <a:t>jsunpack</a:t>
            </a:r>
            <a:r>
              <a:rPr lang="en-US" sz="2000" dirty="0" smtClean="0">
                <a:ea typeface="+mn-ea"/>
                <a:hlinkClick r:id="rId5"/>
              </a:rPr>
              <a:t>-n</a:t>
            </a:r>
            <a:r>
              <a:rPr lang="en-US" sz="2000" dirty="0" smtClean="0">
                <a:ea typeface="+mn-ea"/>
              </a:rPr>
              <a:t>, generic JavaScript </a:t>
            </a:r>
            <a:r>
              <a:rPr lang="en-US" sz="2000" dirty="0" err="1" smtClean="0">
                <a:ea typeface="+mn-ea"/>
              </a:rPr>
              <a:t>unpacker</a:t>
            </a:r>
            <a:r>
              <a:rPr lang="en-US" sz="2000" dirty="0" smtClean="0">
                <a:ea typeface="+mn-ea"/>
              </a:rPr>
              <a:t>: emulates browser functionality to detect exploits that target browser and browser plug-in vulnerabilities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 err="1" smtClean="0">
                <a:ea typeface="+mn-ea"/>
                <a:hlinkClick r:id="rId6"/>
              </a:rPr>
              <a:t>yara</a:t>
            </a:r>
            <a:r>
              <a:rPr lang="en-US" sz="2000" dirty="0" smtClean="0">
                <a:ea typeface="+mn-ea"/>
                <a:hlinkClick r:id="rId6"/>
              </a:rPr>
              <a:t>-python</a:t>
            </a:r>
            <a:r>
              <a:rPr lang="en-US" sz="2000" dirty="0" smtClean="0">
                <a:ea typeface="+mn-ea"/>
              </a:rPr>
              <a:t>: identify and classify malware samples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 err="1" smtClean="0">
                <a:ea typeface="+mn-ea"/>
                <a:hlinkClick r:id="rId7"/>
              </a:rPr>
              <a:t>phoneyc</a:t>
            </a:r>
            <a:r>
              <a:rPr lang="en-US" sz="2000" dirty="0" smtClean="0">
                <a:ea typeface="+mn-ea"/>
              </a:rPr>
              <a:t>: pure Python </a:t>
            </a:r>
            <a:r>
              <a:rPr lang="en-US" sz="2000" dirty="0" err="1" smtClean="0">
                <a:ea typeface="+mn-ea"/>
              </a:rPr>
              <a:t>honeyclient</a:t>
            </a:r>
            <a:r>
              <a:rPr lang="en-US" sz="2000" dirty="0" smtClean="0">
                <a:ea typeface="+mn-ea"/>
              </a:rPr>
              <a:t> implementation </a:t>
            </a:r>
            <a:endParaRPr lang="en-US" sz="2000" dirty="0">
              <a:ea typeface="+mn-ea"/>
            </a:endParaRPr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7331075" y="6400800"/>
            <a:ext cx="1449388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1600" b="0">
                <a:solidFill>
                  <a:srgbClr val="FFFF00"/>
                </a:solidFill>
                <a:latin typeface="Calibri" charset="0"/>
                <a:cs typeface="Calibri" charset="0"/>
              </a:rPr>
              <a:t>Cited [5]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5750"/>
            <a:ext cx="77724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ea typeface="+mj-ea"/>
              </a:rPr>
              <a:t>PDF Tools</a:t>
            </a:r>
            <a:endParaRPr lang="en-US" dirty="0">
              <a:solidFill>
                <a:srgbClr val="FFFF00"/>
              </a:solidFill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25613"/>
            <a:ext cx="8153400" cy="4572000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FF00"/>
                </a:solidFill>
                <a:ea typeface="+mn-ea"/>
                <a:hlinkClick r:id="rId2"/>
              </a:rPr>
              <a:t>Didier Stevens' PDF tools</a:t>
            </a:r>
            <a:r>
              <a:rPr lang="en-US" dirty="0" smtClean="0">
                <a:ea typeface="+mn-ea"/>
              </a:rPr>
              <a:t>: </a:t>
            </a:r>
            <a:r>
              <a:rPr lang="en-US" dirty="0" err="1" smtClean="0">
                <a:ea typeface="+mn-ea"/>
              </a:rPr>
              <a:t>analyse</a:t>
            </a:r>
            <a:r>
              <a:rPr lang="en-US" dirty="0" smtClean="0">
                <a:ea typeface="+mn-ea"/>
              </a:rPr>
              <a:t>, identify and create PDF files (includes </a:t>
            </a:r>
            <a:r>
              <a:rPr lang="en-US" dirty="0" err="1" smtClean="0">
                <a:ea typeface="+mn-ea"/>
                <a:hlinkClick r:id="rId3"/>
              </a:rPr>
              <a:t>PDFiD</a:t>
            </a:r>
            <a:r>
              <a:rPr lang="en-US" dirty="0" smtClean="0">
                <a:ea typeface="+mn-ea"/>
              </a:rPr>
              <a:t>, </a:t>
            </a:r>
            <a:r>
              <a:rPr lang="en-US" dirty="0" err="1" smtClean="0">
                <a:ea typeface="+mn-ea"/>
                <a:hlinkClick r:id="rId4"/>
              </a:rPr>
              <a:t>pdf</a:t>
            </a:r>
            <a:r>
              <a:rPr lang="en-US" dirty="0" smtClean="0">
                <a:ea typeface="+mn-ea"/>
                <a:hlinkClick r:id="rId4"/>
              </a:rPr>
              <a:t>-parser</a:t>
            </a:r>
            <a:r>
              <a:rPr lang="en-US" dirty="0" smtClean="0">
                <a:ea typeface="+mn-ea"/>
              </a:rPr>
              <a:t> and </a:t>
            </a:r>
            <a:r>
              <a:rPr lang="en-US" dirty="0" smtClean="0">
                <a:ea typeface="+mn-ea"/>
                <a:hlinkClick r:id="rId5"/>
              </a:rPr>
              <a:t>make-</a:t>
            </a:r>
            <a:r>
              <a:rPr lang="en-US" dirty="0" err="1" smtClean="0">
                <a:ea typeface="+mn-ea"/>
                <a:hlinkClick r:id="rId5"/>
              </a:rPr>
              <a:t>pdf</a:t>
            </a:r>
            <a:r>
              <a:rPr lang="en-US" dirty="0" smtClean="0">
                <a:ea typeface="+mn-ea"/>
              </a:rPr>
              <a:t> and </a:t>
            </a:r>
            <a:r>
              <a:rPr lang="en-US" dirty="0" err="1" smtClean="0">
                <a:ea typeface="+mn-ea"/>
              </a:rPr>
              <a:t>mPDF</a:t>
            </a:r>
            <a:r>
              <a:rPr lang="en-US" dirty="0" smtClean="0">
                <a:ea typeface="+mn-ea"/>
              </a:rPr>
              <a:t>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err="1" smtClean="0">
                <a:ea typeface="+mn-ea"/>
                <a:hlinkClick r:id="rId6"/>
              </a:rPr>
              <a:t>Opaf</a:t>
            </a:r>
            <a:r>
              <a:rPr lang="en-US" dirty="0" smtClean="0">
                <a:ea typeface="+mn-ea"/>
              </a:rPr>
              <a:t>: Open PDF Analysis Framework. Converts PDF to an XML tree that can be analyzed and modified.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err="1" smtClean="0">
                <a:ea typeface="+mn-ea"/>
                <a:hlinkClick r:id="rId7"/>
              </a:rPr>
              <a:t>Origapy</a:t>
            </a:r>
            <a:r>
              <a:rPr lang="en-US" dirty="0" smtClean="0">
                <a:ea typeface="+mn-ea"/>
              </a:rPr>
              <a:t>: Python wrapper for the Origami Ruby module which sanitizes PDF files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err="1" smtClean="0">
                <a:ea typeface="+mn-ea"/>
                <a:hlinkClick r:id="rId8"/>
              </a:rPr>
              <a:t>pyPDF</a:t>
            </a:r>
            <a:r>
              <a:rPr lang="en-US" dirty="0" smtClean="0">
                <a:ea typeface="+mn-ea"/>
              </a:rPr>
              <a:t>: pure Python PDF toolkit: extract info, spilt, merge, crop, encrypt, decrypt...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err="1" smtClean="0">
                <a:ea typeface="+mn-ea"/>
                <a:hlinkClick r:id="rId9"/>
              </a:rPr>
              <a:t>PDFMiner</a:t>
            </a:r>
            <a:r>
              <a:rPr lang="en-US" dirty="0" smtClean="0">
                <a:ea typeface="+mn-ea"/>
              </a:rPr>
              <a:t>: extract text from PDF files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hlinkClick r:id="rId10"/>
              </a:rPr>
              <a:t>python-poppler-qt4</a:t>
            </a:r>
            <a:r>
              <a:rPr lang="en-US" dirty="0" smtClean="0">
                <a:ea typeface="+mn-ea"/>
              </a:rPr>
              <a:t>: Python binding for the </a:t>
            </a:r>
            <a:r>
              <a:rPr lang="en-US" dirty="0" err="1" smtClean="0">
                <a:ea typeface="+mn-ea"/>
              </a:rPr>
              <a:t>Poppler</a:t>
            </a:r>
            <a:r>
              <a:rPr lang="en-US" dirty="0" smtClean="0">
                <a:ea typeface="+mn-ea"/>
              </a:rPr>
              <a:t> PDF library, including Qt4 support</a:t>
            </a:r>
            <a:endParaRPr lang="en-US" dirty="0">
              <a:ea typeface="+mn-ea"/>
            </a:endParaRPr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7331075" y="6400800"/>
            <a:ext cx="1449388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1600" b="0">
                <a:solidFill>
                  <a:srgbClr val="FFFF00"/>
                </a:solidFill>
                <a:latin typeface="Calibri" charset="0"/>
                <a:cs typeface="Calibri" charset="0"/>
              </a:rPr>
              <a:t>Cited [5]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Lab Time!</a:t>
            </a:r>
            <a:endParaRPr lang="en-US" dirty="0">
              <a:ea typeface="+mj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ea typeface="+mj-ea"/>
              </a:rPr>
              <a:t>DIY </a:t>
            </a:r>
            <a:r>
              <a:rPr lang="en-US" dirty="0" smtClean="0">
                <a:ea typeface="+mj-ea"/>
                <a:sym typeface="Wingdings" pitchFamily="2" charset="2"/>
              </a:rPr>
              <a:t></a:t>
            </a:r>
            <a:endParaRPr lang="en-US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25613"/>
            <a:ext cx="8153400" cy="4572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FFFF00"/>
                </a:solidFill>
                <a:ea typeface="+mn-ea"/>
              </a:rPr>
              <a:t>This lab is a Do It Yourself (DIY) Lab that must done at home: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>
                <a:ea typeface="+mn-ea"/>
              </a:rPr>
              <a:t>[</a:t>
            </a:r>
            <a:r>
              <a:rPr lang="en-US" dirty="0" smtClean="0">
                <a:solidFill>
                  <a:srgbClr val="FF0000"/>
                </a:solidFill>
                <a:ea typeface="+mn-ea"/>
              </a:rPr>
              <a:t>1</a:t>
            </a:r>
            <a:r>
              <a:rPr lang="en-US" dirty="0" smtClean="0">
                <a:ea typeface="+mn-ea"/>
              </a:rPr>
              <a:t>] Create a TCP ACK Port Scanner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>
                <a:ea typeface="+mn-ea"/>
              </a:rPr>
              <a:t>[</a:t>
            </a:r>
            <a:r>
              <a:rPr lang="en-US" dirty="0" smtClean="0">
                <a:solidFill>
                  <a:srgbClr val="FF0000"/>
                </a:solidFill>
                <a:ea typeface="+mn-ea"/>
              </a:rPr>
              <a:t>2</a:t>
            </a:r>
            <a:r>
              <a:rPr lang="en-US" dirty="0" smtClean="0">
                <a:ea typeface="+mn-ea"/>
              </a:rPr>
              <a:t>] Create a TCP Replay Tool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>
                <a:ea typeface="+mn-ea"/>
              </a:rPr>
              <a:t>[</a:t>
            </a:r>
            <a:r>
              <a:rPr lang="en-US" dirty="0" smtClean="0">
                <a:solidFill>
                  <a:srgbClr val="FF0000"/>
                </a:solidFill>
                <a:ea typeface="+mn-ea"/>
              </a:rPr>
              <a:t>3</a:t>
            </a:r>
            <a:r>
              <a:rPr lang="en-US" dirty="0" smtClean="0">
                <a:ea typeface="+mn-ea"/>
              </a:rPr>
              <a:t>] Create a UDP Ping Tool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>
                <a:ea typeface="+mn-ea"/>
              </a:rPr>
              <a:t>[</a:t>
            </a:r>
            <a:r>
              <a:rPr lang="en-US" dirty="0" smtClean="0">
                <a:solidFill>
                  <a:srgbClr val="FF0000"/>
                </a:solidFill>
                <a:ea typeface="+mn-ea"/>
              </a:rPr>
              <a:t>4</a:t>
            </a:r>
            <a:r>
              <a:rPr lang="en-US" dirty="0" smtClean="0">
                <a:ea typeface="+mn-ea"/>
              </a:rPr>
              <a:t>] Create a Sniffer that filters based on user input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>
                <a:ea typeface="+mn-ea"/>
              </a:rPr>
              <a:t>[</a:t>
            </a:r>
            <a:r>
              <a:rPr lang="en-US" dirty="0" smtClean="0">
                <a:solidFill>
                  <a:srgbClr val="FF0000"/>
                </a:solidFill>
                <a:ea typeface="+mn-ea"/>
              </a:rPr>
              <a:t>5</a:t>
            </a:r>
            <a:r>
              <a:rPr lang="en-US" dirty="0" smtClean="0">
                <a:ea typeface="+mn-ea"/>
              </a:rPr>
              <a:t>] Create a tool for HTTP Basic Authentication</a:t>
            </a:r>
          </a:p>
          <a:p>
            <a:pPr lvl="1">
              <a:buSzPct val="100000"/>
              <a:buFont typeface="Calibri" pitchFamily="34" charset="0"/>
              <a:buChar char="–"/>
              <a:defRPr/>
            </a:pPr>
            <a:r>
              <a:rPr lang="en-US" sz="2000" dirty="0" smtClean="0"/>
              <a:t>Login</a:t>
            </a:r>
          </a:p>
          <a:p>
            <a:pPr lvl="1">
              <a:buSzPct val="100000"/>
              <a:buFont typeface="Calibri" pitchFamily="34" charset="0"/>
              <a:buChar char="–"/>
              <a:defRPr/>
            </a:pPr>
            <a:r>
              <a:rPr lang="en-US" sz="2000" dirty="0" err="1" smtClean="0"/>
              <a:t>Bruteforce</a:t>
            </a:r>
            <a:endParaRPr lang="en-US" sz="2000" dirty="0" smtClean="0"/>
          </a:p>
          <a:p>
            <a:pPr>
              <a:buFont typeface="Wingdings" pitchFamily="2" charset="2"/>
              <a:buNone/>
              <a:defRPr/>
            </a:pPr>
            <a:r>
              <a:rPr lang="en-US" dirty="0" smtClean="0">
                <a:ea typeface="+mn-ea"/>
              </a:rPr>
              <a:t>[</a:t>
            </a:r>
            <a:r>
              <a:rPr lang="en-US" dirty="0" smtClean="0">
                <a:solidFill>
                  <a:srgbClr val="FF0000"/>
                </a:solidFill>
                <a:ea typeface="+mn-ea"/>
              </a:rPr>
              <a:t>6</a:t>
            </a:r>
            <a:r>
              <a:rPr lang="en-US" dirty="0" smtClean="0">
                <a:ea typeface="+mn-ea"/>
              </a:rPr>
              <a:t>] Create a basic </a:t>
            </a:r>
            <a:r>
              <a:rPr lang="en-US" dirty="0" err="1" smtClean="0">
                <a:ea typeface="+mn-ea"/>
              </a:rPr>
              <a:t>Honeypot</a:t>
            </a:r>
            <a:r>
              <a:rPr lang="en-US" dirty="0" smtClean="0">
                <a:ea typeface="+mn-ea"/>
              </a:rPr>
              <a:t> that logs all activity to a text file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5750"/>
            <a:ext cx="77724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ea typeface="+mj-ea"/>
              </a:rPr>
              <a:t>SUMMARY</a:t>
            </a:r>
            <a:endParaRPr lang="en-US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25613"/>
            <a:ext cx="8153400" cy="4572000"/>
          </a:xfrm>
        </p:spPr>
        <p:txBody>
          <a:bodyPr/>
          <a:lstStyle/>
          <a:p>
            <a:pPr marL="338138" lvl="1" indent="-338138">
              <a:lnSpc>
                <a:spcPct val="80000"/>
              </a:lnSpc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smtClean="0">
                <a:ea typeface="+mn-ea"/>
              </a:rPr>
              <a:t>Discussed Why Learn Python</a:t>
            </a:r>
          </a:p>
          <a:p>
            <a:pPr marL="338138" lvl="1" indent="-338138">
              <a:lnSpc>
                <a:spcPct val="80000"/>
              </a:lnSpc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smtClean="0"/>
              <a:t>Discussed </a:t>
            </a:r>
            <a:r>
              <a:rPr lang="en-US" sz="2000" dirty="0" smtClean="0">
                <a:ea typeface="+mn-ea"/>
              </a:rPr>
              <a:t>What is Python Good for?</a:t>
            </a:r>
          </a:p>
          <a:p>
            <a:pPr marL="338138" lvl="1" indent="-338138">
              <a:lnSpc>
                <a:spcPct val="80000"/>
              </a:lnSpc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smtClean="0">
                <a:ea typeface="+mn-ea"/>
              </a:rPr>
              <a:t>Explained Python Basics</a:t>
            </a:r>
          </a:p>
          <a:p>
            <a:pPr marL="338138" lvl="1" indent="-338138">
              <a:lnSpc>
                <a:spcPct val="80000"/>
              </a:lnSpc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smtClean="0">
                <a:ea typeface="+mn-ea"/>
              </a:rPr>
              <a:t>Some Quick Python Tips and Tricks</a:t>
            </a:r>
          </a:p>
          <a:p>
            <a:pPr marL="338138" lvl="1" indent="-338138">
              <a:lnSpc>
                <a:spcPct val="80000"/>
              </a:lnSpc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smtClean="0">
                <a:ea typeface="+mn-ea"/>
              </a:rPr>
              <a:t>Python User Input</a:t>
            </a:r>
          </a:p>
          <a:p>
            <a:pPr marL="338138" lvl="1" indent="-338138">
              <a:lnSpc>
                <a:spcPct val="80000"/>
              </a:lnSpc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err="1" smtClean="0">
                <a:ea typeface="+mn-ea"/>
              </a:rPr>
              <a:t>Howto</a:t>
            </a:r>
            <a:r>
              <a:rPr lang="en-US" sz="2000" dirty="0" smtClean="0">
                <a:ea typeface="+mn-ea"/>
              </a:rPr>
              <a:t> Create Functions using Python</a:t>
            </a:r>
          </a:p>
          <a:p>
            <a:pPr marL="338138" lvl="1" indent="-338138">
              <a:lnSpc>
                <a:spcPct val="80000"/>
              </a:lnSpc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smtClean="0">
                <a:ea typeface="+mn-ea"/>
              </a:rPr>
              <a:t>Working with Modules, and the Python Common Used Modules</a:t>
            </a:r>
          </a:p>
          <a:p>
            <a:pPr marL="338138" lvl="1" indent="-338138">
              <a:lnSpc>
                <a:spcPct val="80000"/>
              </a:lnSpc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err="1" smtClean="0"/>
              <a:t>Howto</a:t>
            </a:r>
            <a:r>
              <a:rPr lang="en-US" sz="2000" dirty="0" smtClean="0"/>
              <a:t> use the Python SYS and OS Modules</a:t>
            </a:r>
          </a:p>
          <a:p>
            <a:pPr marL="338138" lvl="1" indent="-338138">
              <a:lnSpc>
                <a:spcPct val="80000"/>
              </a:lnSpc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smtClean="0"/>
              <a:t>Using Python to work with Networks: Sockets, </a:t>
            </a:r>
            <a:r>
              <a:rPr lang="en-US" sz="2000" dirty="0" err="1" smtClean="0"/>
              <a:t>pcapy</a:t>
            </a:r>
            <a:r>
              <a:rPr lang="en-US" sz="2000" dirty="0" smtClean="0"/>
              <a:t>, etc</a:t>
            </a:r>
          </a:p>
          <a:p>
            <a:pPr marL="338138" lvl="1" indent="-338138">
              <a:lnSpc>
                <a:spcPct val="80000"/>
              </a:lnSpc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smtClean="0"/>
              <a:t>Using Python to work with the Web (</a:t>
            </a:r>
            <a:r>
              <a:rPr lang="en-US" sz="2000" dirty="0" err="1" smtClean="0"/>
              <a:t>urllib</a:t>
            </a:r>
            <a:r>
              <a:rPr lang="en-US" sz="2000" dirty="0" smtClean="0"/>
              <a:t>, urllib2)</a:t>
            </a:r>
          </a:p>
          <a:p>
            <a:pPr marL="338138" lvl="1" indent="-338138">
              <a:lnSpc>
                <a:spcPct val="80000"/>
              </a:lnSpc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smtClean="0"/>
              <a:t>Using Python to create simple Encoders</a:t>
            </a:r>
          </a:p>
          <a:p>
            <a:pPr marL="338138" lvl="1" indent="-338138">
              <a:lnSpc>
                <a:spcPct val="80000"/>
              </a:lnSpc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err="1" smtClean="0"/>
              <a:t>Howto</a:t>
            </a:r>
            <a:r>
              <a:rPr lang="en-US" sz="2000" dirty="0" smtClean="0"/>
              <a:t> use Python for Exploit Development</a:t>
            </a:r>
          </a:p>
          <a:p>
            <a:pPr marL="338138" lvl="1" indent="-338138">
              <a:lnSpc>
                <a:spcPct val="80000"/>
              </a:lnSpc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smtClean="0"/>
              <a:t>Craft your own packets using </a:t>
            </a:r>
            <a:r>
              <a:rPr lang="en-US" sz="2000" dirty="0" err="1" smtClean="0"/>
              <a:t>Scapy</a:t>
            </a:r>
            <a:endParaRPr lang="en-US" sz="2000" dirty="0" smtClean="0"/>
          </a:p>
          <a:p>
            <a:pPr marL="338138" lvl="1" indent="-338138">
              <a:lnSpc>
                <a:spcPct val="80000"/>
              </a:lnSpc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  <a:defRPr/>
            </a:pPr>
            <a:r>
              <a:rPr lang="en-US" sz="2000" dirty="0" smtClean="0"/>
              <a:t>Python tools for penetration testers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ea typeface="+mj-ea"/>
              </a:rPr>
              <a:t>Why Learn Python?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25613"/>
            <a:ext cx="8153400" cy="4848225"/>
          </a:xfrm>
        </p:spPr>
        <p:txBody>
          <a:bodyPr>
            <a:noAutofit/>
          </a:bodyPr>
          <a:lstStyle/>
          <a:p>
            <a:pPr marL="338138" indent="-338138"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>
                <a:latin typeface="Calibri" charset="0"/>
                <a:cs typeface="Calibri" charset="0"/>
              </a:rPr>
              <a:t>Lot of people always ask me </a:t>
            </a:r>
            <a:r>
              <a:rPr lang="ja-JP" altLang="en-US">
                <a:latin typeface="Calibri" charset="0"/>
                <a:cs typeface="Calibri" charset="0"/>
              </a:rPr>
              <a:t>“</a:t>
            </a:r>
            <a:r>
              <a:rPr lang="en-US">
                <a:solidFill>
                  <a:srgbClr val="FFFF00"/>
                </a:solidFill>
                <a:latin typeface="Calibri" charset="0"/>
                <a:cs typeface="Calibri" charset="0"/>
              </a:rPr>
              <a:t>Why learn Python</a:t>
            </a:r>
            <a:r>
              <a:rPr lang="ja-JP" altLang="en-US">
                <a:latin typeface="Calibri" charset="0"/>
                <a:cs typeface="Calibri" charset="0"/>
              </a:rPr>
              <a:t>”</a:t>
            </a:r>
            <a:r>
              <a:rPr lang="en-US">
                <a:latin typeface="Calibri" charset="0"/>
                <a:cs typeface="Calibri" charset="0"/>
              </a:rPr>
              <a:t>? </a:t>
            </a:r>
          </a:p>
          <a:p>
            <a:pPr marL="338138" indent="-338138">
              <a:buFont typeface="Arial" charset="0"/>
              <a:buChar char="•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>
                <a:latin typeface="Calibri" charset="0"/>
                <a:cs typeface="Calibri" charset="0"/>
              </a:rPr>
              <a:t>The answer is simple:</a:t>
            </a:r>
          </a:p>
          <a:p>
            <a:pPr marL="738188" lvl="1" indent="-280988">
              <a:spcBef>
                <a:spcPts val="600"/>
              </a:spcBef>
              <a:buFont typeface="Arial" charset="0"/>
              <a:buChar char="–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000">
                <a:latin typeface="Calibri" charset="0"/>
                <a:cs typeface="Calibri" charset="0"/>
              </a:rPr>
              <a:t>Simple and easy to learn</a:t>
            </a:r>
          </a:p>
          <a:p>
            <a:pPr marL="738188" lvl="1" indent="-280988">
              <a:spcBef>
                <a:spcPts val="600"/>
              </a:spcBef>
              <a:buFont typeface="Arial" charset="0"/>
              <a:buChar char="–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000">
                <a:latin typeface="Calibri" charset="0"/>
                <a:cs typeface="Calibri" charset="0"/>
              </a:rPr>
              <a:t>Free and Open Source</a:t>
            </a:r>
          </a:p>
          <a:p>
            <a:pPr marL="738188" lvl="1" indent="-280988">
              <a:spcBef>
                <a:spcPts val="600"/>
              </a:spcBef>
              <a:buFont typeface="Arial" charset="0"/>
              <a:buChar char="–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000">
                <a:latin typeface="Calibri" charset="0"/>
                <a:cs typeface="Calibri" charset="0"/>
              </a:rPr>
              <a:t>Powerful high-level programming language</a:t>
            </a:r>
          </a:p>
          <a:p>
            <a:pPr marL="738188" lvl="1" indent="-280988">
              <a:spcBef>
                <a:spcPts val="600"/>
              </a:spcBef>
              <a:buFont typeface="Arial" charset="0"/>
              <a:buChar char="–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000">
                <a:latin typeface="Calibri" charset="0"/>
                <a:cs typeface="Calibri" charset="0"/>
              </a:rPr>
              <a:t>Widely used (Google, NASA, Yahoo, etc)</a:t>
            </a:r>
          </a:p>
          <a:p>
            <a:pPr marL="738188" lvl="1" indent="-280988">
              <a:spcBef>
                <a:spcPts val="600"/>
              </a:spcBef>
              <a:buFont typeface="Arial" charset="0"/>
              <a:buChar char="–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000">
                <a:latin typeface="Calibri" charset="0"/>
                <a:cs typeface="Calibri" charset="0"/>
              </a:rPr>
              <a:t>Portable</a:t>
            </a:r>
          </a:p>
          <a:p>
            <a:pPr marL="738188" lvl="1" indent="-280988">
              <a:spcBef>
                <a:spcPts val="600"/>
              </a:spcBef>
              <a:buFont typeface="Arial" charset="0"/>
              <a:buChar char="–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000">
                <a:latin typeface="Calibri" charset="0"/>
                <a:cs typeface="Calibri" charset="0"/>
              </a:rPr>
              <a:t>HUGE number of Extensive Libraries!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1524000"/>
            <a:ext cx="8047038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Citation of Used Work</a:t>
            </a:r>
            <a:endParaRPr lang="en-US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725613"/>
            <a:ext cx="8153400" cy="48323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SzPct val="100000"/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rgbClr val="FFFF00"/>
                </a:solidFill>
                <a:ea typeface="+mn-ea"/>
              </a:rPr>
              <a:t>[1] </a:t>
            </a:r>
            <a:r>
              <a:rPr lang="en-US" sz="2000" dirty="0" smtClean="0">
                <a:ea typeface="+mn-ea"/>
              </a:rPr>
              <a:t>Keith Dixon, @Tazdrumm3r, </a:t>
            </a:r>
            <a:r>
              <a:rPr lang="en-US" sz="2000" dirty="0" smtClean="0">
                <a:ea typeface="+mn-ea"/>
                <a:hlinkClick r:id="rId2"/>
              </a:rPr>
              <a:t>http://tazdrumm3r.wordpress.com/</a:t>
            </a:r>
            <a:endParaRPr lang="en-US" sz="2000" dirty="0" smtClean="0">
              <a:ea typeface="+mn-ea"/>
            </a:endParaRPr>
          </a:p>
          <a:p>
            <a:pPr eaLnBrk="1" hangingPunct="1">
              <a:lnSpc>
                <a:spcPct val="80000"/>
              </a:lnSpc>
              <a:buSzPct val="100000"/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rgbClr val="FFFF00"/>
                </a:solidFill>
                <a:ea typeface="+mn-ea"/>
              </a:rPr>
              <a:t>[2]</a:t>
            </a:r>
            <a:r>
              <a:rPr lang="en-US" sz="2000" dirty="0" smtClean="0">
                <a:ea typeface="+mn-ea"/>
              </a:rPr>
              <a:t> Python Comic, </a:t>
            </a:r>
            <a:r>
              <a:rPr lang="en-US" sz="2000" dirty="0" smtClean="0">
                <a:ea typeface="+mn-ea"/>
                <a:hlinkClick r:id="rId3"/>
              </a:rPr>
              <a:t>http://xkcd.com/353/</a:t>
            </a:r>
            <a:r>
              <a:rPr lang="en-US" sz="2000" dirty="0" smtClean="0">
                <a:ea typeface="+mn-ea"/>
              </a:rPr>
              <a:t>, </a:t>
            </a:r>
          </a:p>
          <a:p>
            <a:pPr eaLnBrk="1" hangingPunct="1">
              <a:lnSpc>
                <a:spcPct val="80000"/>
              </a:lnSpc>
              <a:buSzPct val="100000"/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rgbClr val="FFFF00"/>
                </a:solidFill>
                <a:ea typeface="+mn-ea"/>
              </a:rPr>
              <a:t>[3]</a:t>
            </a:r>
            <a:r>
              <a:rPr lang="en-US" sz="2000" dirty="0" smtClean="0">
                <a:ea typeface="+mn-ea"/>
              </a:rPr>
              <a:t> Live Packet Capture in Python with </a:t>
            </a:r>
            <a:r>
              <a:rPr lang="en-US" sz="2000" dirty="0" err="1" smtClean="0">
                <a:ea typeface="+mn-ea"/>
              </a:rPr>
              <a:t>pcapy</a:t>
            </a:r>
            <a:r>
              <a:rPr lang="en-US" sz="2000" dirty="0" smtClean="0">
                <a:ea typeface="+mn-ea"/>
              </a:rPr>
              <a:t>, http://snipplr.com/view/3579/live-packet-capture-in-python-with-pcapy/</a:t>
            </a:r>
          </a:p>
          <a:p>
            <a:pPr eaLnBrk="1" hangingPunct="1">
              <a:lnSpc>
                <a:spcPct val="80000"/>
              </a:lnSpc>
              <a:buSzPct val="100000"/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rgbClr val="FFFF00"/>
                </a:solidFill>
                <a:ea typeface="+mn-ea"/>
              </a:rPr>
              <a:t>[4]</a:t>
            </a:r>
            <a:r>
              <a:rPr lang="en-US" sz="2000" dirty="0" smtClean="0">
                <a:ea typeface="+mn-ea"/>
              </a:rPr>
              <a:t> How to use urllib2 in Python, http://www.pythonforbeginners.com/python-on-the-web/how-to-use-urllib2-in-python/ </a:t>
            </a:r>
          </a:p>
          <a:p>
            <a:pPr eaLnBrk="1" hangingPunct="1">
              <a:lnSpc>
                <a:spcPct val="80000"/>
              </a:lnSpc>
              <a:buSzPct val="100000"/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rgbClr val="FFFF00"/>
                </a:solidFill>
                <a:ea typeface="+mn-ea"/>
              </a:rPr>
              <a:t>[5]</a:t>
            </a:r>
            <a:r>
              <a:rPr lang="en-US" sz="2000" dirty="0" smtClean="0">
                <a:ea typeface="+mn-ea"/>
              </a:rPr>
              <a:t> Python tools for penetration testers, </a:t>
            </a:r>
            <a:r>
              <a:rPr lang="en-US" sz="2000" dirty="0" smtClean="0">
                <a:ea typeface="+mn-ea"/>
                <a:hlinkClick r:id="rId4"/>
              </a:rPr>
              <a:t>http://www.dirk-loss.de/python-tools.htm</a:t>
            </a:r>
            <a:endParaRPr lang="en-US" sz="2000" dirty="0" smtClean="0">
              <a:ea typeface="+mn-ea"/>
            </a:endParaRPr>
          </a:p>
          <a:p>
            <a:pPr eaLnBrk="1" hangingPunct="1">
              <a:lnSpc>
                <a:spcPct val="80000"/>
              </a:lnSpc>
              <a:buSzPct val="100000"/>
              <a:buFont typeface="Wingdings" pitchFamily="2" charset="2"/>
              <a:buNone/>
              <a:defRPr/>
            </a:pPr>
            <a:endParaRPr lang="en-US" sz="2000" dirty="0" smtClean="0">
              <a:ea typeface="+mn-ea"/>
            </a:endParaRPr>
          </a:p>
          <a:p>
            <a:pPr eaLnBrk="1" hangingPunct="1">
              <a:lnSpc>
                <a:spcPct val="80000"/>
              </a:lnSpc>
              <a:buSzPct val="100000"/>
              <a:buFont typeface="Wingdings" pitchFamily="2" charset="2"/>
              <a:buNone/>
              <a:defRPr/>
            </a:pPr>
            <a:endParaRPr lang="en-US" sz="2000" dirty="0" smtClean="0">
              <a:ea typeface="+mn-ea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References</a:t>
            </a:r>
            <a:endParaRPr lang="en-US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725613"/>
            <a:ext cx="8153400" cy="48323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SzPct val="100000"/>
              <a:buFont typeface="Wingdings" pitchFamily="2" charset="2"/>
              <a:buNone/>
              <a:defRPr/>
            </a:pPr>
            <a:r>
              <a:rPr lang="en-US" sz="1800" dirty="0" smtClean="0">
                <a:ea typeface="+mn-ea"/>
              </a:rPr>
              <a:t>[1] Coding for Penetration Testers Book,</a:t>
            </a:r>
          </a:p>
          <a:p>
            <a:pPr eaLnBrk="1" hangingPunct="1">
              <a:lnSpc>
                <a:spcPct val="80000"/>
              </a:lnSpc>
              <a:buSzPct val="100000"/>
              <a:buFont typeface="Wingdings" pitchFamily="2" charset="2"/>
              <a:buNone/>
              <a:defRPr/>
            </a:pPr>
            <a:r>
              <a:rPr lang="en-US" sz="1800" dirty="0" smtClean="0">
                <a:ea typeface="+mn-ea"/>
              </a:rPr>
              <a:t>[2] Violent Python Book,</a:t>
            </a:r>
          </a:p>
          <a:p>
            <a:pPr eaLnBrk="1" hangingPunct="1">
              <a:lnSpc>
                <a:spcPct val="80000"/>
              </a:lnSpc>
              <a:buSzPct val="100000"/>
              <a:buFont typeface="Wingdings" pitchFamily="2" charset="2"/>
              <a:buNone/>
              <a:defRPr/>
            </a:pPr>
            <a:r>
              <a:rPr lang="en-US" sz="1800" dirty="0" smtClean="0">
                <a:ea typeface="+mn-ea"/>
              </a:rPr>
              <a:t>[3] </a:t>
            </a:r>
            <a:r>
              <a:rPr lang="en-US" sz="1800" dirty="0" err="1" smtClean="0">
                <a:ea typeface="+mn-ea"/>
              </a:rPr>
              <a:t>Scapy</a:t>
            </a:r>
            <a:r>
              <a:rPr lang="en-US" sz="1800" dirty="0" smtClean="0">
                <a:ea typeface="+mn-ea"/>
              </a:rPr>
              <a:t> Documentation, </a:t>
            </a:r>
            <a:r>
              <a:rPr lang="en-US" sz="1800" dirty="0" smtClean="0">
                <a:ea typeface="+mn-ea"/>
                <a:hlinkClick r:id="rId2"/>
              </a:rPr>
              <a:t>http://www.secdev.org/projects/scapy/doc/</a:t>
            </a:r>
            <a:endParaRPr lang="en-US" sz="1800" dirty="0" smtClean="0">
              <a:ea typeface="+mn-ea"/>
            </a:endParaRPr>
          </a:p>
          <a:p>
            <a:pPr eaLnBrk="1" hangingPunct="1">
              <a:lnSpc>
                <a:spcPct val="80000"/>
              </a:lnSpc>
              <a:buSzPct val="100000"/>
              <a:buFont typeface="Wingdings" pitchFamily="2" charset="2"/>
              <a:buNone/>
              <a:defRPr/>
            </a:pPr>
            <a:r>
              <a:rPr lang="en-US" sz="1800" dirty="0" smtClean="0">
                <a:ea typeface="+mn-ea"/>
              </a:rPr>
              <a:t>[4] Python, </a:t>
            </a:r>
            <a:r>
              <a:rPr lang="en-US" sz="1800" dirty="0" smtClean="0">
                <a:ea typeface="+mn-ea"/>
                <a:hlinkClick r:id="rId3"/>
              </a:rPr>
              <a:t>http://www.python.org/</a:t>
            </a:r>
            <a:endParaRPr lang="en-US" sz="1800" dirty="0" smtClean="0">
              <a:ea typeface="+mn-ea"/>
            </a:endParaRPr>
          </a:p>
          <a:p>
            <a:pPr eaLnBrk="1" hangingPunct="1">
              <a:lnSpc>
                <a:spcPct val="80000"/>
              </a:lnSpc>
              <a:buSzPct val="100000"/>
              <a:buFont typeface="Wingdings" pitchFamily="2" charset="2"/>
              <a:buNone/>
              <a:defRPr/>
            </a:pPr>
            <a:r>
              <a:rPr lang="en-US" sz="1800" dirty="0" smtClean="0">
                <a:ea typeface="+mn-ea"/>
              </a:rPr>
              <a:t>[5] Python </a:t>
            </a:r>
            <a:r>
              <a:rPr lang="en-US" sz="1800" dirty="0" err="1" smtClean="0">
                <a:ea typeface="+mn-ea"/>
              </a:rPr>
              <a:t>Infosec</a:t>
            </a:r>
            <a:r>
              <a:rPr lang="en-US" sz="1800" dirty="0" smtClean="0">
                <a:ea typeface="+mn-ea"/>
              </a:rPr>
              <a:t> tools, </a:t>
            </a:r>
            <a:r>
              <a:rPr lang="en-US" sz="1800" dirty="0" smtClean="0">
                <a:ea typeface="+mn-ea"/>
                <a:hlinkClick r:id="rId4"/>
              </a:rPr>
              <a:t>http://www.dirk-loss.de/python-tools.htm</a:t>
            </a:r>
            <a:endParaRPr lang="en-US" sz="1800" dirty="0" smtClean="0">
              <a:ea typeface="+mn-ea"/>
            </a:endParaRPr>
          </a:p>
          <a:p>
            <a:pPr eaLnBrk="1" hangingPunct="1">
              <a:lnSpc>
                <a:spcPct val="80000"/>
              </a:lnSpc>
              <a:buSzPct val="100000"/>
              <a:buFont typeface="Wingdings" pitchFamily="2" charset="2"/>
              <a:buNone/>
              <a:defRPr/>
            </a:pPr>
            <a:r>
              <a:rPr lang="en-US" sz="1800" dirty="0" smtClean="0">
                <a:ea typeface="+mn-ea"/>
              </a:rPr>
              <a:t>[6] Grow Your Own Forensic Tools: A Taxonomy of Python Libraries Helpful for Forensic Analysis, </a:t>
            </a:r>
            <a:r>
              <a:rPr lang="en-US" sz="1800" dirty="0" smtClean="0">
                <a:ea typeface="+mn-ea"/>
                <a:hlinkClick r:id="rId5"/>
              </a:rPr>
              <a:t>http://www.sans.org/reading_room/whitepapers/incident/grow-forensic-tools-taxonomy-python-libraries-helpful-forensic-analysis_33453</a:t>
            </a:r>
            <a:endParaRPr lang="en-US" sz="1800" dirty="0" smtClean="0">
              <a:ea typeface="+mn-ea"/>
            </a:endParaRPr>
          </a:p>
          <a:p>
            <a:pPr eaLnBrk="1" hangingPunct="1">
              <a:lnSpc>
                <a:spcPct val="80000"/>
              </a:lnSpc>
              <a:buSzPct val="100000"/>
              <a:buFont typeface="Wingdings" pitchFamily="2" charset="2"/>
              <a:buNone/>
              <a:defRPr/>
            </a:pPr>
            <a:r>
              <a:rPr lang="en-US" sz="1800" dirty="0" smtClean="0">
                <a:ea typeface="+mn-ea"/>
              </a:rPr>
              <a:t>[7] Python Docs, http://docs.python.org/</a:t>
            </a:r>
          </a:p>
          <a:p>
            <a:pPr eaLnBrk="1" hangingPunct="1">
              <a:lnSpc>
                <a:spcPct val="80000"/>
              </a:lnSpc>
              <a:buSzPct val="100000"/>
              <a:buFont typeface="Wingdings" pitchFamily="2" charset="2"/>
              <a:buNone/>
              <a:defRPr/>
            </a:pPr>
            <a:r>
              <a:rPr lang="en-US" sz="1800" dirty="0" smtClean="0">
                <a:ea typeface="+mn-ea"/>
              </a:rPr>
              <a:t>[8] Python Tutorial, </a:t>
            </a:r>
            <a:r>
              <a:rPr lang="en-US" sz="1800" dirty="0" smtClean="0">
                <a:ea typeface="+mn-ea"/>
                <a:hlinkClick r:id="rId6"/>
              </a:rPr>
              <a:t>http://www.tutorialspoint.com/python/index.htm</a:t>
            </a:r>
            <a:endParaRPr lang="en-US" sz="1800" dirty="0" smtClean="0">
              <a:ea typeface="+mn-ea"/>
            </a:endParaRPr>
          </a:p>
          <a:p>
            <a:pPr eaLnBrk="1" hangingPunct="1">
              <a:lnSpc>
                <a:spcPct val="80000"/>
              </a:lnSpc>
              <a:buSzPct val="100000"/>
              <a:buFont typeface="Wingdings" pitchFamily="2" charset="2"/>
              <a:buNone/>
              <a:defRPr/>
            </a:pPr>
            <a:r>
              <a:rPr lang="en-US" sz="1800" dirty="0" smtClean="0">
                <a:ea typeface="+mn-ea"/>
              </a:rPr>
              <a:t>[9] </a:t>
            </a:r>
            <a:r>
              <a:rPr lang="en-US" sz="1800" dirty="0" err="1" smtClean="0">
                <a:ea typeface="+mn-ea"/>
              </a:rPr>
              <a:t>pcapy</a:t>
            </a:r>
            <a:r>
              <a:rPr lang="en-US" sz="1800" dirty="0" smtClean="0">
                <a:ea typeface="+mn-ea"/>
              </a:rPr>
              <a:t>, </a:t>
            </a:r>
            <a:r>
              <a:rPr lang="en-US" sz="1800" dirty="0" smtClean="0">
                <a:ea typeface="+mn-ea"/>
                <a:hlinkClick r:id="rId7"/>
              </a:rPr>
              <a:t>http://corelabs.coresecurity.com/index.php?module=Wiki&amp;action=view&amp;type=tool&amp;name=Pcapy</a:t>
            </a:r>
            <a:endParaRPr lang="en-US" sz="1800" dirty="0" smtClean="0">
              <a:ea typeface="+mn-ea"/>
            </a:endParaRPr>
          </a:p>
          <a:p>
            <a:pPr eaLnBrk="1" hangingPunct="1">
              <a:lnSpc>
                <a:spcPct val="80000"/>
              </a:lnSpc>
              <a:buSzPct val="100000"/>
              <a:buFont typeface="Wingdings" pitchFamily="2" charset="2"/>
              <a:buNone/>
              <a:defRPr/>
            </a:pPr>
            <a:r>
              <a:rPr lang="en-US" sz="1800" dirty="0" smtClean="0">
                <a:ea typeface="+mn-ea"/>
              </a:rPr>
              <a:t>[10] Basic Authentication </a:t>
            </a:r>
            <a:r>
              <a:rPr lang="en-US" sz="1800" dirty="0" err="1" smtClean="0">
                <a:ea typeface="+mn-ea"/>
              </a:rPr>
              <a:t>Authentication</a:t>
            </a:r>
            <a:r>
              <a:rPr lang="en-US" sz="1800" dirty="0" smtClean="0">
                <a:ea typeface="+mn-ea"/>
              </a:rPr>
              <a:t> with Python, </a:t>
            </a:r>
            <a:r>
              <a:rPr lang="en-US" sz="1800" dirty="0" smtClean="0">
                <a:ea typeface="+mn-ea"/>
                <a:hlinkClick r:id="rId8"/>
              </a:rPr>
              <a:t>http://www.voidspace.org.uk/python/articles/authentication.shtml</a:t>
            </a:r>
            <a:endParaRPr lang="en-US" sz="1800" dirty="0" smtClean="0">
              <a:ea typeface="+mn-ea"/>
            </a:endParaRPr>
          </a:p>
          <a:p>
            <a:pPr eaLnBrk="1" hangingPunct="1">
              <a:lnSpc>
                <a:spcPct val="80000"/>
              </a:lnSpc>
              <a:buSzPct val="100000"/>
              <a:buFont typeface="Wingdings" pitchFamily="2" charset="2"/>
              <a:buNone/>
              <a:defRPr/>
            </a:pPr>
            <a:r>
              <a:rPr lang="en-US" sz="1800" dirty="0" smtClean="0">
                <a:ea typeface="+mn-ea"/>
              </a:rPr>
              <a:t>[11] Justin Searle, Python Basics for Web App </a:t>
            </a:r>
            <a:r>
              <a:rPr lang="en-US" sz="1800" dirty="0" err="1" smtClean="0">
                <a:ea typeface="+mn-ea"/>
              </a:rPr>
              <a:t>Pentesters</a:t>
            </a:r>
            <a:r>
              <a:rPr lang="en-US" sz="1800" dirty="0" smtClean="0">
                <a:ea typeface="+mn-ea"/>
              </a:rPr>
              <a:t>, </a:t>
            </a:r>
            <a:r>
              <a:rPr lang="en-US" sz="1800" dirty="0" err="1" smtClean="0">
                <a:ea typeface="+mn-ea"/>
              </a:rPr>
              <a:t>InGuardians</a:t>
            </a:r>
            <a:r>
              <a:rPr lang="en-US" sz="1800" dirty="0" smtClean="0">
                <a:ea typeface="+mn-ea"/>
              </a:rPr>
              <a:t> Inc</a:t>
            </a:r>
          </a:p>
          <a:p>
            <a:pPr eaLnBrk="1" hangingPunct="1">
              <a:lnSpc>
                <a:spcPct val="80000"/>
              </a:lnSpc>
              <a:buSzPct val="100000"/>
              <a:buFont typeface="Wingdings" pitchFamily="2" charset="2"/>
              <a:buNone/>
              <a:defRPr/>
            </a:pPr>
            <a:endParaRPr lang="en-US" sz="1800" dirty="0" smtClean="0">
              <a:ea typeface="+mn-ea"/>
            </a:endParaRPr>
          </a:p>
          <a:p>
            <a:pPr eaLnBrk="1" hangingPunct="1">
              <a:lnSpc>
                <a:spcPct val="80000"/>
              </a:lnSpc>
              <a:buSzPct val="100000"/>
              <a:buFont typeface="Wingdings" pitchFamily="2" charset="2"/>
              <a:buNone/>
              <a:defRPr/>
            </a:pPr>
            <a:endParaRPr lang="en-US" sz="1800" dirty="0" smtClean="0">
              <a:ea typeface="+mn-e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ACKING_THEME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TCCenturyBookT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TCCenturyBookT" pitchFamily="2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23623</TotalTime>
  <Words>5351</Words>
  <Application>Microsoft Macintosh PowerPoint</Application>
  <PresentationFormat>On-screen Show (4:3)</PresentationFormat>
  <Paragraphs>807</Paragraphs>
  <Slides>91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91</vt:i4>
      </vt:variant>
    </vt:vector>
  </HeadingPairs>
  <TitlesOfParts>
    <vt:vector size="99" baseType="lpstr">
      <vt:lpstr>ITCCenturyBookT</vt:lpstr>
      <vt:lpstr>Arial</vt:lpstr>
      <vt:lpstr>Calibri</vt:lpstr>
      <vt:lpstr>Wingdings</vt:lpstr>
      <vt:lpstr>Times New Roman</vt:lpstr>
      <vt:lpstr>Bookman Old Style</vt:lpstr>
      <vt:lpstr>HACKING_THEME</vt:lpstr>
      <vt:lpstr>Office Theme</vt:lpstr>
      <vt:lpstr>Hacking Techniques &amp; Intrusion Detection</vt:lpstr>
      <vt:lpstr>All materials is licensed under a Creative Commons “Share Alike” license.</vt:lpstr>
      <vt:lpstr>Writing Basic Security Tools using Python</vt:lpstr>
      <vt:lpstr>&gt;&gt;&gt; import antigravity</vt:lpstr>
      <vt:lpstr>PowerPoint Presentation</vt:lpstr>
      <vt:lpstr>Outline</vt:lpstr>
      <vt:lpstr>About Python</vt:lpstr>
      <vt:lpstr>About Python – Cont.</vt:lpstr>
      <vt:lpstr>Why Learn Python?</vt:lpstr>
      <vt:lpstr>What is Python Good for?</vt:lpstr>
      <vt:lpstr>What About Security?</vt:lpstr>
      <vt:lpstr>Let’s Start Working</vt:lpstr>
      <vt:lpstr>Python Basics</vt:lpstr>
      <vt:lpstr>Playing with Strings</vt:lpstr>
      <vt:lpstr>Playing with Strings – Cont.</vt:lpstr>
      <vt:lpstr>Python Lists</vt:lpstr>
      <vt:lpstr>Python Controls - Decisions</vt:lpstr>
      <vt:lpstr>Python Controls - Loops</vt:lpstr>
      <vt:lpstr>Python Tips and Tricks</vt:lpstr>
      <vt:lpstr>Python Tips and Tricks – Cont.</vt:lpstr>
      <vt:lpstr>Python Tips and Tricks – Cont.</vt:lpstr>
      <vt:lpstr>Python Tips and Tricks – Cont.</vt:lpstr>
      <vt:lpstr>Python User Input</vt:lpstr>
      <vt:lpstr>Python User Input – Cont.</vt:lpstr>
      <vt:lpstr>Python User Input – Cont.</vt:lpstr>
      <vt:lpstr>Creating Functions</vt:lpstr>
      <vt:lpstr>Creating Functions – Cont.</vt:lpstr>
      <vt:lpstr>Working with Modules</vt:lpstr>
      <vt:lpstr>Common Used Modules</vt:lpstr>
      <vt:lpstr>Modules and Examples</vt:lpstr>
      <vt:lpstr>Module “sys”</vt:lpstr>
      <vt:lpstr>Module “sys” – Cont.</vt:lpstr>
      <vt:lpstr>Module “sys” – Cont.</vt:lpstr>
      <vt:lpstr>Module “os”</vt:lpstr>
      <vt:lpstr>Module “os” – Cont.</vt:lpstr>
      <vt:lpstr>Module “os” – Cont.</vt:lpstr>
      <vt:lpstr>Module “os” – Cont.</vt:lpstr>
      <vt:lpstr>Module “os” – Cont.</vt:lpstr>
      <vt:lpstr>Module “os” – Cont.</vt:lpstr>
      <vt:lpstr>Execute External Programs</vt:lpstr>
      <vt:lpstr>Execute External Programs – Cont.</vt:lpstr>
      <vt:lpstr>Execute External Programs – Cont.</vt:lpstr>
      <vt:lpstr>Execute External Programs – Cont.</vt:lpstr>
      <vt:lpstr>Execute External Programs – Cont.</vt:lpstr>
      <vt:lpstr>Execute External Programs – Cont.</vt:lpstr>
      <vt:lpstr>Execute External Programs – Cont.</vt:lpstr>
      <vt:lpstr>Module “socket”</vt:lpstr>
      <vt:lpstr>Module “socket” – Cont.</vt:lpstr>
      <vt:lpstr>Module “pcapy”</vt:lpstr>
      <vt:lpstr>Module “urllib” &amp; “urllib2”</vt:lpstr>
      <vt:lpstr>urllib vs urllib2</vt:lpstr>
      <vt:lpstr>Example1</vt:lpstr>
      <vt:lpstr>Basic URL Request</vt:lpstr>
      <vt:lpstr>Base64 &amp; ROT13 Encoders</vt:lpstr>
      <vt:lpstr>Packet Crafting with Scapy</vt:lpstr>
      <vt:lpstr>Scapy Overview</vt:lpstr>
      <vt:lpstr>Scapy Overview – Cont.</vt:lpstr>
      <vt:lpstr>Scapy Basics - 1</vt:lpstr>
      <vt:lpstr>Scapy Basics - 2</vt:lpstr>
      <vt:lpstr>Scapy Basics - 3</vt:lpstr>
      <vt:lpstr>Sending and Receiving Packets – @L3</vt:lpstr>
      <vt:lpstr>Sending and Receiving Packets – @L2</vt:lpstr>
      <vt:lpstr>Displaying Packets</vt:lpstr>
      <vt:lpstr>Scapy Host Discovery</vt:lpstr>
      <vt:lpstr>Scapy Port Scanning</vt:lpstr>
      <vt:lpstr>Scapy Sniffing - 1</vt:lpstr>
      <vt:lpstr>Scapy Sniffing - 2</vt:lpstr>
      <vt:lpstr>Scapy Sniffing - 3</vt:lpstr>
      <vt:lpstr>Exporting Packets</vt:lpstr>
      <vt:lpstr>Importing Packets</vt:lpstr>
      <vt:lpstr>Create your own tools</vt:lpstr>
      <vt:lpstr>Yesman</vt:lpstr>
      <vt:lpstr>Others (not categorized yet!)</vt:lpstr>
      <vt:lpstr>Adding Time Delay</vt:lpstr>
      <vt:lpstr>Exploit Development</vt:lpstr>
      <vt:lpstr>Python Tools for Penetration Testers</vt:lpstr>
      <vt:lpstr>Network Tools</vt:lpstr>
      <vt:lpstr>Debugging and Reverse Engineering Tools</vt:lpstr>
      <vt:lpstr>Debugging and Reverse Engineering Tools – Cont.</vt:lpstr>
      <vt:lpstr>Fuzzing Tools</vt:lpstr>
      <vt:lpstr>Fuzzing Tools – Cont.</vt:lpstr>
      <vt:lpstr>Web Tools</vt:lpstr>
      <vt:lpstr>Web Tools – Cont.</vt:lpstr>
      <vt:lpstr>Forensic Tools</vt:lpstr>
      <vt:lpstr>Malware Analysis Tools</vt:lpstr>
      <vt:lpstr>PDF Tools</vt:lpstr>
      <vt:lpstr>Lab Time!</vt:lpstr>
      <vt:lpstr>DIY </vt:lpstr>
      <vt:lpstr>SUMMARY</vt:lpstr>
      <vt:lpstr>Citation of Used Work</vt:lpstr>
      <vt:lpstr>References</vt:lpstr>
    </vt:vector>
  </TitlesOfParts>
  <Company>Hewlett 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 Basic Security Tools using Python</dc:title>
  <dc:subject/>
  <dc:creator> Dr. Ali Al-Shemery</dc:creator>
  <dc:description/>
  <cp:lastModifiedBy>bla</cp:lastModifiedBy>
  <cp:revision>767</cp:revision>
  <cp:lastPrinted>2000-04-03T16:11:59Z</cp:lastPrinted>
  <dcterms:created xsi:type="dcterms:W3CDTF">1999-10-27T21:21:41Z</dcterms:created>
  <dcterms:modified xsi:type="dcterms:W3CDTF">2014-09-22T12:44:36Z</dcterms:modified>
</cp:coreProperties>
</file>