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2" r:id="rId1"/>
    <p:sldMasterId id="2147483684" r:id="rId2"/>
    <p:sldMasterId id="2147483696" r:id="rId3"/>
  </p:sldMasterIdLst>
  <p:notesMasterIdLst>
    <p:notesMasterId r:id="rId15"/>
  </p:notesMasterIdLst>
  <p:sldIdLst>
    <p:sldId id="278" r:id="rId4"/>
    <p:sldId id="274" r:id="rId5"/>
    <p:sldId id="259" r:id="rId6"/>
    <p:sldId id="260" r:id="rId7"/>
    <p:sldId id="261" r:id="rId8"/>
    <p:sldId id="263" r:id="rId9"/>
    <p:sldId id="276" r:id="rId10"/>
    <p:sldId id="264" r:id="rId11"/>
    <p:sldId id="277" r:id="rId12"/>
    <p:sldId id="268" r:id="rId13"/>
    <p:sldId id="269" r:id="rId14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105" d="100"/>
          <a:sy n="105" d="100"/>
        </p:scale>
        <p:origin x="-1608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20" Type="http://schemas.openxmlformats.org/officeDocument/2006/relationships/tableStyles" Target="tableStyles.xml"/><Relationship Id="rId10" Type="http://schemas.openxmlformats.org/officeDocument/2006/relationships/slide" Target="slides/slide7.xml"/><Relationship Id="rId11" Type="http://schemas.openxmlformats.org/officeDocument/2006/relationships/slide" Target="slides/slide8.xml"/><Relationship Id="rId12" Type="http://schemas.openxmlformats.org/officeDocument/2006/relationships/slide" Target="slides/slide9.xml"/><Relationship Id="rId13" Type="http://schemas.openxmlformats.org/officeDocument/2006/relationships/slide" Target="slides/slide10.xml"/><Relationship Id="rId14" Type="http://schemas.openxmlformats.org/officeDocument/2006/relationships/slide" Target="slides/slide11.xml"/><Relationship Id="rId15" Type="http://schemas.openxmlformats.org/officeDocument/2006/relationships/notesMaster" Target="notesMasters/notesMaster1.xml"/><Relationship Id="rId16" Type="http://schemas.openxmlformats.org/officeDocument/2006/relationships/printerSettings" Target="printerSettings/printerSettings1.bin"/><Relationship Id="rId17" Type="http://schemas.openxmlformats.org/officeDocument/2006/relationships/presProps" Target="presProps.xml"/><Relationship Id="rId18" Type="http://schemas.openxmlformats.org/officeDocument/2006/relationships/viewProps" Target="viewProps.xml"/><Relationship Id="rId1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Master" Target="slideMasters/slideMaster3.xml"/><Relationship Id="rId4" Type="http://schemas.openxmlformats.org/officeDocument/2006/relationships/slide" Target="slides/slide1.xml"/><Relationship Id="rId5" Type="http://schemas.openxmlformats.org/officeDocument/2006/relationships/slide" Target="slides/slide2.xml"/><Relationship Id="rId6" Type="http://schemas.openxmlformats.org/officeDocument/2006/relationships/slide" Target="slides/slide3.xml"/><Relationship Id="rId7" Type="http://schemas.openxmlformats.org/officeDocument/2006/relationships/slide" Target="slides/slide4.xml"/><Relationship Id="rId8" Type="http://schemas.openxmlformats.org/officeDocument/2006/relationships/slide" Target="slides/slide5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CCA4B16-F133-9847-BCAE-BAFEB1257AC6}" type="datetimeFigureOut">
              <a:rPr lang="en-US" smtClean="0"/>
              <a:t>10/14/15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892ABB5-E209-1B44-8F62-E0AB2E6E3D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70809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FD7082-E91C-4A70-ABE3-58686BBA458D}" type="slidenum">
              <a:rPr lang="en-US" smtClean="0">
                <a:solidFill>
                  <a:prstClr val="black"/>
                </a:solidFill>
                <a:latin typeface="Calibri"/>
              </a:rPr>
              <a:pPr/>
              <a:t>1</a:t>
            </a:fld>
            <a:endParaRPr lang="en-US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91584684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2B9CC9-78D5-46CB-8F3D-57E1F4F28C13}" type="slidenum">
              <a:rPr lang="en-US" smtClean="0"/>
              <a:pPr/>
              <a:t>10</a:t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2B9CC9-78D5-46CB-8F3D-57E1F4F28C13}" type="slidenum">
              <a:rPr lang="en-US" smtClean="0"/>
              <a:pPr/>
              <a:t>11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29698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sz="1200" dirty="0" smtClean="0">
                <a:solidFill>
                  <a:prstClr val="black"/>
                </a:solidFill>
                <a:latin typeface="+mn-lt"/>
              </a:rPr>
              <a:t>Attribution condition: You must indicate that derivative work</a:t>
            </a:r>
          </a:p>
          <a:p>
            <a:r>
              <a:rPr lang="en-US" sz="1200" dirty="0" smtClean="0">
                <a:solidFill>
                  <a:prstClr val="black"/>
                </a:solidFill>
                <a:latin typeface="+mn-lt"/>
              </a:rPr>
              <a:t>"Is derived from </a:t>
            </a:r>
            <a:r>
              <a:rPr lang="en-US" sz="1200" dirty="0" err="1" smtClean="0">
                <a:solidFill>
                  <a:prstClr val="black"/>
                </a:solidFill>
                <a:latin typeface="+mn-lt"/>
              </a:rPr>
              <a:t>Xeno</a:t>
            </a:r>
            <a:r>
              <a:rPr lang="en-US" sz="1200" dirty="0" smtClean="0">
                <a:solidFill>
                  <a:prstClr val="black"/>
                </a:solidFill>
                <a:latin typeface="+mn-lt"/>
              </a:rPr>
              <a:t> </a:t>
            </a:r>
            <a:r>
              <a:rPr lang="en-US" sz="1200" dirty="0" err="1" smtClean="0">
                <a:solidFill>
                  <a:prstClr val="black"/>
                </a:solidFill>
                <a:latin typeface="+mn-lt"/>
              </a:rPr>
              <a:t>Kovah's</a:t>
            </a:r>
            <a:r>
              <a:rPr lang="en-US" sz="1200" dirty="0" smtClean="0">
                <a:solidFill>
                  <a:prstClr val="black"/>
                </a:solidFill>
                <a:latin typeface="+mn-lt"/>
              </a:rPr>
              <a:t> ’Introductory Intel x86: Assembly, Architecture, and Applications’ class"</a:t>
            </a:r>
            <a:endParaRPr lang="en-US" sz="1200" dirty="0">
              <a:solidFill>
                <a:prstClr val="black"/>
              </a:solidFill>
              <a:latin typeface="+mn-lt"/>
            </a:endParaRPr>
          </a:p>
        </p:txBody>
      </p:sp>
      <p:sp>
        <p:nvSpPr>
          <p:cNvPr id="29699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82E91C7F-A5F6-9A4D-B053-7F1F29C94874}" type="slidenum">
              <a:rPr lang="en-US" sz="1200">
                <a:solidFill>
                  <a:prstClr val="black"/>
                </a:solidFill>
              </a:rPr>
              <a:pPr/>
              <a:t>2</a:t>
            </a:fld>
            <a:endParaRPr lang="en-US" sz="120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FD7082-E91C-4A70-ABE3-58686BBA458D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020302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http://</a:t>
            </a:r>
            <a:r>
              <a:rPr lang="en-US" dirty="0" err="1" smtClean="0"/>
              <a:t>www.character-shop.com</a:t>
            </a:r>
            <a:r>
              <a:rPr lang="en-US" dirty="0" smtClean="0"/>
              <a:t>/</a:t>
            </a:r>
            <a:r>
              <a:rPr lang="en-US" dirty="0" err="1" smtClean="0"/>
              <a:t>tcslargescale</a:t>
            </a:r>
            <a:r>
              <a:rPr lang="en-US" dirty="0" smtClean="0"/>
              <a:t>/alien%20queen/aliens-</a:t>
            </a:r>
            <a:r>
              <a:rPr lang="en-US" dirty="0" err="1" smtClean="0"/>
              <a:t>ripley</a:t>
            </a:r>
            <a:r>
              <a:rPr lang="en-US" dirty="0" smtClean="0"/>
              <a:t>-alien-</a:t>
            </a:r>
            <a:r>
              <a:rPr lang="en-US" dirty="0" err="1" smtClean="0"/>
              <a:t>queen.jpg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FD7082-E91C-4A70-ABE3-58686BBA458D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641714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31746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ea typeface="ＭＳ Ｐゴシック" charset="0"/>
              <a:cs typeface="ＭＳ Ｐゴシック" charset="0"/>
            </a:endParaRPr>
          </a:p>
        </p:txBody>
      </p:sp>
      <p:sp>
        <p:nvSpPr>
          <p:cNvPr id="31747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35BC4F3C-02D4-904D-A648-A6DE48FD5683}" type="slidenum">
              <a:rPr lang="en-US" sz="1200">
                <a:solidFill>
                  <a:prstClr val="black"/>
                </a:solidFill>
              </a:rPr>
              <a:pPr/>
              <a:t>5</a:t>
            </a:fld>
            <a:endParaRPr lang="en-US" sz="120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 smtClean="0"/>
              <a:t>Papa </a:t>
            </a:r>
            <a:r>
              <a:rPr lang="en-US" sz="1200" dirty="0" err="1" smtClean="0"/>
              <a:t>Legba</a:t>
            </a:r>
            <a:r>
              <a:rPr lang="en-US" sz="1200" dirty="0" smtClean="0"/>
              <a:t> Hear My Call!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 smtClean="0"/>
              <a:t>http://</a:t>
            </a:r>
            <a:r>
              <a:rPr lang="en-US" sz="1200" dirty="0" err="1" smtClean="0"/>
              <a:t>upload.wikimedia.org</a:t>
            </a:r>
            <a:r>
              <a:rPr lang="en-US" sz="1200" dirty="0" smtClean="0"/>
              <a:t>/</a:t>
            </a:r>
            <a:r>
              <a:rPr lang="en-US" sz="1200" dirty="0" err="1" smtClean="0"/>
              <a:t>wikipedia</a:t>
            </a:r>
            <a:r>
              <a:rPr lang="en-US" sz="1200" dirty="0" smtClean="0"/>
              <a:t>/commons/6/69/</a:t>
            </a:r>
            <a:r>
              <a:rPr lang="en-US" sz="1200" dirty="0" err="1" smtClean="0"/>
              <a:t>PapaLegbaCharlesSanderson.jpg</a:t>
            </a:r>
            <a:endParaRPr lang="en-US" sz="1200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8EBB0E-6808-4FE2-ADD2-1597619FEBE5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961676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 smtClean="0"/>
              <a:t>Papa </a:t>
            </a:r>
            <a:r>
              <a:rPr lang="en-US" sz="1200" dirty="0" err="1" smtClean="0"/>
              <a:t>Legba</a:t>
            </a:r>
            <a:r>
              <a:rPr lang="en-US" sz="1200" dirty="0" smtClean="0"/>
              <a:t> Hear My Call!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 smtClean="0"/>
              <a:t>http://</a:t>
            </a:r>
            <a:r>
              <a:rPr lang="en-US" sz="1200" dirty="0" err="1" smtClean="0"/>
              <a:t>upload.wikimedia.org</a:t>
            </a:r>
            <a:r>
              <a:rPr lang="en-US" sz="1200" dirty="0" smtClean="0"/>
              <a:t>/</a:t>
            </a:r>
            <a:r>
              <a:rPr lang="en-US" sz="1200" dirty="0" err="1" smtClean="0"/>
              <a:t>wikipedia</a:t>
            </a:r>
            <a:r>
              <a:rPr lang="en-US" sz="1200" dirty="0" smtClean="0"/>
              <a:t>/commons/6/69/</a:t>
            </a:r>
            <a:r>
              <a:rPr lang="en-US" sz="1200" dirty="0" err="1" smtClean="0"/>
              <a:t>PapaLegbaCharlesSanderson.jpg</a:t>
            </a:r>
            <a:endParaRPr lang="en-US" sz="1200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8EBB0E-6808-4FE2-ADD2-1597619FEBE5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961676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http://</a:t>
            </a:r>
            <a:r>
              <a:rPr lang="en-US" dirty="0" err="1" smtClean="0"/>
              <a:t>www.adventureclassicgaming.com</a:t>
            </a:r>
            <a:r>
              <a:rPr lang="en-US" dirty="0" smtClean="0"/>
              <a:t>/</a:t>
            </a:r>
            <a:r>
              <a:rPr lang="en-US" dirty="0" err="1" smtClean="0"/>
              <a:t>index.php</a:t>
            </a:r>
            <a:r>
              <a:rPr lang="en-US" dirty="0" smtClean="0"/>
              <a:t>/gallery/image/328/</a:t>
            </a:r>
          </a:p>
          <a:p>
            <a:r>
              <a:rPr lang="en-US" dirty="0" smtClean="0"/>
              <a:t>http://</a:t>
            </a:r>
            <a:r>
              <a:rPr lang="en-US" dirty="0" err="1" smtClean="0"/>
              <a:t>www.adventureclassicgaming.com</a:t>
            </a:r>
            <a:r>
              <a:rPr lang="en-US" dirty="0" smtClean="0"/>
              <a:t>/images/galleries/54/54_6.jpg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FD7082-E91C-4A70-ABE3-58686BBA458D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398415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2B9CC9-78D5-46CB-8F3D-57E1F4F28C13}" type="slidenum">
              <a:rPr lang="en-US" smtClean="0"/>
              <a:pPr/>
              <a:t>9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86E2CB-4D2A-A74F-BF0F-AFB5B99E0118}" type="datetimeFigureOut">
              <a:rPr lang="en-US" smtClean="0"/>
              <a:t>10/14/15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E9AD1B-9E22-F541-B98A-455E379BF5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04039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86E2CB-4D2A-A74F-BF0F-AFB5B99E0118}" type="datetimeFigureOut">
              <a:rPr lang="en-US" smtClean="0"/>
              <a:t>10/14/15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E9AD1B-9E22-F541-B98A-455E379BF5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92240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86E2CB-4D2A-A74F-BF0F-AFB5B99E0118}" type="datetimeFigureOut">
              <a:rPr lang="en-US" smtClean="0"/>
              <a:t>10/14/15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E9AD1B-9E22-F541-B98A-455E379BF5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370980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86E2CB-4D2A-A74F-BF0F-AFB5B99E0118}" type="datetimeFigureOut">
              <a:rPr lang="en-US" smtClean="0"/>
              <a:t>10/14/15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E9AD1B-9E22-F541-B98A-455E379BF5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201993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86E2CB-4D2A-A74F-BF0F-AFB5B99E0118}" type="datetimeFigureOut">
              <a:rPr lang="en-US" smtClean="0"/>
              <a:t>10/14/15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E9AD1B-9E22-F541-B98A-455E379BF5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593337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86E2CB-4D2A-A74F-BF0F-AFB5B99E0118}" type="datetimeFigureOut">
              <a:rPr lang="en-US" smtClean="0"/>
              <a:t>10/14/15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E9AD1B-9E22-F541-B98A-455E379BF5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895260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86E2CB-4D2A-A74F-BF0F-AFB5B99E0118}" type="datetimeFigureOut">
              <a:rPr lang="en-US" smtClean="0"/>
              <a:t>10/14/15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E9AD1B-9E22-F541-B98A-455E379BF5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430161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86E2CB-4D2A-A74F-BF0F-AFB5B99E0118}" type="datetimeFigureOut">
              <a:rPr lang="en-US" smtClean="0"/>
              <a:t>10/14/15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E9AD1B-9E22-F541-B98A-455E379BF5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794092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86E2CB-4D2A-A74F-BF0F-AFB5B99E0118}" type="datetimeFigureOut">
              <a:rPr lang="en-US" smtClean="0"/>
              <a:t>10/14/15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E9AD1B-9E22-F541-B98A-455E379BF5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606772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86E2CB-4D2A-A74F-BF0F-AFB5B99E0118}" type="datetimeFigureOut">
              <a:rPr lang="en-US" smtClean="0"/>
              <a:t>10/14/15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E9AD1B-9E22-F541-B98A-455E379BF5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912879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86E2CB-4D2A-A74F-BF0F-AFB5B99E0118}" type="datetimeFigureOut">
              <a:rPr lang="en-US" smtClean="0"/>
              <a:t>10/14/15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E9AD1B-9E22-F541-B98A-455E379BF5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01161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86E2CB-4D2A-A74F-BF0F-AFB5B99E0118}" type="datetimeFigureOut">
              <a:rPr lang="en-US" smtClean="0"/>
              <a:t>10/14/15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E9AD1B-9E22-F541-B98A-455E379BF5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187858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86E2CB-4D2A-A74F-BF0F-AFB5B99E0118}" type="datetimeFigureOut">
              <a:rPr lang="en-US" smtClean="0"/>
              <a:t>10/14/15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E9AD1B-9E22-F541-B98A-455E379BF5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657455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86E2CB-4D2A-A74F-BF0F-AFB5B99E0118}" type="datetimeFigureOut">
              <a:rPr lang="en-US" smtClean="0"/>
              <a:t>10/14/15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E9AD1B-9E22-F541-B98A-455E379BF5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949823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86E2CB-4D2A-A74F-BF0F-AFB5B99E0118}" type="datetimeFigureOut">
              <a:rPr lang="en-US" smtClean="0"/>
              <a:t>10/14/15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E9AD1B-9E22-F541-B98A-455E379BF5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794122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6DBC6C-D62F-9948-B8A2-935E8788ADA4}" type="datetime1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10/14/15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25668942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808983-EAEA-9640-B741-596E6424298D}" type="datetime1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10/14/15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64617439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8C377C-E047-E34E-BB7D-54CC1C666ECC}" type="datetime1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10/14/15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89691250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1DEAA9-FCFE-B741-8C7A-BE403A97EE31}" type="datetime1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10/14/15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84120533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96F34A-51CA-984D-A888-12E753504B17}" type="datetime1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10/14/15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77668926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DCAF7C-AA0D-1340-9106-64C779F11597}" type="datetime1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10/14/15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610980163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BF6C42-5370-8C4A-9BB9-26D2211ABE99}" type="datetime1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10/14/15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9816045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86E2CB-4D2A-A74F-BF0F-AFB5B99E0118}" type="datetimeFigureOut">
              <a:rPr lang="en-US" smtClean="0"/>
              <a:t>10/14/15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E9AD1B-9E22-F541-B98A-455E379BF5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5320926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C41A68-DB9E-7C41-ACEE-EBA478D8FE9B}" type="datetime1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10/14/15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839208072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5EF787-D978-9C48-B2E2-50EEA5BC8A77}" type="datetime1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10/14/15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679043065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ADD691-7D95-5E4D-837F-B75AC6D914AB}" type="datetime1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10/14/15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813637391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555A0D-B451-C047-A4FA-35DD491D0987}" type="datetime1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10/14/15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5476755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86E2CB-4D2A-A74F-BF0F-AFB5B99E0118}" type="datetimeFigureOut">
              <a:rPr lang="en-US" smtClean="0"/>
              <a:t>10/14/15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E9AD1B-9E22-F541-B98A-455E379BF5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7577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86E2CB-4D2A-A74F-BF0F-AFB5B99E0118}" type="datetimeFigureOut">
              <a:rPr lang="en-US" smtClean="0"/>
              <a:t>10/14/15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E9AD1B-9E22-F541-B98A-455E379BF5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48297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86E2CB-4D2A-A74F-BF0F-AFB5B99E0118}" type="datetimeFigureOut">
              <a:rPr lang="en-US" smtClean="0"/>
              <a:t>10/14/15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E9AD1B-9E22-F541-B98A-455E379BF5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31017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86E2CB-4D2A-A74F-BF0F-AFB5B99E0118}" type="datetimeFigureOut">
              <a:rPr lang="en-US" smtClean="0"/>
              <a:t>10/14/15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E9AD1B-9E22-F541-B98A-455E379BF5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72885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86E2CB-4D2A-A74F-BF0F-AFB5B99E0118}" type="datetimeFigureOut">
              <a:rPr lang="en-US" smtClean="0"/>
              <a:t>10/14/15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E9AD1B-9E22-F541-B98A-455E379BF5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98838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86E2CB-4D2A-A74F-BF0F-AFB5B99E0118}" type="datetimeFigureOut">
              <a:rPr lang="en-US" smtClean="0"/>
              <a:t>10/14/15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E9AD1B-9E22-F541-B98A-455E379BF5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86025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_rels/slideMaster2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22.xml"/><Relationship Id="rId12" Type="http://schemas.openxmlformats.org/officeDocument/2006/relationships/theme" Target="../theme/theme2.xml"/><Relationship Id="rId1" Type="http://schemas.openxmlformats.org/officeDocument/2006/relationships/slideLayout" Target="../slideLayouts/slideLayout1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33.xml"/><Relationship Id="rId12" Type="http://schemas.openxmlformats.org/officeDocument/2006/relationships/theme" Target="../theme/theme3.xml"/><Relationship Id="rId1" Type="http://schemas.openxmlformats.org/officeDocument/2006/relationships/slideLayout" Target="../slideLayouts/slideLayout23.xml"/><Relationship Id="rId2" Type="http://schemas.openxmlformats.org/officeDocument/2006/relationships/slideLayout" Target="../slideLayouts/slideLayout24.xml"/><Relationship Id="rId3" Type="http://schemas.openxmlformats.org/officeDocument/2006/relationships/slideLayout" Target="../slideLayouts/slideLayout25.xml"/><Relationship Id="rId4" Type="http://schemas.openxmlformats.org/officeDocument/2006/relationships/slideLayout" Target="../slideLayouts/slideLayout26.xml"/><Relationship Id="rId5" Type="http://schemas.openxmlformats.org/officeDocument/2006/relationships/slideLayout" Target="../slideLayouts/slideLayout27.xml"/><Relationship Id="rId6" Type="http://schemas.openxmlformats.org/officeDocument/2006/relationships/slideLayout" Target="../slideLayouts/slideLayout28.xml"/><Relationship Id="rId7" Type="http://schemas.openxmlformats.org/officeDocument/2006/relationships/slideLayout" Target="../slideLayouts/slideLayout29.xml"/><Relationship Id="rId8" Type="http://schemas.openxmlformats.org/officeDocument/2006/relationships/slideLayout" Target="../slideLayouts/slideLayout30.xml"/><Relationship Id="rId9" Type="http://schemas.openxmlformats.org/officeDocument/2006/relationships/slideLayout" Target="../slideLayouts/slideLayout31.xml"/><Relationship Id="rId10" Type="http://schemas.openxmlformats.org/officeDocument/2006/relationships/slideLayout" Target="../slideLayouts/slideLayout3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886E2CB-4D2A-A74F-BF0F-AFB5B99E0118}" type="datetimeFigureOut">
              <a:rPr lang="en-US" smtClean="0"/>
              <a:t>10/14/15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7E9AD1B-9E22-F541-B98A-455E379BF5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35015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886E2CB-4D2A-A74F-BF0F-AFB5B99E0118}" type="datetimeFigureOut">
              <a:rPr lang="en-US" smtClean="0"/>
              <a:t>10/14/15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7E9AD1B-9E22-F541-B98A-455E379BF5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771123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371600"/>
            <a:ext cx="8229600" cy="4876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fld id="{CF923EEC-FF47-FF45-8D80-A565D4A1073C}" type="datetime1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defTabSz="914400"/>
              <a:t>10/14/15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086600" y="656907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defTabSz="914400"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3345356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5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5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9525"/>
            <a:ext cx="9144000" cy="1470025"/>
          </a:xfrm>
        </p:spPr>
        <p:txBody>
          <a:bodyPr>
            <a:normAutofit fontScale="90000"/>
          </a:bodyPr>
          <a:lstStyle/>
          <a:p>
            <a:r>
              <a:rPr lang="en-US" dirty="0"/>
              <a:t>Advanced x86:</a:t>
            </a:r>
            <a:br>
              <a:rPr lang="en-US" dirty="0"/>
            </a:br>
            <a:r>
              <a:rPr lang="en-US" sz="4000" dirty="0"/>
              <a:t>BIOS and System Management Mode </a:t>
            </a:r>
            <a:r>
              <a:rPr lang="en-US" sz="4000" dirty="0" smtClean="0"/>
              <a:t>Internals</a:t>
            </a:r>
            <a:br>
              <a:rPr lang="en-US" sz="4000" dirty="0" smtClean="0"/>
            </a:br>
            <a:r>
              <a:rPr lang="en-US" sz="4000" i="1" dirty="0" smtClean="0"/>
              <a:t>Introduction</a:t>
            </a:r>
            <a:endParaRPr lang="en-US" sz="4000" i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1779140"/>
            <a:ext cx="6400800" cy="1275533"/>
          </a:xfrm>
        </p:spPr>
        <p:txBody>
          <a:bodyPr>
            <a:normAutofit/>
          </a:bodyPr>
          <a:lstStyle/>
          <a:p>
            <a:r>
              <a:rPr lang="en-US" dirty="0" err="1"/>
              <a:t>Xeno</a:t>
            </a:r>
            <a:r>
              <a:rPr lang="en-US" dirty="0"/>
              <a:t> </a:t>
            </a:r>
            <a:r>
              <a:rPr lang="en-US" dirty="0" err="1" smtClean="0"/>
              <a:t>Kovah</a:t>
            </a:r>
            <a:r>
              <a:rPr lang="en-US" dirty="0" smtClean="0"/>
              <a:t> &amp;&amp; Corey </a:t>
            </a:r>
            <a:r>
              <a:rPr lang="en-US" dirty="0" err="1" smtClean="0"/>
              <a:t>Kallenberg</a:t>
            </a:r>
            <a:endParaRPr lang="en-US" dirty="0"/>
          </a:p>
          <a:p>
            <a:r>
              <a:rPr lang="en-US" dirty="0" smtClean="0"/>
              <a:t>LegbaCore, LLC</a:t>
            </a: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3"/>
          <a:srcRect l="28609" t="3591" r="27540" b="6899"/>
          <a:stretch/>
        </p:blipFill>
        <p:spPr>
          <a:xfrm>
            <a:off x="3009900" y="3188296"/>
            <a:ext cx="3124200" cy="2438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396554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990600"/>
          </a:xfrm>
        </p:spPr>
        <p:txBody>
          <a:bodyPr>
            <a:normAutofit/>
          </a:bodyPr>
          <a:lstStyle/>
          <a:p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Course Outline Day 1</a:t>
            </a:r>
            <a:endParaRPr lang="en-US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3000"/>
            <a:ext cx="8229600" cy="5486400"/>
          </a:xfrm>
        </p:spPr>
        <p:txBody>
          <a:bodyPr>
            <a:normAutofit/>
          </a:bodyPr>
          <a:lstStyle/>
          <a:p>
            <a:r>
              <a:rPr lang="en-US" sz="2000" dirty="0" smtClean="0">
                <a:latin typeface="Arial"/>
                <a:cs typeface="Arial"/>
              </a:rPr>
              <a:t>BIOS Introduction</a:t>
            </a:r>
          </a:p>
          <a:p>
            <a:r>
              <a:rPr lang="en-US" sz="2000" dirty="0" smtClean="0">
                <a:latin typeface="Arial"/>
                <a:cs typeface="Arial"/>
              </a:rPr>
              <a:t>Chipset basics</a:t>
            </a:r>
          </a:p>
          <a:p>
            <a:pPr lvl="1"/>
            <a:r>
              <a:rPr lang="en-US" sz="1600" dirty="0" smtClean="0">
                <a:latin typeface="Arial"/>
                <a:cs typeface="Arial"/>
              </a:rPr>
              <a:t>How to identify a chipset</a:t>
            </a:r>
          </a:p>
          <a:p>
            <a:r>
              <a:rPr lang="en-US" sz="2000" dirty="0" smtClean="0">
                <a:latin typeface="Arial"/>
                <a:cs typeface="Arial"/>
              </a:rPr>
              <a:t>Boot process Overview</a:t>
            </a:r>
            <a:endParaRPr lang="en-US" sz="2400" dirty="0">
              <a:latin typeface="Arial"/>
              <a:cs typeface="Arial"/>
            </a:endParaRPr>
          </a:p>
          <a:p>
            <a:r>
              <a:rPr lang="en-US" sz="2000" dirty="0" smtClean="0">
                <a:latin typeface="Arial"/>
                <a:cs typeface="Arial"/>
              </a:rPr>
              <a:t>Reset vector &amp; BIOS Operating Environment</a:t>
            </a:r>
          </a:p>
          <a:p>
            <a:r>
              <a:rPr lang="en-US" sz="2000" dirty="0" smtClean="0">
                <a:latin typeface="Arial"/>
                <a:cs typeface="Arial"/>
              </a:rPr>
              <a:t>PCI</a:t>
            </a:r>
          </a:p>
          <a:p>
            <a:pPr lvl="1"/>
            <a:r>
              <a:rPr lang="en-US" sz="1600" dirty="0" smtClean="0">
                <a:latin typeface="Arial"/>
                <a:cs typeface="Arial"/>
              </a:rPr>
              <a:t>PCI Option ROM attacks</a:t>
            </a:r>
          </a:p>
          <a:p>
            <a:r>
              <a:rPr lang="en-US" sz="2000" dirty="0">
                <a:latin typeface="Arial"/>
                <a:cs typeface="Arial"/>
              </a:rPr>
              <a:t>System Management Mode (SMM</a:t>
            </a:r>
            <a:r>
              <a:rPr lang="en-US" sz="2000" dirty="0" smtClean="0">
                <a:latin typeface="Arial"/>
                <a:cs typeface="Arial"/>
              </a:rPr>
              <a:t>)</a:t>
            </a:r>
          </a:p>
          <a:p>
            <a:pPr lvl="1"/>
            <a:r>
              <a:rPr lang="en-US" sz="1600" dirty="0" smtClean="0">
                <a:latin typeface="Arial"/>
                <a:cs typeface="Arial"/>
              </a:rPr>
              <a:t>SMM attacks</a:t>
            </a:r>
          </a:p>
          <a:p>
            <a:endParaRPr lang="en-US" sz="2000" dirty="0">
              <a:latin typeface="Arial"/>
              <a:cs typeface="Arial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549397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990600"/>
          </a:xfrm>
        </p:spPr>
        <p:txBody>
          <a:bodyPr>
            <a:normAutofit/>
          </a:bodyPr>
          <a:lstStyle/>
          <a:p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Course Outline Day 2</a:t>
            </a:r>
            <a:endParaRPr lang="en-US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3000"/>
            <a:ext cx="8229600" cy="5486400"/>
          </a:xfrm>
        </p:spPr>
        <p:txBody>
          <a:bodyPr>
            <a:normAutofit/>
          </a:bodyPr>
          <a:lstStyle/>
          <a:p>
            <a:r>
              <a:rPr lang="en-US" sz="1800" smtClean="0">
                <a:latin typeface="Arial"/>
                <a:cs typeface="Arial"/>
              </a:rPr>
              <a:t>BIOS </a:t>
            </a:r>
            <a:r>
              <a:rPr lang="en-US" sz="1800" dirty="0">
                <a:latin typeface="Arial"/>
                <a:cs typeface="Arial"/>
              </a:rPr>
              <a:t>f</a:t>
            </a:r>
            <a:r>
              <a:rPr lang="en-US" sz="1800" dirty="0" smtClean="0">
                <a:latin typeface="Arial"/>
                <a:cs typeface="Arial"/>
              </a:rPr>
              <a:t>lash (Serial Peripheral Interface (SPI)</a:t>
            </a:r>
            <a:r>
              <a:rPr lang="en-US" sz="1800" dirty="0">
                <a:latin typeface="Arial"/>
                <a:cs typeface="Arial"/>
              </a:rPr>
              <a:t> </a:t>
            </a:r>
            <a:r>
              <a:rPr lang="en-US" sz="1800" dirty="0" smtClean="0">
                <a:latin typeface="Arial"/>
                <a:cs typeface="Arial"/>
              </a:rPr>
              <a:t>mostly)</a:t>
            </a:r>
          </a:p>
          <a:p>
            <a:r>
              <a:rPr lang="en-US" sz="1800" dirty="0">
                <a:latin typeface="Arial"/>
                <a:cs typeface="Arial"/>
              </a:rPr>
              <a:t>Flash chip access control </a:t>
            </a:r>
            <a:r>
              <a:rPr lang="en-US" sz="1800" dirty="0" smtClean="0">
                <a:latin typeface="Arial"/>
                <a:cs typeface="Arial"/>
              </a:rPr>
              <a:t>vulnerabilities</a:t>
            </a:r>
          </a:p>
          <a:p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Introduction to UEFI</a:t>
            </a:r>
          </a:p>
          <a:p>
            <a:pPr lvl="1"/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Secure Boot &amp; Measured Boot</a:t>
            </a:r>
            <a:endParaRPr 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Forensic analysis of UEFI BIOS</a:t>
            </a:r>
          </a:p>
          <a:p>
            <a:pPr lvl="1"/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Reverse engineering BIOS files</a:t>
            </a:r>
          </a:p>
          <a:p>
            <a:pPr marL="342900" lvl="1" indent="-342900">
              <a:buFont typeface="Arial" pitchFamily="34" charset="0"/>
              <a:buChar char="•"/>
            </a:pPr>
            <a:r>
              <a:rPr lang="en-US" sz="1800" dirty="0" smtClean="0">
                <a:latin typeface="Arial"/>
                <a:cs typeface="Arial"/>
              </a:rPr>
              <a:t>Trusted Computing technologies to try and detect BIOS attackers</a:t>
            </a:r>
            <a:endParaRPr lang="en-US" sz="1800" dirty="0">
              <a:latin typeface="Arial"/>
              <a:cs typeface="Arial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236544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en-US" sz="3600">
                <a:latin typeface="Arial" charset="0"/>
                <a:ea typeface="ＭＳ Ｐゴシック" charset="0"/>
                <a:cs typeface="ＭＳ Ｐゴシック" charset="0"/>
              </a:rPr>
              <a:t>All materials are licensed under a Creative Commons </a:t>
            </a:r>
            <a:r>
              <a:rPr lang="ja-JP" altLang="en-US" sz="3600">
                <a:latin typeface="Arial" charset="0"/>
                <a:ea typeface="ＭＳ Ｐゴシック" charset="0"/>
                <a:cs typeface="ＭＳ Ｐゴシック" charset="0"/>
              </a:rPr>
              <a:t>“</a:t>
            </a:r>
            <a:r>
              <a:rPr lang="en-US" altLang="ja-JP" sz="3600">
                <a:latin typeface="Arial" charset="0"/>
                <a:ea typeface="ＭＳ Ｐゴシック" charset="0"/>
                <a:cs typeface="ＭＳ Ｐゴシック" charset="0"/>
              </a:rPr>
              <a:t>Share Alike</a:t>
            </a:r>
            <a:r>
              <a:rPr lang="ja-JP" altLang="en-US" sz="3600">
                <a:latin typeface="Arial" charset="0"/>
                <a:ea typeface="ＭＳ Ｐゴシック" charset="0"/>
                <a:cs typeface="ＭＳ Ｐゴシック" charset="0"/>
              </a:rPr>
              <a:t>”</a:t>
            </a:r>
            <a:r>
              <a:rPr lang="en-US" altLang="ja-JP" sz="3600">
                <a:latin typeface="Arial" charset="0"/>
                <a:ea typeface="ＭＳ Ｐゴシック" charset="0"/>
                <a:cs typeface="ＭＳ Ｐゴシック" charset="0"/>
              </a:rPr>
              <a:t> license.</a:t>
            </a:r>
            <a:endParaRPr lang="en-US" sz="3600"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28674" name="Content Placeholder 2"/>
          <p:cNvSpPr>
            <a:spLocks noGrp="1"/>
          </p:cNvSpPr>
          <p:nvPr>
            <p:ph idx="1"/>
          </p:nvPr>
        </p:nvSpPr>
        <p:spPr>
          <a:xfrm>
            <a:off x="685800" y="1066800"/>
            <a:ext cx="7772400" cy="5486400"/>
          </a:xfrm>
        </p:spPr>
        <p:txBody>
          <a:bodyPr/>
          <a:lstStyle/>
          <a:p>
            <a:pPr marL="0" indent="0" algn="ctr" eaLnBrk="1" hangingPunct="1">
              <a:buFontTx/>
              <a:buNone/>
            </a:pPr>
            <a:r>
              <a:rPr lang="en-US" sz="2400">
                <a:latin typeface="Arial" charset="0"/>
                <a:ea typeface="ＭＳ Ｐゴシック" charset="0"/>
                <a:cs typeface="ＭＳ Ｐゴシック" charset="0"/>
              </a:rPr>
              <a:t>http://creativecommons.org/licenses/by-sa/3.0/</a:t>
            </a:r>
          </a:p>
        </p:txBody>
      </p:sp>
      <p:sp>
        <p:nvSpPr>
          <p:cNvPr id="28675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1A0190B3-9E64-8946-ADD2-447C9EEAC016}" type="slidenum">
              <a:rPr lang="en-US" sz="1400">
                <a:solidFill>
                  <a:prstClr val="black"/>
                </a:solidFill>
              </a:rPr>
              <a:pPr/>
              <a:t>2</a:t>
            </a:fld>
            <a:endParaRPr lang="en-US" sz="1400">
              <a:solidFill>
                <a:prstClr val="black"/>
              </a:solidFill>
            </a:endParaRPr>
          </a:p>
        </p:txBody>
      </p:sp>
      <p:pic>
        <p:nvPicPr>
          <p:cNvPr id="2867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1600200"/>
            <a:ext cx="6324600" cy="4732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677" name="Rectangle 1"/>
          <p:cNvSpPr>
            <a:spLocks noChangeArrowheads="1"/>
          </p:cNvSpPr>
          <p:nvPr/>
        </p:nvSpPr>
        <p:spPr bwMode="auto">
          <a:xfrm>
            <a:off x="0" y="6427788"/>
            <a:ext cx="9144000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sz="1100" dirty="0">
                <a:solidFill>
                  <a:prstClr val="black"/>
                </a:solidFill>
                <a:latin typeface="Calibri"/>
              </a:rPr>
              <a:t>Attribution condition: You must indicate that derivative work</a:t>
            </a:r>
          </a:p>
          <a:p>
            <a:r>
              <a:rPr lang="en-US" sz="1100" dirty="0">
                <a:solidFill>
                  <a:prstClr val="black"/>
                </a:solidFill>
                <a:latin typeface="Calibri"/>
              </a:rPr>
              <a:t>"Is derived from </a:t>
            </a:r>
            <a:r>
              <a:rPr lang="en-US" sz="1100" dirty="0" err="1">
                <a:solidFill>
                  <a:prstClr val="black"/>
                </a:solidFill>
                <a:latin typeface="Calibri"/>
              </a:rPr>
              <a:t>Xeno</a:t>
            </a:r>
            <a:r>
              <a:rPr lang="en-US" sz="1100" dirty="0">
                <a:solidFill>
                  <a:prstClr val="black"/>
                </a:solidFill>
                <a:latin typeface="Calibri"/>
              </a:rPr>
              <a:t> </a:t>
            </a:r>
            <a:r>
              <a:rPr lang="en-US" sz="1100" dirty="0" err="1" smtClean="0">
                <a:solidFill>
                  <a:prstClr val="black"/>
                </a:solidFill>
                <a:latin typeface="Calibri"/>
              </a:rPr>
              <a:t>Kovah</a:t>
            </a:r>
            <a:r>
              <a:rPr lang="en-US" sz="1100" dirty="0" smtClean="0">
                <a:solidFill>
                  <a:prstClr val="black"/>
                </a:solidFill>
                <a:latin typeface="Calibri"/>
              </a:rPr>
              <a:t> &amp; John Butterworth's ’Advanced Intel </a:t>
            </a:r>
            <a:r>
              <a:rPr lang="en-US" sz="1100" dirty="0">
                <a:solidFill>
                  <a:prstClr val="black"/>
                </a:solidFill>
                <a:latin typeface="Calibri"/>
              </a:rPr>
              <a:t>x86: </a:t>
            </a:r>
            <a:r>
              <a:rPr lang="en-US" sz="1100" dirty="0"/>
              <a:t>BIOS and System Management </a:t>
            </a:r>
            <a:r>
              <a:rPr lang="en-US" sz="1100"/>
              <a:t>Mode </a:t>
            </a:r>
            <a:r>
              <a:rPr lang="en-US" sz="1100" smtClean="0"/>
              <a:t>Internals</a:t>
            </a:r>
            <a:r>
              <a:rPr lang="en-US" sz="1100" smtClean="0">
                <a:solidFill>
                  <a:prstClr val="black"/>
                </a:solidFill>
                <a:latin typeface="Calibri"/>
              </a:rPr>
              <a:t>"</a:t>
            </a:r>
            <a:endParaRPr lang="en-US" sz="1100" dirty="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44141866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58800"/>
            <a:ext cx="9144000" cy="5726317"/>
          </a:xfrm>
          <a:prstGeom prst="rect">
            <a:avLst/>
          </a:prstGeom>
        </p:spPr>
      </p:pic>
      <p:sp>
        <p:nvSpPr>
          <p:cNvPr id="8" name="Left Arrow 7"/>
          <p:cNvSpPr/>
          <p:nvPr/>
        </p:nvSpPr>
        <p:spPr>
          <a:xfrm>
            <a:off x="5715000" y="4572000"/>
            <a:ext cx="1676400" cy="685800"/>
          </a:xfrm>
          <a:prstGeom prst="leftArrow">
            <a:avLst/>
          </a:prstGeom>
          <a:solidFill>
            <a:srgbClr val="FF0000"/>
          </a:solidFill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5943600" y="4724400"/>
            <a:ext cx="1457062" cy="369332"/>
          </a:xfrm>
          <a:prstGeom prst="rect">
            <a:avLst/>
          </a:prstGeom>
          <a:solidFill>
            <a:srgbClr val="FF0000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You are here!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2362200" y="37981"/>
            <a:ext cx="450465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Welcome x86 Machine Masters!!!</a:t>
            </a:r>
            <a:endParaRPr lang="en-US" sz="2400" b="1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525089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9511"/>
            <a:ext cx="8229600" cy="695311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US VS THEM!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4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848" y="685800"/>
            <a:ext cx="9109152" cy="5354484"/>
          </a:xfrm>
          <a:prstGeom prst="rect">
            <a:avLst/>
          </a:prstGeom>
        </p:spPr>
      </p:pic>
      <p:sp>
        <p:nvSpPr>
          <p:cNvPr id="7" name="Title 1"/>
          <p:cNvSpPr txBox="1">
            <a:spLocks/>
          </p:cNvSpPr>
          <p:nvPr/>
        </p:nvSpPr>
        <p:spPr>
          <a:xfrm>
            <a:off x="461974" y="6040284"/>
            <a:ext cx="8229600" cy="695311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60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“With great power loader suit, comes great responsibility”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8481793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27" name="Straight Arrow Connector 226"/>
          <p:cNvCxnSpPr/>
          <p:nvPr/>
        </p:nvCxnSpPr>
        <p:spPr>
          <a:xfrm flipV="1">
            <a:off x="8763000" y="3962400"/>
            <a:ext cx="0" cy="2057400"/>
          </a:xfrm>
          <a:prstGeom prst="straightConnector1">
            <a:avLst/>
          </a:prstGeom>
          <a:ln w="25400" cap="flat" cmpd="sng" algn="ctr">
            <a:solidFill>
              <a:schemeClr val="accent1"/>
            </a:solidFill>
            <a:prstDash val="dash"/>
            <a:round/>
            <a:headEnd type="none" w="med" len="med"/>
            <a:tailEnd type="arrow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7" name="Straight Arrow Connector 196"/>
          <p:cNvCxnSpPr>
            <a:stCxn id="5" idx="0"/>
            <a:endCxn id="31" idx="2"/>
          </p:cNvCxnSpPr>
          <p:nvPr/>
        </p:nvCxnSpPr>
        <p:spPr>
          <a:xfrm flipV="1">
            <a:off x="4876800" y="2514600"/>
            <a:ext cx="0" cy="19812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/>
          <p:cNvCxnSpPr/>
          <p:nvPr/>
        </p:nvCxnSpPr>
        <p:spPr>
          <a:xfrm flipV="1">
            <a:off x="5867400" y="3962400"/>
            <a:ext cx="533400" cy="533400"/>
          </a:xfrm>
          <a:prstGeom prst="straightConnector1">
            <a:avLst/>
          </a:prstGeom>
          <a:ln>
            <a:prstDash val="dash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" name="Rounded Rectangle 4"/>
          <p:cNvSpPr/>
          <p:nvPr/>
        </p:nvSpPr>
        <p:spPr>
          <a:xfrm>
            <a:off x="3886200" y="4495800"/>
            <a:ext cx="1981200" cy="533400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dirty="0">
                <a:solidFill>
                  <a:prstClr val="white"/>
                </a:solidFill>
                <a:latin typeface="Calibri"/>
              </a:rPr>
              <a:t>Intermediate x86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000" dirty="0">
                <a:solidFill>
                  <a:prstClr val="white"/>
                </a:solidFill>
                <a:latin typeface="Calibri"/>
              </a:rPr>
              <a:t>2 day, Xeno Kovah</a:t>
            </a:r>
          </a:p>
        </p:txBody>
      </p:sp>
      <p:sp>
        <p:nvSpPr>
          <p:cNvPr id="6" name="Rounded Rectangle 5"/>
          <p:cNvSpPr/>
          <p:nvPr/>
        </p:nvSpPr>
        <p:spPr>
          <a:xfrm>
            <a:off x="685800" y="4343400"/>
            <a:ext cx="1676400" cy="838200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dirty="0">
                <a:solidFill>
                  <a:prstClr val="white"/>
                </a:solidFill>
                <a:latin typeface="Calibri"/>
              </a:rPr>
              <a:t>Advanced x86: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dirty="0">
                <a:solidFill>
                  <a:prstClr val="white"/>
                </a:solidFill>
                <a:latin typeface="Calibri"/>
              </a:rPr>
              <a:t>Virtualization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000" dirty="0">
                <a:solidFill>
                  <a:prstClr val="white"/>
                </a:solidFill>
                <a:latin typeface="Calibri"/>
              </a:rPr>
              <a:t>2 day, David Weinstein</a:t>
            </a:r>
          </a:p>
        </p:txBody>
      </p:sp>
      <p:sp>
        <p:nvSpPr>
          <p:cNvPr id="7" name="Rounded Rectangle 6"/>
          <p:cNvSpPr/>
          <p:nvPr/>
        </p:nvSpPr>
        <p:spPr>
          <a:xfrm>
            <a:off x="3886200" y="6013450"/>
            <a:ext cx="1981200" cy="520700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000" dirty="0">
                <a:solidFill>
                  <a:prstClr val="white"/>
                </a:solidFill>
                <a:latin typeface="Calibri"/>
              </a:rPr>
              <a:t>Intro </a:t>
            </a:r>
            <a:r>
              <a:rPr lang="en-US" sz="2000" dirty="0" smtClean="0">
                <a:solidFill>
                  <a:prstClr val="white"/>
                </a:solidFill>
                <a:latin typeface="Calibri"/>
              </a:rPr>
              <a:t>x86-64</a:t>
            </a:r>
            <a:endParaRPr lang="en-US" sz="2000" dirty="0">
              <a:solidFill>
                <a:prstClr val="white"/>
              </a:solidFill>
              <a:latin typeface="Calibri"/>
            </a:endParaRP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000" dirty="0">
                <a:solidFill>
                  <a:prstClr val="white"/>
                </a:solidFill>
                <a:latin typeface="Calibri"/>
              </a:rPr>
              <a:t>2 day, </a:t>
            </a:r>
            <a:r>
              <a:rPr lang="en-US" sz="1000" dirty="0" err="1" smtClean="0">
                <a:solidFill>
                  <a:prstClr val="white"/>
                </a:solidFill>
                <a:latin typeface="Calibri"/>
              </a:rPr>
              <a:t>Xeno</a:t>
            </a:r>
            <a:r>
              <a:rPr lang="en-US" sz="1000" dirty="0" smtClean="0">
                <a:solidFill>
                  <a:prstClr val="white"/>
                </a:solidFill>
                <a:latin typeface="Calibri"/>
              </a:rPr>
              <a:t> </a:t>
            </a:r>
            <a:r>
              <a:rPr lang="en-US" sz="1000" dirty="0" err="1" smtClean="0">
                <a:solidFill>
                  <a:prstClr val="white"/>
                </a:solidFill>
                <a:latin typeface="Calibri"/>
              </a:rPr>
              <a:t>Kovah</a:t>
            </a:r>
            <a:endParaRPr lang="en-US" sz="1000" dirty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6400800" y="6019800"/>
            <a:ext cx="2590800" cy="531813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000" dirty="0">
                <a:solidFill>
                  <a:prstClr val="white"/>
                </a:solidFill>
                <a:latin typeface="Calibri"/>
              </a:rPr>
              <a:t>Life of Binaries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000" dirty="0">
                <a:solidFill>
                  <a:prstClr val="white"/>
                </a:solidFill>
                <a:latin typeface="Calibri"/>
              </a:rPr>
              <a:t>2 day, Xeno Kovah</a:t>
            </a:r>
          </a:p>
        </p:txBody>
      </p:sp>
      <p:sp>
        <p:nvSpPr>
          <p:cNvPr id="9" name="Rounded Rectangle 8"/>
          <p:cNvSpPr/>
          <p:nvPr/>
        </p:nvSpPr>
        <p:spPr>
          <a:xfrm>
            <a:off x="6400800" y="4495800"/>
            <a:ext cx="2133600" cy="533400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000" dirty="0">
                <a:solidFill>
                  <a:prstClr val="white"/>
                </a:solidFill>
                <a:latin typeface="Calibri"/>
              </a:rPr>
              <a:t>Stealth Malware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000" dirty="0">
                <a:solidFill>
                  <a:prstClr val="white"/>
                </a:solidFill>
                <a:latin typeface="Calibri"/>
              </a:rPr>
              <a:t>2 day, Xeno Kovah</a:t>
            </a:r>
          </a:p>
        </p:txBody>
      </p:sp>
      <p:cxnSp>
        <p:nvCxnSpPr>
          <p:cNvPr id="16" name="Straight Arrow Connector 15"/>
          <p:cNvCxnSpPr>
            <a:stCxn id="7" idx="0"/>
            <a:endCxn id="5" idx="2"/>
          </p:cNvCxnSpPr>
          <p:nvPr/>
        </p:nvCxnSpPr>
        <p:spPr>
          <a:xfrm flipV="1">
            <a:off x="4876800" y="5029200"/>
            <a:ext cx="0" cy="98425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>
            <a:stCxn id="7" idx="3"/>
            <a:endCxn id="8" idx="1"/>
          </p:cNvCxnSpPr>
          <p:nvPr/>
        </p:nvCxnSpPr>
        <p:spPr>
          <a:xfrm>
            <a:off x="5867400" y="6273800"/>
            <a:ext cx="533400" cy="12700"/>
          </a:xfrm>
          <a:prstGeom prst="straightConnector1">
            <a:avLst/>
          </a:prstGeom>
          <a:ln w="25400" cap="flat" cmpd="sng" algn="ctr">
            <a:solidFill>
              <a:schemeClr val="accent1"/>
            </a:solidFill>
            <a:prstDash val="dash"/>
            <a:round/>
            <a:headEnd type="none" w="med" len="med"/>
            <a:tailEnd type="arrow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>
            <a:stCxn id="5" idx="1"/>
            <a:endCxn id="6" idx="3"/>
          </p:cNvCxnSpPr>
          <p:nvPr/>
        </p:nvCxnSpPr>
        <p:spPr>
          <a:xfrm flipH="1">
            <a:off x="2362200" y="4762500"/>
            <a:ext cx="1524000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>
            <a:stCxn id="5" idx="3"/>
            <a:endCxn id="9" idx="1"/>
          </p:cNvCxnSpPr>
          <p:nvPr/>
        </p:nvCxnSpPr>
        <p:spPr>
          <a:xfrm>
            <a:off x="5867400" y="4762500"/>
            <a:ext cx="533400" cy="0"/>
          </a:xfrm>
          <a:prstGeom prst="straightConnector1">
            <a:avLst/>
          </a:prstGeom>
          <a:ln w="25400" cap="flat" cmpd="sng" algn="ctr">
            <a:solidFill>
              <a:schemeClr val="accent1"/>
            </a:solidFill>
            <a:prstDash val="dash"/>
            <a:round/>
            <a:headEnd type="none" w="med" len="med"/>
            <a:tailEnd type="arrow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>
            <a:stCxn id="8" idx="0"/>
          </p:cNvCxnSpPr>
          <p:nvPr/>
        </p:nvCxnSpPr>
        <p:spPr>
          <a:xfrm flipV="1">
            <a:off x="7696200" y="5029200"/>
            <a:ext cx="0" cy="990600"/>
          </a:xfrm>
          <a:prstGeom prst="straightConnector1">
            <a:avLst/>
          </a:prstGeom>
          <a:ln w="25400" cap="flat" cmpd="sng" algn="ctr">
            <a:solidFill>
              <a:schemeClr val="accent1"/>
            </a:solidFill>
            <a:prstDash val="dash"/>
            <a:round/>
            <a:headEnd type="none" w="med" len="med"/>
            <a:tailEnd type="arrow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/>
          <p:cNvCxnSpPr/>
          <p:nvPr/>
        </p:nvCxnSpPr>
        <p:spPr>
          <a:xfrm rot="10800000">
            <a:off x="76200" y="217488"/>
            <a:ext cx="650875" cy="1587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/>
          <p:cNvCxnSpPr/>
          <p:nvPr/>
        </p:nvCxnSpPr>
        <p:spPr>
          <a:xfrm rot="10800000">
            <a:off x="76200" y="530225"/>
            <a:ext cx="650875" cy="1588"/>
          </a:xfrm>
          <a:prstGeom prst="straightConnector1">
            <a:avLst/>
          </a:prstGeom>
          <a:ln w="25400" cap="flat" cmpd="sng" algn="ctr">
            <a:solidFill>
              <a:schemeClr val="accent1"/>
            </a:solidFill>
            <a:prstDash val="dash"/>
            <a:round/>
            <a:headEnd type="none" w="med" len="med"/>
            <a:tailEnd type="arrow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0736" name="TextBox 36"/>
          <p:cNvSpPr txBox="1">
            <a:spLocks noChangeArrowheads="1"/>
          </p:cNvSpPr>
          <p:nvPr/>
        </p:nvSpPr>
        <p:spPr bwMode="auto">
          <a:xfrm>
            <a:off x="835025" y="0"/>
            <a:ext cx="1030288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mtClean="0">
                <a:solidFill>
                  <a:prstClr val="white"/>
                </a:solidFill>
              </a:rPr>
              <a:t>Required</a:t>
            </a:r>
          </a:p>
        </p:txBody>
      </p:sp>
      <p:sp>
        <p:nvSpPr>
          <p:cNvPr id="30737" name="TextBox 37"/>
          <p:cNvSpPr txBox="1">
            <a:spLocks noChangeArrowheads="1"/>
          </p:cNvSpPr>
          <p:nvPr/>
        </p:nvSpPr>
        <p:spPr bwMode="auto">
          <a:xfrm>
            <a:off x="835025" y="303213"/>
            <a:ext cx="16002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mtClean="0">
                <a:solidFill>
                  <a:prstClr val="white"/>
                </a:solidFill>
              </a:rPr>
              <a:t>Recommended</a:t>
            </a:r>
          </a:p>
        </p:txBody>
      </p:sp>
      <p:sp>
        <p:nvSpPr>
          <p:cNvPr id="39" name="Rounded Rectangle 38"/>
          <p:cNvSpPr/>
          <p:nvPr/>
        </p:nvSpPr>
        <p:spPr>
          <a:xfrm>
            <a:off x="76200" y="684213"/>
            <a:ext cx="650875" cy="239712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200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40" name="Rounded Rectangle 39"/>
          <p:cNvSpPr/>
          <p:nvPr/>
        </p:nvSpPr>
        <p:spPr>
          <a:xfrm>
            <a:off x="76200" y="1047750"/>
            <a:ext cx="650875" cy="238125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20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0740" name="TextBox 40"/>
          <p:cNvSpPr txBox="1">
            <a:spLocks noChangeArrowheads="1"/>
          </p:cNvSpPr>
          <p:nvPr/>
        </p:nvSpPr>
        <p:spPr bwMode="auto">
          <a:xfrm>
            <a:off x="857250" y="598488"/>
            <a:ext cx="1096963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mtClean="0">
                <a:solidFill>
                  <a:prstClr val="white"/>
                </a:solidFill>
              </a:rPr>
              <a:t>Approved</a:t>
            </a:r>
          </a:p>
        </p:txBody>
      </p:sp>
      <p:sp>
        <p:nvSpPr>
          <p:cNvPr id="30741" name="TextBox 41"/>
          <p:cNvSpPr txBox="1">
            <a:spLocks noChangeArrowheads="1"/>
          </p:cNvSpPr>
          <p:nvPr/>
        </p:nvSpPr>
        <p:spPr bwMode="auto">
          <a:xfrm>
            <a:off x="857250" y="938213"/>
            <a:ext cx="1700213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mtClean="0">
                <a:solidFill>
                  <a:prstClr val="white"/>
                </a:solidFill>
              </a:rPr>
              <a:t>Intended Future</a:t>
            </a:r>
          </a:p>
        </p:txBody>
      </p:sp>
      <p:sp>
        <p:nvSpPr>
          <p:cNvPr id="30742" name="TextBox 79"/>
          <p:cNvSpPr txBox="1">
            <a:spLocks noChangeArrowheads="1"/>
          </p:cNvSpPr>
          <p:nvPr/>
        </p:nvSpPr>
        <p:spPr bwMode="auto">
          <a:xfrm>
            <a:off x="2859088" y="165100"/>
            <a:ext cx="4516437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400" smtClean="0">
                <a:solidFill>
                  <a:prstClr val="white"/>
                </a:solidFill>
              </a:rPr>
              <a:t>r0x0r Skill Tree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smtClean="0">
                <a:solidFill>
                  <a:prstClr val="white"/>
                </a:solidFill>
              </a:rPr>
              <a:t>"PC deep system security &amp; trusted computing"</a:t>
            </a:r>
          </a:p>
        </p:txBody>
      </p:sp>
      <p:sp>
        <p:nvSpPr>
          <p:cNvPr id="32" name="Rounded Rectangle 31"/>
          <p:cNvSpPr/>
          <p:nvPr/>
        </p:nvSpPr>
        <p:spPr>
          <a:xfrm>
            <a:off x="6400800" y="2743200"/>
            <a:ext cx="2590800" cy="1219200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000" dirty="0">
                <a:solidFill>
                  <a:prstClr val="white"/>
                </a:solidFill>
                <a:latin typeface="Calibri"/>
              </a:rPr>
              <a:t>A</a:t>
            </a:r>
            <a:r>
              <a:rPr lang="en-US" sz="1600" dirty="0">
                <a:solidFill>
                  <a:prstClr val="white"/>
                </a:solidFill>
                <a:latin typeface="Calibri"/>
              </a:rPr>
              <a:t>dvanced x86: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600" dirty="0">
                <a:solidFill>
                  <a:prstClr val="white"/>
                </a:solidFill>
                <a:latin typeface="Calibri"/>
              </a:rPr>
              <a:t>BIOS &amp; SMM (System Management Mode)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000" dirty="0">
                <a:solidFill>
                  <a:prstClr val="white"/>
                </a:solidFill>
                <a:latin typeface="Calibri"/>
              </a:rPr>
              <a:t>2 day, John Butterworth</a:t>
            </a:r>
          </a:p>
        </p:txBody>
      </p:sp>
      <p:sp>
        <p:nvSpPr>
          <p:cNvPr id="50" name="Rounded Rectangle 49"/>
          <p:cNvSpPr/>
          <p:nvPr/>
        </p:nvSpPr>
        <p:spPr>
          <a:xfrm>
            <a:off x="685800" y="1828800"/>
            <a:ext cx="1676400" cy="838200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000" dirty="0">
                <a:solidFill>
                  <a:prstClr val="white"/>
                </a:solidFill>
                <a:latin typeface="Calibri"/>
              </a:rPr>
              <a:t>Intro Trusted Computing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000" dirty="0">
                <a:solidFill>
                  <a:prstClr val="white"/>
                </a:solidFill>
                <a:latin typeface="Calibri"/>
              </a:rPr>
              <a:t>2 day, Ariel Segall</a:t>
            </a:r>
          </a:p>
        </p:txBody>
      </p:sp>
      <p:sp>
        <p:nvSpPr>
          <p:cNvPr id="52" name="Rounded Rectangle 51"/>
          <p:cNvSpPr/>
          <p:nvPr/>
        </p:nvSpPr>
        <p:spPr>
          <a:xfrm>
            <a:off x="1447800" y="3124200"/>
            <a:ext cx="3276600" cy="801688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600" dirty="0">
                <a:solidFill>
                  <a:prstClr val="white"/>
                </a:solidFill>
                <a:latin typeface="Calibri"/>
              </a:rPr>
              <a:t>Advanced x86: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600" dirty="0">
                <a:solidFill>
                  <a:prstClr val="white"/>
                </a:solidFill>
                <a:latin typeface="Calibri"/>
              </a:rPr>
              <a:t>Trusted Execution Technology (TXT)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900" dirty="0">
                <a:solidFill>
                  <a:prstClr val="white"/>
                </a:solidFill>
                <a:latin typeface="Calibri"/>
              </a:rPr>
              <a:t>2 day, Xeno Kovah</a:t>
            </a:r>
          </a:p>
        </p:txBody>
      </p:sp>
      <p:cxnSp>
        <p:nvCxnSpPr>
          <p:cNvPr id="53" name="Straight Arrow Connector 52"/>
          <p:cNvCxnSpPr>
            <a:stCxn id="6" idx="0"/>
          </p:cNvCxnSpPr>
          <p:nvPr/>
        </p:nvCxnSpPr>
        <p:spPr>
          <a:xfrm flipV="1">
            <a:off x="1524000" y="3962400"/>
            <a:ext cx="0" cy="381000"/>
          </a:xfrm>
          <a:prstGeom prst="straightConnector1">
            <a:avLst/>
          </a:prstGeom>
          <a:ln>
            <a:prstDash val="dash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6" name="Straight Arrow Connector 55"/>
          <p:cNvCxnSpPr>
            <a:stCxn id="50" idx="2"/>
          </p:cNvCxnSpPr>
          <p:nvPr/>
        </p:nvCxnSpPr>
        <p:spPr>
          <a:xfrm>
            <a:off x="1524000" y="2667000"/>
            <a:ext cx="0" cy="4572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1" name="Rounded Rectangle 30"/>
          <p:cNvSpPr/>
          <p:nvPr/>
        </p:nvSpPr>
        <p:spPr>
          <a:xfrm>
            <a:off x="3886200" y="1981200"/>
            <a:ext cx="1981200" cy="533400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000" dirty="0">
                <a:solidFill>
                  <a:prstClr val="black"/>
                </a:solidFill>
                <a:latin typeface="Calibri"/>
              </a:rPr>
              <a:t>Intel SGX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000" dirty="0">
                <a:solidFill>
                  <a:prstClr val="black"/>
                </a:solidFill>
                <a:latin typeface="Calibri"/>
              </a:rPr>
              <a:t>2 day, Xeno Kovah</a:t>
            </a:r>
          </a:p>
        </p:txBody>
      </p:sp>
      <p:cxnSp>
        <p:nvCxnSpPr>
          <p:cNvPr id="41" name="Straight Arrow Connector 40"/>
          <p:cNvCxnSpPr/>
          <p:nvPr/>
        </p:nvCxnSpPr>
        <p:spPr>
          <a:xfrm flipV="1">
            <a:off x="5867400" y="5029200"/>
            <a:ext cx="533400" cy="990600"/>
          </a:xfrm>
          <a:prstGeom prst="straightConnector1">
            <a:avLst/>
          </a:prstGeom>
          <a:ln w="25400" cap="flat" cmpd="sng" algn="ctr">
            <a:solidFill>
              <a:schemeClr val="accent1"/>
            </a:solidFill>
            <a:prstDash val="dash"/>
            <a:round/>
            <a:headEnd type="none" w="med" len="med"/>
            <a:tailEnd type="arrow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7" name="Straight Arrow Connector 186"/>
          <p:cNvCxnSpPr>
            <a:endCxn id="52" idx="2"/>
          </p:cNvCxnSpPr>
          <p:nvPr/>
        </p:nvCxnSpPr>
        <p:spPr>
          <a:xfrm flipH="1" flipV="1">
            <a:off x="3086100" y="3925888"/>
            <a:ext cx="800100" cy="569912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4" name="Straight Arrow Connector 193"/>
          <p:cNvCxnSpPr>
            <a:stCxn id="50" idx="3"/>
            <a:endCxn id="31" idx="1"/>
          </p:cNvCxnSpPr>
          <p:nvPr/>
        </p:nvCxnSpPr>
        <p:spPr>
          <a:xfrm>
            <a:off x="2362200" y="2247900"/>
            <a:ext cx="1524000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64" name="Right Arrow 263"/>
          <p:cNvSpPr/>
          <p:nvPr/>
        </p:nvSpPr>
        <p:spPr>
          <a:xfrm>
            <a:off x="5105400" y="2971800"/>
            <a:ext cx="1227138" cy="660400"/>
          </a:xfrm>
          <a:prstGeom prst="rightArrow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100" b="1" dirty="0">
                <a:solidFill>
                  <a:prstClr val="white"/>
                </a:solidFill>
                <a:latin typeface="Calibri"/>
              </a:rPr>
              <a:t>YOU ARE HERE</a:t>
            </a:r>
          </a:p>
        </p:txBody>
      </p:sp>
      <p:sp>
        <p:nvSpPr>
          <p:cNvPr id="37" name="Right Arrow 36"/>
          <p:cNvSpPr/>
          <p:nvPr/>
        </p:nvSpPr>
        <p:spPr>
          <a:xfrm>
            <a:off x="2659063" y="5943600"/>
            <a:ext cx="1227137" cy="660400"/>
          </a:xfrm>
          <a:prstGeom prst="rightArrow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100" b="1" dirty="0">
                <a:solidFill>
                  <a:prstClr val="white"/>
                </a:solidFill>
                <a:latin typeface="Calibri"/>
              </a:rPr>
              <a:t>YOU </a:t>
            </a:r>
            <a:r>
              <a:rPr lang="en-US" sz="1100" b="1" dirty="0" smtClean="0">
                <a:solidFill>
                  <a:prstClr val="white"/>
                </a:solidFill>
                <a:latin typeface="Calibri"/>
              </a:rPr>
              <a:t>TOOK THIS RIGHT?</a:t>
            </a:r>
            <a:endParaRPr lang="en-US" sz="1100" b="1" dirty="0">
              <a:solidFill>
                <a:prstClr val="white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26146494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http://upload.wikimedia.org/wikipedia/commons/6/69/PapaLegbaCharlesSanderson.jpg"/>
          <p:cNvPicPr>
            <a:picLocks noChangeAspect="1" noChangeArrowheads="1"/>
          </p:cNvPicPr>
          <p:nvPr/>
        </p:nvPicPr>
        <p:blipFill>
          <a:blip r:embed="rId3">
            <a:alphaModFix amt="2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220" y="-1244596"/>
            <a:ext cx="9154220" cy="90931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62"/>
          </a:xfrm>
        </p:spPr>
        <p:txBody>
          <a:bodyPr/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About Us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</p:spPr>
        <p:txBody>
          <a:bodyPr>
            <a:normAutofit fontScale="77500" lnSpcReduction="20000"/>
          </a:bodyPr>
          <a:lstStyle/>
          <a:p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We do digital voodoo :)</a:t>
            </a:r>
          </a:p>
          <a:p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Full time security researchers at MITRE since 2007 </a:t>
            </a:r>
          </a:p>
          <a:p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Leading and working on our own research ideas since 2009</a:t>
            </a:r>
          </a:p>
          <a:p>
            <a:pPr lvl="1"/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Basically a bunch of people propose ideas, some get selected, and they get funded from overhead money (i.e. not paid for or directed by government funds)</a:t>
            </a:r>
          </a:p>
          <a:p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Started out working on trustworthy Windows kernel rootkit detection via memory integrity checking &amp; timing-based attestation (“Checkmate”)</a:t>
            </a:r>
          </a:p>
          <a:p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Eventually got interested in BIOS/SMM level threats, and started working on them in earnest around 2011</a:t>
            </a:r>
          </a:p>
          <a:p>
            <a:pPr lvl="1"/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By 2012, had our first custom extra-security BIOS based on our previous work</a:t>
            </a:r>
          </a:p>
          <a:p>
            <a:pPr lvl="1"/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By 2013, had our first BIOS exploit and a BIOS vulnerability/integrity checker (Copernicus)</a:t>
            </a:r>
          </a:p>
          <a:p>
            <a:pPr lvl="1"/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By 2014, had *lots* of BIOS exploits and a slightly more trustworthy Copernicus 2</a:t>
            </a:r>
          </a:p>
          <a:p>
            <a:endParaRPr lang="en-US" sz="2400" i="1" u="sng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Formed the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LegbaCore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security consultancy in Jan. 2015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Continue to specialize in low level security, from the Windows kernel and lower</a:t>
            </a:r>
          </a:p>
        </p:txBody>
      </p:sp>
    </p:spTree>
    <p:extLst>
      <p:ext uri="{BB962C8B-B14F-4D97-AF65-F5344CB8AC3E}">
        <p14:creationId xmlns:p14="http://schemas.microsoft.com/office/powerpoint/2010/main" val="105132180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http://upload.wikimedia.org/wikipedia/commons/6/69/PapaLegbaCharlesSanderson.jpg"/>
          <p:cNvPicPr>
            <a:picLocks noChangeAspect="1" noChangeArrowheads="1"/>
          </p:cNvPicPr>
          <p:nvPr/>
        </p:nvPicPr>
        <p:blipFill>
          <a:blip r:embed="rId3">
            <a:alphaModFix amt="2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220" y="-1244596"/>
            <a:ext cx="9154220" cy="90931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62"/>
          </a:xfrm>
        </p:spPr>
        <p:txBody>
          <a:bodyPr/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About Us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</p:spPr>
        <p:txBody>
          <a:bodyPr>
            <a:normAutofit lnSpcReduction="10000"/>
          </a:bodyPr>
          <a:lstStyle/>
          <a:p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Conferences, we’ve spoke at a few:</a:t>
            </a:r>
          </a:p>
          <a:p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BlackHat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USA 2013-2015,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BlackHat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EUR 2014,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IEEE S&amp;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P 2012,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ACM 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CCS 2013,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Defcon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2012 &amp; 2014-2015,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CanSecWest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2014-2015,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PacSec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2013,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Hack in the Box 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KUL 2013-2014, Hack in the Box AMS 2014-2015, Microsoft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BlueHat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2014,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Syscan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2013,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EkoParty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2013,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BreakPoint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&amp;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RuxCon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2013-2014,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Shmoocon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2012, 2014-2015,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Hack.lu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2013-2014,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NoSuchCon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2013,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SummerCon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2014,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ToorCon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2013,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DeepSec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2014,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VirusBulletin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2014,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MIRCon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2014,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AusCERT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2014,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Trusted Infrastructure 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Workshop 2013,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NIST NICE 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Workshop 2013,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DOD Information Assurance 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Symposium 2013,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and 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MTEM 2013</a:t>
            </a:r>
          </a:p>
        </p:txBody>
      </p:sp>
    </p:spTree>
    <p:extLst>
      <p:ext uri="{BB962C8B-B14F-4D97-AF65-F5344CB8AC3E}">
        <p14:creationId xmlns:p14="http://schemas.microsoft.com/office/powerpoint/2010/main" val="286214883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alphaModFix amt="23000"/>
          </a:blip>
          <a:stretch>
            <a:fillRect/>
          </a:stretch>
        </p:blipFill>
        <p:spPr>
          <a:xfrm>
            <a:off x="-749357" y="0"/>
            <a:ext cx="10579157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304800"/>
            <a:ext cx="8229600" cy="1143000"/>
          </a:xfrm>
        </p:spPr>
        <p:txBody>
          <a:bodyPr/>
          <a:lstStyle/>
          <a:p>
            <a:r>
              <a:rPr lang="en-US" dirty="0" smtClean="0"/>
              <a:t>About You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880" y="685800"/>
            <a:ext cx="9110120" cy="6172200"/>
          </a:xfrm>
        </p:spPr>
        <p:txBody>
          <a:bodyPr>
            <a:normAutofit/>
          </a:bodyPr>
          <a:lstStyle/>
          <a:p>
            <a:r>
              <a:rPr lang="en-US" sz="2000" dirty="0" smtClean="0"/>
              <a:t>What is your name?</a:t>
            </a:r>
          </a:p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8</a:t>
            </a:fld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6248400" y="1752600"/>
            <a:ext cx="33528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 (What do you want/hope </a:t>
            </a:r>
            <a:endParaRPr lang="en-US" dirty="0" smtClean="0"/>
          </a:p>
          <a:p>
            <a:r>
              <a:rPr lang="en-US" dirty="0" smtClean="0"/>
              <a:t>to </a:t>
            </a:r>
            <a:r>
              <a:rPr lang="en-US" dirty="0"/>
              <a:t>get out of the class?)</a:t>
            </a:r>
          </a:p>
        </p:txBody>
      </p:sp>
      <p:sp>
        <p:nvSpPr>
          <p:cNvPr id="7" name="Rectangle 6"/>
          <p:cNvSpPr/>
          <p:nvPr/>
        </p:nvSpPr>
        <p:spPr>
          <a:xfrm>
            <a:off x="-49240" y="3380125"/>
            <a:ext cx="919324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sz="2000" dirty="0" smtClean="0"/>
              <a:t>Did you watch any of the prerequisite classes? :P</a:t>
            </a:r>
          </a:p>
          <a:p>
            <a:pPr marL="742950" lvl="1" indent="-285750">
              <a:buFont typeface="Arial"/>
              <a:buChar char="•"/>
            </a:pPr>
            <a:r>
              <a:rPr lang="en-US" sz="2000" dirty="0" smtClean="0"/>
              <a:t>Do you know C?</a:t>
            </a:r>
          </a:p>
          <a:p>
            <a:pPr marL="285750" indent="-285750">
              <a:buFont typeface="Arial"/>
              <a:buChar char="•"/>
            </a:pPr>
            <a:r>
              <a:rPr lang="en-US" sz="2000" dirty="0" smtClean="0"/>
              <a:t>What is your typical day-to-day job?</a:t>
            </a:r>
            <a:endParaRPr lang="en-US" sz="2000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>
            <a:alphaModFix/>
          </a:blip>
          <a:srcRect l="6739" t="15774" r="44002" b="48907"/>
          <a:stretch/>
        </p:blipFill>
        <p:spPr>
          <a:xfrm>
            <a:off x="-49240" y="1081759"/>
            <a:ext cx="5211389" cy="24221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0265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990600"/>
          </a:xfrm>
        </p:spPr>
        <p:txBody>
          <a:bodyPr>
            <a:normAutofit/>
          </a:bodyPr>
          <a:lstStyle/>
          <a:p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Course Goals</a:t>
            </a:r>
            <a:endParaRPr lang="en-US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3000"/>
            <a:ext cx="8229600" cy="5486400"/>
          </a:xfrm>
        </p:spPr>
        <p:txBody>
          <a:bodyPr>
            <a:normAutofit/>
          </a:bodyPr>
          <a:lstStyle/>
          <a:p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Provide you a basic background in BIOS technologies</a:t>
            </a:r>
          </a:p>
          <a:p>
            <a:pPr lvl="1"/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Very few people know anything about it. Knowledge is power :)</a:t>
            </a:r>
          </a:p>
          <a:p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Convince you that having unlocked BIOS is a really bad thing that can adversely affect the entire system during runtime</a:t>
            </a:r>
          </a:p>
          <a:p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Show you how to measure and interpret the results to understand if and how a system BIOS may be vulnerable</a:t>
            </a:r>
          </a:p>
          <a:p>
            <a:pPr lvl="1"/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Provide you a lot of hands-on examples when possible so you can “see” the effects</a:t>
            </a:r>
          </a:p>
          <a:p>
            <a:pPr lvl="1"/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Its such an abstract topic that provides very little visibility, I have sought to lift this veil</a:t>
            </a:r>
          </a:p>
          <a:p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Convince you that this problem IS solvable!  Especially the information which we cover over these 2 days</a:t>
            </a:r>
          </a:p>
          <a:p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Introduce you to some forensics tools that can not only help you analyze and interpret whether a system BIOS is vulnerable, but also introduce you to some methods to analyze changes if you think a BIOS has been compromised</a:t>
            </a:r>
          </a:p>
          <a:p>
            <a:pPr lvl="1"/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There is still a lot of work to be done on the latter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468464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Default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62</TotalTime>
  <Words>952</Words>
  <Application>Microsoft Macintosh PowerPoint</Application>
  <PresentationFormat>On-screen Show (4:3)</PresentationFormat>
  <Paragraphs>118</Paragraphs>
  <Slides>11</Slides>
  <Notes>11</Notes>
  <HiddenSlides>0</HiddenSlides>
  <MMClips>0</MMClips>
  <ScaleCrop>false</ScaleCrop>
  <HeadingPairs>
    <vt:vector size="4" baseType="variant">
      <vt:variant>
        <vt:lpstr>Theme</vt:lpstr>
      </vt:variant>
      <vt:variant>
        <vt:i4>3</vt:i4>
      </vt:variant>
      <vt:variant>
        <vt:lpstr>Slide Titles</vt:lpstr>
      </vt:variant>
      <vt:variant>
        <vt:i4>11</vt:i4>
      </vt:variant>
    </vt:vector>
  </HeadingPairs>
  <TitlesOfParts>
    <vt:vector size="14" baseType="lpstr">
      <vt:lpstr>Office Theme</vt:lpstr>
      <vt:lpstr>Default Theme</vt:lpstr>
      <vt:lpstr>1_Office Theme</vt:lpstr>
      <vt:lpstr>Advanced x86: BIOS and System Management Mode Internals Introduction</vt:lpstr>
      <vt:lpstr>All materials are licensed under a Creative Commons “Share Alike” license.</vt:lpstr>
      <vt:lpstr>PowerPoint Presentation</vt:lpstr>
      <vt:lpstr>US VS THEM!</vt:lpstr>
      <vt:lpstr>PowerPoint Presentation</vt:lpstr>
      <vt:lpstr>About Us</vt:lpstr>
      <vt:lpstr>About Us</vt:lpstr>
      <vt:lpstr>About You</vt:lpstr>
      <vt:lpstr>Course Goals</vt:lpstr>
      <vt:lpstr>Course Outline Day 1</vt:lpstr>
      <vt:lpstr>Course Outline Day 2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Advanced x86: BIOS and System Management Mode Internals Introduction</dc:title>
  <dc:creator>a</dc:creator>
  <cp:lastModifiedBy>a</cp:lastModifiedBy>
  <cp:revision>37</cp:revision>
  <dcterms:created xsi:type="dcterms:W3CDTF">2015-01-31T00:54:13Z</dcterms:created>
  <dcterms:modified xsi:type="dcterms:W3CDTF">2015-10-14T06:13:06Z</dcterms:modified>
</cp:coreProperties>
</file>