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472" r:id="rId2"/>
    <p:sldId id="514" r:id="rId3"/>
    <p:sldId id="286" r:id="rId4"/>
    <p:sldId id="287" r:id="rId5"/>
    <p:sldId id="288" r:id="rId6"/>
    <p:sldId id="289" r:id="rId7"/>
    <p:sldId id="290" r:id="rId8"/>
    <p:sldId id="291" r:id="rId9"/>
    <p:sldId id="473" r:id="rId10"/>
    <p:sldId id="292" r:id="rId11"/>
    <p:sldId id="294" r:id="rId12"/>
    <p:sldId id="295" r:id="rId13"/>
    <p:sldId id="296" r:id="rId14"/>
    <p:sldId id="297" r:id="rId15"/>
    <p:sldId id="486" r:id="rId16"/>
    <p:sldId id="487" r:id="rId17"/>
    <p:sldId id="298" r:id="rId18"/>
    <p:sldId id="299" r:id="rId19"/>
    <p:sldId id="300" r:id="rId20"/>
    <p:sldId id="301" r:id="rId21"/>
    <p:sldId id="302" r:id="rId22"/>
    <p:sldId id="303" r:id="rId23"/>
    <p:sldId id="477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6" r:id="rId32"/>
    <p:sldId id="317" r:id="rId33"/>
    <p:sldId id="319" r:id="rId34"/>
    <p:sldId id="485" r:id="rId35"/>
    <p:sldId id="488" r:id="rId36"/>
    <p:sldId id="499" r:id="rId37"/>
    <p:sldId id="500" r:id="rId38"/>
    <p:sldId id="512" r:id="rId39"/>
    <p:sldId id="501" r:id="rId40"/>
    <p:sldId id="511" r:id="rId41"/>
    <p:sldId id="502" r:id="rId42"/>
    <p:sldId id="503" r:id="rId43"/>
    <p:sldId id="504" r:id="rId44"/>
    <p:sldId id="505" r:id="rId45"/>
    <p:sldId id="506" r:id="rId46"/>
    <p:sldId id="507" r:id="rId47"/>
    <p:sldId id="508" r:id="rId48"/>
    <p:sldId id="509" r:id="rId49"/>
    <p:sldId id="510" r:id="rId50"/>
    <p:sldId id="489" r:id="rId51"/>
    <p:sldId id="490" r:id="rId52"/>
    <p:sldId id="491" r:id="rId53"/>
    <p:sldId id="492" r:id="rId54"/>
    <p:sldId id="493" r:id="rId55"/>
    <p:sldId id="494" r:id="rId56"/>
    <p:sldId id="495" r:id="rId57"/>
    <p:sldId id="496" r:id="rId58"/>
    <p:sldId id="497" r:id="rId59"/>
    <p:sldId id="498" r:id="rId60"/>
    <p:sldId id="478" r:id="rId61"/>
    <p:sldId id="480" r:id="rId62"/>
    <p:sldId id="481" r:id="rId63"/>
    <p:sldId id="482" r:id="rId64"/>
    <p:sldId id="483" r:id="rId65"/>
    <p:sldId id="484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8" autoAdjust="0"/>
    <p:restoredTop sz="89060" autoAdjust="0"/>
  </p:normalViewPr>
  <p:slideViewPr>
    <p:cSldViewPr snapToObjects="1">
      <p:cViewPr varScale="1">
        <p:scale>
          <a:sx n="104" d="100"/>
          <a:sy n="104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commentAuthors" Target="commentAuthors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D5C70-A77C-D44C-854F-A6F8297575FD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34843-9A0F-EA4D-9579-EAF7D6C23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2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F205B-BE99-47B5-9D85-FE0A8EFCBE6F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D7082-E91C-4A70-ABE3-58686BBA4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26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6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more diagrams like</a:t>
            </a:r>
            <a:r>
              <a:rPr lang="en-US" baseline="0" dirty="0" smtClean="0"/>
              <a:t> the previous, no good block diagram of a PCH</a:t>
            </a:r>
          </a:p>
          <a:p>
            <a:r>
              <a:rPr lang="en-US" baseline="0" dirty="0" smtClean="0"/>
              <a:t>The Chipset no longer consists of 2 components but of a single component, PCH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7002-0B35-4ACC-8146-206FCC5706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6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more diagrams like</a:t>
            </a:r>
            <a:r>
              <a:rPr lang="en-US" baseline="0" dirty="0" smtClean="0"/>
              <a:t> the previous, no good block diagram of a PCH</a:t>
            </a:r>
          </a:p>
          <a:p>
            <a:r>
              <a:rPr lang="en-US" baseline="0" dirty="0" smtClean="0"/>
              <a:t>The Chipset no longer consists of 2 components but of a single component, PCH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7002-0B35-4ACC-8146-206FCC5706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60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your CPU sees </a:t>
            </a:r>
            <a:r>
              <a:rPr lang="en-US" smtClean="0"/>
              <a:t>the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7002-0B35-4ACC-8146-206FCC5706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1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your CPU sees </a:t>
            </a:r>
            <a:r>
              <a:rPr lang="en-US" smtClean="0"/>
              <a:t>the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7002-0B35-4ACC-8146-206FCC5706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1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your CPU sees </a:t>
            </a:r>
            <a:r>
              <a:rPr lang="en-US" smtClean="0"/>
              <a:t>the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7002-0B35-4ACC-8146-206FCC5706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1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 of</a:t>
            </a:r>
            <a:r>
              <a:rPr lang="en-US" baseline="0" dirty="0" smtClean="0"/>
              <a:t> like a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 of</a:t>
            </a:r>
            <a:r>
              <a:rPr lang="en-US" baseline="0" dirty="0" smtClean="0"/>
              <a:t> like a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 of</a:t>
            </a:r>
            <a:r>
              <a:rPr lang="en-US" baseline="0" dirty="0" smtClean="0"/>
              <a:t> like a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 of</a:t>
            </a:r>
            <a:r>
              <a:rPr lang="en-US" baseline="0" dirty="0" smtClean="0"/>
              <a:t> like a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 of</a:t>
            </a:r>
            <a:r>
              <a:rPr lang="en-US" baseline="0" dirty="0" smtClean="0"/>
              <a:t> like a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Attribution condition: You must indicate that derivative work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"Is derived from John Butterworth &amp;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Xeno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Kovah’s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’Advanced Intel x86: </a:t>
            </a:r>
            <a:r>
              <a:rPr lang="en-US" sz="1200" dirty="0" smtClean="0"/>
              <a:t>BIOS and SMM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’ class posted at http://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opensecuritytraining.info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IntroBIOS.html</a:t>
            </a:r>
            <a:r>
              <a:rPr lang="en-US" sz="1200" smtClean="0">
                <a:solidFill>
                  <a:prstClr val="black"/>
                </a:solidFill>
                <a:latin typeface="+mn-lt"/>
              </a:rPr>
              <a:t>”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E91C7F-A5F6-9A4D-B053-7F1F29C94874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 of</a:t>
            </a:r>
            <a:r>
              <a:rPr lang="en-US" baseline="0" dirty="0" smtClean="0"/>
              <a:t> like a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 of</a:t>
            </a:r>
            <a:r>
              <a:rPr lang="en-US" baseline="0" dirty="0" smtClean="0"/>
              <a:t> like a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 of</a:t>
            </a:r>
            <a:r>
              <a:rPr lang="en-US" baseline="0" dirty="0" smtClean="0"/>
              <a:t> like a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 of</a:t>
            </a:r>
            <a:r>
              <a:rPr lang="en-US" baseline="0" dirty="0" smtClean="0"/>
              <a:t> like a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find</a:t>
            </a:r>
            <a:r>
              <a:rPr lang="en-US" baseline="0" dirty="0" smtClean="0"/>
              <a:t> public 0x9C43 type device ID screen shots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117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 of</a:t>
            </a:r>
            <a:r>
              <a:rPr lang="en-US" baseline="0" dirty="0" smtClean="0"/>
              <a:t> like a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 of</a:t>
            </a:r>
            <a:r>
              <a:rPr lang="en-US" baseline="0" dirty="0" smtClean="0"/>
              <a:t> like a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fair number of these pertain to security and that’s what we’ll focus on.</a:t>
            </a:r>
            <a:endParaRPr lang="en-US" sz="1200" dirty="0" smtClean="0">
              <a:latin typeface="+mn-lt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7002-0B35-4ACC-8146-206FCC5706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08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 of</a:t>
            </a:r>
            <a:r>
              <a:rPr lang="en-US" baseline="0" dirty="0" smtClean="0"/>
              <a:t> like a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 of</a:t>
            </a:r>
            <a:r>
              <a:rPr lang="en-US" baseline="0" dirty="0" smtClean="0"/>
              <a:t> like a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 of</a:t>
            </a:r>
            <a:r>
              <a:rPr lang="en-US" baseline="0" dirty="0" smtClean="0"/>
              <a:t> like a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are probably similar enough to reference this one instead, but I will not do that.</a:t>
            </a:r>
            <a:endParaRPr lang="en-US" sz="1200" dirty="0" smtClean="0">
              <a:latin typeface="+mn-lt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7002-0B35-4ACC-8146-206FCC5706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0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still a lot of systems</a:t>
            </a:r>
            <a:r>
              <a:rPr lang="en-US" baseline="0" dirty="0" smtClean="0"/>
              <a:t> out there that pre-date the consolidation into the CPU.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7002-0B35-4ACC-8146-206FCC5706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hold true whether</a:t>
            </a:r>
            <a:r>
              <a:rPr lang="en-US" baseline="0" dirty="0" smtClean="0"/>
              <a:t> the system is an older MCH/ICH system or a new consolidated PCH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7002-0B35-4ACC-8146-206FCC5706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9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hold true whether</a:t>
            </a:r>
            <a:r>
              <a:rPr lang="en-US" baseline="0" dirty="0" smtClean="0"/>
              <a:t> the system is an older MCH/ICH system or a new consolidated PCH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7002-0B35-4ACC-8146-206FCC5706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9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hold true whether</a:t>
            </a:r>
            <a:r>
              <a:rPr lang="en-US" baseline="0" dirty="0" smtClean="0"/>
              <a:t> the system is an older MCH/ICH system or a new consolidated PCH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7002-0B35-4ACC-8146-206FCC5706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9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17002-0B35-4ACC-8146-206FCC5706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0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BC6C-D62F-9948-B8A2-935E8788ADA4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D691-7D95-5E4D-837F-B75AC6D914AB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A0D-B451-C047-A4FA-35DD491D0987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983-EAEA-9640-B741-596E6424298D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7C-E047-E34E-BB7D-54CC1C666ECC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EAA9-FCFE-B741-8C7A-BE403A97EE31}" type="datetime1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F34A-51CA-984D-A888-12E753504B17}" type="datetime1">
              <a:rPr lang="en-US" smtClean="0"/>
              <a:t>10/14/15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F7C-AA0D-1340-9106-64C779F11597}" type="datetime1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C42-5370-8C4A-9BB9-26D2211ABE99}" type="datetime1">
              <a:rPr lang="en-US" smtClean="0"/>
              <a:t>10/14/15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1A68-DB9E-7C41-ACEE-EBA478D8FE9B}" type="datetime1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787-D978-9C48-B2E2-50EEA5BC8A77}" type="datetime1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23EEC-FF47-FF45-8D80-A565D4A1073C}" type="datetime1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www.intel.com/design/chipsets/industry/25128901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pciids.sourceforge.net/" TargetMode="External"/><Relationship Id="rId5" Type="http://schemas.openxmlformats.org/officeDocument/2006/relationships/hyperlink" Target="http://pci-ids.ucw.cz/" TargetMode="External"/><Relationship Id="rId6" Type="http://schemas.openxmlformats.org/officeDocument/2006/relationships/image" Target="../media/image15.png"/><Relationship Id="rId7" Type="http://schemas.openxmlformats.org/officeDocument/2006/relationships/hyperlink" Target="http://www.intel.com/content/www/us/en/io/io-controller-hub-9-datashee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hyperlink" Target="http://pciids.sourceforge.net/" TargetMode="External"/><Relationship Id="rId6" Type="http://schemas.openxmlformats.org/officeDocument/2006/relationships/hyperlink" Target="http://pci-ids.ucw.cz/" TargetMode="External"/><Relationship Id="rId7" Type="http://schemas.openxmlformats.org/officeDocument/2006/relationships/hyperlink" Target="http://www.intel.com/assets/PDF/datasheet/32012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ci-ids.ucw.cz/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idatabase.com/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hyperlink" Target="http://www.intel.com/content/www/us/en/chipsets/6-chipset-c200-chipset-datasheet.html" TargetMode="External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content/dam/www/public/us/en/documents/specification-updates/2nd-gen-core-family-mobile-specification-update.pdf" TargetMode="External"/><Relationship Id="rId4" Type="http://schemas.openxmlformats.org/officeDocument/2006/relationships/hyperlink" Target="http://www.intel.com/content/dam/www/public/us/en/documents/specification-updates/2nd-gen-core-desktop-specification-update.pdf" TargetMode="External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x86:</a:t>
            </a:r>
            <a:br>
              <a:rPr lang="en-US" dirty="0"/>
            </a:br>
            <a:r>
              <a:rPr lang="en-US" sz="4000" dirty="0"/>
              <a:t>BIOS and System Management Mode </a:t>
            </a:r>
            <a:r>
              <a:rPr lang="en-US" sz="4000" dirty="0" smtClean="0"/>
              <a:t>Internals</a:t>
            </a:r>
            <a:br>
              <a:rPr lang="en-US" sz="4000" dirty="0" smtClean="0"/>
            </a:br>
            <a:r>
              <a:rPr lang="en-US" sz="4000" i="1" smtClean="0"/>
              <a:t>Chipset Architecture</a:t>
            </a:r>
            <a:endParaRPr lang="en-US" sz="40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8609" t="3591" r="27540" b="6899"/>
          <a:stretch/>
        </p:blipFill>
        <p:spPr>
          <a:xfrm>
            <a:off x="3009900" y="3188296"/>
            <a:ext cx="3124200" cy="24384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71600" y="1779140"/>
            <a:ext cx="6400800" cy="1275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Xeno Kovah &amp;&amp; Corey Kallenberg</a:t>
            </a:r>
          </a:p>
          <a:p>
            <a:r>
              <a:rPr lang="en-US" smtClean="0"/>
              <a:t>LegbaCore, LLC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556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5"/>
          <a:stretch/>
        </p:blipFill>
        <p:spPr bwMode="auto">
          <a:xfrm>
            <a:off x="1828800" y="1295400"/>
            <a:ext cx="5449824" cy="332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534400" cy="2057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devices on the ICH which we care about most are: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LPC (Low-Pin Count) controller device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Firmware Hub (legacy)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Trusted Platform Module (TPM)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Low-Pin Count (LPC)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3657600"/>
            <a:ext cx="914400" cy="228600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0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5"/>
          <a:stretch/>
        </p:blipFill>
        <p:spPr bwMode="auto">
          <a:xfrm>
            <a:off x="1496568" y="1066800"/>
            <a:ext cx="5791200" cy="35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4800600"/>
            <a:ext cx="8382000" cy="18288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Extends the security functions within the TPM chip to the CPU/system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Memory-Mapped (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fixed address)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operation is still the same when the ICH is consolidated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into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PCH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6954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Trusted Platform Module (TPM)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1475" y="4105656"/>
            <a:ext cx="1108905" cy="362975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6631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Intel I/O Controller Hub 9 Datasheet, because it includes a more complete block diagram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" y="1207294"/>
            <a:ext cx="5938236" cy="522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50223"/>
            <a:ext cx="2506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Intel 4-Series Chipset Datasheet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2743200" y="2263915"/>
            <a:ext cx="1676400" cy="11650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>
            <a:stCxn id="9" idx="0"/>
          </p:cNvCxnSpPr>
          <p:nvPr/>
        </p:nvCxnSpPr>
        <p:spPr>
          <a:xfrm rot="16200000" flipV="1">
            <a:off x="2830443" y="1512958"/>
            <a:ext cx="587515" cy="914400"/>
          </a:xfrm>
          <a:prstGeom prst="curved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943600" y="1068644"/>
            <a:ext cx="3193774" cy="550724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Bottleneck reduction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Memory Controller moved into the CPU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AMD did this in ~2003 with Athlon64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Intel ~2008 (Core i-series CPU)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Graphics processing unit too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Northbridge was essentially eliminated to form a single component (PCH)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Overall trend is to move high-bottleneck areas closer to the CPU which has the fastest clock on the system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>
            <a:stCxn id="34" idx="0"/>
          </p:cNvCxnSpPr>
          <p:nvPr/>
        </p:nvCxnSpPr>
        <p:spPr>
          <a:xfrm flipH="1" flipV="1">
            <a:off x="2204162" y="3276602"/>
            <a:ext cx="5638" cy="7619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62000" y="4038600"/>
            <a:ext cx="2895600" cy="1676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 to Platform Controller Hub (PCH)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65263" y="2922658"/>
            <a:ext cx="2254537" cy="14207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urved Connector 30"/>
          <p:cNvCxnSpPr>
            <a:stCxn id="30" idx="0"/>
          </p:cNvCxnSpPr>
          <p:nvPr/>
        </p:nvCxnSpPr>
        <p:spPr>
          <a:xfrm rot="16200000" flipV="1">
            <a:off x="3080437" y="1110563"/>
            <a:ext cx="1398658" cy="2225532"/>
          </a:xfrm>
          <a:prstGeom prst="curved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t="4791" r="5133" b="1854"/>
          <a:stretch/>
        </p:blipFill>
        <p:spPr bwMode="auto">
          <a:xfrm>
            <a:off x="152400" y="800100"/>
            <a:ext cx="53244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638800" y="855882"/>
            <a:ext cx="3276600" cy="5773518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Shown here is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Intel 5-series chipset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iteration of the consolidation into a single Platform Controller Hub (PCH)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AMD did similar in 2003, but I don’t want to throw too many hardware diagrams at you (despite being different at the hardware level, logically they are similar if not the same)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to show you just a few, explain why they are the way they are so then you can interpret new/different ones yourself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Processor is starting to resemble a System On a Chip (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9" y="6573619"/>
            <a:ext cx="6817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Intel Core i5-600, i3-500 Desktop Processor Series, Intel Pentium Desktop Processor 6000 Series datasheet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527727" y="4050268"/>
            <a:ext cx="7120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(PCH)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01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Now everything’s just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PCHy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t="41577" r="5133" b="1854"/>
          <a:stretch/>
        </p:blipFill>
        <p:spPr bwMode="auto">
          <a:xfrm>
            <a:off x="1495425" y="1143000"/>
            <a:ext cx="53244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4629149"/>
            <a:ext cx="8458200" cy="1944469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All the ICH components that we cared about for this course are still present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From a software standpoint, even their mode of access is the same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Functionally speaking, most of what we’ll be looking at is agnostic as to whether its MCH/ICH or PCH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a few exceptions and those will be addressed as they crop up as well as how you account for them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9" y="6573619"/>
            <a:ext cx="6817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Intel Core i5-600, i3-500 Desktop Processor Series, Intel Pentium Desktop Processor 6000 Series datasheet</a:t>
            </a:r>
            <a:endParaRPr lang="en-US" sz="1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 Controller Hub (PCH)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2098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(PCH)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8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Yeah it’s really getting </a:t>
            </a:r>
            <a:r>
              <a:rPr lang="en-US" dirty="0" err="1" smtClean="0"/>
              <a:t>SoCish</a:t>
            </a:r>
            <a:r>
              <a:rPr lang="en-US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Haswell</a:t>
            </a:r>
            <a:r>
              <a:rPr lang="en-US" sz="3600" dirty="0" smtClean="0"/>
              <a:t>/</a:t>
            </a:r>
            <a:r>
              <a:rPr lang="en-US" sz="3600" dirty="0" err="1" smtClean="0"/>
              <a:t>Broadwell</a:t>
            </a:r>
            <a:r>
              <a:rPr lang="en-US" sz="3600" dirty="0"/>
              <a:t> </a:t>
            </a:r>
            <a:r>
              <a:rPr lang="en-US" sz="3600" dirty="0" smtClean="0"/>
              <a:t>mobile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477000" cy="65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1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Aside: Intel does make some </a:t>
            </a:r>
            <a:r>
              <a:rPr lang="en-US" sz="3600" dirty="0" err="1" smtClean="0"/>
              <a:t>SoCs</a:t>
            </a:r>
            <a:r>
              <a:rPr lang="en-US" sz="3600" dirty="0" smtClean="0"/>
              <a:t>, their “Atom” series. Out of scope for today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1414751"/>
            <a:ext cx="7480300" cy="4852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81001"/>
            <a:ext cx="36140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 smtClean="0"/>
              <a:t>From Intel</a:t>
            </a:r>
            <a:r>
              <a:rPr lang="en-US" b="1" baseline="30000" dirty="0"/>
              <a:t>® </a:t>
            </a:r>
            <a:r>
              <a:rPr lang="en-US" b="1" baseline="30000" dirty="0" err="1"/>
              <a:t>AtomTM</a:t>
            </a:r>
            <a:r>
              <a:rPr lang="en-US" b="1" baseline="30000" dirty="0"/>
              <a:t> Processor E6xx </a:t>
            </a:r>
            <a:r>
              <a:rPr lang="en-US" b="1" baseline="30000" dirty="0" smtClean="0"/>
              <a:t>Series Datasheet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2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1575"/>
            <a:ext cx="4823657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57056" y="1219200"/>
            <a:ext cx="3482144" cy="5638800"/>
          </a:xfrm>
        </p:spPr>
        <p:txBody>
          <a:bodyPr>
            <a:normAutofit fontScale="925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how the processor sees the chipset devices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Not actually a complete diagram, there are more devices listed in the datasheet than what Intel included in this diagram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Some devices have additional functions (it’s a PCI-thing which we’ll talk about)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Device 2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won’t be implemented if there is an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external graphics card. 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732" y="15240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Model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7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32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Device 0: DRAM Controller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1575"/>
            <a:ext cx="4823657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57056" y="1143000"/>
            <a:ext cx="3329743" cy="5638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Device 0 – DRAM Controller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Configured by BIOS to define much of the memory map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SMM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PCI Express base address register space(PCIEXBAR)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4846" y="2610651"/>
            <a:ext cx="887508" cy="591671"/>
          </a:xfrm>
          <a:prstGeom prst="rect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32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Device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31: LPC Interface Bridge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71575"/>
            <a:ext cx="4823657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57056" y="1143000"/>
            <a:ext cx="3558344" cy="56388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Device 31 – Low Pin Count Interface (LPC) Bridge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Located on ICH (or PCH if it’s a PCH system)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Implements various system management functions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reference this device a lot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Spec: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www.intel.com/design/chipsets/industry/25128901.pdf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Low Pin Count Interface Specification,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Revision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1.1)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3372" y="5377542"/>
            <a:ext cx="887508" cy="591671"/>
          </a:xfrm>
          <a:prstGeom prst="rect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All materials are licensed under a Creative Commons 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Share Alike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 license.</a:t>
            </a: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http://creativecommons.org/licenses/by-sa/3.0/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0190B3-9E64-8946-ADD2-447C9EEAC016}" type="slidenum">
              <a:rPr lang="en-US" sz="1400">
                <a:solidFill>
                  <a:prstClr val="black"/>
                </a:solidFill>
              </a:rPr>
              <a:pPr/>
              <a:t>2</a:t>
            </a:fld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246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0" y="6427788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Attribution condition: You must indicate that derivative work</a:t>
            </a:r>
          </a:p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"Is derived from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John Butterworth &amp;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Xeno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Kovah’s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’Advanced Intel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x86: </a:t>
            </a:r>
            <a:r>
              <a:rPr lang="en-US" sz="1100" dirty="0"/>
              <a:t>BIOS and </a:t>
            </a:r>
            <a:r>
              <a:rPr lang="en-US" sz="1100" dirty="0" smtClean="0"/>
              <a:t>SMM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’ class posted at http://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opensecuritytraining.info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IntroBIOS.html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”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0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2142297"/>
            <a:ext cx="43148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504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Datasheet will list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all PCI Devices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715000"/>
            <a:ext cx="8229600" cy="10668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 as I said, there are devices which were not included in the chipset diagram provided by Intel in the Mobile 4-Series datasheet.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They’re not all important from a security perspective, but provided here for reference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00" y="990600"/>
            <a:ext cx="43148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6581001"/>
            <a:ext cx="2659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*Intel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I/O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Controller Hub 9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datasheet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0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Chipset Identification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Identify the Chipset and/or Controller Hub</a:t>
            </a:r>
          </a:p>
          <a:p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(1) To find the datasheet, and (2) know the locations of those registers which we will be probing to determine whether a system is vulnerable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Some have stayed the same (same name, same offset) over the years (LPC, BIOS_CNTL) while others have “bounced around a little”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Our demonstrations/slides are all on the Mobile 4-Series Chipset and IO Controller Hub Family 9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 functionality provided by these registers still exist in the latest architecture (assuming they aren’t just still the “same old registers”)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 want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be able to locate/analyze these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teaching you to fish)</a:t>
            </a:r>
          </a:p>
          <a:p>
            <a:pPr lvl="1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Ok I’m convinced!  So how do we find out?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“pretending” that we don’t have eyes on the platform itself: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other words,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 are using RW-Everything in this example, but RW-E accesses the PCI configuration space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which we also could do programmatically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3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Strategy: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257800" cy="5810736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Many of the registers we care about are located in two separate devices: (1) LPC Device, and (2) DRAM-Controller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legacy Chipsets the LPC device is located in the IO Controller Hub and the DRAM-Controller is located in the Memory Controller Hub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datasheet containing the information related to the DRAM controller will be found in the Chipset datasheet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datasheet containing the LPC-related information will be found in the “I/O Controller Hub” datasheet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54777" b="21674"/>
          <a:stretch/>
        </p:blipFill>
        <p:spPr bwMode="auto">
          <a:xfrm>
            <a:off x="13521" y="1073285"/>
            <a:ext cx="2161413" cy="56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520" y="3200400"/>
            <a:ext cx="568647" cy="352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74934" y="3199876"/>
            <a:ext cx="1455207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DRAM Controller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84105" y="5230368"/>
            <a:ext cx="988476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LPC Device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3797808"/>
            <a:ext cx="113871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Chipset </a:t>
            </a:r>
          </a:p>
          <a:p>
            <a:pPr algn="ctr"/>
            <a:r>
              <a:rPr lang="en-US" dirty="0" smtClean="0"/>
              <a:t>Datasheet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6693" y="6022693"/>
            <a:ext cx="1191741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ICH</a:t>
            </a:r>
          </a:p>
          <a:p>
            <a:pPr algn="ctr"/>
            <a:r>
              <a:rPr lang="en-US" dirty="0" smtClean="0"/>
              <a:t>Datasheet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1"/>
          </p:cNvCxnSpPr>
          <p:nvPr/>
        </p:nvCxnSpPr>
        <p:spPr>
          <a:xfrm flipH="1" flipV="1">
            <a:off x="1828800" y="4120973"/>
            <a:ext cx="609600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752600" y="6345857"/>
            <a:ext cx="609600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89686" y="3218792"/>
            <a:ext cx="1462278" cy="290844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7781" y="5250545"/>
            <a:ext cx="962793" cy="29669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8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82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Strategy: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34" y="3200400"/>
            <a:ext cx="914400" cy="352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8" t="4791" r="33692" b="30006"/>
          <a:stretch/>
        </p:blipFill>
        <p:spPr bwMode="auto">
          <a:xfrm>
            <a:off x="130604" y="1600200"/>
            <a:ext cx="200108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257800" cy="5810736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Many of the registers we care about are located in two separate devices: (1) LPC Device, and (2) DRAM-Controller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Modern "Chipsets" (PCH) the LPC device is located in the Platform Controller Hub and the DRAM-Controller is located in the Processor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datasheet containing the information related to the DRAM controller will be found in the processor datasheet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datasheet containing the LPC-related information will be found in the Chipset datasheet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3514" y="2309931"/>
            <a:ext cx="1455207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DRAM Controller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35264" y="4114800"/>
            <a:ext cx="988476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LPC Device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2119122" y="2319757"/>
            <a:ext cx="1462278" cy="290844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55505" y="4114800"/>
            <a:ext cx="962793" cy="29669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40404" y="2743200"/>
            <a:ext cx="113871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CPU</a:t>
            </a:r>
          </a:p>
          <a:p>
            <a:pPr algn="ctr"/>
            <a:r>
              <a:rPr lang="en-US" dirty="0" smtClean="0"/>
              <a:t>Datasheet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68697" y="4968085"/>
            <a:ext cx="1191741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"Chipset"</a:t>
            </a:r>
          </a:p>
          <a:p>
            <a:pPr algn="ctr"/>
            <a:r>
              <a:rPr lang="en-US" dirty="0" smtClean="0"/>
              <a:t>Datasheet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 flipV="1">
            <a:off x="1730804" y="3066365"/>
            <a:ext cx="609600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654604" y="5291249"/>
            <a:ext cx="609600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" y="2514600"/>
            <a:ext cx="1143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799"/>
            <a:ext cx="3814633" cy="3870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82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Strategy: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257800" cy="5810736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your PCI LCP device ID lookup says something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like “Wildcat Point-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LP”, that means you’re using 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Broadwell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/5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generation chip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DRAM controller / Host Device ID will still be in the CPU specification update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LCP device ID can be found in the CPU’s associated “IO datasheet”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24" y="2514600"/>
            <a:ext cx="1143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6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Strategy: Additional Notes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029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do not have to know in advance whether the architecture is a modern chipset or otherwise, the process of identifying the device ID’s will tell you that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we’re identifying PCI devices, this same strategy will work on an AMD system (which is completely left out in this course)</a:t>
            </a:r>
          </a:p>
          <a:p>
            <a:pPr marL="857250" lvl="1" indent="-45720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identifying the applicable registers and offsets is an exercise left to you (or me if I get my hands on an enterprise system with an AMD processor)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7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527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Get the LPC Device ID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9" y="4724400"/>
            <a:ext cx="82296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Will tell us the Controller Hub family (therefore either ICH datasheet if legacy or chipset datasheet otherwise)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 0, Device 31 (1Fh), Function 0, Offset 2 (2-bytes)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Not sure where RW Everything gets the names of its PCI devices from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example, the LPC Device ID is 0x2917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39"/>
          <a:stretch/>
        </p:blipFill>
        <p:spPr bwMode="auto">
          <a:xfrm>
            <a:off x="838200" y="1104089"/>
            <a:ext cx="705190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38200" y="1402404"/>
            <a:ext cx="533400" cy="4263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2965313"/>
            <a:ext cx="533400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31131" y="2762654"/>
            <a:ext cx="3063797" cy="58366"/>
          </a:xfrm>
          <a:custGeom>
            <a:avLst/>
            <a:gdLst>
              <a:gd name="connsiteX0" fmla="*/ 0 w 3063797"/>
              <a:gd name="connsiteY0" fmla="*/ 0 h 58366"/>
              <a:gd name="connsiteX1" fmla="*/ 126459 w 3063797"/>
              <a:gd name="connsiteY1" fmla="*/ 9728 h 58366"/>
              <a:gd name="connsiteX2" fmla="*/ 194553 w 3063797"/>
              <a:gd name="connsiteY2" fmla="*/ 29183 h 58366"/>
              <a:gd name="connsiteX3" fmla="*/ 291829 w 3063797"/>
              <a:gd name="connsiteY3" fmla="*/ 48639 h 58366"/>
              <a:gd name="connsiteX4" fmla="*/ 466927 w 3063797"/>
              <a:gd name="connsiteY4" fmla="*/ 58366 h 58366"/>
              <a:gd name="connsiteX5" fmla="*/ 1274323 w 3063797"/>
              <a:gd name="connsiteY5" fmla="*/ 48639 h 58366"/>
              <a:gd name="connsiteX6" fmla="*/ 1410510 w 3063797"/>
              <a:gd name="connsiteY6" fmla="*/ 38911 h 58366"/>
              <a:gd name="connsiteX7" fmla="*/ 1624519 w 3063797"/>
              <a:gd name="connsiteY7" fmla="*/ 29183 h 58366"/>
              <a:gd name="connsiteX8" fmla="*/ 2772383 w 3063797"/>
              <a:gd name="connsiteY8" fmla="*/ 38911 h 58366"/>
              <a:gd name="connsiteX9" fmla="*/ 2966936 w 3063797"/>
              <a:gd name="connsiteY9" fmla="*/ 48639 h 5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3797" h="58366">
                <a:moveTo>
                  <a:pt x="0" y="0"/>
                </a:moveTo>
                <a:cubicBezTo>
                  <a:pt x="42153" y="3243"/>
                  <a:pt x="84471" y="4788"/>
                  <a:pt x="126459" y="9728"/>
                </a:cubicBezTo>
                <a:cubicBezTo>
                  <a:pt x="167634" y="14572"/>
                  <a:pt x="158580" y="20881"/>
                  <a:pt x="194553" y="29183"/>
                </a:cubicBezTo>
                <a:cubicBezTo>
                  <a:pt x="226774" y="36619"/>
                  <a:pt x="258812" y="46805"/>
                  <a:pt x="291829" y="48639"/>
                </a:cubicBezTo>
                <a:lnTo>
                  <a:pt x="466927" y="58366"/>
                </a:lnTo>
                <a:lnTo>
                  <a:pt x="1274323" y="48639"/>
                </a:lnTo>
                <a:cubicBezTo>
                  <a:pt x="1319825" y="47701"/>
                  <a:pt x="1365069" y="41436"/>
                  <a:pt x="1410510" y="38911"/>
                </a:cubicBezTo>
                <a:cubicBezTo>
                  <a:pt x="1481810" y="34950"/>
                  <a:pt x="1553183" y="32426"/>
                  <a:pt x="1624519" y="29183"/>
                </a:cubicBezTo>
                <a:lnTo>
                  <a:pt x="2772383" y="38911"/>
                </a:lnTo>
                <a:cubicBezTo>
                  <a:pt x="3523571" y="50380"/>
                  <a:pt x="2533310" y="48639"/>
                  <a:pt x="2966936" y="4863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4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Device ID Lookup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554"/>
            <a:ext cx="586221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066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://pciids.sourceforge.net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http://pci-ids.ucw.cz/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(same site, alternate location)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371600" y="5166907"/>
            <a:ext cx="2209800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6656" y="5307083"/>
            <a:ext cx="609600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5" r="3243"/>
          <a:stretch/>
        </p:blipFill>
        <p:spPr bwMode="auto">
          <a:xfrm>
            <a:off x="3657600" y="3890963"/>
            <a:ext cx="5280498" cy="20526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53256" y="3889125"/>
            <a:ext cx="5189704" cy="141795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45152" y="5513787"/>
            <a:ext cx="5189704" cy="41349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4819" y="6096000"/>
            <a:ext cx="8229600" cy="674916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Device ID 0x2917 is part of the ICH9M-E family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www.intel.com/content/www/us/en/io/io-controller-hub-9-datasheet.html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02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313"/>
          <a:stretch/>
        </p:blipFill>
        <p:spPr bwMode="auto">
          <a:xfrm>
            <a:off x="806163" y="1147866"/>
            <a:ext cx="6919221" cy="342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527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Get the Memory Controller Device ID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0600"/>
            <a:ext cx="8379619" cy="19812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2-byte Device ID of the Memory Controller: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 0, Device 0, Function 0, Offset 2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case RW Everything calls it a Host bridge, but as you can see at offset 0x0E in it’s header, it is not a bridge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PCI-related fact which we’ll cover in PCI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sample case the Memory Controller Device ID is 0x2A40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1567773"/>
            <a:ext cx="533400" cy="4263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1700" y="3247418"/>
            <a:ext cx="533400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172792" y="2976661"/>
            <a:ext cx="3246808" cy="58366"/>
          </a:xfrm>
          <a:custGeom>
            <a:avLst/>
            <a:gdLst>
              <a:gd name="connsiteX0" fmla="*/ 0 w 3063797"/>
              <a:gd name="connsiteY0" fmla="*/ 0 h 58366"/>
              <a:gd name="connsiteX1" fmla="*/ 126459 w 3063797"/>
              <a:gd name="connsiteY1" fmla="*/ 9728 h 58366"/>
              <a:gd name="connsiteX2" fmla="*/ 194553 w 3063797"/>
              <a:gd name="connsiteY2" fmla="*/ 29183 h 58366"/>
              <a:gd name="connsiteX3" fmla="*/ 291829 w 3063797"/>
              <a:gd name="connsiteY3" fmla="*/ 48639 h 58366"/>
              <a:gd name="connsiteX4" fmla="*/ 466927 w 3063797"/>
              <a:gd name="connsiteY4" fmla="*/ 58366 h 58366"/>
              <a:gd name="connsiteX5" fmla="*/ 1274323 w 3063797"/>
              <a:gd name="connsiteY5" fmla="*/ 48639 h 58366"/>
              <a:gd name="connsiteX6" fmla="*/ 1410510 w 3063797"/>
              <a:gd name="connsiteY6" fmla="*/ 38911 h 58366"/>
              <a:gd name="connsiteX7" fmla="*/ 1624519 w 3063797"/>
              <a:gd name="connsiteY7" fmla="*/ 29183 h 58366"/>
              <a:gd name="connsiteX8" fmla="*/ 2772383 w 3063797"/>
              <a:gd name="connsiteY8" fmla="*/ 38911 h 58366"/>
              <a:gd name="connsiteX9" fmla="*/ 2966936 w 3063797"/>
              <a:gd name="connsiteY9" fmla="*/ 48639 h 5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3797" h="58366">
                <a:moveTo>
                  <a:pt x="0" y="0"/>
                </a:moveTo>
                <a:cubicBezTo>
                  <a:pt x="42153" y="3243"/>
                  <a:pt x="84471" y="4788"/>
                  <a:pt x="126459" y="9728"/>
                </a:cubicBezTo>
                <a:cubicBezTo>
                  <a:pt x="167634" y="14572"/>
                  <a:pt x="158580" y="20881"/>
                  <a:pt x="194553" y="29183"/>
                </a:cubicBezTo>
                <a:cubicBezTo>
                  <a:pt x="226774" y="36619"/>
                  <a:pt x="258812" y="46805"/>
                  <a:pt x="291829" y="48639"/>
                </a:cubicBezTo>
                <a:lnTo>
                  <a:pt x="466927" y="58366"/>
                </a:lnTo>
                <a:lnTo>
                  <a:pt x="1274323" y="48639"/>
                </a:lnTo>
                <a:cubicBezTo>
                  <a:pt x="1319825" y="47701"/>
                  <a:pt x="1365069" y="41436"/>
                  <a:pt x="1410510" y="38911"/>
                </a:cubicBezTo>
                <a:cubicBezTo>
                  <a:pt x="1481810" y="34950"/>
                  <a:pt x="1553183" y="32426"/>
                  <a:pt x="1624519" y="29183"/>
                </a:cubicBezTo>
                <a:lnTo>
                  <a:pt x="2772383" y="38911"/>
                </a:lnTo>
                <a:cubicBezTo>
                  <a:pt x="3523571" y="50380"/>
                  <a:pt x="2533310" y="48639"/>
                  <a:pt x="2966936" y="4863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31971" y="3418114"/>
            <a:ext cx="198937" cy="65315"/>
          </a:xfrm>
          <a:custGeom>
            <a:avLst/>
            <a:gdLst>
              <a:gd name="connsiteX0" fmla="*/ 0 w 198937"/>
              <a:gd name="connsiteY0" fmla="*/ 65315 h 65315"/>
              <a:gd name="connsiteX1" fmla="*/ 87086 w 198937"/>
              <a:gd name="connsiteY1" fmla="*/ 43543 h 65315"/>
              <a:gd name="connsiteX2" fmla="*/ 195943 w 198937"/>
              <a:gd name="connsiteY2" fmla="*/ 21772 h 65315"/>
              <a:gd name="connsiteX3" fmla="*/ 195943 w 198937"/>
              <a:gd name="connsiteY3" fmla="*/ 0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937" h="65315">
                <a:moveTo>
                  <a:pt x="0" y="65315"/>
                </a:moveTo>
                <a:cubicBezTo>
                  <a:pt x="29029" y="58058"/>
                  <a:pt x="57876" y="50034"/>
                  <a:pt x="87086" y="43543"/>
                </a:cubicBezTo>
                <a:cubicBezTo>
                  <a:pt x="123209" y="35516"/>
                  <a:pt x="161585" y="35515"/>
                  <a:pt x="195943" y="21772"/>
                </a:cubicBezTo>
                <a:cubicBezTo>
                  <a:pt x="202681" y="19077"/>
                  <a:pt x="195943" y="7257"/>
                  <a:pt x="195943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6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56" y="100467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Device ID Lookup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2158"/>
            <a:ext cx="586221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71600" y="5098511"/>
            <a:ext cx="2209800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6656" y="5238687"/>
            <a:ext cx="609600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5" r="16214"/>
          <a:stretch/>
        </p:blipFill>
        <p:spPr bwMode="auto">
          <a:xfrm>
            <a:off x="3623836" y="3875258"/>
            <a:ext cx="5452068" cy="206834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49496" y="3876673"/>
            <a:ext cx="5342104" cy="135228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77906" y="5514526"/>
            <a:ext cx="5395525" cy="42602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3400" y="990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://pciids.sourceforge.net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http://pci-ids.ucw.cz/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(same site, alternate location)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4819" y="6096000"/>
            <a:ext cx="8229600" cy="67491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Device ID 0x2a40 is part of the Mobile 4-Series chipset family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www.intel.com/assets/PDF/datasheet/320122.pdf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4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(Basic) Chipset Architecture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11669"/>
            <a:ext cx="967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Since I always lose the link, CPU datasheets are here: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www.intel.com</a:t>
            </a:r>
            <a:r>
              <a:rPr lang="en-US" dirty="0"/>
              <a:t>/content/www/us/en/processors/core/core-technical-</a:t>
            </a:r>
            <a:r>
              <a:rPr lang="en-US" dirty="0" err="1"/>
              <a:t>resources.html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9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 what we have learned about this E6400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LPC Device ID is 2917h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ICH9M-E Controller Hub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Member 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IO Controller Hub 9 family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Memory Controller Device ID is 2A40h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4-Series Chipset Memory Controller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this is a legacy chipset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DRAM controller is located in the chipset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LPC is located in the IO Controller Hub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same steps will work on a new system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DRAM controller will be located on the processor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LPC device will be located in the chipset (aka: platform controller hub)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 there may be ambiguity. A discussion of how to resolve some forms of ambiguity was moved to the backup slides for this slide deck for time reasons.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527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Beware: Gotcha #1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6123" y="46482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Verify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Device ID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look up is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correct vendor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Vendors can use the same Device IDs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Vendor ID’s are allocated by the PCI SIG and are always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above Memory Controller Device ID of 0104h returns multiple hits 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pci-ids.ucw.cz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But it’s the 8086h (Intel) one that we want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6" r="31338" b="34827"/>
          <a:stretch/>
        </p:blipFill>
        <p:spPr bwMode="auto">
          <a:xfrm>
            <a:off x="1676400" y="1357008"/>
            <a:ext cx="5082702" cy="29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2509736" y="3036650"/>
            <a:ext cx="533400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8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527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Beware: Gotcha #2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16" y="1143000"/>
            <a:ext cx="8229600" cy="1828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good to cross-reference more than one source...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Where one fails (either returns an incorrect device, or finds no device at all), another may succeed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www.PCIDatabase.com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"/>
          <a:stretch/>
        </p:blipFill>
        <p:spPr bwMode="auto">
          <a:xfrm>
            <a:off x="351850" y="2971800"/>
            <a:ext cx="818178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4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527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Specification Updates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6123" y="12954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an Intel system, a given device family (Processor, IO Controller Hub, Chipset) will have a separate datasheet entitled “Specification Update”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spec update provides typo-fixes and such but also provides the device ID’s for each revision within that particular device family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0" y="4124325"/>
            <a:ext cx="7343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3762875"/>
            <a:ext cx="3385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ICH Family 9 Specification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5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DRAM Controller / Host Bridge PCI “Device IDs” can be found in MCH or CPU datasheets</a:t>
            </a:r>
          </a:p>
          <a:p>
            <a:pPr lvl="1"/>
            <a:r>
              <a:rPr lang="en-US" dirty="0" smtClean="0"/>
              <a:t>This device will be used to find SPI flash programming registers</a:t>
            </a:r>
          </a:p>
          <a:p>
            <a:r>
              <a:rPr lang="en-US" dirty="0" smtClean="0"/>
              <a:t>LPC Controller PCI “Device IDs” can be found in the ICH, PCH, or CPU’s “IO” “specification update” datasheets</a:t>
            </a:r>
          </a:p>
          <a:p>
            <a:pPr lvl="1"/>
            <a:r>
              <a:rPr lang="en-US" dirty="0" smtClean="0"/>
              <a:t>This device will be used to find SPI flash access control registers</a:t>
            </a:r>
          </a:p>
          <a:p>
            <a:r>
              <a:rPr lang="en-US" dirty="0" smtClean="0"/>
              <a:t>These two device IDs together provide all the information we need for identification of hardware for BIOS security checks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starting to get tired </a:t>
            </a:r>
            <a:r>
              <a:rPr lang="en-US" smtClean="0"/>
              <a:t>of spending </a:t>
            </a:r>
            <a:r>
              <a:rPr lang="en-US" dirty="0" smtClean="0"/>
              <a:t>the time it takes to have everyone look this up, so I’ve started to make a cheat sheet ;)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7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Controller/Host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Cheat 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7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3213100"/>
            <a:ext cx="6819900" cy="419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6199743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MCH/3</a:t>
            </a:r>
            <a:r>
              <a:rPr lang="en-US" dirty="0"/>
              <a:t>-series-chipset-family-datasheet.pdf</a:t>
            </a:r>
          </a:p>
        </p:txBody>
      </p:sp>
    </p:spTree>
    <p:extLst>
      <p:ext uri="{BB962C8B-B14F-4D97-AF65-F5344CB8AC3E}">
        <p14:creationId xmlns:p14="http://schemas.microsoft.com/office/powerpoint/2010/main" val="46144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4453" y="6200093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MCH</a:t>
            </a:r>
            <a:r>
              <a:rPr lang="en-US" dirty="0"/>
              <a:t>/3-series-express-chipset-family-datasheet.pdf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500"/>
            <a:ext cx="9144000" cy="23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1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1701800"/>
            <a:ext cx="6731000" cy="345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6454453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MCH/4</a:t>
            </a:r>
            <a:r>
              <a:rPr lang="en-US" dirty="0"/>
              <a:t>-series-chipset-family-datasheet.pdf</a:t>
            </a:r>
          </a:p>
        </p:txBody>
      </p:sp>
    </p:spTree>
    <p:extLst>
      <p:ext uri="{BB962C8B-B14F-4D97-AF65-F5344CB8AC3E}">
        <p14:creationId xmlns:p14="http://schemas.microsoft.com/office/powerpoint/2010/main" val="72650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62650" y="915890"/>
            <a:ext cx="2952750" cy="5942110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hardware model the Mobile 4-Series chipset and its logical relation to the CPU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Specialized chips integrated onto the motherboard that interface the processor to system components.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Two components make up the chipset: the Memory Controller Hub (MCH) and the I/O Controller Hub (ICH)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These components must be configured to be able to sustain an Operating System.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BIOS performs this configuration during boot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prefer the diagram from the Desktop 4-Series Chipset, which explicitly labels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3595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Intel Mobile 4-Series Chipset Datasheet, pg. 13</a:t>
            </a:r>
            <a:endParaRPr 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4-Series Chipset Block Diagram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065834" cy="534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6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5800"/>
            <a:ext cx="9144000" cy="3881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4453" y="6454453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MCH</a:t>
            </a:r>
            <a:r>
              <a:rPr lang="en-US" dirty="0"/>
              <a:t>/4-series-express-chipset-family-datasheet.pdf</a:t>
            </a:r>
          </a:p>
        </p:txBody>
      </p:sp>
    </p:spTree>
    <p:extLst>
      <p:ext uri="{BB962C8B-B14F-4D97-AF65-F5344CB8AC3E}">
        <p14:creationId xmlns:p14="http://schemas.microsoft.com/office/powerpoint/2010/main" val="166415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69" y="152400"/>
            <a:ext cx="7886700" cy="378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937000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CPU/1stGen(Nehalem</a:t>
            </a:r>
            <a:r>
              <a:rPr lang="en-US" dirty="0" smtClean="0"/>
              <a:t>)/Mobile/core</a:t>
            </a:r>
            <a:r>
              <a:rPr lang="en-US" dirty="0"/>
              <a:t>-mobile-datasheet-vol-2.pdf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419600"/>
            <a:ext cx="6400800" cy="90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410200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CPU/1stGen(Nehalem</a:t>
            </a:r>
            <a:r>
              <a:rPr lang="en-US" dirty="0" smtClean="0"/>
              <a:t>)/</a:t>
            </a:r>
            <a:r>
              <a:rPr lang="en-US" dirty="0"/>
              <a:t>Mobile/core-mobile-spec-</a:t>
            </a:r>
            <a:r>
              <a:rPr lang="en-US" dirty="0" err="1"/>
              <a:t>update.pdf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228600"/>
            <a:ext cx="7937500" cy="288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28" y="3200400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CPU/2ndGen(</a:t>
            </a:r>
            <a:r>
              <a:rPr lang="en-US" dirty="0" err="1"/>
              <a:t>SandyBridge</a:t>
            </a:r>
            <a:r>
              <a:rPr lang="en-US" dirty="0"/>
              <a:t>)/Mobile/2nd-gen-core-family-mobile-vol-2-datasheet.pdf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3962400"/>
            <a:ext cx="6299200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028" y="4849359"/>
            <a:ext cx="8907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CPU/2ndGen(</a:t>
            </a:r>
            <a:r>
              <a:rPr lang="en-US" sz="1600" dirty="0" err="1"/>
              <a:t>SandyBridge</a:t>
            </a:r>
            <a:r>
              <a:rPr lang="en-US" sz="1600" dirty="0"/>
              <a:t>)/Mobile/core-i7-900-mobile-ee-and-mobile-processor-series-spec-update.pdf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5594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94" y="0"/>
            <a:ext cx="7515316" cy="4399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94" y="4278868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CPU/2ndGen(</a:t>
            </a:r>
            <a:r>
              <a:rPr lang="en-US" dirty="0" err="1" smtClean="0"/>
              <a:t>SandyBridge</a:t>
            </a:r>
            <a:r>
              <a:rPr lang="en-US" dirty="0" smtClean="0"/>
              <a:t>)/Mobile/2nd-gen-core-family-mobile-vol-2-datasheet.pdf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854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CPU/2ndGen(</a:t>
            </a:r>
            <a:r>
              <a:rPr lang="en-US" dirty="0" err="1" smtClean="0"/>
              <a:t>SandyBridge</a:t>
            </a:r>
            <a:r>
              <a:rPr lang="en-US" dirty="0" smtClean="0"/>
              <a:t>)/</a:t>
            </a:r>
            <a:r>
              <a:rPr lang="en-US" dirty="0"/>
              <a:t>Mobile/2nd-gen-core-family-mobile-specification-update.pdf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699000"/>
            <a:ext cx="7518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1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0"/>
            <a:ext cx="8039100" cy="462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94" y="648866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CPU/3rdGen</a:t>
            </a:r>
            <a:r>
              <a:rPr lang="en-US" dirty="0"/>
              <a:t>(</a:t>
            </a:r>
            <a:r>
              <a:rPr lang="en-US" dirty="0" err="1"/>
              <a:t>IvyBridge</a:t>
            </a:r>
            <a:r>
              <a:rPr lang="en-US" dirty="0" smtClean="0"/>
              <a:t>)/</a:t>
            </a:r>
            <a:r>
              <a:rPr lang="en-US" dirty="0"/>
              <a:t>Mobile/3rd-gen-core-family-mobile-specification-update.pdf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52" y="5371068"/>
            <a:ext cx="6692900" cy="111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43" y="4622800"/>
            <a:ext cx="772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CPU/3rdGen</a:t>
            </a:r>
            <a:r>
              <a:rPr lang="en-US" dirty="0"/>
              <a:t>(</a:t>
            </a:r>
            <a:r>
              <a:rPr lang="en-US" dirty="0" err="1"/>
              <a:t>IvyBridge</a:t>
            </a:r>
            <a:r>
              <a:rPr lang="en-US" dirty="0" smtClean="0"/>
              <a:t>)/</a:t>
            </a:r>
            <a:r>
              <a:rPr lang="en-US" dirty="0"/>
              <a:t>Mobile/3rd-gen-core-family-mobile-vol-2-</a:t>
            </a:r>
            <a:r>
              <a:rPr lang="en-US" dirty="0" smtClean="0"/>
              <a:t>datasheet.pdf</a:t>
            </a:r>
          </a:p>
        </p:txBody>
      </p:sp>
    </p:spTree>
    <p:extLst>
      <p:ext uri="{BB962C8B-B14F-4D97-AF65-F5344CB8AC3E}">
        <p14:creationId xmlns:p14="http://schemas.microsoft.com/office/powerpoint/2010/main" val="373981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100"/>
            <a:ext cx="9144000" cy="34632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86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4th-gen-core-family-mobile-m-h-processor-lines-vol-2-datasheet.pdf</a:t>
            </a:r>
          </a:p>
        </p:txBody>
      </p:sp>
    </p:spTree>
    <p:extLst>
      <p:ext uri="{BB962C8B-B14F-4D97-AF65-F5344CB8AC3E}">
        <p14:creationId xmlns:p14="http://schemas.microsoft.com/office/powerpoint/2010/main" val="142621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CPU/4thGen(</a:t>
            </a:r>
            <a:r>
              <a:rPr lang="en-US" sz="1600" dirty="0" err="1"/>
              <a:t>Haswell</a:t>
            </a:r>
            <a:r>
              <a:rPr lang="en-US" sz="1600" dirty="0"/>
              <a:t>)</a:t>
            </a:r>
            <a:r>
              <a:rPr lang="en-US" sz="1600" dirty="0" smtClean="0"/>
              <a:t>/Mobile/4th</a:t>
            </a:r>
            <a:r>
              <a:rPr lang="en-US" sz="1600" dirty="0"/>
              <a:t>-gen-core-family-mobile-u-y-processor-lines-vol-2-datasheet.pdf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905000"/>
            <a:ext cx="9105900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44"/>
            <a:ext cx="9144000" cy="29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9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457200"/>
            <a:ext cx="8242300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15409"/>
            <a:ext cx="731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CPU/4thGen(</a:t>
            </a:r>
            <a:r>
              <a:rPr lang="en-US" sz="1600" dirty="0" err="1"/>
              <a:t>Haswell</a:t>
            </a:r>
            <a:r>
              <a:rPr lang="en-US" sz="1600" dirty="0" smtClean="0"/>
              <a:t>)/Mobile/4th</a:t>
            </a:r>
            <a:r>
              <a:rPr lang="en-US" sz="1600" dirty="0"/>
              <a:t>-gen-core-family-mobile-specification-update.pdf</a:t>
            </a:r>
          </a:p>
        </p:txBody>
      </p:sp>
    </p:spTree>
    <p:extLst>
      <p:ext uri="{BB962C8B-B14F-4D97-AF65-F5344CB8AC3E}">
        <p14:creationId xmlns:p14="http://schemas.microsoft.com/office/powerpoint/2010/main" val="56921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7912100" cy="297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048000"/>
            <a:ext cx="6327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CPU/5thGen(</a:t>
            </a:r>
            <a:r>
              <a:rPr lang="en-US" dirty="0" err="1"/>
              <a:t>Broadwell</a:t>
            </a:r>
            <a:r>
              <a:rPr lang="en-US" dirty="0" smtClean="0"/>
              <a:t>)/5th</a:t>
            </a:r>
            <a:r>
              <a:rPr lang="en-US" dirty="0"/>
              <a:t>-gen-core-family-datasheet-vol-2.pdf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3449880"/>
            <a:ext cx="6515100" cy="2501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51780"/>
            <a:ext cx="600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CPU/5thGen(</a:t>
            </a:r>
            <a:r>
              <a:rPr lang="en-US" dirty="0" err="1"/>
              <a:t>Broadwell</a:t>
            </a:r>
            <a:r>
              <a:rPr lang="en-US" dirty="0"/>
              <a:t>)/5th-gen-core-family-spec-update.pdf</a:t>
            </a:r>
          </a:p>
        </p:txBody>
      </p:sp>
    </p:spTree>
    <p:extLst>
      <p:ext uri="{BB962C8B-B14F-4D97-AF65-F5344CB8AC3E}">
        <p14:creationId xmlns:p14="http://schemas.microsoft.com/office/powerpoint/2010/main" val="76707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 </a:t>
            </a:r>
            <a:r>
              <a:rPr lang="en-US" smtClean="0"/>
              <a:t>Device datasheets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0" y="915889"/>
            <a:ext cx="3581400" cy="563433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reference, this is the diagram layout I personally (strongly) prefer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But it explicitly labels the MCH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Also lists the SPI device, unlike it’s Mobile counterpart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MCH on the 4-Series chipset connects to an ICH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rev.10 rather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 ICH rev. 9, which is not what's present on this example E6400 system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3038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Intel 4-Series Chipset Datasheet, pg. 25</a:t>
            </a:r>
            <a:endParaRPr 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524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Block Diagram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5247"/>
            <a:ext cx="4191052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7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6595" y="6488668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ICH</a:t>
            </a:r>
            <a:r>
              <a:rPr lang="en-US" dirty="0" smtClean="0"/>
              <a:t>/io</a:t>
            </a:r>
            <a:r>
              <a:rPr lang="en-US" dirty="0"/>
              <a:t>-controller-hub</a:t>
            </a:r>
            <a:r>
              <a:rPr lang="en-US" dirty="0" smtClean="0"/>
              <a:t>-</a:t>
            </a:r>
            <a:r>
              <a:rPr lang="en-US" dirty="0"/>
              <a:t>7</a:t>
            </a:r>
            <a:r>
              <a:rPr lang="en-US" dirty="0" smtClean="0"/>
              <a:t>-datasheet.pdf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489200"/>
            <a:ext cx="78486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4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6595" y="6488668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ICH</a:t>
            </a:r>
            <a:r>
              <a:rPr lang="en-US" dirty="0" smtClean="0"/>
              <a:t>/io</a:t>
            </a:r>
            <a:r>
              <a:rPr lang="en-US" dirty="0"/>
              <a:t>-controller-hub</a:t>
            </a:r>
            <a:r>
              <a:rPr lang="en-US" dirty="0" smtClean="0"/>
              <a:t>-</a:t>
            </a:r>
            <a:r>
              <a:rPr lang="en-US" dirty="0"/>
              <a:t>8</a:t>
            </a:r>
            <a:r>
              <a:rPr lang="en-US" dirty="0" smtClean="0"/>
              <a:t>-datasheet.pdf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3800"/>
            <a:ext cx="91313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6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6595" y="6488668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ICH</a:t>
            </a:r>
            <a:r>
              <a:rPr lang="en-US" dirty="0" smtClean="0"/>
              <a:t>/io</a:t>
            </a:r>
            <a:r>
              <a:rPr lang="en-US" dirty="0"/>
              <a:t>-controller-hub</a:t>
            </a:r>
            <a:r>
              <a:rPr lang="en-US" dirty="0" smtClean="0"/>
              <a:t>-</a:t>
            </a:r>
            <a:r>
              <a:rPr lang="en-US" dirty="0"/>
              <a:t>9</a:t>
            </a:r>
            <a:r>
              <a:rPr lang="en-US" dirty="0" smtClean="0"/>
              <a:t>-datasheet.pdf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2108200"/>
            <a:ext cx="7874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5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819400"/>
            <a:ext cx="7797800" cy="120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23" y="3977515"/>
            <a:ext cx="7848600" cy="685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26595" y="6488668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ICH</a:t>
            </a:r>
            <a:r>
              <a:rPr lang="en-US" dirty="0" smtClean="0"/>
              <a:t>/io</a:t>
            </a:r>
            <a:r>
              <a:rPr lang="en-US" dirty="0"/>
              <a:t>-controller-hub-10-</a:t>
            </a:r>
            <a:r>
              <a:rPr lang="en-US" dirty="0" smtClean="0"/>
              <a:t>datasheet.pdf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7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066800"/>
            <a:ext cx="9080500" cy="4711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64931" y="6476571"/>
            <a:ext cx="481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PCH/5</a:t>
            </a:r>
            <a:r>
              <a:rPr lang="en-US" dirty="0"/>
              <a:t>-series-chipset-3400-chipset-datasheet.pdf</a:t>
            </a:r>
          </a:p>
        </p:txBody>
      </p:sp>
    </p:spTree>
    <p:extLst>
      <p:ext uri="{BB962C8B-B14F-4D97-AF65-F5344CB8AC3E}">
        <p14:creationId xmlns:p14="http://schemas.microsoft.com/office/powerpoint/2010/main" val="338746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736600"/>
            <a:ext cx="9105900" cy="5372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77755" y="6488668"/>
            <a:ext cx="478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PCH/6-series-chipset-c200-chipset-datasheet.pdf</a:t>
            </a:r>
          </a:p>
        </p:txBody>
      </p:sp>
    </p:spTree>
    <p:extLst>
      <p:ext uri="{BB962C8B-B14F-4D97-AF65-F5344CB8AC3E}">
        <p14:creationId xmlns:p14="http://schemas.microsoft.com/office/powerpoint/2010/main" val="415533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9" y="0"/>
            <a:ext cx="8475442" cy="63741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7359" y="6485855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PCH/7-</a:t>
            </a:r>
            <a:r>
              <a:rPr lang="en-US" dirty="0"/>
              <a:t>series-chipset-pch-datasheet.pdf</a:t>
            </a:r>
          </a:p>
        </p:txBody>
      </p:sp>
    </p:spTree>
    <p:extLst>
      <p:ext uri="{BB962C8B-B14F-4D97-AF65-F5344CB8AC3E}">
        <p14:creationId xmlns:p14="http://schemas.microsoft.com/office/powerpoint/2010/main" val="15958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889000"/>
            <a:ext cx="7835900" cy="5067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7359" y="6485855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PCH/8-</a:t>
            </a:r>
            <a:r>
              <a:rPr lang="en-US" dirty="0"/>
              <a:t>series-chipset-pch-datasheet.pdf</a:t>
            </a:r>
          </a:p>
        </p:txBody>
      </p:sp>
    </p:spTree>
    <p:extLst>
      <p:ext uri="{BB962C8B-B14F-4D97-AF65-F5344CB8AC3E}">
        <p14:creationId xmlns:p14="http://schemas.microsoft.com/office/powerpoint/2010/main" val="131539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959100"/>
            <a:ext cx="7848600" cy="927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7359" y="6485855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PCH/9</a:t>
            </a:r>
            <a:r>
              <a:rPr lang="en-US" dirty="0"/>
              <a:t>-series-chipset-pch-datasheet.pdf</a:t>
            </a:r>
          </a:p>
        </p:txBody>
      </p:sp>
    </p:spTree>
    <p:extLst>
      <p:ext uri="{BB962C8B-B14F-4D97-AF65-F5344CB8AC3E}">
        <p14:creationId xmlns:p14="http://schemas.microsoft.com/office/powerpoint/2010/main" val="223213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501900"/>
            <a:ext cx="7835900" cy="1841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6453295"/>
            <a:ext cx="698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CPU/5thGen(</a:t>
            </a:r>
            <a:r>
              <a:rPr lang="en-US" dirty="0" err="1"/>
              <a:t>Broadwell</a:t>
            </a:r>
            <a:r>
              <a:rPr lang="en-US" dirty="0" smtClean="0"/>
              <a:t>)/5th</a:t>
            </a:r>
            <a:r>
              <a:rPr lang="en-US" dirty="0"/>
              <a:t>-gen-core-family-platform-i-o-</a:t>
            </a:r>
            <a:r>
              <a:rPr lang="en-US" dirty="0" smtClean="0"/>
              <a:t>datasheet.pdf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1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065834" cy="534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65834" y="914400"/>
            <a:ext cx="2952750" cy="5789711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Memory Controller Hub (MCH)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Interfaces the processor with the rest of the system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Connected via a fast bridge/bus (originally FSB, became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HyperTransport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(AMD)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QuickPath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(Intel), the latter which became DMI (or DMI 2.0)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a logical perspective it’s invisible to us for our purposes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 called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Northbridge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Contains a Memory Controller and an interface for PCI Express graphics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‘G’ in front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MCH indicates it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has on-board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graphics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99760" y="2657200"/>
            <a:ext cx="1041422" cy="989896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4-Series Chipset Block Diagram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50223"/>
            <a:ext cx="306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Intel Mobile 4-Series Chipset Datasheet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3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9" b="37736"/>
          <a:stretch/>
        </p:blipFill>
        <p:spPr bwMode="auto">
          <a:xfrm>
            <a:off x="228599" y="914400"/>
            <a:ext cx="6026285" cy="341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Ambiguity: Get LPC Device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9" y="4550664"/>
            <a:ext cx="8229600" cy="2286000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 before, Read the 2-byte Device ID of the LPC device: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 0, Device 31d (1Fh), Function 0, Offset 2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Controller Hub is referred to as the Chipset, it’s a PCH device.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 in a PCH system, the LPC controller will tell us the chipset family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 this is a QM67 Express Chipset (6-series chipset)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Datasheet: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www.intel.com/content/www/us/en/chipsets/6-chipset-c200-chipset-datasheet.html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4284" y="1382948"/>
            <a:ext cx="533400" cy="4263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61865" y="3185811"/>
            <a:ext cx="533400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49084" y="2934512"/>
            <a:ext cx="3063797" cy="58366"/>
          </a:xfrm>
          <a:custGeom>
            <a:avLst/>
            <a:gdLst>
              <a:gd name="connsiteX0" fmla="*/ 0 w 3063797"/>
              <a:gd name="connsiteY0" fmla="*/ 0 h 58366"/>
              <a:gd name="connsiteX1" fmla="*/ 126459 w 3063797"/>
              <a:gd name="connsiteY1" fmla="*/ 9728 h 58366"/>
              <a:gd name="connsiteX2" fmla="*/ 194553 w 3063797"/>
              <a:gd name="connsiteY2" fmla="*/ 29183 h 58366"/>
              <a:gd name="connsiteX3" fmla="*/ 291829 w 3063797"/>
              <a:gd name="connsiteY3" fmla="*/ 48639 h 58366"/>
              <a:gd name="connsiteX4" fmla="*/ 466927 w 3063797"/>
              <a:gd name="connsiteY4" fmla="*/ 58366 h 58366"/>
              <a:gd name="connsiteX5" fmla="*/ 1274323 w 3063797"/>
              <a:gd name="connsiteY5" fmla="*/ 48639 h 58366"/>
              <a:gd name="connsiteX6" fmla="*/ 1410510 w 3063797"/>
              <a:gd name="connsiteY6" fmla="*/ 38911 h 58366"/>
              <a:gd name="connsiteX7" fmla="*/ 1624519 w 3063797"/>
              <a:gd name="connsiteY7" fmla="*/ 29183 h 58366"/>
              <a:gd name="connsiteX8" fmla="*/ 2772383 w 3063797"/>
              <a:gd name="connsiteY8" fmla="*/ 38911 h 58366"/>
              <a:gd name="connsiteX9" fmla="*/ 2966936 w 3063797"/>
              <a:gd name="connsiteY9" fmla="*/ 48639 h 5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3797" h="58366">
                <a:moveTo>
                  <a:pt x="0" y="0"/>
                </a:moveTo>
                <a:cubicBezTo>
                  <a:pt x="42153" y="3243"/>
                  <a:pt x="84471" y="4788"/>
                  <a:pt x="126459" y="9728"/>
                </a:cubicBezTo>
                <a:cubicBezTo>
                  <a:pt x="167634" y="14572"/>
                  <a:pt x="158580" y="20881"/>
                  <a:pt x="194553" y="29183"/>
                </a:cubicBezTo>
                <a:cubicBezTo>
                  <a:pt x="226774" y="36619"/>
                  <a:pt x="258812" y="46805"/>
                  <a:pt x="291829" y="48639"/>
                </a:cubicBezTo>
                <a:lnTo>
                  <a:pt x="466927" y="58366"/>
                </a:lnTo>
                <a:lnTo>
                  <a:pt x="1274323" y="48639"/>
                </a:lnTo>
                <a:cubicBezTo>
                  <a:pt x="1319825" y="47701"/>
                  <a:pt x="1365069" y="41436"/>
                  <a:pt x="1410510" y="38911"/>
                </a:cubicBezTo>
                <a:cubicBezTo>
                  <a:pt x="1481810" y="34950"/>
                  <a:pt x="1553183" y="32426"/>
                  <a:pt x="1624519" y="29183"/>
                </a:cubicBezTo>
                <a:lnTo>
                  <a:pt x="2772383" y="38911"/>
                </a:lnTo>
                <a:cubicBezTo>
                  <a:pt x="3523571" y="50380"/>
                  <a:pt x="2533310" y="48639"/>
                  <a:pt x="2966936" y="4863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0"/>
          <a:stretch/>
        </p:blipFill>
        <p:spPr bwMode="auto">
          <a:xfrm>
            <a:off x="4343400" y="2161163"/>
            <a:ext cx="4694062" cy="144942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2169397" y="3179328"/>
            <a:ext cx="2209800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59741" y="2161470"/>
            <a:ext cx="4675787" cy="106456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62829" y="3421644"/>
            <a:ext cx="4675787" cy="17921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6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38" b="38530"/>
          <a:stretch/>
        </p:blipFill>
        <p:spPr bwMode="auto">
          <a:xfrm>
            <a:off x="228601" y="838200"/>
            <a:ext cx="5082702" cy="339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33" y="1914830"/>
            <a:ext cx="4923361" cy="157091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the MCH Device ID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9" y="4419600"/>
            <a:ext cx="82296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 before, Read the 2-byte Device ID of the MCH (DRAM Controller):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Bus 0, Device 0, Function 0, Offset 2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this sample case the Memory Controller Device ID is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0x0104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Generation Core processor Family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 there are separate datasheets for the 2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generation Mobile and Desktop family datasheets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identify the CPU, we have to download the Specification updates for each </a:t>
            </a:r>
          </a:p>
        </p:txBody>
      </p:sp>
      <p:sp>
        <p:nvSpPr>
          <p:cNvPr id="4" name="Oval 3"/>
          <p:cNvSpPr/>
          <p:nvPr/>
        </p:nvSpPr>
        <p:spPr>
          <a:xfrm>
            <a:off x="344284" y="1306748"/>
            <a:ext cx="533400" cy="4263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61865" y="3109611"/>
            <a:ext cx="533400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49084" y="2858312"/>
            <a:ext cx="3063797" cy="58366"/>
          </a:xfrm>
          <a:custGeom>
            <a:avLst/>
            <a:gdLst>
              <a:gd name="connsiteX0" fmla="*/ 0 w 3063797"/>
              <a:gd name="connsiteY0" fmla="*/ 0 h 58366"/>
              <a:gd name="connsiteX1" fmla="*/ 126459 w 3063797"/>
              <a:gd name="connsiteY1" fmla="*/ 9728 h 58366"/>
              <a:gd name="connsiteX2" fmla="*/ 194553 w 3063797"/>
              <a:gd name="connsiteY2" fmla="*/ 29183 h 58366"/>
              <a:gd name="connsiteX3" fmla="*/ 291829 w 3063797"/>
              <a:gd name="connsiteY3" fmla="*/ 48639 h 58366"/>
              <a:gd name="connsiteX4" fmla="*/ 466927 w 3063797"/>
              <a:gd name="connsiteY4" fmla="*/ 58366 h 58366"/>
              <a:gd name="connsiteX5" fmla="*/ 1274323 w 3063797"/>
              <a:gd name="connsiteY5" fmla="*/ 48639 h 58366"/>
              <a:gd name="connsiteX6" fmla="*/ 1410510 w 3063797"/>
              <a:gd name="connsiteY6" fmla="*/ 38911 h 58366"/>
              <a:gd name="connsiteX7" fmla="*/ 1624519 w 3063797"/>
              <a:gd name="connsiteY7" fmla="*/ 29183 h 58366"/>
              <a:gd name="connsiteX8" fmla="*/ 2772383 w 3063797"/>
              <a:gd name="connsiteY8" fmla="*/ 38911 h 58366"/>
              <a:gd name="connsiteX9" fmla="*/ 2966936 w 3063797"/>
              <a:gd name="connsiteY9" fmla="*/ 48639 h 5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3797" h="58366">
                <a:moveTo>
                  <a:pt x="0" y="0"/>
                </a:moveTo>
                <a:cubicBezTo>
                  <a:pt x="42153" y="3243"/>
                  <a:pt x="84471" y="4788"/>
                  <a:pt x="126459" y="9728"/>
                </a:cubicBezTo>
                <a:cubicBezTo>
                  <a:pt x="167634" y="14572"/>
                  <a:pt x="158580" y="20881"/>
                  <a:pt x="194553" y="29183"/>
                </a:cubicBezTo>
                <a:cubicBezTo>
                  <a:pt x="226774" y="36619"/>
                  <a:pt x="258812" y="46805"/>
                  <a:pt x="291829" y="48639"/>
                </a:cubicBezTo>
                <a:lnTo>
                  <a:pt x="466927" y="58366"/>
                </a:lnTo>
                <a:lnTo>
                  <a:pt x="1274323" y="48639"/>
                </a:lnTo>
                <a:cubicBezTo>
                  <a:pt x="1319825" y="47701"/>
                  <a:pt x="1365069" y="41436"/>
                  <a:pt x="1410510" y="38911"/>
                </a:cubicBezTo>
                <a:cubicBezTo>
                  <a:pt x="1481810" y="34950"/>
                  <a:pt x="1553183" y="32426"/>
                  <a:pt x="1624519" y="29183"/>
                </a:cubicBezTo>
                <a:lnTo>
                  <a:pt x="2772383" y="38911"/>
                </a:lnTo>
                <a:cubicBezTo>
                  <a:pt x="3523571" y="50380"/>
                  <a:pt x="2533310" y="48639"/>
                  <a:pt x="2966936" y="4863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199411" y="3103128"/>
            <a:ext cx="1945100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76507" y="1914830"/>
            <a:ext cx="4892973" cy="123500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62829" y="3313121"/>
            <a:ext cx="4675787" cy="14982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90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Hmm…Either Mobile or Desktop* CPU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9" y="1143000"/>
            <a:ext cx="8229600" cy="2590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Specification Updates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for both the Desktop and Mobile family (2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generation Core series processor)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://www.intel.com/content/dam/www/public/us/en/documents/specification-updates/2nd-gen-core-family-mobile-specification-update.pdf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www.intel.com/content/dam/www/public/us/en/documents/specification-updates/2nd-gen-core-desktop-specification-update.pdf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3581400"/>
            <a:ext cx="71723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4819" y="5715000"/>
            <a:ext cx="8229600" cy="99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case, the DRAM Controller (MCH) device ID of 0104h is defined in the Mobile series specification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7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*We’re operating under the assumption that this is being done remotely so we can’t just “look.”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18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Get the CPU Stepping Information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9" y="5029200"/>
            <a:ext cx="82296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EAX initialized with a value of ‘1’, CPUID returns the Extended Family,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Extended Model, Processor Type, Family Code, Model Number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Stepping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 value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(in EAX)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run CPUID in RW Everything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CPUID requires no privileges to run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57275"/>
            <a:ext cx="4676775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835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the CPU Stepping Information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9" y="4147456"/>
            <a:ext cx="8229600" cy="263434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Extended family tells you which processor family the CPU is of (Pentium, Pentium Pro, Intel Core, etc.)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Extended Model identifies the particular model within the family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Processor Type tells you if it’s OEM, etc.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Family Code corresponds to EDX bits [11:8] at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system reset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Model Number corresponds to EDX bits [7:4] at system reset</a:t>
            </a:r>
          </a:p>
          <a:p>
            <a:pPr marL="742950" lvl="2" indent="-3429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is a PCH example and so this CPUID return will differ from our EDX value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entry vector portion of the course which was of the E6400</a:t>
            </a:r>
          </a:p>
          <a:p>
            <a:pPr marL="342900" lvl="1" indent="-342900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Stepping ID is the revision number of this CPU model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0" y="942975"/>
            <a:ext cx="88296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86" b="3653"/>
          <a:stretch/>
        </p:blipFill>
        <p:spPr bwMode="auto">
          <a:xfrm>
            <a:off x="2026089" y="2656114"/>
            <a:ext cx="4984311" cy="138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26089" y="3222171"/>
            <a:ext cx="4984311" cy="2286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111566"/>
            <a:ext cx="3792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Gen2 Core Specification Update Datasheet</a:t>
            </a:r>
            <a:endParaRPr lang="en-US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9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4267200"/>
            <a:ext cx="8153400" cy="23622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this course on BIOS/UEFI security, the aspects of the MCH (or Platform Controller Hub (PCH) as it has evolved to) we care about most are: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Chipset Configuration registers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DRAM Controller Registers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PCH systems the DRAM Controller Registers move into the CPU (we will talk about this in a bit)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Memory Controller Hub (MCH)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50223"/>
            <a:ext cx="3595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Intel Mobile 4-Series Chipset Datasheet, pg. 13</a:t>
            </a:r>
            <a:endParaRPr lang="en-US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" y="1390650"/>
            <a:ext cx="75533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9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" y="1066800"/>
            <a:ext cx="6065834" cy="534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29391" y="465519"/>
            <a:ext cx="2952750" cy="2125281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I/O Controller Hub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MCH (and thus the processor) to system devices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7672" y="4171826"/>
            <a:ext cx="1041422" cy="989896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0223"/>
            <a:ext cx="306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Intel Mobile 4-Series Chipset Datasheet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5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5"/>
          <a:stretch/>
        </p:blipFill>
        <p:spPr bwMode="auto">
          <a:xfrm>
            <a:off x="1676400" y="914400"/>
            <a:ext cx="5791200" cy="35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4495800"/>
            <a:ext cx="84582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where the BIOS binary resides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CPU execution starts here upon system startup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 to the device is Memory-Mapped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We’ll cover memory-mapping in the Address Space portion of the course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From a software development, configuration is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still the same when the ICH is consolidated into a PCH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5992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Serial-Peripheral Interface (SPI)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3419669"/>
            <a:ext cx="1072208" cy="282782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71842" y="4114800"/>
            <a:ext cx="257215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(This is the Firmware Hub (FWH).  We’ll cover this briefly when we talk about SPI.)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3" idx="1"/>
          </p:cNvCxnSpPr>
          <p:nvPr/>
        </p:nvCxnSpPr>
        <p:spPr>
          <a:xfrm flipH="1" flipV="1">
            <a:off x="6019800" y="4343400"/>
            <a:ext cx="552042" cy="140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6550223"/>
            <a:ext cx="6631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Intel I/O Controller Hub 9 Datasheet, because it includes a more complete block diagram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0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8711</TotalTime>
  <Words>3829</Words>
  <Application>Microsoft Macintosh PowerPoint</Application>
  <PresentationFormat>On-screen Show (4:3)</PresentationFormat>
  <Paragraphs>388</Paragraphs>
  <Slides>65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Advanced x86: BIOS and System Management Mode Internals Chipset Architecture</vt:lpstr>
      <vt:lpstr>All materials are licensed under a Creative Commons “Share Alike” license.</vt:lpstr>
      <vt:lpstr>(Basic) Chipset Architecture</vt:lpstr>
      <vt:lpstr>Mobile 4-Series Chipset Block Diagram</vt:lpstr>
      <vt:lpstr>Alternative Block Diagram</vt:lpstr>
      <vt:lpstr>Mobile 4-Series Chipset Block Diagram</vt:lpstr>
      <vt:lpstr>Memory Controller Hub (MCH)</vt:lpstr>
      <vt:lpstr>PowerPoint Presentation</vt:lpstr>
      <vt:lpstr>Serial-Peripheral Interface (SPI)</vt:lpstr>
      <vt:lpstr>Low-Pin Count (LPC)</vt:lpstr>
      <vt:lpstr>Trusted Platform Module (TPM)</vt:lpstr>
      <vt:lpstr>Evolution to Platform Controller Hub (PCH)</vt:lpstr>
      <vt:lpstr>Now everything’s just PCHy</vt:lpstr>
      <vt:lpstr>Platform Controller Hub (PCH)</vt:lpstr>
      <vt:lpstr>Aside: Yeah it’s really getting SoCish: Haswell/Broadwell mobile</vt:lpstr>
      <vt:lpstr>Aside: Intel does make some SoCs, their “Atom” series. Out of scope for today</vt:lpstr>
      <vt:lpstr>Software Model</vt:lpstr>
      <vt:lpstr>Device 0: DRAM Controller</vt:lpstr>
      <vt:lpstr>Device 31: LPC Interface Bridge</vt:lpstr>
      <vt:lpstr>Datasheet will list all PCI Devices</vt:lpstr>
      <vt:lpstr>Chipset Identification</vt:lpstr>
      <vt:lpstr>Strategy:</vt:lpstr>
      <vt:lpstr>Strategy:</vt:lpstr>
      <vt:lpstr>Strategy:</vt:lpstr>
      <vt:lpstr>Strategy: Additional Notes</vt:lpstr>
      <vt:lpstr>Get the LPC Device ID</vt:lpstr>
      <vt:lpstr>Device ID Lookup</vt:lpstr>
      <vt:lpstr>Get the Memory Controller Device ID</vt:lpstr>
      <vt:lpstr>Device ID Lookup</vt:lpstr>
      <vt:lpstr>So what we have learned about this E6400</vt:lpstr>
      <vt:lpstr>Beware: Gotcha #1</vt:lpstr>
      <vt:lpstr>Beware: Gotcha #2</vt:lpstr>
      <vt:lpstr>Specification Updates</vt:lpstr>
      <vt:lpstr>In Summary</vt:lpstr>
      <vt:lpstr>Device IDs</vt:lpstr>
      <vt:lpstr>DRAM Controller/Host Bridge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LPC Device datasheets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Solving Ambiguity: Get LPC Device</vt:lpstr>
      <vt:lpstr>Identify the MCH Device ID</vt:lpstr>
      <vt:lpstr>Hmm…Either Mobile or Desktop* CPU</vt:lpstr>
      <vt:lpstr>Get the CPU Stepping Information</vt:lpstr>
      <vt:lpstr>Identify the CPU Stepping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BIOS and System Management Mode Security</dc:title>
  <dc:creator>johnb</dc:creator>
  <cp:lastModifiedBy>a</cp:lastModifiedBy>
  <cp:revision>392</cp:revision>
  <dcterms:created xsi:type="dcterms:W3CDTF">2006-08-16T00:00:00Z</dcterms:created>
  <dcterms:modified xsi:type="dcterms:W3CDTF">2015-10-14T06:41:41Z</dcterms:modified>
</cp:coreProperties>
</file>