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2" r:id="rId1"/>
    <p:sldMasterId id="2147483684" r:id="rId2"/>
    <p:sldMasterId id="2147483696" r:id="rId3"/>
  </p:sldMasterIdLst>
  <p:notesMasterIdLst>
    <p:notesMasterId r:id="rId25"/>
  </p:notesMasterIdLst>
  <p:sldIdLst>
    <p:sldId id="273" r:id="rId4"/>
    <p:sldId id="286" r:id="rId5"/>
    <p:sldId id="279" r:id="rId6"/>
    <p:sldId id="280" r:id="rId7"/>
    <p:sldId id="277" r:id="rId8"/>
    <p:sldId id="283" r:id="rId9"/>
    <p:sldId id="257" r:id="rId10"/>
    <p:sldId id="258" r:id="rId11"/>
    <p:sldId id="259" r:id="rId12"/>
    <p:sldId id="281" r:id="rId13"/>
    <p:sldId id="260" r:id="rId14"/>
    <p:sldId id="261" r:id="rId15"/>
    <p:sldId id="262" r:id="rId16"/>
    <p:sldId id="263" r:id="rId17"/>
    <p:sldId id="264" r:id="rId18"/>
    <p:sldId id="265" r:id="rId19"/>
    <p:sldId id="266" r:id="rId20"/>
    <p:sldId id="267" r:id="rId21"/>
    <p:sldId id="268" r:id="rId22"/>
    <p:sldId id="285" r:id="rId23"/>
    <p:sldId id="284" r:id="rId24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 showGuides="1">
      <p:cViewPr varScale="1">
        <p:scale>
          <a:sx n="107" d="100"/>
          <a:sy n="107" d="100"/>
        </p:scale>
        <p:origin x="-158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20" Type="http://schemas.openxmlformats.org/officeDocument/2006/relationships/slide" Target="slides/slide17.xml"/><Relationship Id="rId21" Type="http://schemas.openxmlformats.org/officeDocument/2006/relationships/slide" Target="slides/slide18.xml"/><Relationship Id="rId22" Type="http://schemas.openxmlformats.org/officeDocument/2006/relationships/slide" Target="slides/slide19.xml"/><Relationship Id="rId23" Type="http://schemas.openxmlformats.org/officeDocument/2006/relationships/slide" Target="slides/slide20.xml"/><Relationship Id="rId24" Type="http://schemas.openxmlformats.org/officeDocument/2006/relationships/slide" Target="slides/slide21.xml"/><Relationship Id="rId25" Type="http://schemas.openxmlformats.org/officeDocument/2006/relationships/notesMaster" Target="notesMasters/notesMaster1.xml"/><Relationship Id="rId26" Type="http://schemas.openxmlformats.org/officeDocument/2006/relationships/printerSettings" Target="printerSettings/printerSettings1.bin"/><Relationship Id="rId27" Type="http://schemas.openxmlformats.org/officeDocument/2006/relationships/presProps" Target="presProps.xml"/><Relationship Id="rId28" Type="http://schemas.openxmlformats.org/officeDocument/2006/relationships/viewProps" Target="viewProps.xml"/><Relationship Id="rId29" Type="http://schemas.openxmlformats.org/officeDocument/2006/relationships/theme" Target="theme/theme1.xml"/><Relationship Id="rId30" Type="http://schemas.openxmlformats.org/officeDocument/2006/relationships/tableStyles" Target="tableStyles.xml"/><Relationship Id="rId10" Type="http://schemas.openxmlformats.org/officeDocument/2006/relationships/slide" Target="slides/slide7.xml"/><Relationship Id="rId11" Type="http://schemas.openxmlformats.org/officeDocument/2006/relationships/slide" Target="slides/slide8.xml"/><Relationship Id="rId12" Type="http://schemas.openxmlformats.org/officeDocument/2006/relationships/slide" Target="slides/slide9.xml"/><Relationship Id="rId13" Type="http://schemas.openxmlformats.org/officeDocument/2006/relationships/slide" Target="slides/slide10.xml"/><Relationship Id="rId14" Type="http://schemas.openxmlformats.org/officeDocument/2006/relationships/slide" Target="slides/slide11.xml"/><Relationship Id="rId15" Type="http://schemas.openxmlformats.org/officeDocument/2006/relationships/slide" Target="slides/slide12.xml"/><Relationship Id="rId16" Type="http://schemas.openxmlformats.org/officeDocument/2006/relationships/slide" Target="slides/slide13.xml"/><Relationship Id="rId17" Type="http://schemas.openxmlformats.org/officeDocument/2006/relationships/slide" Target="slides/slide14.xml"/><Relationship Id="rId18" Type="http://schemas.openxmlformats.org/officeDocument/2006/relationships/slide" Target="slides/slide15.xml"/><Relationship Id="rId19" Type="http://schemas.openxmlformats.org/officeDocument/2006/relationships/slide" Target="slides/slide16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Master" Target="slideMasters/slideMaster3.xml"/><Relationship Id="rId4" Type="http://schemas.openxmlformats.org/officeDocument/2006/relationships/slide" Target="slides/slide1.xml"/><Relationship Id="rId5" Type="http://schemas.openxmlformats.org/officeDocument/2006/relationships/slide" Target="slides/slide2.xml"/><Relationship Id="rId6" Type="http://schemas.openxmlformats.org/officeDocument/2006/relationships/slide" Target="slides/slide3.xml"/><Relationship Id="rId7" Type="http://schemas.openxmlformats.org/officeDocument/2006/relationships/slide" Target="slides/slide4.xml"/><Relationship Id="rId8" Type="http://schemas.openxmlformats.org/officeDocument/2006/relationships/slide" Target="slides/slide5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DBFC10A-D4E9-1E44-978F-1C6BD7268B20}" type="datetimeFigureOut">
              <a:rPr lang="en-US" smtClean="0"/>
              <a:t>10/14/15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A3FF8C7-29F8-BC4F-A474-CDF9D5D092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729207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FD7082-E91C-4A70-ABE3-58686BBA458D}" type="slidenum">
              <a:rPr lang="en-US" smtClean="0">
                <a:solidFill>
                  <a:prstClr val="black"/>
                </a:solidFill>
                <a:latin typeface="Calibri"/>
              </a:rPr>
              <a:pPr/>
              <a:t>1</a:t>
            </a:fld>
            <a:endParaRPr lang="en-US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91584684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I have seen it written that 1’s are</a:t>
            </a:r>
            <a:r>
              <a:rPr lang="en-US" baseline="0" dirty="0" smtClean="0"/>
              <a:t> written to all bits except bit 0.  I know I read it but can’t cite the source.  </a:t>
            </a:r>
          </a:p>
          <a:p>
            <a:r>
              <a:rPr lang="en-US" baseline="0" dirty="0" smtClean="0"/>
              <a:t>I’ve tried it both ways and get the same output either way.  I choose the above way since this is how the Linux kernel does it (PCI_ROM_ADDRESS_MASK = ~7FFUL)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3012F4-82AF-452C-9B99-58AD7BC474BA}" type="slidenum">
              <a:rPr lang="en-US" smtClean="0">
                <a:solidFill>
                  <a:prstClr val="black"/>
                </a:solidFill>
                <a:latin typeface="Calibri"/>
              </a:rPr>
              <a:pPr/>
              <a:t>13</a:t>
            </a:fld>
            <a:endParaRPr lang="en-US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54388292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I have seen it written that 1’s are</a:t>
            </a:r>
            <a:r>
              <a:rPr lang="en-US" baseline="0" dirty="0" smtClean="0"/>
              <a:t> written to all bits except bit 0.  I know I read it but can’t cite the source.  </a:t>
            </a:r>
          </a:p>
          <a:p>
            <a:r>
              <a:rPr lang="en-US" baseline="0" dirty="0" smtClean="0"/>
              <a:t>I’ve tried it both ways and get the same output either way.  I choose the above way since this is how the Linux kernel does it (PCI_ROM_ADDRESS_MASK = ~7FFUL)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3012F4-82AF-452C-9B99-58AD7BC474BA}" type="slidenum">
              <a:rPr lang="en-US" smtClean="0">
                <a:solidFill>
                  <a:prstClr val="black"/>
                </a:solidFill>
                <a:latin typeface="Calibri"/>
              </a:rPr>
              <a:pPr/>
              <a:t>14</a:t>
            </a:fld>
            <a:endParaRPr lang="en-US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54388292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This whole process is wonky.  The nVidia graphics XROM is at EFFE_0000h</a:t>
            </a:r>
            <a:r>
              <a:rPr lang="en-US" baseline="0" dirty="0" smtClean="0"/>
              <a:t> and there is NO rhyme or reason as to why that is (at least not per the PCI spec)</a:t>
            </a:r>
          </a:p>
          <a:p>
            <a:r>
              <a:rPr lang="en-US" baseline="0" dirty="0" smtClean="0"/>
              <a:t>Writing FFFFF800 to the XROM BAR returns FFFE_0000h.  So close… what’s the connection???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3012F4-82AF-452C-9B99-58AD7BC474BA}" type="slidenum">
              <a:rPr lang="en-US" smtClean="0">
                <a:solidFill>
                  <a:prstClr val="black"/>
                </a:solidFill>
                <a:latin typeface="Calibri"/>
              </a:rPr>
              <a:pPr/>
              <a:t>15</a:t>
            </a:fld>
            <a:endParaRPr lang="en-US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91987234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29698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sz="1200" dirty="0" smtClean="0">
                <a:solidFill>
                  <a:prstClr val="black"/>
                </a:solidFill>
                <a:latin typeface="+mn-lt"/>
              </a:rPr>
              <a:t>Attribution condition: You must indicate that derivative work</a:t>
            </a:r>
          </a:p>
          <a:p>
            <a:r>
              <a:rPr lang="en-US" sz="1200" dirty="0" smtClean="0">
                <a:solidFill>
                  <a:prstClr val="black"/>
                </a:solidFill>
                <a:latin typeface="+mn-lt"/>
              </a:rPr>
              <a:t>"Is derived from John Butterworth &amp; </a:t>
            </a:r>
            <a:r>
              <a:rPr lang="en-US" sz="1200" dirty="0" err="1" smtClean="0">
                <a:solidFill>
                  <a:prstClr val="black"/>
                </a:solidFill>
                <a:latin typeface="+mn-lt"/>
              </a:rPr>
              <a:t>Xeno</a:t>
            </a:r>
            <a:r>
              <a:rPr lang="en-US" sz="1200" dirty="0" smtClean="0">
                <a:solidFill>
                  <a:prstClr val="black"/>
                </a:solidFill>
                <a:latin typeface="+mn-lt"/>
              </a:rPr>
              <a:t> </a:t>
            </a:r>
            <a:r>
              <a:rPr lang="en-US" sz="1200" dirty="0" err="1" smtClean="0">
                <a:solidFill>
                  <a:prstClr val="black"/>
                </a:solidFill>
                <a:latin typeface="+mn-lt"/>
              </a:rPr>
              <a:t>Kovah’s</a:t>
            </a:r>
            <a:r>
              <a:rPr lang="en-US" sz="1200" dirty="0" smtClean="0">
                <a:solidFill>
                  <a:prstClr val="black"/>
                </a:solidFill>
                <a:latin typeface="+mn-lt"/>
              </a:rPr>
              <a:t> ’Advanced Intel x86: </a:t>
            </a:r>
            <a:r>
              <a:rPr lang="en-US" sz="1200" dirty="0" smtClean="0"/>
              <a:t>BIOS and SMM</a:t>
            </a:r>
            <a:r>
              <a:rPr lang="en-US" sz="1200" dirty="0" smtClean="0">
                <a:solidFill>
                  <a:prstClr val="black"/>
                </a:solidFill>
                <a:latin typeface="+mn-lt"/>
              </a:rPr>
              <a:t>’ class posted at http://</a:t>
            </a:r>
            <a:r>
              <a:rPr lang="en-US" sz="1200" dirty="0" err="1" smtClean="0">
                <a:solidFill>
                  <a:prstClr val="black"/>
                </a:solidFill>
                <a:latin typeface="+mn-lt"/>
              </a:rPr>
              <a:t>opensecuritytraining.info</a:t>
            </a:r>
            <a:r>
              <a:rPr lang="en-US" sz="1200" dirty="0" smtClean="0">
                <a:solidFill>
                  <a:prstClr val="black"/>
                </a:solidFill>
                <a:latin typeface="+mn-lt"/>
              </a:rPr>
              <a:t>/</a:t>
            </a:r>
            <a:r>
              <a:rPr lang="en-US" sz="1200" dirty="0" err="1" smtClean="0">
                <a:solidFill>
                  <a:prstClr val="black"/>
                </a:solidFill>
                <a:latin typeface="+mn-lt"/>
              </a:rPr>
              <a:t>IntroBIOS.html</a:t>
            </a:r>
            <a:r>
              <a:rPr lang="en-US" sz="1200" smtClean="0">
                <a:solidFill>
                  <a:prstClr val="black"/>
                </a:solidFill>
                <a:latin typeface="+mn-lt"/>
              </a:rPr>
              <a:t>”</a:t>
            </a:r>
            <a:endParaRPr lang="en-US" sz="1200" dirty="0">
              <a:solidFill>
                <a:prstClr val="black"/>
              </a:solidFill>
              <a:latin typeface="+mn-lt"/>
            </a:endParaRPr>
          </a:p>
        </p:txBody>
      </p:sp>
      <p:sp>
        <p:nvSpPr>
          <p:cNvPr id="29699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82E91C7F-A5F6-9A4D-B053-7F1F29C94874}" type="slidenum">
              <a:rPr lang="en-US" sz="1200">
                <a:solidFill>
                  <a:prstClr val="black"/>
                </a:solidFill>
              </a:rPr>
              <a:pPr/>
              <a:t>2</a:t>
            </a:fld>
            <a:endParaRPr lang="en-US" sz="120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http://</a:t>
            </a:r>
            <a:r>
              <a:rPr lang="en-US" dirty="0" err="1" smtClean="0"/>
              <a:t>www.zenzoneforum.com</a:t>
            </a:r>
            <a:r>
              <a:rPr lang="en-US" dirty="0" smtClean="0"/>
              <a:t>/</a:t>
            </a:r>
            <a:r>
              <a:rPr lang="en-US" dirty="0" err="1" smtClean="0"/>
              <a:t>attachment.php?attachmentid</a:t>
            </a:r>
            <a:r>
              <a:rPr lang="en-US" dirty="0" smtClean="0"/>
              <a:t>=16863&amp;d=1341138411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3D1B0E-27B1-439B-8E3C-43EC2B513802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907914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http://img4.wikia.nocookie.net/__cb20111224062752/</a:t>
            </a:r>
            <a:r>
              <a:rPr lang="en-US" dirty="0" err="1" smtClean="0"/>
              <a:t>starwars</a:t>
            </a:r>
            <a:r>
              <a:rPr lang="en-US" dirty="0" smtClean="0"/>
              <a:t>/images/7/73/TFUII-</a:t>
            </a:r>
            <a:r>
              <a:rPr lang="en-US" dirty="0" err="1" smtClean="0"/>
              <a:t>Force_Lightning.png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EC64A0-E2C7-964B-A354-BB137C07790F}" type="slidenum">
              <a:rPr lang="en-US" smtClean="0">
                <a:solidFill>
                  <a:prstClr val="black"/>
                </a:solidFill>
                <a:latin typeface="Calibri"/>
              </a:rPr>
              <a:pPr/>
              <a:t>6</a:t>
            </a:fld>
            <a:endParaRPr lang="en-US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68128632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3012F4-82AF-452C-9B99-58AD7BC474BA}" type="slidenum">
              <a:rPr lang="en-US" smtClean="0">
                <a:solidFill>
                  <a:prstClr val="black"/>
                </a:solidFill>
                <a:latin typeface="Calibri"/>
              </a:rPr>
              <a:pPr/>
              <a:t>7</a:t>
            </a:fld>
            <a:endParaRPr lang="en-US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93896131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*** UEFI XROM location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3012F4-82AF-452C-9B99-58AD7BC474BA}" type="slidenum">
              <a:rPr lang="en-US" smtClean="0">
                <a:solidFill>
                  <a:prstClr val="black"/>
                </a:solidFill>
                <a:latin typeface="Calibri"/>
              </a:rPr>
              <a:pPr/>
              <a:t>8</a:t>
            </a:fld>
            <a:endParaRPr lang="en-US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68908804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Basically think</a:t>
            </a:r>
            <a:r>
              <a:rPr lang="en-US" baseline="0" dirty="0" smtClean="0"/>
              <a:t> of it as the PCI device has some default state, e.g. telling you whether it is 32 or 64 bit, whether it is </a:t>
            </a:r>
            <a:r>
              <a:rPr lang="en-US" baseline="0" dirty="0" err="1" smtClean="0"/>
              <a:t>prefetchable</a:t>
            </a:r>
            <a:r>
              <a:rPr lang="en-US" baseline="0" dirty="0" smtClean="0"/>
              <a:t>, whether it wants to map something into memory or IO, etc. The BIOS then comes along and saves this information, queries the mapping size by doing the write-1s, and then maps it wherever it wants to, and sets the appropriate command bits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FD7082-E91C-4A70-ABE3-58686BBA458D}" type="slidenum">
              <a:rPr lang="en-US" smtClean="0">
                <a:solidFill>
                  <a:prstClr val="black"/>
                </a:solidFill>
                <a:latin typeface="Calibri"/>
              </a:rPr>
              <a:pPr/>
              <a:t>10</a:t>
            </a:fld>
            <a:endParaRPr lang="en-US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91537266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I have seen it written that 1’s are</a:t>
            </a:r>
            <a:r>
              <a:rPr lang="en-US" baseline="0" dirty="0" smtClean="0"/>
              <a:t> written to all bits except bit 0.  I know I read it but can’t cite the source.  </a:t>
            </a:r>
          </a:p>
          <a:p>
            <a:r>
              <a:rPr lang="en-US" baseline="0" dirty="0" smtClean="0"/>
              <a:t>I’ve tried it both ways and get the same output either way.  I choose the above way since this is how the Linux kernel does it (PCI_ROM_ADDRESS_MASK = ~7FFUL)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3012F4-82AF-452C-9B99-58AD7BC474BA}" type="slidenum">
              <a:rPr lang="en-US" smtClean="0">
                <a:solidFill>
                  <a:prstClr val="black"/>
                </a:solidFill>
                <a:latin typeface="Calibri"/>
              </a:rPr>
              <a:pPr/>
              <a:t>11</a:t>
            </a:fld>
            <a:endParaRPr lang="en-US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54388292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I have seen it written that 1’s are</a:t>
            </a:r>
            <a:r>
              <a:rPr lang="en-US" baseline="0" dirty="0" smtClean="0"/>
              <a:t> written to all bits except bit 0.  I know I read it but can’t cite the source.  </a:t>
            </a:r>
          </a:p>
          <a:p>
            <a:r>
              <a:rPr lang="en-US" baseline="0" dirty="0" smtClean="0"/>
              <a:t>I’ve tried it both ways and get the same output either way.  I choose the above way since this is how the Linux kernel does it (PCI_ROM_ADDRESS_MASK = ~7FFUL)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3012F4-82AF-452C-9B99-58AD7BC474BA}" type="slidenum">
              <a:rPr lang="en-US" smtClean="0">
                <a:solidFill>
                  <a:prstClr val="black"/>
                </a:solidFill>
                <a:latin typeface="Calibri"/>
              </a:rPr>
              <a:pPr/>
              <a:t>12</a:t>
            </a:fld>
            <a:endParaRPr lang="en-US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54388292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6DBC6C-D62F-9948-B8A2-935E8788ADA4}" type="datetime1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10/14/15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5637532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ADD691-7D95-5E4D-837F-B75AC6D914AB}" type="datetime1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10/14/15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8503849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555A0D-B451-C047-A4FA-35DD491D0987}" type="datetime1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10/14/15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88440053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28412-6393-8D4E-A79F-3ED3B6DE8B6F}" type="datetime1">
              <a:rPr lang="en-US" smtClean="0">
                <a:solidFill>
                  <a:prstClr val="white">
                    <a:tint val="75000"/>
                  </a:prstClr>
                </a:solidFill>
                <a:latin typeface="Calibri"/>
              </a:rPr>
              <a:pPr/>
              <a:t>10/14/15</a:t>
            </a:fld>
            <a:endParaRPr lang="en-US">
              <a:solidFill>
                <a:prstClr val="white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E9AD1B-9E22-F541-B98A-455E379BF5A3}" type="slidenum">
              <a:rPr lang="en-US" smtClean="0">
                <a:solidFill>
                  <a:prstClr val="white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66610492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BC0799-3529-B943-B11A-0DEF4E59D3AA}" type="datetime1">
              <a:rPr lang="en-US" smtClean="0">
                <a:solidFill>
                  <a:prstClr val="white">
                    <a:tint val="75000"/>
                  </a:prstClr>
                </a:solidFill>
                <a:latin typeface="Calibri"/>
              </a:rPr>
              <a:pPr/>
              <a:t>10/14/15</a:t>
            </a:fld>
            <a:endParaRPr lang="en-US">
              <a:solidFill>
                <a:prstClr val="white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E9AD1B-9E22-F541-B98A-455E379BF5A3}" type="slidenum">
              <a:rPr lang="en-US" smtClean="0">
                <a:solidFill>
                  <a:prstClr val="white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9173592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D9BBA2-24C6-8948-A2F3-DD73214009DB}" type="datetime1">
              <a:rPr lang="en-US" smtClean="0">
                <a:solidFill>
                  <a:prstClr val="white">
                    <a:tint val="75000"/>
                  </a:prstClr>
                </a:solidFill>
                <a:latin typeface="Calibri"/>
              </a:rPr>
              <a:pPr/>
              <a:t>10/14/15</a:t>
            </a:fld>
            <a:endParaRPr lang="en-US">
              <a:solidFill>
                <a:prstClr val="white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E9AD1B-9E22-F541-B98A-455E379BF5A3}" type="slidenum">
              <a:rPr lang="en-US" smtClean="0">
                <a:solidFill>
                  <a:prstClr val="white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1113003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7BD99A-F59E-A446-9BBA-88C524DC7ECB}" type="datetime1">
              <a:rPr lang="en-US" smtClean="0">
                <a:solidFill>
                  <a:prstClr val="white">
                    <a:tint val="75000"/>
                  </a:prstClr>
                </a:solidFill>
                <a:latin typeface="Calibri"/>
              </a:rPr>
              <a:pPr/>
              <a:t>10/14/15</a:t>
            </a:fld>
            <a:endParaRPr lang="en-US">
              <a:solidFill>
                <a:prstClr val="white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</a:prstClr>
              </a:solidFill>
              <a:latin typeface="Calibri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E9AD1B-9E22-F541-B98A-455E379BF5A3}" type="slidenum">
              <a:rPr lang="en-US" smtClean="0">
                <a:solidFill>
                  <a:prstClr val="white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59138593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B4366A-CA5B-4A44-AA8C-6F96D61E73D2}" type="datetime1">
              <a:rPr lang="en-US" smtClean="0">
                <a:solidFill>
                  <a:prstClr val="white">
                    <a:tint val="75000"/>
                  </a:prstClr>
                </a:solidFill>
                <a:latin typeface="Calibri"/>
              </a:rPr>
              <a:pPr/>
              <a:t>10/14/15</a:t>
            </a:fld>
            <a:endParaRPr lang="en-US">
              <a:solidFill>
                <a:prstClr val="white">
                  <a:tint val="75000"/>
                </a:prstClr>
              </a:solidFill>
              <a:latin typeface="Calibri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</a:prstClr>
              </a:solidFill>
              <a:latin typeface="Calibri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E9AD1B-9E22-F541-B98A-455E379BF5A3}" type="slidenum">
              <a:rPr lang="en-US" smtClean="0">
                <a:solidFill>
                  <a:prstClr val="white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34489775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50D8D-FDD1-F843-9D64-37D50FCD4C51}" type="datetime1">
              <a:rPr lang="en-US" smtClean="0">
                <a:solidFill>
                  <a:prstClr val="white">
                    <a:tint val="75000"/>
                  </a:prstClr>
                </a:solidFill>
                <a:latin typeface="Calibri"/>
              </a:rPr>
              <a:pPr/>
              <a:t>10/14/15</a:t>
            </a:fld>
            <a:endParaRPr lang="en-US">
              <a:solidFill>
                <a:prstClr val="white">
                  <a:tint val="75000"/>
                </a:prstClr>
              </a:solidFill>
              <a:latin typeface="Calibri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E9AD1B-9E22-F541-B98A-455E379BF5A3}" type="slidenum">
              <a:rPr lang="en-US" smtClean="0">
                <a:solidFill>
                  <a:prstClr val="white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00279237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2127C6-1F95-3347-A471-4529C769826E}" type="datetime1">
              <a:rPr lang="en-US" smtClean="0">
                <a:solidFill>
                  <a:prstClr val="white">
                    <a:tint val="75000"/>
                  </a:prstClr>
                </a:solidFill>
                <a:latin typeface="Calibri"/>
              </a:rPr>
              <a:pPr/>
              <a:t>10/14/15</a:t>
            </a:fld>
            <a:endParaRPr lang="en-US">
              <a:solidFill>
                <a:prstClr val="white">
                  <a:tint val="75000"/>
                </a:prstClr>
              </a:solidFill>
              <a:latin typeface="Calibri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</a:prstClr>
              </a:solidFill>
              <a:latin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E9AD1B-9E22-F541-B98A-455E379BF5A3}" type="slidenum">
              <a:rPr lang="en-US" smtClean="0">
                <a:solidFill>
                  <a:prstClr val="white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8876304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B3484A-D986-5D44-AE0D-AEDA87B0D436}" type="datetime1">
              <a:rPr lang="en-US" smtClean="0">
                <a:solidFill>
                  <a:prstClr val="white">
                    <a:tint val="75000"/>
                  </a:prstClr>
                </a:solidFill>
                <a:latin typeface="Calibri"/>
              </a:rPr>
              <a:pPr/>
              <a:t>10/14/15</a:t>
            </a:fld>
            <a:endParaRPr lang="en-US">
              <a:solidFill>
                <a:prstClr val="white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</a:prstClr>
              </a:solidFill>
              <a:latin typeface="Calibri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E9AD1B-9E22-F541-B98A-455E379BF5A3}" type="slidenum">
              <a:rPr lang="en-US" smtClean="0">
                <a:solidFill>
                  <a:prstClr val="white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72950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808983-EAEA-9640-B741-596E6424298D}" type="datetime1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10/14/15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01059761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6488FA-DEC3-824C-8FEE-C21123AD1054}" type="datetime1">
              <a:rPr lang="en-US" smtClean="0">
                <a:solidFill>
                  <a:prstClr val="white">
                    <a:tint val="75000"/>
                  </a:prstClr>
                </a:solidFill>
                <a:latin typeface="Calibri"/>
              </a:rPr>
              <a:pPr/>
              <a:t>10/14/15</a:t>
            </a:fld>
            <a:endParaRPr lang="en-US">
              <a:solidFill>
                <a:prstClr val="white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</a:prstClr>
              </a:solidFill>
              <a:latin typeface="Calibri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E9AD1B-9E22-F541-B98A-455E379BF5A3}" type="slidenum">
              <a:rPr lang="en-US" smtClean="0">
                <a:solidFill>
                  <a:prstClr val="white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00870280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4D0F49-0C2F-4A40-BDBC-81B1EF1DACB8}" type="datetime1">
              <a:rPr lang="en-US" smtClean="0">
                <a:solidFill>
                  <a:prstClr val="white">
                    <a:tint val="75000"/>
                  </a:prstClr>
                </a:solidFill>
                <a:latin typeface="Calibri"/>
              </a:rPr>
              <a:pPr/>
              <a:t>10/14/15</a:t>
            </a:fld>
            <a:endParaRPr lang="en-US">
              <a:solidFill>
                <a:prstClr val="white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E9AD1B-9E22-F541-B98A-455E379BF5A3}" type="slidenum">
              <a:rPr lang="en-US" smtClean="0">
                <a:solidFill>
                  <a:prstClr val="white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25504120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B3E641-9A9A-7148-A88C-B1DE30307121}" type="datetime1">
              <a:rPr lang="en-US" smtClean="0">
                <a:solidFill>
                  <a:prstClr val="white">
                    <a:tint val="75000"/>
                  </a:prstClr>
                </a:solidFill>
                <a:latin typeface="Calibri"/>
              </a:rPr>
              <a:pPr/>
              <a:t>10/14/15</a:t>
            </a:fld>
            <a:endParaRPr lang="en-US">
              <a:solidFill>
                <a:prstClr val="white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E9AD1B-9E22-F541-B98A-455E379BF5A3}" type="slidenum">
              <a:rPr lang="en-US" smtClean="0">
                <a:solidFill>
                  <a:prstClr val="white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26432912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6DBC6C-D62F-9948-B8A2-935E8788ADA4}" type="datetime1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10/14/15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79193115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808983-EAEA-9640-B741-596E6424298D}" type="datetime1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10/14/15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17575127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8C377C-E047-E34E-BB7D-54CC1C666ECC}" type="datetime1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10/14/15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98918844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1DEAA9-FCFE-B741-8C7A-BE403A97EE31}" type="datetime1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10/14/15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7792761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96F34A-51CA-984D-A888-12E753504B17}" type="datetime1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10/14/15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20754975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DCAF7C-AA0D-1340-9106-64C779F11597}" type="datetime1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10/14/15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26390003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BF6C42-5370-8C4A-9BB9-26D2211ABE99}" type="datetime1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10/14/15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67568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8C377C-E047-E34E-BB7D-54CC1C666ECC}" type="datetime1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10/14/15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289080646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C41A68-DB9E-7C41-ACEE-EBA478D8FE9B}" type="datetime1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10/14/15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895561135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5EF787-D978-9C48-B2E2-50EEA5BC8A77}" type="datetime1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10/14/15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805328214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ADD691-7D95-5E4D-837F-B75AC6D914AB}" type="datetime1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10/14/15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96139390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555A0D-B451-C047-A4FA-35DD491D0987}" type="datetime1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10/14/15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5039871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1DEAA9-FCFE-B741-8C7A-BE403A97EE31}" type="datetime1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10/14/15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3856644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96F34A-51CA-984D-A888-12E753504B17}" type="datetime1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10/14/15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2388858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DCAF7C-AA0D-1340-9106-64C779F11597}" type="datetime1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10/14/15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2610844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BF6C42-5370-8C4A-9BB9-26D2211ABE99}" type="datetime1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10/14/15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447881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C41A68-DB9E-7C41-ACEE-EBA478D8FE9B}" type="datetime1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10/14/15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6440432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5EF787-D978-9C48-B2E2-50EEA5BC8A77}" type="datetime1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10/14/15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569652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_rels/slideMaster2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22.xml"/><Relationship Id="rId12" Type="http://schemas.openxmlformats.org/officeDocument/2006/relationships/theme" Target="../theme/theme2.xml"/><Relationship Id="rId1" Type="http://schemas.openxmlformats.org/officeDocument/2006/relationships/slideLayout" Target="../slideLayouts/slideLayout1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33.xml"/><Relationship Id="rId12" Type="http://schemas.openxmlformats.org/officeDocument/2006/relationships/theme" Target="../theme/theme3.xml"/><Relationship Id="rId1" Type="http://schemas.openxmlformats.org/officeDocument/2006/relationships/slideLayout" Target="../slideLayouts/slideLayout23.xml"/><Relationship Id="rId2" Type="http://schemas.openxmlformats.org/officeDocument/2006/relationships/slideLayout" Target="../slideLayouts/slideLayout24.xml"/><Relationship Id="rId3" Type="http://schemas.openxmlformats.org/officeDocument/2006/relationships/slideLayout" Target="../slideLayouts/slideLayout25.xml"/><Relationship Id="rId4" Type="http://schemas.openxmlformats.org/officeDocument/2006/relationships/slideLayout" Target="../slideLayouts/slideLayout26.xml"/><Relationship Id="rId5" Type="http://schemas.openxmlformats.org/officeDocument/2006/relationships/slideLayout" Target="../slideLayouts/slideLayout27.xml"/><Relationship Id="rId6" Type="http://schemas.openxmlformats.org/officeDocument/2006/relationships/slideLayout" Target="../slideLayouts/slideLayout28.xml"/><Relationship Id="rId7" Type="http://schemas.openxmlformats.org/officeDocument/2006/relationships/slideLayout" Target="../slideLayouts/slideLayout29.xml"/><Relationship Id="rId8" Type="http://schemas.openxmlformats.org/officeDocument/2006/relationships/slideLayout" Target="../slideLayouts/slideLayout30.xml"/><Relationship Id="rId9" Type="http://schemas.openxmlformats.org/officeDocument/2006/relationships/slideLayout" Target="../slideLayouts/slideLayout31.xml"/><Relationship Id="rId10" Type="http://schemas.openxmlformats.org/officeDocument/2006/relationships/slideLayout" Target="../slideLayouts/slideLayout3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371600"/>
            <a:ext cx="8229600" cy="4876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fld id="{CF923EEC-FF47-FF45-8D80-A565D4A1073C}" type="datetime1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defTabSz="914400"/>
              <a:t>10/14/15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086600" y="656907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defTabSz="914400"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805063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368518"/>
            <a:ext cx="8229600" cy="475764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6F1E843-E603-AC42-94BF-64C2C567AD98}" type="datetime1">
              <a:rPr lang="en-US" smtClean="0">
                <a:solidFill>
                  <a:prstClr val="white">
                    <a:tint val="75000"/>
                  </a:prstClr>
                </a:solidFill>
                <a:latin typeface="Calibri"/>
              </a:rPr>
              <a:pPr/>
              <a:t>10/14/15</a:t>
            </a:fld>
            <a:endParaRPr lang="en-US">
              <a:solidFill>
                <a:prstClr val="white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white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7E9AD1B-9E22-F541-B98A-455E379BF5A3}" type="slidenum">
              <a:rPr lang="en-US" smtClean="0">
                <a:solidFill>
                  <a:prstClr val="white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803703804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371600"/>
            <a:ext cx="8229600" cy="4876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fld id="{CF923EEC-FF47-FF45-8D80-A565D4A1073C}" type="datetime1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defTabSz="914400"/>
              <a:t>10/14/15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086600" y="656907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defTabSz="914400"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353014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4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2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2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2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4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Relationship Id="rId3" Type="http://schemas.openxmlformats.org/officeDocument/2006/relationships/hyperlink" Target="http://flashrom.org/Flashrom" TargetMode="Externa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png"/><Relationship Id="rId3" Type="http://schemas.openxmlformats.org/officeDocument/2006/relationships/image" Target="../media/image16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png"/><Relationship Id="rId3" Type="http://schemas.openxmlformats.org/officeDocument/2006/relationships/image" Target="../media/image16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png"/><Relationship Id="rId3" Type="http://schemas.openxmlformats.org/officeDocument/2006/relationships/image" Target="../media/image16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resources.infosecinstitute.com/pci-expansion-rom/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blackhat.com/presentations/bh-dc-07/Heasman/Paper/bh-dc-07-Heasman-WP.pdf" TargetMode="External"/><Relationship Id="rId4" Type="http://schemas.openxmlformats.org/officeDocument/2006/relationships/hyperlink" Target="http://pacsec.jp/psj13/psj2013-day2_Pierre_pacsec-uefi-pci.pdf" TargetMode="External"/><Relationship Id="rId5" Type="http://schemas.openxmlformats.org/officeDocument/2006/relationships/hyperlink" Target="http://ho.ax/downloads/De_Mysteriis_Dom_Jobsivs_Black_Hat_Slides.pdf" TargetMode="External"/><Relationship Id="rId6" Type="http://schemas.openxmlformats.org/officeDocument/2006/relationships/hyperlink" Target="https://trmm.net/Thunderstrike" TargetMode="External"/><Relationship Id="rId7" Type="http://schemas.openxmlformats.org/officeDocument/2006/relationships/hyperlink" Target="http://legbacore.com/Research_files/ts2-blackhat.pdf" TargetMode="External"/><Relationship Id="rId1" Type="http://schemas.openxmlformats.org/officeDocument/2006/relationships/slideLayout" Target="../slideLayouts/slideLayout2.xml"/><Relationship Id="rId2" Type="http://schemas.openxmlformats.org/officeDocument/2006/relationships/hyperlink" Target="https://sites.google.com/site/pinczakko/building-a-kernel-in-pci-expansion-rom" TargetMode="Externa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Relationship Id="rId3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4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4" Type="http://schemas.openxmlformats.org/officeDocument/2006/relationships/image" Target="../media/image9.png"/><Relationship Id="rId5" Type="http://schemas.openxmlformats.org/officeDocument/2006/relationships/image" Target="../media/image10.png"/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9525"/>
            <a:ext cx="9144000" cy="1470025"/>
          </a:xfrm>
        </p:spPr>
        <p:txBody>
          <a:bodyPr>
            <a:normAutofit fontScale="90000"/>
          </a:bodyPr>
          <a:lstStyle/>
          <a:p>
            <a:r>
              <a:rPr lang="en-US" dirty="0"/>
              <a:t>Advanced x86:</a:t>
            </a:r>
            <a:br>
              <a:rPr lang="en-US" dirty="0"/>
            </a:br>
            <a:r>
              <a:rPr lang="en-US" sz="4000" dirty="0"/>
              <a:t>BIOS and System Management Mode </a:t>
            </a:r>
            <a:r>
              <a:rPr lang="en-US" sz="4000" dirty="0" smtClean="0"/>
              <a:t>Internals</a:t>
            </a:r>
            <a:br>
              <a:rPr lang="en-US" sz="4000" dirty="0" smtClean="0"/>
            </a:br>
            <a:r>
              <a:rPr lang="en-US" sz="4000" i="1" dirty="0" smtClean="0"/>
              <a:t>PCI {Option/Expansion} ROMs</a:t>
            </a:r>
            <a:endParaRPr lang="en-US" sz="4000" i="1" dirty="0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3"/>
          <a:srcRect l="28609" t="3591" r="27540" b="6899"/>
          <a:stretch/>
        </p:blipFill>
        <p:spPr>
          <a:xfrm>
            <a:off x="3009900" y="3188296"/>
            <a:ext cx="3124200" cy="2438400"/>
          </a:xfrm>
          <a:prstGeom prst="rect">
            <a:avLst/>
          </a:prstGeom>
        </p:spPr>
      </p:pic>
      <p:sp>
        <p:nvSpPr>
          <p:cNvPr id="8" name="Subtitle 2"/>
          <p:cNvSpPr txBox="1">
            <a:spLocks/>
          </p:cNvSpPr>
          <p:nvPr/>
        </p:nvSpPr>
        <p:spPr>
          <a:xfrm>
            <a:off x="1371600" y="1779140"/>
            <a:ext cx="6400800" cy="127553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err="1" smtClean="0">
                <a:solidFill>
                  <a:prstClr val="black">
                    <a:tint val="75000"/>
                  </a:prstClr>
                </a:solidFill>
                <a:latin typeface="Calibri"/>
              </a:rPr>
              <a:t>Xeno</a:t>
            </a:r>
            <a:r>
              <a:rPr lang="en-US" dirty="0" smtClean="0">
                <a:solidFill>
                  <a:prstClr val="black">
                    <a:tint val="75000"/>
                  </a:prstClr>
                </a:solidFill>
                <a:latin typeface="Calibri"/>
              </a:rPr>
              <a:t> </a:t>
            </a:r>
            <a:r>
              <a:rPr lang="en-US" dirty="0" err="1" smtClean="0">
                <a:solidFill>
                  <a:prstClr val="black">
                    <a:tint val="75000"/>
                  </a:prstClr>
                </a:solidFill>
                <a:latin typeface="Calibri"/>
              </a:rPr>
              <a:t>Kovah</a:t>
            </a:r>
            <a:r>
              <a:rPr lang="en-US" dirty="0" smtClean="0">
                <a:solidFill>
                  <a:prstClr val="black">
                    <a:tint val="75000"/>
                  </a:prstClr>
                </a:solidFill>
                <a:latin typeface="Calibri"/>
              </a:rPr>
              <a:t> &amp;&amp; Corey </a:t>
            </a:r>
            <a:r>
              <a:rPr lang="en-US" dirty="0" err="1" smtClean="0">
                <a:solidFill>
                  <a:prstClr val="black">
                    <a:tint val="75000"/>
                  </a:prstClr>
                </a:solidFill>
                <a:latin typeface="Calibri"/>
              </a:rPr>
              <a:t>Kallenberg</a:t>
            </a:r>
            <a:endParaRPr lang="en-US" dirty="0" smtClean="0">
              <a:solidFill>
                <a:prstClr val="black">
                  <a:tint val="75000"/>
                </a:prstClr>
              </a:solidFill>
              <a:latin typeface="Calibri"/>
            </a:endParaRPr>
          </a:p>
          <a:p>
            <a:r>
              <a:rPr lang="en-US" dirty="0" smtClean="0">
                <a:solidFill>
                  <a:prstClr val="black">
                    <a:tint val="75000"/>
                  </a:prstClr>
                </a:solidFill>
                <a:latin typeface="Calibri"/>
              </a:rPr>
              <a:t>LegbaCore, LLC</a:t>
            </a:r>
          </a:p>
        </p:txBody>
      </p:sp>
    </p:spTree>
    <p:extLst>
      <p:ext uri="{BB962C8B-B14F-4D97-AF65-F5344CB8AC3E}">
        <p14:creationId xmlns:p14="http://schemas.microsoft.com/office/powerpoint/2010/main" val="83142596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44562"/>
          </a:xfrm>
        </p:spPr>
        <p:txBody>
          <a:bodyPr>
            <a:normAutofit fontScale="90000"/>
          </a:bodyPr>
          <a:lstStyle/>
          <a:p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Command Register and Address Space Access</a:t>
            </a:r>
            <a:endParaRPr lang="en-US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90999" y="3962400"/>
            <a:ext cx="4753327" cy="2743200"/>
          </a:xfrm>
        </p:spPr>
        <p:txBody>
          <a:bodyPr>
            <a:normAutofit/>
          </a:bodyPr>
          <a:lstStyle/>
          <a:p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An expansion ROM will only respond to accesses if </a:t>
            </a:r>
            <a:r>
              <a:rPr lang="en-US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the 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Expansion ROM Enable bit </a:t>
            </a:r>
            <a:r>
              <a:rPr lang="en-US" sz="2200" i="1" u="sng" dirty="0" smtClean="0">
                <a:latin typeface="Arial" panose="020B0604020202020204" pitchFamily="34" charset="0"/>
                <a:cs typeface="Arial" panose="020B0604020202020204" pitchFamily="34" charset="0"/>
              </a:rPr>
              <a:t>and </a:t>
            </a:r>
            <a:r>
              <a:rPr lang="en-US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the 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memory space bit in the Command Register </a:t>
            </a:r>
            <a:r>
              <a:rPr lang="en-US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are 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both set</a:t>
            </a:r>
          </a:p>
        </p:txBody>
      </p:sp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23944" y="1143000"/>
            <a:ext cx="4710510" cy="27536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990600"/>
            <a:ext cx="3962400" cy="54703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/>
          <p:cNvSpPr/>
          <p:nvPr/>
        </p:nvSpPr>
        <p:spPr>
          <a:xfrm>
            <a:off x="1905000" y="1456106"/>
            <a:ext cx="1767296" cy="322237"/>
          </a:xfrm>
          <a:prstGeom prst="rect">
            <a:avLst/>
          </a:prstGeom>
          <a:solidFill>
            <a:schemeClr val="accent1">
              <a:alpha val="3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8429787" y="1352144"/>
            <a:ext cx="247542" cy="385442"/>
          </a:xfrm>
          <a:prstGeom prst="rect">
            <a:avLst/>
          </a:prstGeom>
          <a:solidFill>
            <a:schemeClr val="accent1">
              <a:alpha val="3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r>
              <a:rPr lang="en-US" dirty="0" smtClean="0">
                <a:solidFill>
                  <a:srgbClr val="000000"/>
                </a:solidFill>
                <a:latin typeface="Calibri"/>
              </a:rPr>
              <a:t>1</a:t>
            </a:r>
            <a:endParaRPr lang="en-US" dirty="0">
              <a:solidFill>
                <a:srgbClr val="000000"/>
              </a:solidFill>
              <a:latin typeface="Calibri"/>
            </a:endParaRPr>
          </a:p>
        </p:txBody>
      </p:sp>
      <p:cxnSp>
        <p:nvCxnSpPr>
          <p:cNvPr id="9" name="Straight Arrow Connector 8"/>
          <p:cNvCxnSpPr/>
          <p:nvPr/>
        </p:nvCxnSpPr>
        <p:spPr>
          <a:xfrm flipV="1">
            <a:off x="3200400" y="1524000"/>
            <a:ext cx="1524000" cy="93224"/>
          </a:xfrm>
          <a:prstGeom prst="straightConnector1">
            <a:avLst/>
          </a:prstGeom>
          <a:ln w="15875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10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137704" y="5098291"/>
            <a:ext cx="3534592" cy="322237"/>
          </a:xfrm>
          <a:prstGeom prst="rect">
            <a:avLst/>
          </a:prstGeom>
          <a:solidFill>
            <a:schemeClr val="accent1">
              <a:alpha val="3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476061" y="5112751"/>
            <a:ext cx="27566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1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402289037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6122" y="76200"/>
            <a:ext cx="8229600" cy="944562"/>
          </a:xfrm>
        </p:spPr>
        <p:txBody>
          <a:bodyPr>
            <a:normAutofit/>
          </a:bodyPr>
          <a:lstStyle/>
          <a:p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How CPU/BIOS Discovers XROMs</a:t>
            </a:r>
            <a:endParaRPr lang="en-US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810000"/>
            <a:ext cx="8229600" cy="3048000"/>
          </a:xfrm>
        </p:spPr>
        <p:txBody>
          <a:bodyPr>
            <a:normAutofit/>
          </a:bodyPr>
          <a:lstStyle/>
          <a:p>
            <a:r>
              <a:rPr lang="en-US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To determine whether the device has implemented an Expansion ROM base:</a:t>
            </a:r>
          </a:p>
          <a:p>
            <a:r>
              <a:rPr lang="en-US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All 1’s are written to the top 21 bits (31:11) of the Expansion ROM BAR</a:t>
            </a:r>
            <a:endParaRPr lang="en-US" sz="1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If the device returns anything other than 0, then it has implemented an Expansion ROM</a:t>
            </a:r>
          </a:p>
        </p:txBody>
      </p:sp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385" y="1143000"/>
            <a:ext cx="8601075" cy="2028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8352816" y="1582368"/>
            <a:ext cx="39305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/>
            <a:r>
              <a:rPr lang="en-US" sz="3200" dirty="0" smtClean="0">
                <a:solidFill>
                  <a:prstClr val="black"/>
                </a:solidFill>
                <a:latin typeface="Calibri"/>
              </a:rPr>
              <a:t>0</a:t>
            </a:r>
            <a:endParaRPr lang="en-US" sz="3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81000" y="2295930"/>
            <a:ext cx="8364872" cy="87609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n-US" dirty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026194" y="3043535"/>
            <a:ext cx="4424609" cy="461665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pPr defTabSz="914400"/>
            <a:r>
              <a:rPr lang="en-US" sz="24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CPU/BIOS writes FFFF_F800h</a:t>
            </a:r>
            <a:endParaRPr lang="en-US" sz="24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685800" y="1589289"/>
            <a:ext cx="4724400" cy="68767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33400" y="1674649"/>
            <a:ext cx="5181600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 anchor="ctr">
            <a:spAutoFit/>
          </a:bodyPr>
          <a:lstStyle/>
          <a:p>
            <a:pPr algn="ctr" defTabSz="914400"/>
            <a:r>
              <a:rPr lang="en-US" sz="2400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1111 1111 1111 1111 1111 1</a:t>
            </a:r>
            <a:endParaRPr lang="en-US" sz="2400" b="1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Right Arrow 5"/>
          <p:cNvSpPr/>
          <p:nvPr/>
        </p:nvSpPr>
        <p:spPr>
          <a:xfrm rot="16200000">
            <a:off x="2920480" y="2208770"/>
            <a:ext cx="636040" cy="89001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980033" y="2335759"/>
            <a:ext cx="37658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/>
            <a:r>
              <a:rPr lang="en-US" dirty="0" smtClean="0">
                <a:solidFill>
                  <a:prstClr val="black"/>
                </a:solidFill>
                <a:latin typeface="Calibri"/>
              </a:rPr>
              <a:t>Expansion ROM Base Address Register</a:t>
            </a:r>
            <a:endParaRPr lang="en-US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11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63843694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6122" y="76200"/>
            <a:ext cx="8229600" cy="944562"/>
          </a:xfrm>
        </p:spPr>
        <p:txBody>
          <a:bodyPr>
            <a:normAutofit/>
          </a:bodyPr>
          <a:lstStyle/>
          <a:p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How CPU/BIOS Discovers XROMs</a:t>
            </a:r>
            <a:endParaRPr lang="en-US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886200"/>
            <a:ext cx="8229600" cy="2819400"/>
          </a:xfrm>
        </p:spPr>
        <p:txBody>
          <a:bodyPr>
            <a:normAutofit/>
          </a:bodyPr>
          <a:lstStyle/>
          <a:p>
            <a:r>
              <a:rPr lang="en-US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The return address indicates both the size of the ROM and the memory alignment (mask) required by the ROM:</a:t>
            </a:r>
          </a:p>
          <a:p>
            <a:r>
              <a:rPr lang="en-US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Per the above example:</a:t>
            </a:r>
          </a:p>
          <a:p>
            <a:r>
              <a:rPr lang="en-US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Size = ~FFFE_0000 +1 = 2_0000h bytes</a:t>
            </a:r>
          </a:p>
          <a:p>
            <a:r>
              <a:rPr lang="en-US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ROM must be mapped to a 128KB-aligned memory address</a:t>
            </a:r>
          </a:p>
          <a:p>
            <a:pPr lvl="1"/>
            <a:r>
              <a:rPr 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So addresses like XXX00000, XXX20000, XXX40000, </a:t>
            </a:r>
            <a:r>
              <a:rPr lang="en-US" sz="1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etc</a:t>
            </a:r>
            <a:endParaRPr lang="en-US" sz="1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385" y="1143000"/>
            <a:ext cx="8601075" cy="2028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8352816" y="1582368"/>
            <a:ext cx="39305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/>
            <a:r>
              <a:rPr lang="en-US" sz="3200" dirty="0" smtClean="0">
                <a:solidFill>
                  <a:prstClr val="black"/>
                </a:solidFill>
                <a:latin typeface="Calibri"/>
              </a:rPr>
              <a:t>0</a:t>
            </a:r>
            <a:endParaRPr lang="en-US" sz="3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81000" y="2295930"/>
            <a:ext cx="8364872" cy="87609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n-US" dirty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026194" y="3043535"/>
            <a:ext cx="4052713" cy="461665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pPr defTabSz="914400"/>
            <a:r>
              <a:rPr lang="en-US" sz="24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Device returns FFFE_0000h</a:t>
            </a:r>
            <a:endParaRPr lang="en-US" sz="24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685800" y="1589289"/>
            <a:ext cx="4724400" cy="68767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33400" y="1674649"/>
            <a:ext cx="5181600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 anchor="ctr">
            <a:spAutoFit/>
          </a:bodyPr>
          <a:lstStyle/>
          <a:p>
            <a:pPr algn="ctr" defTabSz="914400"/>
            <a:r>
              <a:rPr lang="en-US" sz="2400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1111 1111 1111 1110 0000 0</a:t>
            </a:r>
            <a:endParaRPr lang="en-US" sz="2400" b="1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Right Arrow 5"/>
          <p:cNvSpPr/>
          <p:nvPr/>
        </p:nvSpPr>
        <p:spPr>
          <a:xfrm rot="5400000">
            <a:off x="2920480" y="2208770"/>
            <a:ext cx="636040" cy="89001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980033" y="2335759"/>
            <a:ext cx="37658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/>
            <a:r>
              <a:rPr lang="en-US" dirty="0" smtClean="0">
                <a:solidFill>
                  <a:prstClr val="black"/>
                </a:solidFill>
                <a:latin typeface="Calibri"/>
              </a:rPr>
              <a:t>Expansion ROM Base Address Register</a:t>
            </a:r>
            <a:endParaRPr lang="en-US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12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04557562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6122" y="76200"/>
            <a:ext cx="8229600" cy="944562"/>
          </a:xfrm>
        </p:spPr>
        <p:txBody>
          <a:bodyPr>
            <a:normAutofit/>
          </a:bodyPr>
          <a:lstStyle/>
          <a:p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How CPU/BIOS Discovers XROMs</a:t>
            </a:r>
            <a:endParaRPr lang="en-US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962400"/>
            <a:ext cx="8229600" cy="2819400"/>
          </a:xfrm>
        </p:spPr>
        <p:txBody>
          <a:bodyPr>
            <a:normAutofit/>
          </a:bodyPr>
          <a:lstStyle/>
          <a:p>
            <a:r>
              <a:rPr lang="en-US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Next the CPU/BIOS maps the ROM to an unused portion of memory </a:t>
            </a:r>
          </a:p>
          <a:p>
            <a:r>
              <a:rPr lang="en-US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Then it sets the enable bit so that the ROM is now accessible at the address defined by the BIOS</a:t>
            </a:r>
          </a:p>
          <a:p>
            <a:endParaRPr lang="en-US" sz="2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385" y="1143000"/>
            <a:ext cx="8601075" cy="2028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8352816" y="1582368"/>
            <a:ext cx="39305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/>
            <a:r>
              <a:rPr lang="en-US" sz="3200" dirty="0" smtClean="0">
                <a:solidFill>
                  <a:prstClr val="black"/>
                </a:solidFill>
                <a:latin typeface="Calibri"/>
              </a:rPr>
              <a:t>1</a:t>
            </a:r>
            <a:endParaRPr lang="en-US" sz="3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81000" y="2295930"/>
            <a:ext cx="8364872" cy="87609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n-US" dirty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026194" y="3043535"/>
            <a:ext cx="5897768" cy="461665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pPr defTabSz="914400"/>
            <a:r>
              <a:rPr lang="en-US" sz="24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CPU/BIOS maps the ROM and enables it</a:t>
            </a:r>
            <a:endParaRPr lang="en-US" sz="24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685800" y="1589289"/>
            <a:ext cx="4724400" cy="68767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33400" y="1674649"/>
            <a:ext cx="5181600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 anchor="ctr">
            <a:spAutoFit/>
          </a:bodyPr>
          <a:lstStyle/>
          <a:p>
            <a:pPr algn="ctr" defTabSz="914400"/>
            <a:r>
              <a:rPr lang="en-US" sz="2400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 Some memory address )</a:t>
            </a:r>
            <a:endParaRPr lang="en-US" sz="2400" b="1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Right Arrow 5"/>
          <p:cNvSpPr/>
          <p:nvPr/>
        </p:nvSpPr>
        <p:spPr>
          <a:xfrm rot="16200000">
            <a:off x="2920480" y="2208770"/>
            <a:ext cx="636040" cy="89001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980033" y="2335759"/>
            <a:ext cx="37658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/>
            <a:r>
              <a:rPr lang="en-US" dirty="0" smtClean="0">
                <a:solidFill>
                  <a:prstClr val="black"/>
                </a:solidFill>
                <a:latin typeface="Calibri"/>
              </a:rPr>
              <a:t>Expansion ROM Base Address Register</a:t>
            </a:r>
            <a:endParaRPr lang="en-US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8" name="Bent-Up Arrow 7"/>
          <p:cNvSpPr/>
          <p:nvPr/>
        </p:nvSpPr>
        <p:spPr>
          <a:xfrm>
            <a:off x="7010400" y="2324505"/>
            <a:ext cx="1796055" cy="1096765"/>
          </a:xfrm>
          <a:prstGeom prst="bent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13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5506570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6122" y="76200"/>
            <a:ext cx="8229600" cy="944562"/>
          </a:xfrm>
        </p:spPr>
        <p:txBody>
          <a:bodyPr>
            <a:normAutofit/>
          </a:bodyPr>
          <a:lstStyle/>
          <a:p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How CPU/BIOS Discovers XROMs</a:t>
            </a:r>
            <a:endParaRPr lang="en-US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114800"/>
            <a:ext cx="8229600" cy="2667000"/>
          </a:xfrm>
        </p:spPr>
        <p:txBody>
          <a:bodyPr>
            <a:normAutofit/>
          </a:bodyPr>
          <a:lstStyle/>
          <a:p>
            <a:r>
              <a:rPr lang="en-US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If anything other than the “AA55” signature is present, there is actually no Option ROM provided by the device, despite the fact that it returns a mask as if there were</a:t>
            </a:r>
          </a:p>
          <a:p>
            <a:pPr lvl="1"/>
            <a:r>
              <a:rPr 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I have some ice cream. Want a lick? Psych! </a:t>
            </a:r>
          </a:p>
          <a:p>
            <a:r>
              <a:rPr lang="en-US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There may still be an option ROM, however, some companies implement them in non-standard ways</a:t>
            </a:r>
          </a:p>
        </p:txBody>
      </p:sp>
      <p:sp>
        <p:nvSpPr>
          <p:cNvPr id="7" name="Rectangle 6"/>
          <p:cNvSpPr/>
          <p:nvPr/>
        </p:nvSpPr>
        <p:spPr>
          <a:xfrm>
            <a:off x="381000" y="2378239"/>
            <a:ext cx="8364872" cy="87609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n-US" dirty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838200" y="3348335"/>
            <a:ext cx="7417415" cy="461665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pPr defTabSz="914400"/>
            <a:r>
              <a:rPr lang="en-US" sz="24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CPU/BIOS checks memory for Option ROM structure</a:t>
            </a:r>
            <a:endParaRPr lang="en-US" sz="24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685800" y="1671598"/>
            <a:ext cx="4724400" cy="68767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3" name="Bent-Up Arrow 12"/>
          <p:cNvSpPr/>
          <p:nvPr/>
        </p:nvSpPr>
        <p:spPr>
          <a:xfrm rot="5400000" flipH="1">
            <a:off x="1234182" y="1890017"/>
            <a:ext cx="1676400" cy="1096765"/>
          </a:xfrm>
          <a:prstGeom prst="bent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n-US">
              <a:solidFill>
                <a:prstClr val="white"/>
              </a:solidFill>
              <a:latin typeface="Calibri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5600" y="1150734"/>
            <a:ext cx="5262263" cy="2049666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0" y="6553200"/>
            <a:ext cx="192713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/>
            <a:r>
              <a:rPr lang="en-US" sz="1400" dirty="0" smtClean="0">
                <a:solidFill>
                  <a:prstClr val="black"/>
                </a:solidFill>
                <a:latin typeface="Calibri"/>
              </a:rPr>
              <a:t>PCI Express Revision 3.0</a:t>
            </a:r>
            <a:endParaRPr lang="en-US" sz="14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14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56722752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44562"/>
          </a:xfrm>
        </p:spPr>
        <p:txBody>
          <a:bodyPr>
            <a:normAutofit/>
          </a:bodyPr>
          <a:lstStyle/>
          <a:p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CPU/BIOS Expansion 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ROM </a:t>
            </a: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Discovery</a:t>
            </a:r>
            <a:endParaRPr lang="en-US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3000"/>
            <a:ext cx="8229600" cy="5486400"/>
          </a:xfrm>
        </p:spPr>
        <p:txBody>
          <a:bodyPr>
            <a:normAutofit/>
          </a:bodyPr>
          <a:lstStyle/>
          <a:p>
            <a:r>
              <a:rPr lang="en-US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A PCI device can share a decoder between the Expansion ROM BAR and other BARs</a:t>
            </a:r>
          </a:p>
          <a:p>
            <a:r>
              <a:rPr lang="en-US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For example:</a:t>
            </a:r>
          </a:p>
          <a:p>
            <a:r>
              <a:rPr lang="en-US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Some vendors mirror their Expansion ROMs at BAR[n] or at an offset from BAR[n]</a:t>
            </a:r>
          </a:p>
          <a:p>
            <a:pPr lvl="1"/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NVidia sometimes puts them at BAR[0] + 30_0000h (per the developers of </a:t>
            </a:r>
            <a:r>
              <a:rPr lang="en-US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Flashrom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)</a:t>
            </a:r>
          </a:p>
          <a:p>
            <a:pPr lvl="1"/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http://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flashrom.org/Flashrom</a:t>
            </a:r>
            <a:endParaRPr lang="en-US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It is possible that there simply </a:t>
            </a:r>
            <a:r>
              <a:rPr lang="en-US" sz="2200" u="sng" dirty="0" smtClean="0">
                <a:latin typeface="Arial" panose="020B0604020202020204" pitchFamily="34" charset="0"/>
                <a:cs typeface="Arial" panose="020B0604020202020204" pitchFamily="34" charset="0"/>
              </a:rPr>
              <a:t>is no</a:t>
            </a:r>
            <a:r>
              <a:rPr lang="en-US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 Expansion ROM present </a:t>
            </a:r>
            <a:r>
              <a:rPr lang="en-US" sz="2200" u="sng" dirty="0" smtClean="0">
                <a:latin typeface="Arial" panose="020B0604020202020204" pitchFamily="34" charset="0"/>
                <a:cs typeface="Arial" panose="020B0604020202020204" pitchFamily="34" charset="0"/>
              </a:rPr>
              <a:t>on the device</a:t>
            </a:r>
          </a:p>
          <a:p>
            <a:pPr lvl="1"/>
            <a:r>
              <a:rPr lang="en-US" sz="2000" i="1" dirty="0" smtClean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Could be located in a compressed module in the BIOS binary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15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42485343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3" name="Picture 5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9397"/>
          <a:stretch/>
        </p:blipFill>
        <p:spPr bwMode="auto">
          <a:xfrm>
            <a:off x="65881" y="1123349"/>
            <a:ext cx="6878637" cy="3046379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44562"/>
          </a:xfrm>
        </p:spPr>
        <p:txBody>
          <a:bodyPr>
            <a:normAutofit fontScale="90000"/>
          </a:bodyPr>
          <a:lstStyle/>
          <a:p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Expansion ROM Discovery: </a:t>
            </a:r>
            <a:b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User Example (Same as BIOS)</a:t>
            </a:r>
            <a:endParaRPr lang="en-US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800600"/>
            <a:ext cx="8229600" cy="1981200"/>
          </a:xfrm>
        </p:spPr>
        <p:txBody>
          <a:bodyPr>
            <a:normAutofit fontScale="92500" lnSpcReduction="20000"/>
          </a:bodyPr>
          <a:lstStyle/>
          <a:p>
            <a:r>
              <a:rPr lang="en-US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This example pertains to the nVidia VGA card on the E6400 laptop</a:t>
            </a:r>
          </a:p>
          <a:p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Verify that the memory-enable space bit 1 in the command register (offset 04h) is asserted</a:t>
            </a:r>
          </a:p>
          <a:p>
            <a:r>
              <a:rPr lang="en-US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Writing FFFF_F800h to offset 30h returns FFFE_0000h indicating that an Expansion ROM [might be] present</a:t>
            </a:r>
            <a:endParaRPr lang="en-US" sz="2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r>
              <a:rPr 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Bit 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17 is the LSB, which indicates a 128KB </a:t>
            </a:r>
            <a:r>
              <a:rPr 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ROM</a:t>
            </a:r>
          </a:p>
          <a:p>
            <a:pPr lvl="1"/>
            <a:r>
              <a:rPr 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Size = ~FFFE_0000 + 1 = 2_0000h bytes</a:t>
            </a:r>
          </a:p>
        </p:txBody>
      </p:sp>
      <p:sp>
        <p:nvSpPr>
          <p:cNvPr id="6" name="Oval 5"/>
          <p:cNvSpPr/>
          <p:nvPr/>
        </p:nvSpPr>
        <p:spPr>
          <a:xfrm>
            <a:off x="1183532" y="2827717"/>
            <a:ext cx="687654" cy="262647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n-US">
              <a:solidFill>
                <a:prstClr val="white"/>
              </a:solidFill>
              <a:latin typeface="Calibri"/>
            </a:endParaRPr>
          </a:p>
        </p:txBody>
      </p:sp>
      <p:pic>
        <p:nvPicPr>
          <p:cNvPr id="22534" name="Picture 6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0350" b="29078"/>
          <a:stretch/>
        </p:blipFill>
        <p:spPr bwMode="auto">
          <a:xfrm>
            <a:off x="3589506" y="1588036"/>
            <a:ext cx="5486400" cy="3060164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8" name="Right Arrow 7"/>
          <p:cNvSpPr/>
          <p:nvPr/>
        </p:nvSpPr>
        <p:spPr>
          <a:xfrm rot="480000">
            <a:off x="1913465" y="3128741"/>
            <a:ext cx="2754967" cy="98102"/>
          </a:xfrm>
          <a:prstGeom prst="rightArrow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2" name="Oval 11"/>
          <p:cNvSpPr/>
          <p:nvPr/>
        </p:nvSpPr>
        <p:spPr>
          <a:xfrm>
            <a:off x="4719778" y="3286751"/>
            <a:ext cx="687654" cy="262647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9" name="Oval 8"/>
          <p:cNvSpPr/>
          <p:nvPr/>
        </p:nvSpPr>
        <p:spPr>
          <a:xfrm>
            <a:off x="2438400" y="2286000"/>
            <a:ext cx="340468" cy="262647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16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44623346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1071"/>
          <a:stretch/>
        </p:blipFill>
        <p:spPr bwMode="auto">
          <a:xfrm>
            <a:off x="57150" y="1123349"/>
            <a:ext cx="6953250" cy="3046379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44562"/>
          </a:xfrm>
        </p:spPr>
        <p:txBody>
          <a:bodyPr>
            <a:normAutofit fontScale="90000"/>
          </a:bodyPr>
          <a:lstStyle/>
          <a:p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Expansion ROM Discovery: </a:t>
            </a:r>
            <a:b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User Example (Same as BIOS)</a:t>
            </a:r>
            <a:endParaRPr lang="en-US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724400"/>
            <a:ext cx="8229600" cy="2057400"/>
          </a:xfrm>
        </p:spPr>
        <p:txBody>
          <a:bodyPr>
            <a:normAutofit/>
          </a:bodyPr>
          <a:lstStyle/>
          <a:p>
            <a:r>
              <a:rPr lang="en-US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We (or the BIOS) should be able to choose a memory address for the ROM to be mapped to </a:t>
            </a:r>
          </a:p>
          <a:p>
            <a:r>
              <a:rPr lang="en-US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Address must meet alignment requirements</a:t>
            </a:r>
          </a:p>
          <a:p>
            <a:r>
              <a:rPr lang="en-US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Address must provide enough room for the XROM</a:t>
            </a:r>
          </a:p>
          <a:p>
            <a:r>
              <a:rPr lang="en-US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Must enable the XROM decoding (assert bit 0, enable)</a:t>
            </a:r>
          </a:p>
        </p:txBody>
      </p:sp>
      <p:pic>
        <p:nvPicPr>
          <p:cNvPr id="22534" name="Picture 6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0350" b="29078"/>
          <a:stretch/>
        </p:blipFill>
        <p:spPr bwMode="auto">
          <a:xfrm>
            <a:off x="3589506" y="1588036"/>
            <a:ext cx="5486400" cy="3060164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4705603" y="3286125"/>
            <a:ext cx="761747" cy="26161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defTabSz="914400"/>
            <a:r>
              <a:rPr lang="en-US" sz="1100" b="1" dirty="0" smtClean="0">
                <a:solidFill>
                  <a:prstClr val="black"/>
                </a:solidFill>
                <a:latin typeface="Calibri"/>
              </a:rPr>
              <a:t>00100001</a:t>
            </a:r>
            <a:endParaRPr lang="en-US" sz="1100" b="1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2" name="Oval 11"/>
          <p:cNvSpPr/>
          <p:nvPr/>
        </p:nvSpPr>
        <p:spPr>
          <a:xfrm>
            <a:off x="4719778" y="3286751"/>
            <a:ext cx="687654" cy="262647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8" name="Right Arrow 7"/>
          <p:cNvSpPr/>
          <p:nvPr/>
        </p:nvSpPr>
        <p:spPr>
          <a:xfrm rot="12468821">
            <a:off x="2149746" y="2693833"/>
            <a:ext cx="2754967" cy="98102"/>
          </a:xfrm>
          <a:prstGeom prst="rightArrow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17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43023771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1071"/>
          <a:stretch/>
        </p:blipFill>
        <p:spPr bwMode="auto">
          <a:xfrm>
            <a:off x="57150" y="1123349"/>
            <a:ext cx="6953250" cy="3046379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44562"/>
          </a:xfrm>
        </p:spPr>
        <p:txBody>
          <a:bodyPr>
            <a:normAutofit fontScale="90000"/>
          </a:bodyPr>
          <a:lstStyle/>
          <a:p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Expansion ROM Discovery: </a:t>
            </a:r>
            <a:b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User Example (Same as BIOS)</a:t>
            </a:r>
            <a:endParaRPr lang="en-US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724400"/>
            <a:ext cx="8229600" cy="2057400"/>
          </a:xfrm>
        </p:spPr>
        <p:txBody>
          <a:bodyPr>
            <a:normAutofit lnSpcReduction="10000"/>
          </a:bodyPr>
          <a:lstStyle/>
          <a:p>
            <a:r>
              <a:rPr lang="en-US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If there is anything other than the “AA55” XROM signature, then there is actually no option ROM present</a:t>
            </a:r>
          </a:p>
          <a:p>
            <a:r>
              <a:rPr lang="en-US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As it turns out, in this case, there is no option ROM located on the device</a:t>
            </a:r>
          </a:p>
          <a:p>
            <a:r>
              <a:rPr lang="en-US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This option ROM is located on the BIOS flash as a compressed module</a:t>
            </a:r>
          </a:p>
        </p:txBody>
      </p:sp>
      <p:pic>
        <p:nvPicPr>
          <p:cNvPr id="22534" name="Picture 6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0350" b="29078"/>
          <a:stretch/>
        </p:blipFill>
        <p:spPr bwMode="auto">
          <a:xfrm>
            <a:off x="3589506" y="1588036"/>
            <a:ext cx="5486400" cy="3060164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4705603" y="3286125"/>
            <a:ext cx="761747" cy="26161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defTabSz="914400"/>
            <a:r>
              <a:rPr lang="en-US" sz="1100" b="1" dirty="0" smtClean="0">
                <a:solidFill>
                  <a:prstClr val="black"/>
                </a:solidFill>
                <a:latin typeface="Calibri"/>
              </a:rPr>
              <a:t>00100001</a:t>
            </a:r>
            <a:endParaRPr lang="en-US" sz="1100" b="1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2" name="Oval 11"/>
          <p:cNvSpPr/>
          <p:nvPr/>
        </p:nvSpPr>
        <p:spPr>
          <a:xfrm>
            <a:off x="552450" y="2305050"/>
            <a:ext cx="687654" cy="262647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18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80699058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44562"/>
          </a:xfrm>
        </p:spPr>
        <p:txBody>
          <a:bodyPr/>
          <a:lstStyle/>
          <a:p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Expansion ROM Hacking</a:t>
            </a:r>
            <a:endParaRPr lang="en-US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5181600"/>
          </a:xfrm>
        </p:spPr>
        <p:txBody>
          <a:bodyPr/>
          <a:lstStyle/>
          <a:p>
            <a:r>
              <a:rPr lang="en-US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Hacking an Expansion ROM typically requires </a:t>
            </a:r>
            <a:r>
              <a:rPr lang="en-US" sz="2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reflashing</a:t>
            </a:r>
            <a:r>
              <a:rPr lang="en-US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 the firmware on the device</a:t>
            </a:r>
          </a:p>
          <a:p>
            <a:pPr lvl="1"/>
            <a:r>
              <a:rPr 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Often the “RO” in “ROM” is a misnomer</a:t>
            </a:r>
          </a:p>
          <a:p>
            <a:pPr lvl="1"/>
            <a:r>
              <a:rPr 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Although in the case we just saw, modifying the BIOS itself could permit an attacker to insert a malicious XROM </a:t>
            </a:r>
          </a:p>
          <a:p>
            <a:r>
              <a:rPr lang="en-US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If a vendor offers a utility to update the flash then you know the flash is writeable </a:t>
            </a:r>
          </a:p>
          <a:p>
            <a:r>
              <a:rPr lang="en-US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Good reference on XROM hacking:</a:t>
            </a:r>
          </a:p>
          <a:p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http://resources.infosecinstitute.com/pci-expansion-rom</a:t>
            </a:r>
            <a:r>
              <a:rPr lang="en-US" sz="2200" dirty="0" smtClean="0"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/</a:t>
            </a:r>
            <a:endParaRPr lang="en-US" sz="2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It’s important for Option ROMs to be measured (measured boot) before being executed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19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82868593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en-US" sz="3600">
                <a:latin typeface="Arial" charset="0"/>
                <a:ea typeface="ＭＳ Ｐゴシック" charset="0"/>
                <a:cs typeface="ＭＳ Ｐゴシック" charset="0"/>
              </a:rPr>
              <a:t>All materials are licensed under a Creative Commons </a:t>
            </a:r>
            <a:r>
              <a:rPr lang="ja-JP" altLang="en-US" sz="3600">
                <a:latin typeface="Arial" charset="0"/>
                <a:ea typeface="ＭＳ Ｐゴシック" charset="0"/>
                <a:cs typeface="ＭＳ Ｐゴシック" charset="0"/>
              </a:rPr>
              <a:t>“</a:t>
            </a:r>
            <a:r>
              <a:rPr lang="en-US" altLang="ja-JP" sz="3600">
                <a:latin typeface="Arial" charset="0"/>
                <a:ea typeface="ＭＳ Ｐゴシック" charset="0"/>
                <a:cs typeface="ＭＳ Ｐゴシック" charset="0"/>
              </a:rPr>
              <a:t>Share Alike</a:t>
            </a:r>
            <a:r>
              <a:rPr lang="ja-JP" altLang="en-US" sz="3600">
                <a:latin typeface="Arial" charset="0"/>
                <a:ea typeface="ＭＳ Ｐゴシック" charset="0"/>
                <a:cs typeface="ＭＳ Ｐゴシック" charset="0"/>
              </a:rPr>
              <a:t>”</a:t>
            </a:r>
            <a:r>
              <a:rPr lang="en-US" altLang="ja-JP" sz="3600">
                <a:latin typeface="Arial" charset="0"/>
                <a:ea typeface="ＭＳ Ｐゴシック" charset="0"/>
                <a:cs typeface="ＭＳ Ｐゴシック" charset="0"/>
              </a:rPr>
              <a:t> license.</a:t>
            </a:r>
            <a:endParaRPr lang="en-US" sz="3600"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28674" name="Content Placeholder 2"/>
          <p:cNvSpPr>
            <a:spLocks noGrp="1"/>
          </p:cNvSpPr>
          <p:nvPr>
            <p:ph idx="1"/>
          </p:nvPr>
        </p:nvSpPr>
        <p:spPr>
          <a:xfrm>
            <a:off x="685800" y="1066800"/>
            <a:ext cx="7772400" cy="5486400"/>
          </a:xfrm>
        </p:spPr>
        <p:txBody>
          <a:bodyPr/>
          <a:lstStyle/>
          <a:p>
            <a:pPr marL="0" indent="0" algn="ctr" eaLnBrk="1" hangingPunct="1">
              <a:buFontTx/>
              <a:buNone/>
            </a:pPr>
            <a:r>
              <a:rPr lang="en-US" sz="2400">
                <a:latin typeface="Arial" charset="0"/>
                <a:ea typeface="ＭＳ Ｐゴシック" charset="0"/>
                <a:cs typeface="ＭＳ Ｐゴシック" charset="0"/>
              </a:rPr>
              <a:t>http://creativecommons.org/licenses/by-sa/3.0/</a:t>
            </a:r>
          </a:p>
        </p:txBody>
      </p:sp>
      <p:sp>
        <p:nvSpPr>
          <p:cNvPr id="28675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1A0190B3-9E64-8946-ADD2-447C9EEAC016}" type="slidenum">
              <a:rPr lang="en-US" sz="1400">
                <a:solidFill>
                  <a:prstClr val="black"/>
                </a:solidFill>
              </a:rPr>
              <a:pPr/>
              <a:t>2</a:t>
            </a:fld>
            <a:endParaRPr lang="en-US" sz="1400" dirty="0">
              <a:solidFill>
                <a:prstClr val="black"/>
              </a:solidFill>
            </a:endParaRPr>
          </a:p>
        </p:txBody>
      </p:sp>
      <p:pic>
        <p:nvPicPr>
          <p:cNvPr id="2867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1600200"/>
            <a:ext cx="6324600" cy="4732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677" name="Rectangle 1"/>
          <p:cNvSpPr>
            <a:spLocks noChangeArrowheads="1"/>
          </p:cNvSpPr>
          <p:nvPr/>
        </p:nvSpPr>
        <p:spPr bwMode="auto">
          <a:xfrm>
            <a:off x="0" y="6427788"/>
            <a:ext cx="9144000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defTabSz="914400"/>
            <a:r>
              <a:rPr lang="en-US" sz="1100" dirty="0">
                <a:solidFill>
                  <a:prstClr val="black"/>
                </a:solidFill>
                <a:latin typeface="Calibri"/>
              </a:rPr>
              <a:t>Attribution condition: You must indicate that derivative work</a:t>
            </a:r>
          </a:p>
          <a:p>
            <a:pPr defTabSz="914400"/>
            <a:r>
              <a:rPr lang="en-US" sz="1100" dirty="0">
                <a:solidFill>
                  <a:prstClr val="black"/>
                </a:solidFill>
                <a:latin typeface="Calibri"/>
              </a:rPr>
              <a:t>"Is derived from </a:t>
            </a:r>
            <a:r>
              <a:rPr lang="en-US" sz="1100" dirty="0" smtClean="0">
                <a:solidFill>
                  <a:prstClr val="black"/>
                </a:solidFill>
                <a:latin typeface="Calibri"/>
              </a:rPr>
              <a:t>John Butterworth &amp; </a:t>
            </a:r>
            <a:r>
              <a:rPr lang="en-US" sz="1100" dirty="0" err="1" smtClean="0">
                <a:solidFill>
                  <a:prstClr val="black"/>
                </a:solidFill>
                <a:latin typeface="Calibri"/>
              </a:rPr>
              <a:t>Xeno</a:t>
            </a:r>
            <a:r>
              <a:rPr lang="en-US" sz="1100" dirty="0" smtClean="0">
                <a:solidFill>
                  <a:prstClr val="black"/>
                </a:solidFill>
                <a:latin typeface="Calibri"/>
              </a:rPr>
              <a:t> </a:t>
            </a:r>
            <a:r>
              <a:rPr lang="en-US" sz="1100" dirty="0" err="1" smtClean="0">
                <a:solidFill>
                  <a:prstClr val="black"/>
                </a:solidFill>
                <a:latin typeface="Calibri"/>
              </a:rPr>
              <a:t>Kovah’s</a:t>
            </a:r>
            <a:r>
              <a:rPr lang="en-US" sz="1100" dirty="0" smtClean="0">
                <a:solidFill>
                  <a:prstClr val="black"/>
                </a:solidFill>
                <a:latin typeface="Calibri"/>
              </a:rPr>
              <a:t> ’Advanced Intel </a:t>
            </a:r>
            <a:r>
              <a:rPr lang="en-US" sz="1100" dirty="0">
                <a:solidFill>
                  <a:prstClr val="black"/>
                </a:solidFill>
                <a:latin typeface="Calibri"/>
              </a:rPr>
              <a:t>x86: BIOS and </a:t>
            </a:r>
            <a:r>
              <a:rPr lang="en-US" sz="1100" dirty="0" smtClean="0">
                <a:solidFill>
                  <a:prstClr val="black"/>
                </a:solidFill>
                <a:latin typeface="Calibri"/>
              </a:rPr>
              <a:t>SMM’ class posted at http://</a:t>
            </a:r>
            <a:r>
              <a:rPr lang="en-US" sz="1100" dirty="0" err="1" smtClean="0">
                <a:solidFill>
                  <a:prstClr val="black"/>
                </a:solidFill>
                <a:latin typeface="Calibri"/>
              </a:rPr>
              <a:t>opensecuritytraining.info</a:t>
            </a:r>
            <a:r>
              <a:rPr lang="en-US" sz="1100" dirty="0" smtClean="0">
                <a:solidFill>
                  <a:prstClr val="black"/>
                </a:solidFill>
                <a:latin typeface="Calibri"/>
              </a:rPr>
              <a:t>/</a:t>
            </a:r>
            <a:r>
              <a:rPr lang="en-US" sz="1100" dirty="0" err="1" smtClean="0">
                <a:solidFill>
                  <a:prstClr val="black"/>
                </a:solidFill>
                <a:latin typeface="Calibri"/>
              </a:rPr>
              <a:t>IntroBIOS.html</a:t>
            </a:r>
            <a:r>
              <a:rPr lang="en-US" sz="1100" dirty="0" smtClean="0">
                <a:solidFill>
                  <a:prstClr val="black"/>
                </a:solidFill>
                <a:latin typeface="Calibri"/>
              </a:rPr>
              <a:t>”</a:t>
            </a:r>
            <a:endParaRPr lang="en-US" sz="1100" dirty="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9603443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Secure Boot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dirty="0" smtClean="0"/>
              <a:t>Systems that support UEFI/Windows 8 Secure Boot require XROMs to be signed before it will execute them</a:t>
            </a:r>
          </a:p>
          <a:p>
            <a:pPr lvl="1"/>
            <a:r>
              <a:rPr lang="en-US" dirty="0" smtClean="0"/>
              <a:t>Assuming you didn’t turn off </a:t>
            </a:r>
            <a:r>
              <a:rPr lang="en-US" dirty="0" err="1" smtClean="0"/>
              <a:t>SecureBoot</a:t>
            </a:r>
            <a:endParaRPr lang="en-US" dirty="0" smtClean="0"/>
          </a:p>
          <a:p>
            <a:r>
              <a:rPr lang="en-US" dirty="0" smtClean="0"/>
              <a:t>Apple systems don’t support </a:t>
            </a:r>
            <a:r>
              <a:rPr lang="en-US" dirty="0" err="1" smtClean="0"/>
              <a:t>SecureBoot</a:t>
            </a:r>
            <a:r>
              <a:rPr lang="en-US" dirty="0" smtClean="0"/>
              <a:t>, therefore what worked in 2012 still works today</a:t>
            </a:r>
          </a:p>
          <a:p>
            <a:pPr lvl="1"/>
            <a:r>
              <a:rPr lang="en-US" dirty="0" smtClean="0"/>
              <a:t>The fact that systems load XROMs off external peripherals like the </a:t>
            </a:r>
            <a:r>
              <a:rPr lang="en-US" smtClean="0"/>
              <a:t>Thunderbolt Ethernet </a:t>
            </a:r>
            <a:r>
              <a:rPr lang="en-US" dirty="0" smtClean="0"/>
              <a:t>adapter make it just that much easier to attack Macs this way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20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2221292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References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200" dirty="0" smtClean="0"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https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://sites.google.com/site/pinczakko/building-a-kernel-in-pci-expansion-rom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 (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Darmawan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Salihun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http://www.blackhat.com/presentations/bh-dc-07/Heasman/Paper/bh-dc-07-Heasman-WP.pdf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(John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Heasman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http://pacsec.jp/psj13/psj2013-day2_Pierre_pacsec-uefi-pci.pdf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(Pierre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Chifflier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  <a:hlinkClick r:id="rId5"/>
              </a:rPr>
              <a:t>http://ho.ax/downloads/De_Mysteriis_Dom_Jobsivs_Black_Hat_Slides.pdf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(Snare</a:t>
            </a:r>
            <a:r>
              <a:rPr lang="en-US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  <a:hlinkClick r:id="rId6"/>
              </a:rPr>
              <a:t>https://trmm.net/</a:t>
            </a:r>
            <a:r>
              <a:rPr lang="en-US" sz="2200" dirty="0" smtClean="0">
                <a:latin typeface="Arial" panose="020B0604020202020204" pitchFamily="34" charset="0"/>
                <a:cs typeface="Arial" panose="020B0604020202020204" pitchFamily="34" charset="0"/>
                <a:hlinkClick r:id="rId6"/>
              </a:rPr>
              <a:t>Thunderstrike</a:t>
            </a:r>
            <a:r>
              <a:rPr lang="en-US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 (Trammel Hudson)</a:t>
            </a:r>
          </a:p>
          <a:p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  <a:hlinkClick r:id="rId7"/>
              </a:rPr>
              <a:t>http://legbacore.com/Research_files/ts2-</a:t>
            </a:r>
            <a:r>
              <a:rPr lang="en-US" sz="2200" dirty="0" smtClean="0">
                <a:latin typeface="Arial" panose="020B0604020202020204" pitchFamily="34" charset="0"/>
                <a:cs typeface="Arial" panose="020B0604020202020204" pitchFamily="34" charset="0"/>
                <a:hlinkClick r:id="rId7"/>
              </a:rPr>
              <a:t>blackhat.pdf</a:t>
            </a:r>
            <a:r>
              <a:rPr lang="en-US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 (Trammel Hudson, </a:t>
            </a:r>
            <a:r>
              <a:rPr lang="en-US" sz="2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Xeno</a:t>
            </a:r>
            <a:r>
              <a:rPr lang="en-US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Kovah</a:t>
            </a:r>
            <a:r>
              <a:rPr lang="en-US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, Corey </a:t>
            </a:r>
            <a:r>
              <a:rPr lang="en-US" sz="2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Kallenberg</a:t>
            </a:r>
            <a:r>
              <a:rPr lang="en-US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en-US" sz="2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21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3967369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3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2452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398605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06400"/>
            <a:ext cx="9144000" cy="6043555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4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2171700"/>
            <a:ext cx="3175000" cy="468630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2687616" y="0"/>
            <a:ext cx="376876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https://</a:t>
            </a:r>
            <a:r>
              <a:rPr lang="en-US" dirty="0" err="1"/>
              <a:t>trmm.net</a:t>
            </a:r>
            <a:r>
              <a:rPr lang="en-US" dirty="0"/>
              <a:t>/Thunderstrike_31c3</a:t>
            </a:r>
          </a:p>
        </p:txBody>
      </p:sp>
    </p:spTree>
    <p:extLst>
      <p:ext uri="{BB962C8B-B14F-4D97-AF65-F5344CB8AC3E}">
        <p14:creationId xmlns:p14="http://schemas.microsoft.com/office/powerpoint/2010/main" val="212234525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32794" cy="6858000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2743200" y="0"/>
            <a:ext cx="640080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400" dirty="0" smtClean="0"/>
              <a:t>Pierre </a:t>
            </a:r>
            <a:r>
              <a:rPr lang="en-US" sz="1400" dirty="0" err="1" smtClean="0"/>
              <a:t>Chifflier</a:t>
            </a:r>
            <a:r>
              <a:rPr lang="en-US" sz="1400" dirty="0" smtClean="0"/>
              <a:t>, UEFI and PCI </a:t>
            </a:r>
            <a:r>
              <a:rPr lang="en-US" sz="1400" dirty="0" err="1" smtClean="0"/>
              <a:t>Bootkits</a:t>
            </a:r>
            <a:r>
              <a:rPr lang="en-US" sz="1400" dirty="0" smtClean="0"/>
              <a:t>, </a:t>
            </a:r>
            <a:r>
              <a:rPr lang="en-US" sz="1400" dirty="0" err="1" smtClean="0"/>
              <a:t>PacSec</a:t>
            </a:r>
            <a:r>
              <a:rPr lang="en-US" sz="1400" dirty="0" smtClean="0"/>
              <a:t> 2013 [34]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53485" y="1328680"/>
            <a:ext cx="1032776" cy="10248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080713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E9AD1B-9E22-F541-B98A-455E379BF5A3}" type="slidenum">
              <a:rPr lang="en-US" smtClean="0">
                <a:solidFill>
                  <a:prstClr val="white">
                    <a:tint val="75000"/>
                  </a:prstClr>
                </a:solidFill>
                <a:latin typeface="Calibri"/>
              </a:rPr>
              <a:pPr/>
              <a:t>6</a:t>
            </a:fld>
            <a:endParaRPr lang="en-US">
              <a:solidFill>
                <a:prstClr val="white">
                  <a:tint val="75000"/>
                </a:prstClr>
              </a:solidFill>
              <a:latin typeface="Calibri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alphaModFix amt="30000"/>
          </a:blip>
          <a:stretch>
            <a:fillRect/>
          </a:stretch>
        </p:blipFill>
        <p:spPr>
          <a:xfrm>
            <a:off x="-2004095" y="1520673"/>
            <a:ext cx="11148096" cy="4180536"/>
          </a:xfrm>
          <a:prstGeom prst="rect">
            <a:avLst/>
          </a:prstGeom>
        </p:spPr>
      </p:pic>
      <p:sp>
        <p:nvSpPr>
          <p:cNvPr id="9" name="Title 1"/>
          <p:cNvSpPr txBox="1">
            <a:spLocks/>
          </p:cNvSpPr>
          <p:nvPr/>
        </p:nvSpPr>
        <p:spPr>
          <a:xfrm>
            <a:off x="0" y="2879663"/>
            <a:ext cx="9144000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err="1" smtClean="0">
                <a:solidFill>
                  <a:prstClr val="white"/>
                </a:solidFill>
                <a:latin typeface="Ayuthaya"/>
                <a:ea typeface="나눔명조 Bold"/>
                <a:cs typeface="Ayuthaya"/>
              </a:rPr>
              <a:t>Thunderstrike</a:t>
            </a:r>
            <a:r>
              <a:rPr lang="en-US" dirty="0" smtClean="0">
                <a:solidFill>
                  <a:prstClr val="white"/>
                </a:solidFill>
                <a:latin typeface="Ayuthaya"/>
                <a:ea typeface="나눔명조 Bold"/>
                <a:cs typeface="Ayuthaya"/>
              </a:rPr>
              <a:t> 2:</a:t>
            </a:r>
            <a:br>
              <a:rPr lang="en-US" dirty="0" smtClean="0">
                <a:solidFill>
                  <a:prstClr val="white"/>
                </a:solidFill>
                <a:latin typeface="Ayuthaya"/>
                <a:ea typeface="나눔명조 Bold"/>
                <a:cs typeface="Ayuthaya"/>
              </a:rPr>
            </a:br>
            <a:r>
              <a:rPr lang="en-US" dirty="0" err="1" smtClean="0">
                <a:solidFill>
                  <a:prstClr val="white"/>
                </a:solidFill>
                <a:latin typeface="Ayuthaya"/>
                <a:ea typeface="나눔명조 Bold"/>
                <a:cs typeface="Ayuthaya"/>
              </a:rPr>
              <a:t>Sith</a:t>
            </a:r>
            <a:r>
              <a:rPr lang="en-US" dirty="0" smtClean="0">
                <a:solidFill>
                  <a:prstClr val="white"/>
                </a:solidFill>
                <a:latin typeface="Ayuthaya"/>
                <a:ea typeface="나눔명조 Bold"/>
                <a:cs typeface="Ayuthaya"/>
              </a:rPr>
              <a:t> Strike</a:t>
            </a:r>
            <a:endParaRPr lang="en-US" dirty="0">
              <a:solidFill>
                <a:prstClr val="white"/>
              </a:solidFill>
              <a:latin typeface="Calibri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70095" y="67550"/>
            <a:ext cx="2057928" cy="1466273"/>
          </a:xfrm>
          <a:prstGeom prst="rect">
            <a:avLst/>
          </a:prstGeom>
        </p:spPr>
      </p:pic>
      <p:sp>
        <p:nvSpPr>
          <p:cNvPr id="13" name="Subtitle 2"/>
          <p:cNvSpPr txBox="1">
            <a:spLocks/>
          </p:cNvSpPr>
          <p:nvPr/>
        </p:nvSpPr>
        <p:spPr>
          <a:xfrm>
            <a:off x="1" y="4867547"/>
            <a:ext cx="9144000" cy="235826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itchFamily="34" charset="0"/>
              <a:buNone/>
            </a:pPr>
            <a:endParaRPr lang="en-US" dirty="0" smtClean="0">
              <a:solidFill>
                <a:prstClr val="white"/>
              </a:solidFill>
              <a:latin typeface="Calibri"/>
            </a:endParaRPr>
          </a:p>
          <a:p>
            <a:pPr marL="0" indent="0" algn="ctr">
              <a:buFont typeface="Arial" pitchFamily="34" charset="0"/>
              <a:buNone/>
            </a:pPr>
            <a:r>
              <a:rPr lang="en-US" dirty="0" smtClean="0">
                <a:solidFill>
                  <a:prstClr val="white"/>
                </a:solidFill>
                <a:latin typeface="Calibri"/>
              </a:rPr>
              <a:t>Trammell Hudson – Two Sigma</a:t>
            </a:r>
          </a:p>
          <a:p>
            <a:pPr marL="0" indent="0" algn="ctr">
              <a:buFont typeface="Arial" pitchFamily="34" charset="0"/>
              <a:buNone/>
            </a:pPr>
            <a:r>
              <a:rPr lang="en-US" dirty="0" err="1">
                <a:solidFill>
                  <a:prstClr val="white"/>
                </a:solidFill>
                <a:latin typeface="Calibri"/>
              </a:rPr>
              <a:t>Xeno</a:t>
            </a:r>
            <a:r>
              <a:rPr lang="en-US" dirty="0">
                <a:solidFill>
                  <a:prstClr val="white"/>
                </a:solidFill>
                <a:latin typeface="Calibri"/>
              </a:rPr>
              <a:t> </a:t>
            </a:r>
            <a:r>
              <a:rPr lang="en-US" dirty="0" err="1">
                <a:solidFill>
                  <a:prstClr val="white"/>
                </a:solidFill>
                <a:latin typeface="Calibri"/>
              </a:rPr>
              <a:t>Kovah</a:t>
            </a:r>
            <a:r>
              <a:rPr lang="en-US" dirty="0">
                <a:solidFill>
                  <a:prstClr val="white"/>
                </a:solidFill>
                <a:latin typeface="Calibri"/>
              </a:rPr>
              <a:t>, Corey </a:t>
            </a:r>
            <a:r>
              <a:rPr lang="en-US" dirty="0" err="1">
                <a:solidFill>
                  <a:prstClr val="white"/>
                </a:solidFill>
                <a:latin typeface="Calibri"/>
              </a:rPr>
              <a:t>Kallenberg</a:t>
            </a:r>
            <a:r>
              <a:rPr lang="en-US" dirty="0">
                <a:solidFill>
                  <a:prstClr val="white"/>
                </a:solidFill>
                <a:latin typeface="Calibri"/>
              </a:rPr>
              <a:t> – </a:t>
            </a:r>
            <a:r>
              <a:rPr lang="en-US" dirty="0" err="1">
                <a:solidFill>
                  <a:prstClr val="white"/>
                </a:solidFill>
                <a:latin typeface="Calibri"/>
              </a:rPr>
              <a:t>LebgaCore</a:t>
            </a:r>
            <a:endParaRPr lang="en-US" dirty="0">
              <a:solidFill>
                <a:prstClr val="white"/>
              </a:solidFill>
              <a:latin typeface="Calibri"/>
            </a:endParaRPr>
          </a:p>
          <a:p>
            <a:pPr marL="0" indent="0" algn="ctr">
              <a:buFont typeface="Arial" pitchFamily="34" charset="0"/>
              <a:buNone/>
            </a:pPr>
            <a:endParaRPr lang="en-US" dirty="0">
              <a:solidFill>
                <a:prstClr val="white"/>
              </a:solidFill>
              <a:latin typeface="Calibri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792145" y="0"/>
            <a:ext cx="1276196" cy="1283447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688953" y="1202387"/>
            <a:ext cx="147989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prstClr val="white"/>
                </a:solidFill>
                <a:latin typeface="Calibri"/>
              </a:rPr>
              <a:t>TWO SIGMA</a:t>
            </a:r>
            <a:endParaRPr lang="en-US" sz="2000" dirty="0">
              <a:solidFill>
                <a:prstClr val="white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53021366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44562"/>
          </a:xfrm>
        </p:spPr>
        <p:txBody>
          <a:bodyPr>
            <a:normAutofit fontScale="90000"/>
          </a:bodyPr>
          <a:lstStyle/>
          <a:p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PCI/PCIe Expansion ROMs (XROMs)</a:t>
            </a:r>
            <a:b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3600" smtClean="0">
                <a:latin typeface="Arial" panose="020B0604020202020204" pitchFamily="34" charset="0"/>
                <a:cs typeface="Arial" panose="020B0604020202020204" pitchFamily="34" charset="0"/>
              </a:rPr>
              <a:t>aka Option ROMs (OROMs)</a:t>
            </a:r>
            <a:endParaRPr lang="en-US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3000"/>
            <a:ext cx="8229600" cy="5562600"/>
          </a:xfrm>
        </p:spPr>
        <p:txBody>
          <a:bodyPr>
            <a:normAutofit/>
          </a:bodyPr>
          <a:lstStyle/>
          <a:p>
            <a:r>
              <a:rPr lang="en-US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A PCI/PCIe Expansion ROM is </a:t>
            </a:r>
            <a:r>
              <a:rPr lang="en-US" sz="2200" i="1" dirty="0" smtClean="0">
                <a:latin typeface="Arial" panose="020B0604020202020204" pitchFamily="34" charset="0"/>
                <a:cs typeface="Arial" panose="020B0604020202020204" pitchFamily="34" charset="0"/>
              </a:rPr>
              <a:t>x86 native executable code </a:t>
            </a:r>
            <a:r>
              <a:rPr lang="en-US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located on a PCI device</a:t>
            </a:r>
          </a:p>
          <a:p>
            <a:pPr lvl="1"/>
            <a:r>
              <a:rPr 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Can technically have multiple architectures’ native code on it, so that the device can load just as well on a PPC device as an x86 one.</a:t>
            </a:r>
          </a:p>
          <a:p>
            <a:r>
              <a:rPr lang="en-US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Not every device will have one</a:t>
            </a:r>
          </a:p>
          <a:p>
            <a:pPr lvl="1"/>
            <a:r>
              <a:rPr 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Graphics cards, network cards will likely have one </a:t>
            </a:r>
          </a:p>
          <a:p>
            <a:pPr lvl="1"/>
            <a:r>
              <a:rPr 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A device can have multiple XROMs (for multiple architectures)</a:t>
            </a:r>
          </a:p>
          <a:p>
            <a:r>
              <a:rPr lang="en-US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Benign or otherwise this code gets executed by the CPU/BIOS during the boot process</a:t>
            </a:r>
          </a:p>
          <a:p>
            <a:r>
              <a:rPr lang="en-US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They are handled the same on PCI Express as they are in PCI</a:t>
            </a:r>
          </a:p>
          <a:p>
            <a:r>
              <a:rPr lang="en-US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They are configured via a separate BAR called the Expansion ROM Base Address Register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7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32225234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27102"/>
            <a:ext cx="8229600" cy="944562"/>
          </a:xfrm>
        </p:spPr>
        <p:txBody>
          <a:bodyPr/>
          <a:lstStyle/>
          <a:p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Expansion ROMs</a:t>
            </a:r>
            <a:endParaRPr lang="en-US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24400" y="1143000"/>
            <a:ext cx="3962400" cy="5562600"/>
          </a:xfrm>
        </p:spPr>
        <p:txBody>
          <a:bodyPr>
            <a:normAutofit fontScale="92500" lnSpcReduction="20000"/>
          </a:bodyPr>
          <a:lstStyle/>
          <a:p>
            <a:r>
              <a:rPr lang="en-US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XROMs have their own BAR called the Expansion ROM Base Address Register</a:t>
            </a:r>
          </a:p>
          <a:p>
            <a:pPr lvl="1"/>
            <a:r>
              <a:rPr 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On general type PCI devices it’s located at offset 30h</a:t>
            </a:r>
          </a:p>
          <a:p>
            <a:pPr lvl="1"/>
            <a:r>
              <a:rPr 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On bridge type devices it’s at 38h</a:t>
            </a:r>
          </a:p>
          <a:p>
            <a:r>
              <a:rPr lang="en-US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BIOS initializes the XROM BAR like the other BARs, but hands off execution control to the code it points to</a:t>
            </a:r>
          </a:p>
          <a:p>
            <a:r>
              <a:rPr lang="en-US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XROMs are copied to memory before being executed</a:t>
            </a:r>
          </a:p>
          <a:p>
            <a:pPr lvl="1"/>
            <a:r>
              <a:rPr 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On legacy systems they are copied to C0000 to </a:t>
            </a:r>
            <a:r>
              <a:rPr lang="en-US" sz="1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DFFFFh</a:t>
            </a:r>
            <a:r>
              <a:rPr 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 range</a:t>
            </a:r>
            <a:endParaRPr lang="en-US" sz="2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The XROM BAR operates similarly to the other BARs but the interpretation of </a:t>
            </a:r>
            <a:r>
              <a:rPr lang="en-US" sz="2200" smtClean="0">
                <a:latin typeface="Arial" panose="020B0604020202020204" pitchFamily="34" charset="0"/>
                <a:cs typeface="Arial" panose="020B0604020202020204" pitchFamily="34" charset="0"/>
              </a:rPr>
              <a:t>the field’s bits is slightly </a:t>
            </a:r>
            <a:r>
              <a:rPr lang="en-US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different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066800"/>
            <a:ext cx="3962400" cy="54703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/>
          <p:nvPr/>
        </p:nvSpPr>
        <p:spPr>
          <a:xfrm>
            <a:off x="457200" y="5157699"/>
            <a:ext cx="3534592" cy="334771"/>
          </a:xfrm>
          <a:prstGeom prst="rect">
            <a:avLst/>
          </a:prstGeom>
          <a:solidFill>
            <a:schemeClr val="accent1">
              <a:alpha val="3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8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21582285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22238"/>
            <a:ext cx="8229600" cy="944562"/>
          </a:xfrm>
        </p:spPr>
        <p:txBody>
          <a:bodyPr>
            <a:normAutofit fontScale="90000"/>
          </a:bodyPr>
          <a:lstStyle/>
          <a:p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Expansion ROM Base Address Register</a:t>
            </a:r>
            <a:endParaRPr lang="en-US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657600"/>
            <a:ext cx="8229600" cy="3124200"/>
          </a:xfrm>
        </p:spPr>
        <p:txBody>
          <a:bodyPr>
            <a:normAutofit/>
          </a:bodyPr>
          <a:lstStyle/>
          <a:p>
            <a:r>
              <a:rPr lang="en-US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The LSB determines whether accesses to the Expansion ROM are permitted. 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When asserted to 1, they are permitted</a:t>
            </a:r>
          </a:p>
          <a:p>
            <a:r>
              <a:rPr lang="en-US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Even when a device has an Expansion ROM, its BAR may still be 0 (meaning access to it is not permitted)</a:t>
            </a:r>
          </a:p>
          <a:p>
            <a:r>
              <a:rPr lang="en-US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Like the PCI BARs, the Expansion ROM BAR is also R/W</a:t>
            </a:r>
          </a:p>
        </p:txBody>
      </p:sp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385" y="1219200"/>
            <a:ext cx="8601075" cy="2028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9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75380962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Black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Default Theme.thmx</Template>
  <TotalTime>235</TotalTime>
  <Words>1769</Words>
  <Application>Microsoft Macintosh PowerPoint</Application>
  <PresentationFormat>On-screen Show (4:3)</PresentationFormat>
  <Paragraphs>162</Paragraphs>
  <Slides>21</Slides>
  <Notes>12</Notes>
  <HiddenSlides>0</HiddenSlides>
  <MMClips>0</MMClips>
  <ScaleCrop>false</ScaleCrop>
  <HeadingPairs>
    <vt:vector size="4" baseType="variant">
      <vt:variant>
        <vt:lpstr>Theme</vt:lpstr>
      </vt:variant>
      <vt:variant>
        <vt:i4>3</vt:i4>
      </vt:variant>
      <vt:variant>
        <vt:lpstr>Slide Titles</vt:lpstr>
      </vt:variant>
      <vt:variant>
        <vt:i4>21</vt:i4>
      </vt:variant>
    </vt:vector>
  </HeadingPairs>
  <TitlesOfParts>
    <vt:vector size="24" baseType="lpstr">
      <vt:lpstr>Office Theme</vt:lpstr>
      <vt:lpstr>Black</vt:lpstr>
      <vt:lpstr>1_Office Theme</vt:lpstr>
      <vt:lpstr>Advanced x86: BIOS and System Management Mode Internals PCI {Option/Expansion} ROMs</vt:lpstr>
      <vt:lpstr>All materials are licensed under a Creative Commons “Share Alike” license.</vt:lpstr>
      <vt:lpstr>PowerPoint Presentation</vt:lpstr>
      <vt:lpstr>PowerPoint Presentation</vt:lpstr>
      <vt:lpstr>PowerPoint Presentation</vt:lpstr>
      <vt:lpstr>PowerPoint Presentation</vt:lpstr>
      <vt:lpstr>PCI/PCIe Expansion ROMs (XROMs) aka Option ROMs (OROMs)</vt:lpstr>
      <vt:lpstr>Expansion ROMs</vt:lpstr>
      <vt:lpstr>Expansion ROM Base Address Register</vt:lpstr>
      <vt:lpstr>Command Register and Address Space Access</vt:lpstr>
      <vt:lpstr>How CPU/BIOS Discovers XROMs</vt:lpstr>
      <vt:lpstr>How CPU/BIOS Discovers XROMs</vt:lpstr>
      <vt:lpstr>How CPU/BIOS Discovers XROMs</vt:lpstr>
      <vt:lpstr>How CPU/BIOS Discovers XROMs</vt:lpstr>
      <vt:lpstr>CPU/BIOS Expansion ROM Discovery</vt:lpstr>
      <vt:lpstr>Expansion ROM Discovery:  User Example (Same as BIOS)</vt:lpstr>
      <vt:lpstr>Expansion ROM Discovery:  User Example (Same as BIOS)</vt:lpstr>
      <vt:lpstr>Expansion ROM Discovery:  User Example (Same as BIOS)</vt:lpstr>
      <vt:lpstr>Expansion ROM Hacking</vt:lpstr>
      <vt:lpstr>Secure Boot</vt:lpstr>
      <vt:lpstr>References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Advanced x86: BIOS and System Management Mode Internals PCI Option (Expansion) ROMs</dc:title>
  <dc:creator>a</dc:creator>
  <cp:lastModifiedBy>a</cp:lastModifiedBy>
  <cp:revision>39</cp:revision>
  <dcterms:created xsi:type="dcterms:W3CDTF">2015-01-31T21:23:42Z</dcterms:created>
  <dcterms:modified xsi:type="dcterms:W3CDTF">2015-10-14T06:42:42Z</dcterms:modified>
</cp:coreProperties>
</file>