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notesMasterIdLst>
    <p:notesMasterId r:id="rId18"/>
  </p:notesMasterIdLst>
  <p:sldIdLst>
    <p:sldId id="296" r:id="rId4"/>
    <p:sldId id="303" r:id="rId5"/>
    <p:sldId id="257" r:id="rId6"/>
    <p:sldId id="258" r:id="rId7"/>
    <p:sldId id="259" r:id="rId8"/>
    <p:sldId id="260" r:id="rId9"/>
    <p:sldId id="299" r:id="rId10"/>
    <p:sldId id="300" r:id="rId11"/>
    <p:sldId id="301" r:id="rId12"/>
    <p:sldId id="270" r:id="rId13"/>
    <p:sldId id="271" r:id="rId14"/>
    <p:sldId id="272" r:id="rId15"/>
    <p:sldId id="273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03385-1B2B-A045-87EB-9B5109482F6E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04EE-F120-ED4D-9A99-634F24657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2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84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Attribution condition: You must indicate that derivative work</a:t>
            </a:r>
          </a:p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"Is derived from John Butterworth &amp;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Xeno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Kovah’s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’Advanced Intel x86: </a:t>
            </a:r>
            <a:r>
              <a:rPr lang="en-US" sz="1200" dirty="0" smtClean="0"/>
              <a:t>BIOS and SMM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’ class posted at http://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opensecuritytraining.info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IntroBIOS.html</a:t>
            </a:r>
            <a:r>
              <a:rPr lang="en-US" sz="1200" smtClean="0">
                <a:solidFill>
                  <a:prstClr val="black"/>
                </a:solidFill>
                <a:latin typeface="+mn-lt"/>
              </a:rPr>
              <a:t>”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E91C7F-A5F6-9A4D-B053-7F1F29C94874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***This is not going to be a discussion on CPU architecture, for details on caching I recommend 3 sources:</a:t>
            </a:r>
          </a:p>
          <a:p>
            <a:r>
              <a:rPr lang="en-US" dirty="0"/>
              <a:t>Both the Intel and AMD Optimization Reference Manuals, and </a:t>
            </a:r>
            <a:r>
              <a:rPr lang="en-US" dirty="0" err="1"/>
              <a:t>Agner</a:t>
            </a:r>
            <a:r>
              <a:rPr lang="en-US" dirty="0"/>
              <a:t> Fog’s optimization references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85B9D-D1E9-4DEF-A2C5-2516A000581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9193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r>
              <a:rPr lang="en-US" dirty="0" smtClean="0"/>
              <a:t>,</a:t>
            </a:r>
            <a:r>
              <a:rPr lang="en-US" baseline="0" dirty="0" smtClean="0"/>
              <a:t> cite </a:t>
            </a:r>
            <a:r>
              <a:rPr lang="en-US" baseline="0" dirty="0" err="1" smtClean="0"/>
              <a:t>Loic's</a:t>
            </a:r>
            <a:r>
              <a:rPr lang="en-US" baseline="0" dirty="0" smtClean="0"/>
              <a:t> paper since they technically found it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CB1CD-D33E-4C7A-A8E4-CE0CA43C154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919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C860-44C5-644B-90D9-2974B61089B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790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FE24-4D94-DB4B-A561-D8D7D380DB1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414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463-1C44-6A4B-A97C-15362D0C31E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046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232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929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396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886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371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584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48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47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3C85-BCD7-7D43-A197-EB939308491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215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295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07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359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931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751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188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27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49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900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1843-BB20-9747-9FBA-2222FBD9EF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313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61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328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93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9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8347-DD57-434F-9A12-E5ECB169ECD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79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40F3-885D-E342-8AB7-90F7F67D7BE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65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1C35-94C4-6B43-BCCB-06EA41583E5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66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EDDB-D97C-1045-A304-898E3BBA7EA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98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98B-AF75-AE45-A317-E05698DCABC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09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177D-BCE3-4D44-BA4D-05C5CEB45CF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85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693C701-DEAC-C845-BFE0-B41A714FB5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0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10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nsecwest.com/csw09/csw09-duflot.pdf" TargetMode="External"/><Relationship Id="rId4" Type="http://schemas.openxmlformats.org/officeDocument/2006/relationships/hyperlink" Target="http://invisiblethingslab.com/resources/misc09/smm_cache_fun.pdf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x86:</a:t>
            </a:r>
            <a:br>
              <a:rPr lang="en-US" dirty="0"/>
            </a:br>
            <a:r>
              <a:rPr lang="en-US" sz="4000" dirty="0"/>
              <a:t>BIOS and System Management Mode </a:t>
            </a:r>
            <a:r>
              <a:rPr lang="en-US" sz="4000" dirty="0" smtClean="0"/>
              <a:t>Internals</a:t>
            </a:r>
            <a:br>
              <a:rPr lang="en-US" sz="4000" dirty="0" smtClean="0"/>
            </a:br>
            <a:r>
              <a:rPr lang="en-US" sz="4000" i="1" dirty="0" smtClean="0"/>
              <a:t>SMM &amp; Caching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9140"/>
            <a:ext cx="6400800" cy="1275533"/>
          </a:xfrm>
        </p:spPr>
        <p:txBody>
          <a:bodyPr>
            <a:normAutofit/>
          </a:bodyPr>
          <a:lstStyle/>
          <a:p>
            <a:r>
              <a:rPr lang="en-US" dirty="0" err="1"/>
              <a:t>Xeno</a:t>
            </a:r>
            <a:r>
              <a:rPr lang="en-US" dirty="0"/>
              <a:t> </a:t>
            </a:r>
            <a:r>
              <a:rPr lang="en-US" dirty="0" err="1" smtClean="0"/>
              <a:t>Kovah</a:t>
            </a:r>
            <a:r>
              <a:rPr lang="en-US" dirty="0" smtClean="0"/>
              <a:t> &amp;&amp; Corey </a:t>
            </a:r>
            <a:r>
              <a:rPr lang="en-US" dirty="0" err="1" smtClean="0"/>
              <a:t>Kallenberg</a:t>
            </a:r>
            <a:endParaRPr lang="en-US" dirty="0"/>
          </a:p>
          <a:p>
            <a:r>
              <a:rPr lang="en-US" dirty="0" smtClean="0"/>
              <a:t>LegbaCore, LLC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8609" t="3591" r="27540" b="6899"/>
          <a:stretch/>
        </p:blipFill>
        <p:spPr>
          <a:xfrm>
            <a:off x="3009900" y="3188296"/>
            <a:ext cx="3124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07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fix: SMRR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054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preceding is a great example of how security researchers can influence industry for the better.  Damn fine job.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System-Management Range Register (SMRR) was introduced in Intel’s x64 architecture*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a PHYSBASE/PHYSMASK pair just like MTRRs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Prevents the kind of attack that we just saw in the preceding example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SMRR restricts access to the address range defined in the SMRR registers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Defines the memory type (caching) for the SMRAM range</a:t>
            </a:r>
          </a:p>
          <a:p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SMRRs can be written to only when the processor is in SMM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SMRR takes priority over MTRR in case of overlapping ranges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9103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* This is one of the only architecture-dependent security mechanisms. So far up to this point all has been x32/x64 agnostic 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118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51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SMRR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51" y="4114800"/>
            <a:ext cx="8229600" cy="25146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 processor is in SMM: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accesses to this range will use the memory type defined in SMRR_PHYSBASE 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 processor is not in SMM: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reads return a fixed value (0xFF in my experience)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writes are ignored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type is Uncacheable</a:t>
            </a:r>
          </a:p>
          <a:p>
            <a:pPr lvl="1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8" t="2516" r="12735" b="59023"/>
          <a:stretch/>
        </p:blipFill>
        <p:spPr bwMode="auto">
          <a:xfrm>
            <a:off x="152400" y="1038860"/>
            <a:ext cx="5317589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5" t="43788" r="12217" b="21301"/>
          <a:stretch/>
        </p:blipFill>
        <p:spPr bwMode="auto">
          <a:xfrm>
            <a:off x="3581400" y="2438400"/>
            <a:ext cx="5349929" cy="146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503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SMRR Support: IA32_MTRRCAP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51" y="5562600"/>
            <a:ext cx="8229600" cy="1219200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SMRR is supported on a system if bit 11 in the IA32_MTRRCAP MSR 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next that it is being used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4" y="1247775"/>
            <a:ext cx="6469063" cy="408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3200400"/>
            <a:ext cx="6267459" cy="180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369276" y="4614860"/>
            <a:ext cx="3993968" cy="1465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0" name="Curved Connector 9"/>
          <p:cNvCxnSpPr/>
          <p:nvPr/>
        </p:nvCxnSpPr>
        <p:spPr>
          <a:xfrm rot="5400000" flipH="1" flipV="1">
            <a:off x="4175061" y="2957261"/>
            <a:ext cx="1848802" cy="1466401"/>
          </a:xfrm>
          <a:prstGeom prst="curvedConnector3">
            <a:avLst>
              <a:gd name="adj1" fmla="val 50000"/>
            </a:avLst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1508760" y="3408619"/>
            <a:ext cx="243840" cy="20381"/>
          </a:xfrm>
          <a:custGeom>
            <a:avLst/>
            <a:gdLst>
              <a:gd name="connsiteX0" fmla="*/ 0 w 243840"/>
              <a:gd name="connsiteY0" fmla="*/ 20381 h 20381"/>
              <a:gd name="connsiteX1" fmla="*/ 243840 w 243840"/>
              <a:gd name="connsiteY1" fmla="*/ 61 h 2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3840" h="20381">
                <a:moveTo>
                  <a:pt x="0" y="20381"/>
                </a:moveTo>
                <a:cubicBezTo>
                  <a:pt x="203076" y="-2183"/>
                  <a:pt x="121545" y="61"/>
                  <a:pt x="243840" y="6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761423" y="2745679"/>
            <a:ext cx="142480" cy="20381"/>
          </a:xfrm>
          <a:custGeom>
            <a:avLst/>
            <a:gdLst>
              <a:gd name="connsiteX0" fmla="*/ 0 w 243840"/>
              <a:gd name="connsiteY0" fmla="*/ 20381 h 20381"/>
              <a:gd name="connsiteX1" fmla="*/ 243840 w 243840"/>
              <a:gd name="connsiteY1" fmla="*/ 61 h 2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3840" h="20381">
                <a:moveTo>
                  <a:pt x="0" y="20381"/>
                </a:moveTo>
                <a:cubicBezTo>
                  <a:pt x="203076" y="-2183"/>
                  <a:pt x="121545" y="61"/>
                  <a:pt x="243840" y="6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557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51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SMRR MSR Number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51" y="4191000"/>
            <a:ext cx="82296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try to read the SMRR of your system, be sure to verify its location using the developers guide (MSR chapter)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MSR register addresses are non "architectural" and will therefore differ between architectures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That’s why they are called Model-Specific Registers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RW-E does not appear to handle exceptions well since reading the wrong MSR will crash your system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As of latest version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36"/>
          <a:stretch/>
        </p:blipFill>
        <p:spPr bwMode="auto">
          <a:xfrm>
            <a:off x="559435" y="1295400"/>
            <a:ext cx="450088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1824037"/>
            <a:ext cx="4124325" cy="2124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>
            <a:off x="711200" y="1503680"/>
            <a:ext cx="365760" cy="24279"/>
          </a:xfrm>
          <a:custGeom>
            <a:avLst/>
            <a:gdLst>
              <a:gd name="connsiteX0" fmla="*/ 0 w 365760"/>
              <a:gd name="connsiteY0" fmla="*/ 0 h 24279"/>
              <a:gd name="connsiteX1" fmla="*/ 365760 w 365760"/>
              <a:gd name="connsiteY1" fmla="*/ 20320 h 24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24279">
                <a:moveTo>
                  <a:pt x="0" y="0"/>
                </a:moveTo>
                <a:cubicBezTo>
                  <a:pt x="187943" y="37589"/>
                  <a:pt x="67063" y="20320"/>
                  <a:pt x="365760" y="2032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470400" y="2046138"/>
            <a:ext cx="365760" cy="24279"/>
          </a:xfrm>
          <a:custGeom>
            <a:avLst/>
            <a:gdLst>
              <a:gd name="connsiteX0" fmla="*/ 0 w 365760"/>
              <a:gd name="connsiteY0" fmla="*/ 0 h 24279"/>
              <a:gd name="connsiteX1" fmla="*/ 365760 w 365760"/>
              <a:gd name="connsiteY1" fmla="*/ 20320 h 24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24279">
                <a:moveTo>
                  <a:pt x="0" y="0"/>
                </a:moveTo>
                <a:cubicBezTo>
                  <a:pt x="187943" y="37589"/>
                  <a:pt x="67063" y="20320"/>
                  <a:pt x="365760" y="2032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480" y="3024781"/>
            <a:ext cx="2031365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 smtClean="0">
                <a:solidFill>
                  <a:prstClr val="black"/>
                </a:solidFill>
                <a:latin typeface="Calibri"/>
              </a:rPr>
              <a:t>For the reference E6400 (Core2Duo)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H="1" flipV="1">
            <a:off x="894081" y="1600201"/>
            <a:ext cx="279082" cy="14245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9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heads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value of SMRR_PHYSBASE for your particular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42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0190B3-9E64-8946-ADD2-447C9EEAC016}" type="slidenum">
              <a:rPr lang="en-US" sz="1400">
                <a:solidFill>
                  <a:prstClr val="black"/>
                </a:solidFill>
              </a:rPr>
              <a:pPr/>
              <a:t>2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246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6427788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Attribution condition: You must indicate that derivative work</a:t>
            </a:r>
          </a:p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"Is derived from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John Butterworth &amp;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Xeno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Kovah’s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’Advanced Intel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x86: BIOS and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SMM’ class posted at http://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opensecuritytraining.info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IntroBIOS.html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03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SMRAM and Caching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069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01"/>
          <a:stretch/>
        </p:blipFill>
        <p:spPr bwMode="auto">
          <a:xfrm>
            <a:off x="152400" y="5024053"/>
            <a:ext cx="4191000" cy="107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53" b="27973"/>
          <a:stretch/>
        </p:blipFill>
        <p:spPr bwMode="auto">
          <a:xfrm>
            <a:off x="4724400" y="5039360"/>
            <a:ext cx="4191000" cy="110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15"/>
          <a:stretch/>
        </p:blipFill>
        <p:spPr bwMode="auto">
          <a:xfrm>
            <a:off x="5731587" y="6041532"/>
            <a:ext cx="3412413" cy="81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Cache Basics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3896361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storage located on the CPU 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Accesses to data/instructions in cache are much faster than those to physical memory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Caching is available in all operating modes, including SMM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Caching type for a physical memory range is defined in Memory-Type Range Registers (MTRRs)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MTRRs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are a type of MSR (Model-Specific Register) that can be set to specify the type of CPU caching for ranges of physical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configured by BIOS but can also be configured by the operating system as needed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4437" y="0"/>
            <a:ext cx="2859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From Intel Vol. 3. Ch. "Memory Cache Control"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538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memory ranges can be defined as having one of these types of caching properties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only one we’ll discuss is the one that was the subject of the dual discovery by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Duflot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 and then later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Wojtczuck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Getting into SMRAM: SMM Reloaded,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://cansecwest.com/csw09/csw09-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duflot.pdf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Attacking Memory via Intel CPU Cache Poisoning,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invisiblethingslab.com/resources/misc09/smm_cache_fun.pdf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attack is brilliant in its simplicity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" y="3767636"/>
            <a:ext cx="8437880" cy="301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Caching Types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4453" y="5840812"/>
            <a:ext cx="8195094" cy="247711"/>
          </a:xfrm>
          <a:prstGeom prst="round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4437" y="0"/>
            <a:ext cx="2859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From Intel Vol. 3. Ch. "Memory Cache Control"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12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Write-back (WB)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0480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point of Write-back caching is to reduce the amount of bus traffic between the processor and memory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Reads come from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cache lines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cache hits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Writes are performed in the cache and not immediately written/flushed to memory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Both read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write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misses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cause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cache fills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Modified CPU cache lines are written back (write-back) to memory at a later time*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4618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*Read the Intel Software Developers Guide Volume 3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1" y="4419600"/>
            <a:ext cx="8229600" cy="178510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put,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reading/writing from/to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memory region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uses write-back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caching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initially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a line in the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CPU cache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Subsequent reads/writes from/to that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from/to cache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of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the processor writes-back that cache to memory*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487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0"/>
            <a:ext cx="906993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61405" y="1621060"/>
            <a:ext cx="122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mtClean="0"/>
              <a:t>D_LCK bit)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895712" y="1990392"/>
            <a:ext cx="195398" cy="97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0"/>
            <a:ext cx="6735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cansecwest.com</a:t>
            </a:r>
            <a:r>
              <a:rPr lang="en-US" dirty="0"/>
              <a:t>/csw09/csw09-duflot.pdf</a:t>
            </a:r>
          </a:p>
        </p:txBody>
      </p:sp>
    </p:spTree>
    <p:extLst>
      <p:ext uri="{BB962C8B-B14F-4D97-AF65-F5344CB8AC3E}">
        <p14:creationId xmlns:p14="http://schemas.microsoft.com/office/powerpoint/2010/main" val="177614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0"/>
            <a:ext cx="8864857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6735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cansecwest.com</a:t>
            </a:r>
            <a:r>
              <a:rPr lang="en-US" dirty="0"/>
              <a:t>/csw09/csw09-duflot.pdf</a:t>
            </a:r>
          </a:p>
        </p:txBody>
      </p:sp>
    </p:spTree>
    <p:extLst>
      <p:ext uri="{BB962C8B-B14F-4D97-AF65-F5344CB8AC3E}">
        <p14:creationId xmlns:p14="http://schemas.microsoft.com/office/powerpoint/2010/main" val="107825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0"/>
            <a:ext cx="9091546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6735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cansecwest.com</a:t>
            </a:r>
            <a:r>
              <a:rPr lang="en-US" dirty="0"/>
              <a:t>/csw09/csw09-duflot.pdf</a:t>
            </a:r>
          </a:p>
        </p:txBody>
      </p:sp>
    </p:spTree>
    <p:extLst>
      <p:ext uri="{BB962C8B-B14F-4D97-AF65-F5344CB8AC3E}">
        <p14:creationId xmlns:p14="http://schemas.microsoft.com/office/powerpoint/2010/main" val="30583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86</TotalTime>
  <Words>875</Words>
  <Application>Microsoft Macintosh PowerPoint</Application>
  <PresentationFormat>On-screen Show (4:3)</PresentationFormat>
  <Paragraphs>90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1_Office Theme</vt:lpstr>
      <vt:lpstr>2_Office Theme</vt:lpstr>
      <vt:lpstr>Advanced x86: BIOS and System Management Mode Internals SMM &amp; Caching</vt:lpstr>
      <vt:lpstr>All materials are licensed under a Creative Commons “Share Alike” license.</vt:lpstr>
      <vt:lpstr>SMRAM and Caching</vt:lpstr>
      <vt:lpstr>Cache Basics</vt:lpstr>
      <vt:lpstr>Memory Caching Types</vt:lpstr>
      <vt:lpstr>Write-back (WB)</vt:lpstr>
      <vt:lpstr>PowerPoint Presentation</vt:lpstr>
      <vt:lpstr>PowerPoint Presentation</vt:lpstr>
      <vt:lpstr>PowerPoint Presentation</vt:lpstr>
      <vt:lpstr>The fix: SMRR</vt:lpstr>
      <vt:lpstr>SMRR</vt:lpstr>
      <vt:lpstr>Verify SMRR Support: IA32_MTRRCAP</vt:lpstr>
      <vt:lpstr>SMRR MSR Number</vt:lpstr>
      <vt:lpstr>Homework heads 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x86: BIOS and System Management Mode Internals SMM &amp; Caching</dc:title>
  <dc:creator>a</dc:creator>
  <cp:lastModifiedBy>a</cp:lastModifiedBy>
  <cp:revision>22</cp:revision>
  <dcterms:created xsi:type="dcterms:W3CDTF">2015-01-31T02:09:23Z</dcterms:created>
  <dcterms:modified xsi:type="dcterms:W3CDTF">2015-10-14T06:43:40Z</dcterms:modified>
</cp:coreProperties>
</file>