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6" r:id="rId4"/>
    <p:sldMasterId id="2147483718" r:id="rId5"/>
    <p:sldMasterId id="2147483730" r:id="rId6"/>
  </p:sldMasterIdLst>
  <p:notesMasterIdLst>
    <p:notesMasterId r:id="rId55"/>
  </p:notesMasterIdLst>
  <p:sldIdLst>
    <p:sldId id="296" r:id="rId7"/>
    <p:sldId id="375" r:id="rId8"/>
    <p:sldId id="257" r:id="rId9"/>
    <p:sldId id="258" r:id="rId10"/>
    <p:sldId id="312" r:id="rId11"/>
    <p:sldId id="305" r:id="rId12"/>
    <p:sldId id="315" r:id="rId13"/>
    <p:sldId id="316" r:id="rId14"/>
    <p:sldId id="314" r:id="rId15"/>
    <p:sldId id="317" r:id="rId16"/>
    <p:sldId id="361" r:id="rId17"/>
    <p:sldId id="362" r:id="rId18"/>
    <p:sldId id="363" r:id="rId19"/>
    <p:sldId id="365" r:id="rId20"/>
    <p:sldId id="366" r:id="rId21"/>
    <p:sldId id="367" r:id="rId22"/>
    <p:sldId id="368" r:id="rId23"/>
    <p:sldId id="369" r:id="rId24"/>
    <p:sldId id="356" r:id="rId25"/>
    <p:sldId id="374" r:id="rId26"/>
    <p:sldId id="357" r:id="rId27"/>
    <p:sldId id="358" r:id="rId28"/>
    <p:sldId id="359" r:id="rId29"/>
    <p:sldId id="307" r:id="rId30"/>
    <p:sldId id="306" r:id="rId31"/>
    <p:sldId id="309" r:id="rId32"/>
    <p:sldId id="311" r:id="rId33"/>
    <p:sldId id="310" r:id="rId34"/>
    <p:sldId id="319" r:id="rId35"/>
    <p:sldId id="320" r:id="rId36"/>
    <p:sldId id="348" r:id="rId37"/>
    <p:sldId id="350" r:id="rId38"/>
    <p:sldId id="349" r:id="rId39"/>
    <p:sldId id="354" r:id="rId40"/>
    <p:sldId id="327" r:id="rId41"/>
    <p:sldId id="303" r:id="rId42"/>
    <p:sldId id="352" r:id="rId43"/>
    <p:sldId id="353" r:id="rId44"/>
    <p:sldId id="308" r:id="rId45"/>
    <p:sldId id="321" r:id="rId46"/>
    <p:sldId id="322" r:id="rId47"/>
    <p:sldId id="323" r:id="rId48"/>
    <p:sldId id="325" r:id="rId49"/>
    <p:sldId id="326" r:id="rId50"/>
    <p:sldId id="370" r:id="rId51"/>
    <p:sldId id="371" r:id="rId52"/>
    <p:sldId id="372" r:id="rId53"/>
    <p:sldId id="37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03385-1B2B-A045-87EB-9B5109482F6E}"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B04EE-F120-ED4D-9A99-634F24657858}" type="slidenum">
              <a:rPr lang="en-US" smtClean="0"/>
              <a:t>‹#›</a:t>
            </a:fld>
            <a:endParaRPr lang="en-US"/>
          </a:p>
        </p:txBody>
      </p:sp>
    </p:spTree>
    <p:extLst>
      <p:ext uri="{BB962C8B-B14F-4D97-AF65-F5344CB8AC3E}">
        <p14:creationId xmlns:p14="http://schemas.microsoft.com/office/powerpoint/2010/main" val="168482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going to be a discussion on CPU architecture, for details on caching I recommend 3 sources:</a:t>
            </a:r>
          </a:p>
          <a:p>
            <a:r>
              <a:rPr lang="en-US" dirty="0"/>
              <a:t>Both the Intel and AMD Optimization Reference Manuals, and </a:t>
            </a:r>
            <a:r>
              <a:rPr lang="en-US" dirty="0" err="1"/>
              <a:t>Agner</a:t>
            </a:r>
            <a:r>
              <a:rPr lang="en-US" dirty="0"/>
              <a:t> Fog’s optimization references</a:t>
            </a:r>
            <a:endParaRPr lang="en-US" dirty="0" smtClean="0"/>
          </a:p>
          <a:p>
            <a:endParaRPr lang="en-US" dirty="0"/>
          </a:p>
        </p:txBody>
      </p:sp>
      <p:sp>
        <p:nvSpPr>
          <p:cNvPr id="4" name="Slide Number Placeholder 3"/>
          <p:cNvSpPr>
            <a:spLocks noGrp="1"/>
          </p:cNvSpPr>
          <p:nvPr>
            <p:ph type="sldNum" sz="quarter" idx="10"/>
          </p:nvPr>
        </p:nvSpPr>
        <p:spPr/>
        <p:txBody>
          <a:bodyPr/>
          <a:lstStyle/>
          <a:p>
            <a:fld id="{65B85B9D-D1E9-4DEF-A2C5-2516A000581C}"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9919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theblueseffect.files.wordpress.com</a:t>
            </a:r>
            <a:r>
              <a:rPr lang="en-US" dirty="0" smtClean="0"/>
              <a:t>/2008/11/ultimate-</a:t>
            </a:r>
            <a:r>
              <a:rPr lang="en-US" dirty="0" err="1" smtClean="0"/>
              <a:t>nul.jpg</a:t>
            </a:r>
            <a:endParaRPr lang="en-US" dirty="0"/>
          </a:p>
        </p:txBody>
      </p:sp>
      <p:sp>
        <p:nvSpPr>
          <p:cNvPr id="4" name="Footer Placeholder 3"/>
          <p:cNvSpPr>
            <a:spLocks noGrp="1"/>
          </p:cNvSpPr>
          <p:nvPr>
            <p:ph type="ftr" sz="quarter" idx="10"/>
          </p:nvPr>
        </p:nvSpPr>
        <p:spPr/>
        <p:txBody>
          <a:bodyPr/>
          <a:lstStyle/>
          <a:p>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fld id="{3A772998-B833-4613-AAD7-E49C7ADBA193}"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93837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Voice track: We wanted to show that SMM attackers are the most privileged attackers, and are capable of doing all the attacks that lesser privileged attackers can do</a:t>
            </a:r>
            <a:endParaRPr lang="en-US" dirty="0"/>
          </a:p>
        </p:txBody>
      </p:sp>
      <p:sp>
        <p:nvSpPr>
          <p:cNvPr id="4" name="Slide Number Placeholder 3"/>
          <p:cNvSpPr>
            <a:spLocks noGrp="1"/>
          </p:cNvSpPr>
          <p:nvPr>
            <p:ph type="sldNum" sz="quarter" idx="10"/>
          </p:nvPr>
        </p:nvSpPr>
        <p:spPr/>
        <p:txBody>
          <a:bodyPr/>
          <a:lstStyle/>
          <a:p>
            <a:fld id="{49EC64A0-E2C7-964B-A354-BB137C07790F}"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68128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2C860-44C5-644B-90D9-2974B61089B6}"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790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AFE24-4D94-DB4B-A561-D8D7D380DB1A}"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414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A463-1C44-6A4B-A97C-15362D0C31E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046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232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929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396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886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371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584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48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147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93C85-BCD7-7D43-A197-EB939308491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215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2951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07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3591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6331111" y="6533104"/>
            <a:ext cx="2533967" cy="338554"/>
          </a:xfrm>
          <a:prstGeom prst="rect">
            <a:avLst/>
          </a:prstGeom>
          <a:noFill/>
          <a:ln w="9525">
            <a:noFill/>
            <a:miter lim="800000"/>
            <a:headEnd/>
            <a:tailEnd/>
          </a:ln>
          <a:effectLst/>
        </p:spPr>
        <p:txBody>
          <a:bodyPr wrap="none">
            <a:spAutoFit/>
          </a:bodyPr>
          <a:lstStyle/>
          <a:p>
            <a:pPr algn="r" defTabSz="914400">
              <a:spcAft>
                <a:spcPct val="0"/>
              </a:spcAft>
            </a:pPr>
            <a:r>
              <a:rPr lang="en-US" altLang="en-US" sz="800" dirty="0" smtClean="0">
                <a:solidFill>
                  <a:prstClr val="black">
                    <a:lumMod val="50000"/>
                    <a:lumOff val="50000"/>
                  </a:prstClr>
                </a:solidFill>
                <a:latin typeface="Arial" pitchFamily="34" charset="0"/>
                <a:cs typeface="Arial" pitchFamily="34" charset="0"/>
              </a:rPr>
              <a:t>© 2014 The MITRE Corporation. All rights reserved.</a:t>
            </a:r>
          </a:p>
          <a:p>
            <a:pPr algn="r" defTabSz="914400">
              <a:spcAft>
                <a:spcPct val="0"/>
              </a:spcAft>
            </a:pPr>
            <a:r>
              <a:rPr lang="en-US" altLang="en-US" sz="800" dirty="0" smtClean="0">
                <a:solidFill>
                  <a:prstClr val="black">
                    <a:lumMod val="50000"/>
                    <a:lumOff val="50000"/>
                  </a:prstClr>
                </a:solidFill>
                <a:latin typeface="Arial" pitchFamily="34" charset="0"/>
                <a:cs typeface="Arial" pitchFamily="34" charset="0"/>
              </a:rPr>
              <a:t>Approved for Public Release,14-2221</a:t>
            </a:r>
            <a:endParaRPr lang="en-US" altLang="en-US" sz="800" dirty="0">
              <a:solidFill>
                <a:prstClr val="black">
                  <a:lumMod val="50000"/>
                  <a:lumOff val="50000"/>
                </a:prstClr>
              </a:solidFill>
              <a:latin typeface="Arial" pitchFamily="34" charset="0"/>
              <a:cs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30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prstClr val="black"/>
              </a:solidFill>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srgbClr val="005F9E"/>
              </a:solidFill>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Tree>
    <p:extLst>
      <p:ext uri="{BB962C8B-B14F-4D97-AF65-F5344CB8AC3E}">
        <p14:creationId xmlns:p14="http://schemas.microsoft.com/office/powerpoint/2010/main" val="86200056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
        <p:nvSpPr>
          <p:cNvPr id="9" name="Footer Placeholder 4"/>
          <p:cNvSpPr>
            <a:spLocks noGrp="1"/>
          </p:cNvSpPr>
          <p:nvPr>
            <p:ph type="ftr" sz="quarter" idx="3"/>
          </p:nvPr>
        </p:nvSpPr>
        <p:spPr>
          <a:xfrm>
            <a:off x="6639983" y="6671732"/>
            <a:ext cx="2667000" cy="230302"/>
          </a:xfrm>
          <a:prstGeom prst="rect">
            <a:avLst/>
          </a:prstGeom>
        </p:spPr>
        <p:txBody>
          <a:bodyPr vert="horz" lIns="91440" tIns="45720" rIns="91440" bIns="45720" rtlCol="0" anchor="b"/>
          <a:lstStyle>
            <a:lvl1pPr algn="ctr" defTabSz="914400">
              <a:lnSpc>
                <a:spcPts val="1300"/>
              </a:lnSpc>
              <a:spcAft>
                <a:spcPct val="0"/>
              </a:spcAft>
              <a:defRPr sz="800">
                <a:solidFill>
                  <a:schemeClr val="tx1">
                    <a:tint val="75000"/>
                  </a:schemeClr>
                </a:solidFill>
                <a:latin typeface="Arial" pitchFamily="34" charset="0"/>
              </a:defRPr>
            </a:lvl1pPr>
          </a:lstStyle>
          <a:p>
            <a:r>
              <a:rPr lang="en-US" altLang="en-US" dirty="0" smtClean="0">
                <a:solidFill>
                  <a:prstClr val="black">
                    <a:lumMod val="50000"/>
                    <a:lumOff val="50000"/>
                  </a:prstClr>
                </a:solidFill>
                <a:cs typeface="Arial" pitchFamily="34" charset="0"/>
              </a:rPr>
              <a:t>© 2014 The MITRE Corporation. All rights reserved.</a:t>
            </a:r>
          </a:p>
        </p:txBody>
      </p:sp>
    </p:spTree>
    <p:extLst>
      <p:ext uri="{BB962C8B-B14F-4D97-AF65-F5344CB8AC3E}">
        <p14:creationId xmlns:p14="http://schemas.microsoft.com/office/powerpoint/2010/main" val="1140207661"/>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17" name="Rectangle 16"/>
          <p:cNvSpPr/>
          <p:nvPr/>
        </p:nvSpPr>
        <p:spPr>
          <a:xfrm>
            <a:off x="824245" y="4025438"/>
            <a:ext cx="7946694" cy="1371600"/>
          </a:xfrm>
          <a:prstGeom prst="rect">
            <a:avLst/>
          </a:prstGeom>
          <a:noFill/>
          <a:ln w="63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29" name="Rectangle 28"/>
          <p:cNvSpPr/>
          <p:nvPr/>
        </p:nvSpPr>
        <p:spPr>
          <a:xfrm>
            <a:off x="744329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4" name="Rectangle 3"/>
          <p:cNvSpPr/>
          <p:nvPr/>
        </p:nvSpPr>
        <p:spPr>
          <a:xfrm>
            <a:off x="874246"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25" name="Rectangle 24"/>
          <p:cNvSpPr/>
          <p:nvPr/>
        </p:nvSpPr>
        <p:spPr>
          <a:xfrm>
            <a:off x="2188055"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26" name="Rectangle 25"/>
          <p:cNvSpPr/>
          <p:nvPr/>
        </p:nvSpPr>
        <p:spPr>
          <a:xfrm>
            <a:off x="3501864"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27" name="Rectangle 26"/>
          <p:cNvSpPr/>
          <p:nvPr/>
        </p:nvSpPr>
        <p:spPr>
          <a:xfrm>
            <a:off x="481567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28" name="Rectangle 27"/>
          <p:cNvSpPr/>
          <p:nvPr/>
        </p:nvSpPr>
        <p:spPr>
          <a:xfrm>
            <a:off x="6129482"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pitchFamily="34" charset="0"/>
            </a:endParaRPr>
          </a:p>
        </p:txBody>
      </p:sp>
      <p:sp>
        <p:nvSpPr>
          <p:cNvPr id="7" name="Text Box 34"/>
          <p:cNvSpPr txBox="1">
            <a:spLocks noChangeArrowheads="1"/>
          </p:cNvSpPr>
          <p:nvPr/>
        </p:nvSpPr>
        <p:spPr bwMode="auto">
          <a:xfrm>
            <a:off x="6283922" y="6541093"/>
            <a:ext cx="2581156" cy="215444"/>
          </a:xfrm>
          <a:prstGeom prst="rect">
            <a:avLst/>
          </a:prstGeom>
          <a:noFill/>
          <a:ln w="9525">
            <a:noFill/>
            <a:miter lim="800000"/>
            <a:headEnd/>
            <a:tailEnd/>
          </a:ln>
          <a:effectLst/>
        </p:spPr>
        <p:txBody>
          <a:bodyPr wrap="none">
            <a:spAutoFit/>
          </a:bodyPr>
          <a:lstStyle/>
          <a:p>
            <a:pPr algn="r" defTabSz="914400">
              <a:spcAft>
                <a:spcPct val="0"/>
              </a:spcAft>
            </a:pPr>
            <a:r>
              <a:rPr lang="en-US" altLang="en-US" sz="800" smtClean="0">
                <a:solidFill>
                  <a:prstClr val="black">
                    <a:lumMod val="50000"/>
                    <a:lumOff val="50000"/>
                  </a:prstClr>
                </a:solidFill>
                <a:latin typeface="Arial" pitchFamily="34" charset="0"/>
              </a:rPr>
              <a:t>© 2013 The </a:t>
            </a:r>
            <a:r>
              <a:rPr lang="en-US" altLang="en-US" sz="800" dirty="0" smtClean="0">
                <a:solidFill>
                  <a:prstClr val="black">
                    <a:lumMod val="50000"/>
                    <a:lumOff val="50000"/>
                  </a:prstClr>
                </a:solidFill>
                <a:latin typeface="Arial" pitchFamily="34" charset="0"/>
              </a:rPr>
              <a:t>MITRE Corporation. All </a:t>
            </a:r>
            <a:r>
              <a:rPr lang="en-US" altLang="en-US" sz="800" smtClean="0">
                <a:solidFill>
                  <a:prstClr val="black">
                    <a:lumMod val="50000"/>
                    <a:lumOff val="50000"/>
                  </a:prstClr>
                </a:solidFill>
                <a:latin typeface="Arial" pitchFamily="34" charset="0"/>
              </a:rPr>
              <a:t>rights reserved</a:t>
            </a:r>
            <a:r>
              <a:rPr lang="en-US" altLang="en-US" sz="800" dirty="0" smtClean="0">
                <a:solidFill>
                  <a:prstClr val="black">
                    <a:lumMod val="50000"/>
                    <a:lumOff val="50000"/>
                  </a:prstClr>
                </a:solidFill>
                <a:latin typeface="Arial" pitchFamily="34" charset="0"/>
              </a:rPr>
              <a:t>.</a:t>
            </a:r>
            <a:endParaRPr lang="en-US" altLang="en-US" sz="800" dirty="0">
              <a:solidFill>
                <a:prstClr val="black">
                  <a:lumMod val="50000"/>
                  <a:lumOff val="50000"/>
                </a:prstClr>
              </a:solidFill>
              <a:latin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smtClean="0"/>
              <a:t>Title here</a:t>
            </a:r>
            <a:endParaRPr lang="en-US" dirty="0"/>
          </a:p>
        </p:txBody>
      </p:sp>
      <p:sp>
        <p:nvSpPr>
          <p:cNvPr id="10" name="Text Box 27"/>
          <p:cNvSpPr txBox="1">
            <a:spLocks noChangeArrowheads="1"/>
          </p:cNvSpPr>
          <p:nvPr/>
        </p:nvSpPr>
        <p:spPr bwMode="auto">
          <a:xfrm>
            <a:off x="740520" y="6541093"/>
            <a:ext cx="1981200" cy="240707"/>
          </a:xfrm>
          <a:prstGeom prst="rect">
            <a:avLst/>
          </a:prstGeom>
          <a:noFill/>
          <a:ln w="9525">
            <a:noFill/>
            <a:miter lim="800000"/>
            <a:headEnd/>
            <a:tailEnd/>
          </a:ln>
          <a:effectLst/>
        </p:spPr>
        <p:txBody>
          <a:bodyPr>
            <a:spAutoFit/>
          </a:bodyPr>
          <a:lstStyle/>
          <a:p>
            <a:pPr defTabSz="914400">
              <a:lnSpc>
                <a:spcPts val="1300"/>
              </a:lnSpc>
              <a:spcAft>
                <a:spcPct val="0"/>
              </a:spcAft>
            </a:pPr>
            <a:r>
              <a:rPr lang="en-US" sz="800">
                <a:solidFill>
                  <a:prstClr val="black">
                    <a:lumMod val="50000"/>
                    <a:lumOff val="50000"/>
                  </a:prstClr>
                </a:solidFill>
                <a:latin typeface="Arial" pitchFamily="34" charset="0"/>
              </a:rPr>
              <a:t>For </a:t>
            </a:r>
            <a:r>
              <a:rPr lang="en-US" sz="800" smtClean="0">
                <a:solidFill>
                  <a:prstClr val="black">
                    <a:lumMod val="50000"/>
                    <a:lumOff val="50000"/>
                  </a:prstClr>
                </a:solidFill>
                <a:latin typeface="Arial" pitchFamily="34" charset="0"/>
              </a:rPr>
              <a:t>internal </a:t>
            </a:r>
            <a:r>
              <a:rPr lang="en-US" sz="800">
                <a:solidFill>
                  <a:prstClr val="black">
                    <a:lumMod val="50000"/>
                    <a:lumOff val="50000"/>
                  </a:prstClr>
                </a:solidFill>
                <a:latin typeface="Arial" pitchFamily="34" charset="0"/>
              </a:rPr>
              <a:t>MITRE </a:t>
            </a:r>
            <a:r>
              <a:rPr lang="en-US" sz="800" smtClean="0">
                <a:solidFill>
                  <a:prstClr val="black">
                    <a:lumMod val="50000"/>
                    <a:lumOff val="50000"/>
                  </a:prstClr>
                </a:solidFill>
                <a:latin typeface="Arial" pitchFamily="34" charset="0"/>
              </a:rPr>
              <a:t>use</a:t>
            </a:r>
            <a:endParaRPr lang="en-US" sz="800" dirty="0">
              <a:solidFill>
                <a:prstClr val="black">
                  <a:lumMod val="50000"/>
                  <a:lumOff val="50000"/>
                </a:prstClr>
              </a:solidFill>
              <a:latin typeface="Arial" pitchFamily="34" charset="0"/>
            </a:endParaRPr>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prstClr val="black"/>
              </a:solidFill>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srgbClr val="005F9E"/>
              </a:solidFill>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13" name="TextBox 12"/>
          <p:cNvSpPr txBox="1"/>
          <p:nvPr/>
        </p:nvSpPr>
        <p:spPr>
          <a:xfrm>
            <a:off x="740520" y="106913"/>
            <a:ext cx="8030418" cy="184666"/>
          </a:xfrm>
          <a:prstGeom prst="rect">
            <a:avLst/>
          </a:prstGeom>
          <a:noFill/>
        </p:spPr>
        <p:txBody>
          <a:bodyPr wrap="square" lIns="91440" tIns="0" rIns="0" bIns="0" rtlCol="0">
            <a:spAutoFit/>
          </a:bodyPr>
          <a:lstStyle/>
          <a:p>
            <a:pPr algn="r" defTabSz="914400">
              <a:spcAft>
                <a:spcPts val="600"/>
              </a:spcAft>
            </a:pPr>
            <a:r>
              <a:rPr lang="en-US" sz="1200" smtClean="0">
                <a:solidFill>
                  <a:srgbClr val="005F9E"/>
                </a:solidFill>
                <a:latin typeface="Arial" pitchFamily="34" charset="0"/>
                <a:ea typeface="Verdana" pitchFamily="34" charset="0"/>
                <a:cs typeface="Verdana" pitchFamily="34" charset="0"/>
              </a:rPr>
              <a:t>Center or Organization Name Here</a:t>
            </a:r>
            <a:endParaRPr lang="en-US" sz="1200">
              <a:solidFill>
                <a:srgbClr val="005F9E"/>
              </a:solidFill>
              <a:latin typeface="Arial" pitchFamily="34" charset="0"/>
              <a:ea typeface="Verdana" pitchFamily="34" charset="0"/>
              <a:cs typeface="Verdana" pitchFamily="34" charset="0"/>
            </a:endParaRPr>
          </a:p>
        </p:txBody>
      </p:sp>
      <p:sp>
        <p:nvSpPr>
          <p:cNvPr id="5" name="TextBox 4"/>
          <p:cNvSpPr txBox="1"/>
          <p:nvPr/>
        </p:nvSpPr>
        <p:spPr>
          <a:xfrm>
            <a:off x="1062045"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
        <p:nvSpPr>
          <p:cNvPr id="35" name="TextBox 34"/>
          <p:cNvSpPr txBox="1"/>
          <p:nvPr/>
        </p:nvSpPr>
        <p:spPr>
          <a:xfrm>
            <a:off x="2372959"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
        <p:nvSpPr>
          <p:cNvPr id="36" name="TextBox 35"/>
          <p:cNvSpPr txBox="1"/>
          <p:nvPr/>
        </p:nvSpPr>
        <p:spPr>
          <a:xfrm>
            <a:off x="3683873"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
        <p:nvSpPr>
          <p:cNvPr id="37" name="TextBox 36"/>
          <p:cNvSpPr txBox="1"/>
          <p:nvPr/>
        </p:nvSpPr>
        <p:spPr>
          <a:xfrm>
            <a:off x="4994787"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
        <p:nvSpPr>
          <p:cNvPr id="38" name="TextBox 37"/>
          <p:cNvSpPr txBox="1"/>
          <p:nvPr/>
        </p:nvSpPr>
        <p:spPr>
          <a:xfrm>
            <a:off x="6305701"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
        <p:nvSpPr>
          <p:cNvPr id="39" name="TextBox 38"/>
          <p:cNvSpPr txBox="1"/>
          <p:nvPr/>
        </p:nvSpPr>
        <p:spPr>
          <a:xfrm>
            <a:off x="7616615" y="4353828"/>
            <a:ext cx="901208" cy="784830"/>
          </a:xfrm>
          <a:prstGeom prst="rect">
            <a:avLst/>
          </a:prstGeom>
          <a:noFill/>
        </p:spPr>
        <p:txBody>
          <a:bodyPr wrap="none" rtlCol="0">
            <a:spAutoFit/>
          </a:bodyPr>
          <a:lstStyle/>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Optional </a:t>
            </a:r>
          </a:p>
          <a:p>
            <a:pPr algn="ctr" defTabSz="914400">
              <a:lnSpc>
                <a:spcPts val="1400"/>
              </a:lnSpc>
              <a:spcAft>
                <a:spcPts val="600"/>
              </a:spcAft>
            </a:pPr>
            <a:r>
              <a:rPr lang="en-US" sz="1400" smtClean="0">
                <a:solidFill>
                  <a:prstClr val="black"/>
                </a:solidFill>
                <a:latin typeface="Arial" pitchFamily="34" charset="0"/>
                <a:ea typeface="Verdana" pitchFamily="34" charset="0"/>
                <a:cs typeface="Verdana" pitchFamily="34" charset="0"/>
              </a:rPr>
              <a:t>Image</a:t>
            </a:r>
            <a:endParaRPr lang="en-US" sz="1400" dirty="0" smtClean="0">
              <a:solidFill>
                <a:prstClr val="black"/>
              </a:solidFill>
              <a:latin typeface="Arial" pitchFamily="34" charset="0"/>
              <a:ea typeface="Verdana" pitchFamily="34" charset="0"/>
              <a:cs typeface="Verdana" pitchFamily="34" charset="0"/>
            </a:endParaRPr>
          </a:p>
          <a:p>
            <a:pPr algn="ctr" defTabSz="914400">
              <a:lnSpc>
                <a:spcPts val="1400"/>
              </a:lnSpc>
              <a:spcAft>
                <a:spcPts val="600"/>
              </a:spcAft>
            </a:pPr>
            <a:r>
              <a:rPr lang="en-US" sz="1400" dirty="0" smtClean="0">
                <a:solidFill>
                  <a:prstClr val="black"/>
                </a:solidFill>
                <a:latin typeface="Arial" pitchFamily="34" charset="0"/>
                <a:ea typeface="Verdana" pitchFamily="34" charset="0"/>
                <a:cs typeface="Verdana" pitchFamily="34" charset="0"/>
              </a:rPr>
              <a:t>Here</a:t>
            </a:r>
            <a:endParaRPr lang="en-US" sz="1400" dirty="0">
              <a:solidFill>
                <a:prstClr val="black"/>
              </a:solidFill>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348652508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cxnSp>
        <p:nvCxnSpPr>
          <p:cNvPr id="10" name="Straight Connector 9"/>
          <p:cNvCxnSpPr/>
          <p:nvPr/>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p:nvSpPr>
        <p:spPr bwMode="auto">
          <a:xfrm>
            <a:off x="6288502" y="6590252"/>
            <a:ext cx="2550698" cy="215444"/>
          </a:xfrm>
          <a:prstGeom prst="rect">
            <a:avLst/>
          </a:prstGeom>
          <a:noFill/>
          <a:ln w="9525">
            <a:noFill/>
            <a:miter lim="800000"/>
            <a:headEnd/>
            <a:tailEnd/>
          </a:ln>
          <a:effectLst/>
        </p:spPr>
        <p:txBody>
          <a:bodyPr wrap="none">
            <a:spAutoFit/>
          </a:bodyPr>
          <a:lstStyle/>
          <a:p>
            <a:pPr algn="r" defTabSz="914400">
              <a:spcAft>
                <a:spcPct val="0"/>
              </a:spcAft>
            </a:pPr>
            <a:r>
              <a:rPr lang="en-US" altLang="en-US" sz="800" smtClean="0">
                <a:solidFill>
                  <a:prstClr val="black">
                    <a:lumMod val="50000"/>
                    <a:lumOff val="50000"/>
                  </a:prstClr>
                </a:solidFill>
                <a:latin typeface="Arial"/>
              </a:rPr>
              <a:t>© 2013 </a:t>
            </a:r>
            <a:r>
              <a:rPr lang="en-US" altLang="en-US" sz="800" dirty="0" smtClean="0">
                <a:solidFill>
                  <a:prstClr val="black">
                    <a:lumMod val="50000"/>
                    <a:lumOff val="50000"/>
                  </a:prstClr>
                </a:solidFill>
                <a:latin typeface="Arial"/>
              </a:rPr>
              <a:t>The MITRE Corporation. All </a:t>
            </a:r>
            <a:r>
              <a:rPr lang="en-US" altLang="en-US" sz="800" smtClean="0">
                <a:solidFill>
                  <a:prstClr val="black">
                    <a:lumMod val="50000"/>
                    <a:lumOff val="50000"/>
                  </a:prstClr>
                </a:solidFill>
                <a:latin typeface="Arial"/>
              </a:rPr>
              <a:t>rights reserved</a:t>
            </a:r>
            <a:r>
              <a:rPr lang="en-US" altLang="en-US" sz="800" dirty="0" smtClean="0">
                <a:solidFill>
                  <a:prstClr val="black">
                    <a:lumMod val="50000"/>
                    <a:lumOff val="50000"/>
                  </a:prstClr>
                </a:solidFill>
                <a:latin typeface="Arial"/>
              </a:rPr>
              <a:t>.</a:t>
            </a:r>
            <a:endParaRPr lang="en-US" altLang="en-US" sz="800" dirty="0">
              <a:solidFill>
                <a:prstClr val="black">
                  <a:lumMod val="50000"/>
                  <a:lumOff val="50000"/>
                </a:prstClr>
              </a:solidFill>
              <a:latin typeface="Arial"/>
            </a:endParaRPr>
          </a:p>
        </p:txBody>
      </p:sp>
      <p:sp>
        <p:nvSpPr>
          <p:cNvPr id="16" name="Text Box 27"/>
          <p:cNvSpPr txBox="1">
            <a:spLocks noChangeArrowheads="1"/>
          </p:cNvSpPr>
          <p:nvPr/>
        </p:nvSpPr>
        <p:spPr bwMode="auto">
          <a:xfrm>
            <a:off x="740520" y="6564989"/>
            <a:ext cx="1981200" cy="259045"/>
          </a:xfrm>
          <a:prstGeom prst="rect">
            <a:avLst/>
          </a:prstGeom>
          <a:noFill/>
          <a:ln w="9525">
            <a:noFill/>
            <a:miter lim="800000"/>
            <a:headEnd/>
            <a:tailEnd/>
          </a:ln>
          <a:effectLst/>
        </p:spPr>
        <p:txBody>
          <a:bodyPr>
            <a:spAutoFit/>
          </a:bodyPr>
          <a:lstStyle/>
          <a:p>
            <a:pPr defTabSz="914400">
              <a:lnSpc>
                <a:spcPts val="1300"/>
              </a:lnSpc>
              <a:spcAft>
                <a:spcPct val="0"/>
              </a:spcAft>
            </a:pPr>
            <a:r>
              <a:rPr lang="en-US" sz="800">
                <a:solidFill>
                  <a:prstClr val="black">
                    <a:lumMod val="50000"/>
                    <a:lumOff val="50000"/>
                  </a:prstClr>
                </a:solidFill>
                <a:latin typeface="Arial"/>
              </a:rPr>
              <a:t>For </a:t>
            </a:r>
            <a:r>
              <a:rPr lang="en-US" sz="800" smtClean="0">
                <a:solidFill>
                  <a:prstClr val="black">
                    <a:lumMod val="50000"/>
                    <a:lumOff val="50000"/>
                  </a:prstClr>
                </a:solidFill>
                <a:latin typeface="Arial"/>
              </a:rPr>
              <a:t>internal </a:t>
            </a:r>
            <a:r>
              <a:rPr lang="en-US" sz="800">
                <a:solidFill>
                  <a:prstClr val="black">
                    <a:lumMod val="50000"/>
                    <a:lumOff val="50000"/>
                  </a:prstClr>
                </a:solidFill>
                <a:latin typeface="Arial"/>
              </a:rPr>
              <a:t>MITRE </a:t>
            </a:r>
            <a:r>
              <a:rPr lang="en-US" sz="800" smtClean="0">
                <a:solidFill>
                  <a:prstClr val="black">
                    <a:lumMod val="50000"/>
                    <a:lumOff val="50000"/>
                  </a:prstClr>
                </a:solidFill>
                <a:latin typeface="Arial"/>
              </a:rPr>
              <a:t>use</a:t>
            </a:r>
            <a:endParaRPr lang="en-US" sz="800" dirty="0">
              <a:solidFill>
                <a:prstClr val="black">
                  <a:lumMod val="50000"/>
                  <a:lumOff val="50000"/>
                </a:prstClr>
              </a:solidFill>
              <a:latin typeface="Arial"/>
            </a:endParaRPr>
          </a:p>
        </p:txBody>
      </p:sp>
      <p:sp>
        <p:nvSpPr>
          <p:cNvPr id="17" name="Rectangle 16"/>
          <p:cNvSpPr/>
          <p:nvPr/>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prstClr val="black"/>
              </a:solidFill>
              <a:latin typeface="Arial" charset="0"/>
            </a:endParaRPr>
          </a:p>
        </p:txBody>
      </p:sp>
      <p:sp>
        <p:nvSpPr>
          <p:cNvPr id="18" name="Rectangle 17"/>
          <p:cNvSpPr/>
          <p:nvPr/>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srgbClr val="005F9E"/>
              </a:solidFill>
              <a:latin typeface="Arial" charset="0"/>
            </a:endParaRPr>
          </a:p>
        </p:txBody>
      </p:sp>
      <p:cxnSp>
        <p:nvCxnSpPr>
          <p:cNvPr id="12" name="Straight Connector 11"/>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649" y="6250820"/>
            <a:ext cx="670505" cy="243820"/>
          </a:xfrm>
          <a:prstGeom prst="rect">
            <a:avLst/>
          </a:prstGeom>
        </p:spPr>
      </p:pic>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smtClean="0"/>
              <a:t>Section Title</a:t>
            </a:r>
            <a:endParaRPr lang="en-US" dirty="0"/>
          </a:p>
        </p:txBody>
      </p:sp>
      <p:sp>
        <p:nvSpPr>
          <p:cNvPr id="14" name="TextBox 13"/>
          <p:cNvSpPr txBox="1"/>
          <p:nvPr/>
        </p:nvSpPr>
        <p:spPr>
          <a:xfrm>
            <a:off x="7252242" y="64168"/>
            <a:ext cx="1604210" cy="246221"/>
          </a:xfrm>
          <a:prstGeom prst="rect">
            <a:avLst/>
          </a:prstGeom>
          <a:noFill/>
        </p:spPr>
        <p:txBody>
          <a:bodyPr wrap="square" rtlCol="0">
            <a:spAutoFit/>
          </a:bodyPr>
          <a:lstStyle/>
          <a:p>
            <a:pPr algn="r" defTabSz="914400">
              <a:spcAft>
                <a:spcPts val="600"/>
              </a:spcAft>
              <a:defRPr/>
            </a:pPr>
            <a:r>
              <a:rPr lang="en-US" sz="1000" smtClean="0">
                <a:solidFill>
                  <a:srgbClr val="C1CD23"/>
                </a:solidFill>
                <a:latin typeface="Arial" pitchFamily="34" charset="0"/>
              </a:rPr>
              <a:t>|</a:t>
            </a:r>
            <a:r>
              <a:rPr lang="en-US" sz="1000" smtClean="0">
                <a:solidFill>
                  <a:prstClr val="black"/>
                </a:solidFill>
                <a:latin typeface="Arial" pitchFamily="34" charset="0"/>
              </a:rPr>
              <a:t> </a:t>
            </a:r>
            <a:fld id="{295008BC-DA31-4D19-837B-EFA4386B05F5}" type="slidenum">
              <a:rPr lang="en-US" sz="1000" smtClean="0">
                <a:solidFill>
                  <a:prstClr val="black">
                    <a:lumMod val="50000"/>
                    <a:lumOff val="50000"/>
                  </a:prstClr>
                </a:solidFill>
                <a:latin typeface="Arial" pitchFamily="34" charset="0"/>
              </a:rPr>
              <a:pPr algn="r" defTabSz="914400">
                <a:spcAft>
                  <a:spcPts val="600"/>
                </a:spcAft>
                <a:defRPr/>
              </a:pPr>
              <a:t>‹#›</a:t>
            </a:fld>
            <a:r>
              <a:rPr lang="en-US" sz="1000" smtClean="0">
                <a:solidFill>
                  <a:prstClr val="black"/>
                </a:solidFill>
                <a:latin typeface="Arial" pitchFamily="34" charset="0"/>
              </a:rPr>
              <a:t> </a:t>
            </a:r>
            <a:r>
              <a:rPr lang="en-US" sz="1000" smtClean="0">
                <a:solidFill>
                  <a:srgbClr val="C1CD23"/>
                </a:solidFill>
                <a:latin typeface="Arial" pitchFamily="34" charset="0"/>
              </a:rPr>
              <a:t>|</a:t>
            </a:r>
            <a:r>
              <a:rPr lang="en-US" sz="1000" smtClean="0">
                <a:solidFill>
                  <a:prstClr val="black"/>
                </a:solidFill>
                <a:latin typeface="Arial"/>
                <a:ea typeface="Verdana" pitchFamily="34" charset="0"/>
                <a:cs typeface="Verdana" pitchFamily="34" charset="0"/>
              </a:rPr>
              <a:t> </a:t>
            </a:r>
            <a:endParaRPr lang="en-US" sz="1000">
              <a:solidFill>
                <a:prstClr val="black"/>
              </a:solidFill>
              <a:latin typeface="Arial"/>
              <a:ea typeface="Verdana" pitchFamily="34" charset="0"/>
              <a:cs typeface="Verdana" pitchFamily="34" charset="0"/>
            </a:endParaRPr>
          </a:p>
        </p:txBody>
      </p:sp>
    </p:spTree>
    <p:extLst>
      <p:ext uri="{BB962C8B-B14F-4D97-AF65-F5344CB8AC3E}">
        <p14:creationId xmlns:p14="http://schemas.microsoft.com/office/powerpoint/2010/main" val="176633140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3"/>
          </p:nvPr>
        </p:nvSpPr>
        <p:spPr>
          <a:xfrm>
            <a:off x="620486" y="6594600"/>
            <a:ext cx="5832560"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Arial" pitchFamily="34" charset="0"/>
              </a:defRPr>
            </a:lvl1pPr>
          </a:lstStyle>
          <a:p>
            <a:r>
              <a:rPr lang="en-US" smtClean="0">
                <a:solidFill>
                  <a:prstClr val="black">
                    <a:tint val="75000"/>
                  </a:prstClr>
                </a:solidFill>
              </a:rPr>
              <a:t>© 2014 The MITRE Corporation. All rights reserved.</a:t>
            </a:r>
            <a:endParaRPr lang="en-US">
              <a:solidFill>
                <a:prstClr val="black">
                  <a:tint val="75000"/>
                </a:prstClr>
              </a:solidFill>
            </a:endParaRPr>
          </a:p>
        </p:txBody>
      </p:sp>
    </p:spTree>
    <p:extLst>
      <p:ext uri="{BB962C8B-B14F-4D97-AF65-F5344CB8AC3E}">
        <p14:creationId xmlns:p14="http://schemas.microsoft.com/office/powerpoint/2010/main" val="3589368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83771" y="6613071"/>
            <a:ext cx="5669280" cy="203364"/>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mn-lt"/>
              </a:defRPr>
            </a:lvl1pPr>
          </a:lstStyle>
          <a:p>
            <a:r>
              <a:rPr lang="en-US" smtClean="0">
                <a:solidFill>
                  <a:prstClr val="black">
                    <a:tint val="75000"/>
                  </a:prstClr>
                </a:solidFill>
                <a:latin typeface="Arial"/>
              </a:rPr>
              <a:t>© 2014 The MITRE Corporation. All rights reserved.</a:t>
            </a:r>
            <a:endParaRPr lang="en-US">
              <a:solidFill>
                <a:prstClr val="black">
                  <a:tint val="75000"/>
                </a:prstClr>
              </a:solidFill>
              <a:latin typeface="Arial"/>
            </a:endParaRPr>
          </a:p>
        </p:txBody>
      </p:sp>
    </p:spTree>
    <p:extLst>
      <p:ext uri="{BB962C8B-B14F-4D97-AF65-F5344CB8AC3E}">
        <p14:creationId xmlns:p14="http://schemas.microsoft.com/office/powerpoint/2010/main" val="13222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50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0075" y="376310"/>
            <a:ext cx="1884363" cy="1884363"/>
          </a:xfrm>
          <a:prstGeom prst="rect">
            <a:avLst/>
          </a:prstGeom>
          <a:noFill/>
          <a:ln>
            <a:noFill/>
          </a:ln>
        </p:spPr>
      </p:pic>
      <p:sp>
        <p:nvSpPr>
          <p:cNvPr id="6" name="TextBox 5"/>
          <p:cNvSpPr txBox="1"/>
          <p:nvPr userDrawn="1"/>
        </p:nvSpPr>
        <p:spPr>
          <a:xfrm>
            <a:off x="329187" y="6386346"/>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42171070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A1843-BB20-9747-9FBA-2222FBD9EF25}"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3133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42371"/>
            <a:ext cx="8534718"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93219"/>
            <a:ext cx="8179816" cy="4918656"/>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456776"/>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56458"/>
            <a:ext cx="7222352" cy="2675604"/>
          </a:xfrm>
          <a:prstGeom prst="rect">
            <a:avLst/>
          </a:prstGeom>
        </p:spPr>
        <p:txBody>
          <a:bodyPr wrap="square" lIns="0" tIns="0" rIns="0" bIns="0" anchor="t" anchorCtr="0">
            <a:noAutofit/>
          </a:bodyPr>
          <a:lstStyle>
            <a:lvl1pPr algn="l">
              <a:lnSpc>
                <a:spcPct val="90000"/>
              </a:lnSpc>
              <a:defRPr sz="44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7" y="6386346"/>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pic>
        <p:nvPicPr>
          <p:cNvPr id="8" name="Picture 7" descr="HPR_White_RGB_150_SMnoR.png"/>
          <p:cNvPicPr>
            <a:picLocks noChangeAspect="1"/>
          </p:cNvPicPr>
          <p:nvPr userDrawn="1"/>
        </p:nvPicPr>
        <p:blipFill>
          <a:blip r:embed="rId2"/>
          <a:stretch>
            <a:fillRect/>
          </a:stretch>
        </p:blipFill>
        <p:spPr>
          <a:xfrm>
            <a:off x="8503920" y="6265863"/>
            <a:ext cx="356592" cy="356592"/>
          </a:xfrm>
          <a:prstGeom prst="rect">
            <a:avLst/>
          </a:prstGeom>
        </p:spPr>
      </p:pic>
    </p:spTree>
    <p:extLst>
      <p:ext uri="{BB962C8B-B14F-4D97-AF65-F5344CB8AC3E}">
        <p14:creationId xmlns:p14="http://schemas.microsoft.com/office/powerpoint/2010/main" val="213572472"/>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2C860-44C5-644B-90D9-2974B61089B6}"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2019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93C85-BCD7-7D43-A197-EB939308491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593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A1843-BB20-9747-9FBA-2222FBD9EF25}"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8952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38347-DD57-434F-9A12-E5ECB169ECD5}"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430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040F3-885D-E342-8AB7-90F7F67D7BE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7940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A1C35-94C4-6B43-BCCB-06EA41583E5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6067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EDDB-D97C-1045-A304-898E3BBA7EA6}"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128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6998B-AF75-AE45-A317-E05698DCABC2}"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11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38347-DD57-434F-9A12-E5ECB169ECD5}"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7904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C177D-BCE3-4D44-BA4D-05C5CEB45CF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6574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AFE24-4D94-DB4B-A561-D8D7D380DB1A}"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9498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A463-1C44-6A4B-A97C-15362D0C31E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7941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28412-6393-8D4E-A79F-3ED3B6DE8B6F}"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07268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03"/>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46910"/>
            <a:ext cx="8229600" cy="48792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BC0799-3529-B943-B11A-0DEF4E59D3AA}"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a:xfrm>
            <a:off x="7045677" y="6563423"/>
            <a:ext cx="2133600" cy="365125"/>
          </a:xfrm>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23906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9BBA2-24C6-8948-A2F3-DD73214009DB}"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709730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BD99A-F59E-A446-9BBA-88C524DC7ECB}"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a:xfrm>
            <a:off x="7057436" y="6563423"/>
            <a:ext cx="2133600" cy="365125"/>
          </a:xfrm>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00993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4366A-CA5B-4A44-AA8C-6F96D61E73D2}"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11467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50D8D-FDD1-F843-9D64-37D50FCD4C51}"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30350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27C6-1F95-3347-A471-4529C769826E}"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35816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040F3-885D-E342-8AB7-90F7F67D7BE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6578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3484A-D986-5D44-AE0D-AEDA87B0D436}"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010575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88FA-DEC3-824C-8FEE-C21123AD1054}"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93912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D0F49-0C2F-4A40-BDBC-81B1EF1DACB8}"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620432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3E641-9A9A-7148-A88C-B1DE30307121}"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96211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1931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5751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9188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7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7549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390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A1C35-94C4-6B43-BCCB-06EA41583E5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9669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56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561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5328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393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39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EDDB-D97C-1045-A304-898E3BBA7EA6}"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098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6998B-AF75-AE45-A317-E05698DCABC2}"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094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C177D-BCE3-4D44-BA4D-05C5CEB45CF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3855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3.xml"/><Relationship Id="rId11"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6.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693C701-DEAC-C845-BFE0-B41A714FB5C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633018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103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a:p>
        </p:txBody>
      </p:sp>
      <p:sp>
        <p:nvSpPr>
          <p:cNvPr id="3" name="Text Placeholder 2"/>
          <p:cNvSpPr>
            <a:spLocks noGrp="1"/>
          </p:cNvSpPr>
          <p:nvPr>
            <p:ph type="body" idx="1"/>
          </p:nvPr>
        </p:nvSpPr>
        <p:spPr>
          <a:xfrm>
            <a:off x="609600" y="1447800"/>
            <a:ext cx="8229600" cy="46783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1830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800">
                <a:solidFill>
                  <a:schemeClr val="tx1">
                    <a:tint val="75000"/>
                  </a:schemeClr>
                </a:solidFill>
                <a:latin typeface="Arial" pitchFamily="34" charset="0"/>
              </a:defRPr>
            </a:lvl1pPr>
          </a:lstStyle>
          <a:p>
            <a:r>
              <a:rPr lang="en-US" altLang="en-US" dirty="0" smtClean="0">
                <a:solidFill>
                  <a:prstClr val="black">
                    <a:lumMod val="50000"/>
                    <a:lumOff val="50000"/>
                  </a:prstClr>
                </a:solidFill>
                <a:cs typeface="Arial" pitchFamily="34" charset="0"/>
              </a:rPr>
              <a:t>© 2014 The MITRE Corporation. All rights reserved.</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prstClr val="black"/>
              </a:solidFill>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lnSpc>
                <a:spcPts val="2500"/>
              </a:lnSpc>
              <a:spcBef>
                <a:spcPct val="0"/>
              </a:spcBef>
              <a:spcAft>
                <a:spcPts val="1000"/>
              </a:spcAft>
              <a:buClr>
                <a:srgbClr val="FDAA03"/>
              </a:buClr>
            </a:pPr>
            <a:endParaRPr lang="en-US" b="1" smtClean="0">
              <a:solidFill>
                <a:srgbClr val="005F9E"/>
              </a:solidFill>
              <a:latin typeface="Arial"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algn="r" defTabSz="914400">
              <a:spcAft>
                <a:spcPts val="600"/>
              </a:spcAft>
              <a:defRPr/>
            </a:pPr>
            <a:r>
              <a:rPr lang="en-US" sz="1000" smtClean="0">
                <a:solidFill>
                  <a:srgbClr val="C1CD23"/>
                </a:solidFill>
                <a:latin typeface="Arial" pitchFamily="34" charset="0"/>
              </a:rPr>
              <a:t>|</a:t>
            </a:r>
            <a:r>
              <a:rPr lang="en-US" sz="1000" smtClean="0">
                <a:solidFill>
                  <a:prstClr val="black"/>
                </a:solidFill>
                <a:latin typeface="Arial" pitchFamily="34" charset="0"/>
              </a:rPr>
              <a:t> </a:t>
            </a:r>
            <a:fld id="{295008BC-DA31-4D19-837B-EFA4386B05F5}" type="slidenum">
              <a:rPr lang="en-US" sz="1000" smtClean="0">
                <a:solidFill>
                  <a:prstClr val="black">
                    <a:lumMod val="50000"/>
                    <a:lumOff val="50000"/>
                  </a:prstClr>
                </a:solidFill>
                <a:latin typeface="Arial" pitchFamily="34" charset="0"/>
              </a:rPr>
              <a:pPr algn="r" defTabSz="914400">
                <a:spcAft>
                  <a:spcPts val="600"/>
                </a:spcAft>
                <a:defRPr/>
              </a:pPr>
              <a:t>‹#›</a:t>
            </a:fld>
            <a:r>
              <a:rPr lang="en-US" sz="1000" smtClean="0">
                <a:solidFill>
                  <a:prstClr val="black"/>
                </a:solidFill>
                <a:latin typeface="Arial" pitchFamily="34" charset="0"/>
              </a:rPr>
              <a:t> </a:t>
            </a:r>
            <a:r>
              <a:rPr lang="en-US" sz="1000" smtClean="0">
                <a:solidFill>
                  <a:srgbClr val="C1CD23"/>
                </a:solidFill>
                <a:latin typeface="Arial" pitchFamily="34" charset="0"/>
              </a:rPr>
              <a:t>|</a:t>
            </a:r>
            <a:r>
              <a:rPr lang="en-US" sz="1000" smtClean="0">
                <a:solidFill>
                  <a:prstClr val="black"/>
                </a:solidFill>
                <a:latin typeface="Arial"/>
                <a:ea typeface="Verdana" pitchFamily="34" charset="0"/>
                <a:cs typeface="Verdana" pitchFamily="34" charset="0"/>
              </a:rPr>
              <a:t> </a:t>
            </a:r>
            <a:endParaRPr lang="en-US" sz="1000">
              <a:solidFill>
                <a:prstClr val="black"/>
              </a:solidFill>
              <a:latin typeface="Arial"/>
              <a:ea typeface="Verdana" pitchFamily="34" charset="0"/>
              <a:cs typeface="Verdana" pitchFamily="34" charset="0"/>
            </a:endParaRPr>
          </a:p>
        </p:txBody>
      </p:sp>
    </p:spTree>
    <p:extLst>
      <p:ext uri="{BB962C8B-B14F-4D97-AF65-F5344CB8AC3E}">
        <p14:creationId xmlns:p14="http://schemas.microsoft.com/office/powerpoint/2010/main" val="29661757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693C701-DEAC-C845-BFE0-B41A714FB5C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1E843-E603-AC42-94BF-64C2C567AD98}" type="datetime1">
              <a:rPr lang="en-US" smtClean="0">
                <a:solidFill>
                  <a:prstClr val="white">
                    <a:tint val="75000"/>
                  </a:prstClr>
                </a:solidFill>
                <a:latin typeface="Calibri"/>
              </a:rPr>
              <a:pPr/>
              <a:t>10/14/15</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9AD1B-9E22-F541-B98A-455E379BF5A3}"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pic>
        <p:nvPicPr>
          <p:cNvPr id="9" name="Picture 8"/>
          <p:cNvPicPr>
            <a:picLocks noChangeAspect="1"/>
          </p:cNvPicPr>
          <p:nvPr userDrawn="1"/>
        </p:nvPicPr>
        <p:blipFill>
          <a:blip r:embed="rId13">
            <a:lum bright="70000" contrast="-70000"/>
            <a:alphaModFix amt="0"/>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13">
            <a:lum bright="70000" contrast="-70000"/>
            <a:alphaModFix amt="1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128819023"/>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353014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4.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4.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5.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5.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6.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irmware.intel.com/content/smi-transfer-monitor-s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lackhat.com/docs/us-14/materials/us-14-Kallenberg-Extreme-Privilege-Escalation-On-Windows8-UEFI-Systems.pdf" TargetMode="Externa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4.tm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More Fun with SMM</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20810711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0"/>
            <a:ext cx="8305800" cy="1143000"/>
          </a:xfrm>
        </p:spPr>
        <p:txBody>
          <a:bodyPr>
            <a:normAutofit fontScale="55000" lnSpcReduction="20000"/>
          </a:bodyPr>
          <a:lstStyle/>
          <a:p>
            <a:r>
              <a:rPr lang="en-US" dirty="0" smtClean="0"/>
              <a:t>“ASUS </a:t>
            </a:r>
            <a:r>
              <a:rPr lang="en-US" dirty="0" err="1" smtClean="0"/>
              <a:t>Eee</a:t>
            </a:r>
            <a:r>
              <a:rPr lang="en-US" dirty="0" smtClean="0"/>
              <a:t> PC and other series: BIOS SMM privilege escalation vulnerabilities” by core collapse</a:t>
            </a:r>
          </a:p>
          <a:p>
            <a:r>
              <a:rPr lang="en-US" dirty="0" smtClean="0"/>
              <a:t>Numerous instances of untrusted code execution by SMM in OEM firmware</a:t>
            </a:r>
          </a:p>
          <a:p>
            <a:r>
              <a:rPr lang="en-US" dirty="0" smtClean="0"/>
              <a:t>Probably lots more of these in proprietary SMM modules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381000"/>
            <a:ext cx="62103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6400800"/>
            <a:ext cx="82296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t>http://archives.neohapsis.com/archives/bugtraq/2009-08/0059.html</a:t>
            </a:r>
            <a:endParaRPr lang="en-US" sz="1400" dirty="0"/>
          </a:p>
        </p:txBody>
      </p:sp>
    </p:spTree>
    <p:extLst>
      <p:ext uri="{BB962C8B-B14F-4D97-AF65-F5344CB8AC3E}">
        <p14:creationId xmlns:p14="http://schemas.microsoft.com/office/powerpoint/2010/main" val="37435143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966308"/>
            <a:ext cx="12192000" cy="9080569"/>
          </a:xfrm>
          <a:prstGeom prst="rect">
            <a:avLst/>
          </a:prstGeom>
        </p:spPr>
      </p:pic>
      <p:sp>
        <p:nvSpPr>
          <p:cNvPr id="2" name="Slide Number Placeholder 1"/>
          <p:cNvSpPr>
            <a:spLocks noGrp="1"/>
          </p:cNvSpPr>
          <p:nvPr>
            <p:ph type="sldNum" sz="quarter" idx="12"/>
          </p:nvPr>
        </p:nvSpPr>
        <p:spPr/>
        <p:txBody>
          <a:bodyPr/>
          <a:lstStyle/>
          <a:p>
            <a:fld id="{A7E9AD1B-9E22-F541-B98A-455E379BF5A3}" type="slidenum">
              <a:rPr lang="en-US" smtClean="0"/>
              <a:t>11</a:t>
            </a:fld>
            <a:endParaRPr lang="en-US"/>
          </a:p>
        </p:txBody>
      </p:sp>
      <p:sp>
        <p:nvSpPr>
          <p:cNvPr id="3" name="TextBox 2"/>
          <p:cNvSpPr txBox="1"/>
          <p:nvPr/>
        </p:nvSpPr>
        <p:spPr>
          <a:xfrm>
            <a:off x="6210403" y="276303"/>
            <a:ext cx="982060" cy="523220"/>
          </a:xfrm>
          <a:prstGeom prst="rect">
            <a:avLst/>
          </a:prstGeom>
          <a:noFill/>
        </p:spPr>
        <p:txBody>
          <a:bodyPr wrap="none" rtlCol="0">
            <a:spAutoFit/>
          </a:bodyPr>
          <a:lstStyle/>
          <a:p>
            <a:r>
              <a:rPr lang="en-US" sz="2800" b="1" dirty="0" smtClean="0"/>
              <a:t>SMM</a:t>
            </a:r>
            <a:endParaRPr lang="en-US" sz="2800" b="1" dirty="0"/>
          </a:p>
        </p:txBody>
      </p:sp>
      <p:sp>
        <p:nvSpPr>
          <p:cNvPr id="5" name="TextBox 4"/>
          <p:cNvSpPr txBox="1"/>
          <p:nvPr/>
        </p:nvSpPr>
        <p:spPr>
          <a:xfrm>
            <a:off x="1196251" y="276303"/>
            <a:ext cx="1749122" cy="523220"/>
          </a:xfrm>
          <a:prstGeom prst="rect">
            <a:avLst/>
          </a:prstGeom>
          <a:noFill/>
        </p:spPr>
        <p:txBody>
          <a:bodyPr wrap="none" rtlCol="0">
            <a:spAutoFit/>
          </a:bodyPr>
          <a:lstStyle/>
          <a:p>
            <a:r>
              <a:rPr lang="en-US" sz="2800" b="1" dirty="0" smtClean="0"/>
              <a:t>NOT-SMM</a:t>
            </a:r>
            <a:endParaRPr lang="en-US" sz="2800" b="1" dirty="0"/>
          </a:p>
        </p:txBody>
      </p:sp>
    </p:spTree>
    <p:extLst>
      <p:ext uri="{BB962C8B-B14F-4D97-AF65-F5344CB8AC3E}">
        <p14:creationId xmlns:p14="http://schemas.microsoft.com/office/powerpoint/2010/main" val="285488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979469"/>
            <a:ext cx="7886700" cy="2662733"/>
          </a:xfrm>
        </p:spPr>
        <p:txBody>
          <a:bodyPr>
            <a:normAutofit fontScale="85000" lnSpcReduction="20000"/>
          </a:bodyPr>
          <a:lstStyle/>
          <a:p>
            <a:r>
              <a:rPr lang="en-US" dirty="0" smtClean="0"/>
              <a:t>We did a little RE work to determine which SMM code we could invoke from the OS by writing to port 0xB2</a:t>
            </a:r>
          </a:p>
          <a:p>
            <a:r>
              <a:rPr lang="en-US" dirty="0" smtClean="0"/>
              <a:t>In this case, function 0xDB05EDCC within SMM can be reached by writing 0x61 to port 0xB2</a:t>
            </a:r>
          </a:p>
          <a:p>
            <a:r>
              <a:rPr lang="en-US" dirty="0" smtClean="0"/>
              <a:t>Almost every UEFI system we surveyed used this format to record reachable SMM code</a:t>
            </a:r>
            <a:endParaRPr lang="en-US" dirty="0"/>
          </a:p>
        </p:txBody>
      </p:sp>
      <p:pic>
        <p:nvPicPr>
          <p:cNvPr id="4" name="Picture 3"/>
          <p:cNvPicPr>
            <a:picLocks noChangeAspect="1"/>
          </p:cNvPicPr>
          <p:nvPr/>
        </p:nvPicPr>
        <p:blipFill>
          <a:blip r:embed="rId2"/>
          <a:stretch>
            <a:fillRect/>
          </a:stretch>
        </p:blipFill>
        <p:spPr>
          <a:xfrm>
            <a:off x="916662" y="433420"/>
            <a:ext cx="6880177" cy="3216865"/>
          </a:xfrm>
          <a:prstGeom prst="rect">
            <a:avLst/>
          </a:prstGeom>
        </p:spPr>
      </p:pic>
      <p:sp>
        <p:nvSpPr>
          <p:cNvPr id="5" name="Rectangle 4"/>
          <p:cNvSpPr/>
          <p:nvPr/>
        </p:nvSpPr>
        <p:spPr>
          <a:xfrm flipH="1">
            <a:off x="1757137" y="1145440"/>
            <a:ext cx="1924238" cy="324235"/>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Rectangle 5"/>
          <p:cNvSpPr/>
          <p:nvPr/>
        </p:nvSpPr>
        <p:spPr>
          <a:xfrm flipH="1">
            <a:off x="3945295" y="2636522"/>
            <a:ext cx="1124138" cy="324235"/>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Rectangle 6"/>
          <p:cNvSpPr/>
          <p:nvPr/>
        </p:nvSpPr>
        <p:spPr>
          <a:xfrm flipH="1">
            <a:off x="1787596" y="2904134"/>
            <a:ext cx="236886" cy="256032"/>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1733694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91457"/>
            <a:ext cx="7886700" cy="1755647"/>
          </a:xfrm>
        </p:spPr>
        <p:txBody>
          <a:bodyPr>
            <a:normAutofit fontScale="77500" lnSpcReduction="20000"/>
          </a:bodyPr>
          <a:lstStyle/>
          <a:p>
            <a:r>
              <a:rPr lang="en-US" dirty="0" smtClean="0"/>
              <a:t>We found a lot of these vulnerabilities</a:t>
            </a:r>
          </a:p>
          <a:p>
            <a:r>
              <a:rPr lang="en-US" dirty="0" smtClean="0"/>
              <a:t>They were so easy to find, we could write a ~300 line </a:t>
            </a:r>
            <a:r>
              <a:rPr lang="en-US" dirty="0" err="1" smtClean="0"/>
              <a:t>IDAPython</a:t>
            </a:r>
            <a:r>
              <a:rPr lang="en-US" dirty="0" smtClean="0"/>
              <a:t> script that found so many I stopped counting and (some) vendors stopped emailing me back</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605" y="534010"/>
            <a:ext cx="6119450"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834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051" y="519733"/>
            <a:ext cx="7702067" cy="3730398"/>
          </a:xfrm>
        </p:spPr>
      </p:pic>
    </p:spTree>
    <p:extLst>
      <p:ext uri="{BB962C8B-B14F-4D97-AF65-F5344CB8AC3E}">
        <p14:creationId xmlns:p14="http://schemas.microsoft.com/office/powerpoint/2010/main" val="7974683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51" y="519733"/>
            <a:ext cx="7702067" cy="3730398"/>
          </a:xfrm>
          <a:prstGeom prst="rect">
            <a:avLst/>
          </a:prstGeom>
        </p:spPr>
      </p:pic>
      <p:sp>
        <p:nvSpPr>
          <p:cNvPr id="5" name="Rectangle 4"/>
          <p:cNvSpPr/>
          <p:nvPr/>
        </p:nvSpPr>
        <p:spPr>
          <a:xfrm flipH="1">
            <a:off x="3901895" y="2326235"/>
            <a:ext cx="1871715" cy="480903"/>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6563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5177"/>
            <a:ext cx="9144000" cy="4556747"/>
          </a:xfrm>
        </p:spPr>
      </p:pic>
    </p:spTree>
    <p:extLst>
      <p:ext uri="{BB962C8B-B14F-4D97-AF65-F5344CB8AC3E}">
        <p14:creationId xmlns:p14="http://schemas.microsoft.com/office/powerpoint/2010/main" val="28297912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5177"/>
            <a:ext cx="9144000" cy="4556747"/>
          </a:xfrm>
        </p:spPr>
      </p:pic>
      <p:sp>
        <p:nvSpPr>
          <p:cNvPr id="3" name="Rectangle 2"/>
          <p:cNvSpPr/>
          <p:nvPr/>
        </p:nvSpPr>
        <p:spPr>
          <a:xfrm flipH="1">
            <a:off x="6100435" y="3606250"/>
            <a:ext cx="1271779" cy="480903"/>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a:off x="5794704" y="2040942"/>
            <a:ext cx="1271779" cy="510599"/>
          </a:xfrm>
          <a:prstGeom prst="rect">
            <a:avLst/>
          </a:prstGeom>
          <a:solidFill>
            <a:srgbClr val="FF0000">
              <a:alpha val="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605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537" y="0"/>
            <a:ext cx="6016926" cy="6858000"/>
          </a:xfrm>
          <a:prstGeom prst="rect">
            <a:avLst/>
          </a:prstGeom>
        </p:spPr>
      </p:pic>
      <p:sp>
        <p:nvSpPr>
          <p:cNvPr id="2" name="TextBox 1"/>
          <p:cNvSpPr txBox="1"/>
          <p:nvPr/>
        </p:nvSpPr>
        <p:spPr>
          <a:xfrm rot="16200000">
            <a:off x="-541329" y="3244334"/>
            <a:ext cx="1451990" cy="369332"/>
          </a:xfrm>
          <a:prstGeom prst="rect">
            <a:avLst/>
          </a:prstGeom>
          <a:noFill/>
        </p:spPr>
        <p:txBody>
          <a:bodyPr wrap="none" rtlCol="0">
            <a:spAutoFit/>
          </a:bodyPr>
          <a:lstStyle/>
          <a:p>
            <a:r>
              <a:rPr lang="en-US" dirty="0" smtClean="0"/>
              <a:t>Seriously HP?</a:t>
            </a:r>
            <a:endParaRPr lang="en-US" dirty="0"/>
          </a:p>
        </p:txBody>
      </p:sp>
    </p:spTree>
    <p:extLst>
      <p:ext uri="{BB962C8B-B14F-4D97-AF65-F5344CB8AC3E}">
        <p14:creationId xmlns:p14="http://schemas.microsoft.com/office/powerpoint/2010/main" val="301195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ACPI remapping attack</a:t>
            </a:r>
            <a:endParaRPr lang="en-US" dirty="0"/>
          </a:p>
        </p:txBody>
      </p:sp>
      <p:sp>
        <p:nvSpPr>
          <p:cNvPr id="3" name="Content Placeholder 2"/>
          <p:cNvSpPr>
            <a:spLocks noGrp="1"/>
          </p:cNvSpPr>
          <p:nvPr>
            <p:ph idx="1"/>
          </p:nvPr>
        </p:nvSpPr>
        <p:spPr/>
        <p:txBody>
          <a:bodyPr/>
          <a:lstStyle/>
          <a:p>
            <a:r>
              <a:rPr lang="en-US" dirty="0" smtClean="0"/>
              <a:t>“Memory sinkhole attack” by </a:t>
            </a:r>
            <a:r>
              <a:rPr lang="en-US" dirty="0" err="1" smtClean="0"/>
              <a:t>Domas</a:t>
            </a:r>
            <a:r>
              <a:rPr lang="en-US" dirty="0" smtClean="0"/>
              <a:t> at </a:t>
            </a:r>
            <a:r>
              <a:rPr lang="en-US" dirty="0" err="1" smtClean="0"/>
              <a:t>BlackHat</a:t>
            </a:r>
            <a:r>
              <a:rPr lang="en-US" dirty="0" smtClean="0"/>
              <a:t> 2015</a:t>
            </a:r>
            <a:endParaRPr lang="en-US" dirty="0"/>
          </a:p>
          <a:p>
            <a:r>
              <a:rPr lang="en-US" dirty="0" smtClean="0"/>
              <a:t>Fixed in Sandy Bridge (2</a:t>
            </a:r>
            <a:r>
              <a:rPr lang="en-US" baseline="30000" dirty="0" smtClean="0"/>
              <a:t>nd</a:t>
            </a:r>
            <a:r>
              <a:rPr lang="en-US" dirty="0" smtClean="0"/>
              <a:t> generation Core I series) &amp; Atom 2013 processors</a:t>
            </a:r>
          </a:p>
          <a:p>
            <a:pPr lvl="1"/>
            <a:r>
              <a:rPr lang="en-US" dirty="0" smtClean="0"/>
              <a:t>Vulnerable on older</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1049615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1100" dirty="0">
                <a:solidFill>
                  <a:prstClr val="black"/>
                </a:solidFill>
                <a:latin typeface="Calibri"/>
              </a:rPr>
              <a:t>Attribution condition: You must indicate that derivative work</a:t>
            </a:r>
          </a:p>
          <a:p>
            <a:pPr defTabSz="914400"/>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96034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TODO: Intel SMRAM overlap bugs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2487130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76200"/>
            <a:ext cx="9144000" cy="6692600"/>
          </a:xfrm>
          <a:prstGeom prst="rect">
            <a:avLst/>
          </a:prstGeom>
        </p:spPr>
      </p:pic>
    </p:spTree>
    <p:extLst>
      <p:ext uri="{BB962C8B-B14F-4D97-AF65-F5344CB8AC3E}">
        <p14:creationId xmlns:p14="http://schemas.microsoft.com/office/powerpoint/2010/main" val="25774058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63500"/>
            <a:ext cx="9144000" cy="6726779"/>
          </a:xfrm>
          <a:prstGeom prst="rect">
            <a:avLst/>
          </a:prstGeom>
        </p:spPr>
      </p:pic>
    </p:spTree>
    <p:extLst>
      <p:ext uri="{BB962C8B-B14F-4D97-AF65-F5344CB8AC3E}">
        <p14:creationId xmlns:p14="http://schemas.microsoft.com/office/powerpoint/2010/main" val="42795266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Unpatchable</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Domas</a:t>
            </a:r>
            <a:r>
              <a:rPr lang="en-US" dirty="0" smtClean="0"/>
              <a:t> claimed that it’s </a:t>
            </a:r>
            <a:r>
              <a:rPr lang="en-US" dirty="0" err="1" smtClean="0"/>
              <a:t>unpatchable</a:t>
            </a:r>
            <a:endParaRPr lang="en-US" dirty="0" smtClean="0"/>
          </a:p>
          <a:p>
            <a:r>
              <a:rPr lang="en-US" dirty="0" smtClean="0"/>
              <a:t>It can be patched by making the SMI handler entry point check if the APIC is mapped overlapping SMRAM, and then setting it back to the typical default address (either temporarily or permanently.)</a:t>
            </a:r>
          </a:p>
          <a:p>
            <a:r>
              <a:rPr lang="en-US" dirty="0" smtClean="0"/>
              <a:t>Yes, that breaks the “feature” of being able to relocate the APIC, but it’s highly unlikely anyone’s using it anyway, and if they were, technically they should be reading the current location anyway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37386240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3600" dirty="0" smtClean="0">
                <a:latin typeface="Arial" panose="020B0604020202020204" pitchFamily="34" charset="0"/>
                <a:cs typeface="Arial" panose="020B0604020202020204" pitchFamily="34" charset="0"/>
              </a:rPr>
              <a:t>Other things to do from SMM</a:t>
            </a: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658338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Defeat </a:t>
            </a:r>
            <a:r>
              <a:rPr lang="en-US" dirty="0" smtClean="0"/>
              <a:t>Intel TXT</a:t>
            </a:r>
            <a:endParaRPr lang="en-US" dirty="0"/>
          </a:p>
        </p:txBody>
      </p:sp>
      <p:sp>
        <p:nvSpPr>
          <p:cNvPr id="3" name="Content Placeholder 2"/>
          <p:cNvSpPr>
            <a:spLocks noGrp="1"/>
          </p:cNvSpPr>
          <p:nvPr>
            <p:ph idx="1"/>
          </p:nvPr>
        </p:nvSpPr>
        <p:spPr/>
        <p:txBody>
          <a:bodyPr/>
          <a:lstStyle/>
          <a:p>
            <a:r>
              <a:rPr lang="en-US" dirty="0" smtClean="0"/>
              <a:t>Intel added new CPU instructions (“Safer Mode Extensions” in the manual, “Trusted Execution Technology” (TXT) for marketing) that try to make the system more secure</a:t>
            </a:r>
          </a:p>
          <a:p>
            <a:r>
              <a:rPr lang="en-US" dirty="0" smtClean="0"/>
              <a:t>The basic idea of TXT is to tear down your existing computing environment and build it back up from a secure starting point, so that you can trust whatever runs next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27707497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0"/>
            <a:ext cx="9144000" cy="6832631"/>
          </a:xfrm>
          <a:prstGeom prst="rect">
            <a:avLst/>
          </a:prstGeom>
        </p:spPr>
      </p:pic>
      <p:sp>
        <p:nvSpPr>
          <p:cNvPr id="7" name="Rectangle 6"/>
          <p:cNvSpPr/>
          <p:nvPr/>
        </p:nvSpPr>
        <p:spPr>
          <a:xfrm>
            <a:off x="0" y="0"/>
            <a:ext cx="7925818" cy="307777"/>
          </a:xfrm>
          <a:prstGeom prst="rect">
            <a:avLst/>
          </a:prstGeom>
        </p:spPr>
        <p:txBody>
          <a:bodyPr wrap="square">
            <a:spAutoFit/>
          </a:bodyPr>
          <a:lstStyle/>
          <a:p>
            <a:r>
              <a:rPr lang="en-US" sz="1400" dirty="0">
                <a:solidFill>
                  <a:schemeClr val="bg1"/>
                </a:solidFill>
              </a:rPr>
              <a:t>http://</a:t>
            </a:r>
            <a:r>
              <a:rPr lang="en-US" sz="1400" dirty="0" err="1">
                <a:solidFill>
                  <a:schemeClr val="bg1"/>
                </a:solidFill>
              </a:rPr>
              <a:t>invisiblethingslab.com</a:t>
            </a:r>
            <a:r>
              <a:rPr lang="en-US" sz="1400" dirty="0">
                <a:solidFill>
                  <a:schemeClr val="bg1"/>
                </a:solidFill>
              </a:rPr>
              <a:t>/resources/bh09dc/Attacking%20Intel%20TXT%20-%20slides.pdf</a:t>
            </a:r>
          </a:p>
        </p:txBody>
      </p:sp>
    </p:spTree>
    <p:extLst>
      <p:ext uri="{BB962C8B-B14F-4D97-AF65-F5344CB8AC3E}">
        <p14:creationId xmlns:p14="http://schemas.microsoft.com/office/powerpoint/2010/main" val="19002017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Defeat </a:t>
            </a:r>
            <a:r>
              <a:rPr lang="en-US" dirty="0" smtClean="0"/>
              <a:t>Intel TXT</a:t>
            </a:r>
            <a:endParaRPr lang="en-US" dirty="0"/>
          </a:p>
        </p:txBody>
      </p:sp>
      <p:sp>
        <p:nvSpPr>
          <p:cNvPr id="3" name="Content Placeholder 2"/>
          <p:cNvSpPr>
            <a:spLocks noGrp="1"/>
          </p:cNvSpPr>
          <p:nvPr>
            <p:ph idx="1"/>
          </p:nvPr>
        </p:nvSpPr>
        <p:spPr/>
        <p:txBody>
          <a:bodyPr/>
          <a:lstStyle/>
          <a:p>
            <a:r>
              <a:rPr lang="en-US" dirty="0" smtClean="0"/>
              <a:t>Unfortunately TXT does not measure SMRAM, and thus an attacker who has already broken into SMRAM can remain un-measured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918478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0"/>
            <a:ext cx="9125293" cy="6858000"/>
          </a:xfrm>
          <a:prstGeom prst="rect">
            <a:avLst/>
          </a:prstGeom>
        </p:spPr>
      </p:pic>
      <p:sp>
        <p:nvSpPr>
          <p:cNvPr id="6" name="Rectangle 5"/>
          <p:cNvSpPr/>
          <p:nvPr/>
        </p:nvSpPr>
        <p:spPr>
          <a:xfrm>
            <a:off x="0" y="371334"/>
            <a:ext cx="7925818" cy="307777"/>
          </a:xfrm>
          <a:prstGeom prst="rect">
            <a:avLst/>
          </a:prstGeom>
        </p:spPr>
        <p:txBody>
          <a:bodyPr wrap="square">
            <a:spAutoFit/>
          </a:bodyPr>
          <a:lstStyle/>
          <a:p>
            <a:r>
              <a:rPr lang="en-US" sz="1400" dirty="0">
                <a:solidFill>
                  <a:schemeClr val="bg1"/>
                </a:solidFill>
              </a:rPr>
              <a:t>http://</a:t>
            </a:r>
            <a:r>
              <a:rPr lang="en-US" sz="1400" dirty="0" err="1">
                <a:solidFill>
                  <a:schemeClr val="bg1"/>
                </a:solidFill>
              </a:rPr>
              <a:t>invisiblethingslab.com</a:t>
            </a:r>
            <a:r>
              <a:rPr lang="en-US" sz="1400" dirty="0">
                <a:solidFill>
                  <a:schemeClr val="bg1"/>
                </a:solidFill>
              </a:rPr>
              <a:t>/resources/bh09dc/Attacking%20Intel%20TXT%20-%20slides.pdf</a:t>
            </a:r>
          </a:p>
        </p:txBody>
      </p:sp>
    </p:spTree>
    <p:extLst>
      <p:ext uri="{BB962C8B-B14F-4D97-AF65-F5344CB8AC3E}">
        <p14:creationId xmlns:p14="http://schemas.microsoft.com/office/powerpoint/2010/main" val="2825209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0"/>
            <a:ext cx="9144000" cy="6850992"/>
          </a:xfrm>
          <a:prstGeom prst="rect">
            <a:avLst/>
          </a:prstGeom>
        </p:spPr>
      </p:pic>
      <p:sp>
        <p:nvSpPr>
          <p:cNvPr id="7" name="Rectangle 6"/>
          <p:cNvSpPr/>
          <p:nvPr/>
        </p:nvSpPr>
        <p:spPr>
          <a:xfrm>
            <a:off x="0" y="371334"/>
            <a:ext cx="7925818" cy="307777"/>
          </a:xfrm>
          <a:prstGeom prst="rect">
            <a:avLst/>
          </a:prstGeom>
        </p:spPr>
        <p:txBody>
          <a:bodyPr wrap="square">
            <a:spAutoFit/>
          </a:bodyPr>
          <a:lstStyle/>
          <a:p>
            <a:r>
              <a:rPr lang="en-US" sz="1400" dirty="0">
                <a:solidFill>
                  <a:schemeClr val="bg1"/>
                </a:solidFill>
              </a:rPr>
              <a:t>http://</a:t>
            </a:r>
            <a:r>
              <a:rPr lang="en-US" sz="1400" dirty="0" err="1">
                <a:solidFill>
                  <a:schemeClr val="bg1"/>
                </a:solidFill>
              </a:rPr>
              <a:t>invisiblethingslab.com</a:t>
            </a:r>
            <a:r>
              <a:rPr lang="en-US" sz="1400" dirty="0">
                <a:solidFill>
                  <a:schemeClr val="bg1"/>
                </a:solidFill>
              </a:rPr>
              <a:t>/resources/bh09dc/Attacking%20Intel%20TXT%20-%20slides.pdf</a:t>
            </a:r>
          </a:p>
        </p:txBody>
      </p:sp>
    </p:spTree>
    <p:extLst>
      <p:ext uri="{BB962C8B-B14F-4D97-AF65-F5344CB8AC3E}">
        <p14:creationId xmlns:p14="http://schemas.microsoft.com/office/powerpoint/2010/main" val="1975972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3600" dirty="0" smtClean="0">
                <a:latin typeface="Arial" panose="020B0604020202020204" pitchFamily="34" charset="0"/>
                <a:cs typeface="Arial" panose="020B0604020202020204" pitchFamily="34" charset="0"/>
              </a:rPr>
              <a:t>Other ways to break into SMM</a:t>
            </a: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15906982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0"/>
            <a:ext cx="9144000" cy="6834114"/>
          </a:xfrm>
          <a:prstGeom prst="rect">
            <a:avLst/>
          </a:prstGeom>
        </p:spPr>
      </p:pic>
      <p:sp>
        <p:nvSpPr>
          <p:cNvPr id="6" name="TextBox 5"/>
          <p:cNvSpPr txBox="1"/>
          <p:nvPr/>
        </p:nvSpPr>
        <p:spPr>
          <a:xfrm>
            <a:off x="215900" y="4432300"/>
            <a:ext cx="762085" cy="369332"/>
          </a:xfrm>
          <a:prstGeom prst="rect">
            <a:avLst/>
          </a:prstGeom>
          <a:noFill/>
        </p:spPr>
        <p:txBody>
          <a:bodyPr wrap="none" rtlCol="0">
            <a:spAutoFit/>
          </a:bodyPr>
          <a:lstStyle/>
          <a:p>
            <a:r>
              <a:rPr lang="en-US" dirty="0" smtClean="0">
                <a:solidFill>
                  <a:srgbClr val="FFFFFF"/>
                </a:solidFill>
              </a:rPr>
              <a:t>Ring 0</a:t>
            </a:r>
            <a:endParaRPr lang="en-US" dirty="0">
              <a:solidFill>
                <a:srgbClr val="FFFFFF"/>
              </a:solidFill>
            </a:endParaRPr>
          </a:p>
        </p:txBody>
      </p:sp>
      <p:sp>
        <p:nvSpPr>
          <p:cNvPr id="7" name="TextBox 6"/>
          <p:cNvSpPr txBox="1"/>
          <p:nvPr/>
        </p:nvSpPr>
        <p:spPr>
          <a:xfrm>
            <a:off x="215900" y="2679700"/>
            <a:ext cx="832755" cy="369332"/>
          </a:xfrm>
          <a:prstGeom prst="rect">
            <a:avLst/>
          </a:prstGeom>
          <a:noFill/>
        </p:spPr>
        <p:txBody>
          <a:bodyPr wrap="none" rtlCol="0">
            <a:spAutoFit/>
          </a:bodyPr>
          <a:lstStyle/>
          <a:p>
            <a:r>
              <a:rPr lang="en-US" dirty="0" smtClean="0">
                <a:solidFill>
                  <a:srgbClr val="FFFFFF"/>
                </a:solidFill>
              </a:rPr>
              <a:t>Ring -1</a:t>
            </a:r>
            <a:endParaRPr lang="en-US" dirty="0">
              <a:solidFill>
                <a:srgbClr val="FFFFFF"/>
              </a:solidFill>
            </a:endParaRPr>
          </a:p>
        </p:txBody>
      </p:sp>
      <p:sp>
        <p:nvSpPr>
          <p:cNvPr id="8" name="TextBox 7"/>
          <p:cNvSpPr txBox="1"/>
          <p:nvPr/>
        </p:nvSpPr>
        <p:spPr>
          <a:xfrm>
            <a:off x="7099385" y="4432300"/>
            <a:ext cx="832755" cy="369332"/>
          </a:xfrm>
          <a:prstGeom prst="rect">
            <a:avLst/>
          </a:prstGeom>
          <a:noFill/>
        </p:spPr>
        <p:txBody>
          <a:bodyPr wrap="none" rtlCol="0">
            <a:spAutoFit/>
          </a:bodyPr>
          <a:lstStyle/>
          <a:p>
            <a:r>
              <a:rPr lang="en-US" dirty="0" smtClean="0">
                <a:solidFill>
                  <a:srgbClr val="FFFFFF"/>
                </a:solidFill>
              </a:rPr>
              <a:t>Ring -2</a:t>
            </a:r>
            <a:endParaRPr lang="en-US" dirty="0">
              <a:solidFill>
                <a:srgbClr val="FFFFFF"/>
              </a:solidFill>
            </a:endParaRPr>
          </a:p>
        </p:txBody>
      </p:sp>
      <p:sp>
        <p:nvSpPr>
          <p:cNvPr id="9" name="TextBox 8"/>
          <p:cNvSpPr txBox="1"/>
          <p:nvPr/>
        </p:nvSpPr>
        <p:spPr>
          <a:xfrm>
            <a:off x="7099385" y="2679700"/>
            <a:ext cx="1308960" cy="369332"/>
          </a:xfrm>
          <a:prstGeom prst="rect">
            <a:avLst/>
          </a:prstGeom>
          <a:noFill/>
        </p:spPr>
        <p:txBody>
          <a:bodyPr wrap="none" rtlCol="0">
            <a:spAutoFit/>
          </a:bodyPr>
          <a:lstStyle/>
          <a:p>
            <a:r>
              <a:rPr lang="en-US" dirty="0" smtClean="0">
                <a:solidFill>
                  <a:srgbClr val="FFFFFF"/>
                </a:solidFill>
              </a:rPr>
              <a:t>Ring -2.25 ;)</a:t>
            </a:r>
            <a:endParaRPr lang="en-US" dirty="0">
              <a:solidFill>
                <a:srgbClr val="FFFFFF"/>
              </a:solidFill>
            </a:endParaRPr>
          </a:p>
        </p:txBody>
      </p:sp>
    </p:spTree>
    <p:extLst>
      <p:ext uri="{BB962C8B-B14F-4D97-AF65-F5344CB8AC3E}">
        <p14:creationId xmlns:p14="http://schemas.microsoft.com/office/powerpoint/2010/main" val="10186851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t>
            </a:r>
            <a:r>
              <a:rPr lang="en-US" i="1" dirty="0" smtClean="0"/>
              <a:t>IF</a:t>
            </a:r>
            <a:r>
              <a:rPr lang="en-US" dirty="0" smtClean="0"/>
              <a:t> you had an STM</a:t>
            </a:r>
            <a:endParaRPr lang="en-US" dirty="0"/>
          </a:p>
        </p:txBody>
      </p:sp>
      <p:sp>
        <p:nvSpPr>
          <p:cNvPr id="3" name="Content Placeholder 2"/>
          <p:cNvSpPr>
            <a:spLocks noGrp="1"/>
          </p:cNvSpPr>
          <p:nvPr>
            <p:ph idx="1"/>
          </p:nvPr>
        </p:nvSpPr>
        <p:spPr/>
        <p:txBody>
          <a:bodyPr>
            <a:normAutofit/>
          </a:bodyPr>
          <a:lstStyle/>
          <a:p>
            <a:r>
              <a:rPr lang="en-US" dirty="0" smtClean="0"/>
              <a:t>Then you could place it in a portion of SMRAM called MSEG (“measured segment”), and when you do a TXT launch, you would get a measurement of whether your special SMM-jailing-hypervisor (STM) is intact or not. </a:t>
            </a:r>
          </a:p>
          <a:p>
            <a:r>
              <a:rPr lang="en-US" dirty="0" smtClean="0"/>
              <a:t>And then that STM would need to be the main entry point to SMM so that it could run before any potentially malicious code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29535686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850900" y="1130300"/>
            <a:ext cx="7442200" cy="4584700"/>
          </a:xfrm>
          <a:prstGeom prst="rect">
            <a:avLst/>
          </a:prstGeom>
        </p:spPr>
      </p:pic>
    </p:spTree>
    <p:extLst>
      <p:ext uri="{BB962C8B-B14F-4D97-AF65-F5344CB8AC3E}">
        <p14:creationId xmlns:p14="http://schemas.microsoft.com/office/powerpoint/2010/main" val="18632777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1118194" y="2811607"/>
            <a:ext cx="6110279" cy="3785129"/>
          </a:xfrm>
          <a:prstGeom prst="rect">
            <a:avLst/>
          </a:prstGeom>
        </p:spPr>
      </p:pic>
      <p:sp>
        <p:nvSpPr>
          <p:cNvPr id="6" name="Left Arrow 5"/>
          <p:cNvSpPr/>
          <p:nvPr/>
        </p:nvSpPr>
        <p:spPr>
          <a:xfrm>
            <a:off x="5355065" y="4004138"/>
            <a:ext cx="3788935" cy="95212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DOESN’T EXIST ON MOST SYSTEMS!</a:t>
            </a:r>
          </a:p>
          <a:p>
            <a:pPr algn="ctr"/>
            <a:r>
              <a:rPr lang="en-US" dirty="0" smtClean="0"/>
              <a:t>GAPING HOLE!</a:t>
            </a:r>
            <a:endParaRPr lang="en-US" dirty="0"/>
          </a:p>
        </p:txBody>
      </p:sp>
      <p:sp>
        <p:nvSpPr>
          <p:cNvPr id="8" name="Content Placeholder 2"/>
          <p:cNvSpPr>
            <a:spLocks noGrp="1"/>
          </p:cNvSpPr>
          <p:nvPr>
            <p:ph idx="1"/>
          </p:nvPr>
        </p:nvSpPr>
        <p:spPr>
          <a:xfrm>
            <a:off x="220878" y="178209"/>
            <a:ext cx="8683262" cy="4525963"/>
          </a:xfrm>
        </p:spPr>
        <p:txBody>
          <a:bodyPr>
            <a:normAutofit/>
          </a:bodyPr>
          <a:lstStyle/>
          <a:p>
            <a:r>
              <a:rPr lang="en-US" dirty="0" smtClean="0"/>
              <a:t>Building an STM is one of </a:t>
            </a:r>
            <a:r>
              <a:rPr lang="en-US" dirty="0" err="1" smtClean="0"/>
              <a:t>LegbaCore’s</a:t>
            </a:r>
            <a:r>
              <a:rPr lang="en-US" dirty="0" smtClean="0"/>
              <a:t> core business goals – because we’re all </a:t>
            </a:r>
            <a:r>
              <a:rPr lang="en-US" i="1" dirty="0" smtClean="0"/>
              <a:t>architecturally</a:t>
            </a:r>
            <a:r>
              <a:rPr lang="en-US" dirty="0" smtClean="0"/>
              <a:t> vulnerable until that happens</a:t>
            </a:r>
          </a:p>
          <a:p>
            <a:pPr lvl="1"/>
            <a:r>
              <a:rPr lang="en-US" dirty="0" smtClean="0"/>
              <a:t>But you have to tell your OEM that you want to *not* be vulnerable, otherwise they won’t deploy it </a:t>
            </a:r>
            <a:endParaRPr lang="en-US" dirty="0"/>
          </a:p>
        </p:txBody>
      </p:sp>
      <p:sp>
        <p:nvSpPr>
          <p:cNvPr id="9" name="TextBox 8"/>
          <p:cNvSpPr txBox="1"/>
          <p:nvPr/>
        </p:nvSpPr>
        <p:spPr>
          <a:xfrm>
            <a:off x="0" y="6488668"/>
            <a:ext cx="5972045" cy="369332"/>
          </a:xfrm>
          <a:prstGeom prst="rect">
            <a:avLst/>
          </a:prstGeom>
          <a:noFill/>
        </p:spPr>
        <p:txBody>
          <a:bodyPr wrap="none" rtlCol="0">
            <a:spAutoFit/>
          </a:bodyPr>
          <a:lstStyle/>
          <a:p>
            <a:r>
              <a:rPr lang="en-US" dirty="0" smtClean="0"/>
              <a:t>From </a:t>
            </a:r>
            <a:r>
              <a:rPr lang="en-US" dirty="0"/>
              <a:t>Intel Press </a:t>
            </a:r>
            <a:r>
              <a:rPr lang="en-US" dirty="0" smtClean="0"/>
              <a:t>“Dynamics of a Trusted Platform” - </a:t>
            </a:r>
            <a:r>
              <a:rPr lang="en-US" dirty="0" err="1" smtClean="0"/>
              <a:t>Grawrock</a:t>
            </a:r>
            <a:r>
              <a:rPr lang="en-US" dirty="0" smtClean="0"/>
              <a:t> </a:t>
            </a:r>
            <a:endParaRPr lang="en-US" dirty="0"/>
          </a:p>
        </p:txBody>
      </p:sp>
    </p:spTree>
    <p:extLst>
      <p:ext uri="{BB962C8B-B14F-4D97-AF65-F5344CB8AC3E}">
        <p14:creationId xmlns:p14="http://schemas.microsoft.com/office/powerpoint/2010/main" val="23055328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Late-breaking news!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
        <p:nvSpPr>
          <p:cNvPr id="5" name="Content Placeholder 4"/>
          <p:cNvSpPr txBox="1">
            <a:spLocks noGrp="1"/>
          </p:cNvSpPr>
          <p:nvPr>
            <p:ph idx="1"/>
          </p:nvPr>
        </p:nvSpPr>
        <p:spPr>
          <a:xfrm>
            <a:off x="457200" y="1600200"/>
            <a:ext cx="8229600" cy="3243965"/>
          </a:xfrm>
          <a:prstGeom prst="rect">
            <a:avLst/>
          </a:prstGeom>
          <a:noFill/>
        </p:spPr>
        <p:txBody>
          <a:bodyPr wrap="square" rtlCol="0">
            <a:spAutoFit/>
          </a:bodyPr>
          <a:lstStyle/>
          <a:p>
            <a:r>
              <a:rPr lang="en-US" dirty="0" smtClean="0"/>
              <a:t>As of TODO, Intel finally released their reference STM and STM spec documentation!</a:t>
            </a:r>
          </a:p>
          <a:p>
            <a:r>
              <a:rPr lang="en-US" dirty="0" smtClean="0"/>
              <a:t>Still doesn’t mean it’s on anyone’s machines… but it’ a start!</a:t>
            </a:r>
          </a:p>
          <a:p>
            <a:r>
              <a:rPr lang="en-US" dirty="0">
                <a:hlinkClick r:id="rId2"/>
              </a:rPr>
              <a:t>https://firmware.intel.com/content/smi-transfer-monitor-</a:t>
            </a:r>
            <a:r>
              <a:rPr lang="en-US" dirty="0" smtClean="0">
                <a:hlinkClick r:id="rId2"/>
              </a:rPr>
              <a:t>stm</a:t>
            </a:r>
            <a:r>
              <a:rPr lang="en-US" smtClean="0"/>
              <a:t> </a:t>
            </a:r>
            <a:endParaRPr lang="en-US" dirty="0"/>
          </a:p>
        </p:txBody>
      </p:sp>
    </p:spTree>
    <p:extLst>
      <p:ext uri="{BB962C8B-B14F-4D97-AF65-F5344CB8AC3E}">
        <p14:creationId xmlns:p14="http://schemas.microsoft.com/office/powerpoint/2010/main" val="2894478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MitM</a:t>
            </a:r>
            <a:r>
              <a:rPr lang="en-US" dirty="0" smtClean="0"/>
              <a:t> Copernicus!</a:t>
            </a:r>
            <a:endParaRPr lang="en-US" dirty="0"/>
          </a:p>
        </p:txBody>
      </p:sp>
      <p:sp>
        <p:nvSpPr>
          <p:cNvPr id="3" name="Content Placeholder 2"/>
          <p:cNvSpPr>
            <a:spLocks noGrp="1"/>
          </p:cNvSpPr>
          <p:nvPr>
            <p:ph idx="1"/>
          </p:nvPr>
        </p:nvSpPr>
        <p:spPr/>
        <p:txBody>
          <a:bodyPr/>
          <a:lstStyle/>
          <a:p>
            <a:r>
              <a:rPr lang="en-US" dirty="0" smtClean="0"/>
              <a:t>And all the other flash tools</a:t>
            </a:r>
          </a:p>
          <a:p>
            <a:r>
              <a:rPr lang="en-US" dirty="0" smtClean="0"/>
              <a:t>We found a generic way for an SMM attacker to </a:t>
            </a:r>
            <a:r>
              <a:rPr lang="en-US" dirty="0" err="1" smtClean="0"/>
              <a:t>MitM</a:t>
            </a:r>
            <a:r>
              <a:rPr lang="en-US" dirty="0" smtClean="0"/>
              <a:t> flash reader tools’ reading of the BIOS, so that the SMM attacker can hide his changes to the SPI flash chip</a:t>
            </a:r>
          </a:p>
          <a:p>
            <a:r>
              <a:rPr lang="en-US" i="1" dirty="0" smtClean="0"/>
              <a:t>Moved into the SPI Programming slide deck</a:t>
            </a: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22260625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sz="3600" dirty="0" smtClean="0">
                <a:latin typeface="Arial" panose="020B0604020202020204" pitchFamily="34" charset="0"/>
                <a:cs typeface="Arial" panose="020B0604020202020204" pitchFamily="34" charset="0"/>
              </a:rPr>
              <a:t>What might an SMM backdoor look like?</a:t>
            </a: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42219017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127000" y="0"/>
            <a:ext cx="8871674" cy="6858000"/>
          </a:xfrm>
          <a:prstGeom prst="rect">
            <a:avLst/>
          </a:prstGeom>
        </p:spPr>
      </p:pic>
      <p:sp>
        <p:nvSpPr>
          <p:cNvPr id="6" name="TextBox 5"/>
          <p:cNvSpPr txBox="1"/>
          <p:nvPr/>
        </p:nvSpPr>
        <p:spPr>
          <a:xfrm>
            <a:off x="350331" y="-3423"/>
            <a:ext cx="8443337" cy="369332"/>
          </a:xfrm>
          <a:prstGeom prst="rect">
            <a:avLst/>
          </a:prstGeom>
          <a:noFill/>
        </p:spPr>
        <p:txBody>
          <a:bodyPr wrap="none" rtlCol="0">
            <a:spAutoFit/>
          </a:bodyPr>
          <a:lstStyle/>
          <a:p>
            <a:r>
              <a:rPr lang="en-US" dirty="0" smtClean="0"/>
              <a:t>Means to implement legacy PS2 </a:t>
            </a:r>
            <a:r>
              <a:rPr lang="en-US" dirty="0" err="1"/>
              <a:t>k</a:t>
            </a:r>
            <a:r>
              <a:rPr lang="en-US" dirty="0" err="1" smtClean="0"/>
              <a:t>eylogging</a:t>
            </a:r>
            <a:r>
              <a:rPr lang="en-US" dirty="0" smtClean="0"/>
              <a:t> without having to modify anything in the OS</a:t>
            </a:r>
            <a:endParaRPr lang="en-US" dirty="0"/>
          </a:p>
        </p:txBody>
      </p:sp>
    </p:spTree>
    <p:extLst>
      <p:ext uri="{BB962C8B-B14F-4D97-AF65-F5344CB8AC3E}">
        <p14:creationId xmlns:p14="http://schemas.microsoft.com/office/powerpoint/2010/main" val="6809546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127000" y="0"/>
            <a:ext cx="8873038" cy="6858000"/>
          </a:xfrm>
          <a:prstGeom prst="rect">
            <a:avLst/>
          </a:prstGeom>
        </p:spPr>
      </p:pic>
    </p:spTree>
    <p:extLst>
      <p:ext uri="{BB962C8B-B14F-4D97-AF65-F5344CB8AC3E}">
        <p14:creationId xmlns:p14="http://schemas.microsoft.com/office/powerpoint/2010/main" val="32446681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Watcher</a:t>
            </a:r>
            <a:endParaRPr lang="en-US" dirty="0"/>
          </a:p>
        </p:txBody>
      </p:sp>
      <p:sp>
        <p:nvSpPr>
          <p:cNvPr id="3" name="Content Placeholder 2"/>
          <p:cNvSpPr>
            <a:spLocks noGrp="1"/>
          </p:cNvSpPr>
          <p:nvPr>
            <p:ph idx="1"/>
          </p:nvPr>
        </p:nvSpPr>
        <p:spPr/>
        <p:txBody>
          <a:bodyPr/>
          <a:lstStyle/>
          <a:p>
            <a:r>
              <a:rPr lang="en-US" dirty="0"/>
              <a:t>From </a:t>
            </a:r>
            <a:r>
              <a:rPr lang="en-US" dirty="0">
                <a:hlinkClick r:id="rId2"/>
              </a:rPr>
              <a:t>https://www.blackhat.com/docs/us-14/materials/us-14-Kallenberg-Extreme-Privilege-Escalation-On-Windows8-UEFI-</a:t>
            </a:r>
            <a:r>
              <a:rPr lang="en-US" dirty="0" smtClean="0">
                <a:hlinkClick r:id="rId2"/>
              </a:rPr>
              <a:t>Systems.pdf</a:t>
            </a:r>
            <a:r>
              <a:rPr lang="en-US"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pic>
        <p:nvPicPr>
          <p:cNvPr id="5" name="Picture 4"/>
          <p:cNvPicPr>
            <a:picLocks noChangeAspect="1"/>
          </p:cNvPicPr>
          <p:nvPr/>
        </p:nvPicPr>
        <p:blipFill>
          <a:blip r:embed="rId3"/>
          <a:stretch>
            <a:fillRect/>
          </a:stretch>
        </p:blipFill>
        <p:spPr>
          <a:xfrm>
            <a:off x="3048000" y="4183063"/>
            <a:ext cx="3048000" cy="1943100"/>
          </a:xfrm>
          <a:prstGeom prst="rect">
            <a:avLst/>
          </a:prstGeom>
        </p:spPr>
      </p:pic>
    </p:spTree>
    <p:extLst>
      <p:ext uri="{BB962C8B-B14F-4D97-AF65-F5344CB8AC3E}">
        <p14:creationId xmlns:p14="http://schemas.microsoft.com/office/powerpoint/2010/main" val="4093761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dirty="0" smtClean="0">
                <a:latin typeface="Arial" panose="020B0604020202020204" pitchFamily="34" charset="0"/>
                <a:cs typeface="Arial" panose="020B0604020202020204" pitchFamily="34" charset="0"/>
              </a:rPr>
              <a:t>Ways to break into SMM so far</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2999"/>
            <a:ext cx="8229600" cy="3896361"/>
          </a:xfrm>
        </p:spPr>
        <p:txBody>
          <a:bodyPr>
            <a:normAutofit/>
          </a:bodyPr>
          <a:lstStyle/>
          <a:p>
            <a:r>
              <a:rPr lang="en-US" sz="2200" dirty="0" smtClean="0">
                <a:latin typeface="Arial" panose="020B0604020202020204" pitchFamily="34" charset="0"/>
                <a:cs typeface="Arial" panose="020B0604020202020204" pitchFamily="34" charset="0"/>
              </a:rPr>
              <a:t>Break into the SPI flash chip, because it sets up the contents of SMRAM</a:t>
            </a:r>
          </a:p>
          <a:p>
            <a:r>
              <a:rPr lang="en-US" sz="2200" dirty="0" smtClean="0">
                <a:latin typeface="Arial" panose="020B0604020202020204" pitchFamily="34" charset="0"/>
                <a:cs typeface="Arial" panose="020B0604020202020204" pitchFamily="34" charset="0"/>
              </a:rPr>
              <a:t>Get lucky and find out that the vendor didn’t set D_LCK</a:t>
            </a:r>
          </a:p>
          <a:p>
            <a:r>
              <a:rPr lang="en-US" sz="2200" dirty="0" smtClean="0">
                <a:latin typeface="Arial" panose="020B0604020202020204" pitchFamily="34" charset="0"/>
                <a:cs typeface="Arial" panose="020B0604020202020204" pitchFamily="34" charset="0"/>
              </a:rPr>
              <a:t>Be on a system that’s too old to support SMRR (auto-win)</a:t>
            </a:r>
          </a:p>
          <a:p>
            <a:r>
              <a:rPr lang="en-US" sz="2200" dirty="0" smtClean="0">
                <a:latin typeface="Arial" panose="020B0604020202020204" pitchFamily="34" charset="0"/>
                <a:cs typeface="Arial" panose="020B0604020202020204" pitchFamily="34" charset="0"/>
              </a:rPr>
              <a:t>Be on a system where the vendor didn’t set the SMRR</a:t>
            </a:r>
          </a:p>
          <a:p>
            <a:r>
              <a:rPr lang="en-US" sz="2200" dirty="0" smtClean="0">
                <a:latin typeface="Arial" panose="020B0604020202020204" pitchFamily="34" charset="0"/>
                <a:cs typeface="Arial" panose="020B0604020202020204" pitchFamily="34" charset="0"/>
              </a:rPr>
              <a:t>Other?</a:t>
            </a:r>
            <a:endParaRPr lang="en-US" sz="2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22453880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ltLang="en-US" smtClean="0">
                <a:solidFill>
                  <a:prstClr val="black">
                    <a:lumMod val="50000"/>
                    <a:lumOff val="50000"/>
                  </a:prstClr>
                </a:solidFill>
                <a:cs typeface="Arial" pitchFamily="34" charset="0"/>
              </a:rPr>
              <a:t>© 2014 The MITRE Corporation. All rights reserved.</a:t>
            </a:r>
            <a:endParaRPr lang="en-US" altLang="en-US" dirty="0" smtClean="0">
              <a:solidFill>
                <a:prstClr val="black">
                  <a:lumMod val="50000"/>
                  <a:lumOff val="50000"/>
                </a:prstClr>
              </a:solidFill>
              <a:cs typeface="Arial" pitchFamily="34" charset="0"/>
            </a:endParaRPr>
          </a:p>
        </p:txBody>
      </p:sp>
      <p:pic>
        <p:nvPicPr>
          <p:cNvPr id="2" name="Picture 1"/>
          <p:cNvPicPr>
            <a:picLocks noChangeAspect="1"/>
          </p:cNvPicPr>
          <p:nvPr/>
        </p:nvPicPr>
        <p:blipFill>
          <a:blip r:embed="rId2"/>
          <a:stretch>
            <a:fillRect/>
          </a:stretch>
        </p:blipFill>
        <p:spPr>
          <a:xfrm>
            <a:off x="0" y="0"/>
            <a:ext cx="6109138" cy="6858000"/>
          </a:xfrm>
          <a:prstGeom prst="rect">
            <a:avLst/>
          </a:prstGeom>
        </p:spPr>
      </p:pic>
      <p:sp>
        <p:nvSpPr>
          <p:cNvPr id="5" name="Title 1"/>
          <p:cNvSpPr>
            <a:spLocks noGrp="1"/>
          </p:cNvSpPr>
          <p:nvPr>
            <p:ph type="title"/>
          </p:nvPr>
        </p:nvSpPr>
        <p:spPr>
          <a:xfrm>
            <a:off x="6096000" y="990600"/>
            <a:ext cx="2743200" cy="2819400"/>
          </a:xfrm>
        </p:spPr>
        <p:txBody>
          <a:bodyPr>
            <a:normAutofit/>
          </a:bodyPr>
          <a:lstStyle/>
          <a:p>
            <a:r>
              <a:rPr lang="en-US" dirty="0" smtClean="0"/>
              <a:t>Presenting the first appearance of </a:t>
            </a:r>
            <a:br>
              <a:rPr lang="en-US" dirty="0" smtClean="0"/>
            </a:br>
            <a:r>
              <a:rPr lang="en-US" dirty="0" smtClean="0"/>
              <a:t>The Watcher!</a:t>
            </a:r>
            <a:endParaRPr lang="en-US" dirty="0"/>
          </a:p>
        </p:txBody>
      </p:sp>
      <p:sp>
        <p:nvSpPr>
          <p:cNvPr id="3" name="TextBox 2"/>
          <p:cNvSpPr txBox="1"/>
          <p:nvPr/>
        </p:nvSpPr>
        <p:spPr>
          <a:xfrm>
            <a:off x="6096000" y="0"/>
            <a:ext cx="1895546" cy="369332"/>
          </a:xfrm>
          <a:prstGeom prst="rect">
            <a:avLst/>
          </a:prstGeom>
          <a:noFill/>
        </p:spPr>
        <p:txBody>
          <a:bodyPr wrap="none" rtlCol="0">
            <a:spAutoFit/>
          </a:bodyPr>
          <a:lstStyle/>
          <a:p>
            <a:pPr defTabSz="914400">
              <a:lnSpc>
                <a:spcPct val="50000"/>
              </a:lnSpc>
              <a:spcAft>
                <a:spcPts val="600"/>
              </a:spcAft>
            </a:pPr>
            <a:r>
              <a:rPr lang="en-US" sz="1200" dirty="0" smtClean="0">
                <a:solidFill>
                  <a:prstClr val="black"/>
                </a:solidFill>
                <a:latin typeface="Arial"/>
                <a:ea typeface="Verdana" pitchFamily="34" charset="0"/>
                <a:cs typeface="Verdana" pitchFamily="34" charset="0"/>
              </a:rPr>
              <a:t>Marvel Comics</a:t>
            </a:r>
          </a:p>
          <a:p>
            <a:pPr defTabSz="914400">
              <a:lnSpc>
                <a:spcPct val="50000"/>
              </a:lnSpc>
              <a:spcAft>
                <a:spcPts val="600"/>
              </a:spcAft>
            </a:pPr>
            <a:r>
              <a:rPr lang="en-US" sz="1200" dirty="0" smtClean="0">
                <a:solidFill>
                  <a:prstClr val="black"/>
                </a:solidFill>
                <a:latin typeface="Arial"/>
                <a:ea typeface="Verdana" pitchFamily="34" charset="0"/>
                <a:cs typeface="Verdana" pitchFamily="34" charset="0"/>
              </a:rPr>
              <a:t>Fantastic Four #13, 1963</a:t>
            </a:r>
            <a:endParaRPr lang="en-US" sz="1200" dirty="0">
              <a:solidFill>
                <a:prstClr val="black"/>
              </a:solidFill>
              <a:latin typeface="Arial"/>
              <a:ea typeface="Verdana" pitchFamily="34" charset="0"/>
              <a:cs typeface="Verdana" pitchFamily="34" charset="0"/>
            </a:endParaRPr>
          </a:p>
        </p:txBody>
      </p:sp>
    </p:spTree>
    <p:extLst>
      <p:ext uri="{BB962C8B-B14F-4D97-AF65-F5344CB8AC3E}">
        <p14:creationId xmlns:p14="http://schemas.microsoft.com/office/powerpoint/2010/main" val="25857576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Watcher</a:t>
            </a:r>
            <a:endParaRPr lang="en-US" dirty="0"/>
          </a:p>
        </p:txBody>
      </p:sp>
      <p:sp>
        <p:nvSpPr>
          <p:cNvPr id="3" name="Content Placeholder 2"/>
          <p:cNvSpPr>
            <a:spLocks noGrp="1"/>
          </p:cNvSpPr>
          <p:nvPr>
            <p:ph idx="1"/>
          </p:nvPr>
        </p:nvSpPr>
        <p:spPr>
          <a:xfrm>
            <a:off x="609600" y="1447800"/>
            <a:ext cx="8229600" cy="5410200"/>
          </a:xfrm>
        </p:spPr>
        <p:txBody>
          <a:bodyPr>
            <a:normAutofit fontScale="92500" lnSpcReduction="20000"/>
          </a:bodyPr>
          <a:lstStyle/>
          <a:p>
            <a:r>
              <a:rPr lang="en-US" dirty="0" smtClean="0"/>
              <a:t>The Watcher lives in SMM (where you can't look for him)</a:t>
            </a:r>
          </a:p>
          <a:p>
            <a:r>
              <a:rPr lang="en-US" dirty="0" smtClean="0"/>
              <a:t>It has no build-in capability except to scan memory for a magic signature</a:t>
            </a:r>
          </a:p>
          <a:p>
            <a:r>
              <a:rPr lang="en-US" dirty="0" smtClean="0"/>
              <a:t>If it finds the signature, it treats the data immediately after the signature as code to be executed</a:t>
            </a:r>
          </a:p>
          <a:p>
            <a:r>
              <a:rPr lang="en-US" dirty="0" smtClean="0"/>
              <a:t>In this way the Watcher performs </a:t>
            </a:r>
            <a:r>
              <a:rPr lang="en-US" i="1" dirty="0" smtClean="0"/>
              <a:t>arbitrary code execution</a:t>
            </a:r>
            <a:r>
              <a:rPr lang="en-US" i="1" dirty="0"/>
              <a:t> </a:t>
            </a:r>
            <a:r>
              <a:rPr lang="en-US" dirty="0" smtClean="0"/>
              <a:t>on behalf of some controller, and is </a:t>
            </a:r>
            <a:r>
              <a:rPr lang="en-US" i="1" dirty="0" smtClean="0"/>
              <a:t>completely OS independent</a:t>
            </a:r>
          </a:p>
          <a:p>
            <a:endParaRPr lang="en-US" i="1" dirty="0" smtClean="0"/>
          </a:p>
          <a:p>
            <a:r>
              <a:rPr lang="en-US" dirty="0" smtClean="0"/>
              <a:t>A controller is responsible for placing into memory payloads for </a:t>
            </a:r>
            <a:r>
              <a:rPr lang="en-US" dirty="0"/>
              <a:t>T</a:t>
            </a:r>
            <a:r>
              <a:rPr lang="en-US" dirty="0" smtClean="0"/>
              <a:t>he </a:t>
            </a:r>
            <a:r>
              <a:rPr lang="en-US" dirty="0"/>
              <a:t>W</a:t>
            </a:r>
            <a:r>
              <a:rPr lang="en-US" dirty="0" smtClean="0"/>
              <a:t>atcher to find</a:t>
            </a:r>
          </a:p>
          <a:p>
            <a:r>
              <a:rPr lang="en-US" dirty="0" smtClean="0"/>
              <a:t>These payloads can make their way into memory through any means</a:t>
            </a:r>
          </a:p>
          <a:p>
            <a:pPr lvl="1"/>
            <a:r>
              <a:rPr lang="en-US" dirty="0" smtClean="0"/>
              <a:t>Could be sent in a network packet which is never even processed by the OS</a:t>
            </a:r>
          </a:p>
          <a:p>
            <a:pPr lvl="1"/>
            <a:r>
              <a:rPr lang="en-US" dirty="0" smtClean="0"/>
              <a:t>Could be embedded somewhere as non-rendering data in a document</a:t>
            </a:r>
          </a:p>
          <a:p>
            <a:pPr lvl="1"/>
            <a:r>
              <a:rPr lang="en-US" dirty="0" smtClean="0"/>
              <a:t>Could be generated on the fly by some malicious </a:t>
            </a:r>
            <a:r>
              <a:rPr lang="en-US" dirty="0" err="1" smtClean="0"/>
              <a:t>javascript</a:t>
            </a:r>
            <a:r>
              <a:rPr lang="en-US" dirty="0" smtClean="0"/>
              <a:t> that's pushed out through an advertisement network</a:t>
            </a:r>
          </a:p>
          <a:p>
            <a:pPr lvl="1"/>
            <a:r>
              <a:rPr lang="en-US" dirty="0" smtClean="0"/>
              <a:t>Could be pulled down by a low-privilege normal-looking dropper</a:t>
            </a:r>
          </a:p>
          <a:p>
            <a:pPr lvl="1"/>
            <a:r>
              <a:rPr lang="en-US" dirty="0" smtClean="0"/>
              <a:t>Use your imagination</a:t>
            </a:r>
          </a:p>
          <a:p>
            <a:pPr lvl="1"/>
            <a:endParaRPr lang="en-US" dirty="0" smtClean="0"/>
          </a:p>
        </p:txBody>
      </p:sp>
      <p:sp>
        <p:nvSpPr>
          <p:cNvPr id="4" name="Footer Placeholder 3"/>
          <p:cNvSpPr>
            <a:spLocks noGrp="1"/>
          </p:cNvSpPr>
          <p:nvPr>
            <p:ph type="ftr" sz="quarter" idx="3"/>
          </p:nvPr>
        </p:nvSpPr>
        <p:spPr/>
        <p:txBody>
          <a:bodyPr/>
          <a:lstStyle/>
          <a:p>
            <a:r>
              <a:rPr lang="en-US" altLang="en-US" smtClean="0">
                <a:solidFill>
                  <a:prstClr val="black">
                    <a:lumMod val="50000"/>
                    <a:lumOff val="50000"/>
                  </a:prstClr>
                </a:solidFill>
                <a:cs typeface="Arial" pitchFamily="34" charset="0"/>
              </a:rPr>
              <a:t>© 2014 The MITRE Corporation. All rights reserved.</a:t>
            </a:r>
            <a:endParaRPr lang="en-US" altLang="en-US" dirty="0" smtClean="0">
              <a:solidFill>
                <a:prstClr val="black">
                  <a:lumMod val="50000"/>
                  <a:lumOff val="50000"/>
                </a:prstClr>
              </a:solidFill>
              <a:cs typeface="Arial" pitchFamily="34" charset="0"/>
            </a:endParaRPr>
          </a:p>
        </p:txBody>
      </p:sp>
    </p:spTree>
    <p:extLst>
      <p:ext uri="{BB962C8B-B14F-4D97-AF65-F5344CB8AC3E}">
        <p14:creationId xmlns:p14="http://schemas.microsoft.com/office/powerpoint/2010/main" val="13983908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Watcher, watching</a:t>
            </a:r>
            <a:endParaRPr lang="en-US" dirty="0"/>
          </a:p>
        </p:txBody>
      </p:sp>
      <p:sp>
        <p:nvSpPr>
          <p:cNvPr id="4" name="Footer Placeholder 3"/>
          <p:cNvSpPr>
            <a:spLocks noGrp="1"/>
          </p:cNvSpPr>
          <p:nvPr>
            <p:ph type="ftr" sz="quarter" idx="3"/>
          </p:nvPr>
        </p:nvSpPr>
        <p:spPr/>
        <p:txBody>
          <a:bodyPr/>
          <a:lstStyle/>
          <a:p>
            <a:r>
              <a:rPr lang="en-US" altLang="en-US" smtClean="0">
                <a:solidFill>
                  <a:prstClr val="black">
                    <a:lumMod val="50000"/>
                    <a:lumOff val="50000"/>
                  </a:prstClr>
                </a:solidFill>
                <a:cs typeface="Arial" pitchFamily="34" charset="0"/>
              </a:rPr>
              <a:t>© 2014 The MITRE Corporation. All rights reserved.</a:t>
            </a:r>
            <a:endParaRPr lang="en-US" altLang="en-US" dirty="0" smtClean="0">
              <a:solidFill>
                <a:prstClr val="black">
                  <a:lumMod val="50000"/>
                  <a:lumOff val="50000"/>
                </a:prstClr>
              </a:solidFill>
              <a:cs typeface="Arial" pitchFamily="34" charset="0"/>
            </a:endParaRPr>
          </a:p>
        </p:txBody>
      </p:sp>
      <p:sp>
        <p:nvSpPr>
          <p:cNvPr id="5" name="Curved Right Arrow 4"/>
          <p:cNvSpPr/>
          <p:nvPr/>
        </p:nvSpPr>
        <p:spPr>
          <a:xfrm flipV="1">
            <a:off x="5520234" y="3765825"/>
            <a:ext cx="302381" cy="141973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Arial"/>
            </a:endParaRPr>
          </a:p>
        </p:txBody>
      </p:sp>
      <p:sp>
        <p:nvSpPr>
          <p:cNvPr id="6" name="Rectangle 5"/>
          <p:cNvSpPr/>
          <p:nvPr/>
        </p:nvSpPr>
        <p:spPr>
          <a:xfrm>
            <a:off x="5880834" y="1638630"/>
            <a:ext cx="1596572" cy="5009544"/>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defTabSz="914400"/>
            <a:endParaRPr lang="en-US" dirty="0">
              <a:solidFill>
                <a:prstClr val="white"/>
              </a:solidFill>
              <a:latin typeface="Arial"/>
            </a:endParaRPr>
          </a:p>
        </p:txBody>
      </p:sp>
      <p:sp>
        <p:nvSpPr>
          <p:cNvPr id="7" name="TextBox 6"/>
          <p:cNvSpPr txBox="1"/>
          <p:nvPr/>
        </p:nvSpPr>
        <p:spPr>
          <a:xfrm flipH="1">
            <a:off x="7511269" y="1428174"/>
            <a:ext cx="285449" cy="369332"/>
          </a:xfrm>
          <a:prstGeom prst="rect">
            <a:avLst/>
          </a:prstGeom>
          <a:noFill/>
        </p:spPr>
        <p:txBody>
          <a:bodyPr wrap="square" rtlCol="0">
            <a:spAutoFit/>
          </a:bodyPr>
          <a:lstStyle/>
          <a:p>
            <a:pPr defTabSz="914400"/>
            <a:r>
              <a:rPr lang="en-US" dirty="0" smtClean="0">
                <a:solidFill>
                  <a:prstClr val="black"/>
                </a:solidFill>
                <a:latin typeface="Arial"/>
              </a:rPr>
              <a:t>0</a:t>
            </a:r>
            <a:endParaRPr lang="en-US" dirty="0">
              <a:solidFill>
                <a:prstClr val="black"/>
              </a:solidFill>
              <a:latin typeface="Arial"/>
            </a:endParaRPr>
          </a:p>
        </p:txBody>
      </p:sp>
      <p:sp>
        <p:nvSpPr>
          <p:cNvPr id="8" name="TextBox 7"/>
          <p:cNvSpPr txBox="1"/>
          <p:nvPr/>
        </p:nvSpPr>
        <p:spPr>
          <a:xfrm flipH="1">
            <a:off x="7511266" y="1716861"/>
            <a:ext cx="974881" cy="369332"/>
          </a:xfrm>
          <a:prstGeom prst="rect">
            <a:avLst/>
          </a:prstGeom>
          <a:noFill/>
        </p:spPr>
        <p:txBody>
          <a:bodyPr wrap="square" rtlCol="0">
            <a:spAutoFit/>
          </a:bodyPr>
          <a:lstStyle/>
          <a:p>
            <a:pPr defTabSz="914400"/>
            <a:r>
              <a:rPr lang="en-US" dirty="0" smtClean="0">
                <a:solidFill>
                  <a:prstClr val="black"/>
                </a:solidFill>
                <a:latin typeface="Arial"/>
              </a:rPr>
              <a:t>0x1000</a:t>
            </a:r>
            <a:endParaRPr lang="en-US" dirty="0">
              <a:solidFill>
                <a:prstClr val="black"/>
              </a:solidFill>
              <a:latin typeface="Arial"/>
            </a:endParaRPr>
          </a:p>
        </p:txBody>
      </p:sp>
      <p:sp>
        <p:nvSpPr>
          <p:cNvPr id="9" name="TextBox 8"/>
          <p:cNvSpPr txBox="1"/>
          <p:nvPr/>
        </p:nvSpPr>
        <p:spPr>
          <a:xfrm flipH="1">
            <a:off x="7511269" y="2053927"/>
            <a:ext cx="974881" cy="369332"/>
          </a:xfrm>
          <a:prstGeom prst="rect">
            <a:avLst/>
          </a:prstGeom>
          <a:noFill/>
        </p:spPr>
        <p:txBody>
          <a:bodyPr wrap="square" rtlCol="0">
            <a:spAutoFit/>
          </a:bodyPr>
          <a:lstStyle/>
          <a:p>
            <a:pPr defTabSz="914400"/>
            <a:r>
              <a:rPr lang="en-US" dirty="0" smtClean="0">
                <a:solidFill>
                  <a:prstClr val="black"/>
                </a:solidFill>
                <a:latin typeface="Arial"/>
              </a:rPr>
              <a:t>0x2000</a:t>
            </a:r>
            <a:endParaRPr lang="en-US" dirty="0">
              <a:solidFill>
                <a:prstClr val="black"/>
              </a:solidFill>
              <a:latin typeface="Arial"/>
            </a:endParaRPr>
          </a:p>
        </p:txBody>
      </p:sp>
      <p:cxnSp>
        <p:nvCxnSpPr>
          <p:cNvPr id="10" name="Straight Connector 9"/>
          <p:cNvCxnSpPr/>
          <p:nvPr/>
        </p:nvCxnSpPr>
        <p:spPr>
          <a:xfrm flipH="1">
            <a:off x="5856644" y="1960363"/>
            <a:ext cx="159657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856644" y="2294192"/>
            <a:ext cx="159657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856644" y="2624039"/>
            <a:ext cx="159657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flipH="1">
            <a:off x="7511266" y="2390993"/>
            <a:ext cx="974881" cy="369332"/>
          </a:xfrm>
          <a:prstGeom prst="rect">
            <a:avLst/>
          </a:prstGeom>
          <a:noFill/>
        </p:spPr>
        <p:txBody>
          <a:bodyPr wrap="square" rtlCol="0">
            <a:spAutoFit/>
          </a:bodyPr>
          <a:lstStyle/>
          <a:p>
            <a:pPr defTabSz="914400"/>
            <a:r>
              <a:rPr lang="en-US" dirty="0" smtClean="0">
                <a:solidFill>
                  <a:prstClr val="black"/>
                </a:solidFill>
                <a:latin typeface="Arial"/>
              </a:rPr>
              <a:t>0x3000</a:t>
            </a:r>
            <a:endParaRPr lang="en-US" dirty="0">
              <a:solidFill>
                <a:prstClr val="black"/>
              </a:solidFill>
              <a:latin typeface="Arial"/>
            </a:endParaRPr>
          </a:p>
        </p:txBody>
      </p:sp>
      <p:sp>
        <p:nvSpPr>
          <p:cNvPr id="14" name="TextBox 13"/>
          <p:cNvSpPr txBox="1"/>
          <p:nvPr/>
        </p:nvSpPr>
        <p:spPr>
          <a:xfrm flipH="1">
            <a:off x="6454139" y="2609340"/>
            <a:ext cx="974881" cy="369332"/>
          </a:xfrm>
          <a:prstGeom prst="rect">
            <a:avLst/>
          </a:prstGeom>
          <a:noFill/>
        </p:spPr>
        <p:txBody>
          <a:bodyPr wrap="square" rtlCol="0">
            <a:spAutoFit/>
          </a:bodyPr>
          <a:lstStyle/>
          <a:p>
            <a:pPr defTabSz="914400"/>
            <a:r>
              <a:rPr lang="en-US" dirty="0" smtClean="0">
                <a:solidFill>
                  <a:prstClr val="black"/>
                </a:solidFill>
                <a:latin typeface="Arial"/>
              </a:rPr>
              <a:t>. . .</a:t>
            </a:r>
            <a:endParaRPr lang="en-US" dirty="0">
              <a:solidFill>
                <a:prstClr val="black"/>
              </a:solidFill>
              <a:latin typeface="Arial"/>
            </a:endParaRPr>
          </a:p>
        </p:txBody>
      </p:sp>
      <p:sp>
        <p:nvSpPr>
          <p:cNvPr id="15" name="Curved Right Arrow 14"/>
          <p:cNvSpPr/>
          <p:nvPr/>
        </p:nvSpPr>
        <p:spPr>
          <a:xfrm flipV="1">
            <a:off x="5512979" y="2606261"/>
            <a:ext cx="302381" cy="257340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Arial"/>
            </a:endParaRPr>
          </a:p>
        </p:txBody>
      </p:sp>
      <p:sp>
        <p:nvSpPr>
          <p:cNvPr id="16" name="Curved Right Arrow 15"/>
          <p:cNvSpPr/>
          <p:nvPr/>
        </p:nvSpPr>
        <p:spPr>
          <a:xfrm flipV="1">
            <a:off x="5496044" y="2252870"/>
            <a:ext cx="302381" cy="292679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Arial"/>
            </a:endParaRPr>
          </a:p>
        </p:txBody>
      </p:sp>
      <p:sp>
        <p:nvSpPr>
          <p:cNvPr id="17" name="Curved Right Arrow 16"/>
          <p:cNvSpPr/>
          <p:nvPr/>
        </p:nvSpPr>
        <p:spPr>
          <a:xfrm flipV="1">
            <a:off x="5503300" y="1921565"/>
            <a:ext cx="302381" cy="326400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Arial"/>
            </a:endParaRPr>
          </a:p>
        </p:txBody>
      </p:sp>
      <p:sp>
        <p:nvSpPr>
          <p:cNvPr id="18" name="Curved Right Arrow 17"/>
          <p:cNvSpPr/>
          <p:nvPr/>
        </p:nvSpPr>
        <p:spPr>
          <a:xfrm flipV="1">
            <a:off x="5510556" y="1601304"/>
            <a:ext cx="302381" cy="358426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Arial"/>
            </a:endParaRPr>
          </a:p>
        </p:txBody>
      </p:sp>
      <p:sp>
        <p:nvSpPr>
          <p:cNvPr id="21" name="TextBox 20"/>
          <p:cNvSpPr txBox="1"/>
          <p:nvPr/>
        </p:nvSpPr>
        <p:spPr>
          <a:xfrm flipH="1">
            <a:off x="6357378" y="1311242"/>
            <a:ext cx="754621" cy="369332"/>
          </a:xfrm>
          <a:prstGeom prst="rect">
            <a:avLst/>
          </a:prstGeom>
          <a:noFill/>
        </p:spPr>
        <p:txBody>
          <a:bodyPr wrap="square" rtlCol="0">
            <a:spAutoFit/>
          </a:bodyPr>
          <a:lstStyle/>
          <a:p>
            <a:pPr defTabSz="914400"/>
            <a:r>
              <a:rPr lang="en-US" dirty="0" smtClean="0">
                <a:solidFill>
                  <a:prstClr val="black"/>
                </a:solidFill>
                <a:latin typeface="Arial"/>
              </a:rPr>
              <a:t>RAM</a:t>
            </a:r>
            <a:endParaRPr lang="en-US" dirty="0">
              <a:solidFill>
                <a:prstClr val="black"/>
              </a:solidFill>
              <a:latin typeface="Arial"/>
            </a:endParaRPr>
          </a:p>
        </p:txBody>
      </p:sp>
      <p:sp>
        <p:nvSpPr>
          <p:cNvPr id="22" name="TextBox 21"/>
          <p:cNvSpPr txBox="1"/>
          <p:nvPr/>
        </p:nvSpPr>
        <p:spPr>
          <a:xfrm rot="16200000">
            <a:off x="3330389" y="3543821"/>
            <a:ext cx="3375765" cy="646331"/>
          </a:xfrm>
          <a:prstGeom prst="rect">
            <a:avLst/>
          </a:prstGeom>
          <a:noFill/>
        </p:spPr>
        <p:txBody>
          <a:bodyPr wrap="square" rtlCol="0">
            <a:spAutoFit/>
          </a:bodyPr>
          <a:lstStyle/>
          <a:p>
            <a:pPr algn="ctr" defTabSz="914400"/>
            <a:r>
              <a:rPr lang="en-US" dirty="0" smtClean="0">
                <a:solidFill>
                  <a:prstClr val="black"/>
                </a:solidFill>
                <a:latin typeface="Arial"/>
              </a:rPr>
              <a:t>Periodic continuous payload signature search all RAM</a:t>
            </a:r>
            <a:endParaRPr lang="en-US" dirty="0">
              <a:solidFill>
                <a:prstClr val="black"/>
              </a:solidFill>
              <a:latin typeface="Arial"/>
            </a:endParaRPr>
          </a:p>
        </p:txBody>
      </p:sp>
      <p:sp>
        <p:nvSpPr>
          <p:cNvPr id="23" name="TextBox 22"/>
          <p:cNvSpPr txBox="1"/>
          <p:nvPr/>
        </p:nvSpPr>
        <p:spPr>
          <a:xfrm flipH="1">
            <a:off x="7511262" y="2927961"/>
            <a:ext cx="1544389" cy="369332"/>
          </a:xfrm>
          <a:prstGeom prst="rect">
            <a:avLst/>
          </a:prstGeom>
          <a:noFill/>
        </p:spPr>
        <p:txBody>
          <a:bodyPr wrap="square" rtlCol="0">
            <a:spAutoFit/>
          </a:bodyPr>
          <a:lstStyle/>
          <a:p>
            <a:pPr defTabSz="914400"/>
            <a:r>
              <a:rPr lang="en-US" dirty="0" smtClean="0">
                <a:solidFill>
                  <a:prstClr val="black"/>
                </a:solidFill>
                <a:latin typeface="Arial"/>
              </a:rPr>
              <a:t>0x2F7FE000</a:t>
            </a:r>
            <a:endParaRPr lang="en-US" dirty="0">
              <a:solidFill>
                <a:prstClr val="black"/>
              </a:solidFill>
              <a:latin typeface="Arial"/>
            </a:endParaRPr>
          </a:p>
        </p:txBody>
      </p:sp>
      <p:sp>
        <p:nvSpPr>
          <p:cNvPr id="24" name="Rectangle 23"/>
          <p:cNvSpPr/>
          <p:nvPr/>
        </p:nvSpPr>
        <p:spPr>
          <a:xfrm>
            <a:off x="5876601" y="3272360"/>
            <a:ext cx="1596572" cy="1178161"/>
          </a:xfrm>
          <a:prstGeom prst="rect">
            <a:avLst/>
          </a:prstGeom>
          <a:ln>
            <a:solidFill>
              <a:srgbClr val="000000"/>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a:r>
              <a:rPr lang="en-US" sz="1400" dirty="0" smtClean="0">
                <a:solidFill>
                  <a:prstClr val="white"/>
                </a:solidFill>
                <a:latin typeface="Arial"/>
              </a:rPr>
              <a:t>Web Page</a:t>
            </a:r>
          </a:p>
          <a:p>
            <a:pPr algn="ctr" defTabSz="914400"/>
            <a:r>
              <a:rPr lang="en-US" sz="1400" dirty="0" smtClean="0">
                <a:solidFill>
                  <a:prstClr val="white"/>
                </a:solidFill>
                <a:latin typeface="Arial"/>
              </a:rPr>
              <a:t>…</a:t>
            </a:r>
            <a:endParaRPr lang="en-US" sz="1400" dirty="0">
              <a:solidFill>
                <a:prstClr val="white"/>
              </a:solidFill>
              <a:latin typeface="Arial"/>
            </a:endParaRPr>
          </a:p>
          <a:p>
            <a:pPr algn="ctr" defTabSz="914400"/>
            <a:r>
              <a:rPr lang="en-US" sz="1400" dirty="0" smtClean="0">
                <a:solidFill>
                  <a:prstClr val="white"/>
                </a:solidFill>
                <a:latin typeface="Arial"/>
              </a:rPr>
              <a:t>Attached </a:t>
            </a:r>
          </a:p>
          <a:p>
            <a:pPr algn="ctr" defTabSz="914400"/>
            <a:r>
              <a:rPr lang="en-US" sz="1400" dirty="0" smtClean="0">
                <a:solidFill>
                  <a:prstClr val="white"/>
                </a:solidFill>
                <a:latin typeface="Arial"/>
              </a:rPr>
              <a:t>(non-rendering) payload</a:t>
            </a:r>
            <a:endParaRPr lang="en-US" sz="1400" dirty="0">
              <a:solidFill>
                <a:prstClr val="white"/>
              </a:solidFill>
              <a:latin typeface="Arial"/>
            </a:endParaRPr>
          </a:p>
        </p:txBody>
      </p:sp>
      <p:sp>
        <p:nvSpPr>
          <p:cNvPr id="25" name="Rectangle 24"/>
          <p:cNvSpPr/>
          <p:nvPr/>
        </p:nvSpPr>
        <p:spPr>
          <a:xfrm>
            <a:off x="5880834" y="4878334"/>
            <a:ext cx="1596574" cy="1234377"/>
          </a:xfrm>
          <a:prstGeom prst="rect">
            <a:avLst/>
          </a:prstGeom>
          <a:ln>
            <a:solidFill>
              <a:srgbClr val="000000"/>
            </a:solidFill>
          </a:ln>
        </p:spPr>
        <p:style>
          <a:lnRef idx="3">
            <a:schemeClr val="lt1"/>
          </a:lnRef>
          <a:fillRef idx="1">
            <a:schemeClr val="dk1"/>
          </a:fillRef>
          <a:effectRef idx="1">
            <a:schemeClr val="dk1"/>
          </a:effectRef>
          <a:fontRef idx="minor">
            <a:schemeClr val="lt1"/>
          </a:fontRef>
        </p:style>
        <p:txBody>
          <a:bodyPr rtlCol="0" anchor="b"/>
          <a:lstStyle/>
          <a:p>
            <a:pPr algn="ctr" defTabSz="914400"/>
            <a:r>
              <a:rPr lang="en-US" sz="1400" b="1" dirty="0" smtClean="0">
                <a:solidFill>
                  <a:prstClr val="white"/>
                </a:solidFill>
                <a:latin typeface="Arial"/>
              </a:rPr>
              <a:t>System Management</a:t>
            </a:r>
          </a:p>
          <a:p>
            <a:pPr algn="ctr" defTabSz="914400"/>
            <a:r>
              <a:rPr lang="en-US" sz="1400" b="1" dirty="0" smtClean="0">
                <a:solidFill>
                  <a:prstClr val="white"/>
                </a:solidFill>
                <a:latin typeface="Arial"/>
              </a:rPr>
              <a:t>RAM (SMRAM)</a:t>
            </a:r>
            <a:endParaRPr lang="en-US" sz="1400" b="1" dirty="0">
              <a:solidFill>
                <a:prstClr val="white"/>
              </a:solidFill>
              <a:latin typeface="Arial"/>
            </a:endParaRPr>
          </a:p>
        </p:txBody>
      </p:sp>
      <p:pic>
        <p:nvPicPr>
          <p:cNvPr id="27" name="Picture 26"/>
          <p:cNvPicPr>
            <a:picLocks noChangeAspect="1"/>
          </p:cNvPicPr>
          <p:nvPr/>
        </p:nvPicPr>
        <p:blipFill rotWithShape="1">
          <a:blip r:embed="rId2"/>
          <a:srcRect l="47230" t="5093" r="8613" b="66155"/>
          <a:stretch/>
        </p:blipFill>
        <p:spPr>
          <a:xfrm rot="16200000">
            <a:off x="5836651" y="4889581"/>
            <a:ext cx="619610" cy="565731"/>
          </a:xfrm>
          <a:prstGeom prst="rect">
            <a:avLst/>
          </a:prstGeom>
        </p:spPr>
      </p:pic>
      <p:sp>
        <p:nvSpPr>
          <p:cNvPr id="28" name="TextBox 27"/>
          <p:cNvSpPr txBox="1"/>
          <p:nvPr/>
        </p:nvSpPr>
        <p:spPr>
          <a:xfrm>
            <a:off x="485912" y="1557130"/>
            <a:ext cx="3721653" cy="4816704"/>
          </a:xfrm>
          <a:prstGeom prst="rect">
            <a:avLst/>
          </a:prstGeom>
          <a:noFill/>
        </p:spPr>
        <p:txBody>
          <a:bodyPr wrap="square" rtlCol="0">
            <a:spAutoFit/>
          </a:bodyPr>
          <a:lstStyle/>
          <a:p>
            <a:pPr defTabSz="914400">
              <a:spcAft>
                <a:spcPts val="600"/>
              </a:spcAft>
            </a:pPr>
            <a:r>
              <a:rPr lang="en-US" sz="1600" dirty="0" smtClean="0">
                <a:solidFill>
                  <a:prstClr val="black"/>
                </a:solidFill>
                <a:latin typeface="Arial"/>
                <a:ea typeface="Verdana" pitchFamily="34" charset="0"/>
                <a:cs typeface="Verdana" pitchFamily="34" charset="0"/>
              </a:rPr>
              <a:t>Design tradeoffs:</a:t>
            </a:r>
            <a:endParaRPr lang="en-US" sz="1600" dirty="0">
              <a:solidFill>
                <a:prstClr val="black"/>
              </a:solidFill>
              <a:latin typeface="Arial"/>
              <a:ea typeface="Verdana" pitchFamily="34" charset="0"/>
              <a:cs typeface="Verdana" pitchFamily="34" charset="0"/>
            </a:endParaRPr>
          </a:p>
          <a:p>
            <a:pPr defTabSz="914400">
              <a:spcAft>
                <a:spcPts val="600"/>
              </a:spcAft>
            </a:pPr>
            <a:r>
              <a:rPr lang="en-US" sz="1600" dirty="0" smtClean="0">
                <a:solidFill>
                  <a:prstClr val="black"/>
                </a:solidFill>
                <a:latin typeface="Arial"/>
                <a:ea typeface="Verdana" pitchFamily="34" charset="0"/>
                <a:cs typeface="Verdana" pitchFamily="34" charset="0"/>
              </a:rPr>
              <a:t>We don't want to scan every 4 byte chunk of memory. So instead we scan every 0x1000-aligned page boundary.</a:t>
            </a:r>
          </a:p>
          <a:p>
            <a:pPr defTabSz="914400">
              <a:spcAft>
                <a:spcPts val="600"/>
              </a:spcAft>
            </a:pPr>
            <a:endParaRPr lang="en-US" sz="1600" dirty="0">
              <a:solidFill>
                <a:prstClr val="black"/>
              </a:solidFill>
              <a:latin typeface="Arial"/>
              <a:ea typeface="Verdana" pitchFamily="34" charset="0"/>
              <a:cs typeface="Verdana" pitchFamily="34" charset="0"/>
            </a:endParaRPr>
          </a:p>
          <a:p>
            <a:pPr defTabSz="914400">
              <a:spcAft>
                <a:spcPts val="600"/>
              </a:spcAft>
            </a:pPr>
            <a:r>
              <a:rPr lang="en-US" sz="1600" dirty="0" smtClean="0">
                <a:solidFill>
                  <a:prstClr val="black"/>
                </a:solidFill>
                <a:latin typeface="Arial"/>
                <a:ea typeface="Verdana" pitchFamily="34" charset="0"/>
                <a:cs typeface="Verdana" pitchFamily="34" charset="0"/>
              </a:rPr>
              <a:t>How do we guarantee a payload will be found on a page-aligned boundary?</a:t>
            </a:r>
          </a:p>
          <a:p>
            <a:pPr marL="342900" indent="-342900" defTabSz="914400">
              <a:spcAft>
                <a:spcPts val="600"/>
              </a:spcAft>
              <a:buFontTx/>
              <a:buAutoNum type="alphaLcParenR"/>
            </a:pPr>
            <a:r>
              <a:rPr lang="en-US" sz="1600" dirty="0">
                <a:solidFill>
                  <a:prstClr val="black"/>
                </a:solidFill>
                <a:latin typeface="Arial"/>
                <a:ea typeface="Verdana" pitchFamily="34" charset="0"/>
                <a:cs typeface="Verdana" pitchFamily="34" charset="0"/>
              </a:rPr>
              <a:t>A</a:t>
            </a:r>
            <a:r>
              <a:rPr lang="en-US" sz="1600" dirty="0" smtClean="0">
                <a:solidFill>
                  <a:prstClr val="black"/>
                </a:solidFill>
                <a:latin typeface="Arial"/>
                <a:ea typeface="Verdana" pitchFamily="34" charset="0"/>
                <a:cs typeface="Verdana" pitchFamily="34" charset="0"/>
              </a:rPr>
              <a:t>nother agent puts it there</a:t>
            </a:r>
          </a:p>
          <a:p>
            <a:pPr marL="342900" indent="-342900" defTabSz="914400">
              <a:spcAft>
                <a:spcPts val="600"/>
              </a:spcAft>
              <a:buFontTx/>
              <a:buAutoNum type="alphaLcParenR"/>
            </a:pPr>
            <a:r>
              <a:rPr lang="en-US" sz="1600" dirty="0" smtClean="0">
                <a:solidFill>
                  <a:prstClr val="black"/>
                </a:solidFill>
                <a:latin typeface="Arial"/>
                <a:ea typeface="Verdana" pitchFamily="34" charset="0"/>
                <a:cs typeface="Verdana" pitchFamily="34" charset="0"/>
              </a:rPr>
              <a:t>Controller prefixes the payload with a full 0x1000 worth of signatures and pointers to the code to be executed (this guarantees a signature will always be found at the boundary or boundary+4)</a:t>
            </a:r>
          </a:p>
          <a:p>
            <a:pPr marL="342900" indent="-342900" defTabSz="914400">
              <a:spcAft>
                <a:spcPts val="600"/>
              </a:spcAft>
              <a:buFontTx/>
              <a:buAutoNum type="alphaLcParenR"/>
            </a:pPr>
            <a:endParaRPr lang="en-US" sz="1600" dirty="0">
              <a:solidFill>
                <a:prstClr val="black"/>
              </a:solidFill>
              <a:latin typeface="Arial"/>
              <a:ea typeface="Verdana" pitchFamily="34" charset="0"/>
              <a:cs typeface="Verdana" pitchFamily="34" charset="0"/>
            </a:endParaRPr>
          </a:p>
          <a:p>
            <a:pPr defTabSz="914400">
              <a:spcAft>
                <a:spcPts val="600"/>
              </a:spcAft>
            </a:pPr>
            <a:r>
              <a:rPr lang="en-US" sz="1600" dirty="0" smtClean="0">
                <a:solidFill>
                  <a:prstClr val="black"/>
                </a:solidFill>
                <a:latin typeface="Arial"/>
                <a:ea typeface="Verdana" pitchFamily="34" charset="0"/>
                <a:cs typeface="Verdana" pitchFamily="34" charset="0"/>
              </a:rPr>
              <a:t>There are obviously many different ways it could be built.</a:t>
            </a:r>
          </a:p>
        </p:txBody>
      </p: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00" t="44420" r="67190" b="26353"/>
          <a:stretch/>
        </p:blipFill>
        <p:spPr bwMode="auto">
          <a:xfrm flipH="1">
            <a:off x="8017565" y="3677478"/>
            <a:ext cx="1126435" cy="133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Lightning Bolt 29"/>
          <p:cNvSpPr/>
          <p:nvPr/>
        </p:nvSpPr>
        <p:spPr>
          <a:xfrm rot="9255407">
            <a:off x="7675217" y="3202608"/>
            <a:ext cx="430696" cy="938696"/>
          </a:xfrm>
          <a:prstGeom prst="lightningBolt">
            <a:avLst/>
          </a:prstGeom>
          <a:solidFill>
            <a:srgbClr val="FFFF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Arial"/>
            </a:endParaRPr>
          </a:p>
        </p:txBody>
      </p:sp>
      <p:sp>
        <p:nvSpPr>
          <p:cNvPr id="31" name="TextBox 30"/>
          <p:cNvSpPr txBox="1"/>
          <p:nvPr/>
        </p:nvSpPr>
        <p:spPr>
          <a:xfrm>
            <a:off x="7995479" y="5035825"/>
            <a:ext cx="1148522" cy="830997"/>
          </a:xfrm>
          <a:prstGeom prst="rect">
            <a:avLst/>
          </a:prstGeom>
          <a:noFill/>
        </p:spPr>
        <p:txBody>
          <a:bodyPr wrap="square" rtlCol="0">
            <a:spAutoFit/>
          </a:bodyPr>
          <a:lstStyle/>
          <a:p>
            <a:pPr defTabSz="914400">
              <a:spcAft>
                <a:spcPts val="600"/>
              </a:spcAft>
            </a:pPr>
            <a:r>
              <a:rPr lang="en-US" sz="1600" dirty="0" smtClean="0">
                <a:solidFill>
                  <a:prstClr val="black"/>
                </a:solidFill>
                <a:latin typeface="Arial"/>
                <a:ea typeface="Verdana" pitchFamily="34" charset="0"/>
                <a:cs typeface="Verdana" pitchFamily="34" charset="0"/>
              </a:rPr>
              <a:t>Controller positions payload</a:t>
            </a:r>
            <a:endParaRPr lang="en-US" sz="1600" dirty="0">
              <a:solidFill>
                <a:prstClr val="black"/>
              </a:solidFill>
              <a:latin typeface="Arial"/>
              <a:ea typeface="Verdana" pitchFamily="34" charset="0"/>
              <a:cs typeface="Verdana" pitchFamily="34" charset="0"/>
            </a:endParaRPr>
          </a:p>
        </p:txBody>
      </p:sp>
    </p:spTree>
    <p:extLst>
      <p:ext uri="{BB962C8B-B14F-4D97-AF65-F5344CB8AC3E}">
        <p14:creationId xmlns:p14="http://schemas.microsoft.com/office/powerpoint/2010/main" val="2732629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3"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3"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3" nodeType="click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3" nodeType="clickEffect">
                                  <p:stCondLst>
                                    <p:cond delay="0"/>
                                  </p:stCondLst>
                                  <p:childTnLst>
                                    <p:set>
                                      <p:cBhvr>
                                        <p:cTn id="86" dur="1" fill="hold">
                                          <p:stCondLst>
                                            <p:cond delay="0"/>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2"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24" grpId="0" animBg="1"/>
      <p:bldP spid="30" grpId="0" animBg="1"/>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ltLang="en-US" smtClean="0">
                <a:solidFill>
                  <a:prstClr val="black">
                    <a:lumMod val="50000"/>
                    <a:lumOff val="50000"/>
                  </a:prstClr>
                </a:solidFill>
                <a:cs typeface="Arial" pitchFamily="34" charset="0"/>
              </a:rPr>
              <a:t>© 2014 The MITRE Corporation. All rights reserved.</a:t>
            </a:r>
            <a:endParaRPr lang="en-US" altLang="en-US" dirty="0" smtClean="0">
              <a:solidFill>
                <a:prstClr val="black">
                  <a:lumMod val="50000"/>
                  <a:lumOff val="50000"/>
                </a:prstClr>
              </a:solidFill>
              <a:cs typeface="Arial" pitchFamily="34" charset="0"/>
            </a:endParaRPr>
          </a:p>
        </p:txBody>
      </p:sp>
      <p:sp>
        <p:nvSpPr>
          <p:cNvPr id="6" name="Title 1"/>
          <p:cNvSpPr>
            <a:spLocks noGrp="1"/>
          </p:cNvSpPr>
          <p:nvPr>
            <p:ph type="title"/>
          </p:nvPr>
        </p:nvSpPr>
        <p:spPr>
          <a:xfrm>
            <a:off x="5029200" y="274638"/>
            <a:ext cx="3810000" cy="868362"/>
          </a:xfrm>
        </p:spPr>
        <p:txBody>
          <a:bodyPr/>
          <a:lstStyle/>
          <a:p>
            <a:r>
              <a:rPr lang="en-US" dirty="0" smtClean="0"/>
              <a:t>Demo</a:t>
            </a:r>
            <a:endParaRPr lang="en-US" dirty="0"/>
          </a:p>
        </p:txBody>
      </p:sp>
      <p:pic>
        <p:nvPicPr>
          <p:cNvPr id="7" name="Picture 6"/>
          <p:cNvPicPr>
            <a:picLocks noChangeAspect="1"/>
          </p:cNvPicPr>
          <p:nvPr/>
        </p:nvPicPr>
        <p:blipFill>
          <a:blip r:embed="rId3"/>
          <a:stretch>
            <a:fillRect/>
          </a:stretch>
        </p:blipFill>
        <p:spPr>
          <a:xfrm>
            <a:off x="4953000" y="1459186"/>
            <a:ext cx="4191000" cy="4072227"/>
          </a:xfrm>
          <a:prstGeom prst="rect">
            <a:avLst/>
          </a:prstGeom>
        </p:spPr>
      </p:pic>
      <p:sp>
        <p:nvSpPr>
          <p:cNvPr id="10" name="TextBox 9"/>
          <p:cNvSpPr txBox="1"/>
          <p:nvPr/>
        </p:nvSpPr>
        <p:spPr>
          <a:xfrm>
            <a:off x="7271544" y="5421745"/>
            <a:ext cx="1895546" cy="369332"/>
          </a:xfrm>
          <a:prstGeom prst="rect">
            <a:avLst/>
          </a:prstGeom>
          <a:noFill/>
        </p:spPr>
        <p:txBody>
          <a:bodyPr wrap="none" rtlCol="0">
            <a:spAutoFit/>
          </a:bodyPr>
          <a:lstStyle/>
          <a:p>
            <a:pPr algn="r" defTabSz="914400">
              <a:lnSpc>
                <a:spcPct val="50000"/>
              </a:lnSpc>
              <a:spcAft>
                <a:spcPts val="600"/>
              </a:spcAft>
            </a:pPr>
            <a:r>
              <a:rPr lang="en-US" sz="1200" dirty="0" smtClean="0">
                <a:solidFill>
                  <a:prstClr val="black"/>
                </a:solidFill>
                <a:latin typeface="Arial"/>
                <a:ea typeface="Verdana" pitchFamily="34" charset="0"/>
                <a:cs typeface="Verdana" pitchFamily="34" charset="0"/>
              </a:rPr>
              <a:t>Marvel Comics</a:t>
            </a:r>
          </a:p>
          <a:p>
            <a:pPr algn="r" defTabSz="914400">
              <a:lnSpc>
                <a:spcPct val="50000"/>
              </a:lnSpc>
              <a:spcAft>
                <a:spcPts val="600"/>
              </a:spcAft>
            </a:pPr>
            <a:r>
              <a:rPr lang="en-US" sz="1200" dirty="0" smtClean="0">
                <a:solidFill>
                  <a:prstClr val="black"/>
                </a:solidFill>
                <a:latin typeface="Arial"/>
                <a:ea typeface="Verdana" pitchFamily="34" charset="0"/>
                <a:cs typeface="Verdana" pitchFamily="34" charset="0"/>
              </a:rPr>
              <a:t>Fantastic Four #48, 1966</a:t>
            </a:r>
            <a:endParaRPr lang="en-US" sz="1200" dirty="0">
              <a:solidFill>
                <a:prstClr val="black"/>
              </a:solidFill>
              <a:latin typeface="Arial"/>
              <a:ea typeface="Verdana" pitchFamily="34" charset="0"/>
              <a:cs typeface="Verdana" pitchFamily="34" charset="0"/>
            </a:endParaRPr>
          </a:p>
        </p:txBody>
      </p:sp>
      <p:sp>
        <p:nvSpPr>
          <p:cNvPr id="11" name="TextBox 10"/>
          <p:cNvSpPr txBox="1"/>
          <p:nvPr/>
        </p:nvSpPr>
        <p:spPr>
          <a:xfrm>
            <a:off x="4953000" y="6492566"/>
            <a:ext cx="1903661" cy="369332"/>
          </a:xfrm>
          <a:prstGeom prst="rect">
            <a:avLst/>
          </a:prstGeom>
          <a:noFill/>
        </p:spPr>
        <p:txBody>
          <a:bodyPr wrap="none" rtlCol="0">
            <a:spAutoFit/>
          </a:bodyPr>
          <a:lstStyle/>
          <a:p>
            <a:pPr defTabSz="914400">
              <a:lnSpc>
                <a:spcPct val="50000"/>
              </a:lnSpc>
              <a:spcAft>
                <a:spcPts val="600"/>
              </a:spcAft>
            </a:pPr>
            <a:r>
              <a:rPr lang="en-US" sz="1200" dirty="0" smtClean="0">
                <a:solidFill>
                  <a:prstClr val="black"/>
                </a:solidFill>
                <a:latin typeface="Arial"/>
                <a:ea typeface="Verdana" pitchFamily="34" charset="0"/>
                <a:cs typeface="Verdana" pitchFamily="34" charset="0"/>
              </a:rPr>
              <a:t>Impel 1991</a:t>
            </a:r>
          </a:p>
          <a:p>
            <a:pPr defTabSz="914400">
              <a:lnSpc>
                <a:spcPct val="50000"/>
              </a:lnSpc>
              <a:spcAft>
                <a:spcPts val="600"/>
              </a:spcAft>
            </a:pPr>
            <a:r>
              <a:rPr lang="en-US" sz="1200" dirty="0" smtClean="0">
                <a:solidFill>
                  <a:prstClr val="black"/>
                </a:solidFill>
                <a:latin typeface="Arial"/>
                <a:ea typeface="Verdana" pitchFamily="34" charset="0"/>
                <a:cs typeface="Verdana" pitchFamily="34" charset="0"/>
              </a:rPr>
              <a:t>Marvel Universe Series 2</a:t>
            </a:r>
            <a:endParaRPr lang="en-US" sz="1200" dirty="0">
              <a:solidFill>
                <a:prstClr val="black"/>
              </a:solidFill>
              <a:latin typeface="Arial"/>
              <a:ea typeface="Verdana" pitchFamily="34" charset="0"/>
              <a:cs typeface="Verdana" pitchFamily="34" charset="0"/>
            </a:endParaRPr>
          </a:p>
        </p:txBody>
      </p:sp>
      <p:pic>
        <p:nvPicPr>
          <p:cNvPr id="2" name="Picture 1"/>
          <p:cNvPicPr>
            <a:picLocks noChangeAspect="1"/>
          </p:cNvPicPr>
          <p:nvPr/>
        </p:nvPicPr>
        <p:blipFill>
          <a:blip r:embed="rId4"/>
          <a:stretch>
            <a:fillRect/>
          </a:stretch>
        </p:blipFill>
        <p:spPr>
          <a:xfrm>
            <a:off x="0" y="0"/>
            <a:ext cx="4995000" cy="6858000"/>
          </a:xfrm>
          <a:prstGeom prst="rect">
            <a:avLst/>
          </a:prstGeom>
        </p:spPr>
      </p:pic>
      <p:cxnSp>
        <p:nvCxnSpPr>
          <p:cNvPr id="8" name="Straight Connector 7"/>
          <p:cNvCxnSpPr/>
          <p:nvPr/>
        </p:nvCxnSpPr>
        <p:spPr>
          <a:xfrm>
            <a:off x="3048000" y="5387110"/>
            <a:ext cx="16002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3364" y="5597235"/>
            <a:ext cx="4174836" cy="13856"/>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1818" y="5807365"/>
            <a:ext cx="2366818" cy="11544"/>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rot="20352940">
            <a:off x="5179499" y="4450516"/>
            <a:ext cx="472001" cy="649909"/>
          </a:xfrm>
          <a:prstGeom prst="rect">
            <a:avLst/>
          </a:prstGeom>
        </p:spPr>
      </p:pic>
    </p:spTree>
    <p:extLst>
      <p:ext uri="{BB962C8B-B14F-4D97-AF65-F5344CB8AC3E}">
        <p14:creationId xmlns:p14="http://schemas.microsoft.com/office/powerpoint/2010/main" val="25250606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Watcher Stats</a:t>
            </a:r>
            <a:endParaRPr lang="en-US" dirty="0"/>
          </a:p>
        </p:txBody>
      </p:sp>
      <p:sp>
        <p:nvSpPr>
          <p:cNvPr id="3" name="Content Placeholder 2"/>
          <p:cNvSpPr>
            <a:spLocks noGrp="1"/>
          </p:cNvSpPr>
          <p:nvPr>
            <p:ph idx="1"/>
          </p:nvPr>
        </p:nvSpPr>
        <p:spPr>
          <a:xfrm>
            <a:off x="609600" y="1315284"/>
            <a:ext cx="8368748" cy="5067852"/>
          </a:xfrm>
        </p:spPr>
        <p:txBody>
          <a:bodyPr anchor="b">
            <a:normAutofit/>
          </a:bodyPr>
          <a:lstStyle/>
          <a:p>
            <a:r>
              <a:rPr lang="en-US" sz="1800" dirty="0" smtClean="0"/>
              <a:t>A week to get </a:t>
            </a:r>
            <a:r>
              <a:rPr lang="en-US" sz="1800" dirty="0" err="1" smtClean="0"/>
              <a:t>dev</a:t>
            </a:r>
            <a:r>
              <a:rPr lang="en-US" sz="1800" dirty="0" smtClean="0"/>
              <a:t> </a:t>
            </a:r>
            <a:r>
              <a:rPr lang="en-US" sz="1800" dirty="0" err="1" smtClean="0"/>
              <a:t>env</a:t>
            </a:r>
            <a:r>
              <a:rPr lang="en-US" sz="1800" dirty="0" smtClean="0"/>
              <a:t> set up (I didn't have my SPI programmer) and to find where to insert the code into SMM so it got called on every SMI</a:t>
            </a:r>
          </a:p>
          <a:p>
            <a:r>
              <a:rPr lang="en-US" sz="1800" dirty="0" smtClean="0"/>
              <a:t>2 days to write Watcher + basic print payload</a:t>
            </a:r>
          </a:p>
          <a:p>
            <a:r>
              <a:rPr lang="en-US" sz="1800" dirty="0" smtClean="0"/>
              <a:t>Watcher itself: ~ 60 lines of mixed C</a:t>
            </a:r>
            <a:r>
              <a:rPr lang="en-US" sz="1800" dirty="0"/>
              <a:t> </a:t>
            </a:r>
            <a:r>
              <a:rPr lang="en-US" sz="1800" dirty="0" smtClean="0"/>
              <a:t>and inline assembly</a:t>
            </a:r>
          </a:p>
          <a:p>
            <a:r>
              <a:rPr lang="en-US" sz="1800" dirty="0" smtClean="0"/>
              <a:t>Print payload: 35 bytes + string, 12 instructions</a:t>
            </a:r>
          </a:p>
          <a:p>
            <a:r>
              <a:rPr lang="en-US" sz="1800" dirty="0" smtClean="0"/>
              <a:t>Ultimate Nullifier payload: 37 bytes, 11 instructions</a:t>
            </a:r>
          </a:p>
          <a:p>
            <a:endParaRPr lang="en-US" sz="1800" dirty="0" smtClean="0"/>
          </a:p>
          <a:p>
            <a:r>
              <a:rPr lang="en-US" sz="1800" dirty="0" smtClean="0"/>
              <a:t>Overall point: very simple, very small, very powerful</a:t>
            </a:r>
          </a:p>
          <a:p>
            <a:r>
              <a:rPr lang="en-US" sz="1800" dirty="0" smtClean="0"/>
              <a:t>How likely do you think it is that there aren't already Watchers watching?</a:t>
            </a:r>
          </a:p>
          <a:p>
            <a:r>
              <a:rPr lang="en-US" sz="1800" dirty="0" smtClean="0"/>
              <a:t>But we can't know until people start integrity checking their </a:t>
            </a:r>
            <a:r>
              <a:rPr lang="en-US" sz="1800" dirty="0" err="1" smtClean="0"/>
              <a:t>BIOSes</a:t>
            </a:r>
            <a:endParaRPr lang="en-US" sz="1800" dirty="0"/>
          </a:p>
        </p:txBody>
      </p:sp>
      <p:sp>
        <p:nvSpPr>
          <p:cNvPr id="4" name="Footer Placeholder 3"/>
          <p:cNvSpPr>
            <a:spLocks noGrp="1"/>
          </p:cNvSpPr>
          <p:nvPr>
            <p:ph type="ftr" sz="quarter" idx="3"/>
          </p:nvPr>
        </p:nvSpPr>
        <p:spPr/>
        <p:txBody>
          <a:bodyPr/>
          <a:lstStyle/>
          <a:p>
            <a:r>
              <a:rPr lang="en-US" altLang="en-US" smtClean="0">
                <a:solidFill>
                  <a:prstClr val="black">
                    <a:lumMod val="50000"/>
                    <a:lumOff val="50000"/>
                  </a:prstClr>
                </a:solidFill>
                <a:cs typeface="Arial" pitchFamily="34" charset="0"/>
              </a:rPr>
              <a:t>© 2014 The MITRE Corporation. All rights reserved.</a:t>
            </a:r>
            <a:endParaRPr lang="en-US" altLang="en-US" dirty="0" smtClean="0">
              <a:solidFill>
                <a:prstClr val="black">
                  <a:lumMod val="50000"/>
                  <a:lumOff val="50000"/>
                </a:prstClr>
              </a:solidFill>
              <a:cs typeface="Arial" pitchFamily="34" charset="0"/>
            </a:endParaRPr>
          </a:p>
        </p:txBody>
      </p:sp>
      <p:pic>
        <p:nvPicPr>
          <p:cNvPr id="6" name="Picture 5"/>
          <p:cNvPicPr>
            <a:picLocks noChangeAspect="1"/>
          </p:cNvPicPr>
          <p:nvPr/>
        </p:nvPicPr>
        <p:blipFill rotWithShape="1">
          <a:blip r:embed="rId2"/>
          <a:srcRect l="31987"/>
          <a:stretch/>
        </p:blipFill>
        <p:spPr>
          <a:xfrm rot="16200000">
            <a:off x="4715213" y="-685049"/>
            <a:ext cx="2121056" cy="4373220"/>
          </a:xfrm>
          <a:prstGeom prst="rect">
            <a:avLst/>
          </a:prstGeom>
        </p:spPr>
      </p:pic>
      <p:sp>
        <p:nvSpPr>
          <p:cNvPr id="7" name="TextBox 6"/>
          <p:cNvSpPr txBox="1"/>
          <p:nvPr/>
        </p:nvSpPr>
        <p:spPr>
          <a:xfrm>
            <a:off x="7892985" y="2008909"/>
            <a:ext cx="1295187" cy="618631"/>
          </a:xfrm>
          <a:prstGeom prst="rect">
            <a:avLst/>
          </a:prstGeom>
          <a:noFill/>
        </p:spPr>
        <p:txBody>
          <a:bodyPr wrap="square" rtlCol="0">
            <a:spAutoFit/>
          </a:bodyPr>
          <a:lstStyle/>
          <a:p>
            <a:pPr defTabSz="914400">
              <a:lnSpc>
                <a:spcPct val="80000"/>
              </a:lnSpc>
              <a:spcAft>
                <a:spcPts val="600"/>
              </a:spcAft>
            </a:pPr>
            <a:r>
              <a:rPr lang="en-US" sz="1200" dirty="0" smtClean="0">
                <a:solidFill>
                  <a:prstClr val="black"/>
                </a:solidFill>
                <a:latin typeface="Arial"/>
                <a:ea typeface="Verdana" pitchFamily="34" charset="0"/>
                <a:cs typeface="Verdana" pitchFamily="34" charset="0"/>
              </a:rPr>
              <a:t>Impel 1992</a:t>
            </a:r>
          </a:p>
          <a:p>
            <a:pPr defTabSz="914400">
              <a:lnSpc>
                <a:spcPct val="80000"/>
              </a:lnSpc>
              <a:spcAft>
                <a:spcPts val="600"/>
              </a:spcAft>
            </a:pPr>
            <a:r>
              <a:rPr lang="en-US" sz="1200" dirty="0" smtClean="0">
                <a:solidFill>
                  <a:prstClr val="black"/>
                </a:solidFill>
                <a:latin typeface="Arial"/>
                <a:ea typeface="Verdana" pitchFamily="34" charset="0"/>
                <a:cs typeface="Verdana" pitchFamily="34" charset="0"/>
              </a:rPr>
              <a:t>Marvel Universe Series 2</a:t>
            </a:r>
            <a:endParaRPr lang="en-US" sz="1200" dirty="0">
              <a:solidFill>
                <a:prstClr val="black"/>
              </a:solidFill>
              <a:latin typeface="Arial"/>
              <a:ea typeface="Verdana" pitchFamily="34" charset="0"/>
              <a:cs typeface="Verdana" pitchFamily="34" charset="0"/>
            </a:endParaRPr>
          </a:p>
        </p:txBody>
      </p:sp>
    </p:spTree>
    <p:extLst>
      <p:ext uri="{BB962C8B-B14F-4D97-AF65-F5344CB8AC3E}">
        <p14:creationId xmlns:p14="http://schemas.microsoft.com/office/powerpoint/2010/main" val="11966028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86532" y="1887957"/>
            <a:ext cx="2443238" cy="1185333"/>
          </a:xfrm>
          <a:prstGeom prst="wedgeRoundRectCallout">
            <a:avLst>
              <a:gd name="adj1" fmla="val -93110"/>
              <a:gd name="adj2" fmla="val 63520"/>
              <a:gd name="adj3" fmla="val 16667"/>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prstClr val="white"/>
                </a:solidFill>
                <a:latin typeface="Calibri"/>
              </a:rPr>
              <a:t>Hello my friends.</a:t>
            </a:r>
          </a:p>
          <a:p>
            <a:pPr algn="ctr"/>
            <a:r>
              <a:rPr lang="en-US" dirty="0" smtClean="0">
                <a:solidFill>
                  <a:prstClr val="white"/>
                </a:solidFill>
                <a:latin typeface="Calibri"/>
              </a:rPr>
              <a:t>Welcome to my home in the Deep Dark</a:t>
            </a:r>
            <a:endParaRPr lang="en-US" dirty="0">
              <a:solidFill>
                <a:prstClr val="white"/>
              </a:solidFill>
              <a:latin typeface="Calibri"/>
            </a:endParaRPr>
          </a:p>
        </p:txBody>
      </p:sp>
      <p:sp>
        <p:nvSpPr>
          <p:cNvPr id="7" name="Title 1"/>
          <p:cNvSpPr>
            <a:spLocks noGrp="1"/>
          </p:cNvSpPr>
          <p:nvPr>
            <p:ph type="title"/>
          </p:nvPr>
        </p:nvSpPr>
        <p:spPr>
          <a:xfrm>
            <a:off x="457200" y="9103"/>
            <a:ext cx="8229600" cy="1143000"/>
          </a:xfrm>
        </p:spPr>
        <p:txBody>
          <a:bodyPr/>
          <a:lstStyle/>
          <a:p>
            <a:r>
              <a:rPr lang="en-US" dirty="0" err="1" smtClean="0"/>
              <a:t>LightEater</a:t>
            </a:r>
            <a:endParaRPr lang="en-US" dirty="0"/>
          </a:p>
        </p:txBody>
      </p:sp>
      <p:sp>
        <p:nvSpPr>
          <p:cNvPr id="3" name="Rectangle 2"/>
          <p:cNvSpPr/>
          <p:nvPr/>
        </p:nvSpPr>
        <p:spPr>
          <a:xfrm>
            <a:off x="0" y="6211669"/>
            <a:ext cx="9144000" cy="646331"/>
          </a:xfrm>
          <a:prstGeom prst="rect">
            <a:avLst/>
          </a:prstGeom>
        </p:spPr>
        <p:txBody>
          <a:bodyPr wrap="square">
            <a:spAutoFit/>
          </a:bodyPr>
          <a:lstStyle/>
          <a:p>
            <a:r>
              <a:rPr lang="en-US" dirty="0" smtClean="0"/>
              <a:t>From</a:t>
            </a:r>
          </a:p>
          <a:p>
            <a:r>
              <a:rPr lang="en-US" dirty="0" smtClean="0"/>
              <a:t>http</a:t>
            </a:r>
            <a:r>
              <a:rPr lang="en-US" dirty="0"/>
              <a:t>://</a:t>
            </a:r>
            <a:r>
              <a:rPr lang="en-US" dirty="0" err="1"/>
              <a:t>legbacore.com</a:t>
            </a:r>
            <a:r>
              <a:rPr lang="en-US" dirty="0"/>
              <a:t>/</a:t>
            </a:r>
            <a:r>
              <a:rPr lang="en-US" dirty="0" err="1"/>
              <a:t>Research_files</a:t>
            </a:r>
            <a:r>
              <a:rPr lang="en-US" dirty="0"/>
              <a:t>/HowManyMillionBIOSWouldYouLikeToInfect_Full2.pdf</a:t>
            </a:r>
          </a:p>
        </p:txBody>
      </p:sp>
    </p:spTree>
    <p:extLst>
      <p:ext uri="{BB962C8B-B14F-4D97-AF65-F5344CB8AC3E}">
        <p14:creationId xmlns:p14="http://schemas.microsoft.com/office/powerpoint/2010/main" val="37538406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024" y="534359"/>
            <a:ext cx="7411650" cy="3054231"/>
          </a:xfrm>
        </p:spPr>
      </p:pic>
      <p:sp>
        <p:nvSpPr>
          <p:cNvPr id="5" name="Content Placeholder 2"/>
          <p:cNvSpPr txBox="1">
            <a:spLocks/>
          </p:cNvSpPr>
          <p:nvPr/>
        </p:nvSpPr>
        <p:spPr>
          <a:xfrm>
            <a:off x="628650" y="3735239"/>
            <a:ext cx="7886700" cy="2686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Time to rethink this…</a:t>
            </a:r>
            <a:endParaRPr lang="en-US" dirty="0"/>
          </a:p>
        </p:txBody>
      </p:sp>
    </p:spTree>
    <p:extLst>
      <p:ext uri="{BB962C8B-B14F-4D97-AF65-F5344CB8AC3E}">
        <p14:creationId xmlns:p14="http://schemas.microsoft.com/office/powerpoint/2010/main" val="32210926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LightEater</a:t>
            </a:r>
            <a:r>
              <a:rPr lang="en-US" dirty="0" smtClean="0"/>
              <a:t> on HP</a:t>
            </a:r>
            <a:endParaRPr lang="en-US" dirty="0"/>
          </a:p>
        </p:txBody>
      </p:sp>
      <p:sp>
        <p:nvSpPr>
          <p:cNvPr id="3" name="Content Placeholder 2"/>
          <p:cNvSpPr>
            <a:spLocks noGrp="1"/>
          </p:cNvSpPr>
          <p:nvPr>
            <p:ph idx="1"/>
          </p:nvPr>
        </p:nvSpPr>
        <p:spPr/>
        <p:txBody>
          <a:bodyPr/>
          <a:lstStyle/>
          <a:p>
            <a:r>
              <a:rPr lang="en-US" dirty="0" smtClean="0"/>
              <a:t>For a change of pace, let’s see how easy evil-maid / border-guard / interdiction attacks are!</a:t>
            </a:r>
          </a:p>
          <a:p>
            <a:r>
              <a:rPr lang="en-US" dirty="0" smtClean="0"/>
              <a:t>NIC-agnostic exfiltration of data via Intel Serial-Over-LAN</a:t>
            </a:r>
          </a:p>
          <a:p>
            <a:r>
              <a:rPr lang="en-US" dirty="0" smtClean="0"/>
              <a:t>Option to “encrypt” data with bitwise rot13 to stop network defenders from creating a “Papa </a:t>
            </a:r>
            <a:r>
              <a:rPr lang="en-US" dirty="0" err="1" smtClean="0"/>
              <a:t>Legba</a:t>
            </a:r>
            <a:r>
              <a:rPr lang="en-US" dirty="0" smtClean="0"/>
              <a:t>” snort signature :P</a:t>
            </a:r>
          </a:p>
        </p:txBody>
      </p:sp>
      <p:sp>
        <p:nvSpPr>
          <p:cNvPr id="4" name="Slide Number Placeholder 3"/>
          <p:cNvSpPr>
            <a:spLocks noGrp="1"/>
          </p:cNvSpPr>
          <p:nvPr>
            <p:ph type="sldNum" sz="quarter" idx="12"/>
          </p:nvPr>
        </p:nvSpPr>
        <p:spPr/>
        <p:txBody>
          <a:bodyPr/>
          <a:lstStyle/>
          <a:p>
            <a:fld id="{A7E9AD1B-9E22-F541-B98A-455E379BF5A3}" type="slidenum">
              <a:rPr lang="en-US" smtClean="0"/>
              <a:t>47</a:t>
            </a:fld>
            <a:endParaRPr lang="en-US"/>
          </a:p>
        </p:txBody>
      </p:sp>
    </p:spTree>
    <p:extLst>
      <p:ext uri="{BB962C8B-B14F-4D97-AF65-F5344CB8AC3E}">
        <p14:creationId xmlns:p14="http://schemas.microsoft.com/office/powerpoint/2010/main" val="21772252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LightEater</a:t>
            </a:r>
            <a:r>
              <a:rPr lang="en-US" dirty="0" smtClean="0"/>
              <a:t> on ASUS</a:t>
            </a:r>
            <a:endParaRPr lang="en-US" dirty="0"/>
          </a:p>
        </p:txBody>
      </p:sp>
      <p:sp>
        <p:nvSpPr>
          <p:cNvPr id="3" name="Content Placeholder 2"/>
          <p:cNvSpPr>
            <a:spLocks noGrp="1"/>
          </p:cNvSpPr>
          <p:nvPr>
            <p:ph idx="1"/>
          </p:nvPr>
        </p:nvSpPr>
        <p:spPr/>
        <p:txBody>
          <a:bodyPr/>
          <a:lstStyle/>
          <a:p>
            <a:r>
              <a:rPr lang="en-US" dirty="0" smtClean="0"/>
              <a:t>Uses hook-and-hop from DXE IPL to SMM</a:t>
            </a:r>
          </a:p>
          <a:p>
            <a:r>
              <a:rPr lang="en-US" dirty="0" smtClean="0"/>
              <a:t>From SMM attacks Windows 10</a:t>
            </a:r>
          </a:p>
          <a:p>
            <a:r>
              <a:rPr lang="en-US" dirty="0" smtClean="0"/>
              <a:t>Gets woken up every time a process starts, prints information about the process</a:t>
            </a:r>
            <a:endParaRPr lang="en-US" dirty="0"/>
          </a:p>
        </p:txBody>
      </p:sp>
      <p:sp>
        <p:nvSpPr>
          <p:cNvPr id="4" name="Slide Number Placeholder 3"/>
          <p:cNvSpPr>
            <a:spLocks noGrp="1"/>
          </p:cNvSpPr>
          <p:nvPr>
            <p:ph type="sldNum" sz="quarter" idx="12"/>
          </p:nvPr>
        </p:nvSpPr>
        <p:spPr/>
        <p:txBody>
          <a:bodyPr/>
          <a:lstStyle/>
          <a:p>
            <a:fld id="{A7E9AD1B-9E22-F541-B98A-455E379BF5A3}" type="slidenum">
              <a:rPr lang="en-US" smtClean="0"/>
              <a:t>48</a:t>
            </a:fld>
            <a:endParaRPr lang="en-US"/>
          </a:p>
        </p:txBody>
      </p:sp>
    </p:spTree>
    <p:extLst>
      <p:ext uri="{BB962C8B-B14F-4D97-AF65-F5344CB8AC3E}">
        <p14:creationId xmlns:p14="http://schemas.microsoft.com/office/powerpoint/2010/main" val="1636345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Q35 chipset remapping bug</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a remapping feature present in chipsets that allows them to remap and reclaim space “lost” to the PCI Memory Mapped IO region of the memory map</a:t>
            </a:r>
          </a:p>
          <a:p>
            <a:r>
              <a:rPr lang="en-US" dirty="0" smtClean="0"/>
              <a:t>It turned out you could also use that bug to remap the protected SMRAM into non-protected space!</a:t>
            </a:r>
          </a:p>
          <a:p>
            <a:r>
              <a:rPr lang="en-US" dirty="0" smtClean="0"/>
              <a:t>Then it was a simple matter to read and write it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400887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12700"/>
            <a:ext cx="9144000" cy="6816029"/>
          </a:xfrm>
          <a:prstGeom prst="rect">
            <a:avLst/>
          </a:prstGeom>
        </p:spPr>
      </p:pic>
      <p:sp>
        <p:nvSpPr>
          <p:cNvPr id="7" name="Rectangle 6"/>
          <p:cNvSpPr/>
          <p:nvPr/>
        </p:nvSpPr>
        <p:spPr>
          <a:xfrm>
            <a:off x="-25401" y="526114"/>
            <a:ext cx="9000505" cy="307777"/>
          </a:xfrm>
          <a:prstGeom prst="rect">
            <a:avLst/>
          </a:prstGeom>
        </p:spPr>
        <p:txBody>
          <a:bodyPr wrap="square">
            <a:spAutoFit/>
          </a:bodyPr>
          <a:lstStyle/>
          <a:p>
            <a:r>
              <a:rPr lang="en-US" sz="1400" dirty="0">
                <a:solidFill>
                  <a:srgbClr val="FFFFFF"/>
                </a:solidFill>
              </a:rPr>
              <a:t>http://</a:t>
            </a:r>
            <a:r>
              <a:rPr lang="en-US" sz="1400" dirty="0" err="1">
                <a:solidFill>
                  <a:srgbClr val="FFFFFF"/>
                </a:solidFill>
              </a:rPr>
              <a:t>invisiblethingslab.com</a:t>
            </a:r>
            <a:r>
              <a:rPr lang="en-US" sz="1400" dirty="0">
                <a:solidFill>
                  <a:srgbClr val="FFFFFF"/>
                </a:solidFill>
              </a:rPr>
              <a:t>/resources/bh09dc/Attacking%20Intel%20TXT%20-%20slides.pdf</a:t>
            </a:r>
          </a:p>
        </p:txBody>
      </p:sp>
    </p:spTree>
    <p:extLst>
      <p:ext uri="{BB962C8B-B14F-4D97-AF65-F5344CB8AC3E}">
        <p14:creationId xmlns:p14="http://schemas.microsoft.com/office/powerpoint/2010/main" val="679030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25400"/>
            <a:ext cx="9144000" cy="6807200"/>
          </a:xfrm>
          <a:prstGeom prst="rect">
            <a:avLst/>
          </a:prstGeom>
        </p:spPr>
      </p:pic>
      <p:sp>
        <p:nvSpPr>
          <p:cNvPr id="6" name="TextBox 5"/>
          <p:cNvSpPr txBox="1"/>
          <p:nvPr/>
        </p:nvSpPr>
        <p:spPr>
          <a:xfrm>
            <a:off x="0" y="4394200"/>
            <a:ext cx="8430513" cy="1077218"/>
          </a:xfrm>
          <a:prstGeom prst="rect">
            <a:avLst/>
          </a:prstGeom>
          <a:noFill/>
        </p:spPr>
        <p:txBody>
          <a:bodyPr wrap="none" rtlCol="0">
            <a:spAutoFit/>
          </a:bodyPr>
          <a:lstStyle/>
          <a:p>
            <a:r>
              <a:rPr lang="en-US" sz="1600" dirty="0" err="1" smtClean="0">
                <a:solidFill>
                  <a:srgbClr val="FFFFFF"/>
                </a:solidFill>
              </a:rPr>
              <a:t>Xeno</a:t>
            </a:r>
            <a:r>
              <a:rPr lang="en-US" sz="1600" dirty="0" smtClean="0">
                <a:solidFill>
                  <a:srgbClr val="FFFFFF"/>
                </a:solidFill>
              </a:rPr>
              <a:t> note:</a:t>
            </a:r>
          </a:p>
          <a:p>
            <a:r>
              <a:rPr lang="en-US" sz="1600" dirty="0" smtClean="0">
                <a:solidFill>
                  <a:srgbClr val="FFFFFF"/>
                </a:solidFill>
              </a:rPr>
              <a:t>This implies that other </a:t>
            </a:r>
            <a:r>
              <a:rPr lang="en-US" sz="1600" dirty="0" err="1" smtClean="0">
                <a:solidFill>
                  <a:srgbClr val="FFFFFF"/>
                </a:solidFill>
              </a:rPr>
              <a:t>BIOSes</a:t>
            </a:r>
            <a:r>
              <a:rPr lang="en-US" sz="1600" dirty="0" smtClean="0">
                <a:solidFill>
                  <a:srgbClr val="FFFFFF"/>
                </a:solidFill>
              </a:rPr>
              <a:t> could be vulnerable, if they’re not setting the configuration correctly.</a:t>
            </a:r>
          </a:p>
          <a:p>
            <a:r>
              <a:rPr lang="en-US" sz="1600" dirty="0" smtClean="0">
                <a:solidFill>
                  <a:srgbClr val="FFFFFF"/>
                </a:solidFill>
              </a:rPr>
              <a:t>We never got around to re-investigating this, and therefore it’s not a Copernicus built in check.</a:t>
            </a:r>
          </a:p>
          <a:p>
            <a:r>
              <a:rPr lang="en-US" sz="1600" dirty="0" smtClean="0">
                <a:solidFill>
                  <a:srgbClr val="FFFFFF"/>
                </a:solidFill>
              </a:rPr>
              <a:t>It could be that similar issues are lurking in deployed </a:t>
            </a:r>
            <a:r>
              <a:rPr lang="en-US" sz="1600" dirty="0" err="1" smtClean="0">
                <a:solidFill>
                  <a:srgbClr val="FFFFFF"/>
                </a:solidFill>
              </a:rPr>
              <a:t>BIOSes</a:t>
            </a:r>
            <a:r>
              <a:rPr lang="en-US" sz="1600" dirty="0" smtClean="0">
                <a:solidFill>
                  <a:srgbClr val="FFFFFF"/>
                </a:solidFill>
              </a:rPr>
              <a:t>.</a:t>
            </a:r>
            <a:endParaRPr lang="en-US" sz="1600" dirty="0">
              <a:solidFill>
                <a:srgbClr val="FFFFFF"/>
              </a:solidFill>
            </a:endParaRPr>
          </a:p>
        </p:txBody>
      </p:sp>
      <p:sp>
        <p:nvSpPr>
          <p:cNvPr id="7" name="Rectangle 6"/>
          <p:cNvSpPr/>
          <p:nvPr/>
        </p:nvSpPr>
        <p:spPr>
          <a:xfrm>
            <a:off x="-25401" y="526114"/>
            <a:ext cx="9000505" cy="307777"/>
          </a:xfrm>
          <a:prstGeom prst="rect">
            <a:avLst/>
          </a:prstGeom>
        </p:spPr>
        <p:txBody>
          <a:bodyPr wrap="square">
            <a:spAutoFit/>
          </a:bodyPr>
          <a:lstStyle/>
          <a:p>
            <a:r>
              <a:rPr lang="en-US" sz="1400" dirty="0">
                <a:solidFill>
                  <a:srgbClr val="FFFFFF"/>
                </a:solidFill>
              </a:rPr>
              <a:t>http://</a:t>
            </a:r>
            <a:r>
              <a:rPr lang="en-US" sz="1400" dirty="0" err="1">
                <a:solidFill>
                  <a:srgbClr val="FFFFFF"/>
                </a:solidFill>
              </a:rPr>
              <a:t>invisiblethingslab.com</a:t>
            </a:r>
            <a:r>
              <a:rPr lang="en-US" sz="1400" dirty="0">
                <a:solidFill>
                  <a:srgbClr val="FFFFFF"/>
                </a:solidFill>
              </a:rPr>
              <a:t>/resources/bh09dc/Attacking%20Intel%20TXT%20-%20slides.pdf</a:t>
            </a:r>
          </a:p>
        </p:txBody>
      </p:sp>
    </p:spTree>
    <p:extLst>
      <p:ext uri="{BB962C8B-B14F-4D97-AF65-F5344CB8AC3E}">
        <p14:creationId xmlns:p14="http://schemas.microsoft.com/office/powerpoint/2010/main" val="1327005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lstStyle/>
          <a:p>
            <a:r>
              <a:rPr lang="en-US" dirty="0" smtClean="0"/>
              <a:t>What if the SMI handler code was poorly written, and it basically reached out and grabbed resources outside of its protected SMRAM area?</a:t>
            </a:r>
          </a:p>
          <a:p>
            <a:r>
              <a:rPr lang="en-US" dirty="0" smtClean="0"/>
              <a:t>What if it executed code completely outside of its protected area?!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1108366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ITL Attack</a:t>
            </a:r>
            <a:endParaRPr lang="en-US" dirty="0"/>
          </a:p>
        </p:txBody>
      </p:sp>
      <p:sp>
        <p:nvSpPr>
          <p:cNvPr id="3" name="Content Placeholder 2"/>
          <p:cNvSpPr>
            <a:spLocks noGrp="1"/>
          </p:cNvSpPr>
          <p:nvPr>
            <p:ph idx="1"/>
          </p:nvPr>
        </p:nvSpPr>
        <p:spPr>
          <a:xfrm>
            <a:off x="152400" y="5410200"/>
            <a:ext cx="8534400" cy="715963"/>
          </a:xfrm>
        </p:spPr>
        <p:txBody>
          <a:bodyPr>
            <a:normAutofit fontScale="77500" lnSpcReduction="20000"/>
          </a:bodyPr>
          <a:lstStyle/>
          <a:p>
            <a:r>
              <a:rPr lang="en-US" dirty="0" smtClean="0"/>
              <a:t>Untrusted ACPI function pointer called by SMM led to easily exploitable vulnerability</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66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6400800"/>
            <a:ext cx="82296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https://www.blackhat.com/presentations/bh-usa-09/WOJTCZUK/BHUSA09-Wojtczuk-AtkIntelBios-SLIDES.pdf</a:t>
            </a:r>
            <a:endParaRPr lang="en-US" sz="1400" dirty="0"/>
          </a:p>
        </p:txBody>
      </p:sp>
    </p:spTree>
    <p:extLst>
      <p:ext uri="{BB962C8B-B14F-4D97-AF65-F5344CB8AC3E}">
        <p14:creationId xmlns:p14="http://schemas.microsoft.com/office/powerpoint/2010/main" val="7178790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sttheme">
  <a:themeElements>
    <a:clrScheme name="MITRE Corporate Colors">
      <a:dk1>
        <a:sysClr val="windowText" lastClr="000000"/>
      </a:dk1>
      <a:lt1>
        <a:sysClr val="window" lastClr="FFFFFF"/>
      </a:lt1>
      <a:dk2>
        <a:srgbClr val="005F9E"/>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4.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335</TotalTime>
  <Words>1888</Words>
  <Application>Microsoft Macintosh PowerPoint</Application>
  <PresentationFormat>On-screen Show (4:3)</PresentationFormat>
  <Paragraphs>202</Paragraphs>
  <Slides>48</Slides>
  <Notes>5</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Office Theme</vt:lpstr>
      <vt:lpstr>1_Office Theme</vt:lpstr>
      <vt:lpstr>testtheme</vt:lpstr>
      <vt:lpstr>Default Theme</vt:lpstr>
      <vt:lpstr>Black</vt:lpstr>
      <vt:lpstr>2_Office Theme</vt:lpstr>
      <vt:lpstr>Advanced x86: BIOS and System Management Mode Internals More Fun with SMM</vt:lpstr>
      <vt:lpstr>All materials are licensed under a Creative Commons “Share Alike” license.</vt:lpstr>
      <vt:lpstr>Other ways to break into SMM</vt:lpstr>
      <vt:lpstr>Ways to break into SMM so far</vt:lpstr>
      <vt:lpstr>Q35 chipset remapping bug</vt:lpstr>
      <vt:lpstr>PowerPoint Presentation</vt:lpstr>
      <vt:lpstr>PowerPoint Presentation</vt:lpstr>
      <vt:lpstr>What if…</vt:lpstr>
      <vt:lpstr>ITL Attack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ACPI remapping attack</vt:lpstr>
      <vt:lpstr>TODO: Intel SMRAM overlap bugs</vt:lpstr>
      <vt:lpstr>PowerPoint Presentation</vt:lpstr>
      <vt:lpstr>PowerPoint Presentation</vt:lpstr>
      <vt:lpstr>“Unpatchable”?</vt:lpstr>
      <vt:lpstr>Other things to do from SMM</vt:lpstr>
      <vt:lpstr>Defeat Intel TXT</vt:lpstr>
      <vt:lpstr>PowerPoint Presentation</vt:lpstr>
      <vt:lpstr>Defeat Intel TXT</vt:lpstr>
      <vt:lpstr>PowerPoint Presentation</vt:lpstr>
      <vt:lpstr>PowerPoint Presentation</vt:lpstr>
      <vt:lpstr>PowerPoint Presentation</vt:lpstr>
      <vt:lpstr>So IF you had an STM</vt:lpstr>
      <vt:lpstr>PowerPoint Presentation</vt:lpstr>
      <vt:lpstr>PowerPoint Presentation</vt:lpstr>
      <vt:lpstr>Late-breaking news!</vt:lpstr>
      <vt:lpstr>MitM Copernicus!</vt:lpstr>
      <vt:lpstr>What might an SMM backdoor look like?</vt:lpstr>
      <vt:lpstr>PowerPoint Presentation</vt:lpstr>
      <vt:lpstr>PowerPoint Presentation</vt:lpstr>
      <vt:lpstr>The Watcher</vt:lpstr>
      <vt:lpstr>Presenting the first appearance of  The Watcher!</vt:lpstr>
      <vt:lpstr>The Watcher</vt:lpstr>
      <vt:lpstr>The Watcher, watching</vt:lpstr>
      <vt:lpstr>Demo</vt:lpstr>
      <vt:lpstr>Watcher Stats</vt:lpstr>
      <vt:lpstr>LightEater</vt:lpstr>
      <vt:lpstr>PowerPoint Presentation</vt:lpstr>
      <vt:lpstr>LightEater on HP</vt:lpstr>
      <vt:lpstr>LightEater on ASUS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x86: BIOS and System Management Mode Internals SMM &amp; Caching</dc:title>
  <dc:creator>a</dc:creator>
  <cp:lastModifiedBy>a</cp:lastModifiedBy>
  <cp:revision>68</cp:revision>
  <dcterms:created xsi:type="dcterms:W3CDTF">2015-01-31T02:09:23Z</dcterms:created>
  <dcterms:modified xsi:type="dcterms:W3CDTF">2015-10-14T06:43:49Z</dcterms:modified>
</cp:coreProperties>
</file>