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80"/>
  </p:notesMasterIdLst>
  <p:sldIdLst>
    <p:sldId id="324" r:id="rId3"/>
    <p:sldId id="351" r:id="rId4"/>
    <p:sldId id="257" r:id="rId5"/>
    <p:sldId id="258" r:id="rId6"/>
    <p:sldId id="327" r:id="rId7"/>
    <p:sldId id="328" r:id="rId8"/>
    <p:sldId id="329" r:id="rId9"/>
    <p:sldId id="331" r:id="rId10"/>
    <p:sldId id="33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48" r:id="rId49"/>
    <p:sldId id="349" r:id="rId50"/>
    <p:sldId id="310" r:id="rId51"/>
    <p:sldId id="311" r:id="rId52"/>
    <p:sldId id="312" r:id="rId53"/>
    <p:sldId id="313" r:id="rId54"/>
    <p:sldId id="314" r:id="rId55"/>
    <p:sldId id="315" r:id="rId56"/>
    <p:sldId id="316" r:id="rId57"/>
    <p:sldId id="317" r:id="rId58"/>
    <p:sldId id="318" r:id="rId59"/>
    <p:sldId id="319" r:id="rId60"/>
    <p:sldId id="350" r:id="rId61"/>
    <p:sldId id="347" r:id="rId62"/>
    <p:sldId id="320" r:id="rId63"/>
    <p:sldId id="321" r:id="rId64"/>
    <p:sldId id="322" r:id="rId65"/>
    <p:sldId id="333" r:id="rId66"/>
    <p:sldId id="334" r:id="rId67"/>
    <p:sldId id="335" r:id="rId68"/>
    <p:sldId id="336" r:id="rId69"/>
    <p:sldId id="337" r:id="rId70"/>
    <p:sldId id="338" r:id="rId71"/>
    <p:sldId id="339" r:id="rId72"/>
    <p:sldId id="340" r:id="rId73"/>
    <p:sldId id="341" r:id="rId74"/>
    <p:sldId id="342" r:id="rId75"/>
    <p:sldId id="343" r:id="rId76"/>
    <p:sldId id="344" r:id="rId77"/>
    <p:sldId id="345" r:id="rId78"/>
    <p:sldId id="346"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9695"/>
    <a:srgbClr val="898989"/>
    <a:srgbClr val="706D6D"/>
    <a:srgbClr val="585C63"/>
    <a:srgbClr val="7C7B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285" autoAdjust="0"/>
  </p:normalViewPr>
  <p:slideViewPr>
    <p:cSldViewPr snapToGrid="0" snapToObjects="1" showGuides="1">
      <p:cViewPr>
        <p:scale>
          <a:sx n="100" d="100"/>
          <a:sy n="100" d="100"/>
        </p:scale>
        <p:origin x="-1784" y="-48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38612E-0CA8-BD46-904B-348984BA07EA}" type="datetimeFigureOut">
              <a:rPr lang="en-US" smtClean="0"/>
              <a:t>10/14/15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F9A36A-109C-8442-8124-0E9197F31196}" type="slidenum">
              <a:rPr lang="en-US" smtClean="0"/>
              <a:t>‹#›</a:t>
            </a:fld>
            <a:endParaRPr lang="en-US"/>
          </a:p>
        </p:txBody>
      </p:sp>
    </p:spTree>
    <p:extLst>
      <p:ext uri="{BB962C8B-B14F-4D97-AF65-F5344CB8AC3E}">
        <p14:creationId xmlns:p14="http://schemas.microsoft.com/office/powerpoint/2010/main" val="10803331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FD7082-E91C-4A70-ABE3-58686BBA458D}"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91584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smtClean="0">
                <a:solidFill>
                  <a:prstClr val="black"/>
                </a:solidFill>
                <a:latin typeface="+mn-lt"/>
              </a:rPr>
              <a:t>Attribution condition: You must indicate that derivative work</a:t>
            </a:r>
          </a:p>
          <a:p>
            <a:r>
              <a:rPr lang="en-US" sz="1200" dirty="0" smtClean="0">
                <a:solidFill>
                  <a:prstClr val="black"/>
                </a:solidFill>
                <a:latin typeface="+mn-lt"/>
              </a:rPr>
              <a:t>"Is derived from John Butterworth &amp; </a:t>
            </a:r>
            <a:r>
              <a:rPr lang="en-US" sz="1200" dirty="0" err="1" smtClean="0">
                <a:solidFill>
                  <a:prstClr val="black"/>
                </a:solidFill>
                <a:latin typeface="+mn-lt"/>
              </a:rPr>
              <a:t>Xeno</a:t>
            </a:r>
            <a:r>
              <a:rPr lang="en-US" sz="1200" dirty="0" smtClean="0">
                <a:solidFill>
                  <a:prstClr val="black"/>
                </a:solidFill>
                <a:latin typeface="+mn-lt"/>
              </a:rPr>
              <a:t> </a:t>
            </a:r>
            <a:r>
              <a:rPr lang="en-US" sz="1200" dirty="0" err="1" smtClean="0">
                <a:solidFill>
                  <a:prstClr val="black"/>
                </a:solidFill>
                <a:latin typeface="+mn-lt"/>
              </a:rPr>
              <a:t>Kovah’s</a:t>
            </a:r>
            <a:r>
              <a:rPr lang="en-US" sz="1200" dirty="0" smtClean="0">
                <a:solidFill>
                  <a:prstClr val="black"/>
                </a:solidFill>
                <a:latin typeface="+mn-lt"/>
              </a:rPr>
              <a:t> ’Advanced Intel x86: </a:t>
            </a:r>
            <a:r>
              <a:rPr lang="en-US" sz="1200" dirty="0" smtClean="0"/>
              <a:t>BIOS and SMM</a:t>
            </a:r>
            <a:r>
              <a:rPr lang="en-US" sz="1200" dirty="0" smtClean="0">
                <a:solidFill>
                  <a:prstClr val="black"/>
                </a:solidFill>
                <a:latin typeface="+mn-lt"/>
              </a:rPr>
              <a:t>’ class posted at http://</a:t>
            </a:r>
            <a:r>
              <a:rPr lang="en-US" sz="1200" dirty="0" err="1" smtClean="0">
                <a:solidFill>
                  <a:prstClr val="black"/>
                </a:solidFill>
                <a:latin typeface="+mn-lt"/>
              </a:rPr>
              <a:t>opensecuritytraining.info</a:t>
            </a:r>
            <a:r>
              <a:rPr lang="en-US" sz="1200" dirty="0" smtClean="0">
                <a:solidFill>
                  <a:prstClr val="black"/>
                </a:solidFill>
                <a:latin typeface="+mn-lt"/>
              </a:rPr>
              <a:t>/</a:t>
            </a:r>
            <a:r>
              <a:rPr lang="en-US" sz="1200" dirty="0" err="1" smtClean="0">
                <a:solidFill>
                  <a:prstClr val="black"/>
                </a:solidFill>
                <a:latin typeface="+mn-lt"/>
              </a:rPr>
              <a:t>IntroBIOS.html</a:t>
            </a:r>
            <a:r>
              <a:rPr lang="en-US" sz="1200" smtClean="0">
                <a:solidFill>
                  <a:prstClr val="black"/>
                </a:solidFill>
                <a:latin typeface="+mn-lt"/>
              </a:rPr>
              <a:t>”</a:t>
            </a:r>
            <a:endParaRPr lang="en-US" sz="1200" dirty="0">
              <a:solidFill>
                <a:prstClr val="black"/>
              </a:solidFill>
              <a:latin typeface="+mn-lt"/>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fld id="{82E91C7F-A5F6-9A4D-B053-7F1F29C94874}" type="slidenum">
              <a:rPr lang="en-US" sz="1200">
                <a:solidFill>
                  <a:prstClr val="black"/>
                </a:solidFill>
              </a:rPr>
              <a:pPr/>
              <a:t>2</a:t>
            </a:fld>
            <a:endParaRPr lang="en-US"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www.bbc.co.uk</a:t>
            </a:r>
            <a:r>
              <a:rPr lang="en-US" dirty="0" smtClean="0"/>
              <a:t>/news/special/</a:t>
            </a:r>
            <a:r>
              <a:rPr lang="en-US" dirty="0" err="1" smtClean="0"/>
              <a:t>uk</a:t>
            </a:r>
            <a:r>
              <a:rPr lang="en-US" dirty="0" smtClean="0"/>
              <a:t>/11/</a:t>
            </a:r>
            <a:r>
              <a:rPr lang="en-US" dirty="0" err="1" smtClean="0"/>
              <a:t>london_riots</a:t>
            </a:r>
            <a:r>
              <a:rPr lang="en-US" dirty="0" smtClean="0"/>
              <a:t>/</a:t>
            </a:r>
            <a:r>
              <a:rPr lang="en-US" dirty="0" err="1" smtClean="0"/>
              <a:t>img</a:t>
            </a:r>
            <a:r>
              <a:rPr lang="en-US" dirty="0" smtClean="0"/>
              <a:t>/panel/liverpool_riot_624.jpg</a:t>
            </a:r>
            <a:endParaRPr lang="en-US" dirty="0"/>
          </a:p>
        </p:txBody>
      </p:sp>
      <p:sp>
        <p:nvSpPr>
          <p:cNvPr id="4" name="Slide Number Placeholder 3"/>
          <p:cNvSpPr>
            <a:spLocks noGrp="1"/>
          </p:cNvSpPr>
          <p:nvPr>
            <p:ph type="sldNum" sz="quarter" idx="10"/>
          </p:nvPr>
        </p:nvSpPr>
        <p:spPr/>
        <p:txBody>
          <a:bodyPr/>
          <a:lstStyle/>
          <a:p>
            <a:fld id="{423D1B0E-27B1-439B-8E3C-43EC2B513802}"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85189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http://ak9.picdn.net/</a:t>
            </a:r>
            <a:r>
              <a:rPr lang="en-US" dirty="0" err="1" smtClean="0"/>
              <a:t>shutterstock</a:t>
            </a:r>
            <a:r>
              <a:rPr lang="en-US" dirty="0" smtClean="0"/>
              <a:t>/videos/4150873/preview/stock-footage-old-small-town-america-man-whittling-sitting-on-rocking-chair-american-flag-on-sidewalk-and-old.jpg</a:t>
            </a:r>
            <a:endParaRPr lang="en-US" dirty="0"/>
          </a:p>
        </p:txBody>
      </p:sp>
      <p:sp>
        <p:nvSpPr>
          <p:cNvPr id="4" name="Slide Number Placeholder 3"/>
          <p:cNvSpPr>
            <a:spLocks noGrp="1"/>
          </p:cNvSpPr>
          <p:nvPr>
            <p:ph type="sldNum" sz="quarter" idx="10"/>
          </p:nvPr>
        </p:nvSpPr>
        <p:spPr/>
        <p:txBody>
          <a:bodyPr/>
          <a:lstStyle/>
          <a:p>
            <a:fld id="{423D1B0E-27B1-439B-8E3C-43EC2B513802}"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1511838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Offhand</a:t>
            </a:r>
            <a:r>
              <a:rPr lang="en-US" baseline="0" dirty="0" smtClean="0"/>
              <a:t> I can think of no benefits nor detractions as to why the FFS should start at the beginning of the SPI BIOS region.</a:t>
            </a:r>
          </a:p>
          <a:p>
            <a:r>
              <a:rPr lang="en-US" baseline="0" dirty="0" smtClean="0"/>
              <a:t>Question:  Does FFS have to be aligned?  Perhaps that’s the reason.</a:t>
            </a:r>
          </a:p>
        </p:txBody>
      </p:sp>
      <p:sp>
        <p:nvSpPr>
          <p:cNvPr id="4" name="Slide Number Placeholder 3"/>
          <p:cNvSpPr>
            <a:spLocks noGrp="1"/>
          </p:cNvSpPr>
          <p:nvPr>
            <p:ph type="sldNum" sz="quarter" idx="10"/>
          </p:nvPr>
        </p:nvSpPr>
        <p:spPr/>
        <p:txBody>
          <a:bodyPr/>
          <a:lstStyle/>
          <a:p>
            <a:fld id="{E093EACD-B269-498B-91EF-507CD6163ECB}" type="slidenum">
              <a:rPr lang="en-US" smtClean="0"/>
              <a:t>5</a:t>
            </a:fld>
            <a:endParaRPr lang="en-US"/>
          </a:p>
        </p:txBody>
      </p:sp>
    </p:spTree>
    <p:extLst>
      <p:ext uri="{BB962C8B-B14F-4D97-AF65-F5344CB8AC3E}">
        <p14:creationId xmlns:p14="http://schemas.microsoft.com/office/powerpoint/2010/main" val="2993226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093EACD-B269-498B-91EF-507CD6163ECB}" type="slidenum">
              <a:rPr lang="en-US" smtClean="0"/>
              <a:t>6</a:t>
            </a:fld>
            <a:endParaRPr lang="en-US"/>
          </a:p>
        </p:txBody>
      </p:sp>
    </p:spTree>
    <p:extLst>
      <p:ext uri="{BB962C8B-B14F-4D97-AF65-F5344CB8AC3E}">
        <p14:creationId xmlns:p14="http://schemas.microsoft.com/office/powerpoint/2010/main" val="2993226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093EACD-B269-498B-91EF-507CD6163ECB}" type="slidenum">
              <a:rPr lang="en-US" smtClean="0"/>
              <a:t>7</a:t>
            </a:fld>
            <a:endParaRPr lang="en-US"/>
          </a:p>
        </p:txBody>
      </p:sp>
    </p:spTree>
    <p:extLst>
      <p:ext uri="{BB962C8B-B14F-4D97-AF65-F5344CB8AC3E}">
        <p14:creationId xmlns:p14="http://schemas.microsoft.com/office/powerpoint/2010/main" val="2993226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http://images3.cinema.de/</a:t>
            </a:r>
            <a:r>
              <a:rPr lang="en-US" dirty="0" err="1" smtClean="0"/>
              <a:t>imedia</a:t>
            </a:r>
            <a:r>
              <a:rPr lang="en-US" dirty="0" smtClean="0"/>
              <a:t>/1183/1941183,tSXmey_NGQbRtRW8NSo2juLGRhXmEl4D_F15wvnp4ZD1thX0VkrPYDmrT+Q7AzjHHzox6TD3w0f8YtjpzzAfXw==.jpg</a:t>
            </a: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E093EACD-B269-498B-91EF-507CD6163ECB}" type="slidenum">
              <a:rPr lang="en-US" smtClean="0"/>
              <a:t>8</a:t>
            </a:fld>
            <a:endParaRPr lang="en-US"/>
          </a:p>
        </p:txBody>
      </p:sp>
    </p:spTree>
    <p:extLst>
      <p:ext uri="{BB962C8B-B14F-4D97-AF65-F5344CB8AC3E}">
        <p14:creationId xmlns:p14="http://schemas.microsoft.com/office/powerpoint/2010/main" val="2993226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www.stevetierney.org</a:t>
            </a:r>
            <a:r>
              <a:rPr lang="en-US" dirty="0" smtClean="0"/>
              <a:t>/</a:t>
            </a:r>
            <a:r>
              <a:rPr lang="en-US" dirty="0" err="1" smtClean="0"/>
              <a:t>wp</a:t>
            </a:r>
            <a:r>
              <a:rPr lang="en-US" dirty="0" smtClean="0"/>
              <a:t>-content/uploads/2013/07/</a:t>
            </a:r>
            <a:r>
              <a:rPr lang="en-US" dirty="0" err="1" smtClean="0"/>
              <a:t>aa</a:t>
            </a:r>
            <a:r>
              <a:rPr lang="en-US" dirty="0" smtClean="0"/>
              <a:t>-angel-and-devil-on-mans-</a:t>
            </a:r>
            <a:r>
              <a:rPr lang="en-US" dirty="0" err="1" smtClean="0"/>
              <a:t>shoulder.jpg</a:t>
            </a:r>
            <a:endParaRPr lang="en-US" dirty="0"/>
          </a:p>
        </p:txBody>
      </p:sp>
      <p:sp>
        <p:nvSpPr>
          <p:cNvPr id="4" name="Slide Number Placeholder 3"/>
          <p:cNvSpPr>
            <a:spLocks noGrp="1"/>
          </p:cNvSpPr>
          <p:nvPr>
            <p:ph type="sldNum" sz="quarter" idx="10"/>
          </p:nvPr>
        </p:nvSpPr>
        <p:spPr/>
        <p:txBody>
          <a:bodyPr/>
          <a:lstStyle/>
          <a:p>
            <a:fld id="{423D1B0E-27B1-439B-8E3C-43EC2B513802}" type="slidenum">
              <a:rPr lang="en-US" smtClean="0"/>
              <a:t>9</a:t>
            </a:fld>
            <a:endParaRPr lang="en-US"/>
          </a:p>
        </p:txBody>
      </p:sp>
    </p:spTree>
    <p:extLst>
      <p:ext uri="{BB962C8B-B14F-4D97-AF65-F5344CB8AC3E}">
        <p14:creationId xmlns:p14="http://schemas.microsoft.com/office/powerpoint/2010/main" val="1237738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AAE8FF-A2EC-F249-88A8-0164A10613DC}"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8912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7AA4C7-FC7A-B946-A101-62F9F3E2434E}"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0809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792E82-037A-2443-9A6E-7FBCC177CD28}"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6659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6DBC6C-D62F-9948-B8A2-935E8788ADA4}"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913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808983-EAEA-9640-B741-596E6424298D}"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2266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8C377C-E047-E34E-BB7D-54CC1C666ECC}"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0549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1DEAA9-FCFE-B741-8C7A-BE403A97EE31}"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194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6F34A-51CA-984D-A888-12E753504B17}"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6977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DCAF7C-AA0D-1340-9106-64C779F11597}"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6742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F6C42-5370-8C4A-9BB9-26D2211ABE99}"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0096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C41A68-DB9E-7C41-ACEE-EBA478D8FE9B}"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4340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20EFE6-78CF-9445-A9CE-9C3E7EC9853D}"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3410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EF787-D978-9C48-B2E2-50EEA5BC8A77}"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860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ADD691-7D95-5E4D-837F-B75AC6D914AB}"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8456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555A0D-B451-C047-A4FA-35DD491D0987}"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4749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646F8A-2DF2-414F-8D77-581E711E71EA}"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1114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2EA5C-1B04-6E4D-BDE9-72F90AAECEFA}"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9766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C070C1-6D03-694C-80EA-0681C5173217}"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1318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FDEED5-7D4D-3F4F-81F4-4C1E5A2C05B0}"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5628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AA62F1-294B-C346-8A90-BBD425DC2173}"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281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815889-F1E2-AC49-8DBB-F319E877510F}"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0538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3BF843-94E4-8948-93DB-A62468F778B9}" type="datetime1">
              <a:rPr lang="en-US" smtClean="0">
                <a:solidFill>
                  <a:prstClr val="black">
                    <a:tint val="75000"/>
                  </a:prstClr>
                </a:solidFill>
                <a:latin typeface="Calibri"/>
              </a:rPr>
              <a:pPr/>
              <a:t>10/14/15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65161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20BCC89-7FB5-C94A-A50B-048CBD517A35}" type="datetime1">
              <a:rPr lang="en-US" smtClean="0">
                <a:solidFill>
                  <a:prstClr val="black">
                    <a:tint val="75000"/>
                  </a:prstClr>
                </a:solidFill>
                <a:latin typeface="Calibri"/>
              </a:rPr>
              <a:pPr defTabSz="914400"/>
              <a:t>10/14/15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086600" y="65690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4565818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716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F923EEC-FF47-FF45-8D80-A565D4A1073C}" type="datetime1">
              <a:rPr lang="en-US" smtClean="0">
                <a:solidFill>
                  <a:prstClr val="black">
                    <a:tint val="75000"/>
                  </a:prstClr>
                </a:solidFill>
                <a:latin typeface="Calibri"/>
              </a:rPr>
              <a:pPr defTabSz="914400"/>
              <a:t>10/14/15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086600" y="65690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2937599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hyperlink" Target="http://ho.ax/downloads/De_Mysteriis_Dom_Jobsivs_Black_Hat_Slides.pdf" TargetMode="External"/><Relationship Id="rId4" Type="http://schemas.openxmlformats.org/officeDocument/2006/relationships/hyperlink" Target="http://ho.ax/De_Mysteriis_Dom_Jobsivs_Black_Hat_Paper.pdf" TargetMode="External"/><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hyperlink" Target="https://github.com/snarez/ida-efiutils/blob/master/behemoth.h"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hyperlink" Target="https://github.com/G33KatWork/EFIPWN" TargetMode="External"/><Relationship Id="rId4" Type="http://schemas.openxmlformats.org/officeDocument/2006/relationships/hyperlink" Target="https://github.com/LongSoft/UEFITool" TargetMode="External"/><Relationship Id="rId5" Type="http://schemas.openxmlformats.org/officeDocument/2006/relationships/hyperlink" Target="https://github.com/theopolis/uefi-firmware-parser" TargetMode="External"/><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joxeankoret.com/blog/2015/03/13/diaphora-a-program-diffing-plugin-for-ida-pro/"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github.com/G33KatWork/EFIPW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pypi.python.org/pypi/argparse" TargetMode="External"/><Relationship Id="rId4" Type="http://schemas.openxmlformats.org/officeDocument/2006/relationships/hyperlink" Target="http://www.joachim-bauch.de/projects/pylzma/" TargetMode="External"/><Relationship Id="rId5" Type="http://schemas.openxmlformats.org/officeDocument/2006/relationships/hyperlink" Target="http://tukaani.org/xz/" TargetMode="External"/><Relationship Id="rId1" Type="http://schemas.openxmlformats.org/officeDocument/2006/relationships/slideLayout" Target="../slideLayouts/slideLayout2.xml"/><Relationship Id="rId2" Type="http://schemas.openxmlformats.org/officeDocument/2006/relationships/hyperlink" Target="http://www.makotemplates.org/"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5"/>
            <a:ext cx="9144000" cy="1470025"/>
          </a:xfrm>
        </p:spPr>
        <p:txBody>
          <a:bodyPr>
            <a:normAutofit fontScale="90000"/>
          </a:bodyPr>
          <a:lstStyle/>
          <a:p>
            <a:r>
              <a:rPr lang="en-US" dirty="0"/>
              <a:t>Advanced x86:</a:t>
            </a:r>
            <a:br>
              <a:rPr lang="en-US" dirty="0"/>
            </a:br>
            <a:r>
              <a:rPr lang="en-US" sz="4000" dirty="0"/>
              <a:t>BIOS and System Management Mode </a:t>
            </a:r>
            <a:r>
              <a:rPr lang="en-US" sz="4000" dirty="0" smtClean="0"/>
              <a:t>Internals</a:t>
            </a:r>
            <a:br>
              <a:rPr lang="en-US" sz="4000" dirty="0" smtClean="0"/>
            </a:br>
            <a:r>
              <a:rPr lang="en-US" sz="4000" i="1" dirty="0" smtClean="0"/>
              <a:t>UEFI Reverse Engineering</a:t>
            </a:r>
            <a:endParaRPr lang="en-US" sz="4000" i="1" dirty="0"/>
          </a:p>
        </p:txBody>
      </p:sp>
      <p:sp>
        <p:nvSpPr>
          <p:cNvPr id="3" name="Subtitle 2"/>
          <p:cNvSpPr>
            <a:spLocks noGrp="1"/>
          </p:cNvSpPr>
          <p:nvPr>
            <p:ph type="subTitle" idx="1"/>
          </p:nvPr>
        </p:nvSpPr>
        <p:spPr>
          <a:xfrm>
            <a:off x="1371600" y="1779140"/>
            <a:ext cx="6400800" cy="1275533"/>
          </a:xfrm>
        </p:spPr>
        <p:txBody>
          <a:bodyPr>
            <a:normAutofit/>
          </a:bodyPr>
          <a:lstStyle/>
          <a:p>
            <a:r>
              <a:rPr lang="en-US" dirty="0" err="1"/>
              <a:t>Xeno</a:t>
            </a:r>
            <a:r>
              <a:rPr lang="en-US" dirty="0"/>
              <a:t> </a:t>
            </a:r>
            <a:r>
              <a:rPr lang="en-US" dirty="0" err="1" smtClean="0"/>
              <a:t>Kovah</a:t>
            </a:r>
            <a:r>
              <a:rPr lang="en-US" dirty="0" smtClean="0"/>
              <a:t> &amp;&amp; Corey </a:t>
            </a:r>
            <a:r>
              <a:rPr lang="en-US" dirty="0" err="1" smtClean="0"/>
              <a:t>Kallenberg</a:t>
            </a:r>
            <a:endParaRPr lang="en-US" dirty="0"/>
          </a:p>
          <a:p>
            <a:r>
              <a:rPr lang="en-US" dirty="0" smtClean="0"/>
              <a:t>LegbaCore, LLC</a:t>
            </a:r>
          </a:p>
        </p:txBody>
      </p:sp>
      <p:pic>
        <p:nvPicPr>
          <p:cNvPr id="12" name="Picture 11"/>
          <p:cNvPicPr>
            <a:picLocks noChangeAspect="1"/>
          </p:cNvPicPr>
          <p:nvPr/>
        </p:nvPicPr>
        <p:blipFill rotWithShape="1">
          <a:blip r:embed="rId3"/>
          <a:srcRect l="28609" t="3591" r="27540" b="6899"/>
          <a:stretch/>
        </p:blipFill>
        <p:spPr>
          <a:xfrm>
            <a:off x="3009900" y="3188296"/>
            <a:ext cx="3124200" cy="2438400"/>
          </a:xfrm>
          <a:prstGeom prst="rect">
            <a:avLst/>
          </a:prstGeom>
        </p:spPr>
      </p:pic>
    </p:spTree>
    <p:extLst>
      <p:ext uri="{BB962C8B-B14F-4D97-AF65-F5344CB8AC3E}">
        <p14:creationId xmlns:p14="http://schemas.microsoft.com/office/powerpoint/2010/main" val="14874455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UEFITool</a:t>
            </a:r>
            <a:r>
              <a:rPr lang="en-US" dirty="0" smtClean="0"/>
              <a:t>/</a:t>
            </a:r>
            <a:r>
              <a:rPr lang="en-US" dirty="0" err="1" smtClean="0"/>
              <a:t>UEFIExtract</a:t>
            </a:r>
            <a:endParaRPr lang="en-US" dirty="0"/>
          </a:p>
        </p:txBody>
      </p:sp>
      <p:sp>
        <p:nvSpPr>
          <p:cNvPr id="3" name="Content Placeholder 2"/>
          <p:cNvSpPr>
            <a:spLocks noGrp="1"/>
          </p:cNvSpPr>
          <p:nvPr>
            <p:ph idx="1"/>
          </p:nvPr>
        </p:nvSpPr>
        <p:spPr/>
        <p:txBody>
          <a:bodyPr>
            <a:normAutofit/>
          </a:bodyPr>
          <a:lstStyle/>
          <a:p>
            <a:r>
              <a:rPr lang="en-US" dirty="0" smtClean="0"/>
              <a:t>The best and most up-to-date firmware </a:t>
            </a:r>
            <a:r>
              <a:rPr lang="en-US" dirty="0" err="1" smtClean="0"/>
              <a:t>filesystem</a:t>
            </a:r>
            <a:r>
              <a:rPr lang="en-US" dirty="0" smtClean="0"/>
              <a:t> parser</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10</a:t>
            </a:fld>
            <a:endParaRPr lang="en-US">
              <a:solidFill>
                <a:prstClr val="black">
                  <a:tint val="75000"/>
                </a:prstClr>
              </a:solidFill>
              <a:latin typeface="Calibri"/>
            </a:endParaRPr>
          </a:p>
        </p:txBody>
      </p:sp>
    </p:spTree>
    <p:extLst>
      <p:ext uri="{BB962C8B-B14F-4D97-AF65-F5344CB8AC3E}">
        <p14:creationId xmlns:p14="http://schemas.microsoft.com/office/powerpoint/2010/main" val="14744565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11</a:t>
            </a:fld>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0" y="381000"/>
            <a:ext cx="9144000" cy="1979173"/>
          </a:xfrm>
          <a:prstGeom prst="rect">
            <a:avLst/>
          </a:prstGeom>
        </p:spPr>
      </p:pic>
      <p:sp>
        <p:nvSpPr>
          <p:cNvPr id="6" name="TextBox 5"/>
          <p:cNvSpPr txBox="1"/>
          <p:nvPr/>
        </p:nvSpPr>
        <p:spPr>
          <a:xfrm>
            <a:off x="0" y="18079"/>
            <a:ext cx="7232606" cy="369332"/>
          </a:xfrm>
          <a:prstGeom prst="rect">
            <a:avLst/>
          </a:prstGeom>
          <a:noFill/>
        </p:spPr>
        <p:txBody>
          <a:bodyPr wrap="none" rtlCol="0">
            <a:spAutoFit/>
          </a:bodyPr>
          <a:lstStyle/>
          <a:p>
            <a:pPr defTabSz="914400"/>
            <a:r>
              <a:rPr lang="en-US" dirty="0" smtClean="0">
                <a:solidFill>
                  <a:prstClr val="black"/>
                </a:solidFill>
                <a:latin typeface="Calibri"/>
              </a:rPr>
              <a:t>Go to File-&gt;Open and select the file dump (I selected the "e6430A03.bin")</a:t>
            </a:r>
            <a:endParaRPr lang="en-US"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27605" y="3339860"/>
            <a:ext cx="9144000" cy="3289540"/>
          </a:xfrm>
          <a:prstGeom prst="rect">
            <a:avLst/>
          </a:prstGeom>
        </p:spPr>
      </p:pic>
      <p:sp>
        <p:nvSpPr>
          <p:cNvPr id="8" name="TextBox 7"/>
          <p:cNvSpPr txBox="1"/>
          <p:nvPr/>
        </p:nvSpPr>
        <p:spPr>
          <a:xfrm>
            <a:off x="-5768" y="2667000"/>
            <a:ext cx="2520368" cy="646331"/>
          </a:xfrm>
          <a:prstGeom prst="rect">
            <a:avLst/>
          </a:prstGeom>
          <a:noFill/>
        </p:spPr>
        <p:txBody>
          <a:bodyPr wrap="square" rtlCol="0">
            <a:spAutoFit/>
          </a:bodyPr>
          <a:lstStyle/>
          <a:p>
            <a:pPr defTabSz="914400"/>
            <a:r>
              <a:rPr lang="en-US" dirty="0" smtClean="0">
                <a:solidFill>
                  <a:prstClr val="black"/>
                </a:solidFill>
                <a:latin typeface="Calibri"/>
              </a:rPr>
              <a:t>Navigation by expanding portions here</a:t>
            </a:r>
            <a:endParaRPr lang="en-US" dirty="0">
              <a:solidFill>
                <a:prstClr val="black"/>
              </a:solidFill>
              <a:latin typeface="Calibri"/>
            </a:endParaRPr>
          </a:p>
        </p:txBody>
      </p:sp>
      <p:sp>
        <p:nvSpPr>
          <p:cNvPr id="9" name="TextBox 8"/>
          <p:cNvSpPr txBox="1"/>
          <p:nvPr/>
        </p:nvSpPr>
        <p:spPr>
          <a:xfrm>
            <a:off x="6890612" y="2743200"/>
            <a:ext cx="2264074" cy="369332"/>
          </a:xfrm>
          <a:prstGeom prst="rect">
            <a:avLst/>
          </a:prstGeom>
          <a:noFill/>
        </p:spPr>
        <p:txBody>
          <a:bodyPr wrap="none" rtlCol="0">
            <a:spAutoFit/>
          </a:bodyPr>
          <a:lstStyle/>
          <a:p>
            <a:pPr defTabSz="914400"/>
            <a:r>
              <a:rPr lang="en-US" dirty="0" smtClean="0">
                <a:solidFill>
                  <a:prstClr val="black"/>
                </a:solidFill>
                <a:latin typeface="Calibri"/>
              </a:rPr>
              <a:t>Parsed metadata here</a:t>
            </a:r>
            <a:endParaRPr lang="en-US" dirty="0">
              <a:solidFill>
                <a:prstClr val="black"/>
              </a:solidFill>
              <a:latin typeface="Calibri"/>
            </a:endParaRPr>
          </a:p>
        </p:txBody>
      </p:sp>
      <p:sp>
        <p:nvSpPr>
          <p:cNvPr id="10" name="TextBox 9"/>
          <p:cNvSpPr txBox="1"/>
          <p:nvPr/>
        </p:nvSpPr>
        <p:spPr>
          <a:xfrm>
            <a:off x="4800600" y="5029200"/>
            <a:ext cx="2514600" cy="1200329"/>
          </a:xfrm>
          <a:prstGeom prst="rect">
            <a:avLst/>
          </a:prstGeom>
          <a:noFill/>
        </p:spPr>
        <p:txBody>
          <a:bodyPr wrap="square" rtlCol="0">
            <a:spAutoFit/>
          </a:bodyPr>
          <a:lstStyle/>
          <a:p>
            <a:pPr defTabSz="914400"/>
            <a:r>
              <a:rPr lang="en-US" dirty="0" smtClean="0">
                <a:solidFill>
                  <a:prstClr val="black"/>
                </a:solidFill>
                <a:latin typeface="Calibri"/>
              </a:rPr>
              <a:t>Here it's interpreting the Flash Descriptor and telling us which regions the BIOS can access</a:t>
            </a:r>
          </a:p>
        </p:txBody>
      </p:sp>
      <p:sp>
        <p:nvSpPr>
          <p:cNvPr id="11" name="Left Brace 10"/>
          <p:cNvSpPr/>
          <p:nvPr/>
        </p:nvSpPr>
        <p:spPr>
          <a:xfrm rot="16200000">
            <a:off x="952500" y="1485900"/>
            <a:ext cx="457200" cy="20574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914400"/>
            <a:endParaRPr lang="en-US">
              <a:solidFill>
                <a:prstClr val="black"/>
              </a:solidFill>
              <a:latin typeface="Calibri"/>
            </a:endParaRPr>
          </a:p>
        </p:txBody>
      </p:sp>
      <p:sp>
        <p:nvSpPr>
          <p:cNvPr id="12" name="Left Brace 11"/>
          <p:cNvSpPr/>
          <p:nvPr/>
        </p:nvSpPr>
        <p:spPr>
          <a:xfrm rot="16200000">
            <a:off x="7886700" y="1485901"/>
            <a:ext cx="457200" cy="20574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914400"/>
            <a:endParaRPr lang="en-US">
              <a:solidFill>
                <a:prstClr val="black"/>
              </a:solidFill>
              <a:latin typeface="Calibri"/>
            </a:endParaRPr>
          </a:p>
        </p:txBody>
      </p:sp>
    </p:spTree>
    <p:extLst>
      <p:ext uri="{BB962C8B-B14F-4D97-AF65-F5344CB8AC3E}">
        <p14:creationId xmlns:p14="http://schemas.microsoft.com/office/powerpoint/2010/main" val="19654357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00100"/>
            <a:ext cx="9144000" cy="5253888"/>
          </a:xfrm>
          <a:prstGeom prst="rect">
            <a:avLst/>
          </a:prstGeom>
        </p:spPr>
      </p:pic>
      <p:sp>
        <p:nvSpPr>
          <p:cNvPr id="3" name="TextBox 2"/>
          <p:cNvSpPr txBox="1"/>
          <p:nvPr/>
        </p:nvSpPr>
        <p:spPr>
          <a:xfrm>
            <a:off x="0" y="228600"/>
            <a:ext cx="8754094" cy="400110"/>
          </a:xfrm>
          <a:prstGeom prst="rect">
            <a:avLst/>
          </a:prstGeom>
          <a:noFill/>
        </p:spPr>
        <p:txBody>
          <a:bodyPr wrap="none" rtlCol="0">
            <a:spAutoFit/>
          </a:bodyPr>
          <a:lstStyle/>
          <a:p>
            <a:pPr defTabSz="914400"/>
            <a:r>
              <a:rPr lang="en-US" sz="2000" dirty="0" smtClean="0">
                <a:solidFill>
                  <a:prstClr val="black"/>
                </a:solidFill>
                <a:latin typeface="Calibri"/>
              </a:rPr>
              <a:t>This volume holds a bunch of PEIMs (and the one above it a bunch of DXE drivers.)</a:t>
            </a:r>
            <a:endParaRPr lang="en-US" sz="2000" dirty="0">
              <a:solidFill>
                <a:prstClr val="black"/>
              </a:solidFill>
              <a:latin typeface="Calibri"/>
            </a:endParaRPr>
          </a:p>
        </p:txBody>
      </p:sp>
    </p:spTree>
    <p:extLst>
      <p:ext uri="{BB962C8B-B14F-4D97-AF65-F5344CB8AC3E}">
        <p14:creationId xmlns:p14="http://schemas.microsoft.com/office/powerpoint/2010/main" val="23281691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337"/>
            <a:ext cx="9155096" cy="1015663"/>
          </a:xfrm>
          <a:prstGeom prst="rect">
            <a:avLst/>
          </a:prstGeom>
          <a:noFill/>
        </p:spPr>
        <p:txBody>
          <a:bodyPr wrap="none" rtlCol="0">
            <a:spAutoFit/>
          </a:bodyPr>
          <a:lstStyle/>
          <a:p>
            <a:pPr defTabSz="914400"/>
            <a:r>
              <a:rPr lang="en-US" sz="2000" dirty="0" smtClean="0">
                <a:solidFill>
                  <a:prstClr val="black"/>
                </a:solidFill>
                <a:latin typeface="Calibri"/>
              </a:rPr>
              <a:t>"</a:t>
            </a:r>
            <a:r>
              <a:rPr lang="en-US" sz="2000" dirty="0" err="1" smtClean="0">
                <a:solidFill>
                  <a:prstClr val="black"/>
                </a:solidFill>
                <a:latin typeface="Calibri"/>
              </a:rPr>
              <a:t>AmgTcgPlatformPeiBeforeMem</a:t>
            </a:r>
            <a:r>
              <a:rPr lang="en-US" sz="2000" dirty="0" smtClean="0">
                <a:solidFill>
                  <a:prstClr val="black"/>
                </a:solidFill>
                <a:latin typeface="Calibri"/>
              </a:rPr>
              <a:t>" is the PEIM we're going to be interested in shortly</a:t>
            </a:r>
          </a:p>
          <a:p>
            <a:pPr defTabSz="914400"/>
            <a:endParaRPr lang="en-US" sz="2000" dirty="0" smtClean="0">
              <a:solidFill>
                <a:prstClr val="black"/>
              </a:solidFill>
              <a:latin typeface="Calibri"/>
            </a:endParaRPr>
          </a:p>
          <a:p>
            <a:pPr defTabSz="914400"/>
            <a:r>
              <a:rPr lang="en-US" sz="2000" dirty="0" smtClean="0">
                <a:solidFill>
                  <a:prstClr val="black"/>
                </a:solidFill>
                <a:latin typeface="Calibri"/>
              </a:rPr>
              <a:t>To get a well-formed PE file, we extract it by right clicking and selecting "Extract body"</a:t>
            </a:r>
            <a:endParaRPr lang="en-US" sz="2000" dirty="0">
              <a:solidFill>
                <a:prstClr val="black"/>
              </a:solidFill>
              <a:latin typeface="Calibri"/>
            </a:endParaRPr>
          </a:p>
        </p:txBody>
      </p:sp>
      <p:pic>
        <p:nvPicPr>
          <p:cNvPr id="4" name="Picture 3"/>
          <p:cNvPicPr>
            <a:picLocks noChangeAspect="1"/>
          </p:cNvPicPr>
          <p:nvPr/>
        </p:nvPicPr>
        <p:blipFill>
          <a:blip r:embed="rId2"/>
          <a:stretch>
            <a:fillRect/>
          </a:stretch>
        </p:blipFill>
        <p:spPr>
          <a:xfrm>
            <a:off x="0" y="1477379"/>
            <a:ext cx="9144000" cy="4466221"/>
          </a:xfrm>
          <a:prstGeom prst="rect">
            <a:avLst/>
          </a:prstGeom>
        </p:spPr>
      </p:pic>
      <p:sp>
        <p:nvSpPr>
          <p:cNvPr id="5" name="Left Arrow 4"/>
          <p:cNvSpPr/>
          <p:nvPr/>
        </p:nvSpPr>
        <p:spPr>
          <a:xfrm>
            <a:off x="7772400" y="3255379"/>
            <a:ext cx="533400" cy="4572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41731755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14</a:t>
            </a:fld>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4580" y="990600"/>
            <a:ext cx="8013700" cy="1524000"/>
          </a:xfrm>
          <a:prstGeom prst="rect">
            <a:avLst/>
          </a:prstGeom>
        </p:spPr>
      </p:pic>
      <p:sp>
        <p:nvSpPr>
          <p:cNvPr id="6" name="TextBox 5"/>
          <p:cNvSpPr txBox="1"/>
          <p:nvPr/>
        </p:nvSpPr>
        <p:spPr>
          <a:xfrm>
            <a:off x="0" y="0"/>
            <a:ext cx="9144000" cy="830997"/>
          </a:xfrm>
          <a:prstGeom prst="rect">
            <a:avLst/>
          </a:prstGeom>
          <a:noFill/>
        </p:spPr>
        <p:txBody>
          <a:bodyPr wrap="square" rtlCol="0">
            <a:spAutoFit/>
          </a:bodyPr>
          <a:lstStyle/>
          <a:p>
            <a:pPr defTabSz="914400"/>
            <a:r>
              <a:rPr lang="en-US" sz="2400" dirty="0" err="1" smtClean="0">
                <a:solidFill>
                  <a:prstClr val="black"/>
                </a:solidFill>
                <a:latin typeface="Calibri"/>
              </a:rPr>
              <a:t>UEFIExtract</a:t>
            </a:r>
            <a:r>
              <a:rPr lang="en-US" sz="2400" dirty="0" smtClean="0">
                <a:solidFill>
                  <a:prstClr val="black"/>
                </a:solidFill>
                <a:latin typeface="Calibri"/>
              </a:rPr>
              <a:t> is a simple command line tool that just dumps everything out to the filesystem instead of making it navigable from a GUI</a:t>
            </a:r>
            <a:endParaRPr lang="en-US" sz="2400"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0" y="3124200"/>
            <a:ext cx="3263900" cy="2832100"/>
          </a:xfrm>
          <a:prstGeom prst="rect">
            <a:avLst/>
          </a:prstGeom>
        </p:spPr>
      </p:pic>
      <p:sp>
        <p:nvSpPr>
          <p:cNvPr id="8" name="TextBox 7"/>
          <p:cNvSpPr txBox="1"/>
          <p:nvPr/>
        </p:nvSpPr>
        <p:spPr>
          <a:xfrm>
            <a:off x="3350364" y="5105400"/>
            <a:ext cx="5791200" cy="830997"/>
          </a:xfrm>
          <a:prstGeom prst="rect">
            <a:avLst/>
          </a:prstGeom>
          <a:noFill/>
        </p:spPr>
        <p:txBody>
          <a:bodyPr wrap="square" rtlCol="0">
            <a:spAutoFit/>
          </a:bodyPr>
          <a:lstStyle/>
          <a:p>
            <a:pPr defTabSz="914400"/>
            <a:r>
              <a:rPr lang="en-US" sz="2400" dirty="0" smtClean="0">
                <a:solidFill>
                  <a:prstClr val="black"/>
                </a:solidFill>
                <a:latin typeface="Calibri"/>
              </a:rPr>
              <a:t>The metadata will be stored off to the side in .txt files</a:t>
            </a:r>
            <a:endParaRPr lang="en-US" sz="2400" dirty="0">
              <a:solidFill>
                <a:prstClr val="black"/>
              </a:solidFill>
              <a:latin typeface="Calibri"/>
            </a:endParaRPr>
          </a:p>
        </p:txBody>
      </p:sp>
    </p:spTree>
    <p:extLst>
      <p:ext uri="{BB962C8B-B14F-4D97-AF65-F5344CB8AC3E}">
        <p14:creationId xmlns:p14="http://schemas.microsoft.com/office/powerpoint/2010/main" val="3120311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15</a:t>
            </a:fld>
            <a:endParaRPr lang="en-US">
              <a:solidFill>
                <a:prstClr val="black">
                  <a:tint val="75000"/>
                </a:prstClr>
              </a:solidFill>
              <a:latin typeface="Calibri"/>
            </a:endParaRPr>
          </a:p>
        </p:txBody>
      </p:sp>
      <p:sp>
        <p:nvSpPr>
          <p:cNvPr id="6" name="TextBox 5"/>
          <p:cNvSpPr txBox="1"/>
          <p:nvPr/>
        </p:nvSpPr>
        <p:spPr>
          <a:xfrm>
            <a:off x="0" y="0"/>
            <a:ext cx="9144000" cy="1200328"/>
          </a:xfrm>
          <a:prstGeom prst="rect">
            <a:avLst/>
          </a:prstGeom>
          <a:noFill/>
        </p:spPr>
        <p:txBody>
          <a:bodyPr wrap="square" rtlCol="0">
            <a:spAutoFit/>
          </a:bodyPr>
          <a:lstStyle/>
          <a:p>
            <a:pPr defTabSz="914400"/>
            <a:r>
              <a:rPr lang="en-US" sz="2400" dirty="0" smtClean="0">
                <a:solidFill>
                  <a:prstClr val="black"/>
                </a:solidFill>
                <a:latin typeface="Calibri"/>
              </a:rPr>
              <a:t>This is good if you want to search all the files for a pattern. But it's less easy to navigate if you want to just get a single file (in that case just use the GUI)</a:t>
            </a:r>
            <a:endParaRPr lang="en-US" sz="2400" dirty="0">
              <a:solidFill>
                <a:prstClr val="black"/>
              </a:solidFill>
              <a:latin typeface="Calibri"/>
            </a:endParaRPr>
          </a:p>
        </p:txBody>
      </p:sp>
      <p:pic>
        <p:nvPicPr>
          <p:cNvPr id="2" name="Picture 1"/>
          <p:cNvPicPr>
            <a:picLocks noChangeAspect="1"/>
          </p:cNvPicPr>
          <p:nvPr/>
        </p:nvPicPr>
        <p:blipFill>
          <a:blip r:embed="rId2"/>
          <a:stretch>
            <a:fillRect/>
          </a:stretch>
        </p:blipFill>
        <p:spPr>
          <a:xfrm>
            <a:off x="1752600" y="890926"/>
            <a:ext cx="7190324" cy="5971963"/>
          </a:xfrm>
          <a:prstGeom prst="rect">
            <a:avLst/>
          </a:prstGeom>
        </p:spPr>
      </p:pic>
    </p:spTree>
    <p:extLst>
      <p:ext uri="{BB962C8B-B14F-4D97-AF65-F5344CB8AC3E}">
        <p14:creationId xmlns:p14="http://schemas.microsoft.com/office/powerpoint/2010/main" val="21234422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sz="3600" dirty="0" smtClean="0">
                <a:latin typeface="Arial" panose="020B0604020202020204" pitchFamily="34" charset="0"/>
                <a:cs typeface="Arial" panose="020B0604020202020204" pitchFamily="34" charset="0"/>
              </a:rPr>
              <a:t>Identifying Changes in BIOS (bios_diff.py)</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295400"/>
            <a:ext cx="8229600" cy="5410200"/>
          </a:xfrm>
        </p:spPr>
        <p:txBody>
          <a:bodyPr>
            <a:normAutofit/>
          </a:bodyPr>
          <a:lstStyle/>
          <a:p>
            <a:r>
              <a:rPr lang="en-US" sz="2200" dirty="0" smtClean="0">
                <a:latin typeface="Arial" panose="020B0604020202020204" pitchFamily="34" charset="0"/>
                <a:cs typeface="Arial" panose="020B0604020202020204" pitchFamily="34" charset="0"/>
              </a:rPr>
              <a:t>So as we know, Copernicus provides us the full dump of the BIOS flash</a:t>
            </a:r>
          </a:p>
          <a:p>
            <a:pPr lvl="1"/>
            <a:r>
              <a:rPr lang="en-US" sz="1800" dirty="0" smtClean="0">
                <a:latin typeface="Arial" panose="020B0604020202020204" pitchFamily="34" charset="0"/>
                <a:cs typeface="Arial" panose="020B0604020202020204" pitchFamily="34" charset="0"/>
              </a:rPr>
              <a:t>Repeated from previous: Copernicus maintains the FLA offsets for each region by reading even those which the CPU/BIOS master has no permissions to read (like the Management Engine, typically)</a:t>
            </a:r>
          </a:p>
          <a:p>
            <a:pPr lvl="1"/>
            <a:r>
              <a:rPr lang="en-US" sz="1800" u="sng" dirty="0" smtClean="0">
                <a:latin typeface="Arial" panose="020B0604020202020204" pitchFamily="34" charset="0"/>
                <a:cs typeface="Arial" panose="020B0604020202020204" pitchFamily="34" charset="0"/>
              </a:rPr>
              <a:t>Any</a:t>
            </a:r>
            <a:r>
              <a:rPr lang="en-US" sz="1800" dirty="0" smtClean="0">
                <a:latin typeface="Arial" panose="020B0604020202020204" pitchFamily="34" charset="0"/>
                <a:cs typeface="Arial" panose="020B0604020202020204" pitchFamily="34" charset="0"/>
              </a:rPr>
              <a:t> BIOS dump should work as long as it’s a UEFI BIOS (structured for better parsing)</a:t>
            </a:r>
          </a:p>
          <a:p>
            <a:r>
              <a:rPr lang="en-US" sz="2200" dirty="0" smtClean="0">
                <a:latin typeface="Arial" panose="020B0604020202020204" pitchFamily="34" charset="0"/>
                <a:cs typeface="Arial" panose="020B0604020202020204" pitchFamily="34" charset="0"/>
              </a:rPr>
              <a:t>Comparing BIOS dumps over a period of time can provide change detection</a:t>
            </a:r>
          </a:p>
          <a:p>
            <a:r>
              <a:rPr lang="en-US" sz="2200" dirty="0" smtClean="0">
                <a:latin typeface="Arial" panose="020B0604020202020204" pitchFamily="34" charset="0"/>
                <a:cs typeface="Arial" panose="020B0604020202020204" pitchFamily="34" charset="0"/>
              </a:rPr>
              <a:t>How this differs from observing the TPM PCR registers is this:</a:t>
            </a:r>
          </a:p>
          <a:p>
            <a:r>
              <a:rPr lang="en-US" sz="2200" dirty="0" smtClean="0">
                <a:latin typeface="Arial" panose="020B0604020202020204" pitchFamily="34" charset="0"/>
                <a:cs typeface="Arial" panose="020B0604020202020204" pitchFamily="34" charset="0"/>
              </a:rPr>
              <a:t>When a PCR tells you a change has been made, it cannot tell you where the change has been made</a:t>
            </a:r>
          </a:p>
          <a:p>
            <a:r>
              <a:rPr lang="en-US" sz="2200" dirty="0" smtClean="0">
                <a:latin typeface="Arial" panose="020B0604020202020204" pitchFamily="34" charset="0"/>
                <a:cs typeface="Arial" panose="020B0604020202020204" pitchFamily="34" charset="0"/>
              </a:rPr>
              <a:t>Bios_diff.py uses the decomposition capability of EFIPWN to tell us the particular module(s) in which the change(s) is/are located</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16</a:t>
            </a:fld>
            <a:endParaRPr lang="en-US">
              <a:solidFill>
                <a:prstClr val="black">
                  <a:tint val="75000"/>
                </a:prstClr>
              </a:solidFill>
              <a:latin typeface="Calibri"/>
            </a:endParaRPr>
          </a:p>
        </p:txBody>
      </p:sp>
    </p:spTree>
    <p:extLst>
      <p:ext uri="{BB962C8B-B14F-4D97-AF65-F5344CB8AC3E}">
        <p14:creationId xmlns:p14="http://schemas.microsoft.com/office/powerpoint/2010/main" val="31323310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sz="3600" dirty="0" smtClean="0">
                <a:latin typeface="Arial" panose="020B0604020202020204" pitchFamily="34" charset="0"/>
                <a:cs typeface="Arial" panose="020B0604020202020204" pitchFamily="34" charset="0"/>
              </a:rPr>
              <a:t>Identifying Changes in BIOS (bios_diff.py)</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667000"/>
            <a:ext cx="8229600" cy="4038600"/>
          </a:xfrm>
        </p:spPr>
        <p:txBody>
          <a:bodyPr>
            <a:normAutofit/>
          </a:bodyPr>
          <a:lstStyle/>
          <a:p>
            <a:r>
              <a:rPr lang="en-US" sz="2200" dirty="0" smtClean="0">
                <a:latin typeface="Arial" panose="020B0604020202020204" pitchFamily="34" charset="0"/>
                <a:cs typeface="Arial" panose="020B0604020202020204" pitchFamily="34" charset="0"/>
              </a:rPr>
              <a:t>This script uses EFIPWN to parse and diff the modules between two BIOS dumps</a:t>
            </a:r>
          </a:p>
          <a:p>
            <a:r>
              <a:rPr lang="en-US" sz="2200" dirty="0" smtClean="0">
                <a:latin typeface="Arial" panose="020B0604020202020204" pitchFamily="34" charset="0"/>
                <a:cs typeface="Arial" panose="020B0604020202020204" pitchFamily="34" charset="0"/>
              </a:rPr>
              <a:t>EFIPWN </a:t>
            </a:r>
            <a:r>
              <a:rPr lang="en-US" sz="2200" dirty="0">
                <a:latin typeface="Arial" panose="020B0604020202020204" pitchFamily="34" charset="0"/>
                <a:cs typeface="Arial" panose="020B0604020202020204" pitchFamily="34" charset="0"/>
              </a:rPr>
              <a:t>decomposes the BIOS into </a:t>
            </a:r>
            <a:r>
              <a:rPr lang="en-US" sz="2200" dirty="0" smtClean="0">
                <a:latin typeface="Arial" panose="020B0604020202020204" pitchFamily="34" charset="0"/>
                <a:cs typeface="Arial" panose="020B0604020202020204" pitchFamily="34" charset="0"/>
              </a:rPr>
              <a:t>its </a:t>
            </a:r>
            <a:r>
              <a:rPr lang="en-US" sz="2200" dirty="0">
                <a:latin typeface="Arial" panose="020B0604020202020204" pitchFamily="34" charset="0"/>
                <a:cs typeface="Arial" panose="020B0604020202020204" pitchFamily="34" charset="0"/>
              </a:rPr>
              <a:t>firmware volumes (FVs) and then decomposes each </a:t>
            </a:r>
            <a:r>
              <a:rPr lang="en-US" sz="2200" dirty="0" smtClean="0">
                <a:latin typeface="Arial" panose="020B0604020202020204" pitchFamily="34" charset="0"/>
                <a:cs typeface="Arial" panose="020B0604020202020204" pitchFamily="34" charset="0"/>
              </a:rPr>
              <a:t>into </a:t>
            </a:r>
            <a:r>
              <a:rPr lang="en-US" sz="2200" dirty="0">
                <a:latin typeface="Arial" panose="020B0604020202020204" pitchFamily="34" charset="0"/>
                <a:cs typeface="Arial" panose="020B0604020202020204" pitchFamily="34" charset="0"/>
              </a:rPr>
              <a:t>the files/modules that comprise it</a:t>
            </a:r>
          </a:p>
          <a:p>
            <a:r>
              <a:rPr lang="en-US" sz="2200" dirty="0" smtClean="0">
                <a:latin typeface="Arial" panose="020B0604020202020204" pitchFamily="34" charset="0"/>
                <a:cs typeface="Arial" panose="020B0604020202020204" pitchFamily="34" charset="0"/>
              </a:rPr>
              <a:t>In this example we’re analyzing an earlier “known-good” BIOS with one which we notice has changed</a:t>
            </a:r>
          </a:p>
          <a:p>
            <a:pPr lvl="1"/>
            <a:r>
              <a:rPr lang="en-US" sz="1800" dirty="0" smtClean="0">
                <a:latin typeface="Arial" panose="020B0604020202020204" pitchFamily="34" charset="0"/>
                <a:cs typeface="Arial" panose="020B0604020202020204" pitchFamily="34" charset="0"/>
              </a:rPr>
              <a:t>We took a known good and purposefully made a small change in the </a:t>
            </a:r>
            <a:r>
              <a:rPr lang="en-US" sz="1800" smtClean="0">
                <a:latin typeface="Arial" panose="020B0604020202020204" pitchFamily="34" charset="0"/>
                <a:cs typeface="Arial" panose="020B0604020202020204" pitchFamily="34" charset="0"/>
              </a:rPr>
              <a:t>“suspicious” </a:t>
            </a:r>
            <a:r>
              <a:rPr lang="en-US" sz="1800" dirty="0" smtClean="0">
                <a:latin typeface="Arial" panose="020B0604020202020204" pitchFamily="34" charset="0"/>
                <a:cs typeface="Arial" panose="020B0604020202020204" pitchFamily="34" charset="0"/>
              </a:rPr>
              <a:t>one</a:t>
            </a:r>
          </a:p>
          <a:p>
            <a:endParaRPr lang="en-US" sz="2200" dirty="0" smtClean="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128"/>
          <a:stretch/>
        </p:blipFill>
        <p:spPr bwMode="auto">
          <a:xfrm>
            <a:off x="43032" y="1219200"/>
            <a:ext cx="90471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17</a:t>
            </a:fld>
            <a:endParaRPr lang="en-US">
              <a:solidFill>
                <a:prstClr val="black">
                  <a:tint val="75000"/>
                </a:prstClr>
              </a:solidFill>
              <a:latin typeface="Calibri"/>
            </a:endParaRPr>
          </a:p>
        </p:txBody>
      </p:sp>
    </p:spTree>
    <p:extLst>
      <p:ext uri="{BB962C8B-B14F-4D97-AF65-F5344CB8AC3E}">
        <p14:creationId xmlns:p14="http://schemas.microsoft.com/office/powerpoint/2010/main" val="125371688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8" y="1143000"/>
            <a:ext cx="9166578"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944562"/>
          </a:xfrm>
        </p:spPr>
        <p:txBody>
          <a:bodyPr>
            <a:normAutofit fontScale="90000"/>
          </a:bodyPr>
          <a:lstStyle/>
          <a:p>
            <a:r>
              <a:rPr lang="en-US" sz="3600" dirty="0" smtClean="0">
                <a:latin typeface="Arial" panose="020B0604020202020204" pitchFamily="34" charset="0"/>
                <a:cs typeface="Arial" panose="020B0604020202020204" pitchFamily="34" charset="0"/>
              </a:rPr>
              <a:t>Identifying Changes in BIOS (bios_diff.py)</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3733800"/>
            <a:ext cx="8229600" cy="2971800"/>
          </a:xfrm>
        </p:spPr>
        <p:txBody>
          <a:bodyPr>
            <a:normAutofit/>
          </a:bodyPr>
          <a:lstStyle/>
          <a:p>
            <a:r>
              <a:rPr lang="en-US" sz="2200" dirty="0" smtClean="0">
                <a:latin typeface="Arial" panose="020B0604020202020204" pitchFamily="34" charset="0"/>
                <a:cs typeface="Arial" panose="020B0604020202020204" pitchFamily="34" charset="0"/>
              </a:rPr>
              <a:t>The script has found a difference located in firmware volume 3 </a:t>
            </a:r>
          </a:p>
          <a:p>
            <a:r>
              <a:rPr lang="en-US" sz="2200" dirty="0" smtClean="0">
                <a:latin typeface="Arial" panose="020B0604020202020204" pitchFamily="34" charset="0"/>
                <a:cs typeface="Arial" panose="020B0604020202020204" pitchFamily="34" charset="0"/>
              </a:rPr>
              <a:t>Some files/modules have user-friendly names and if this is the case the script outputs this name</a:t>
            </a:r>
          </a:p>
          <a:p>
            <a:r>
              <a:rPr lang="en-US" sz="2200" dirty="0" err="1" smtClean="0">
                <a:latin typeface="Arial" panose="020B0604020202020204" pitchFamily="34" charset="0"/>
                <a:cs typeface="Arial" panose="020B0604020202020204" pitchFamily="34" charset="0"/>
              </a:rPr>
              <a:t>AmiTcgPlatformPeiBeforeMem</a:t>
            </a:r>
            <a:endParaRPr lang="en-US" sz="2200" dirty="0" smtClean="0">
              <a:latin typeface="Arial" panose="020B0604020202020204" pitchFamily="34" charset="0"/>
              <a:cs typeface="Arial" panose="020B0604020202020204" pitchFamily="34" charset="0"/>
            </a:endParaRPr>
          </a:p>
          <a:p>
            <a:r>
              <a:rPr lang="en-US" sz="2200" dirty="0" err="1" smtClean="0">
                <a:latin typeface="Arial" panose="020B0604020202020204" pitchFamily="34" charset="0"/>
                <a:cs typeface="Arial" panose="020B0604020202020204" pitchFamily="34" charset="0"/>
              </a:rPr>
              <a:t>Tcg</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c</a:t>
            </a:r>
            <a:r>
              <a:rPr lang="en-US" sz="2200" dirty="0" smtClean="0">
                <a:latin typeface="Arial" panose="020B0604020202020204" pitchFamily="34" charset="0"/>
                <a:cs typeface="Arial" panose="020B0604020202020204" pitchFamily="34" charset="0"/>
              </a:rPr>
              <a:t>ould be Trusted Computing Group and this is likely a PEIM that executes before memory is established</a:t>
            </a:r>
          </a:p>
          <a:p>
            <a:endParaRPr lang="en-US" sz="22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p:txBody>
      </p:sp>
      <p:cxnSp>
        <p:nvCxnSpPr>
          <p:cNvPr id="8" name="Straight Connector 7"/>
          <p:cNvCxnSpPr/>
          <p:nvPr/>
        </p:nvCxnSpPr>
        <p:spPr>
          <a:xfrm>
            <a:off x="5715000" y="1752600"/>
            <a:ext cx="2667000"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18</a:t>
            </a:fld>
            <a:endParaRPr lang="en-US">
              <a:solidFill>
                <a:prstClr val="black">
                  <a:tint val="75000"/>
                </a:prstClr>
              </a:solidFill>
              <a:latin typeface="Calibri"/>
            </a:endParaRPr>
          </a:p>
        </p:txBody>
      </p:sp>
    </p:spTree>
    <p:extLst>
      <p:ext uri="{BB962C8B-B14F-4D97-AF65-F5344CB8AC3E}">
        <p14:creationId xmlns:p14="http://schemas.microsoft.com/office/powerpoint/2010/main" val="28043791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8" y="1143000"/>
            <a:ext cx="9166578"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944562"/>
          </a:xfrm>
        </p:spPr>
        <p:txBody>
          <a:bodyPr>
            <a:normAutofit fontScale="90000"/>
          </a:bodyPr>
          <a:lstStyle/>
          <a:p>
            <a:r>
              <a:rPr lang="en-US" sz="3600" dirty="0" smtClean="0">
                <a:latin typeface="Arial" panose="020B0604020202020204" pitchFamily="34" charset="0"/>
                <a:cs typeface="Arial" panose="020B0604020202020204" pitchFamily="34" charset="0"/>
              </a:rPr>
              <a:t>Identifying Changes in BIOS (bios_diff.py)</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3733800"/>
            <a:ext cx="8229600" cy="2971800"/>
          </a:xfrm>
        </p:spPr>
        <p:txBody>
          <a:bodyPr>
            <a:normAutofit/>
          </a:bodyPr>
          <a:lstStyle/>
          <a:p>
            <a:r>
              <a:rPr lang="en-US" sz="2200" dirty="0" smtClean="0">
                <a:latin typeface="Arial" panose="020B0604020202020204" pitchFamily="34" charset="0"/>
                <a:cs typeface="Arial" panose="020B0604020202020204" pitchFamily="34" charset="0"/>
              </a:rPr>
              <a:t>If more than 1 diff is found they will all be listed here in this manner</a:t>
            </a:r>
          </a:p>
          <a:p>
            <a:r>
              <a:rPr lang="en-US" sz="2200" dirty="0" smtClean="0">
                <a:latin typeface="Arial" panose="020B0604020202020204" pitchFamily="34" charset="0"/>
                <a:cs typeface="Arial" panose="020B0604020202020204" pitchFamily="34" charset="0"/>
              </a:rPr>
              <a:t>In this case it is just a single diff found</a:t>
            </a:r>
          </a:p>
          <a:p>
            <a:r>
              <a:rPr lang="en-US" sz="2200" dirty="0" smtClean="0">
                <a:latin typeface="Arial" panose="020B0604020202020204" pitchFamily="34" charset="0"/>
                <a:cs typeface="Arial" panose="020B0604020202020204" pitchFamily="34" charset="0"/>
              </a:rPr>
              <a:t>Diff was found at offset 0x40C in the file “</a:t>
            </a:r>
            <a:r>
              <a:rPr lang="en-US" sz="2200" dirty="0" err="1" smtClean="0">
                <a:latin typeface="Arial" panose="020B0604020202020204" pitchFamily="34" charset="0"/>
                <a:cs typeface="Arial" panose="020B0604020202020204" pitchFamily="34" charset="0"/>
              </a:rPr>
              <a:t>AmiTcgPlatformPeiBeforeMem</a:t>
            </a:r>
            <a:r>
              <a:rPr lang="en-US" sz="2200" dirty="0" smtClean="0">
                <a:latin typeface="Arial" panose="020B0604020202020204" pitchFamily="34" charset="0"/>
                <a:cs typeface="Arial" panose="020B0604020202020204" pitchFamily="34" charset="0"/>
              </a:rPr>
              <a:t>”</a:t>
            </a:r>
          </a:p>
          <a:p>
            <a:r>
              <a:rPr lang="en-US" sz="2200" dirty="0" smtClean="0">
                <a:latin typeface="Arial" panose="020B0604020202020204" pitchFamily="34" charset="0"/>
                <a:cs typeface="Arial" panose="020B0604020202020204" pitchFamily="34" charset="0"/>
              </a:rPr>
              <a:t>The length of the diff is 7 bytes </a:t>
            </a:r>
          </a:p>
          <a:p>
            <a:endParaRPr lang="en-US" sz="1800" dirty="0" smtClean="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19</a:t>
            </a:fld>
            <a:endParaRPr lang="en-US">
              <a:solidFill>
                <a:prstClr val="black">
                  <a:tint val="75000"/>
                </a:prstClr>
              </a:solidFill>
              <a:latin typeface="Calibri"/>
            </a:endParaRPr>
          </a:p>
        </p:txBody>
      </p:sp>
    </p:spTree>
    <p:extLst>
      <p:ext uri="{BB962C8B-B14F-4D97-AF65-F5344CB8AC3E}">
        <p14:creationId xmlns:p14="http://schemas.microsoft.com/office/powerpoint/2010/main" val="422684487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normAutofit fontScale="90000"/>
          </a:bodyPr>
          <a:lstStyle/>
          <a:p>
            <a:pPr eaLnBrk="1" hangingPunct="1"/>
            <a:r>
              <a:rPr lang="en-US" sz="3600">
                <a:latin typeface="Arial" charset="0"/>
                <a:ea typeface="ＭＳ Ｐゴシック" charset="0"/>
                <a:cs typeface="ＭＳ Ｐゴシック" charset="0"/>
              </a:rPr>
              <a:t>All materials are licensed under a Creative Commons </a:t>
            </a:r>
            <a:r>
              <a:rPr lang="ja-JP" altLang="en-US" sz="3600">
                <a:latin typeface="Arial" charset="0"/>
                <a:ea typeface="ＭＳ Ｐゴシック" charset="0"/>
                <a:cs typeface="ＭＳ Ｐゴシック" charset="0"/>
              </a:rPr>
              <a:t>“</a:t>
            </a:r>
            <a:r>
              <a:rPr lang="en-US" altLang="ja-JP" sz="3600">
                <a:latin typeface="Arial" charset="0"/>
                <a:ea typeface="ＭＳ Ｐゴシック" charset="0"/>
                <a:cs typeface="ＭＳ Ｐゴシック" charset="0"/>
              </a:rPr>
              <a:t>Share Alike</a:t>
            </a:r>
            <a:r>
              <a:rPr lang="ja-JP" altLang="en-US" sz="3600">
                <a:latin typeface="Arial" charset="0"/>
                <a:ea typeface="ＭＳ Ｐゴシック" charset="0"/>
                <a:cs typeface="ＭＳ Ｐゴシック" charset="0"/>
              </a:rPr>
              <a:t>”</a:t>
            </a:r>
            <a:r>
              <a:rPr lang="en-US" altLang="ja-JP" sz="3600">
                <a:latin typeface="Arial" charset="0"/>
                <a:ea typeface="ＭＳ Ｐゴシック" charset="0"/>
                <a:cs typeface="ＭＳ Ｐゴシック" charset="0"/>
              </a:rPr>
              <a:t> license.</a:t>
            </a:r>
            <a:endParaRPr lang="en-US" sz="3600">
              <a:latin typeface="Arial" charset="0"/>
              <a:ea typeface="ＭＳ Ｐゴシック" charset="0"/>
              <a:cs typeface="ＭＳ Ｐゴシック" charset="0"/>
            </a:endParaRPr>
          </a:p>
        </p:txBody>
      </p:sp>
      <p:sp>
        <p:nvSpPr>
          <p:cNvPr id="28674" name="Content Placeholder 2"/>
          <p:cNvSpPr>
            <a:spLocks noGrp="1"/>
          </p:cNvSpPr>
          <p:nvPr>
            <p:ph idx="1"/>
          </p:nvPr>
        </p:nvSpPr>
        <p:spPr>
          <a:xfrm>
            <a:off x="685800" y="1066800"/>
            <a:ext cx="7772400" cy="5486400"/>
          </a:xfrm>
        </p:spPr>
        <p:txBody>
          <a:bodyPr/>
          <a:lstStyle/>
          <a:p>
            <a:pPr marL="0" indent="0" algn="ctr" eaLnBrk="1" hangingPunct="1">
              <a:buFontTx/>
              <a:buNone/>
            </a:pPr>
            <a:r>
              <a:rPr lang="en-US" sz="2400">
                <a:latin typeface="Arial" charset="0"/>
                <a:ea typeface="ＭＳ Ｐゴシック" charset="0"/>
                <a:cs typeface="ＭＳ Ｐゴシック" charset="0"/>
              </a:rPr>
              <a:t>http://creativecommons.org/licenses/by-sa/3.0/</a:t>
            </a:r>
          </a:p>
        </p:txBody>
      </p:sp>
      <p:sp>
        <p:nvSpPr>
          <p:cNvPr id="2867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fld id="{1A0190B3-9E64-8946-ADD2-447C9EEAC016}" type="slidenum">
              <a:rPr lang="en-US" sz="1400">
                <a:solidFill>
                  <a:prstClr val="black"/>
                </a:solidFill>
              </a:rPr>
              <a:pPr/>
              <a:t>2</a:t>
            </a:fld>
            <a:endParaRPr lang="en-US" sz="1400" dirty="0">
              <a:solidFill>
                <a:prstClr val="black"/>
              </a:solidFill>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6324600"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1"/>
          <p:cNvSpPr>
            <a:spLocks noChangeArrowheads="1"/>
          </p:cNvSpPr>
          <p:nvPr/>
        </p:nvSpPr>
        <p:spPr bwMode="auto">
          <a:xfrm>
            <a:off x="0" y="6427788"/>
            <a:ext cx="914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dirty="0">
                <a:solidFill>
                  <a:prstClr val="black"/>
                </a:solidFill>
                <a:latin typeface="Calibri"/>
              </a:rPr>
              <a:t>Attribution condition: You must indicate that derivative work</a:t>
            </a:r>
          </a:p>
          <a:p>
            <a:r>
              <a:rPr lang="en-US" sz="1100" dirty="0">
                <a:solidFill>
                  <a:prstClr val="black"/>
                </a:solidFill>
                <a:latin typeface="Calibri"/>
              </a:rPr>
              <a:t>"Is derived from </a:t>
            </a:r>
            <a:r>
              <a:rPr lang="en-US" sz="1100" dirty="0" smtClean="0">
                <a:solidFill>
                  <a:prstClr val="black"/>
                </a:solidFill>
                <a:latin typeface="Calibri"/>
              </a:rPr>
              <a:t>John Butterworth &amp; </a:t>
            </a:r>
            <a:r>
              <a:rPr lang="en-US" sz="1100" dirty="0" err="1" smtClean="0">
                <a:solidFill>
                  <a:prstClr val="black"/>
                </a:solidFill>
                <a:latin typeface="Calibri"/>
              </a:rPr>
              <a:t>Xeno</a:t>
            </a:r>
            <a:r>
              <a:rPr lang="en-US" sz="1100" dirty="0" smtClean="0">
                <a:solidFill>
                  <a:prstClr val="black"/>
                </a:solidFill>
                <a:latin typeface="Calibri"/>
              </a:rPr>
              <a:t> </a:t>
            </a:r>
            <a:r>
              <a:rPr lang="en-US" sz="1100" dirty="0" err="1" smtClean="0">
                <a:solidFill>
                  <a:prstClr val="black"/>
                </a:solidFill>
                <a:latin typeface="Calibri"/>
              </a:rPr>
              <a:t>Kovah’s</a:t>
            </a:r>
            <a:r>
              <a:rPr lang="en-US" sz="1100" dirty="0" smtClean="0">
                <a:solidFill>
                  <a:prstClr val="black"/>
                </a:solidFill>
                <a:latin typeface="Calibri"/>
              </a:rPr>
              <a:t> ’Advanced Intel </a:t>
            </a:r>
            <a:r>
              <a:rPr lang="en-US" sz="1100" dirty="0">
                <a:solidFill>
                  <a:prstClr val="black"/>
                </a:solidFill>
                <a:latin typeface="Calibri"/>
              </a:rPr>
              <a:t>x86: BIOS and </a:t>
            </a:r>
            <a:r>
              <a:rPr lang="en-US" sz="1100" dirty="0" smtClean="0">
                <a:solidFill>
                  <a:prstClr val="black"/>
                </a:solidFill>
                <a:latin typeface="Calibri"/>
              </a:rPr>
              <a:t>SMM’ class posted at http://</a:t>
            </a:r>
            <a:r>
              <a:rPr lang="en-US" sz="1100" dirty="0" err="1" smtClean="0">
                <a:solidFill>
                  <a:prstClr val="black"/>
                </a:solidFill>
                <a:latin typeface="Calibri"/>
              </a:rPr>
              <a:t>opensecuritytraining.info</a:t>
            </a:r>
            <a:r>
              <a:rPr lang="en-US" sz="1100" dirty="0" smtClean="0">
                <a:solidFill>
                  <a:prstClr val="black"/>
                </a:solidFill>
                <a:latin typeface="Calibri"/>
              </a:rPr>
              <a:t>/</a:t>
            </a:r>
            <a:r>
              <a:rPr lang="en-US" sz="1100" dirty="0" err="1" smtClean="0">
                <a:solidFill>
                  <a:prstClr val="black"/>
                </a:solidFill>
                <a:latin typeface="Calibri"/>
              </a:rPr>
              <a:t>IntroBIOS.html</a:t>
            </a:r>
            <a:r>
              <a:rPr lang="en-US" sz="1100" dirty="0" smtClean="0">
                <a:solidFill>
                  <a:prstClr val="black"/>
                </a:solidFill>
                <a:latin typeface="Calibri"/>
              </a:rPr>
              <a:t>”</a:t>
            </a:r>
            <a:endParaRPr lang="en-US" sz="1100" dirty="0">
              <a:solidFill>
                <a:prstClr val="black"/>
              </a:solidFill>
              <a:latin typeface="Calibri"/>
            </a:endParaRPr>
          </a:p>
        </p:txBody>
      </p:sp>
    </p:spTree>
    <p:extLst>
      <p:ext uri="{BB962C8B-B14F-4D97-AF65-F5344CB8AC3E}">
        <p14:creationId xmlns:p14="http://schemas.microsoft.com/office/powerpoint/2010/main" val="21330874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8" y="1143000"/>
            <a:ext cx="9166578"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944562"/>
          </a:xfrm>
        </p:spPr>
        <p:txBody>
          <a:bodyPr>
            <a:normAutofit fontScale="90000"/>
          </a:bodyPr>
          <a:lstStyle/>
          <a:p>
            <a:r>
              <a:rPr lang="en-US" sz="3600" dirty="0" smtClean="0">
                <a:latin typeface="Arial" panose="020B0604020202020204" pitchFamily="34" charset="0"/>
                <a:cs typeface="Arial" panose="020B0604020202020204" pitchFamily="34" charset="0"/>
              </a:rPr>
              <a:t>Identifying Changes in BIOS (bios_diff.py)</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3733800"/>
            <a:ext cx="8229600" cy="2971800"/>
          </a:xfrm>
        </p:spPr>
        <p:txBody>
          <a:bodyPr>
            <a:normAutofit/>
          </a:bodyPr>
          <a:lstStyle/>
          <a:p>
            <a:r>
              <a:rPr lang="en-US" sz="2200" dirty="0" smtClean="0">
                <a:latin typeface="Arial" panose="020B0604020202020204" pitchFamily="34" charset="0"/>
                <a:cs typeface="Arial" panose="020B0604020202020204" pitchFamily="34" charset="0"/>
              </a:rPr>
              <a:t>Files in the UEFI Flash File System are in the PE format (or TE [Terse Executable], which is a minimalist PE file)</a:t>
            </a:r>
          </a:p>
          <a:p>
            <a:pPr lvl="1"/>
            <a:r>
              <a:rPr lang="en-US" sz="1800" dirty="0" smtClean="0">
                <a:latin typeface="Arial" panose="020B0604020202020204" pitchFamily="34" charset="0"/>
                <a:cs typeface="Arial" panose="020B0604020202020204" pitchFamily="34" charset="0"/>
              </a:rPr>
              <a:t>But still PE</a:t>
            </a:r>
          </a:p>
          <a:p>
            <a:r>
              <a:rPr lang="en-US" sz="2200" dirty="0" smtClean="0">
                <a:latin typeface="Arial" panose="020B0604020202020204" pitchFamily="34" charset="0"/>
                <a:cs typeface="Arial" panose="020B0604020202020204" pitchFamily="34" charset="0"/>
              </a:rPr>
              <a:t>For this reason we can identify whether diffs are located in the .data or .text (code) sections of a given file</a:t>
            </a:r>
          </a:p>
          <a:p>
            <a:pPr lvl="1"/>
            <a:r>
              <a:rPr lang="en-US" sz="1800" dirty="0" smtClean="0">
                <a:latin typeface="Arial" panose="020B0604020202020204" pitchFamily="34" charset="0"/>
                <a:cs typeface="Arial" panose="020B0604020202020204" pitchFamily="34" charset="0"/>
              </a:rPr>
              <a:t>In this case the change occurs in the code section</a:t>
            </a:r>
          </a:p>
          <a:p>
            <a:endParaRPr lang="en-US" sz="1800" dirty="0" smtClean="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p:txBody>
      </p:sp>
      <p:sp>
        <p:nvSpPr>
          <p:cNvPr id="4" name="Right Brace 3"/>
          <p:cNvSpPr/>
          <p:nvPr/>
        </p:nvSpPr>
        <p:spPr>
          <a:xfrm>
            <a:off x="1439897" y="1981200"/>
            <a:ext cx="155448" cy="285453"/>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20</a:t>
            </a:fld>
            <a:endParaRPr lang="en-US">
              <a:solidFill>
                <a:prstClr val="black">
                  <a:tint val="75000"/>
                </a:prstClr>
              </a:solidFill>
              <a:latin typeface="Calibri"/>
            </a:endParaRPr>
          </a:p>
        </p:txBody>
      </p:sp>
    </p:spTree>
    <p:extLst>
      <p:ext uri="{BB962C8B-B14F-4D97-AF65-F5344CB8AC3E}">
        <p14:creationId xmlns:p14="http://schemas.microsoft.com/office/powerpoint/2010/main" val="1766383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8" y="1143000"/>
            <a:ext cx="9166578"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944562"/>
          </a:xfrm>
        </p:spPr>
        <p:txBody>
          <a:bodyPr>
            <a:normAutofit fontScale="90000"/>
          </a:bodyPr>
          <a:lstStyle/>
          <a:p>
            <a:r>
              <a:rPr lang="en-US" sz="3600" dirty="0" smtClean="0">
                <a:latin typeface="Arial" panose="020B0604020202020204" pitchFamily="34" charset="0"/>
                <a:cs typeface="Arial" panose="020B0604020202020204" pitchFamily="34" charset="0"/>
              </a:rPr>
              <a:t>Identifying Changes in BIOS (bios_diff.py)</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3733800"/>
            <a:ext cx="8229600" cy="2971800"/>
          </a:xfrm>
        </p:spPr>
        <p:txBody>
          <a:bodyPr>
            <a:normAutofit/>
          </a:bodyPr>
          <a:lstStyle/>
          <a:p>
            <a:r>
              <a:rPr lang="en-US" sz="2200" dirty="0" smtClean="0">
                <a:latin typeface="Arial" panose="020B0604020202020204" pitchFamily="34" charset="0"/>
                <a:cs typeface="Arial" panose="020B0604020202020204" pitchFamily="34" charset="0"/>
              </a:rPr>
              <a:t>Also from the PE file we can get the Virtual Address of the change in the file </a:t>
            </a:r>
          </a:p>
          <a:p>
            <a:r>
              <a:rPr lang="en-US" sz="2200" dirty="0" smtClean="0">
                <a:latin typeface="Arial" panose="020B0604020202020204" pitchFamily="34" charset="0"/>
                <a:cs typeface="Arial" panose="020B0604020202020204" pitchFamily="34" charset="0"/>
              </a:rPr>
              <a:t>From this we can derive both the Flash Linear Address of the change on the serial flash (provided the size of the BIOS region) and therefore its location in mapped high-memory</a:t>
            </a:r>
          </a:p>
          <a:p>
            <a:r>
              <a:rPr lang="en-US" sz="2200" dirty="0">
                <a:latin typeface="Arial" panose="020B0604020202020204" pitchFamily="34" charset="0"/>
                <a:cs typeface="Arial" panose="020B0604020202020204" pitchFamily="34" charset="0"/>
              </a:rPr>
              <a:t>The output also identifies the Relative-Virtual </a:t>
            </a:r>
            <a:r>
              <a:rPr lang="en-US" sz="2200" dirty="0" smtClean="0">
                <a:latin typeface="Arial" panose="020B0604020202020204" pitchFamily="34" charset="0"/>
                <a:cs typeface="Arial" panose="020B0604020202020204" pitchFamily="34" charset="0"/>
              </a:rPr>
              <a:t>Address (RVA), </a:t>
            </a:r>
            <a:r>
              <a:rPr lang="en-US" sz="2200" dirty="0">
                <a:latin typeface="Arial" panose="020B0604020202020204" pitchFamily="34" charset="0"/>
                <a:cs typeface="Arial" panose="020B0604020202020204" pitchFamily="34" charset="0"/>
              </a:rPr>
              <a:t>which is the segment offset </a:t>
            </a:r>
            <a:r>
              <a:rPr lang="en-US" sz="2200" dirty="0" smtClean="0">
                <a:latin typeface="Arial" panose="020B0604020202020204" pitchFamily="34" charset="0"/>
                <a:cs typeface="Arial" panose="020B0604020202020204" pitchFamily="34" charset="0"/>
              </a:rPr>
              <a:t>from the start of the PE file</a:t>
            </a:r>
          </a:p>
        </p:txBody>
      </p:sp>
      <p:sp>
        <p:nvSpPr>
          <p:cNvPr id="5" name="Right Brace 4"/>
          <p:cNvSpPr/>
          <p:nvPr/>
        </p:nvSpPr>
        <p:spPr>
          <a:xfrm>
            <a:off x="1295400" y="2209800"/>
            <a:ext cx="155448" cy="285453"/>
          </a:xfrm>
          <a:prstGeom prst="rightBrace">
            <a:avLst/>
          </a:prstGeom>
          <a:ln w="38100">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21</a:t>
            </a:fld>
            <a:endParaRPr lang="en-US">
              <a:solidFill>
                <a:prstClr val="black">
                  <a:tint val="75000"/>
                </a:prstClr>
              </a:solidFill>
              <a:latin typeface="Calibri"/>
            </a:endParaRPr>
          </a:p>
        </p:txBody>
      </p:sp>
    </p:spTree>
    <p:extLst>
      <p:ext uri="{BB962C8B-B14F-4D97-AF65-F5344CB8AC3E}">
        <p14:creationId xmlns:p14="http://schemas.microsoft.com/office/powerpoint/2010/main" val="19602717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0837" b="39062"/>
          <a:stretch/>
        </p:blipFill>
        <p:spPr bwMode="auto">
          <a:xfrm>
            <a:off x="-22578" y="1143000"/>
            <a:ext cx="3589867"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944562"/>
          </a:xfrm>
        </p:spPr>
        <p:txBody>
          <a:bodyPr>
            <a:normAutofit fontScale="90000"/>
          </a:bodyPr>
          <a:lstStyle/>
          <a:p>
            <a:r>
              <a:rPr lang="en-US" sz="3600" dirty="0" smtClean="0">
                <a:latin typeface="Arial" panose="020B0604020202020204" pitchFamily="34" charset="0"/>
                <a:cs typeface="Arial" panose="020B0604020202020204" pitchFamily="34" charset="0"/>
              </a:rPr>
              <a:t>Identifying Changes in BIOS (bios_diff.py)</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3733800"/>
            <a:ext cx="8229600" cy="2971800"/>
          </a:xfrm>
        </p:spPr>
        <p:txBody>
          <a:bodyPr>
            <a:normAutofit/>
          </a:bodyPr>
          <a:lstStyle/>
          <a:p>
            <a:r>
              <a:rPr lang="en-US" sz="2200" dirty="0" smtClean="0">
                <a:latin typeface="Arial" panose="020B0604020202020204" pitchFamily="34" charset="0"/>
                <a:cs typeface="Arial" panose="020B0604020202020204" pitchFamily="34" charset="0"/>
              </a:rPr>
              <a:t>We can use the VA and RVA information to locate this PE file in the BIOS hex dump</a:t>
            </a:r>
          </a:p>
          <a:p>
            <a:r>
              <a:rPr lang="en-US" sz="2200" dirty="0" smtClean="0">
                <a:latin typeface="Arial" panose="020B0604020202020204" pitchFamily="34" charset="0"/>
                <a:cs typeface="Arial" panose="020B0604020202020204" pitchFamily="34" charset="0"/>
              </a:rPr>
              <a:t>VA – RVA = beginning of PE file</a:t>
            </a:r>
          </a:p>
          <a:p>
            <a:r>
              <a:rPr lang="en-US" sz="2200" dirty="0" smtClean="0">
                <a:latin typeface="Arial" panose="020B0604020202020204" pitchFamily="34" charset="0"/>
                <a:cs typeface="Arial" panose="020B0604020202020204" pitchFamily="34" charset="0"/>
              </a:rPr>
              <a:t>But first let’s convert that VA to a flash linear address:</a:t>
            </a:r>
          </a:p>
          <a:p>
            <a:r>
              <a:rPr lang="en-US" sz="2200" dirty="0">
                <a:latin typeface="Arial" panose="020B0604020202020204" pitchFamily="34" charset="0"/>
                <a:cs typeface="Arial" panose="020B0604020202020204" pitchFamily="34" charset="0"/>
              </a:rPr>
              <a:t>FFFF_FFFFh – FFE6_D090h = </a:t>
            </a:r>
            <a:r>
              <a:rPr lang="en-US" sz="2200" dirty="0" smtClean="0">
                <a:latin typeface="Arial" panose="020B0604020202020204" pitchFamily="34" charset="0"/>
                <a:cs typeface="Arial" panose="020B0604020202020204" pitchFamily="34" charset="0"/>
              </a:rPr>
              <a:t>19_2F6Fh</a:t>
            </a:r>
          </a:p>
          <a:p>
            <a:r>
              <a:rPr lang="en-US" sz="2200" dirty="0" smtClean="0">
                <a:latin typeface="Arial" panose="020B0604020202020204" pitchFamily="34" charset="0"/>
                <a:cs typeface="Arial" panose="020B0604020202020204" pitchFamily="34" charset="0"/>
              </a:rPr>
              <a:t>&lt;.bin size&gt; - 19_2F6Fh = BF_FFFFh - </a:t>
            </a:r>
            <a:r>
              <a:rPr lang="en-US" sz="2200" dirty="0">
                <a:latin typeface="Arial" panose="020B0604020202020204" pitchFamily="34" charset="0"/>
                <a:cs typeface="Arial" panose="020B0604020202020204" pitchFamily="34" charset="0"/>
              </a:rPr>
              <a:t>19_2F6Fh = </a:t>
            </a:r>
            <a:r>
              <a:rPr lang="en-US" sz="2200" dirty="0" smtClean="0">
                <a:latin typeface="Arial" panose="020B0604020202020204" pitchFamily="34" charset="0"/>
                <a:cs typeface="Arial" panose="020B0604020202020204" pitchFamily="34" charset="0"/>
              </a:rPr>
              <a:t>A6_D090h</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A6_D090h – 40C = </a:t>
            </a:r>
            <a:r>
              <a:rPr lang="en-US" sz="2200" b="1" dirty="0" smtClean="0">
                <a:solidFill>
                  <a:srgbClr val="C00000"/>
                </a:solidFill>
                <a:latin typeface="Arial" panose="020B0604020202020204" pitchFamily="34" charset="0"/>
                <a:cs typeface="Arial" panose="020B0604020202020204" pitchFamily="34" charset="0"/>
              </a:rPr>
              <a:t>A6_CC84h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266" y="1905000"/>
            <a:ext cx="7262734" cy="144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ounded Rectangle 3"/>
          <p:cNvSpPr/>
          <p:nvPr/>
        </p:nvSpPr>
        <p:spPr>
          <a:xfrm>
            <a:off x="0" y="2216434"/>
            <a:ext cx="1295400" cy="336689"/>
          </a:xfrm>
          <a:prstGeom prst="roundRect">
            <a:avLst/>
          </a:prstGeom>
          <a:noFill/>
          <a:ln w="412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Rounded Rectangle 7"/>
          <p:cNvSpPr/>
          <p:nvPr/>
        </p:nvSpPr>
        <p:spPr>
          <a:xfrm>
            <a:off x="3886200" y="2209461"/>
            <a:ext cx="762000" cy="182291"/>
          </a:xfrm>
          <a:prstGeom prst="round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 name="Rounded Rectangle 8"/>
          <p:cNvSpPr/>
          <p:nvPr/>
        </p:nvSpPr>
        <p:spPr>
          <a:xfrm rot="5400000">
            <a:off x="7792730" y="2140735"/>
            <a:ext cx="416693" cy="321578"/>
          </a:xfrm>
          <a:prstGeom prst="round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22</a:t>
            </a:fld>
            <a:endParaRPr lang="en-US">
              <a:solidFill>
                <a:prstClr val="black">
                  <a:tint val="75000"/>
                </a:prstClr>
              </a:solidFill>
              <a:latin typeface="Calibri"/>
            </a:endParaRPr>
          </a:p>
        </p:txBody>
      </p:sp>
    </p:spTree>
    <p:extLst>
      <p:ext uri="{BB962C8B-B14F-4D97-AF65-F5344CB8AC3E}">
        <p14:creationId xmlns:p14="http://schemas.microsoft.com/office/powerpoint/2010/main" val="12227494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600" dirty="0" smtClean="0">
                <a:latin typeface="Arial" panose="020B0604020202020204" pitchFamily="34" charset="0"/>
                <a:cs typeface="Arial" panose="020B0604020202020204" pitchFamily="34" charset="0"/>
              </a:rPr>
              <a:t>Analyzing UEFI Files with IDA</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(Search for “MITRE Copernicus Analyzing BIOS Differences with </a:t>
            </a:r>
            <a:r>
              <a:rPr lang="en-US" sz="3600" smtClean="0">
                <a:latin typeface="Arial" panose="020B0604020202020204" pitchFamily="34" charset="0"/>
                <a:cs typeface="Arial" panose="020B0604020202020204" pitchFamily="34" charset="0"/>
              </a:rPr>
              <a:t>IDA Pro”)</a:t>
            </a:r>
            <a:endParaRPr lang="en-US" sz="36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23</a:t>
            </a:fld>
            <a:endParaRPr lang="en-US">
              <a:solidFill>
                <a:prstClr val="black">
                  <a:tint val="75000"/>
                </a:prstClr>
              </a:solidFill>
              <a:latin typeface="Calibri"/>
            </a:endParaRPr>
          </a:p>
        </p:txBody>
      </p:sp>
    </p:spTree>
    <p:extLst>
      <p:ext uri="{BB962C8B-B14F-4D97-AF65-F5344CB8AC3E}">
        <p14:creationId xmlns:p14="http://schemas.microsoft.com/office/powerpoint/2010/main" val="198120531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0"/>
            <a:ext cx="8229600" cy="2895600"/>
          </a:xfrm>
        </p:spPr>
        <p:txBody>
          <a:bodyPr>
            <a:normAutofit/>
          </a:bodyPr>
          <a:lstStyle/>
          <a:p>
            <a:r>
              <a:rPr lang="en-US" sz="2200" dirty="0" smtClean="0">
                <a:latin typeface="Arial" panose="020B0604020202020204" pitchFamily="34" charset="0"/>
                <a:cs typeface="Arial" panose="020B0604020202020204" pitchFamily="34" charset="0"/>
              </a:rPr>
              <a:t>Following our example of finding a “diff” across multiple BIOS, let’s find out how to analyze the change using IDA</a:t>
            </a:r>
          </a:p>
          <a:p>
            <a:r>
              <a:rPr lang="en-US" sz="2200" dirty="0" smtClean="0">
                <a:latin typeface="Arial" panose="020B0604020202020204" pitchFamily="34" charset="0"/>
                <a:cs typeface="Arial" panose="020B0604020202020204" pitchFamily="34" charset="0"/>
              </a:rPr>
              <a:t>This should strike a sharp contrast to trying to analyze a legacy BIOS which does not follow public standards</a:t>
            </a:r>
          </a:p>
          <a:p>
            <a:pPr lvl="1"/>
            <a:r>
              <a:rPr lang="en-US" sz="1800" dirty="0" smtClean="0">
                <a:latin typeface="Arial" panose="020B0604020202020204" pitchFamily="34" charset="0"/>
                <a:cs typeface="Arial" panose="020B0604020202020204" pitchFamily="34" charset="0"/>
              </a:rPr>
              <a:t>Not to say they don’t have internal standards, just that those standards are not public</a:t>
            </a:r>
            <a:endParaRPr lang="en-US" sz="2200" dirty="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The free version of IDA will be adequate for these purposes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90" y="1190951"/>
            <a:ext cx="8940693" cy="2370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24</a:t>
            </a:fld>
            <a:endParaRPr lang="en-US">
              <a:solidFill>
                <a:prstClr val="black">
                  <a:tint val="75000"/>
                </a:prstClr>
              </a:solidFill>
              <a:latin typeface="Calibri"/>
            </a:endParaRPr>
          </a:p>
        </p:txBody>
      </p:sp>
      <p:sp>
        <p:nvSpPr>
          <p:cNvPr id="7" name="Title 1"/>
          <p:cNvSpPr>
            <a:spLocks noGrp="1"/>
          </p:cNvSpPr>
          <p:nvPr>
            <p:ph type="title"/>
          </p:nvPr>
        </p:nvSpPr>
        <p:spPr>
          <a:xfrm>
            <a:off x="457200" y="9596"/>
            <a:ext cx="8229600" cy="944562"/>
          </a:xfrm>
        </p:spPr>
        <p:txBody>
          <a:bodyPr>
            <a:normAutofit/>
          </a:bodyPr>
          <a:lstStyle/>
          <a:p>
            <a:r>
              <a:rPr lang="en-US" sz="3600" dirty="0" smtClean="0">
                <a:latin typeface="Arial" panose="020B0604020202020204" pitchFamily="34" charset="0"/>
                <a:cs typeface="Arial" panose="020B0604020202020204" pitchFamily="34" charset="0"/>
              </a:rPr>
              <a:t>Analyzing </a:t>
            </a:r>
            <a:r>
              <a:rPr lang="en-US" sz="3600" dirty="0">
                <a:latin typeface="Arial" panose="020B0604020202020204" pitchFamily="34" charset="0"/>
                <a:cs typeface="Arial" panose="020B0604020202020204" pitchFamily="34" charset="0"/>
              </a:rPr>
              <a:t>UEFI Files</a:t>
            </a:r>
          </a:p>
        </p:txBody>
      </p:sp>
    </p:spTree>
    <p:extLst>
      <p:ext uri="{BB962C8B-B14F-4D97-AF65-F5344CB8AC3E}">
        <p14:creationId xmlns:p14="http://schemas.microsoft.com/office/powerpoint/2010/main" val="204682305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67200"/>
            <a:ext cx="8229600" cy="2438400"/>
          </a:xfrm>
        </p:spPr>
        <p:txBody>
          <a:bodyPr>
            <a:normAutofit/>
          </a:bodyPr>
          <a:lstStyle/>
          <a:p>
            <a:r>
              <a:rPr lang="en-US" sz="2200" dirty="0" smtClean="0">
                <a:latin typeface="Arial" panose="020B0604020202020204" pitchFamily="34" charset="0"/>
                <a:cs typeface="Arial" panose="020B0604020202020204" pitchFamily="34" charset="0"/>
              </a:rPr>
              <a:t>The first step having identified a change between two BIOS dumps is to first locate the specific files in which the change(s) were detected</a:t>
            </a:r>
          </a:p>
          <a:p>
            <a:r>
              <a:rPr lang="en-US" sz="2200" dirty="0" smtClean="0">
                <a:latin typeface="Arial" panose="020B0604020202020204" pitchFamily="34" charset="0"/>
                <a:cs typeface="Arial" panose="020B0604020202020204" pitchFamily="34" charset="0"/>
              </a:rPr>
              <a:t>In our example, the changes occur in Firmware Volume 3 </a:t>
            </a:r>
          </a:p>
          <a:p>
            <a:r>
              <a:rPr lang="en-US" sz="2200" dirty="0" smtClean="0">
                <a:latin typeface="Arial" panose="020B0604020202020204" pitchFamily="34" charset="0"/>
                <a:cs typeface="Arial" panose="020B0604020202020204" pitchFamily="34" charset="0"/>
              </a:rPr>
              <a:t>Find the directory where EFIPWN decomposed the UEFI binary and go to firmwareVolume3</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90" y="1190951"/>
            <a:ext cx="8940693" cy="2370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0108" y="2178740"/>
            <a:ext cx="5857875" cy="1419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Connector 6"/>
          <p:cNvCxnSpPr/>
          <p:nvPr/>
        </p:nvCxnSpPr>
        <p:spPr>
          <a:xfrm>
            <a:off x="2133600" y="1828800"/>
            <a:ext cx="1676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12" idx="0"/>
          </p:cNvCxnSpPr>
          <p:nvPr/>
        </p:nvCxnSpPr>
        <p:spPr>
          <a:xfrm>
            <a:off x="2895600" y="1828800"/>
            <a:ext cx="1143000" cy="125895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276600" y="3087756"/>
            <a:ext cx="1524000" cy="32467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25</a:t>
            </a:fld>
            <a:endParaRPr lang="en-US">
              <a:solidFill>
                <a:prstClr val="black">
                  <a:tint val="75000"/>
                </a:prstClr>
              </a:solidFill>
              <a:latin typeface="Calibri"/>
            </a:endParaRPr>
          </a:p>
        </p:txBody>
      </p:sp>
    </p:spTree>
    <p:extLst>
      <p:ext uri="{BB962C8B-B14F-4D97-AF65-F5344CB8AC3E}">
        <p14:creationId xmlns:p14="http://schemas.microsoft.com/office/powerpoint/2010/main" val="23926314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0"/>
            <a:ext cx="8229600" cy="2895600"/>
          </a:xfrm>
        </p:spPr>
        <p:txBody>
          <a:bodyPr>
            <a:normAutofit fontScale="92500" lnSpcReduction="10000"/>
          </a:bodyPr>
          <a:lstStyle/>
          <a:p>
            <a:r>
              <a:rPr lang="en-US" sz="2200" dirty="0" smtClean="0">
                <a:latin typeface="Arial" panose="020B0604020202020204" pitchFamily="34" charset="0"/>
                <a:cs typeface="Arial" panose="020B0604020202020204" pitchFamily="34" charset="0"/>
              </a:rPr>
              <a:t>Inside the firmwareVolume3 directory is a directory listing of GUIDS</a:t>
            </a:r>
          </a:p>
          <a:p>
            <a:r>
              <a:rPr lang="en-US" sz="2200" dirty="0" smtClean="0">
                <a:latin typeface="Arial" panose="020B0604020202020204" pitchFamily="34" charset="0"/>
                <a:cs typeface="Arial" panose="020B0604020202020204" pitchFamily="34" charset="0"/>
              </a:rPr>
              <a:t>Find the GUID in which this diff was detected</a:t>
            </a:r>
          </a:p>
          <a:p>
            <a:r>
              <a:rPr lang="en-US" sz="2200" dirty="0" smtClean="0">
                <a:latin typeface="Arial" panose="020B0604020202020204" pitchFamily="34" charset="0"/>
                <a:cs typeface="Arial" panose="020B0604020202020204" pitchFamily="34" charset="0"/>
              </a:rPr>
              <a:t>In this case </a:t>
            </a:r>
            <a:r>
              <a:rPr lang="en-US" sz="2200" dirty="0">
                <a:latin typeface="Arial" panose="020B0604020202020204" pitchFamily="34" charset="0"/>
                <a:cs typeface="Arial" panose="020B0604020202020204" pitchFamily="34" charset="0"/>
              </a:rPr>
              <a:t>it is GUID: </a:t>
            </a:r>
            <a:endParaRPr lang="en-US" sz="2200" dirty="0" smtClean="0">
              <a:latin typeface="Arial" panose="020B0604020202020204" pitchFamily="34" charset="0"/>
              <a:cs typeface="Arial" panose="020B0604020202020204" pitchFamily="34" charset="0"/>
            </a:endParaRPr>
          </a:p>
          <a:p>
            <a:pPr lvl="1"/>
            <a:r>
              <a:rPr lang="en-US" sz="1800" dirty="0" smtClean="0">
                <a:latin typeface="Arial" panose="020B0604020202020204" pitchFamily="34" charset="0"/>
                <a:cs typeface="Arial" panose="020B0604020202020204" pitchFamily="34" charset="0"/>
              </a:rPr>
              <a:t>e9312938-e56b-4614-a252-cf7d2f377e26</a:t>
            </a:r>
          </a:p>
          <a:p>
            <a:r>
              <a:rPr lang="en-US" sz="2200" dirty="0" smtClean="0">
                <a:latin typeface="Arial" panose="020B0604020202020204" pitchFamily="34" charset="0"/>
                <a:cs typeface="Arial" panose="020B0604020202020204" pitchFamily="34" charset="0"/>
              </a:rPr>
              <a:t>Inside this directory you will find the PE32_94 file which contains the file that has changed</a:t>
            </a:r>
          </a:p>
          <a:p>
            <a:r>
              <a:rPr lang="en-US" sz="2200" dirty="0" smtClean="0">
                <a:latin typeface="Arial" panose="020B0604020202020204" pitchFamily="34" charset="0"/>
                <a:cs typeface="Arial" panose="020B0604020202020204" pitchFamily="34" charset="0"/>
              </a:rPr>
              <a:t>You can locate both of these files in this manner: the previous one which is assumed to be good, and the new one in which the change has been observed</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90" y="1190951"/>
            <a:ext cx="8940693" cy="2370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6847" r="15332" b="3850"/>
          <a:stretch/>
        </p:blipFill>
        <p:spPr bwMode="auto">
          <a:xfrm>
            <a:off x="2909081" y="2209800"/>
            <a:ext cx="6128902" cy="15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3810000" y="1828800"/>
            <a:ext cx="3810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endCxn id="8" idx="0"/>
          </p:cNvCxnSpPr>
          <p:nvPr/>
        </p:nvCxnSpPr>
        <p:spPr>
          <a:xfrm flipH="1">
            <a:off x="4510766" y="1828800"/>
            <a:ext cx="1462766" cy="74212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048000" y="2570922"/>
            <a:ext cx="2925532" cy="32467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26</a:t>
            </a:fld>
            <a:endParaRPr lang="en-US">
              <a:solidFill>
                <a:prstClr val="black">
                  <a:tint val="75000"/>
                </a:prstClr>
              </a:solidFill>
              <a:latin typeface="Calibri"/>
            </a:endParaRPr>
          </a:p>
        </p:txBody>
      </p:sp>
      <p:sp>
        <p:nvSpPr>
          <p:cNvPr id="11" name="Title 1"/>
          <p:cNvSpPr>
            <a:spLocks noGrp="1"/>
          </p:cNvSpPr>
          <p:nvPr>
            <p:ph type="title"/>
          </p:nvPr>
        </p:nvSpPr>
        <p:spPr>
          <a:xfrm>
            <a:off x="457200" y="9596"/>
            <a:ext cx="8229600" cy="944562"/>
          </a:xfrm>
        </p:spPr>
        <p:txBody>
          <a:bodyPr>
            <a:normAutofit/>
          </a:bodyPr>
          <a:lstStyle/>
          <a:p>
            <a:r>
              <a:rPr lang="en-US" sz="3600" dirty="0" smtClean="0">
                <a:latin typeface="Arial" panose="020B0604020202020204" pitchFamily="34" charset="0"/>
                <a:cs typeface="Arial" panose="020B0604020202020204" pitchFamily="34" charset="0"/>
              </a:rPr>
              <a:t>Analyzing </a:t>
            </a:r>
            <a:r>
              <a:rPr lang="en-US" sz="3600" dirty="0">
                <a:latin typeface="Arial" panose="020B0604020202020204" pitchFamily="34" charset="0"/>
                <a:cs typeface="Arial" panose="020B0604020202020204" pitchFamily="34" charset="0"/>
              </a:rPr>
              <a:t>UEFI Files</a:t>
            </a:r>
          </a:p>
        </p:txBody>
      </p:sp>
    </p:spTree>
    <p:extLst>
      <p:ext uri="{BB962C8B-B14F-4D97-AF65-F5344CB8AC3E}">
        <p14:creationId xmlns:p14="http://schemas.microsoft.com/office/powerpoint/2010/main" val="18275130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0"/>
            <a:ext cx="8229600" cy="2133600"/>
          </a:xfrm>
        </p:spPr>
        <p:txBody>
          <a:bodyPr>
            <a:normAutofit/>
          </a:bodyPr>
          <a:lstStyle/>
          <a:p>
            <a:r>
              <a:rPr lang="en-US" sz="2200" dirty="0" smtClean="0">
                <a:latin typeface="Arial" panose="020B0604020202020204" pitchFamily="34" charset="0"/>
                <a:cs typeface="Arial" panose="020B0604020202020204" pitchFamily="34" charset="0"/>
              </a:rPr>
              <a:t>One of the first things you can do upon acquiring both files is to observe them in a hex editor</a:t>
            </a:r>
          </a:p>
          <a:p>
            <a:r>
              <a:rPr lang="en-US" sz="2200" dirty="0" smtClean="0">
                <a:latin typeface="Arial" panose="020B0604020202020204" pitchFamily="34" charset="0"/>
                <a:cs typeface="Arial" panose="020B0604020202020204" pitchFamily="34" charset="0"/>
              </a:rPr>
              <a:t>HxD allows you to easily perform binary comparisons between 2 files (Analysis &gt; File-Compare &gt; Compare, and then select the 2 files you want to compare)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30357"/>
            <a:ext cx="6172200" cy="3522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27</a:t>
            </a:fld>
            <a:endParaRPr lang="en-US">
              <a:solidFill>
                <a:prstClr val="black">
                  <a:tint val="75000"/>
                </a:prstClr>
              </a:solidFill>
              <a:latin typeface="Calibri"/>
            </a:endParaRPr>
          </a:p>
        </p:txBody>
      </p:sp>
      <p:sp>
        <p:nvSpPr>
          <p:cNvPr id="7" name="Title 1"/>
          <p:cNvSpPr>
            <a:spLocks noGrp="1"/>
          </p:cNvSpPr>
          <p:nvPr>
            <p:ph type="title"/>
          </p:nvPr>
        </p:nvSpPr>
        <p:spPr>
          <a:xfrm>
            <a:off x="457200" y="9596"/>
            <a:ext cx="8229600" cy="944562"/>
          </a:xfrm>
        </p:spPr>
        <p:txBody>
          <a:bodyPr>
            <a:normAutofit/>
          </a:bodyPr>
          <a:lstStyle/>
          <a:p>
            <a:r>
              <a:rPr lang="en-US" sz="3600" dirty="0" smtClean="0">
                <a:latin typeface="Arial" panose="020B0604020202020204" pitchFamily="34" charset="0"/>
                <a:cs typeface="Arial" panose="020B0604020202020204" pitchFamily="34" charset="0"/>
              </a:rPr>
              <a:t>Quick look in hex editor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594339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081" y="954158"/>
            <a:ext cx="6222722" cy="3598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4572000"/>
            <a:ext cx="8229600" cy="2133600"/>
          </a:xfrm>
        </p:spPr>
        <p:txBody>
          <a:bodyPr>
            <a:normAutofit fontScale="92500"/>
          </a:bodyPr>
          <a:lstStyle/>
          <a:p>
            <a:r>
              <a:rPr lang="en-US" sz="2200" dirty="0" err="1" smtClean="0">
                <a:latin typeface="Arial" panose="020B0604020202020204" pitchFamily="34" charset="0"/>
                <a:cs typeface="Arial" panose="020B0604020202020204" pitchFamily="34" charset="0"/>
              </a:rPr>
              <a:t>HxD’s</a:t>
            </a:r>
            <a:r>
              <a:rPr lang="en-US" sz="2200" dirty="0" smtClean="0">
                <a:latin typeface="Arial" panose="020B0604020202020204" pitchFamily="34" charset="0"/>
                <a:cs typeface="Arial" panose="020B0604020202020204" pitchFamily="34" charset="0"/>
              </a:rPr>
              <a:t> file comparison compares each file in parallel and highlights each byte that differs</a:t>
            </a:r>
          </a:p>
          <a:p>
            <a:r>
              <a:rPr lang="en-US" sz="2200" dirty="0" smtClean="0">
                <a:latin typeface="Arial" panose="020B0604020202020204" pitchFamily="34" charset="0"/>
                <a:cs typeface="Arial" panose="020B0604020202020204" pitchFamily="34" charset="0"/>
              </a:rPr>
              <a:t>It’s a quick way to “eyeball” changes which have been detected</a:t>
            </a:r>
            <a:endParaRPr lang="en-US" sz="2200" dirty="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This is less helpful when the file-sizes differ and the area where you want to analyze the change occurs at an offset other than where it usually does</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28</a:t>
            </a:fld>
            <a:endParaRPr lang="en-US">
              <a:solidFill>
                <a:prstClr val="black">
                  <a:tint val="75000"/>
                </a:prstClr>
              </a:solidFill>
              <a:latin typeface="Calibri"/>
            </a:endParaRPr>
          </a:p>
        </p:txBody>
      </p:sp>
      <p:sp>
        <p:nvSpPr>
          <p:cNvPr id="8" name="Title 1"/>
          <p:cNvSpPr>
            <a:spLocks noGrp="1"/>
          </p:cNvSpPr>
          <p:nvPr>
            <p:ph type="title"/>
          </p:nvPr>
        </p:nvSpPr>
        <p:spPr>
          <a:xfrm>
            <a:off x="457200" y="9596"/>
            <a:ext cx="8229600" cy="944562"/>
          </a:xfrm>
        </p:spPr>
        <p:txBody>
          <a:bodyPr>
            <a:normAutofit/>
          </a:bodyPr>
          <a:lstStyle/>
          <a:p>
            <a:r>
              <a:rPr lang="en-US" sz="3600" dirty="0" smtClean="0">
                <a:latin typeface="Arial" panose="020B0604020202020204" pitchFamily="34" charset="0"/>
                <a:cs typeface="Arial" panose="020B0604020202020204" pitchFamily="34" charset="0"/>
              </a:rPr>
              <a:t>Quick look in hex editor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470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081" y="954158"/>
            <a:ext cx="6222722" cy="3598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4648200"/>
            <a:ext cx="8229600" cy="2057400"/>
          </a:xfrm>
        </p:spPr>
        <p:txBody>
          <a:bodyPr>
            <a:normAutofit fontScale="92500" lnSpcReduction="20000"/>
          </a:bodyPr>
          <a:lstStyle/>
          <a:p>
            <a:r>
              <a:rPr lang="en-US" sz="2200" dirty="0" smtClean="0">
                <a:latin typeface="Arial" panose="020B0604020202020204" pitchFamily="34" charset="0"/>
                <a:cs typeface="Arial" panose="020B0604020202020204" pitchFamily="34" charset="0"/>
              </a:rPr>
              <a:t>In this simple example, the “</a:t>
            </a:r>
            <a:r>
              <a:rPr lang="en-US" sz="2200" dirty="0" err="1" smtClean="0">
                <a:latin typeface="Arial" panose="020B0604020202020204" pitchFamily="34" charset="0"/>
                <a:cs typeface="Arial" panose="020B0604020202020204" pitchFamily="34" charset="0"/>
              </a:rPr>
              <a:t>haxed</a:t>
            </a:r>
            <a:r>
              <a:rPr lang="en-US" sz="2200" dirty="0" smtClean="0">
                <a:latin typeface="Arial" panose="020B0604020202020204" pitchFamily="34" charset="0"/>
                <a:cs typeface="Arial" panose="020B0604020202020204" pitchFamily="34" charset="0"/>
              </a:rPr>
              <a:t>” version of the PE file has opcode 0xC3 at offset 0x40C while the original file has 0x8B</a:t>
            </a:r>
          </a:p>
          <a:p>
            <a:r>
              <a:rPr lang="en-US" sz="2200" dirty="0" smtClean="0">
                <a:latin typeface="Arial" panose="020B0604020202020204" pitchFamily="34" charset="0"/>
                <a:cs typeface="Arial" panose="020B0604020202020204" pitchFamily="34" charset="0"/>
              </a:rPr>
              <a:t>Those who are familiar with the x86 instruction set may recognize the 0xC3 opcode as the RET (return) instruction</a:t>
            </a:r>
          </a:p>
          <a:p>
            <a:r>
              <a:rPr lang="en-US" sz="2200" dirty="0" smtClean="0">
                <a:latin typeface="Arial" panose="020B0604020202020204" pitchFamily="34" charset="0"/>
                <a:cs typeface="Arial" panose="020B0604020202020204" pitchFamily="34" charset="0"/>
              </a:rPr>
              <a:t>Note that at the bottom of the HxD window it shows the file offset of the highlighted diff byte (“Block 40C-40C”)</a:t>
            </a:r>
          </a:p>
          <a:p>
            <a:r>
              <a:rPr lang="en-US" sz="2200" dirty="0" smtClean="0">
                <a:latin typeface="Arial" panose="020B0604020202020204" pitchFamily="34" charset="0"/>
                <a:cs typeface="Arial" panose="020B0604020202020204" pitchFamily="34" charset="0"/>
              </a:rPr>
              <a:t>This corresponds to the information outputted by our bios_diff.py </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29</a:t>
            </a:fld>
            <a:endParaRPr lang="en-US">
              <a:solidFill>
                <a:prstClr val="black">
                  <a:tint val="75000"/>
                </a:prstClr>
              </a:solidFill>
              <a:latin typeface="Calibri"/>
            </a:endParaRPr>
          </a:p>
        </p:txBody>
      </p:sp>
      <p:sp>
        <p:nvSpPr>
          <p:cNvPr id="8" name="Title 1"/>
          <p:cNvSpPr>
            <a:spLocks noGrp="1"/>
          </p:cNvSpPr>
          <p:nvPr>
            <p:ph type="title"/>
          </p:nvPr>
        </p:nvSpPr>
        <p:spPr>
          <a:xfrm>
            <a:off x="457200" y="9596"/>
            <a:ext cx="8229600" cy="944562"/>
          </a:xfrm>
        </p:spPr>
        <p:txBody>
          <a:bodyPr>
            <a:normAutofit/>
          </a:bodyPr>
          <a:lstStyle/>
          <a:p>
            <a:r>
              <a:rPr lang="en-US" sz="3600" dirty="0" smtClean="0">
                <a:latin typeface="Arial" panose="020B0604020202020204" pitchFamily="34" charset="0"/>
                <a:cs typeface="Arial" panose="020B0604020202020204" pitchFamily="34" charset="0"/>
              </a:rPr>
              <a:t>Quick look in hex editor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39882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smtClean="0"/>
              <a:t>And the people yelled:</a:t>
            </a:r>
            <a:endParaRPr lang="en-US" dirty="0"/>
          </a:p>
        </p:txBody>
      </p:sp>
      <p:sp>
        <p:nvSpPr>
          <p:cNvPr id="3" name="Content Placeholder 2"/>
          <p:cNvSpPr>
            <a:spLocks noGrp="1"/>
          </p:cNvSpPr>
          <p:nvPr>
            <p:ph idx="1"/>
          </p:nvPr>
        </p:nvSpPr>
        <p:spPr>
          <a:xfrm>
            <a:off x="457200" y="3657600"/>
            <a:ext cx="8229600" cy="3124200"/>
          </a:xfrm>
        </p:spPr>
        <p:txBody>
          <a:bodyPr>
            <a:normAutofit/>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3</a:t>
            </a:fld>
            <a:endParaRPr lang="en-US">
              <a:solidFill>
                <a:prstClr val="black">
                  <a:tint val="75000"/>
                </a:prstClr>
              </a:solidFill>
              <a:latin typeface="Calibri"/>
            </a:endParaRPr>
          </a:p>
        </p:txBody>
      </p:sp>
      <p:pic>
        <p:nvPicPr>
          <p:cNvPr id="5" name="Picture 4"/>
          <p:cNvPicPr>
            <a:picLocks noChangeAspect="1"/>
          </p:cNvPicPr>
          <p:nvPr/>
        </p:nvPicPr>
        <p:blipFill>
          <a:blip r:embed="rId3"/>
          <a:stretch>
            <a:fillRect/>
          </a:stretch>
        </p:blipFill>
        <p:spPr>
          <a:xfrm>
            <a:off x="609600" y="694837"/>
            <a:ext cx="7848600" cy="6163163"/>
          </a:xfrm>
          <a:prstGeom prst="rect">
            <a:avLst/>
          </a:prstGeom>
        </p:spPr>
      </p:pic>
      <p:sp>
        <p:nvSpPr>
          <p:cNvPr id="7" name="Rounded Rectangular Callout 6"/>
          <p:cNvSpPr/>
          <p:nvPr/>
        </p:nvSpPr>
        <p:spPr>
          <a:xfrm>
            <a:off x="1600200" y="1295400"/>
            <a:ext cx="5943600" cy="1600200"/>
          </a:xfrm>
          <a:prstGeom prst="wedgeRoundRectCallout">
            <a:avLst>
              <a:gd name="adj1" fmla="val -4471"/>
              <a:gd name="adj2" fmla="val 11183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4000" dirty="0" smtClean="0">
                <a:solidFill>
                  <a:prstClr val="white"/>
                </a:solidFill>
                <a:latin typeface="Calibri"/>
              </a:rPr>
              <a:t>WE WANT TO ANALYZE SOME CODE!</a:t>
            </a:r>
            <a:endParaRPr lang="en-US" sz="4000" dirty="0">
              <a:solidFill>
                <a:prstClr val="white"/>
              </a:solidFill>
              <a:latin typeface="Calibri"/>
            </a:endParaRPr>
          </a:p>
        </p:txBody>
      </p:sp>
      <p:sp>
        <p:nvSpPr>
          <p:cNvPr id="8" name="Rounded Rectangular Callout 7"/>
          <p:cNvSpPr/>
          <p:nvPr/>
        </p:nvSpPr>
        <p:spPr>
          <a:xfrm>
            <a:off x="1600200" y="1295400"/>
            <a:ext cx="5943600" cy="1600200"/>
          </a:xfrm>
          <a:prstGeom prst="wedgeRoundRectCallout">
            <a:avLst>
              <a:gd name="adj1" fmla="val 20360"/>
              <a:gd name="adj2" fmla="val 10969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4000" dirty="0" smtClean="0">
                <a:solidFill>
                  <a:prstClr val="white"/>
                </a:solidFill>
                <a:latin typeface="Calibri"/>
              </a:rPr>
              <a:t>WE WANT TO ANALYZE SOME CODE!</a:t>
            </a:r>
            <a:endParaRPr lang="en-US" sz="4000" dirty="0">
              <a:solidFill>
                <a:prstClr val="white"/>
              </a:solidFill>
              <a:latin typeface="Calibri"/>
            </a:endParaRPr>
          </a:p>
        </p:txBody>
      </p:sp>
      <p:sp>
        <p:nvSpPr>
          <p:cNvPr id="9" name="Rounded Rectangular Callout 8"/>
          <p:cNvSpPr/>
          <p:nvPr/>
        </p:nvSpPr>
        <p:spPr>
          <a:xfrm>
            <a:off x="1600200" y="1295400"/>
            <a:ext cx="5943600" cy="1600200"/>
          </a:xfrm>
          <a:prstGeom prst="wedgeRoundRectCallout">
            <a:avLst>
              <a:gd name="adj1" fmla="val -42391"/>
              <a:gd name="adj2" fmla="val 12399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4000" dirty="0" smtClean="0">
                <a:solidFill>
                  <a:prstClr val="white"/>
                </a:solidFill>
                <a:latin typeface="Calibri"/>
              </a:rPr>
              <a:t>WE WANT TO ANALYZE SOME CODE!</a:t>
            </a:r>
            <a:endParaRPr lang="en-US" sz="4000" dirty="0">
              <a:solidFill>
                <a:prstClr val="white"/>
              </a:solidFill>
              <a:latin typeface="Calibri"/>
            </a:endParaRPr>
          </a:p>
        </p:txBody>
      </p:sp>
      <p:sp>
        <p:nvSpPr>
          <p:cNvPr id="10" name="Rounded Rectangular Callout 9"/>
          <p:cNvSpPr/>
          <p:nvPr/>
        </p:nvSpPr>
        <p:spPr>
          <a:xfrm>
            <a:off x="1600200" y="1295400"/>
            <a:ext cx="5943600" cy="1600200"/>
          </a:xfrm>
          <a:prstGeom prst="wedgeRoundRectCallout">
            <a:avLst>
              <a:gd name="adj1" fmla="val -20448"/>
              <a:gd name="adj2" fmla="val 12613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4000" dirty="0" smtClean="0">
                <a:solidFill>
                  <a:prstClr val="white"/>
                </a:solidFill>
                <a:latin typeface="Calibri"/>
              </a:rPr>
              <a:t>WE WANT TO ANALYZE SOME CODE!</a:t>
            </a:r>
            <a:endParaRPr lang="en-US" sz="4000" dirty="0">
              <a:solidFill>
                <a:prstClr val="white"/>
              </a:solidFill>
              <a:latin typeface="Calibri"/>
            </a:endParaRPr>
          </a:p>
        </p:txBody>
      </p:sp>
      <p:sp>
        <p:nvSpPr>
          <p:cNvPr id="11" name="Rounded Rectangular Callout 10"/>
          <p:cNvSpPr/>
          <p:nvPr/>
        </p:nvSpPr>
        <p:spPr>
          <a:xfrm>
            <a:off x="1600200" y="1295400"/>
            <a:ext cx="5943600" cy="1600200"/>
          </a:xfrm>
          <a:prstGeom prst="wedgeRoundRectCallout">
            <a:avLst>
              <a:gd name="adj1" fmla="val 45383"/>
              <a:gd name="adj2" fmla="val 13400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4000" dirty="0" smtClean="0">
                <a:solidFill>
                  <a:prstClr val="white"/>
                </a:solidFill>
                <a:latin typeface="Calibri"/>
              </a:rPr>
              <a:t>WE WANT TO ANALYZE SOME CODE!</a:t>
            </a:r>
            <a:endParaRPr lang="en-US" sz="4000" dirty="0">
              <a:solidFill>
                <a:prstClr val="white"/>
              </a:solidFill>
              <a:latin typeface="Calibri"/>
            </a:endParaRPr>
          </a:p>
        </p:txBody>
      </p:sp>
      <p:sp>
        <p:nvSpPr>
          <p:cNvPr id="12" name="Rounded Rectangular Callout 11"/>
          <p:cNvSpPr/>
          <p:nvPr/>
        </p:nvSpPr>
        <p:spPr>
          <a:xfrm>
            <a:off x="1600200" y="1295400"/>
            <a:ext cx="5943600" cy="1600200"/>
          </a:xfrm>
          <a:prstGeom prst="wedgeRoundRectCallout">
            <a:avLst>
              <a:gd name="adj1" fmla="val 1689"/>
              <a:gd name="adj2" fmla="val 8180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4000" dirty="0" smtClean="0">
                <a:solidFill>
                  <a:prstClr val="white"/>
                </a:solidFill>
                <a:latin typeface="Calibri"/>
              </a:rPr>
              <a:t>WE WANT TO ANALYZE SOME CODE!!!1!</a:t>
            </a:r>
            <a:endParaRPr lang="en-US" sz="4000" dirty="0">
              <a:solidFill>
                <a:prstClr val="white"/>
              </a:solidFill>
              <a:latin typeface="Calibri"/>
            </a:endParaRPr>
          </a:p>
        </p:txBody>
      </p:sp>
    </p:spTree>
    <p:extLst>
      <p:ext uri="{BB962C8B-B14F-4D97-AF65-F5344CB8AC3E}">
        <p14:creationId xmlns:p14="http://schemas.microsoft.com/office/powerpoint/2010/main" val="20982348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082" y="954158"/>
            <a:ext cx="6270864" cy="3598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4648200"/>
            <a:ext cx="8229600" cy="2057400"/>
          </a:xfrm>
        </p:spPr>
        <p:txBody>
          <a:bodyPr>
            <a:normAutofit/>
          </a:bodyPr>
          <a:lstStyle/>
          <a:p>
            <a:r>
              <a:rPr lang="en-US" sz="2200" dirty="0" smtClean="0">
                <a:latin typeface="Arial" panose="020B0604020202020204" pitchFamily="34" charset="0"/>
                <a:cs typeface="Arial" panose="020B0604020202020204" pitchFamily="34" charset="0"/>
              </a:rPr>
              <a:t>You can cycle through each byte that is different by pressing ‘F6’ (Next Difference)</a:t>
            </a:r>
          </a:p>
          <a:p>
            <a:r>
              <a:rPr lang="en-US" sz="2200" dirty="0" smtClean="0">
                <a:latin typeface="Arial" panose="020B0604020202020204" pitchFamily="34" charset="0"/>
                <a:cs typeface="Arial" panose="020B0604020202020204" pitchFamily="34" charset="0"/>
              </a:rPr>
              <a:t>In this simple example, there is only this single byte that is different</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sp>
        <p:nvSpPr>
          <p:cNvPr id="7" name="Title 1"/>
          <p:cNvSpPr>
            <a:spLocks noGrp="1"/>
          </p:cNvSpPr>
          <p:nvPr>
            <p:ph type="title"/>
          </p:nvPr>
        </p:nvSpPr>
        <p:spPr>
          <a:xfrm>
            <a:off x="457200" y="9596"/>
            <a:ext cx="8229600" cy="944562"/>
          </a:xfrm>
        </p:spPr>
        <p:txBody>
          <a:bodyPr>
            <a:normAutofit/>
          </a:bodyPr>
          <a:lstStyle/>
          <a:p>
            <a:r>
              <a:rPr lang="en-US" sz="3600" dirty="0" smtClean="0">
                <a:latin typeface="Arial" panose="020B0604020202020204" pitchFamily="34" charset="0"/>
                <a:cs typeface="Arial" panose="020B0604020202020204" pitchFamily="34" charset="0"/>
              </a:rPr>
              <a:t>Quick look in hex editor</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794038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normAutofit/>
          </a:bodyPr>
          <a:lstStyle/>
          <a:p>
            <a:r>
              <a:rPr lang="en-US" sz="3600" dirty="0" smtClean="0">
                <a:latin typeface="Arial" panose="020B0604020202020204" pitchFamily="34" charset="0"/>
                <a:cs typeface="Arial" panose="020B0604020202020204" pitchFamily="34" charset="0"/>
              </a:rPr>
              <a:t>Analyzing </a:t>
            </a:r>
            <a:r>
              <a:rPr lang="en-US" sz="3600" dirty="0">
                <a:latin typeface="Arial" panose="020B0604020202020204" pitchFamily="34" charset="0"/>
                <a:cs typeface="Arial" panose="020B0604020202020204" pitchFamily="34" charset="0"/>
              </a:rPr>
              <a:t>UEFI </a:t>
            </a:r>
            <a:r>
              <a:rPr lang="en-US" sz="3600" dirty="0" smtClean="0">
                <a:latin typeface="Arial" panose="020B0604020202020204" pitchFamily="34" charset="0"/>
                <a:cs typeface="Arial" panose="020B0604020202020204" pitchFamily="34" charset="0"/>
              </a:rPr>
              <a:t>Files with IDA</a:t>
            </a:r>
            <a:endParaRPr lang="en-US" sz="3600"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6790"/>
          <a:stretch/>
        </p:blipFill>
        <p:spPr bwMode="auto">
          <a:xfrm>
            <a:off x="228600" y="882869"/>
            <a:ext cx="8684217" cy="3841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5105400"/>
            <a:ext cx="8229600" cy="1600200"/>
          </a:xfrm>
        </p:spPr>
        <p:txBody>
          <a:bodyPr>
            <a:normAutofit fontScale="70000" lnSpcReduction="20000"/>
          </a:bodyPr>
          <a:lstStyle/>
          <a:p>
            <a:r>
              <a:rPr lang="en-US" sz="2200" dirty="0">
                <a:latin typeface="Arial" panose="020B0604020202020204" pitchFamily="34" charset="0"/>
                <a:cs typeface="Arial" panose="020B0604020202020204" pitchFamily="34" charset="0"/>
              </a:rPr>
              <a:t>Now we’ll actually take a look at these files in IDA</a:t>
            </a:r>
          </a:p>
          <a:p>
            <a:pPr lvl="1"/>
            <a:r>
              <a:rPr lang="en-US" sz="1800" dirty="0">
                <a:latin typeface="Arial" panose="020B0604020202020204" pitchFamily="34" charset="0"/>
                <a:cs typeface="Arial" panose="020B0604020202020204" pitchFamily="34" charset="0"/>
              </a:rPr>
              <a:t>Free version is </a:t>
            </a:r>
            <a:r>
              <a:rPr lang="en-US" sz="1800" dirty="0" smtClean="0">
                <a:latin typeface="Arial" panose="020B0604020202020204" pitchFamily="34" charset="0"/>
                <a:cs typeface="Arial" panose="020B0604020202020204" pitchFamily="34" charset="0"/>
              </a:rPr>
              <a:t>mostly adequate, minus the Hex-Rays pseudo-code view</a:t>
            </a:r>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Notice IDA recognizes the PE file format and opens the file </a:t>
            </a:r>
            <a:r>
              <a:rPr lang="en-US" sz="2200" dirty="0" smtClean="0">
                <a:latin typeface="Arial" panose="020B0604020202020204" pitchFamily="34" charset="0"/>
                <a:cs typeface="Arial" panose="020B0604020202020204" pitchFamily="34" charset="0"/>
              </a:rPr>
              <a:t>accordingly</a:t>
            </a:r>
          </a:p>
          <a:p>
            <a:pPr lvl="1"/>
            <a:r>
              <a:rPr lang="en-US" sz="1800" dirty="0" smtClean="0">
                <a:latin typeface="Arial" panose="020B0604020202020204" pitchFamily="34" charset="0"/>
                <a:cs typeface="Arial" panose="020B0604020202020204" pitchFamily="34" charset="0"/>
              </a:rPr>
              <a:t>IDA 6.7 will recognize UEFI files! (but can’t distinguish between PEI and DXE drivers, and so just applies a DXE entry point definition in both cases)</a:t>
            </a:r>
            <a:endParaRPr lang="en-US" sz="1800" dirty="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Shown here is the non-hacked version of the TPM driver showing real instructions at the entry point</a:t>
            </a:r>
            <a:endParaRPr lang="en-US" sz="1800" dirty="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31</a:t>
            </a:fld>
            <a:endParaRPr lang="en-US">
              <a:solidFill>
                <a:prstClr val="black">
                  <a:tint val="75000"/>
                </a:prstClr>
              </a:solidFill>
              <a:latin typeface="Calibri"/>
            </a:endParaRPr>
          </a:p>
        </p:txBody>
      </p:sp>
    </p:spTree>
    <p:extLst>
      <p:ext uri="{BB962C8B-B14F-4D97-AF65-F5344CB8AC3E}">
        <p14:creationId xmlns:p14="http://schemas.microsoft.com/office/powerpoint/2010/main" val="56176527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normAutofit/>
          </a:bodyPr>
          <a:lstStyle/>
          <a:p>
            <a:r>
              <a:rPr lang="en-US" sz="3600" dirty="0" smtClean="0">
                <a:latin typeface="Arial" panose="020B0604020202020204" pitchFamily="34" charset="0"/>
                <a:cs typeface="Arial" panose="020B0604020202020204" pitchFamily="34" charset="0"/>
              </a:rPr>
              <a:t>Analyzing </a:t>
            </a:r>
            <a:r>
              <a:rPr lang="en-US" sz="3600" dirty="0">
                <a:latin typeface="Arial" panose="020B0604020202020204" pitchFamily="34" charset="0"/>
                <a:cs typeface="Arial" panose="020B0604020202020204" pitchFamily="34" charset="0"/>
              </a:rPr>
              <a:t>UEFI </a:t>
            </a:r>
            <a:r>
              <a:rPr lang="en-US" sz="3600" dirty="0" smtClean="0">
                <a:latin typeface="Arial" panose="020B0604020202020204" pitchFamily="34" charset="0"/>
                <a:cs typeface="Arial" panose="020B0604020202020204" pitchFamily="34" charset="0"/>
              </a:rPr>
              <a:t>Files with IDA</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5029200"/>
            <a:ext cx="8229600" cy="1676400"/>
          </a:xfrm>
        </p:spPr>
        <p:txBody>
          <a:bodyPr>
            <a:normAutofit lnSpcReduction="10000"/>
          </a:bodyPr>
          <a:lstStyle/>
          <a:p>
            <a:r>
              <a:rPr lang="en-US" sz="2200" dirty="0" smtClean="0">
                <a:latin typeface="Arial" panose="020B0604020202020204" pitchFamily="34" charset="0"/>
                <a:cs typeface="Arial" panose="020B0604020202020204" pitchFamily="34" charset="0"/>
              </a:rPr>
              <a:t>Shown above is the hacked file with just the RET at the entry point</a:t>
            </a:r>
          </a:p>
          <a:p>
            <a:r>
              <a:rPr lang="en-US" sz="2200" dirty="0" smtClean="0">
                <a:latin typeface="Arial" panose="020B0604020202020204" pitchFamily="34" charset="0"/>
                <a:cs typeface="Arial" panose="020B0604020202020204" pitchFamily="34" charset="0"/>
              </a:rPr>
              <a:t>This simple example assumes the attacker has placed this instruction here so that the TPM driver never performs any of its activities</a:t>
            </a:r>
            <a:endParaRPr lang="en-US" sz="1800" dirty="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5814"/>
          <a:stretch/>
        </p:blipFill>
        <p:spPr bwMode="auto">
          <a:xfrm>
            <a:off x="228600" y="838200"/>
            <a:ext cx="8642076" cy="387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32</a:t>
            </a:fld>
            <a:endParaRPr lang="en-US">
              <a:solidFill>
                <a:prstClr val="black">
                  <a:tint val="75000"/>
                </a:prstClr>
              </a:solidFill>
              <a:latin typeface="Calibri"/>
            </a:endParaRPr>
          </a:p>
        </p:txBody>
      </p:sp>
    </p:spTree>
    <p:extLst>
      <p:ext uri="{BB962C8B-B14F-4D97-AF65-F5344CB8AC3E}">
        <p14:creationId xmlns:p14="http://schemas.microsoft.com/office/powerpoint/2010/main" val="23314714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44562"/>
          </a:xfrm>
        </p:spPr>
        <p:txBody>
          <a:bodyPr>
            <a:normAutofit/>
          </a:bodyPr>
          <a:lstStyle/>
          <a:p>
            <a:r>
              <a:rPr lang="en-US" sz="3600" dirty="0" smtClean="0">
                <a:latin typeface="Arial" panose="020B0604020202020204" pitchFamily="34" charset="0"/>
                <a:cs typeface="Arial" panose="020B0604020202020204" pitchFamily="34" charset="0"/>
              </a:rPr>
              <a:t>Analyzing </a:t>
            </a:r>
            <a:r>
              <a:rPr lang="en-US" sz="3600" dirty="0">
                <a:latin typeface="Arial" panose="020B0604020202020204" pitchFamily="34" charset="0"/>
                <a:cs typeface="Arial" panose="020B0604020202020204" pitchFamily="34" charset="0"/>
              </a:rPr>
              <a:t>UEFI </a:t>
            </a:r>
            <a:r>
              <a:rPr lang="en-US" sz="3600" dirty="0" smtClean="0">
                <a:latin typeface="Arial" panose="020B0604020202020204" pitchFamily="34" charset="0"/>
                <a:cs typeface="Arial" panose="020B0604020202020204" pitchFamily="34" charset="0"/>
              </a:rPr>
              <a:t>Files with IDA</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3429000"/>
            <a:ext cx="8229600" cy="3276600"/>
          </a:xfrm>
        </p:spPr>
        <p:txBody>
          <a:bodyPr>
            <a:normAutofit/>
          </a:bodyPr>
          <a:lstStyle/>
          <a:p>
            <a:r>
              <a:rPr lang="en-US" sz="2200" dirty="0" smtClean="0">
                <a:latin typeface="Arial" panose="020B0604020202020204" pitchFamily="34" charset="0"/>
                <a:cs typeface="Arial" panose="020B0604020202020204" pitchFamily="34" charset="0"/>
              </a:rPr>
              <a:t>To see the pseudo-code you will need the full version of IDA Pro with Hex-Rays</a:t>
            </a:r>
            <a:endParaRPr lang="en-US" sz="1800" dirty="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The non-hacked file is dereferencing a DWORD at offset 24 of </a:t>
            </a:r>
            <a:r>
              <a:rPr lang="en-US" sz="2200" dirty="0" err="1">
                <a:latin typeface="Arial" panose="020B0604020202020204" pitchFamily="34" charset="0"/>
                <a:cs typeface="Arial" panose="020B0604020202020204" pitchFamily="34" charset="0"/>
              </a:rPr>
              <a:t>a</a:t>
            </a:r>
            <a:r>
              <a:rPr lang="en-US" sz="2200" dirty="0" err="1" smtClean="0">
                <a:latin typeface="Arial" panose="020B0604020202020204" pitchFamily="34" charset="0"/>
                <a:cs typeface="Arial" panose="020B0604020202020204" pitchFamily="34" charset="0"/>
              </a:rPr>
              <a:t>rg</a:t>
            </a:r>
            <a:r>
              <a:rPr lang="en-US" sz="2200" dirty="0" smtClean="0">
                <a:latin typeface="Arial" panose="020B0604020202020204" pitchFamily="34" charset="0"/>
                <a:cs typeface="Arial" panose="020B0604020202020204" pitchFamily="34" charset="0"/>
              </a:rPr>
              <a:t> 2</a:t>
            </a:r>
          </a:p>
          <a:p>
            <a:pPr lvl="1"/>
            <a:r>
              <a:rPr lang="en-US" sz="1800" dirty="0" smtClean="0">
                <a:latin typeface="Arial" panose="020B0604020202020204" pitchFamily="34" charset="0"/>
                <a:cs typeface="Arial" panose="020B0604020202020204" pitchFamily="34" charset="0"/>
              </a:rPr>
              <a:t>IDA displays offsets in base 10 by default; 24 is 0x18</a:t>
            </a:r>
          </a:p>
          <a:p>
            <a:r>
              <a:rPr lang="en-US" sz="2200" dirty="0" smtClean="0">
                <a:latin typeface="Arial" panose="020B0604020202020204" pitchFamily="34" charset="0"/>
                <a:cs typeface="Arial" panose="020B0604020202020204" pitchFamily="34" charset="0"/>
              </a:rPr>
              <a:t>The dereference is followed by a call: (a2, &amp;unk_FFE6D744)</a:t>
            </a:r>
          </a:p>
          <a:p>
            <a:r>
              <a:rPr lang="en-US" sz="2200" dirty="0" smtClean="0">
                <a:latin typeface="Arial" panose="020B0604020202020204" pitchFamily="34" charset="0"/>
                <a:cs typeface="Arial" panose="020B0604020202020204" pitchFamily="34" charset="0"/>
              </a:rPr>
              <a:t>So this appears to be calling a function pointer from out of a table</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530" t="24203" r="7566" b="39493"/>
          <a:stretch/>
        </p:blipFill>
        <p:spPr bwMode="auto">
          <a:xfrm>
            <a:off x="152400" y="1143000"/>
            <a:ext cx="8774308"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33</a:t>
            </a:fld>
            <a:endParaRPr lang="en-US">
              <a:solidFill>
                <a:prstClr val="black">
                  <a:tint val="75000"/>
                </a:prstClr>
              </a:solidFill>
              <a:latin typeface="Calibri"/>
            </a:endParaRPr>
          </a:p>
        </p:txBody>
      </p:sp>
    </p:spTree>
    <p:extLst>
      <p:ext uri="{BB962C8B-B14F-4D97-AF65-F5344CB8AC3E}">
        <p14:creationId xmlns:p14="http://schemas.microsoft.com/office/powerpoint/2010/main" val="8258474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6"/>
            <a:ext cx="8229600" cy="944562"/>
          </a:xfrm>
        </p:spPr>
        <p:txBody>
          <a:bodyPr>
            <a:normAutofit/>
          </a:bodyPr>
          <a:lstStyle/>
          <a:p>
            <a:r>
              <a:rPr lang="en-US" sz="3600" dirty="0" smtClean="0">
                <a:latin typeface="Arial" panose="020B0604020202020204" pitchFamily="34" charset="0"/>
                <a:cs typeface="Arial" panose="020B0604020202020204" pitchFamily="34" charset="0"/>
              </a:rPr>
              <a:t>Applying UEFI Structure Definitions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3733800"/>
            <a:ext cx="8229600" cy="2971800"/>
          </a:xfrm>
        </p:spPr>
        <p:txBody>
          <a:bodyPr>
            <a:normAutofit fontScale="92500"/>
          </a:bodyPr>
          <a:lstStyle/>
          <a:p>
            <a:r>
              <a:rPr lang="en-US" sz="2200" dirty="0" smtClean="0">
                <a:latin typeface="Arial" panose="020B0604020202020204" pitchFamily="34" charset="0"/>
                <a:cs typeface="Arial" panose="020B0604020202020204" pitchFamily="34" charset="0"/>
              </a:rPr>
              <a:t>UEFI uses publically-defined data structures</a:t>
            </a:r>
          </a:p>
          <a:p>
            <a:r>
              <a:rPr lang="en-US" sz="2200" dirty="0" smtClean="0">
                <a:latin typeface="Arial" panose="020B0604020202020204" pitchFamily="34" charset="0"/>
                <a:cs typeface="Arial" panose="020B0604020202020204" pitchFamily="34" charset="0"/>
              </a:rPr>
              <a:t>We’re going to import ‘</a:t>
            </a:r>
            <a:r>
              <a:rPr lang="en-US" sz="2200" dirty="0" err="1" smtClean="0">
                <a:latin typeface="Arial" panose="020B0604020202020204" pitchFamily="34" charset="0"/>
                <a:cs typeface="Arial" panose="020B0604020202020204" pitchFamily="34" charset="0"/>
              </a:rPr>
              <a:t>behemoth.h</a:t>
            </a:r>
            <a:r>
              <a:rPr lang="en-US" sz="2200" dirty="0" smtClean="0">
                <a:latin typeface="Arial" panose="020B0604020202020204" pitchFamily="34" charset="0"/>
                <a:cs typeface="Arial" panose="020B0604020202020204" pitchFamily="34" charset="0"/>
              </a:rPr>
              <a:t>’ which was created by Snare (using scripts)</a:t>
            </a:r>
          </a:p>
          <a:p>
            <a:pPr lvl="1"/>
            <a:r>
              <a:rPr lang="en-US" sz="1800" dirty="0">
                <a:latin typeface="Arial" panose="020B0604020202020204" pitchFamily="34" charset="0"/>
                <a:cs typeface="Arial" panose="020B0604020202020204" pitchFamily="34" charset="0"/>
                <a:hlinkClick r:id="rId2"/>
              </a:rPr>
              <a:t>https://</a:t>
            </a:r>
            <a:r>
              <a:rPr lang="en-US" sz="1800" dirty="0" smtClean="0">
                <a:latin typeface="Arial" panose="020B0604020202020204" pitchFamily="34" charset="0"/>
                <a:cs typeface="Arial" panose="020B0604020202020204" pitchFamily="34" charset="0"/>
                <a:hlinkClick r:id="rId2"/>
              </a:rPr>
              <a:t>github.com/snarez/ida-efiutils/blob/master/behemoth.h</a:t>
            </a:r>
            <a:endParaRPr lang="en-US" sz="1800" dirty="0" smtClean="0">
              <a:latin typeface="Arial" panose="020B0604020202020204" pitchFamily="34" charset="0"/>
              <a:cs typeface="Arial" panose="020B0604020202020204" pitchFamily="34" charset="0"/>
            </a:endParaRPr>
          </a:p>
          <a:p>
            <a:pPr lvl="1"/>
            <a:r>
              <a:rPr lang="en-US" sz="1800" dirty="0" smtClean="0">
                <a:latin typeface="Arial" panose="020B0604020202020204" pitchFamily="34" charset="0"/>
                <a:cs typeface="Arial" panose="020B0604020202020204" pitchFamily="34" charset="0"/>
              </a:rPr>
              <a:t>Snare has done a talk on attacking Apple’s EFI implementation</a:t>
            </a:r>
          </a:p>
          <a:p>
            <a:pPr lvl="1"/>
            <a:r>
              <a:rPr lang="en-US" sz="1800" dirty="0" smtClean="0">
                <a:latin typeface="Arial" panose="020B0604020202020204" pitchFamily="34" charset="0"/>
                <a:cs typeface="Arial" panose="020B0604020202020204" pitchFamily="34" charset="0"/>
              </a:rPr>
              <a:t>Black Hat USA 2012: </a:t>
            </a:r>
            <a:r>
              <a:rPr lang="en-US" sz="1800" dirty="0" smtClean="0">
                <a:latin typeface="Arial" panose="020B0604020202020204" pitchFamily="34" charset="0"/>
                <a:cs typeface="Arial" panose="020B0604020202020204" pitchFamily="34" charset="0"/>
                <a:hlinkClick r:id="rId3"/>
              </a:rPr>
              <a:t>http</a:t>
            </a:r>
            <a:r>
              <a:rPr lang="en-US" sz="1800" dirty="0">
                <a:latin typeface="Arial" panose="020B0604020202020204" pitchFamily="34" charset="0"/>
                <a:cs typeface="Arial" panose="020B0604020202020204" pitchFamily="34" charset="0"/>
                <a:hlinkClick r:id="rId3"/>
              </a:rPr>
              <a:t>://</a:t>
            </a:r>
            <a:r>
              <a:rPr lang="en-US" sz="1800" dirty="0" smtClean="0">
                <a:latin typeface="Arial" panose="020B0604020202020204" pitchFamily="34" charset="0"/>
                <a:cs typeface="Arial" panose="020B0604020202020204" pitchFamily="34" charset="0"/>
                <a:hlinkClick r:id="rId3"/>
              </a:rPr>
              <a:t>ho.ax/downloads/De_Mysteriis_Dom_Jobsivs_Black_Hat_Slides.pdf</a:t>
            </a:r>
            <a:endParaRPr lang="en-US" sz="1800" dirty="0" smtClean="0">
              <a:latin typeface="Arial" panose="020B0604020202020204" pitchFamily="34" charset="0"/>
              <a:cs typeface="Arial" panose="020B0604020202020204" pitchFamily="34" charset="0"/>
            </a:endParaRPr>
          </a:p>
          <a:p>
            <a:pPr lvl="1"/>
            <a:r>
              <a:rPr lang="en-US" sz="1800" dirty="0" smtClean="0">
                <a:latin typeface="Arial" panose="020B0604020202020204" pitchFamily="34" charset="0"/>
                <a:cs typeface="Arial" panose="020B0604020202020204" pitchFamily="34" charset="0"/>
              </a:rPr>
              <a:t>White Paper: </a:t>
            </a:r>
            <a:r>
              <a:rPr lang="en-US" sz="1800" dirty="0">
                <a:latin typeface="Arial" panose="020B0604020202020204" pitchFamily="34" charset="0"/>
                <a:cs typeface="Arial" panose="020B0604020202020204" pitchFamily="34" charset="0"/>
                <a:hlinkClick r:id="rId4"/>
              </a:rPr>
              <a:t>http://</a:t>
            </a:r>
            <a:r>
              <a:rPr lang="en-US" sz="1800" dirty="0" smtClean="0">
                <a:latin typeface="Arial" panose="020B0604020202020204" pitchFamily="34" charset="0"/>
                <a:cs typeface="Arial" panose="020B0604020202020204" pitchFamily="34" charset="0"/>
                <a:hlinkClick r:id="rId4"/>
              </a:rPr>
              <a:t>ho.ax/De_Mysteriis_Dom_Jobsivs_Black_Hat_Paper.pdf</a:t>
            </a:r>
            <a:endParaRPr lang="en-US" sz="1800"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50000"/>
          <a:stretch/>
        </p:blipFill>
        <p:spPr bwMode="auto">
          <a:xfrm>
            <a:off x="354724" y="990600"/>
            <a:ext cx="8409365" cy="227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684580" y="2829910"/>
            <a:ext cx="1295400" cy="304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34</a:t>
            </a:fld>
            <a:endParaRPr lang="en-US">
              <a:solidFill>
                <a:prstClr val="black">
                  <a:tint val="75000"/>
                </a:prstClr>
              </a:solidFill>
              <a:latin typeface="Calibri"/>
            </a:endParaRPr>
          </a:p>
        </p:txBody>
      </p:sp>
    </p:spTree>
    <p:extLst>
      <p:ext uri="{BB962C8B-B14F-4D97-AF65-F5344CB8AC3E}">
        <p14:creationId xmlns:p14="http://schemas.microsoft.com/office/powerpoint/2010/main" val="116276274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53000"/>
            <a:ext cx="8229600" cy="1752600"/>
          </a:xfrm>
        </p:spPr>
        <p:txBody>
          <a:bodyPr>
            <a:normAutofit/>
          </a:bodyPr>
          <a:lstStyle/>
          <a:p>
            <a:r>
              <a:rPr lang="en-US" sz="2200" dirty="0" smtClean="0">
                <a:latin typeface="Arial" panose="020B0604020202020204" pitchFamily="34" charset="0"/>
                <a:cs typeface="Arial" panose="020B0604020202020204" pitchFamily="34" charset="0"/>
              </a:rPr>
              <a:t>Our </a:t>
            </a:r>
            <a:r>
              <a:rPr lang="en-US" sz="2200" dirty="0" err="1" smtClean="0">
                <a:latin typeface="Arial" panose="020B0604020202020204" pitchFamily="34" charset="0"/>
                <a:cs typeface="Arial" panose="020B0604020202020204" pitchFamily="34" charset="0"/>
              </a:rPr>
              <a:t>behemoth.h</a:t>
            </a:r>
            <a:r>
              <a:rPr lang="en-US" sz="2200" dirty="0" smtClean="0">
                <a:latin typeface="Arial" panose="020B0604020202020204" pitchFamily="34" charset="0"/>
                <a:cs typeface="Arial" panose="020B0604020202020204" pitchFamily="34" charset="0"/>
              </a:rPr>
              <a:t> file is located in the C:\Tools\ directory</a:t>
            </a:r>
          </a:p>
          <a:p>
            <a:r>
              <a:rPr lang="en-US" sz="2200" dirty="0" smtClean="0">
                <a:latin typeface="Arial" panose="020B0604020202020204" pitchFamily="34" charset="0"/>
                <a:cs typeface="Arial" panose="020B0604020202020204" pitchFamily="34" charset="0"/>
              </a:rPr>
              <a:t>It contains a lot of structure definitions from the EFI Specification</a:t>
            </a:r>
          </a:p>
          <a:p>
            <a:pPr lvl="1"/>
            <a:r>
              <a:rPr lang="en-US" sz="1800" dirty="0" smtClean="0">
                <a:latin typeface="Arial" panose="020B0604020202020204" pitchFamily="34" charset="0"/>
                <a:cs typeface="Arial" panose="020B0604020202020204" pitchFamily="34" charset="0"/>
              </a:rPr>
              <a:t>Plus enumerated values and types</a:t>
            </a:r>
          </a:p>
          <a:p>
            <a:endParaRPr lang="en-US" sz="2200" dirty="0" smtClean="0">
              <a:latin typeface="Arial" panose="020B0604020202020204" pitchFamily="34" charset="0"/>
              <a:cs typeface="Arial" panose="020B0604020202020204" pitchFamily="34" charset="0"/>
            </a:endParaRPr>
          </a:p>
        </p:txBody>
      </p:sp>
      <p:sp>
        <p:nvSpPr>
          <p:cNvPr id="4" name="Oval 3"/>
          <p:cNvSpPr/>
          <p:nvPr/>
        </p:nvSpPr>
        <p:spPr>
          <a:xfrm>
            <a:off x="1676400" y="2209800"/>
            <a:ext cx="1295400" cy="304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9488"/>
          <a:stretch/>
        </p:blipFill>
        <p:spPr bwMode="auto">
          <a:xfrm>
            <a:off x="838200" y="914400"/>
            <a:ext cx="7319963" cy="3815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35</a:t>
            </a:fld>
            <a:endParaRPr lang="en-US">
              <a:solidFill>
                <a:prstClr val="black">
                  <a:tint val="75000"/>
                </a:prstClr>
              </a:solidFill>
              <a:latin typeface="Calibri"/>
            </a:endParaRPr>
          </a:p>
        </p:txBody>
      </p:sp>
      <p:sp>
        <p:nvSpPr>
          <p:cNvPr id="9" name="Title 1"/>
          <p:cNvSpPr>
            <a:spLocks noGrp="1"/>
          </p:cNvSpPr>
          <p:nvPr>
            <p:ph type="title"/>
          </p:nvPr>
        </p:nvSpPr>
        <p:spPr>
          <a:xfrm>
            <a:off x="457200" y="2226"/>
            <a:ext cx="8229600" cy="944562"/>
          </a:xfrm>
        </p:spPr>
        <p:txBody>
          <a:bodyPr>
            <a:normAutofit/>
          </a:bodyPr>
          <a:lstStyle/>
          <a:p>
            <a:r>
              <a:rPr lang="en-US" sz="3600" dirty="0" smtClean="0">
                <a:latin typeface="Arial" panose="020B0604020202020204" pitchFamily="34" charset="0"/>
                <a:cs typeface="Arial" panose="020B0604020202020204" pitchFamily="34" charset="0"/>
              </a:rPr>
              <a:t>Applying UEFI Structure Definitions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734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10200"/>
            <a:ext cx="8229600" cy="1295399"/>
          </a:xfrm>
        </p:spPr>
        <p:txBody>
          <a:bodyPr>
            <a:normAutofit/>
          </a:bodyPr>
          <a:lstStyle/>
          <a:p>
            <a:r>
              <a:rPr lang="en-US" sz="2200" dirty="0" smtClean="0">
                <a:latin typeface="Arial" panose="020B0604020202020204" pitchFamily="34" charset="0"/>
                <a:cs typeface="Arial" panose="020B0604020202020204" pitchFamily="34" charset="0"/>
              </a:rPr>
              <a:t>Ignore any errors you see when importing this file</a:t>
            </a:r>
          </a:p>
          <a:p>
            <a:pPr lvl="1"/>
            <a:r>
              <a:rPr lang="en-US" sz="1800" dirty="0" smtClean="0">
                <a:latin typeface="Arial" panose="020B0604020202020204" pitchFamily="34" charset="0"/>
                <a:cs typeface="Arial" panose="020B0604020202020204" pitchFamily="34" charset="0"/>
              </a:rPr>
              <a:t>Importing the structures we use will still work</a:t>
            </a:r>
          </a:p>
          <a:p>
            <a:endParaRPr lang="en-US" sz="2200" dirty="0" smtClean="0">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433"/>
          <a:stretch/>
        </p:blipFill>
        <p:spPr bwMode="auto">
          <a:xfrm>
            <a:off x="576262" y="966952"/>
            <a:ext cx="7958138" cy="4290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36</a:t>
            </a:fld>
            <a:endParaRPr lang="en-US">
              <a:solidFill>
                <a:prstClr val="black">
                  <a:tint val="75000"/>
                </a:prstClr>
              </a:solidFill>
              <a:latin typeface="Calibri"/>
            </a:endParaRPr>
          </a:p>
        </p:txBody>
      </p:sp>
      <p:sp>
        <p:nvSpPr>
          <p:cNvPr id="7" name="Title 1"/>
          <p:cNvSpPr>
            <a:spLocks noGrp="1"/>
          </p:cNvSpPr>
          <p:nvPr>
            <p:ph type="title"/>
          </p:nvPr>
        </p:nvSpPr>
        <p:spPr>
          <a:xfrm>
            <a:off x="457200" y="2226"/>
            <a:ext cx="8229600" cy="944562"/>
          </a:xfrm>
        </p:spPr>
        <p:txBody>
          <a:bodyPr>
            <a:normAutofit/>
          </a:bodyPr>
          <a:lstStyle/>
          <a:p>
            <a:r>
              <a:rPr lang="en-US" sz="3600" dirty="0" smtClean="0">
                <a:latin typeface="Arial" panose="020B0604020202020204" pitchFamily="34" charset="0"/>
                <a:cs typeface="Arial" panose="020B0604020202020204" pitchFamily="34" charset="0"/>
              </a:rPr>
              <a:t>Applying UEFI Structure Definitions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8067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257800"/>
            <a:ext cx="8229600" cy="1447800"/>
          </a:xfrm>
        </p:spPr>
        <p:txBody>
          <a:bodyPr>
            <a:normAutofit/>
          </a:bodyPr>
          <a:lstStyle/>
          <a:p>
            <a:r>
              <a:rPr lang="en-US" sz="2200" dirty="0" smtClean="0">
                <a:latin typeface="Arial" panose="020B0604020202020204" pitchFamily="34" charset="0"/>
                <a:cs typeface="Arial" panose="020B0604020202020204" pitchFamily="34" charset="0"/>
              </a:rPr>
              <a:t>Now go to the Structures tab</a:t>
            </a:r>
          </a:p>
          <a:p>
            <a:r>
              <a:rPr lang="en-US" sz="2200" dirty="0" smtClean="0">
                <a:latin typeface="Arial" panose="020B0604020202020204" pitchFamily="34" charset="0"/>
                <a:cs typeface="Arial" panose="020B0604020202020204" pitchFamily="34" charset="0"/>
              </a:rPr>
              <a:t>Hit ‘Insert’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6588125" cy="3940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6314090" y="2046890"/>
            <a:ext cx="1295400" cy="304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37</a:t>
            </a:fld>
            <a:endParaRPr lang="en-US">
              <a:solidFill>
                <a:prstClr val="black">
                  <a:tint val="75000"/>
                </a:prstClr>
              </a:solidFill>
              <a:latin typeface="Calibri"/>
            </a:endParaRPr>
          </a:p>
        </p:txBody>
      </p:sp>
      <p:sp>
        <p:nvSpPr>
          <p:cNvPr id="8" name="Title 1"/>
          <p:cNvSpPr>
            <a:spLocks noGrp="1"/>
          </p:cNvSpPr>
          <p:nvPr>
            <p:ph type="title"/>
          </p:nvPr>
        </p:nvSpPr>
        <p:spPr>
          <a:xfrm>
            <a:off x="457200" y="2226"/>
            <a:ext cx="8229600" cy="944562"/>
          </a:xfrm>
        </p:spPr>
        <p:txBody>
          <a:bodyPr>
            <a:normAutofit/>
          </a:bodyPr>
          <a:lstStyle/>
          <a:p>
            <a:r>
              <a:rPr lang="en-US" sz="3600" dirty="0" smtClean="0">
                <a:latin typeface="Arial" panose="020B0604020202020204" pitchFamily="34" charset="0"/>
                <a:cs typeface="Arial" panose="020B0604020202020204" pitchFamily="34" charset="0"/>
              </a:rPr>
              <a:t>Applying UEFI Structure Definitions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0650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05400"/>
            <a:ext cx="8229600" cy="1600200"/>
          </a:xfrm>
        </p:spPr>
        <p:txBody>
          <a:bodyPr>
            <a:normAutofit/>
          </a:bodyPr>
          <a:lstStyle/>
          <a:p>
            <a:r>
              <a:rPr lang="en-US" sz="2200" dirty="0" smtClean="0">
                <a:latin typeface="Arial" panose="020B0604020202020204" pitchFamily="34" charset="0"/>
                <a:cs typeface="Arial" panose="020B0604020202020204" pitchFamily="34" charset="0"/>
              </a:rPr>
              <a:t>Select ‘Add a Standard Structure’</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149"/>
          <a:stretch/>
        </p:blipFill>
        <p:spPr bwMode="auto">
          <a:xfrm>
            <a:off x="1066800" y="1143000"/>
            <a:ext cx="6777038" cy="3828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962400" y="4017580"/>
            <a:ext cx="1371600" cy="304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38</a:t>
            </a:fld>
            <a:endParaRPr lang="en-US">
              <a:solidFill>
                <a:prstClr val="black">
                  <a:tint val="75000"/>
                </a:prstClr>
              </a:solidFill>
              <a:latin typeface="Calibri"/>
            </a:endParaRPr>
          </a:p>
        </p:txBody>
      </p:sp>
      <p:sp>
        <p:nvSpPr>
          <p:cNvPr id="8" name="Title 1"/>
          <p:cNvSpPr>
            <a:spLocks noGrp="1"/>
          </p:cNvSpPr>
          <p:nvPr>
            <p:ph type="title"/>
          </p:nvPr>
        </p:nvSpPr>
        <p:spPr>
          <a:xfrm>
            <a:off x="457200" y="2226"/>
            <a:ext cx="8229600" cy="944562"/>
          </a:xfrm>
        </p:spPr>
        <p:txBody>
          <a:bodyPr>
            <a:normAutofit/>
          </a:bodyPr>
          <a:lstStyle/>
          <a:p>
            <a:r>
              <a:rPr lang="en-US" sz="3600" dirty="0" smtClean="0">
                <a:latin typeface="Arial" panose="020B0604020202020204" pitchFamily="34" charset="0"/>
                <a:cs typeface="Arial" panose="020B0604020202020204" pitchFamily="34" charset="0"/>
              </a:rPr>
              <a:t>Applying UEFI Structure Definitions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7769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685800"/>
            <a:ext cx="3276600" cy="3810000"/>
          </a:xfrm>
        </p:spPr>
        <p:txBody>
          <a:bodyPr>
            <a:normAutofit/>
          </a:bodyPr>
          <a:lstStyle/>
          <a:p>
            <a:r>
              <a:rPr lang="en-US" sz="2200" dirty="0" smtClean="0">
                <a:latin typeface="Arial" panose="020B0604020202020204" pitchFamily="34" charset="0"/>
                <a:cs typeface="Arial" panose="020B0604020202020204" pitchFamily="34" charset="0"/>
              </a:rPr>
              <a:t>We can sort the structures by name to make search easier</a:t>
            </a:r>
          </a:p>
          <a:p>
            <a:r>
              <a:rPr lang="en-US" sz="2200" dirty="0" smtClean="0">
                <a:latin typeface="Arial" panose="020B0604020202020204" pitchFamily="34" charset="0"/>
                <a:cs typeface="Arial" panose="020B0604020202020204" pitchFamily="34" charset="0"/>
              </a:rPr>
              <a:t>We’re looking for EFI_PEI_SERVICES</a:t>
            </a:r>
          </a:p>
          <a:p>
            <a:r>
              <a:rPr lang="en-US" sz="2200" dirty="0" smtClean="0">
                <a:latin typeface="Arial" panose="020B0604020202020204" pitchFamily="34" charset="0"/>
                <a:cs typeface="Arial" panose="020B0604020202020204" pitchFamily="34" charset="0"/>
              </a:rPr>
              <a:t>These are services used by PEIMs during the PEI phase</a:t>
            </a:r>
          </a:p>
          <a:p>
            <a:r>
              <a:rPr lang="en-US" sz="2200" dirty="0" smtClean="0">
                <a:latin typeface="Arial" panose="020B0604020202020204" pitchFamily="34" charset="0"/>
                <a:cs typeface="Arial" panose="020B0604020202020204" pitchFamily="34" charset="0"/>
              </a:rPr>
              <a:t>An (incomplete) sampling is below:</a:t>
            </a:r>
          </a:p>
          <a:p>
            <a:endParaRPr lang="en-US" sz="2200" dirty="0" smtClean="0">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58" r="12315"/>
          <a:stretch/>
        </p:blipFill>
        <p:spPr bwMode="auto">
          <a:xfrm>
            <a:off x="76200" y="433606"/>
            <a:ext cx="5094890" cy="639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76200" y="685800"/>
            <a:ext cx="3581400" cy="304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 name="Oval 6"/>
          <p:cNvSpPr/>
          <p:nvPr/>
        </p:nvSpPr>
        <p:spPr>
          <a:xfrm>
            <a:off x="76200" y="5891050"/>
            <a:ext cx="5257800" cy="304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114"/>
          <a:stretch/>
        </p:blipFill>
        <p:spPr bwMode="auto">
          <a:xfrm>
            <a:off x="5428265" y="4495800"/>
            <a:ext cx="3639535" cy="2162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39</a:t>
            </a:fld>
            <a:endParaRPr lang="en-US">
              <a:solidFill>
                <a:prstClr val="black">
                  <a:tint val="75000"/>
                </a:prstClr>
              </a:solidFill>
              <a:latin typeface="Calibri"/>
            </a:endParaRPr>
          </a:p>
        </p:txBody>
      </p:sp>
    </p:spTree>
    <p:extLst>
      <p:ext uri="{BB962C8B-B14F-4D97-AF65-F5344CB8AC3E}">
        <p14:creationId xmlns:p14="http://schemas.microsoft.com/office/powerpoint/2010/main" val="3675319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dirty="0" smtClean="0"/>
              <a:t>Find </a:t>
            </a:r>
            <a:r>
              <a:rPr lang="en-US" dirty="0"/>
              <a:t>some </a:t>
            </a:r>
            <a:r>
              <a:rPr lang="en-US" dirty="0" smtClean="0"/>
              <a:t>subset of interesting code</a:t>
            </a:r>
          </a:p>
          <a:p>
            <a:pPr lvl="1"/>
            <a:r>
              <a:rPr lang="en-US" dirty="0" smtClean="0"/>
              <a:t>You *could* search for B/D/F address of interest</a:t>
            </a:r>
            <a:endParaRPr lang="en-US" dirty="0"/>
          </a:p>
          <a:p>
            <a:r>
              <a:rPr lang="en-US" dirty="0" smtClean="0"/>
              <a:t>But better is to narrow </a:t>
            </a:r>
            <a:r>
              <a:rPr lang="en-US" dirty="0"/>
              <a:t>down what </a:t>
            </a:r>
            <a:r>
              <a:rPr lang="en-US" dirty="0" smtClean="0"/>
              <a:t>you </a:t>
            </a:r>
            <a:r>
              <a:rPr lang="en-US" dirty="0"/>
              <a:t>want to look </a:t>
            </a:r>
            <a:r>
              <a:rPr lang="en-US" dirty="0" smtClean="0"/>
              <a:t>at, </a:t>
            </a:r>
            <a:r>
              <a:rPr lang="en-US" dirty="0"/>
              <a:t>by slicing and dicing the </a:t>
            </a:r>
            <a:r>
              <a:rPr lang="en-US" dirty="0" smtClean="0"/>
              <a:t>firmware </a:t>
            </a:r>
            <a:r>
              <a:rPr lang="en-US" dirty="0" err="1" smtClean="0"/>
              <a:t>filesystem</a:t>
            </a:r>
            <a:r>
              <a:rPr lang="en-US" dirty="0" smtClean="0"/>
              <a:t> with one of:</a:t>
            </a:r>
            <a:endParaRPr lang="en-US" dirty="0"/>
          </a:p>
          <a:p>
            <a:r>
              <a:rPr lang="en-US" dirty="0" smtClean="0"/>
              <a:t>EFIPWN</a:t>
            </a:r>
          </a:p>
          <a:p>
            <a:pPr lvl="1"/>
            <a:r>
              <a:rPr lang="en-US" dirty="0">
                <a:hlinkClick r:id="rId3"/>
              </a:rPr>
              <a:t>https://github.com/G33KatWork/</a:t>
            </a:r>
            <a:r>
              <a:rPr lang="en-US" dirty="0" smtClean="0">
                <a:hlinkClick r:id="rId3"/>
              </a:rPr>
              <a:t>EFIPWN</a:t>
            </a:r>
            <a:endParaRPr lang="en-US" dirty="0"/>
          </a:p>
          <a:p>
            <a:r>
              <a:rPr lang="en-US" dirty="0" err="1" smtClean="0"/>
              <a:t>UEFITool</a:t>
            </a:r>
            <a:endParaRPr lang="en-US" dirty="0" smtClean="0"/>
          </a:p>
          <a:p>
            <a:pPr lvl="1"/>
            <a:r>
              <a:rPr lang="en-US" dirty="0">
                <a:hlinkClick r:id="rId4"/>
              </a:rPr>
              <a:t>https://github.com/LongSoft/</a:t>
            </a:r>
            <a:r>
              <a:rPr lang="en-US" dirty="0" smtClean="0">
                <a:hlinkClick r:id="rId4"/>
              </a:rPr>
              <a:t>UEFITool</a:t>
            </a:r>
            <a:r>
              <a:rPr lang="en-US" dirty="0" smtClean="0"/>
              <a:t> </a:t>
            </a:r>
            <a:endParaRPr lang="en-US" dirty="0"/>
          </a:p>
          <a:p>
            <a:r>
              <a:rPr lang="en-US" dirty="0"/>
              <a:t>UEFI Firmware Parser</a:t>
            </a:r>
          </a:p>
          <a:p>
            <a:pPr lvl="1"/>
            <a:r>
              <a:rPr lang="en-US" dirty="0">
                <a:hlinkClick r:id="rId5"/>
              </a:rPr>
              <a:t>https://github.com/theopolis/uefi-firmware-parser</a:t>
            </a:r>
            <a:r>
              <a:rPr lang="en-US" dirty="0"/>
              <a:t> </a:t>
            </a:r>
            <a:endParaRPr lang="en-US" dirty="0" smtClean="0"/>
          </a:p>
          <a:p>
            <a:pPr lvl="1"/>
            <a:r>
              <a:rPr lang="en-US" dirty="0" smtClean="0"/>
              <a:t>We're not going to cover this for now, since I haven't built it on Windows yet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4</a:t>
            </a:fld>
            <a:endParaRPr lang="en-US">
              <a:solidFill>
                <a:prstClr val="black">
                  <a:tint val="75000"/>
                </a:prstClr>
              </a:solidFill>
              <a:latin typeface="Calibri"/>
            </a:endParaRPr>
          </a:p>
        </p:txBody>
      </p:sp>
      <p:pic>
        <p:nvPicPr>
          <p:cNvPr id="5" name="Picture 4"/>
          <p:cNvPicPr>
            <a:picLocks noChangeAspect="1"/>
          </p:cNvPicPr>
          <p:nvPr/>
        </p:nvPicPr>
        <p:blipFill>
          <a:blip r:embed="rId6"/>
          <a:stretch>
            <a:fillRect/>
          </a:stretch>
        </p:blipFill>
        <p:spPr>
          <a:xfrm>
            <a:off x="6150428" y="0"/>
            <a:ext cx="2993571" cy="1676400"/>
          </a:xfrm>
          <a:prstGeom prst="rect">
            <a:avLst/>
          </a:prstGeom>
        </p:spPr>
      </p:pic>
      <p:sp>
        <p:nvSpPr>
          <p:cNvPr id="6" name="Rounded Rectangular Callout 5"/>
          <p:cNvSpPr/>
          <p:nvPr/>
        </p:nvSpPr>
        <p:spPr>
          <a:xfrm>
            <a:off x="1066800" y="228600"/>
            <a:ext cx="4419600" cy="1066800"/>
          </a:xfrm>
          <a:prstGeom prst="wedgeRoundRectCallout">
            <a:avLst>
              <a:gd name="adj1" fmla="val 109145"/>
              <a:gd name="adj2" fmla="val -785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2800" dirty="0" smtClean="0">
                <a:solidFill>
                  <a:prstClr val="white"/>
                </a:solidFill>
                <a:latin typeface="Calibri"/>
              </a:rPr>
              <a:t>Simmer down y'all.</a:t>
            </a:r>
          </a:p>
          <a:p>
            <a:pPr algn="ctr" defTabSz="914400"/>
            <a:r>
              <a:rPr lang="en-US" sz="2800" dirty="0" smtClean="0">
                <a:solidFill>
                  <a:prstClr val="white"/>
                </a:solidFill>
                <a:latin typeface="Calibri"/>
              </a:rPr>
              <a:t>I reckon what </a:t>
            </a:r>
            <a:r>
              <a:rPr lang="en-US" sz="2800" dirty="0" err="1" smtClean="0">
                <a:solidFill>
                  <a:prstClr val="white"/>
                </a:solidFill>
                <a:latin typeface="Calibri"/>
              </a:rPr>
              <a:t>ya</a:t>
            </a:r>
            <a:r>
              <a:rPr lang="en-US" sz="2800" dirty="0" smtClean="0">
                <a:solidFill>
                  <a:prstClr val="white"/>
                </a:solidFill>
                <a:latin typeface="Calibri"/>
              </a:rPr>
              <a:t> best do is…</a:t>
            </a:r>
            <a:endParaRPr lang="en-US" sz="2800" dirty="0">
              <a:solidFill>
                <a:prstClr val="white"/>
              </a:solidFill>
              <a:latin typeface="Calibri"/>
            </a:endParaRPr>
          </a:p>
        </p:txBody>
      </p:sp>
    </p:spTree>
    <p:extLst>
      <p:ext uri="{BB962C8B-B14F-4D97-AF65-F5344CB8AC3E}">
        <p14:creationId xmlns:p14="http://schemas.microsoft.com/office/powerpoint/2010/main" val="3134462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81600"/>
            <a:ext cx="8229600" cy="1524000"/>
          </a:xfrm>
        </p:spPr>
        <p:txBody>
          <a:bodyPr>
            <a:normAutofit/>
          </a:bodyPr>
          <a:lstStyle/>
          <a:p>
            <a:r>
              <a:rPr lang="en-US" sz="2200" dirty="0" smtClean="0">
                <a:latin typeface="Arial" panose="020B0604020202020204" pitchFamily="34" charset="0"/>
                <a:cs typeface="Arial" panose="020B0604020202020204" pitchFamily="34" charset="0"/>
              </a:rPr>
              <a:t>Now we’re going to add an EFI_GUID structure</a:t>
            </a:r>
          </a:p>
          <a:p>
            <a:endParaRPr lang="en-US" sz="2200" dirty="0" smtClean="0">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149"/>
          <a:stretch/>
        </p:blipFill>
        <p:spPr bwMode="auto">
          <a:xfrm>
            <a:off x="1066800" y="1143000"/>
            <a:ext cx="6777038" cy="3828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962400" y="4017580"/>
            <a:ext cx="1371600" cy="304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40</a:t>
            </a:fld>
            <a:endParaRPr lang="en-US">
              <a:solidFill>
                <a:prstClr val="black">
                  <a:tint val="75000"/>
                </a:prstClr>
              </a:solidFill>
              <a:latin typeface="Calibri"/>
            </a:endParaRPr>
          </a:p>
        </p:txBody>
      </p:sp>
      <p:sp>
        <p:nvSpPr>
          <p:cNvPr id="8" name="Title 1"/>
          <p:cNvSpPr>
            <a:spLocks noGrp="1"/>
          </p:cNvSpPr>
          <p:nvPr>
            <p:ph type="title"/>
          </p:nvPr>
        </p:nvSpPr>
        <p:spPr>
          <a:xfrm>
            <a:off x="457200" y="2226"/>
            <a:ext cx="8229600" cy="944562"/>
          </a:xfrm>
        </p:spPr>
        <p:txBody>
          <a:bodyPr>
            <a:normAutofit/>
          </a:bodyPr>
          <a:lstStyle/>
          <a:p>
            <a:r>
              <a:rPr lang="en-US" sz="3600" dirty="0" smtClean="0">
                <a:latin typeface="Arial" panose="020B0604020202020204" pitchFamily="34" charset="0"/>
                <a:cs typeface="Arial" panose="020B0604020202020204" pitchFamily="34" charset="0"/>
              </a:rPr>
              <a:t>Applying UEFI Structure Definitions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170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192"/>
          <a:stretch/>
        </p:blipFill>
        <p:spPr bwMode="auto">
          <a:xfrm>
            <a:off x="76200" y="452655"/>
            <a:ext cx="5094890" cy="635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5410200" y="685800"/>
            <a:ext cx="3429000" cy="2819400"/>
          </a:xfrm>
        </p:spPr>
        <p:txBody>
          <a:bodyPr>
            <a:normAutofit/>
          </a:bodyPr>
          <a:lstStyle/>
          <a:p>
            <a:r>
              <a:rPr lang="en-US" sz="2200" dirty="0" smtClean="0">
                <a:latin typeface="Arial" panose="020B0604020202020204" pitchFamily="34" charset="0"/>
                <a:cs typeface="Arial" panose="020B0604020202020204" pitchFamily="34" charset="0"/>
              </a:rPr>
              <a:t>A GUID is a 16-byte data structure used as a name for many of the EFI objects:</a:t>
            </a:r>
          </a:p>
          <a:p>
            <a:pPr lvl="1"/>
            <a:r>
              <a:rPr lang="en-US" sz="1800" dirty="0" smtClean="0">
                <a:latin typeface="Arial" panose="020B0604020202020204" pitchFamily="34" charset="0"/>
                <a:cs typeface="Arial" panose="020B0604020202020204" pitchFamily="34" charset="0"/>
              </a:rPr>
              <a:t>Dword</a:t>
            </a:r>
          </a:p>
          <a:p>
            <a:pPr lvl="1"/>
            <a:r>
              <a:rPr lang="en-US" sz="1800" dirty="0" smtClean="0">
                <a:latin typeface="Arial" panose="020B0604020202020204" pitchFamily="34" charset="0"/>
                <a:cs typeface="Arial" panose="020B0604020202020204" pitchFamily="34" charset="0"/>
              </a:rPr>
              <a:t>Word</a:t>
            </a:r>
          </a:p>
          <a:p>
            <a:pPr lvl="1"/>
            <a:r>
              <a:rPr lang="en-US" sz="1800" dirty="0" smtClean="0">
                <a:latin typeface="Arial" panose="020B0604020202020204" pitchFamily="34" charset="0"/>
                <a:cs typeface="Arial" panose="020B0604020202020204" pitchFamily="34" charset="0"/>
              </a:rPr>
              <a:t>Word</a:t>
            </a:r>
          </a:p>
          <a:p>
            <a:pPr lvl="1"/>
            <a:r>
              <a:rPr lang="en-US" sz="1800" dirty="0" smtClean="0">
                <a:latin typeface="Arial" panose="020B0604020202020204" pitchFamily="34" charset="0"/>
                <a:cs typeface="Arial" panose="020B0604020202020204" pitchFamily="34" charset="0"/>
              </a:rPr>
              <a:t>Char array[8]</a:t>
            </a:r>
          </a:p>
        </p:txBody>
      </p:sp>
      <p:sp>
        <p:nvSpPr>
          <p:cNvPr id="7" name="Oval 6"/>
          <p:cNvSpPr/>
          <p:nvPr/>
        </p:nvSpPr>
        <p:spPr>
          <a:xfrm>
            <a:off x="76200" y="5891050"/>
            <a:ext cx="5257800" cy="304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391025"/>
            <a:ext cx="3533775" cy="1019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41</a:t>
            </a:fld>
            <a:endParaRPr lang="en-US">
              <a:solidFill>
                <a:prstClr val="black">
                  <a:tint val="75000"/>
                </a:prstClr>
              </a:solidFill>
              <a:latin typeface="Calibri"/>
            </a:endParaRPr>
          </a:p>
        </p:txBody>
      </p:sp>
    </p:spTree>
    <p:extLst>
      <p:ext uri="{BB962C8B-B14F-4D97-AF65-F5344CB8AC3E}">
        <p14:creationId xmlns:p14="http://schemas.microsoft.com/office/powerpoint/2010/main" val="824622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3620"/>
          <a:stretch/>
        </p:blipFill>
        <p:spPr bwMode="auto">
          <a:xfrm>
            <a:off x="252247" y="1098333"/>
            <a:ext cx="8684217" cy="352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4800600"/>
            <a:ext cx="8229600" cy="1905000"/>
          </a:xfrm>
        </p:spPr>
        <p:txBody>
          <a:bodyPr>
            <a:normAutofit/>
          </a:bodyPr>
          <a:lstStyle/>
          <a:p>
            <a:r>
              <a:rPr lang="en-US" sz="2200" dirty="0" smtClean="0">
                <a:latin typeface="Arial" panose="020B0604020202020204" pitchFamily="34" charset="0"/>
                <a:cs typeface="Arial" panose="020B0604020202020204" pitchFamily="34" charset="0"/>
              </a:rPr>
              <a:t>Likely this file will be using the PEI Services table:</a:t>
            </a:r>
          </a:p>
          <a:p>
            <a:r>
              <a:rPr lang="en-US" sz="2200" dirty="0" smtClean="0">
                <a:latin typeface="Arial" panose="020B0604020202020204" pitchFamily="34" charset="0"/>
                <a:cs typeface="Arial" panose="020B0604020202020204" pitchFamily="34" charset="0"/>
              </a:rPr>
              <a:t>The name of the file is ‘</a:t>
            </a:r>
            <a:r>
              <a:rPr lang="en-US" sz="2200" dirty="0" err="1" smtClean="0">
                <a:latin typeface="Arial" panose="020B0604020202020204" pitchFamily="34" charset="0"/>
                <a:cs typeface="Arial" panose="020B0604020202020204" pitchFamily="34" charset="0"/>
              </a:rPr>
              <a:t>AmiTcgPlatform</a:t>
            </a:r>
            <a:r>
              <a:rPr lang="en-US" sz="2200" u="sng" dirty="0" err="1" smtClean="0">
                <a:solidFill>
                  <a:srgbClr val="FF0000"/>
                </a:solidFill>
                <a:latin typeface="Arial" panose="020B0604020202020204" pitchFamily="34" charset="0"/>
                <a:cs typeface="Arial" panose="020B0604020202020204" pitchFamily="34" charset="0"/>
              </a:rPr>
              <a:t>Pei</a:t>
            </a:r>
            <a:r>
              <a:rPr lang="en-US" sz="2200" dirty="0" err="1" smtClean="0">
                <a:latin typeface="Arial" panose="020B0604020202020204" pitchFamily="34" charset="0"/>
                <a:cs typeface="Arial" panose="020B0604020202020204" pitchFamily="34" charset="0"/>
              </a:rPr>
              <a:t>BeforeMem</a:t>
            </a:r>
            <a:r>
              <a:rPr lang="en-US" sz="2200" dirty="0" smtClean="0">
                <a:latin typeface="Arial" panose="020B0604020202020204" pitchFamily="34" charset="0"/>
                <a:cs typeface="Arial" panose="020B0604020202020204" pitchFamily="34" charset="0"/>
              </a:rPr>
              <a:t>’</a:t>
            </a:r>
          </a:p>
          <a:p>
            <a:r>
              <a:rPr lang="en-US" sz="2200" dirty="0" smtClean="0">
                <a:latin typeface="Arial" panose="020B0604020202020204" pitchFamily="34" charset="0"/>
                <a:cs typeface="Arial" panose="020B0604020202020204" pitchFamily="34" charset="0"/>
              </a:rPr>
              <a:t>It’s a common structure used during the PEI phase so PEIMs can use common services</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42</a:t>
            </a:fld>
            <a:endParaRPr lang="en-US">
              <a:solidFill>
                <a:prstClr val="black">
                  <a:tint val="75000"/>
                </a:prstClr>
              </a:solidFill>
              <a:latin typeface="Calibri"/>
            </a:endParaRPr>
          </a:p>
        </p:txBody>
      </p:sp>
      <p:sp>
        <p:nvSpPr>
          <p:cNvPr id="7" name="Title 1"/>
          <p:cNvSpPr>
            <a:spLocks noGrp="1"/>
          </p:cNvSpPr>
          <p:nvPr>
            <p:ph type="title"/>
          </p:nvPr>
        </p:nvSpPr>
        <p:spPr>
          <a:xfrm>
            <a:off x="457200" y="2226"/>
            <a:ext cx="8229600" cy="944562"/>
          </a:xfrm>
        </p:spPr>
        <p:txBody>
          <a:bodyPr>
            <a:normAutofit/>
          </a:bodyPr>
          <a:lstStyle/>
          <a:p>
            <a:r>
              <a:rPr lang="en-US" sz="3600" dirty="0" smtClean="0">
                <a:latin typeface="Arial" panose="020B0604020202020204" pitchFamily="34" charset="0"/>
                <a:cs typeface="Arial" panose="020B0604020202020204" pitchFamily="34" charset="0"/>
              </a:rPr>
              <a:t>Applying UEFI Structure Definitions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6773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638800"/>
            <a:ext cx="8229600" cy="1066800"/>
          </a:xfrm>
        </p:spPr>
        <p:txBody>
          <a:bodyPr>
            <a:normAutofit/>
          </a:bodyPr>
          <a:lstStyle/>
          <a:p>
            <a:r>
              <a:rPr lang="en-US" sz="2200" dirty="0" smtClean="0">
                <a:latin typeface="Arial" panose="020B0604020202020204" pitchFamily="34" charset="0"/>
                <a:cs typeface="Arial" panose="020B0604020202020204" pitchFamily="34" charset="0"/>
              </a:rPr>
              <a:t>Hit ‘t’ to have IDA interpret that value as a structure</a:t>
            </a:r>
          </a:p>
          <a:p>
            <a:r>
              <a:rPr lang="en-US" sz="2200" dirty="0" smtClean="0">
                <a:latin typeface="Arial" panose="020B0604020202020204" pitchFamily="34" charset="0"/>
                <a:cs typeface="Arial" panose="020B0604020202020204" pitchFamily="34" charset="0"/>
              </a:rPr>
              <a:t>Select EFI_PEI_SERVICES based on our hypothesis </a:t>
            </a:r>
          </a:p>
          <a:p>
            <a:endParaRPr lang="en-US" sz="2200" dirty="0" smtClean="0">
              <a:latin typeface="Arial" panose="020B0604020202020204" pitchFamily="34" charset="0"/>
              <a:cs typeface="Arial" panose="020B0604020202020204" pitchFamily="34" charset="0"/>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13" y="1066800"/>
            <a:ext cx="8869187" cy="452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43</a:t>
            </a:fld>
            <a:endParaRPr lang="en-US">
              <a:solidFill>
                <a:prstClr val="black">
                  <a:tint val="75000"/>
                </a:prstClr>
              </a:solidFill>
              <a:latin typeface="Calibri"/>
            </a:endParaRPr>
          </a:p>
        </p:txBody>
      </p:sp>
      <p:sp>
        <p:nvSpPr>
          <p:cNvPr id="7" name="Title 1"/>
          <p:cNvSpPr>
            <a:spLocks noGrp="1"/>
          </p:cNvSpPr>
          <p:nvPr>
            <p:ph type="title"/>
          </p:nvPr>
        </p:nvSpPr>
        <p:spPr>
          <a:xfrm>
            <a:off x="457200" y="2226"/>
            <a:ext cx="8229600" cy="944562"/>
          </a:xfrm>
        </p:spPr>
        <p:txBody>
          <a:bodyPr>
            <a:normAutofit/>
          </a:bodyPr>
          <a:lstStyle/>
          <a:p>
            <a:r>
              <a:rPr lang="en-US" sz="3600" dirty="0" smtClean="0">
                <a:latin typeface="Arial" panose="020B0604020202020204" pitchFamily="34" charset="0"/>
                <a:cs typeface="Arial" panose="020B0604020202020204" pitchFamily="34" charset="0"/>
              </a:rPr>
              <a:t>Applying UEFI Structure Definitions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273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29200"/>
            <a:ext cx="8229600" cy="1676400"/>
          </a:xfrm>
        </p:spPr>
        <p:txBody>
          <a:bodyPr>
            <a:normAutofit/>
          </a:bodyPr>
          <a:lstStyle/>
          <a:p>
            <a:r>
              <a:rPr lang="en-US" sz="2200" dirty="0" smtClean="0">
                <a:latin typeface="Arial" panose="020B0604020202020204" pitchFamily="34" charset="0"/>
                <a:cs typeface="Arial" panose="020B0604020202020204" pitchFamily="34" charset="0"/>
              </a:rPr>
              <a:t>Hit Ok or ‘y’ to accept this definition</a:t>
            </a:r>
          </a:p>
          <a:p>
            <a:r>
              <a:rPr lang="en-US" sz="2200" dirty="0" smtClean="0">
                <a:latin typeface="Arial" panose="020B0604020202020204" pitchFamily="34" charset="0"/>
                <a:cs typeface="Arial" panose="020B0604020202020204" pitchFamily="34" charset="0"/>
              </a:rPr>
              <a:t>IDA does not have an undo, so it’s always good to save first</a:t>
            </a:r>
          </a:p>
          <a:p>
            <a:pPr lvl="1"/>
            <a:r>
              <a:rPr lang="en-US" sz="1800" dirty="0" smtClean="0">
                <a:latin typeface="Arial" panose="020B0604020202020204" pitchFamily="34" charset="0"/>
                <a:cs typeface="Arial" panose="020B0604020202020204" pitchFamily="34" charset="0"/>
              </a:rPr>
              <a:t>But we have a hunch that this is the right object</a:t>
            </a: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091"/>
          <a:stretch/>
        </p:blipFill>
        <p:spPr bwMode="auto">
          <a:xfrm>
            <a:off x="2057400" y="1077309"/>
            <a:ext cx="4724400" cy="377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3316010" y="3712780"/>
            <a:ext cx="2209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44</a:t>
            </a:fld>
            <a:endParaRPr lang="en-US">
              <a:solidFill>
                <a:prstClr val="black">
                  <a:tint val="75000"/>
                </a:prstClr>
              </a:solidFill>
              <a:latin typeface="Calibri"/>
            </a:endParaRPr>
          </a:p>
        </p:txBody>
      </p:sp>
      <p:sp>
        <p:nvSpPr>
          <p:cNvPr id="8" name="Title 1"/>
          <p:cNvSpPr>
            <a:spLocks noGrp="1"/>
          </p:cNvSpPr>
          <p:nvPr>
            <p:ph type="title"/>
          </p:nvPr>
        </p:nvSpPr>
        <p:spPr>
          <a:xfrm>
            <a:off x="457200" y="2226"/>
            <a:ext cx="8229600" cy="944562"/>
          </a:xfrm>
        </p:spPr>
        <p:txBody>
          <a:bodyPr>
            <a:normAutofit/>
          </a:bodyPr>
          <a:lstStyle/>
          <a:p>
            <a:r>
              <a:rPr lang="en-US" sz="3600" dirty="0" smtClean="0">
                <a:latin typeface="Arial" panose="020B0604020202020204" pitchFamily="34" charset="0"/>
                <a:cs typeface="Arial" panose="020B0604020202020204" pitchFamily="34" charset="0"/>
              </a:rPr>
              <a:t>Applying UEFI Structure Definitions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7877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38600"/>
            <a:ext cx="8229600" cy="2667000"/>
          </a:xfrm>
        </p:spPr>
        <p:txBody>
          <a:bodyPr>
            <a:normAutofit/>
          </a:bodyPr>
          <a:lstStyle/>
          <a:p>
            <a:r>
              <a:rPr lang="en-US" sz="2200" dirty="0">
                <a:latin typeface="Arial" panose="020B0604020202020204" pitchFamily="34" charset="0"/>
                <a:cs typeface="Arial" panose="020B0604020202020204" pitchFamily="34" charset="0"/>
              </a:rPr>
              <a:t>In the pseudo-code view you can do the same </a:t>
            </a:r>
            <a:r>
              <a:rPr lang="en-US" sz="2200" dirty="0" smtClean="0">
                <a:latin typeface="Arial" panose="020B0604020202020204" pitchFamily="34" charset="0"/>
                <a:cs typeface="Arial" panose="020B0604020202020204" pitchFamily="34" charset="0"/>
              </a:rPr>
              <a:t>thing</a:t>
            </a:r>
          </a:p>
          <a:p>
            <a:r>
              <a:rPr lang="en-US" sz="2200" dirty="0" smtClean="0">
                <a:latin typeface="Arial" panose="020B0604020202020204" pitchFamily="34" charset="0"/>
                <a:cs typeface="Arial" panose="020B0604020202020204" pitchFamily="34" charset="0"/>
              </a:rPr>
              <a:t>Select the a2 argument and hit ‘t’</a:t>
            </a:r>
          </a:p>
          <a:p>
            <a:r>
              <a:rPr lang="en-US" sz="2200" dirty="0" smtClean="0">
                <a:latin typeface="Arial" panose="020B0604020202020204" pitchFamily="34" charset="0"/>
                <a:cs typeface="Arial" panose="020B0604020202020204" pitchFamily="34" charset="0"/>
              </a:rPr>
              <a:t>Select the EFI_PEI_SERVICES structure</a:t>
            </a:r>
          </a:p>
          <a:p>
            <a:r>
              <a:rPr lang="en-US" sz="2200" dirty="0" smtClean="0">
                <a:latin typeface="Arial" panose="020B0604020202020204" pitchFamily="34" charset="0"/>
                <a:cs typeface="Arial" panose="020B0604020202020204" pitchFamily="34" charset="0"/>
              </a:rPr>
              <a:t>When we enter the above, we see the code simplifies:</a:t>
            </a:r>
            <a:endParaRPr lang="en-US" sz="2200" dirty="0">
              <a:latin typeface="Arial" panose="020B0604020202020204" pitchFamily="34" charset="0"/>
              <a:cs typeface="Arial" panose="020B0604020202020204" pitchFamily="34" charset="0"/>
            </a:endParaRP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6462"/>
          <a:stretch/>
        </p:blipFill>
        <p:spPr bwMode="auto">
          <a:xfrm>
            <a:off x="152400" y="1156138"/>
            <a:ext cx="8652076" cy="257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45</a:t>
            </a:fld>
            <a:endParaRPr lang="en-US">
              <a:solidFill>
                <a:prstClr val="black">
                  <a:tint val="75000"/>
                </a:prstClr>
              </a:solidFill>
              <a:latin typeface="Calibri"/>
            </a:endParaRPr>
          </a:p>
        </p:txBody>
      </p:sp>
      <p:sp>
        <p:nvSpPr>
          <p:cNvPr id="7" name="Title 1"/>
          <p:cNvSpPr>
            <a:spLocks noGrp="1"/>
          </p:cNvSpPr>
          <p:nvPr>
            <p:ph type="title"/>
          </p:nvPr>
        </p:nvSpPr>
        <p:spPr>
          <a:xfrm>
            <a:off x="457200" y="2226"/>
            <a:ext cx="8229600" cy="944562"/>
          </a:xfrm>
        </p:spPr>
        <p:txBody>
          <a:bodyPr>
            <a:normAutofit/>
          </a:bodyPr>
          <a:lstStyle/>
          <a:p>
            <a:r>
              <a:rPr lang="en-US" sz="3600" dirty="0" smtClean="0">
                <a:latin typeface="Arial" panose="020B0604020202020204" pitchFamily="34" charset="0"/>
                <a:cs typeface="Arial" panose="020B0604020202020204" pitchFamily="34" charset="0"/>
              </a:rPr>
              <a:t>Applying UEFI Structure Definitions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376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38400"/>
            <a:ext cx="8229600" cy="3048000"/>
          </a:xfrm>
        </p:spPr>
        <p:txBody>
          <a:bodyPr>
            <a:normAutofit/>
          </a:bodyPr>
          <a:lstStyle/>
          <a:p>
            <a:r>
              <a:rPr lang="en-US" sz="2200" dirty="0" smtClean="0">
                <a:latin typeface="Arial" panose="020B0604020202020204" pitchFamily="34" charset="0"/>
                <a:cs typeface="Arial" panose="020B0604020202020204" pitchFamily="34" charset="0"/>
              </a:rPr>
              <a:t>We see that this function immediately calls the InstallPpi() PEI Service</a:t>
            </a:r>
          </a:p>
          <a:p>
            <a:r>
              <a:rPr lang="en-US" sz="2200" dirty="0">
                <a:latin typeface="Arial" panose="020B0604020202020204" pitchFamily="34" charset="0"/>
                <a:cs typeface="Arial" panose="020B0604020202020204" pitchFamily="34" charset="0"/>
              </a:rPr>
              <a:t>InstallPpi() takes 2 arguments: </a:t>
            </a:r>
          </a:p>
          <a:p>
            <a:pPr lvl="1"/>
            <a:r>
              <a:rPr lang="en-US" sz="1800" dirty="0">
                <a:latin typeface="Arial" panose="020B0604020202020204" pitchFamily="34" charset="0"/>
                <a:cs typeface="Arial" panose="020B0604020202020204" pitchFamily="34" charset="0"/>
              </a:rPr>
              <a:t>The EFI_PEI_SERVICES structure </a:t>
            </a:r>
          </a:p>
          <a:p>
            <a:pPr lvl="1"/>
            <a:r>
              <a:rPr lang="en-US" sz="1800" dirty="0">
                <a:latin typeface="Arial" panose="020B0604020202020204" pitchFamily="34" charset="0"/>
                <a:cs typeface="Arial" panose="020B0604020202020204" pitchFamily="34" charset="0"/>
              </a:rPr>
              <a:t>Some Unknown argument </a:t>
            </a:r>
          </a:p>
          <a:p>
            <a:r>
              <a:rPr lang="en-US" sz="2200" dirty="0" smtClean="0">
                <a:latin typeface="Arial" panose="020B0604020202020204" pitchFamily="34" charset="0"/>
                <a:cs typeface="Arial" panose="020B0604020202020204" pitchFamily="34" charset="0"/>
              </a:rPr>
              <a:t>Per the EFI Specification, InstallPpi</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installs </a:t>
            </a:r>
            <a:r>
              <a:rPr lang="en-US" sz="2200" dirty="0">
                <a:latin typeface="Arial" panose="020B0604020202020204" pitchFamily="34" charset="0"/>
                <a:cs typeface="Arial" panose="020B0604020202020204" pitchFamily="34" charset="0"/>
              </a:rPr>
              <a:t>an interface in the PEI PEIM-to-PEIM Interface (PPI) database by </a:t>
            </a:r>
            <a:r>
              <a:rPr lang="en-US" sz="2200" dirty="0" smtClean="0">
                <a:latin typeface="Arial" panose="020B0604020202020204" pitchFamily="34" charset="0"/>
                <a:cs typeface="Arial" panose="020B0604020202020204" pitchFamily="34" charset="0"/>
              </a:rPr>
              <a:t>GUID</a:t>
            </a:r>
          </a:p>
          <a:p>
            <a:r>
              <a:rPr lang="en-US" sz="2200" dirty="0" smtClean="0">
                <a:latin typeface="Arial" panose="020B0604020202020204" pitchFamily="34" charset="0"/>
                <a:cs typeface="Arial" panose="020B0604020202020204" pitchFamily="34" charset="0"/>
              </a:rPr>
              <a:t>We could look up the prototype in the spec:</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9" y="1219200"/>
            <a:ext cx="9118002" cy="107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6858000" y="1942967"/>
            <a:ext cx="152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5457825"/>
            <a:ext cx="5381625" cy="12477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46</a:t>
            </a:fld>
            <a:endParaRPr lang="en-US">
              <a:solidFill>
                <a:prstClr val="black">
                  <a:tint val="75000"/>
                </a:prstClr>
              </a:solidFill>
              <a:latin typeface="Calibri"/>
            </a:endParaRPr>
          </a:p>
        </p:txBody>
      </p:sp>
      <p:sp>
        <p:nvSpPr>
          <p:cNvPr id="9" name="Title 1"/>
          <p:cNvSpPr>
            <a:spLocks noGrp="1"/>
          </p:cNvSpPr>
          <p:nvPr>
            <p:ph type="title"/>
          </p:nvPr>
        </p:nvSpPr>
        <p:spPr>
          <a:xfrm>
            <a:off x="457200" y="2226"/>
            <a:ext cx="8229600" cy="944562"/>
          </a:xfrm>
        </p:spPr>
        <p:txBody>
          <a:bodyPr>
            <a:normAutofit/>
          </a:bodyPr>
          <a:lstStyle/>
          <a:p>
            <a:r>
              <a:rPr lang="en-US" sz="3600" dirty="0" smtClean="0">
                <a:latin typeface="Arial" panose="020B0604020202020204" pitchFamily="34" charset="0"/>
                <a:cs typeface="Arial" panose="020B0604020202020204" pitchFamily="34" charset="0"/>
              </a:rPr>
              <a:t>Applying UEFI Structure Definitions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7148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Always let the GUIDs be your </a:t>
            </a:r>
            <a:r>
              <a:rPr lang="en-US" dirty="0" err="1" smtClean="0"/>
              <a:t>GUIDe</a:t>
            </a:r>
            <a:endParaRPr lang="en-US" dirty="0"/>
          </a:p>
        </p:txBody>
      </p:sp>
      <p:sp>
        <p:nvSpPr>
          <p:cNvPr id="3" name="Content Placeholder 2"/>
          <p:cNvSpPr>
            <a:spLocks noGrp="1"/>
          </p:cNvSpPr>
          <p:nvPr>
            <p:ph idx="1"/>
          </p:nvPr>
        </p:nvSpPr>
        <p:spPr/>
        <p:txBody>
          <a:bodyPr>
            <a:normAutofit lnSpcReduction="10000"/>
          </a:bodyPr>
          <a:lstStyle/>
          <a:p>
            <a:r>
              <a:rPr lang="en-US" dirty="0" smtClean="0"/>
              <a:t>UEFI uses a lot of “GUIDs” – Globally Unique </a:t>
            </a:r>
            <a:r>
              <a:rPr lang="en-US" dirty="0" err="1" smtClean="0"/>
              <a:t>IDentifiers</a:t>
            </a:r>
            <a:r>
              <a:rPr lang="en-US" dirty="0" smtClean="0"/>
              <a:t>.</a:t>
            </a:r>
          </a:p>
          <a:p>
            <a:r>
              <a:rPr lang="en-US" dirty="0" smtClean="0"/>
              <a:t>Used to identify files on the </a:t>
            </a:r>
            <a:r>
              <a:rPr lang="en-US" dirty="0" err="1" smtClean="0"/>
              <a:t>filesystem</a:t>
            </a:r>
            <a:endParaRPr lang="en-US" dirty="0" smtClean="0"/>
          </a:p>
          <a:p>
            <a:pPr lvl="1"/>
            <a:r>
              <a:rPr lang="en-US" dirty="0" err="1" smtClean="0"/>
              <a:t>Filesystem</a:t>
            </a:r>
            <a:r>
              <a:rPr lang="en-US" dirty="0" smtClean="0"/>
              <a:t> GUIDs often reused between EDK &amp; production systems. Or between the same IBV code on different OEMs’ systems</a:t>
            </a:r>
          </a:p>
          <a:p>
            <a:r>
              <a:rPr lang="en-US" dirty="0" smtClean="0"/>
              <a:t>Used to identify structures (PPIs in PEI phase, Protocols in DXE phase) that contain data and/or function pointers</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47</a:t>
            </a:fld>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2717800" y="0"/>
            <a:ext cx="3708400" cy="698500"/>
          </a:xfrm>
          <a:prstGeom prst="rect">
            <a:avLst/>
          </a:prstGeom>
        </p:spPr>
      </p:pic>
    </p:spTree>
    <p:extLst>
      <p:ext uri="{BB962C8B-B14F-4D97-AF65-F5344CB8AC3E}">
        <p14:creationId xmlns:p14="http://schemas.microsoft.com/office/powerpoint/2010/main" val="3190914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48</a:t>
            </a:fld>
            <a:endParaRPr lang="en-US">
              <a:solidFill>
                <a:prstClr val="black">
                  <a:tint val="75000"/>
                </a:prstClr>
              </a:solidFill>
              <a:latin typeface="Calibri"/>
            </a:endParaRPr>
          </a:p>
        </p:txBody>
      </p:sp>
      <p:pic>
        <p:nvPicPr>
          <p:cNvPr id="7" name="Picture 6"/>
          <p:cNvPicPr>
            <a:picLocks noChangeAspect="1"/>
          </p:cNvPicPr>
          <p:nvPr/>
        </p:nvPicPr>
        <p:blipFill>
          <a:blip r:embed="rId2"/>
          <a:stretch>
            <a:fillRect/>
          </a:stretch>
        </p:blipFill>
        <p:spPr>
          <a:xfrm>
            <a:off x="0" y="0"/>
            <a:ext cx="9144000" cy="6858000"/>
          </a:xfrm>
          <a:prstGeom prst="rect">
            <a:avLst/>
          </a:prstGeom>
        </p:spPr>
      </p:pic>
      <p:sp>
        <p:nvSpPr>
          <p:cNvPr id="9" name="Rectangle 8"/>
          <p:cNvSpPr/>
          <p:nvPr/>
        </p:nvSpPr>
        <p:spPr>
          <a:xfrm rot="349152">
            <a:off x="369214" y="4240317"/>
            <a:ext cx="2722220" cy="338554"/>
          </a:xfrm>
          <a:prstGeom prst="rect">
            <a:avLst/>
          </a:prstGeom>
          <a:solidFill>
            <a:srgbClr val="585C63"/>
          </a:solidFill>
        </p:spPr>
        <p:txBody>
          <a:bodyPr wrap="none">
            <a:spAutoFit/>
          </a:bodyPr>
          <a:lstStyle/>
          <a:p>
            <a:r>
              <a:rPr lang="en-US" sz="1600" b="1" dirty="0"/>
              <a:t>DXE_CORE_FILE_NAME_GUID</a:t>
            </a:r>
          </a:p>
        </p:txBody>
      </p:sp>
      <p:sp>
        <p:nvSpPr>
          <p:cNvPr id="11" name="Rectangle 10"/>
          <p:cNvSpPr/>
          <p:nvPr/>
        </p:nvSpPr>
        <p:spPr>
          <a:xfrm rot="19856695">
            <a:off x="3898728" y="1346324"/>
            <a:ext cx="2475958" cy="338554"/>
          </a:xfrm>
          <a:prstGeom prst="rect">
            <a:avLst/>
          </a:prstGeom>
          <a:solidFill>
            <a:srgbClr val="7C7B7A"/>
          </a:solidFill>
        </p:spPr>
        <p:txBody>
          <a:bodyPr wrap="none">
            <a:spAutoFit/>
          </a:bodyPr>
          <a:lstStyle/>
          <a:p>
            <a:r>
              <a:rPr lang="en-US" sz="1600" b="1" dirty="0"/>
              <a:t>EFI_ARP_PROTOCOL_GUID</a:t>
            </a:r>
          </a:p>
        </p:txBody>
      </p:sp>
      <p:sp>
        <p:nvSpPr>
          <p:cNvPr id="12" name="Rectangle 11"/>
          <p:cNvSpPr/>
          <p:nvPr/>
        </p:nvSpPr>
        <p:spPr>
          <a:xfrm rot="20754788">
            <a:off x="909294" y="5454134"/>
            <a:ext cx="2665413" cy="338554"/>
          </a:xfrm>
          <a:prstGeom prst="rect">
            <a:avLst/>
          </a:prstGeom>
          <a:solidFill>
            <a:srgbClr val="706D6D"/>
          </a:solidFill>
        </p:spPr>
        <p:txBody>
          <a:bodyPr wrap="none">
            <a:spAutoFit/>
          </a:bodyPr>
          <a:lstStyle/>
          <a:p>
            <a:r>
              <a:rPr lang="en-US" sz="1600" b="1" dirty="0"/>
              <a:t>EFI_CERT_TYPE_PKCS7_GUID</a:t>
            </a:r>
          </a:p>
        </p:txBody>
      </p:sp>
      <p:sp>
        <p:nvSpPr>
          <p:cNvPr id="13" name="Rectangle 12"/>
          <p:cNvSpPr/>
          <p:nvPr/>
        </p:nvSpPr>
        <p:spPr>
          <a:xfrm rot="20770500">
            <a:off x="4393001" y="2891423"/>
            <a:ext cx="2389997" cy="338554"/>
          </a:xfrm>
          <a:prstGeom prst="rect">
            <a:avLst/>
          </a:prstGeom>
          <a:solidFill>
            <a:srgbClr val="898989"/>
          </a:solidFill>
        </p:spPr>
        <p:txBody>
          <a:bodyPr wrap="none">
            <a:spAutoFit/>
          </a:bodyPr>
          <a:lstStyle/>
          <a:p>
            <a:r>
              <a:rPr lang="en-US" sz="1600" b="1" dirty="0"/>
              <a:t>EFI_DEBUG_AGENT_GUID</a:t>
            </a:r>
          </a:p>
        </p:txBody>
      </p:sp>
      <p:sp>
        <p:nvSpPr>
          <p:cNvPr id="14" name="Rectangle 13"/>
          <p:cNvSpPr/>
          <p:nvPr/>
        </p:nvSpPr>
        <p:spPr>
          <a:xfrm rot="21320069">
            <a:off x="4252108" y="4684747"/>
            <a:ext cx="2707492" cy="338554"/>
          </a:xfrm>
          <a:prstGeom prst="rect">
            <a:avLst/>
          </a:prstGeom>
          <a:solidFill>
            <a:srgbClr val="9B9695"/>
          </a:solidFill>
        </p:spPr>
        <p:txBody>
          <a:bodyPr wrap="none">
            <a:spAutoFit/>
          </a:bodyPr>
          <a:lstStyle/>
          <a:p>
            <a:r>
              <a:rPr lang="en-US" sz="1600" b="1" dirty="0"/>
              <a:t>EFI_DHCP4_PROTOCOL_GUID</a:t>
            </a:r>
          </a:p>
        </p:txBody>
      </p:sp>
      <p:sp>
        <p:nvSpPr>
          <p:cNvPr id="8" name="Rectangle 7"/>
          <p:cNvSpPr/>
          <p:nvPr/>
        </p:nvSpPr>
        <p:spPr>
          <a:xfrm rot="19983062">
            <a:off x="3894953" y="4045718"/>
            <a:ext cx="2354694" cy="369332"/>
          </a:xfrm>
          <a:prstGeom prst="rect">
            <a:avLst/>
          </a:prstGeom>
          <a:solidFill>
            <a:srgbClr val="7C7B7A"/>
          </a:solidFill>
        </p:spPr>
        <p:txBody>
          <a:bodyPr wrap="none">
            <a:spAutoFit/>
          </a:bodyPr>
          <a:lstStyle/>
          <a:p>
            <a:r>
              <a:rPr lang="en-US" b="1" dirty="0"/>
              <a:t>EFI_ACPI_TABLE_GUID</a:t>
            </a:r>
          </a:p>
        </p:txBody>
      </p:sp>
      <p:pic>
        <p:nvPicPr>
          <p:cNvPr id="15" name="Picture 14"/>
          <p:cNvPicPr>
            <a:picLocks noChangeAspect="1"/>
          </p:cNvPicPr>
          <p:nvPr/>
        </p:nvPicPr>
        <p:blipFill>
          <a:blip r:embed="rId3"/>
          <a:stretch>
            <a:fillRect/>
          </a:stretch>
        </p:blipFill>
        <p:spPr>
          <a:xfrm>
            <a:off x="5473700" y="6181725"/>
            <a:ext cx="3708400" cy="698500"/>
          </a:xfrm>
          <a:prstGeom prst="rect">
            <a:avLst/>
          </a:prstGeom>
        </p:spPr>
      </p:pic>
    </p:spTree>
    <p:extLst>
      <p:ext uri="{BB962C8B-B14F-4D97-AF65-F5344CB8AC3E}">
        <p14:creationId xmlns:p14="http://schemas.microsoft.com/office/powerpoint/2010/main" val="2806761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1" y="1295400"/>
            <a:ext cx="9067800" cy="168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0630" y="4114800"/>
            <a:ext cx="8229600" cy="2438400"/>
          </a:xfrm>
        </p:spPr>
        <p:txBody>
          <a:bodyPr>
            <a:normAutofit/>
          </a:bodyPr>
          <a:lstStyle/>
          <a:p>
            <a:r>
              <a:rPr lang="en-US" sz="2200" dirty="0" smtClean="0">
                <a:latin typeface="Arial" panose="020B0604020202020204" pitchFamily="34" charset="0"/>
                <a:cs typeface="Arial" panose="020B0604020202020204" pitchFamily="34" charset="0"/>
              </a:rPr>
              <a:t>But in this case IDA also recognizes this structure</a:t>
            </a:r>
          </a:p>
          <a:p>
            <a:r>
              <a:rPr lang="en-US" sz="2200" dirty="0" smtClean="0">
                <a:latin typeface="Arial" panose="020B0604020202020204" pitchFamily="34" charset="0"/>
                <a:cs typeface="Arial" panose="020B0604020202020204" pitchFamily="34" charset="0"/>
              </a:rPr>
              <a:t>We can double-click on it to see that IDA has identified it as an EFI_PEI_PPI_DESCRIPTOR :</a:t>
            </a:r>
          </a:p>
          <a:p>
            <a:pPr lvl="1"/>
            <a:r>
              <a:rPr lang="en-US" sz="1800" dirty="0" smtClean="0">
                <a:latin typeface="Arial" panose="020B0604020202020204" pitchFamily="34" charset="0"/>
                <a:cs typeface="Arial" panose="020B0604020202020204" pitchFamily="34" charset="0"/>
              </a:rPr>
              <a:t>First is the Flags 80000010h</a:t>
            </a:r>
          </a:p>
          <a:p>
            <a:pPr lvl="1"/>
            <a:r>
              <a:rPr lang="en-US" sz="1800" dirty="0" smtClean="0">
                <a:latin typeface="Arial" panose="020B0604020202020204" pitchFamily="34" charset="0"/>
                <a:cs typeface="Arial" panose="020B0604020202020204" pitchFamily="34" charset="0"/>
              </a:rPr>
              <a:t>Second is the pointer to the GUID</a:t>
            </a:r>
          </a:p>
          <a:p>
            <a:pPr lvl="1"/>
            <a:r>
              <a:rPr lang="en-US" sz="1800" dirty="0" smtClean="0">
                <a:latin typeface="Arial" panose="020B0604020202020204" pitchFamily="34" charset="0"/>
                <a:cs typeface="Arial" panose="020B0604020202020204" pitchFamily="34" charset="0"/>
              </a:rPr>
              <a:t>Third is the pointer to the PPI that will be installed</a:t>
            </a:r>
            <a:endParaRPr lang="en-US" sz="1800" dirty="0">
              <a:latin typeface="Arial" panose="020B0604020202020204" pitchFamily="34" charset="0"/>
              <a:cs typeface="Arial" panose="020B0604020202020204" pitchFamily="34" charset="0"/>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667000"/>
            <a:ext cx="3762375" cy="1019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Straight Arrow Connector 4"/>
          <p:cNvCxnSpPr>
            <a:stCxn id="15364" idx="3"/>
          </p:cNvCxnSpPr>
          <p:nvPr/>
        </p:nvCxnSpPr>
        <p:spPr>
          <a:xfrm flipV="1">
            <a:off x="5819775" y="2057400"/>
            <a:ext cx="1114425" cy="11191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49</a:t>
            </a:fld>
            <a:endParaRPr lang="en-US">
              <a:solidFill>
                <a:prstClr val="black">
                  <a:tint val="75000"/>
                </a:prstClr>
              </a:solidFill>
              <a:latin typeface="Calibri"/>
            </a:endParaRPr>
          </a:p>
        </p:txBody>
      </p:sp>
      <p:sp>
        <p:nvSpPr>
          <p:cNvPr id="9" name="Title 1"/>
          <p:cNvSpPr>
            <a:spLocks noGrp="1"/>
          </p:cNvSpPr>
          <p:nvPr>
            <p:ph type="title"/>
          </p:nvPr>
        </p:nvSpPr>
        <p:spPr>
          <a:xfrm>
            <a:off x="457200" y="2226"/>
            <a:ext cx="8229600" cy="944562"/>
          </a:xfrm>
        </p:spPr>
        <p:txBody>
          <a:bodyPr>
            <a:normAutofit/>
          </a:bodyPr>
          <a:lstStyle/>
          <a:p>
            <a:r>
              <a:rPr lang="en-US" sz="3600" dirty="0" smtClean="0">
                <a:latin typeface="Arial" panose="020B0604020202020204" pitchFamily="34" charset="0"/>
                <a:cs typeface="Arial" panose="020B0604020202020204" pitchFamily="34" charset="0"/>
              </a:rPr>
              <a:t>Tracing PPIs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6636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85"/>
            <a:ext cx="8229600" cy="944562"/>
          </a:xfrm>
        </p:spPr>
        <p:txBody>
          <a:bodyPr>
            <a:normAutofit/>
          </a:bodyPr>
          <a:lstStyle/>
          <a:p>
            <a:r>
              <a:rPr lang="en-US" sz="3600" dirty="0" smtClean="0">
                <a:latin typeface="Arial" panose="020B0604020202020204" pitchFamily="34" charset="0"/>
                <a:cs typeface="Arial" panose="020B0604020202020204" pitchFamily="34" charset="0"/>
              </a:rPr>
              <a:t>Firmware Storage</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4572000"/>
            <a:ext cx="8229600" cy="2133600"/>
          </a:xfrm>
        </p:spPr>
        <p:txBody>
          <a:bodyPr>
            <a:normAutofit lnSpcReduction="10000"/>
          </a:bodyPr>
          <a:lstStyle/>
          <a:p>
            <a:r>
              <a:rPr lang="en-US" sz="2200" dirty="0" smtClean="0">
                <a:latin typeface="Arial" panose="020B0604020202020204" pitchFamily="34" charset="0"/>
                <a:cs typeface="Arial" panose="020B0604020202020204" pitchFamily="34" charset="0"/>
              </a:rPr>
              <a:t>UEFI utilizes the physical flash device as a storage repository</a:t>
            </a:r>
          </a:p>
          <a:p>
            <a:r>
              <a:rPr lang="en-US" sz="2200" dirty="0" smtClean="0">
                <a:latin typeface="Arial" panose="020B0604020202020204" pitchFamily="34" charset="0"/>
                <a:cs typeface="Arial" panose="020B0604020202020204" pitchFamily="34" charset="0"/>
              </a:rPr>
              <a:t>Comprised of 4 basic components:</a:t>
            </a:r>
          </a:p>
          <a:p>
            <a:pPr lvl="1"/>
            <a:r>
              <a:rPr lang="en-US" sz="1800" dirty="0" smtClean="0">
                <a:latin typeface="Arial" panose="020B0604020202020204" pitchFamily="34" charset="0"/>
                <a:cs typeface="Arial" panose="020B0604020202020204" pitchFamily="34" charset="0"/>
              </a:rPr>
              <a:t>Firmware Device</a:t>
            </a:r>
          </a:p>
          <a:p>
            <a:pPr lvl="1"/>
            <a:r>
              <a:rPr lang="en-US" sz="1800" dirty="0" smtClean="0">
                <a:latin typeface="Arial" panose="020B0604020202020204" pitchFamily="34" charset="0"/>
                <a:cs typeface="Arial" panose="020B0604020202020204" pitchFamily="34" charset="0"/>
              </a:rPr>
              <a:t>Firmware Volume</a:t>
            </a:r>
          </a:p>
          <a:p>
            <a:pPr lvl="1"/>
            <a:r>
              <a:rPr lang="en-US" sz="1800" dirty="0" smtClean="0">
                <a:latin typeface="Arial" panose="020B0604020202020204" pitchFamily="34" charset="0"/>
                <a:cs typeface="Arial" panose="020B0604020202020204" pitchFamily="34" charset="0"/>
              </a:rPr>
              <a:t>Firmware File System</a:t>
            </a:r>
          </a:p>
          <a:p>
            <a:pPr lvl="1"/>
            <a:r>
              <a:rPr lang="en-US" sz="1800" dirty="0" smtClean="0">
                <a:latin typeface="Arial" panose="020B0604020202020204" pitchFamily="34" charset="0"/>
                <a:cs typeface="Arial" panose="020B0604020202020204" pitchFamily="34" charset="0"/>
              </a:rPr>
              <a:t>Firmware Files</a:t>
            </a:r>
          </a:p>
        </p:txBody>
      </p:sp>
      <p:sp>
        <p:nvSpPr>
          <p:cNvPr id="6" name="Rectangle 5"/>
          <p:cNvSpPr/>
          <p:nvPr/>
        </p:nvSpPr>
        <p:spPr>
          <a:xfrm>
            <a:off x="953549" y="2898271"/>
            <a:ext cx="1862356" cy="1445129"/>
          </a:xfrm>
          <a:prstGeom prst="rect">
            <a:avLst/>
          </a:prstGeom>
          <a:solidFill>
            <a:schemeClr val="bg1">
              <a:lumMod val="75000"/>
              <a:alpha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7" name="Rectangle 6"/>
          <p:cNvSpPr/>
          <p:nvPr/>
        </p:nvSpPr>
        <p:spPr>
          <a:xfrm>
            <a:off x="953549" y="1453143"/>
            <a:ext cx="1862356" cy="289025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8" name="Rectangle 7"/>
          <p:cNvSpPr/>
          <p:nvPr/>
        </p:nvSpPr>
        <p:spPr>
          <a:xfrm>
            <a:off x="609600" y="1633756"/>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9" name="Rectangle 8"/>
          <p:cNvSpPr/>
          <p:nvPr/>
        </p:nvSpPr>
        <p:spPr>
          <a:xfrm>
            <a:off x="609600" y="2415330"/>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0" name="Rectangle 9"/>
          <p:cNvSpPr/>
          <p:nvPr/>
        </p:nvSpPr>
        <p:spPr>
          <a:xfrm>
            <a:off x="610653" y="3221490"/>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1" name="Rectangle 10"/>
          <p:cNvSpPr/>
          <p:nvPr/>
        </p:nvSpPr>
        <p:spPr>
          <a:xfrm>
            <a:off x="609600" y="3854760"/>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2" name="Rectangle 11"/>
          <p:cNvSpPr/>
          <p:nvPr/>
        </p:nvSpPr>
        <p:spPr>
          <a:xfrm>
            <a:off x="2815905" y="1633756"/>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3" name="Rectangle 12"/>
          <p:cNvSpPr/>
          <p:nvPr/>
        </p:nvSpPr>
        <p:spPr>
          <a:xfrm>
            <a:off x="2815905" y="2415330"/>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4" name="Rectangle 13"/>
          <p:cNvSpPr/>
          <p:nvPr/>
        </p:nvSpPr>
        <p:spPr>
          <a:xfrm>
            <a:off x="2819273" y="3221490"/>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5" name="Rectangle 14"/>
          <p:cNvSpPr/>
          <p:nvPr/>
        </p:nvSpPr>
        <p:spPr>
          <a:xfrm>
            <a:off x="2815905" y="3854760"/>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7" name="TextBox 16"/>
          <p:cNvSpPr txBox="1"/>
          <p:nvPr/>
        </p:nvSpPr>
        <p:spPr>
          <a:xfrm>
            <a:off x="1519883" y="1073285"/>
            <a:ext cx="729687"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SPI Flash</a:t>
            </a:r>
            <a:endParaRPr lang="en-US" sz="1200" dirty="0">
              <a:ea typeface="Verdana" pitchFamily="34" charset="0"/>
              <a:cs typeface="Verdana" pitchFamily="34" charset="0"/>
            </a:endParaRPr>
          </a:p>
        </p:txBody>
      </p:sp>
      <p:sp>
        <p:nvSpPr>
          <p:cNvPr id="23" name="TextBox 22"/>
          <p:cNvSpPr txBox="1"/>
          <p:nvPr/>
        </p:nvSpPr>
        <p:spPr>
          <a:xfrm>
            <a:off x="1469477" y="3343836"/>
            <a:ext cx="822661"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UEFI/BIOS</a:t>
            </a:r>
            <a:endParaRPr lang="en-US" sz="1200" dirty="0">
              <a:ea typeface="Verdana" pitchFamily="34" charset="0"/>
              <a:cs typeface="Verdana" pitchFamily="34" charset="0"/>
            </a:endParaRPr>
          </a:p>
        </p:txBody>
      </p:sp>
      <p:sp>
        <p:nvSpPr>
          <p:cNvPr id="33" name="TextBox 32"/>
          <p:cNvSpPr txBox="1"/>
          <p:nvPr/>
        </p:nvSpPr>
        <p:spPr>
          <a:xfrm>
            <a:off x="953549" y="1462871"/>
            <a:ext cx="1854518" cy="276999"/>
          </a:xfrm>
          <a:prstGeom prst="rect">
            <a:avLst/>
          </a:prstGeom>
          <a:noFill/>
        </p:spPr>
        <p:txBody>
          <a:bodyPr wrap="square" rtlCol="0">
            <a:spAutoFit/>
          </a:bodyPr>
          <a:lstStyle/>
          <a:p>
            <a:pPr algn="ctr">
              <a:spcAft>
                <a:spcPts val="600"/>
              </a:spcAft>
            </a:pPr>
            <a:r>
              <a:rPr lang="en-US" sz="1200" dirty="0" smtClean="0">
                <a:ea typeface="Verdana" pitchFamily="34" charset="0"/>
                <a:cs typeface="Verdana" pitchFamily="34" charset="0"/>
              </a:rPr>
              <a:t>Flash Descriptor</a:t>
            </a:r>
            <a:endParaRPr lang="en-US" sz="1200" dirty="0">
              <a:ea typeface="Verdana" pitchFamily="34" charset="0"/>
              <a:cs typeface="Verdana" pitchFamily="34" charset="0"/>
            </a:endParaRPr>
          </a:p>
        </p:txBody>
      </p:sp>
      <p:cxnSp>
        <p:nvCxnSpPr>
          <p:cNvPr id="35" name="Straight Connector 34"/>
          <p:cNvCxnSpPr/>
          <p:nvPr/>
        </p:nvCxnSpPr>
        <p:spPr>
          <a:xfrm flipH="1">
            <a:off x="955439" y="1737926"/>
            <a:ext cx="1862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955439" y="1751217"/>
            <a:ext cx="1854518" cy="276999"/>
          </a:xfrm>
          <a:prstGeom prst="rect">
            <a:avLst/>
          </a:prstGeom>
          <a:noFill/>
        </p:spPr>
        <p:txBody>
          <a:bodyPr wrap="square" rtlCol="0">
            <a:spAutoFit/>
          </a:bodyPr>
          <a:lstStyle/>
          <a:p>
            <a:pPr algn="ctr">
              <a:spcAft>
                <a:spcPts val="600"/>
              </a:spcAft>
            </a:pPr>
            <a:r>
              <a:rPr lang="en-US" sz="1200" dirty="0" smtClean="0">
                <a:ea typeface="Verdana" pitchFamily="34" charset="0"/>
                <a:cs typeface="Verdana" pitchFamily="34" charset="0"/>
              </a:rPr>
              <a:t>Gigabit Ethernet</a:t>
            </a:r>
            <a:endParaRPr lang="en-US" sz="1200" dirty="0">
              <a:ea typeface="Verdana" pitchFamily="34" charset="0"/>
              <a:cs typeface="Verdana" pitchFamily="34" charset="0"/>
            </a:endParaRPr>
          </a:p>
        </p:txBody>
      </p:sp>
      <p:sp>
        <p:nvSpPr>
          <p:cNvPr id="38" name="TextBox 37"/>
          <p:cNvSpPr txBox="1"/>
          <p:nvPr/>
        </p:nvSpPr>
        <p:spPr>
          <a:xfrm>
            <a:off x="953549" y="2028216"/>
            <a:ext cx="1854518" cy="276999"/>
          </a:xfrm>
          <a:prstGeom prst="rect">
            <a:avLst/>
          </a:prstGeom>
          <a:noFill/>
        </p:spPr>
        <p:txBody>
          <a:bodyPr wrap="square" rtlCol="0">
            <a:spAutoFit/>
          </a:bodyPr>
          <a:lstStyle/>
          <a:p>
            <a:pPr algn="ctr">
              <a:spcAft>
                <a:spcPts val="600"/>
              </a:spcAft>
            </a:pPr>
            <a:r>
              <a:rPr lang="en-US" sz="1200" dirty="0" smtClean="0">
                <a:ea typeface="Verdana" pitchFamily="34" charset="0"/>
                <a:cs typeface="Verdana" pitchFamily="34" charset="0"/>
              </a:rPr>
              <a:t>Platform Data</a:t>
            </a:r>
            <a:endParaRPr lang="en-US" sz="1200" dirty="0">
              <a:ea typeface="Verdana" pitchFamily="34" charset="0"/>
              <a:cs typeface="Verdana" pitchFamily="34" charset="0"/>
            </a:endParaRPr>
          </a:p>
        </p:txBody>
      </p:sp>
      <p:sp>
        <p:nvSpPr>
          <p:cNvPr id="39" name="TextBox 38"/>
          <p:cNvSpPr txBox="1"/>
          <p:nvPr/>
        </p:nvSpPr>
        <p:spPr>
          <a:xfrm>
            <a:off x="957468" y="2439750"/>
            <a:ext cx="1854518" cy="276999"/>
          </a:xfrm>
          <a:prstGeom prst="rect">
            <a:avLst/>
          </a:prstGeom>
          <a:noFill/>
        </p:spPr>
        <p:txBody>
          <a:bodyPr wrap="square" rtlCol="0">
            <a:spAutoFit/>
          </a:bodyPr>
          <a:lstStyle/>
          <a:p>
            <a:pPr algn="ctr">
              <a:spcAft>
                <a:spcPts val="600"/>
              </a:spcAft>
            </a:pPr>
            <a:r>
              <a:rPr lang="en-US" sz="1200" dirty="0" smtClean="0">
                <a:ea typeface="Verdana" pitchFamily="34" charset="0"/>
                <a:cs typeface="Verdana" pitchFamily="34" charset="0"/>
              </a:rPr>
              <a:t>Management Engine</a:t>
            </a:r>
            <a:endParaRPr lang="en-US" sz="1200" dirty="0">
              <a:ea typeface="Verdana" pitchFamily="34" charset="0"/>
              <a:cs typeface="Verdana" pitchFamily="34" charset="0"/>
            </a:endParaRPr>
          </a:p>
        </p:txBody>
      </p:sp>
      <p:cxnSp>
        <p:nvCxnSpPr>
          <p:cNvPr id="40" name="Straight Connector 39"/>
          <p:cNvCxnSpPr/>
          <p:nvPr/>
        </p:nvCxnSpPr>
        <p:spPr>
          <a:xfrm flipH="1">
            <a:off x="957329" y="2050831"/>
            <a:ext cx="1862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957468" y="2305215"/>
            <a:ext cx="1862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Right Brace 15"/>
          <p:cNvSpPr/>
          <p:nvPr/>
        </p:nvSpPr>
        <p:spPr>
          <a:xfrm>
            <a:off x="3581400" y="1462871"/>
            <a:ext cx="152400" cy="288052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3886201" y="2728393"/>
            <a:ext cx="3903889" cy="369332"/>
          </a:xfrm>
          <a:prstGeom prst="rect">
            <a:avLst/>
          </a:prstGeom>
          <a:noFill/>
        </p:spPr>
        <p:txBody>
          <a:bodyPr wrap="none" rtlCol="0">
            <a:spAutoFit/>
          </a:bodyPr>
          <a:lstStyle/>
          <a:p>
            <a:r>
              <a:rPr lang="en-US" dirty="0" smtClean="0"/>
              <a:t>Firmware Device refers to the flash chip</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1926889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50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nodeType="withEffect">
                                  <p:stCondLst>
                                    <p:cond delay="50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nodeType="withEffect">
                                  <p:stCondLst>
                                    <p:cond delay="50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p:bldP spid="23" grpId="0"/>
      <p:bldP spid="33" grpId="0"/>
      <p:bldP spid="37" grpId="0"/>
      <p:bldP spid="38" grpId="0"/>
      <p:bldP spid="3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631" y="4648200"/>
            <a:ext cx="8229600" cy="2133600"/>
          </a:xfrm>
        </p:spPr>
        <p:txBody>
          <a:bodyPr>
            <a:normAutofit/>
          </a:bodyPr>
          <a:lstStyle/>
          <a:p>
            <a:r>
              <a:rPr lang="en-US" sz="2200" dirty="0" smtClean="0">
                <a:latin typeface="Arial" panose="020B0604020202020204" pitchFamily="34" charset="0"/>
                <a:cs typeface="Arial" panose="020B0604020202020204" pitchFamily="34" charset="0"/>
              </a:rPr>
              <a:t>Select the GUID structure</a:t>
            </a:r>
          </a:p>
          <a:p>
            <a:r>
              <a:rPr lang="en-US" sz="2200" dirty="0" smtClean="0">
                <a:latin typeface="Arial" panose="020B0604020202020204" pitchFamily="34" charset="0"/>
                <a:cs typeface="Arial" panose="020B0604020202020204" pitchFamily="34" charset="0"/>
              </a:rPr>
              <a:t>One thing we can do is try and determine if this is a known-GUID or an unknown GUID</a:t>
            </a:r>
          </a:p>
          <a:p>
            <a:pPr lvl="1"/>
            <a:r>
              <a:rPr lang="en-US" sz="1800" dirty="0" smtClean="0">
                <a:latin typeface="Arial" panose="020B0604020202020204" pitchFamily="34" charset="0"/>
                <a:cs typeface="Arial" panose="020B0604020202020204" pitchFamily="34" charset="0"/>
              </a:rPr>
              <a:t>The UDK defines a lot of GUIDS, these would likely be the same across all vendors</a:t>
            </a:r>
          </a:p>
          <a:p>
            <a:pPr lvl="1"/>
            <a:r>
              <a:rPr lang="en-US" sz="1800" dirty="0" smtClean="0">
                <a:latin typeface="Arial" panose="020B0604020202020204" pitchFamily="34" charset="0"/>
                <a:cs typeface="Arial" panose="020B0604020202020204" pitchFamily="34" charset="0"/>
              </a:rPr>
              <a:t>Vendors also implement their own proprietary GUIDS</a:t>
            </a:r>
          </a:p>
          <a:p>
            <a:endParaRPr lang="en-US" sz="22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6" y="1066800"/>
            <a:ext cx="6869113"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1006" r="11054"/>
          <a:stretch/>
        </p:blipFill>
        <p:spPr bwMode="auto">
          <a:xfrm>
            <a:off x="4343400" y="1600200"/>
            <a:ext cx="4731515" cy="771525"/>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Arrow Connector 5"/>
          <p:cNvCxnSpPr/>
          <p:nvPr/>
        </p:nvCxnSpPr>
        <p:spPr>
          <a:xfrm flipV="1">
            <a:off x="6248400" y="2371726"/>
            <a:ext cx="460757" cy="52387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50</a:t>
            </a:fld>
            <a:endParaRPr lang="en-US">
              <a:solidFill>
                <a:prstClr val="black">
                  <a:tint val="75000"/>
                </a:prstClr>
              </a:solidFill>
              <a:latin typeface="Calibri"/>
            </a:endParaRPr>
          </a:p>
        </p:txBody>
      </p:sp>
      <p:sp>
        <p:nvSpPr>
          <p:cNvPr id="9" name="Title 1"/>
          <p:cNvSpPr>
            <a:spLocks noGrp="1"/>
          </p:cNvSpPr>
          <p:nvPr>
            <p:ph type="title"/>
          </p:nvPr>
        </p:nvSpPr>
        <p:spPr>
          <a:xfrm>
            <a:off x="457200" y="2226"/>
            <a:ext cx="8229600" cy="944562"/>
          </a:xfrm>
        </p:spPr>
        <p:txBody>
          <a:bodyPr>
            <a:normAutofit/>
          </a:bodyPr>
          <a:lstStyle/>
          <a:p>
            <a:r>
              <a:rPr lang="en-US" sz="3600" dirty="0" smtClean="0">
                <a:latin typeface="Arial" panose="020B0604020202020204" pitchFamily="34" charset="0"/>
                <a:cs typeface="Arial" panose="020B0604020202020204" pitchFamily="34" charset="0"/>
              </a:rPr>
              <a:t>Tracing PPIs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4093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05400"/>
            <a:ext cx="8229600" cy="1600200"/>
          </a:xfrm>
        </p:spPr>
        <p:txBody>
          <a:bodyPr>
            <a:normAutofit fontScale="92500" lnSpcReduction="10000"/>
          </a:bodyPr>
          <a:lstStyle/>
          <a:p>
            <a:r>
              <a:rPr lang="en-US" sz="2200" dirty="0" smtClean="0">
                <a:latin typeface="Arial" panose="020B0604020202020204" pitchFamily="34" charset="0"/>
                <a:cs typeface="Arial" panose="020B0604020202020204" pitchFamily="34" charset="0"/>
              </a:rPr>
              <a:t>Snare also provides the efiguids.py file which contains GUIDs he pulled out of the UDK</a:t>
            </a:r>
          </a:p>
          <a:p>
            <a:r>
              <a:rPr lang="en-US" sz="2200" dirty="0" smtClean="0">
                <a:latin typeface="Arial" panose="020B0604020202020204" pitchFamily="34" charset="0"/>
                <a:cs typeface="Arial" panose="020B0604020202020204" pitchFamily="34" charset="0"/>
              </a:rPr>
              <a:t>Our efiguids.py is located in C:\Tools\ and contains previously identified GUIDs</a:t>
            </a:r>
          </a:p>
          <a:p>
            <a:r>
              <a:rPr lang="en-US" sz="2200" dirty="0" smtClean="0">
                <a:latin typeface="Arial" panose="020B0604020202020204" pitchFamily="34" charset="0"/>
                <a:cs typeface="Arial" panose="020B0604020202020204" pitchFamily="34" charset="0"/>
              </a:rPr>
              <a:t>In this case it is not in this file.  We can name it ‘UnknownGuid1’</a:t>
            </a:r>
          </a:p>
          <a:p>
            <a:endParaRPr lang="en-US" sz="2200" dirty="0" smtClean="0">
              <a:latin typeface="Arial" panose="020B0604020202020204" pitchFamily="34" charset="0"/>
              <a:cs typeface="Arial" panose="020B0604020202020204" pitchFamily="34"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19200"/>
            <a:ext cx="5583457" cy="37036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51</a:t>
            </a:fld>
            <a:endParaRPr lang="en-US">
              <a:solidFill>
                <a:prstClr val="black">
                  <a:tint val="75000"/>
                </a:prstClr>
              </a:solidFill>
              <a:latin typeface="Calibri"/>
            </a:endParaRPr>
          </a:p>
        </p:txBody>
      </p:sp>
      <p:sp>
        <p:nvSpPr>
          <p:cNvPr id="7" name="Title 1"/>
          <p:cNvSpPr>
            <a:spLocks noGrp="1"/>
          </p:cNvSpPr>
          <p:nvPr>
            <p:ph type="title"/>
          </p:nvPr>
        </p:nvSpPr>
        <p:spPr>
          <a:xfrm>
            <a:off x="457200" y="2226"/>
            <a:ext cx="8229600" cy="944562"/>
          </a:xfrm>
        </p:spPr>
        <p:txBody>
          <a:bodyPr>
            <a:normAutofit/>
          </a:bodyPr>
          <a:lstStyle/>
          <a:p>
            <a:r>
              <a:rPr lang="en-US" sz="3600" dirty="0" smtClean="0">
                <a:latin typeface="Arial" panose="020B0604020202020204" pitchFamily="34" charset="0"/>
                <a:cs typeface="Arial" panose="020B0604020202020204" pitchFamily="34" charset="0"/>
              </a:rPr>
              <a:t>Tracing PPIs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764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0"/>
            <a:ext cx="8229600" cy="2133600"/>
          </a:xfrm>
        </p:spPr>
        <p:txBody>
          <a:bodyPr>
            <a:normAutofit/>
          </a:bodyPr>
          <a:lstStyle/>
          <a:p>
            <a:r>
              <a:rPr lang="en-US" sz="2200" dirty="0">
                <a:latin typeface="Arial" panose="020B0604020202020204" pitchFamily="34" charset="0"/>
                <a:cs typeface="Arial" panose="020B0604020202020204" pitchFamily="34" charset="0"/>
              </a:rPr>
              <a:t>Now if we follow the pointer it will take us to the PPI that is going to be installed</a:t>
            </a:r>
          </a:p>
          <a:p>
            <a:r>
              <a:rPr lang="en-US" sz="2200" dirty="0">
                <a:latin typeface="Arial" panose="020B0604020202020204" pitchFamily="34" charset="0"/>
                <a:cs typeface="Arial" panose="020B0604020202020204" pitchFamily="34" charset="0"/>
              </a:rPr>
              <a:t>This function is what will get called when someone uses this PPI</a:t>
            </a:r>
          </a:p>
          <a:p>
            <a:endParaRPr lang="en-US" sz="2200" dirty="0" smtClean="0">
              <a:latin typeface="Arial" panose="020B0604020202020204" pitchFamily="34" charset="0"/>
              <a:cs typeface="Arial" panose="020B0604020202020204" pitchFamily="34" charset="0"/>
            </a:endParaRP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08" r="31020"/>
          <a:stretch/>
        </p:blipFill>
        <p:spPr bwMode="auto">
          <a:xfrm>
            <a:off x="3024352" y="1447800"/>
            <a:ext cx="5591504" cy="280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19199"/>
            <a:ext cx="3762375" cy="1019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Connector 7"/>
          <p:cNvCxnSpPr/>
          <p:nvPr/>
        </p:nvCxnSpPr>
        <p:spPr>
          <a:xfrm>
            <a:off x="3200400" y="2057400"/>
            <a:ext cx="381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390900" y="2057400"/>
            <a:ext cx="2781300" cy="3048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52</a:t>
            </a:fld>
            <a:endParaRPr lang="en-US">
              <a:solidFill>
                <a:prstClr val="black">
                  <a:tint val="75000"/>
                </a:prstClr>
              </a:solidFill>
              <a:latin typeface="Calibri"/>
            </a:endParaRPr>
          </a:p>
        </p:txBody>
      </p:sp>
      <p:sp>
        <p:nvSpPr>
          <p:cNvPr id="10" name="Title 1"/>
          <p:cNvSpPr>
            <a:spLocks noGrp="1"/>
          </p:cNvSpPr>
          <p:nvPr>
            <p:ph type="title"/>
          </p:nvPr>
        </p:nvSpPr>
        <p:spPr>
          <a:xfrm>
            <a:off x="457200" y="2226"/>
            <a:ext cx="8229600" cy="944562"/>
          </a:xfrm>
        </p:spPr>
        <p:txBody>
          <a:bodyPr>
            <a:normAutofit/>
          </a:bodyPr>
          <a:lstStyle/>
          <a:p>
            <a:r>
              <a:rPr lang="en-US" sz="3600" dirty="0" smtClean="0">
                <a:latin typeface="Arial" panose="020B0604020202020204" pitchFamily="34" charset="0"/>
                <a:cs typeface="Arial" panose="020B0604020202020204" pitchFamily="34" charset="0"/>
              </a:rPr>
              <a:t>Tracing PPIs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6537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562600"/>
            <a:ext cx="8229600" cy="1143000"/>
          </a:xfrm>
        </p:spPr>
        <p:txBody>
          <a:bodyPr>
            <a:normAutofit lnSpcReduction="10000"/>
          </a:bodyPr>
          <a:lstStyle/>
          <a:p>
            <a:r>
              <a:rPr lang="en-US" sz="2200" dirty="0" smtClean="0">
                <a:latin typeface="Arial" panose="020B0604020202020204" pitchFamily="34" charset="0"/>
                <a:cs typeface="Arial" panose="020B0604020202020204" pitchFamily="34" charset="0"/>
              </a:rPr>
              <a:t>We can analyze this is pseudo-code or the main view </a:t>
            </a:r>
          </a:p>
          <a:p>
            <a:r>
              <a:rPr lang="en-US" sz="2200" dirty="0" smtClean="0">
                <a:latin typeface="Arial" panose="020B0604020202020204" pitchFamily="34" charset="0"/>
                <a:cs typeface="Arial" panose="020B0604020202020204" pitchFamily="34" charset="0"/>
              </a:rPr>
              <a:t>Since it accepts one argument we can hypothesize again that it takes in an instance of the EFI_PEI_SERVICES structure</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6379058" cy="436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53</a:t>
            </a:fld>
            <a:endParaRPr lang="en-US">
              <a:solidFill>
                <a:prstClr val="black">
                  <a:tint val="75000"/>
                </a:prstClr>
              </a:solidFill>
              <a:latin typeface="Calibri"/>
            </a:endParaRPr>
          </a:p>
        </p:txBody>
      </p:sp>
      <p:sp>
        <p:nvSpPr>
          <p:cNvPr id="7" name="Title 1"/>
          <p:cNvSpPr>
            <a:spLocks noGrp="1"/>
          </p:cNvSpPr>
          <p:nvPr>
            <p:ph type="title"/>
          </p:nvPr>
        </p:nvSpPr>
        <p:spPr>
          <a:xfrm>
            <a:off x="457200" y="2226"/>
            <a:ext cx="8229600" cy="944562"/>
          </a:xfrm>
        </p:spPr>
        <p:txBody>
          <a:bodyPr>
            <a:normAutofit/>
          </a:bodyPr>
          <a:lstStyle/>
          <a:p>
            <a:r>
              <a:rPr lang="en-US" sz="3600" dirty="0" err="1" smtClean="0">
                <a:latin typeface="Arial" panose="020B0604020202020204" pitchFamily="34" charset="0"/>
                <a:cs typeface="Arial" panose="020B0604020202020204" pitchFamily="34" charset="0"/>
              </a:rPr>
              <a:t>Recurse</a:t>
            </a:r>
            <a:r>
              <a:rPr lang="en-US" sz="3600" dirty="0" smtClean="0">
                <a:latin typeface="Arial" panose="020B0604020202020204" pitchFamily="34" charset="0"/>
                <a:cs typeface="Arial" panose="020B0604020202020204" pitchFamily="34" charset="0"/>
              </a:rPr>
              <a:t> &amp; define</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117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5000"/>
            <a:ext cx="8229600" cy="990600"/>
          </a:xfrm>
        </p:spPr>
        <p:txBody>
          <a:bodyPr>
            <a:normAutofit/>
          </a:bodyPr>
          <a:lstStyle/>
          <a:p>
            <a:r>
              <a:rPr lang="en-US" sz="2200" dirty="0" smtClean="0">
                <a:latin typeface="Arial" panose="020B0604020202020204" pitchFamily="34" charset="0"/>
                <a:cs typeface="Arial" panose="020B0604020202020204" pitchFamily="34" charset="0"/>
              </a:rPr>
              <a:t>As before, we can define this as EFI_PEI_SERVICES**a1</a:t>
            </a:r>
          </a:p>
          <a:p>
            <a:endParaRPr lang="en-US" sz="2200" dirty="0" smtClean="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1" y="1143000"/>
            <a:ext cx="9056924" cy="448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54</a:t>
            </a:fld>
            <a:endParaRPr lang="en-US">
              <a:solidFill>
                <a:prstClr val="black">
                  <a:tint val="75000"/>
                </a:prstClr>
              </a:solidFill>
              <a:latin typeface="Calibri"/>
            </a:endParaRPr>
          </a:p>
        </p:txBody>
      </p:sp>
      <p:sp>
        <p:nvSpPr>
          <p:cNvPr id="7" name="Title 1"/>
          <p:cNvSpPr>
            <a:spLocks noGrp="1"/>
          </p:cNvSpPr>
          <p:nvPr>
            <p:ph type="title"/>
          </p:nvPr>
        </p:nvSpPr>
        <p:spPr>
          <a:xfrm>
            <a:off x="457200" y="2226"/>
            <a:ext cx="8229600" cy="944562"/>
          </a:xfrm>
        </p:spPr>
        <p:txBody>
          <a:bodyPr>
            <a:normAutofit/>
          </a:bodyPr>
          <a:lstStyle/>
          <a:p>
            <a:r>
              <a:rPr lang="en-US" sz="3600" dirty="0" err="1" smtClean="0">
                <a:latin typeface="Arial" panose="020B0604020202020204" pitchFamily="34" charset="0"/>
                <a:cs typeface="Arial" panose="020B0604020202020204" pitchFamily="34" charset="0"/>
              </a:rPr>
              <a:t>Recurse</a:t>
            </a:r>
            <a:r>
              <a:rPr lang="en-US" sz="3600" dirty="0" smtClean="0">
                <a:latin typeface="Arial" panose="020B0604020202020204" pitchFamily="34" charset="0"/>
                <a:cs typeface="Arial" panose="020B0604020202020204" pitchFamily="34" charset="0"/>
              </a:rPr>
              <a:t> &amp; define</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7754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400"/>
            <a:ext cx="8229600" cy="1219200"/>
          </a:xfrm>
        </p:spPr>
        <p:txBody>
          <a:bodyPr>
            <a:normAutofit/>
          </a:bodyPr>
          <a:lstStyle/>
          <a:p>
            <a:r>
              <a:rPr lang="en-US" sz="2200" dirty="0" smtClean="0">
                <a:latin typeface="Arial" panose="020B0604020202020204" pitchFamily="34" charset="0"/>
                <a:cs typeface="Arial" panose="020B0604020202020204" pitchFamily="34" charset="0"/>
              </a:rPr>
              <a:t>Also we can define v1 in the same way since its equal to a1</a:t>
            </a:r>
          </a:p>
          <a:p>
            <a:r>
              <a:rPr lang="en-US" sz="2200" dirty="0" smtClean="0">
                <a:latin typeface="Arial" panose="020B0604020202020204" pitchFamily="34" charset="0"/>
                <a:cs typeface="Arial" panose="020B0604020202020204" pitchFamily="34" charset="0"/>
              </a:rPr>
              <a:t>EFI_PEI_SERVICES**v1</a:t>
            </a:r>
          </a:p>
          <a:p>
            <a:endParaRPr lang="en-US" sz="2200" dirty="0" smtClean="0">
              <a:latin typeface="Arial" panose="020B0604020202020204" pitchFamily="34" charset="0"/>
              <a:cs typeface="Arial" panose="020B0604020202020204" pitchFamily="34"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69" y="1143000"/>
            <a:ext cx="8881820" cy="425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55</a:t>
            </a:fld>
            <a:endParaRPr lang="en-US">
              <a:solidFill>
                <a:prstClr val="black">
                  <a:tint val="75000"/>
                </a:prstClr>
              </a:solidFill>
              <a:latin typeface="Calibri"/>
            </a:endParaRPr>
          </a:p>
        </p:txBody>
      </p:sp>
      <p:sp>
        <p:nvSpPr>
          <p:cNvPr id="7" name="Title 1"/>
          <p:cNvSpPr>
            <a:spLocks noGrp="1"/>
          </p:cNvSpPr>
          <p:nvPr>
            <p:ph type="title"/>
          </p:nvPr>
        </p:nvSpPr>
        <p:spPr>
          <a:xfrm>
            <a:off x="457200" y="2226"/>
            <a:ext cx="8229600" cy="944562"/>
          </a:xfrm>
        </p:spPr>
        <p:txBody>
          <a:bodyPr>
            <a:normAutofit/>
          </a:bodyPr>
          <a:lstStyle/>
          <a:p>
            <a:r>
              <a:rPr lang="en-US" sz="3600" dirty="0" err="1" smtClean="0">
                <a:latin typeface="Arial" panose="020B0604020202020204" pitchFamily="34" charset="0"/>
                <a:cs typeface="Arial" panose="020B0604020202020204" pitchFamily="34" charset="0"/>
              </a:rPr>
              <a:t>Recurse</a:t>
            </a:r>
            <a:r>
              <a:rPr lang="en-US" sz="3600" dirty="0" smtClean="0">
                <a:latin typeface="Arial" panose="020B0604020202020204" pitchFamily="34" charset="0"/>
                <a:cs typeface="Arial" panose="020B0604020202020204" pitchFamily="34" charset="0"/>
              </a:rPr>
              <a:t> &amp; define</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164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24400"/>
            <a:ext cx="8229600" cy="1981200"/>
          </a:xfrm>
        </p:spPr>
        <p:txBody>
          <a:bodyPr>
            <a:normAutofit/>
          </a:bodyPr>
          <a:lstStyle/>
          <a:p>
            <a:r>
              <a:rPr lang="en-US" sz="2200" dirty="0" smtClean="0">
                <a:latin typeface="Arial" panose="020B0604020202020204" pitchFamily="34" charset="0"/>
                <a:cs typeface="Arial" panose="020B0604020202020204" pitchFamily="34" charset="0"/>
              </a:rPr>
              <a:t>Now we can scroll down and see that we were right in assuming this was an instance of a EFI_PEI_SERVICES</a:t>
            </a:r>
          </a:p>
          <a:p>
            <a:r>
              <a:rPr lang="en-US" sz="2200" dirty="0" smtClean="0">
                <a:latin typeface="Arial" panose="020B0604020202020204" pitchFamily="34" charset="0"/>
                <a:cs typeface="Arial" panose="020B0604020202020204" pitchFamily="34" charset="0"/>
              </a:rPr>
              <a:t>We see a call to LocatePpi(), and then GetBootMode(), followed by InstallPpi()</a:t>
            </a:r>
          </a:p>
          <a:p>
            <a:r>
              <a:rPr lang="en-US" sz="2200" dirty="0" smtClean="0">
                <a:latin typeface="Arial" panose="020B0604020202020204" pitchFamily="34" charset="0"/>
                <a:cs typeface="Arial" panose="020B0604020202020204" pitchFamily="34" charset="0"/>
              </a:rPr>
              <a:t>This series of EFI services “makes sense”</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8763000" cy="3201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56</a:t>
            </a:fld>
            <a:endParaRPr lang="en-US">
              <a:solidFill>
                <a:prstClr val="black">
                  <a:tint val="75000"/>
                </a:prstClr>
              </a:solidFill>
              <a:latin typeface="Calibri"/>
            </a:endParaRPr>
          </a:p>
        </p:txBody>
      </p:sp>
      <p:sp>
        <p:nvSpPr>
          <p:cNvPr id="7" name="Title 1"/>
          <p:cNvSpPr>
            <a:spLocks noGrp="1"/>
          </p:cNvSpPr>
          <p:nvPr>
            <p:ph type="title"/>
          </p:nvPr>
        </p:nvSpPr>
        <p:spPr>
          <a:xfrm>
            <a:off x="457200" y="2226"/>
            <a:ext cx="8229600" cy="944562"/>
          </a:xfrm>
        </p:spPr>
        <p:txBody>
          <a:bodyPr>
            <a:normAutofit/>
          </a:bodyPr>
          <a:lstStyle/>
          <a:p>
            <a:r>
              <a:rPr lang="en-US" sz="3600" dirty="0" err="1" smtClean="0">
                <a:latin typeface="Arial" panose="020B0604020202020204" pitchFamily="34" charset="0"/>
                <a:cs typeface="Arial" panose="020B0604020202020204" pitchFamily="34" charset="0"/>
              </a:rPr>
              <a:t>Recurse</a:t>
            </a:r>
            <a:r>
              <a:rPr lang="en-US" sz="3600" dirty="0" smtClean="0">
                <a:latin typeface="Arial" panose="020B0604020202020204" pitchFamily="34" charset="0"/>
                <a:cs typeface="Arial" panose="020B0604020202020204" pitchFamily="34" charset="0"/>
              </a:rPr>
              <a:t> &amp; define</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6537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24400"/>
            <a:ext cx="8229600" cy="1524000"/>
          </a:xfrm>
        </p:spPr>
        <p:txBody>
          <a:bodyPr>
            <a:normAutofit/>
          </a:bodyPr>
          <a:lstStyle/>
          <a:p>
            <a:r>
              <a:rPr lang="en-US" sz="2200" dirty="0" smtClean="0">
                <a:latin typeface="Arial" panose="020B0604020202020204" pitchFamily="34" charset="0"/>
                <a:cs typeface="Arial" panose="020B0604020202020204" pitchFamily="34" charset="0"/>
              </a:rPr>
              <a:t>We can look up the definitions for the new services LocatePpi(), GetBootMode()</a:t>
            </a:r>
          </a:p>
          <a:p>
            <a:r>
              <a:rPr lang="en-US" sz="2200" dirty="0" smtClean="0">
                <a:latin typeface="Arial" panose="020B0604020202020204" pitchFamily="34" charset="0"/>
                <a:cs typeface="Arial" panose="020B0604020202020204" pitchFamily="34" charset="0"/>
              </a:rPr>
              <a:t>Can we identify the GUID located in </a:t>
            </a:r>
            <a:r>
              <a:rPr lang="en-US" sz="2200" dirty="0">
                <a:latin typeface="Arial" panose="020B0604020202020204" pitchFamily="34" charset="0"/>
                <a:cs typeface="Arial" panose="020B0604020202020204" pitchFamily="34" charset="0"/>
              </a:rPr>
              <a:t>the </a:t>
            </a:r>
            <a:r>
              <a:rPr lang="en-US" sz="2200" dirty="0" smtClean="0">
                <a:latin typeface="Arial" panose="020B0604020202020204" pitchFamily="34" charset="0"/>
                <a:cs typeface="Arial" panose="020B0604020202020204" pitchFamily="34" charset="0"/>
              </a:rPr>
              <a:t>EFI_PEI_PPI_DESCRIPTOR passed into InstallPpi?</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8763000" cy="3201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7315200" y="3746938"/>
            <a:ext cx="1447800" cy="304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00800"/>
            <a:ext cx="8297863"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57</a:t>
            </a:fld>
            <a:endParaRPr lang="en-US">
              <a:solidFill>
                <a:prstClr val="black">
                  <a:tint val="75000"/>
                </a:prstClr>
              </a:solidFill>
              <a:latin typeface="Calibri"/>
            </a:endParaRPr>
          </a:p>
        </p:txBody>
      </p:sp>
      <p:sp>
        <p:nvSpPr>
          <p:cNvPr id="9" name="Title 1"/>
          <p:cNvSpPr>
            <a:spLocks noGrp="1"/>
          </p:cNvSpPr>
          <p:nvPr>
            <p:ph type="title"/>
          </p:nvPr>
        </p:nvSpPr>
        <p:spPr>
          <a:xfrm>
            <a:off x="457200" y="2226"/>
            <a:ext cx="8229600" cy="944562"/>
          </a:xfrm>
        </p:spPr>
        <p:txBody>
          <a:bodyPr>
            <a:normAutofit/>
          </a:bodyPr>
          <a:lstStyle/>
          <a:p>
            <a:r>
              <a:rPr lang="en-US" sz="3600" dirty="0" err="1" smtClean="0">
                <a:latin typeface="Arial" panose="020B0604020202020204" pitchFamily="34" charset="0"/>
                <a:cs typeface="Arial" panose="020B0604020202020204" pitchFamily="34" charset="0"/>
              </a:rPr>
              <a:t>Recurse</a:t>
            </a:r>
            <a:r>
              <a:rPr lang="en-US" sz="3600" dirty="0" smtClean="0">
                <a:latin typeface="Arial" panose="020B0604020202020204" pitchFamily="34" charset="0"/>
                <a:cs typeface="Arial" panose="020B0604020202020204" pitchFamily="34" charset="0"/>
              </a:rPr>
              <a:t> &amp; define</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02276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600" dirty="0" smtClean="0">
                <a:latin typeface="Arial" panose="020B0604020202020204" pitchFamily="34" charset="0"/>
                <a:cs typeface="Arial" panose="020B0604020202020204" pitchFamily="34" charset="0"/>
              </a:rPr>
              <a:t>Analyzing </a:t>
            </a:r>
            <a:r>
              <a:rPr lang="en-US" sz="3600" dirty="0">
                <a:latin typeface="Arial" panose="020B0604020202020204" pitchFamily="34" charset="0"/>
                <a:cs typeface="Arial" panose="020B0604020202020204" pitchFamily="34" charset="0"/>
              </a:rPr>
              <a:t>UEFI </a:t>
            </a:r>
            <a:r>
              <a:rPr lang="en-US" sz="3600" dirty="0" smtClean="0">
                <a:latin typeface="Arial" panose="020B0604020202020204" pitchFamily="34" charset="0"/>
                <a:cs typeface="Arial" panose="020B0604020202020204" pitchFamily="34" charset="0"/>
              </a:rPr>
              <a:t>Files with IDA</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295400"/>
            <a:ext cx="8229600" cy="5181600"/>
          </a:xfrm>
        </p:spPr>
        <p:txBody>
          <a:bodyPr>
            <a:normAutofit/>
          </a:bodyPr>
          <a:lstStyle/>
          <a:p>
            <a:r>
              <a:rPr lang="en-US" sz="2200" dirty="0" smtClean="0">
                <a:latin typeface="Arial" panose="020B0604020202020204" pitchFamily="34" charset="0"/>
                <a:cs typeface="Arial" panose="020B0604020202020204" pitchFamily="34" charset="0"/>
              </a:rPr>
              <a:t>So from here the strategy would be to use the same methodology to identify and “fill out</a:t>
            </a:r>
            <a:r>
              <a:rPr lang="en-US" sz="2200" dirty="0">
                <a:latin typeface="Arial" panose="020B0604020202020204" pitchFamily="34" charset="0"/>
                <a:cs typeface="Arial" panose="020B0604020202020204" pitchFamily="34" charset="0"/>
              </a:rPr>
              <a:t>” LocatePpi(), GetBootMode</a:t>
            </a:r>
            <a:r>
              <a:rPr lang="en-US" sz="2200" dirty="0" smtClean="0">
                <a:latin typeface="Arial" panose="020B0604020202020204" pitchFamily="34" charset="0"/>
                <a:cs typeface="Arial" panose="020B0604020202020204" pitchFamily="34" charset="0"/>
              </a:rPr>
              <a:t>(), etc.</a:t>
            </a:r>
          </a:p>
          <a:p>
            <a:r>
              <a:rPr lang="en-US" sz="2200" dirty="0" smtClean="0">
                <a:latin typeface="Arial" panose="020B0604020202020204" pitchFamily="34" charset="0"/>
                <a:cs typeface="Arial" panose="020B0604020202020204" pitchFamily="34" charset="0"/>
              </a:rPr>
              <a:t>For you, cross-correlating where the PPIs are defined that you see getting called later will take a bit of grunt work (</a:t>
            </a:r>
            <a:r>
              <a:rPr lang="en-US" sz="2200" dirty="0" err="1" smtClean="0">
                <a:latin typeface="Arial" panose="020B0604020202020204" pitchFamily="34" charset="0"/>
                <a:cs typeface="Arial" panose="020B0604020202020204" pitchFamily="34" charset="0"/>
              </a:rPr>
              <a:t>grepping</a:t>
            </a:r>
            <a:r>
              <a:rPr lang="en-US" sz="2200" dirty="0" smtClean="0">
                <a:latin typeface="Arial" panose="020B0604020202020204" pitchFamily="34" charset="0"/>
                <a:cs typeface="Arial" panose="020B0604020202020204" pitchFamily="34" charset="0"/>
              </a:rPr>
              <a:t> for </a:t>
            </a:r>
            <a:r>
              <a:rPr lang="en-US" sz="2200" dirty="0" err="1" smtClean="0">
                <a:latin typeface="Arial" panose="020B0604020202020204" pitchFamily="34" charset="0"/>
                <a:cs typeface="Arial" panose="020B0604020202020204" pitchFamily="34" charset="0"/>
              </a:rPr>
              <a:t>guids</a:t>
            </a:r>
            <a:r>
              <a:rPr lang="en-US" sz="2200" dirty="0" smtClean="0">
                <a:latin typeface="Arial" panose="020B0604020202020204" pitchFamily="34" charset="0"/>
                <a:cs typeface="Arial" panose="020B0604020202020204" pitchFamily="34" charset="0"/>
              </a:rPr>
              <a:t>, finding their usage, </a:t>
            </a:r>
            <a:r>
              <a:rPr lang="en-US" sz="2200" dirty="0" err="1" smtClean="0">
                <a:latin typeface="Arial" panose="020B0604020202020204" pitchFamily="34" charset="0"/>
                <a:cs typeface="Arial" panose="020B0604020202020204" pitchFamily="34" charset="0"/>
              </a:rPr>
              <a:t>etc</a:t>
            </a:r>
            <a:r>
              <a:rPr lang="en-US" sz="2200" dirty="0" smtClean="0">
                <a:latin typeface="Arial" panose="020B0604020202020204" pitchFamily="34" charset="0"/>
                <a:cs typeface="Arial" panose="020B0604020202020204" pitchFamily="34" charset="0"/>
              </a:rPr>
              <a:t>)…</a:t>
            </a:r>
          </a:p>
          <a:p>
            <a:r>
              <a:rPr lang="en-US" sz="2200" dirty="0" smtClean="0">
                <a:latin typeface="Arial" panose="020B0604020202020204" pitchFamily="34" charset="0"/>
                <a:cs typeface="Arial" panose="020B0604020202020204" pitchFamily="34" charset="0"/>
              </a:rPr>
              <a:t>For us, it’s already scripted ;)</a:t>
            </a:r>
          </a:p>
          <a:p>
            <a:endParaRPr lang="en-US" sz="22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58</a:t>
            </a:fld>
            <a:endParaRPr lang="en-US">
              <a:solidFill>
                <a:prstClr val="black">
                  <a:tint val="75000"/>
                </a:prstClr>
              </a:solidFill>
              <a:latin typeface="Calibri"/>
            </a:endParaRPr>
          </a:p>
        </p:txBody>
      </p:sp>
    </p:spTree>
    <p:extLst>
      <p:ext uri="{BB962C8B-B14F-4D97-AF65-F5344CB8AC3E}">
        <p14:creationId xmlns:p14="http://schemas.microsoft.com/office/powerpoint/2010/main" val="20163491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Further GUID-based analysis strategies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If you binary </a:t>
            </a:r>
            <a:r>
              <a:rPr lang="en-US" dirty="0" err="1" smtClean="0"/>
              <a:t>grep</a:t>
            </a:r>
            <a:r>
              <a:rPr lang="en-US" dirty="0" smtClean="0"/>
              <a:t> for a GUID (or search by GUID in </a:t>
            </a:r>
            <a:r>
              <a:rPr lang="en-US" dirty="0" err="1" smtClean="0"/>
              <a:t>UEFITool</a:t>
            </a:r>
            <a:r>
              <a:rPr lang="en-US" dirty="0" smtClean="0"/>
              <a:t>), you may find that it is specifically referenced/loaded by some other file.</a:t>
            </a:r>
          </a:p>
          <a:p>
            <a:r>
              <a:rPr lang="en-US" dirty="0" smtClean="0"/>
              <a:t>Pick a GUID in the spec that you’re interested in. E.g. </a:t>
            </a:r>
            <a:r>
              <a:rPr lang="en-US" dirty="0"/>
              <a:t>EFI_DHCP4_PROTOCOL_GUID</a:t>
            </a:r>
            <a:endParaRPr lang="en-US" dirty="0" smtClean="0"/>
          </a:p>
          <a:p>
            <a:r>
              <a:rPr lang="en-US" dirty="0" smtClean="0"/>
              <a:t>If you </a:t>
            </a:r>
            <a:r>
              <a:rPr lang="en-US" dirty="0" err="1" smtClean="0"/>
              <a:t>grep</a:t>
            </a:r>
            <a:r>
              <a:rPr lang="en-US" dirty="0" smtClean="0"/>
              <a:t> for it, you’ll find everywhere that particular protocol/PPI is used (to include installation, lookup, and things that have registered to be notified when it’s available)</a:t>
            </a:r>
          </a:p>
          <a:p>
            <a:pPr lvl="1"/>
            <a:r>
              <a:rPr lang="en-US" dirty="0" smtClean="0"/>
              <a:t>Then you just have to sift through the results</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59</a:t>
            </a:fld>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2717800" y="0"/>
            <a:ext cx="3708400" cy="698500"/>
          </a:xfrm>
          <a:prstGeom prst="rect">
            <a:avLst/>
          </a:prstGeom>
        </p:spPr>
      </p:pic>
    </p:spTree>
    <p:extLst>
      <p:ext uri="{BB962C8B-B14F-4D97-AF65-F5344CB8AC3E}">
        <p14:creationId xmlns:p14="http://schemas.microsoft.com/office/powerpoint/2010/main" val="3417533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5334000" y="1433688"/>
            <a:ext cx="1862356" cy="2905008"/>
          </a:xfrm>
          <a:prstGeom prst="rect">
            <a:avLst/>
          </a:prstGeom>
          <a:solidFill>
            <a:schemeClr val="bg1">
              <a:lumMod val="75000"/>
              <a:alpha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2" name="Title 1"/>
          <p:cNvSpPr>
            <a:spLocks noGrp="1"/>
          </p:cNvSpPr>
          <p:nvPr>
            <p:ph type="title"/>
          </p:nvPr>
        </p:nvSpPr>
        <p:spPr>
          <a:xfrm>
            <a:off x="457200" y="6485"/>
            <a:ext cx="8229600" cy="944562"/>
          </a:xfrm>
        </p:spPr>
        <p:txBody>
          <a:bodyPr>
            <a:normAutofit/>
          </a:bodyPr>
          <a:lstStyle/>
          <a:p>
            <a:r>
              <a:rPr lang="en-US" sz="3600" dirty="0" smtClean="0">
                <a:latin typeface="Arial" panose="020B0604020202020204" pitchFamily="34" charset="0"/>
                <a:cs typeface="Arial" panose="020B0604020202020204" pitchFamily="34" charset="0"/>
              </a:rPr>
              <a:t>Firmware Volumes (FVs)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4572000"/>
            <a:ext cx="8229600" cy="2133600"/>
          </a:xfrm>
        </p:spPr>
        <p:txBody>
          <a:bodyPr>
            <a:normAutofit fontScale="92500" lnSpcReduction="20000"/>
          </a:bodyPr>
          <a:lstStyle/>
          <a:p>
            <a:r>
              <a:rPr lang="en-US" sz="2200" dirty="0">
                <a:latin typeface="Arial" panose="020B0604020202020204" pitchFamily="34" charset="0"/>
                <a:cs typeface="Arial" panose="020B0604020202020204" pitchFamily="34" charset="0"/>
              </a:rPr>
              <a:t>A </a:t>
            </a:r>
            <a:r>
              <a:rPr lang="en-US" sz="2200" dirty="0" smtClean="0">
                <a:latin typeface="Arial" panose="020B0604020202020204" pitchFamily="34" charset="0"/>
                <a:cs typeface="Arial" panose="020B0604020202020204" pitchFamily="34" charset="0"/>
              </a:rPr>
              <a:t>Firmware Device </a:t>
            </a:r>
            <a:r>
              <a:rPr lang="en-US" sz="2200" dirty="0">
                <a:latin typeface="Arial" panose="020B0604020202020204" pitchFamily="34" charset="0"/>
                <a:cs typeface="Arial" panose="020B0604020202020204" pitchFamily="34" charset="0"/>
              </a:rPr>
              <a:t>is </a:t>
            </a:r>
            <a:r>
              <a:rPr lang="en-US" sz="2200" dirty="0" smtClean="0">
                <a:latin typeface="Arial" panose="020B0604020202020204" pitchFamily="34" charset="0"/>
                <a:cs typeface="Arial" panose="020B0604020202020204" pitchFamily="34" charset="0"/>
              </a:rPr>
              <a:t>a physical component such as a flash chip. </a:t>
            </a:r>
          </a:p>
          <a:p>
            <a:r>
              <a:rPr lang="en-US" sz="2200" dirty="0" smtClean="0">
                <a:latin typeface="Arial" panose="020B0604020202020204" pitchFamily="34" charset="0"/>
                <a:cs typeface="Arial" panose="020B0604020202020204" pitchFamily="34" charset="0"/>
              </a:rPr>
              <a:t>We mostly care about Firmware Volumes (FVs)</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We often see separate volumes for PEI vs. DXE </a:t>
            </a:r>
            <a:r>
              <a:rPr lang="en-US" sz="2200" dirty="0" smtClean="0">
                <a:latin typeface="Arial" panose="020B0604020202020204" pitchFamily="34" charset="0"/>
                <a:cs typeface="Arial" panose="020B0604020202020204" pitchFamily="34" charset="0"/>
              </a:rPr>
              <a:t>code</a:t>
            </a:r>
          </a:p>
          <a:p>
            <a:pPr lvl="1"/>
            <a:r>
              <a:rPr lang="en-US" sz="1800" dirty="0" smtClean="0">
                <a:latin typeface="Arial" panose="020B0604020202020204" pitchFamily="34" charset="0"/>
                <a:cs typeface="Arial" panose="020B0604020202020204" pitchFamily="34" charset="0"/>
              </a:rPr>
              <a:t>And occasional “duplicate” volumes for restore-from-backup</a:t>
            </a:r>
            <a:endParaRPr lang="en-US" sz="1800" dirty="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FVs can </a:t>
            </a:r>
            <a:r>
              <a:rPr lang="en-US" sz="2200" dirty="0">
                <a:latin typeface="Arial" panose="020B0604020202020204" pitchFamily="34" charset="0"/>
                <a:cs typeface="Arial" panose="020B0604020202020204" pitchFamily="34" charset="0"/>
              </a:rPr>
              <a:t>contain </a:t>
            </a:r>
            <a:r>
              <a:rPr lang="en-US" sz="2200" dirty="0" smtClean="0">
                <a:latin typeface="Arial" panose="020B0604020202020204" pitchFamily="34" charset="0"/>
                <a:cs typeface="Arial" panose="020B0604020202020204" pitchFamily="34" charset="0"/>
              </a:rPr>
              <a:t>multiple </a:t>
            </a:r>
            <a:r>
              <a:rPr lang="en-US" sz="2200" dirty="0">
                <a:latin typeface="Arial" panose="020B0604020202020204" pitchFamily="34" charset="0"/>
                <a:cs typeface="Arial" panose="020B0604020202020204" pitchFamily="34" charset="0"/>
              </a:rPr>
              <a:t>firmware </a:t>
            </a:r>
            <a:r>
              <a:rPr lang="en-US" sz="2200" dirty="0" smtClean="0">
                <a:latin typeface="Arial" panose="020B0604020202020204" pitchFamily="34" charset="0"/>
                <a:cs typeface="Arial" panose="020B0604020202020204" pitchFamily="34" charset="0"/>
              </a:rPr>
              <a:t>volumes (nesting)</a:t>
            </a:r>
          </a:p>
          <a:p>
            <a:r>
              <a:rPr lang="en-US" sz="2200" dirty="0" smtClean="0">
                <a:latin typeface="Arial" panose="020B0604020202020204" pitchFamily="34" charset="0"/>
                <a:cs typeface="Arial" panose="020B0604020202020204" pitchFamily="34" charset="0"/>
              </a:rPr>
              <a:t>FVs </a:t>
            </a:r>
            <a:r>
              <a:rPr lang="en-US" sz="2200" dirty="0">
                <a:latin typeface="Arial" panose="020B0604020202020204" pitchFamily="34" charset="0"/>
                <a:cs typeface="Arial" panose="020B0604020202020204" pitchFamily="34" charset="0"/>
              </a:rPr>
              <a:t>are organized into a Firmware File System (FFS)</a:t>
            </a:r>
          </a:p>
          <a:p>
            <a:r>
              <a:rPr lang="en-US" sz="2200" dirty="0">
                <a:latin typeface="Arial" panose="020B0604020202020204" pitchFamily="34" charset="0"/>
                <a:cs typeface="Arial" panose="020B0604020202020204" pitchFamily="34" charset="0"/>
              </a:rPr>
              <a:t>The base unit of a FFS is a </a:t>
            </a:r>
            <a:r>
              <a:rPr lang="en-US" sz="2200" dirty="0" smtClean="0">
                <a:latin typeface="Arial" panose="020B0604020202020204" pitchFamily="34" charset="0"/>
                <a:cs typeface="Arial" panose="020B0604020202020204" pitchFamily="34" charset="0"/>
              </a:rPr>
              <a:t>file</a:t>
            </a:r>
            <a:endParaRPr lang="en-US" sz="2200" dirty="0">
              <a:latin typeface="Arial" panose="020B0604020202020204" pitchFamily="34" charset="0"/>
              <a:cs typeface="Arial" panose="020B0604020202020204" pitchFamily="34" charset="0"/>
            </a:endParaRPr>
          </a:p>
        </p:txBody>
      </p:sp>
      <p:sp>
        <p:nvSpPr>
          <p:cNvPr id="6" name="Rectangle 5"/>
          <p:cNvSpPr/>
          <p:nvPr/>
        </p:nvSpPr>
        <p:spPr>
          <a:xfrm>
            <a:off x="953549" y="2898271"/>
            <a:ext cx="1862356" cy="1445129"/>
          </a:xfrm>
          <a:prstGeom prst="rect">
            <a:avLst/>
          </a:prstGeom>
          <a:solidFill>
            <a:schemeClr val="bg1">
              <a:lumMod val="75000"/>
              <a:alpha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7" name="Rectangle 6"/>
          <p:cNvSpPr/>
          <p:nvPr/>
        </p:nvSpPr>
        <p:spPr>
          <a:xfrm>
            <a:off x="953549" y="1453143"/>
            <a:ext cx="1862356" cy="289025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8" name="Rectangle 7"/>
          <p:cNvSpPr/>
          <p:nvPr/>
        </p:nvSpPr>
        <p:spPr>
          <a:xfrm>
            <a:off x="609600" y="1633756"/>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9" name="Rectangle 8"/>
          <p:cNvSpPr/>
          <p:nvPr/>
        </p:nvSpPr>
        <p:spPr>
          <a:xfrm>
            <a:off x="609600" y="2415330"/>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0" name="Rectangle 9"/>
          <p:cNvSpPr/>
          <p:nvPr/>
        </p:nvSpPr>
        <p:spPr>
          <a:xfrm>
            <a:off x="610653" y="3221490"/>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1" name="Rectangle 10"/>
          <p:cNvSpPr/>
          <p:nvPr/>
        </p:nvSpPr>
        <p:spPr>
          <a:xfrm>
            <a:off x="609600" y="3854760"/>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2" name="Rectangle 11"/>
          <p:cNvSpPr/>
          <p:nvPr/>
        </p:nvSpPr>
        <p:spPr>
          <a:xfrm>
            <a:off x="2815905" y="1633756"/>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3" name="Rectangle 12"/>
          <p:cNvSpPr/>
          <p:nvPr/>
        </p:nvSpPr>
        <p:spPr>
          <a:xfrm>
            <a:off x="2815905" y="2415330"/>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4" name="Rectangle 13"/>
          <p:cNvSpPr/>
          <p:nvPr/>
        </p:nvSpPr>
        <p:spPr>
          <a:xfrm>
            <a:off x="2819273" y="3221490"/>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5" name="Rectangle 14"/>
          <p:cNvSpPr/>
          <p:nvPr/>
        </p:nvSpPr>
        <p:spPr>
          <a:xfrm>
            <a:off x="2815905" y="3854760"/>
            <a:ext cx="343949" cy="3103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7" name="TextBox 16"/>
          <p:cNvSpPr txBox="1"/>
          <p:nvPr/>
        </p:nvSpPr>
        <p:spPr>
          <a:xfrm>
            <a:off x="1519883" y="1073285"/>
            <a:ext cx="729687"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SPI Flash</a:t>
            </a:r>
            <a:endParaRPr lang="en-US" sz="1200" dirty="0">
              <a:ea typeface="Verdana" pitchFamily="34" charset="0"/>
              <a:cs typeface="Verdana" pitchFamily="34" charset="0"/>
            </a:endParaRPr>
          </a:p>
        </p:txBody>
      </p:sp>
      <p:sp>
        <p:nvSpPr>
          <p:cNvPr id="23" name="TextBox 22"/>
          <p:cNvSpPr txBox="1"/>
          <p:nvPr/>
        </p:nvSpPr>
        <p:spPr>
          <a:xfrm>
            <a:off x="1469477" y="3343836"/>
            <a:ext cx="822661"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UEFI/BIOS</a:t>
            </a:r>
            <a:endParaRPr lang="en-US" sz="1200" dirty="0">
              <a:ea typeface="Verdana" pitchFamily="34" charset="0"/>
              <a:cs typeface="Verdana" pitchFamily="34" charset="0"/>
            </a:endParaRPr>
          </a:p>
        </p:txBody>
      </p:sp>
      <p:cxnSp>
        <p:nvCxnSpPr>
          <p:cNvPr id="27" name="Straight Connector 26"/>
          <p:cNvCxnSpPr/>
          <p:nvPr/>
        </p:nvCxnSpPr>
        <p:spPr>
          <a:xfrm flipV="1">
            <a:off x="2807677" y="1788953"/>
            <a:ext cx="2526323" cy="1640046"/>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53549" y="1462871"/>
            <a:ext cx="1854518" cy="276999"/>
          </a:xfrm>
          <a:prstGeom prst="rect">
            <a:avLst/>
          </a:prstGeom>
          <a:noFill/>
        </p:spPr>
        <p:txBody>
          <a:bodyPr wrap="square" rtlCol="0">
            <a:spAutoFit/>
          </a:bodyPr>
          <a:lstStyle/>
          <a:p>
            <a:pPr algn="ctr">
              <a:spcAft>
                <a:spcPts val="600"/>
              </a:spcAft>
            </a:pPr>
            <a:r>
              <a:rPr lang="en-US" sz="1200" dirty="0" smtClean="0">
                <a:ea typeface="Verdana" pitchFamily="34" charset="0"/>
                <a:cs typeface="Verdana" pitchFamily="34" charset="0"/>
              </a:rPr>
              <a:t>Flash Descriptor</a:t>
            </a:r>
            <a:endParaRPr lang="en-US" sz="1200" dirty="0">
              <a:ea typeface="Verdana" pitchFamily="34" charset="0"/>
              <a:cs typeface="Verdana" pitchFamily="34" charset="0"/>
            </a:endParaRPr>
          </a:p>
        </p:txBody>
      </p:sp>
      <p:cxnSp>
        <p:nvCxnSpPr>
          <p:cNvPr id="35" name="Straight Connector 34"/>
          <p:cNvCxnSpPr/>
          <p:nvPr/>
        </p:nvCxnSpPr>
        <p:spPr>
          <a:xfrm flipH="1">
            <a:off x="955439" y="1737926"/>
            <a:ext cx="1862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955439" y="1751217"/>
            <a:ext cx="1854518" cy="276999"/>
          </a:xfrm>
          <a:prstGeom prst="rect">
            <a:avLst/>
          </a:prstGeom>
          <a:noFill/>
        </p:spPr>
        <p:txBody>
          <a:bodyPr wrap="square" rtlCol="0">
            <a:spAutoFit/>
          </a:bodyPr>
          <a:lstStyle/>
          <a:p>
            <a:pPr algn="ctr">
              <a:spcAft>
                <a:spcPts val="600"/>
              </a:spcAft>
            </a:pPr>
            <a:r>
              <a:rPr lang="en-US" sz="1200" dirty="0" smtClean="0">
                <a:ea typeface="Verdana" pitchFamily="34" charset="0"/>
                <a:cs typeface="Verdana" pitchFamily="34" charset="0"/>
              </a:rPr>
              <a:t>Gigabit Ethernet</a:t>
            </a:r>
            <a:endParaRPr lang="en-US" sz="1200" dirty="0">
              <a:ea typeface="Verdana" pitchFamily="34" charset="0"/>
              <a:cs typeface="Verdana" pitchFamily="34" charset="0"/>
            </a:endParaRPr>
          </a:p>
        </p:txBody>
      </p:sp>
      <p:sp>
        <p:nvSpPr>
          <p:cNvPr id="38" name="TextBox 37"/>
          <p:cNvSpPr txBox="1"/>
          <p:nvPr/>
        </p:nvSpPr>
        <p:spPr>
          <a:xfrm>
            <a:off x="953549" y="2028216"/>
            <a:ext cx="1854518" cy="276999"/>
          </a:xfrm>
          <a:prstGeom prst="rect">
            <a:avLst/>
          </a:prstGeom>
          <a:noFill/>
        </p:spPr>
        <p:txBody>
          <a:bodyPr wrap="square" rtlCol="0">
            <a:spAutoFit/>
          </a:bodyPr>
          <a:lstStyle/>
          <a:p>
            <a:pPr algn="ctr">
              <a:spcAft>
                <a:spcPts val="600"/>
              </a:spcAft>
            </a:pPr>
            <a:r>
              <a:rPr lang="en-US" sz="1200" dirty="0" smtClean="0">
                <a:ea typeface="Verdana" pitchFamily="34" charset="0"/>
                <a:cs typeface="Verdana" pitchFamily="34" charset="0"/>
              </a:rPr>
              <a:t>Platform Data</a:t>
            </a:r>
            <a:endParaRPr lang="en-US" sz="1200" dirty="0">
              <a:ea typeface="Verdana" pitchFamily="34" charset="0"/>
              <a:cs typeface="Verdana" pitchFamily="34" charset="0"/>
            </a:endParaRPr>
          </a:p>
        </p:txBody>
      </p:sp>
      <p:sp>
        <p:nvSpPr>
          <p:cNvPr id="39" name="TextBox 38"/>
          <p:cNvSpPr txBox="1"/>
          <p:nvPr/>
        </p:nvSpPr>
        <p:spPr>
          <a:xfrm>
            <a:off x="957468" y="2439750"/>
            <a:ext cx="1854518" cy="276999"/>
          </a:xfrm>
          <a:prstGeom prst="rect">
            <a:avLst/>
          </a:prstGeom>
          <a:noFill/>
        </p:spPr>
        <p:txBody>
          <a:bodyPr wrap="square" rtlCol="0">
            <a:spAutoFit/>
          </a:bodyPr>
          <a:lstStyle/>
          <a:p>
            <a:pPr algn="ctr">
              <a:spcAft>
                <a:spcPts val="600"/>
              </a:spcAft>
            </a:pPr>
            <a:r>
              <a:rPr lang="en-US" sz="1200" dirty="0" smtClean="0">
                <a:ea typeface="Verdana" pitchFamily="34" charset="0"/>
                <a:cs typeface="Verdana" pitchFamily="34" charset="0"/>
              </a:rPr>
              <a:t>Management Engine</a:t>
            </a:r>
            <a:endParaRPr lang="en-US" sz="1200" dirty="0">
              <a:ea typeface="Verdana" pitchFamily="34" charset="0"/>
              <a:cs typeface="Verdana" pitchFamily="34" charset="0"/>
            </a:endParaRPr>
          </a:p>
        </p:txBody>
      </p:sp>
      <p:cxnSp>
        <p:nvCxnSpPr>
          <p:cNvPr id="40" name="Straight Connector 39"/>
          <p:cNvCxnSpPr/>
          <p:nvPr/>
        </p:nvCxnSpPr>
        <p:spPr>
          <a:xfrm flipH="1">
            <a:off x="957329" y="2050831"/>
            <a:ext cx="1862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957468" y="2305215"/>
            <a:ext cx="1862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951688" y="3172840"/>
            <a:ext cx="1862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811986" y="1455568"/>
            <a:ext cx="2522014" cy="1720632"/>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181600" y="1066800"/>
            <a:ext cx="2209800" cy="338554"/>
          </a:xfrm>
          <a:prstGeom prst="rect">
            <a:avLst/>
          </a:prstGeom>
          <a:noFill/>
        </p:spPr>
        <p:txBody>
          <a:bodyPr wrap="square" rtlCol="0">
            <a:spAutoFit/>
          </a:bodyPr>
          <a:lstStyle/>
          <a:p>
            <a:pPr algn="ctr"/>
            <a:r>
              <a:rPr lang="en-US" sz="1600" dirty="0" smtClean="0"/>
              <a:t>Firmware Volume(s)</a:t>
            </a:r>
            <a:endParaRPr lang="en-US" sz="1600" dirty="0"/>
          </a:p>
        </p:txBody>
      </p:sp>
      <p:sp>
        <p:nvSpPr>
          <p:cNvPr id="32" name="TextBox 31"/>
          <p:cNvSpPr txBox="1"/>
          <p:nvPr/>
        </p:nvSpPr>
        <p:spPr>
          <a:xfrm>
            <a:off x="7209693" y="1428051"/>
            <a:ext cx="1371600" cy="1815882"/>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FV does </a:t>
            </a:r>
            <a:r>
              <a:rPr lang="en-US" sz="1400" u="sng" dirty="0" smtClean="0">
                <a:latin typeface="Arial" panose="020B0604020202020204" pitchFamily="34" charset="0"/>
                <a:cs typeface="Arial" panose="020B0604020202020204" pitchFamily="34" charset="0"/>
              </a:rPr>
              <a:t>not</a:t>
            </a:r>
            <a:r>
              <a:rPr lang="en-US" sz="1400" dirty="0" smtClean="0">
                <a:latin typeface="Arial" panose="020B0604020202020204" pitchFamily="34" charset="0"/>
                <a:cs typeface="Arial" panose="020B0604020202020204" pitchFamily="34" charset="0"/>
              </a:rPr>
              <a:t> have to align with the start of the BIOS region as configured in the Flash Descriptor</a:t>
            </a:r>
            <a:endParaRPr lang="en-US" sz="1400" dirty="0">
              <a:latin typeface="Arial" panose="020B0604020202020204" pitchFamily="34" charset="0"/>
              <a:cs typeface="Arial" panose="020B0604020202020204" pitchFamily="34" charset="0"/>
            </a:endParaRPr>
          </a:p>
        </p:txBody>
      </p:sp>
      <p:cxnSp>
        <p:nvCxnSpPr>
          <p:cNvPr id="30" name="Straight Connector 29"/>
          <p:cNvCxnSpPr/>
          <p:nvPr/>
        </p:nvCxnSpPr>
        <p:spPr>
          <a:xfrm flipH="1">
            <a:off x="945321" y="3376246"/>
            <a:ext cx="1862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323890" y="1805354"/>
            <a:ext cx="1862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819824" y="4343400"/>
            <a:ext cx="251417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96000" y="1455077"/>
            <a:ext cx="500458" cy="338554"/>
          </a:xfrm>
          <a:prstGeom prst="rect">
            <a:avLst/>
          </a:prstGeom>
          <a:noFill/>
        </p:spPr>
        <p:txBody>
          <a:bodyPr wrap="none" rtlCol="0">
            <a:spAutoFit/>
          </a:bodyPr>
          <a:lstStyle/>
          <a:p>
            <a:r>
              <a:rPr lang="en-US" sz="1600" dirty="0" smtClean="0"/>
              <a:t>FV0</a:t>
            </a:r>
            <a:endParaRPr lang="en-US" sz="1600" dirty="0"/>
          </a:p>
        </p:txBody>
      </p:sp>
      <p:sp>
        <p:nvSpPr>
          <p:cNvPr id="44" name="TextBox 43"/>
          <p:cNvSpPr txBox="1"/>
          <p:nvPr/>
        </p:nvSpPr>
        <p:spPr>
          <a:xfrm>
            <a:off x="6096000" y="2834286"/>
            <a:ext cx="500458" cy="338554"/>
          </a:xfrm>
          <a:prstGeom prst="rect">
            <a:avLst/>
          </a:prstGeom>
          <a:noFill/>
        </p:spPr>
        <p:txBody>
          <a:bodyPr wrap="none" rtlCol="0">
            <a:spAutoFit/>
          </a:bodyPr>
          <a:lstStyle/>
          <a:p>
            <a:r>
              <a:rPr lang="en-US" sz="1600" dirty="0" smtClean="0"/>
              <a:t>FV1</a:t>
            </a:r>
            <a:endParaRPr lang="en-US" sz="16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3831313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50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nodeType="withEffect">
                                  <p:stCondLst>
                                    <p:cond delay="50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nodeType="withEffect">
                                  <p:stCondLst>
                                    <p:cond delay="50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par>
                                <p:cTn id="62" presetID="10" presetClass="entr" presetSubtype="0" fill="hold" nodeType="withEffect">
                                  <p:stCondLst>
                                    <p:cond delay="50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nodeType="withEffect">
                                  <p:stCondLst>
                                    <p:cond delay="50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50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par>
                                <p:cTn id="77" presetID="10" presetClass="entr" presetSubtype="0" fill="hold" nodeType="withEffect">
                                  <p:stCondLst>
                                    <p:cond delay="50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p:bldP spid="23" grpId="0"/>
      <p:bldP spid="33" grpId="0"/>
      <p:bldP spid="37" grpId="0"/>
      <p:bldP spid="38" grpId="0"/>
      <p:bldP spid="39"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TODO:</a:t>
            </a:r>
            <a:endParaRPr lang="en-US" dirty="0"/>
          </a:p>
        </p:txBody>
      </p:sp>
      <p:sp>
        <p:nvSpPr>
          <p:cNvPr id="3" name="Content Placeholder 2"/>
          <p:cNvSpPr>
            <a:spLocks noGrp="1"/>
          </p:cNvSpPr>
          <p:nvPr>
            <p:ph idx="1"/>
          </p:nvPr>
        </p:nvSpPr>
        <p:spPr/>
        <p:txBody>
          <a:bodyPr/>
          <a:lstStyle/>
          <a:p>
            <a:r>
              <a:rPr lang="en-US" dirty="0" smtClean="0"/>
              <a:t>Add discussion of diffing things against EDK &amp; against other known stuff</a:t>
            </a:r>
          </a:p>
          <a:p>
            <a:r>
              <a:rPr lang="en-US" dirty="0" smtClean="0"/>
              <a:t>Here comes a new challenger!</a:t>
            </a:r>
          </a:p>
          <a:p>
            <a:r>
              <a:rPr lang="en-US" dirty="0">
                <a:hlinkClick r:id="rId2"/>
              </a:rPr>
              <a:t>http://joxeankoret.com/blog/2015/03/13/diaphora-a-program-diffing-plugin-for-ida</a:t>
            </a:r>
            <a:r>
              <a:rPr lang="en-US">
                <a:hlinkClick r:id="rId2"/>
              </a:rPr>
              <a:t>-pro</a:t>
            </a:r>
            <a:r>
              <a:rPr lang="en-US" smtClean="0">
                <a:hlinkClick r:id="rId2"/>
              </a:rPr>
              <a:t>/</a:t>
            </a:r>
            <a:r>
              <a:rPr lang="en-US" smtClean="0"/>
              <a:t> </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60</a:t>
            </a:fld>
            <a:endParaRPr lang="en-US">
              <a:solidFill>
                <a:prstClr val="black">
                  <a:tint val="75000"/>
                </a:prstClr>
              </a:solidFill>
              <a:latin typeface="Calibri"/>
            </a:endParaRPr>
          </a:p>
        </p:txBody>
      </p:sp>
    </p:spTree>
    <p:extLst>
      <p:ext uri="{BB962C8B-B14F-4D97-AF65-F5344CB8AC3E}">
        <p14:creationId xmlns:p14="http://schemas.microsoft.com/office/powerpoint/2010/main" val="2787850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600" dirty="0" smtClean="0"/>
              <a:t>UEFI/Secure Boot Summary</a:t>
            </a:r>
            <a:endParaRPr lang="en-US" sz="3600" dirty="0"/>
          </a:p>
        </p:txBody>
      </p:sp>
      <p:sp>
        <p:nvSpPr>
          <p:cNvPr id="3" name="Content Placeholder 2"/>
          <p:cNvSpPr>
            <a:spLocks noGrp="1"/>
          </p:cNvSpPr>
          <p:nvPr>
            <p:ph idx="1"/>
          </p:nvPr>
        </p:nvSpPr>
        <p:spPr>
          <a:xfrm>
            <a:off x="457200" y="1371600"/>
            <a:ext cx="8229600" cy="5105400"/>
          </a:xfrm>
        </p:spPr>
        <p:txBody>
          <a:bodyPr>
            <a:normAutofit/>
          </a:bodyPr>
          <a:lstStyle/>
          <a:p>
            <a:r>
              <a:rPr lang="en-US" sz="2400" dirty="0" smtClean="0"/>
              <a:t>Secure boot can help you protect your firmware</a:t>
            </a:r>
          </a:p>
          <a:p>
            <a:pPr lvl="1"/>
            <a:r>
              <a:rPr lang="en-US" sz="2000" dirty="0" smtClean="0"/>
              <a:t>If your BIOS is UEFI but Secure Boot isn’t used, you can self-sign keys and turn it on</a:t>
            </a:r>
          </a:p>
          <a:p>
            <a:r>
              <a:rPr lang="en-US" sz="2400" dirty="0" smtClean="0"/>
              <a:t>But if the SPI flash isn’t locked down, secure boot doesn’t provide any protection </a:t>
            </a:r>
          </a:p>
          <a:p>
            <a:pPr lvl="1"/>
            <a:r>
              <a:rPr lang="en-US" sz="2000" dirty="0" smtClean="0"/>
              <a:t>And neither does System Management Mode, or signed firmware updates, or TPM Measured Boot…</a:t>
            </a:r>
          </a:p>
          <a:p>
            <a:r>
              <a:rPr lang="en-US" sz="2400" dirty="0" smtClean="0"/>
              <a:t>UEFI does add complexity to locking down the SPI flash SPI Protected Range (PR) registers can be used to lock down the UEFI executable firmware</a:t>
            </a:r>
          </a:p>
          <a:p>
            <a:r>
              <a:rPr lang="en-US" sz="2400" dirty="0" smtClean="0"/>
              <a:t>But the </a:t>
            </a:r>
            <a:r>
              <a:rPr lang="en-US" sz="2400" dirty="0"/>
              <a:t>NVRAM variables must </a:t>
            </a:r>
            <a:r>
              <a:rPr lang="en-US" sz="2400" dirty="0" smtClean="0"/>
              <a:t>remain writeable</a:t>
            </a:r>
            <a:endParaRPr lang="en-US" sz="2400" dirty="0"/>
          </a:p>
          <a:p>
            <a:endParaRPr lang="en-US" sz="2400"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61</a:t>
            </a:fld>
            <a:endParaRPr lang="en-US">
              <a:solidFill>
                <a:prstClr val="black">
                  <a:tint val="75000"/>
                </a:prstClr>
              </a:solidFill>
              <a:latin typeface="Calibri"/>
            </a:endParaRPr>
          </a:p>
        </p:txBody>
      </p:sp>
    </p:spTree>
    <p:extLst>
      <p:ext uri="{BB962C8B-B14F-4D97-AF65-F5344CB8AC3E}">
        <p14:creationId xmlns:p14="http://schemas.microsoft.com/office/powerpoint/2010/main" val="34290657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sz="3600" dirty="0" smtClean="0"/>
              <a:t>A Locked Down UEFI/BIOS Does the Following:</a:t>
            </a:r>
            <a:endParaRPr lang="en-US" sz="3600" dirty="0"/>
          </a:p>
        </p:txBody>
      </p:sp>
      <p:sp>
        <p:nvSpPr>
          <p:cNvPr id="3" name="Content Placeholder 2"/>
          <p:cNvSpPr>
            <a:spLocks noGrp="1"/>
          </p:cNvSpPr>
          <p:nvPr>
            <p:ph idx="1"/>
          </p:nvPr>
        </p:nvSpPr>
        <p:spPr>
          <a:xfrm>
            <a:off x="457200" y="1219200"/>
            <a:ext cx="8229600" cy="5486400"/>
          </a:xfrm>
        </p:spPr>
        <p:txBody>
          <a:bodyPr>
            <a:normAutofit lnSpcReduction="10000"/>
          </a:bodyPr>
          <a:lstStyle/>
          <a:p>
            <a:r>
              <a:rPr lang="en-US" sz="2400" dirty="0" smtClean="0"/>
              <a:t>Has a properly-configured flash descriptor</a:t>
            </a:r>
          </a:p>
          <a:p>
            <a:pPr lvl="1"/>
            <a:r>
              <a:rPr lang="en-US" sz="2000" dirty="0" smtClean="0"/>
              <a:t>Read-only, provides proper Flash Master permissions</a:t>
            </a:r>
          </a:p>
          <a:p>
            <a:r>
              <a:rPr lang="en-US" sz="2400" dirty="0"/>
              <a:t>Protects the UEFI executable code using the PR </a:t>
            </a:r>
            <a:r>
              <a:rPr lang="en-US" sz="2400" dirty="0" smtClean="0"/>
              <a:t>registers </a:t>
            </a:r>
            <a:endParaRPr lang="en-US" sz="2400" dirty="0"/>
          </a:p>
          <a:p>
            <a:r>
              <a:rPr lang="en-US" sz="2400" dirty="0" smtClean="0"/>
              <a:t>Locks down the SPI flash configuration registers (FLOCKDN)</a:t>
            </a:r>
          </a:p>
          <a:p>
            <a:pPr marL="342900" lvl="1" indent="-342900">
              <a:buFont typeface="Arial" pitchFamily="34" charset="0"/>
              <a:buChar char="•"/>
            </a:pPr>
            <a:r>
              <a:rPr lang="en-US" sz="2400" dirty="0" smtClean="0"/>
              <a:t>Uses BIOS_CNTL to protect the flash </a:t>
            </a:r>
          </a:p>
          <a:p>
            <a:pPr marL="342900" lvl="1" indent="-342900">
              <a:buFont typeface="Arial" pitchFamily="34" charset="0"/>
              <a:buChar char="•"/>
            </a:pPr>
            <a:r>
              <a:rPr lang="en-US" sz="2400" dirty="0" smtClean="0"/>
              <a:t>Implements signed firmware updates</a:t>
            </a:r>
          </a:p>
          <a:p>
            <a:pPr marL="342900" lvl="1" indent="-342900">
              <a:buFont typeface="Arial" pitchFamily="34" charset="0"/>
              <a:buChar char="•"/>
            </a:pPr>
            <a:r>
              <a:rPr lang="en-US" sz="2400" dirty="0" smtClean="0"/>
              <a:t>Implements Secure Boot</a:t>
            </a:r>
          </a:p>
          <a:p>
            <a:r>
              <a:rPr lang="en-US" sz="2400" dirty="0" smtClean="0"/>
              <a:t>Ensures SMM_BWP is asserted so that the flash is writeable only when the processor is in SMM</a:t>
            </a:r>
          </a:p>
          <a:p>
            <a:r>
              <a:rPr lang="en-US" sz="2400" dirty="0" smtClean="0"/>
              <a:t>Ensures SMRAM is locked down (D_LCK is set and SMRR are used)</a:t>
            </a:r>
          </a:p>
          <a:p>
            <a:r>
              <a:rPr lang="en-US" sz="2400" dirty="0" smtClean="0"/>
              <a:t>Ensures SMI’s are enabled and cannot be suppressed</a:t>
            </a:r>
          </a:p>
          <a:p>
            <a:r>
              <a:rPr lang="en-US" sz="2400" dirty="0" smtClean="0"/>
              <a:t>If possible uses Measured Boot and observes PCRs</a:t>
            </a:r>
          </a:p>
          <a:p>
            <a:r>
              <a:rPr lang="en-US" sz="2400" dirty="0" smtClean="0"/>
              <a:t>Sounds simple enough…</a:t>
            </a:r>
            <a:endParaRPr lang="en-US" sz="2400"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62</a:t>
            </a:fld>
            <a:endParaRPr lang="en-US">
              <a:solidFill>
                <a:prstClr val="black">
                  <a:tint val="75000"/>
                </a:prstClr>
              </a:solidFill>
              <a:latin typeface="Calibri"/>
            </a:endParaRPr>
          </a:p>
        </p:txBody>
      </p:sp>
    </p:spTree>
    <p:extLst>
      <p:ext uri="{BB962C8B-B14F-4D97-AF65-F5344CB8AC3E}">
        <p14:creationId xmlns:p14="http://schemas.microsoft.com/office/powerpoint/2010/main" val="3632330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257800"/>
            <a:ext cx="8229600" cy="1524000"/>
          </a:xfrm>
        </p:spPr>
        <p:txBody>
          <a:bodyPr>
            <a:normAutofit lnSpcReduction="10000"/>
          </a:bodyPr>
          <a:lstStyle/>
          <a:p>
            <a:r>
              <a:rPr lang="en-US" sz="2400" dirty="0" smtClean="0"/>
              <a:t>Oh but vendors also need to ensure that none of the code they implement in SMRAM is buggy </a:t>
            </a:r>
          </a:p>
          <a:p>
            <a:r>
              <a:rPr lang="en-US" sz="2400" dirty="0" smtClean="0"/>
              <a:t>On the Dell Latitude E6430, ~144 out of 495 EFI modules appear to contribute code to SMM … </a:t>
            </a:r>
            <a:endParaRPr lang="en-US"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42283"/>
            <a:ext cx="7086600" cy="4839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63</a:t>
            </a:fld>
            <a:endParaRPr lang="en-US">
              <a:solidFill>
                <a:prstClr val="black">
                  <a:tint val="75000"/>
                </a:prstClr>
              </a:solidFill>
              <a:latin typeface="Calibri"/>
            </a:endParaRPr>
          </a:p>
        </p:txBody>
      </p:sp>
    </p:spTree>
    <p:extLst>
      <p:ext uri="{BB962C8B-B14F-4D97-AF65-F5344CB8AC3E}">
        <p14:creationId xmlns:p14="http://schemas.microsoft.com/office/powerpoint/2010/main" val="3918048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r>
              <a:rPr lang="en-US" dirty="0" smtClean="0"/>
              <a:t>Used EFIPWN to backup because we don’t recommend its use as a primary tool anymore (but it is still used behind the scenes for Copernicus’ </a:t>
            </a:r>
            <a:r>
              <a:rPr lang="en-US" dirty="0" err="1" smtClean="0"/>
              <a:t>bios_diff.py</a:t>
            </a:r>
            <a:r>
              <a:rPr lang="en-US" dirty="0" smtClean="0"/>
              <a: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64</a:t>
            </a:fld>
            <a:endParaRPr lang="en-US">
              <a:solidFill>
                <a:prstClr val="black">
                  <a:tint val="75000"/>
                </a:prstClr>
              </a:solidFill>
              <a:latin typeface="Calibri"/>
            </a:endParaRPr>
          </a:p>
        </p:txBody>
      </p:sp>
    </p:spTree>
    <p:extLst>
      <p:ext uri="{BB962C8B-B14F-4D97-AF65-F5344CB8AC3E}">
        <p14:creationId xmlns:p14="http://schemas.microsoft.com/office/powerpoint/2010/main" val="3371182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EFIPWN</a:t>
            </a:r>
            <a:endParaRPr lang="en-US" dirty="0"/>
          </a:p>
        </p:txBody>
      </p:sp>
      <p:sp>
        <p:nvSpPr>
          <p:cNvPr id="3" name="Subtitle 2"/>
          <p:cNvSpPr>
            <a:spLocks noGrp="1"/>
          </p:cNvSpPr>
          <p:nvPr>
            <p:ph type="subTitle" idx="1"/>
          </p:nvPr>
        </p:nvSpPr>
        <p:spPr>
          <a:xfrm>
            <a:off x="990600" y="3886200"/>
            <a:ext cx="7543800" cy="1752600"/>
          </a:xfrm>
        </p:spPr>
        <p:txBody>
          <a:bodyPr/>
          <a:lstStyle/>
          <a:p>
            <a:r>
              <a:rPr lang="en-US" dirty="0">
                <a:hlinkClick r:id="rId2"/>
              </a:rPr>
              <a:t>https://</a:t>
            </a:r>
            <a:r>
              <a:rPr lang="en-US" dirty="0" smtClean="0">
                <a:hlinkClick r:id="rId2"/>
              </a:rPr>
              <a:t>github.com/G33KatWork/EFIPWN</a:t>
            </a:r>
            <a:endParaRPr lang="en-US" dirty="0" smtClean="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65</a:t>
            </a:fld>
            <a:endParaRPr lang="en-US">
              <a:solidFill>
                <a:prstClr val="black">
                  <a:tint val="75000"/>
                </a:prstClr>
              </a:solidFill>
              <a:latin typeface="Calibri"/>
            </a:endParaRPr>
          </a:p>
        </p:txBody>
      </p:sp>
    </p:spTree>
    <p:extLst>
      <p:ext uri="{BB962C8B-B14F-4D97-AF65-F5344CB8AC3E}">
        <p14:creationId xmlns:p14="http://schemas.microsoft.com/office/powerpoint/2010/main" val="246797473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Setting up EFIPWN</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47800"/>
            <a:ext cx="8229600" cy="5181600"/>
          </a:xfrm>
        </p:spPr>
        <p:txBody>
          <a:bodyPr>
            <a:normAutofit lnSpcReduction="10000"/>
          </a:bodyPr>
          <a:lstStyle/>
          <a:p>
            <a:r>
              <a:rPr lang="en-US" sz="2200" dirty="0" smtClean="0">
                <a:latin typeface="Arial" panose="020B0604020202020204" pitchFamily="34" charset="0"/>
                <a:cs typeface="Arial" panose="020B0604020202020204" pitchFamily="34" charset="0"/>
              </a:rPr>
              <a:t>This describes using a version of EFIPWN modified by Sam Cornwell who added some improvements:</a:t>
            </a:r>
          </a:p>
          <a:p>
            <a:endParaRPr lang="en-US" sz="2200" dirty="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EFIPWN requires the following:</a:t>
            </a:r>
          </a:p>
          <a:p>
            <a:r>
              <a:rPr lang="en-US" sz="2200" dirty="0" smtClean="0">
                <a:latin typeface="Arial" panose="020B0604020202020204" pitchFamily="34" charset="0"/>
                <a:cs typeface="Arial" panose="020B0604020202020204" pitchFamily="34" charset="0"/>
              </a:rPr>
              <a:t>Python (I use 2.7.x-something)</a:t>
            </a:r>
          </a:p>
          <a:p>
            <a:r>
              <a:rPr lang="en-US" sz="2200" dirty="0" err="1" smtClean="0">
                <a:latin typeface="Arial" panose="020B0604020202020204" pitchFamily="34" charset="0"/>
                <a:cs typeface="Arial" panose="020B0604020202020204" pitchFamily="34" charset="0"/>
              </a:rPr>
              <a:t>Mako</a:t>
            </a:r>
            <a:r>
              <a:rPr lang="en-US" sz="22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hlinkClick r:id="rId2"/>
              </a:rPr>
              <a:t>http://www.makotemplates.org</a:t>
            </a:r>
            <a:r>
              <a:rPr lang="en-US" sz="2200" dirty="0" smtClean="0">
                <a:latin typeface="Arial" panose="020B0604020202020204" pitchFamily="34" charset="0"/>
                <a:cs typeface="Arial" panose="020B0604020202020204" pitchFamily="34" charset="0"/>
                <a:hlinkClick r:id="rId2"/>
              </a:rPr>
              <a:t>/</a:t>
            </a:r>
            <a:endParaRPr lang="en-US" sz="2200" dirty="0" smtClean="0">
              <a:latin typeface="Arial" panose="020B0604020202020204" pitchFamily="34" charset="0"/>
              <a:cs typeface="Arial" panose="020B0604020202020204" pitchFamily="34" charset="0"/>
            </a:endParaRPr>
          </a:p>
          <a:p>
            <a:r>
              <a:rPr lang="en-US" sz="2200" dirty="0" err="1" smtClean="0">
                <a:latin typeface="Arial" panose="020B0604020202020204" pitchFamily="34" charset="0"/>
                <a:cs typeface="Arial" panose="020B0604020202020204" pitchFamily="34" charset="0"/>
              </a:rPr>
              <a:t>ArgParse</a:t>
            </a:r>
            <a:r>
              <a:rPr lang="en-US" sz="22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hlinkClick r:id="rId3"/>
              </a:rPr>
              <a:t>https://</a:t>
            </a:r>
            <a:r>
              <a:rPr lang="en-US" sz="2200" dirty="0" smtClean="0">
                <a:latin typeface="Arial" panose="020B0604020202020204" pitchFamily="34" charset="0"/>
                <a:cs typeface="Arial" panose="020B0604020202020204" pitchFamily="34" charset="0"/>
                <a:hlinkClick r:id="rId3"/>
              </a:rPr>
              <a:t>pypi.python.org/pypi/argparse</a:t>
            </a:r>
            <a:endParaRPr lang="en-US" sz="2200" dirty="0" smtClean="0">
              <a:latin typeface="Arial" panose="020B0604020202020204" pitchFamily="34" charset="0"/>
              <a:cs typeface="Arial" panose="020B0604020202020204" pitchFamily="34" charset="0"/>
            </a:endParaRPr>
          </a:p>
          <a:p>
            <a:r>
              <a:rPr lang="en-US" sz="2200" dirty="0" err="1" smtClean="0">
                <a:latin typeface="Arial" panose="020B0604020202020204" pitchFamily="34" charset="0"/>
                <a:cs typeface="Arial" panose="020B0604020202020204" pitchFamily="34" charset="0"/>
              </a:rPr>
              <a:t>Pylzma</a:t>
            </a:r>
            <a:r>
              <a:rPr lang="en-US" sz="22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hlinkClick r:id="rId4"/>
              </a:rPr>
              <a:t>http://www.joachim-bauch.de/projects/pylzma</a:t>
            </a:r>
            <a:r>
              <a:rPr lang="en-US" sz="2200" dirty="0" smtClean="0">
                <a:latin typeface="Arial" panose="020B0604020202020204" pitchFamily="34" charset="0"/>
                <a:cs typeface="Arial" panose="020B0604020202020204" pitchFamily="34" charset="0"/>
                <a:hlinkClick r:id="rId4"/>
              </a:rPr>
              <a:t>/</a:t>
            </a:r>
            <a:endParaRPr lang="en-US" sz="2200" dirty="0" smtClean="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I have an easier time downloading the source and installing using “</a:t>
            </a:r>
            <a:r>
              <a:rPr lang="en-US" sz="2200" dirty="0" smtClean="0">
                <a:solidFill>
                  <a:srgbClr val="FF0000"/>
                </a:solidFill>
                <a:latin typeface="Arial" panose="020B0604020202020204" pitchFamily="34" charset="0"/>
                <a:cs typeface="Arial" panose="020B0604020202020204" pitchFamily="34" charset="0"/>
              </a:rPr>
              <a:t>python </a:t>
            </a:r>
            <a:r>
              <a:rPr lang="en-US" sz="2200" dirty="0">
                <a:solidFill>
                  <a:srgbClr val="FF0000"/>
                </a:solidFill>
                <a:latin typeface="Arial" panose="020B0604020202020204" pitchFamily="34" charset="0"/>
                <a:cs typeface="Arial" panose="020B0604020202020204" pitchFamily="34" charset="0"/>
              </a:rPr>
              <a:t>setup.py </a:t>
            </a:r>
            <a:r>
              <a:rPr lang="en-US" sz="2200" dirty="0" smtClean="0">
                <a:solidFill>
                  <a:srgbClr val="FF0000"/>
                </a:solidFill>
                <a:latin typeface="Arial" panose="020B0604020202020204" pitchFamily="34" charset="0"/>
                <a:cs typeface="Arial" panose="020B0604020202020204" pitchFamily="34" charset="0"/>
              </a:rPr>
              <a:t>install</a:t>
            </a:r>
            <a:r>
              <a:rPr lang="en-US" sz="2200" dirty="0" smtClean="0">
                <a:latin typeface="Arial" panose="020B0604020202020204" pitchFamily="34" charset="0"/>
                <a:cs typeface="Arial" panose="020B0604020202020204" pitchFamily="34" charset="0"/>
              </a:rPr>
              <a:t>” </a:t>
            </a:r>
            <a:endParaRPr lang="en-US" sz="1800" dirty="0" smtClean="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You will also need the ‘</a:t>
            </a:r>
            <a:r>
              <a:rPr lang="en-US" sz="2200" dirty="0" err="1" smtClean="0">
                <a:latin typeface="Arial" panose="020B0604020202020204" pitchFamily="34" charset="0"/>
                <a:cs typeface="Arial" panose="020B0604020202020204" pitchFamily="34" charset="0"/>
              </a:rPr>
              <a:t>xz</a:t>
            </a:r>
            <a:r>
              <a:rPr lang="en-US" sz="2200" dirty="0" smtClean="0">
                <a:latin typeface="Arial" panose="020B0604020202020204" pitchFamily="34" charset="0"/>
                <a:cs typeface="Arial" panose="020B0604020202020204" pitchFamily="34" charset="0"/>
              </a:rPr>
              <a:t>’ utility</a:t>
            </a:r>
          </a:p>
          <a:p>
            <a:pPr lvl="1"/>
            <a:r>
              <a:rPr lang="en-US" sz="1800" dirty="0" smtClean="0">
                <a:latin typeface="Arial" panose="020B0604020202020204" pitchFamily="34" charset="0"/>
                <a:cs typeface="Arial" panose="020B0604020202020204" pitchFamily="34" charset="0"/>
              </a:rPr>
              <a:t>Mac and Linux: you get it either automatically or by easy download</a:t>
            </a:r>
          </a:p>
          <a:p>
            <a:pPr lvl="1"/>
            <a:r>
              <a:rPr lang="en-US" sz="1800" dirty="0" smtClean="0">
                <a:latin typeface="Arial" panose="020B0604020202020204" pitchFamily="34" charset="0"/>
                <a:cs typeface="Arial" panose="020B0604020202020204" pitchFamily="34" charset="0"/>
              </a:rPr>
              <a:t>Windows: </a:t>
            </a:r>
            <a:r>
              <a:rPr lang="en-US" sz="1800" dirty="0">
                <a:latin typeface="Arial" panose="020B0604020202020204" pitchFamily="34" charset="0"/>
                <a:cs typeface="Arial" panose="020B0604020202020204" pitchFamily="34" charset="0"/>
                <a:hlinkClick r:id="rId5"/>
              </a:rPr>
              <a:t>http://tukaani.org/xz</a:t>
            </a:r>
            <a:r>
              <a:rPr lang="en-US" sz="1800" dirty="0" smtClean="0">
                <a:latin typeface="Arial" panose="020B0604020202020204" pitchFamily="34" charset="0"/>
                <a:cs typeface="Arial" panose="020B0604020202020204" pitchFamily="34" charset="0"/>
                <a:hlinkClick r:id="rId5"/>
              </a:rPr>
              <a:t>/</a:t>
            </a:r>
            <a:endParaRPr lang="en-US" sz="1800" dirty="0" smtClean="0">
              <a:latin typeface="Arial" panose="020B0604020202020204" pitchFamily="34" charset="0"/>
              <a:cs typeface="Arial" panose="020B0604020202020204" pitchFamily="34" charset="0"/>
            </a:endParaRPr>
          </a:p>
          <a:p>
            <a:pPr lvl="1"/>
            <a:r>
              <a:rPr lang="en-US" sz="1800" dirty="0" smtClean="0">
                <a:latin typeface="Arial" panose="020B0604020202020204" pitchFamily="34" charset="0"/>
                <a:cs typeface="Arial" panose="020B0604020202020204" pitchFamily="34" charset="0"/>
              </a:rPr>
              <a:t>The </a:t>
            </a:r>
            <a:r>
              <a:rPr lang="en-US" sz="1800" dirty="0">
                <a:latin typeface="Arial" panose="020B0604020202020204" pitchFamily="34" charset="0"/>
                <a:cs typeface="Arial" panose="020B0604020202020204" pitchFamily="34" charset="0"/>
              </a:rPr>
              <a:t>pre-built binaries work </a:t>
            </a:r>
            <a:r>
              <a:rPr lang="en-US" sz="1800" dirty="0" smtClean="0">
                <a:latin typeface="Arial" panose="020B0604020202020204" pitchFamily="34" charset="0"/>
                <a:cs typeface="Arial" panose="020B0604020202020204" pitchFamily="34" charset="0"/>
              </a:rPr>
              <a:t>fine. I </a:t>
            </a:r>
            <a:r>
              <a:rPr lang="en-US" sz="1800" dirty="0">
                <a:latin typeface="Arial" panose="020B0604020202020204" pitchFamily="34" charset="0"/>
                <a:cs typeface="Arial" panose="020B0604020202020204" pitchFamily="34" charset="0"/>
              </a:rPr>
              <a:t>tested it by putting the bin_x86-x64 version into the local EFIPWN directory and it worked </a:t>
            </a:r>
            <a:r>
              <a:rPr lang="en-US" sz="1800" dirty="0" smtClean="0">
                <a:latin typeface="Arial" panose="020B0604020202020204" pitchFamily="34" charset="0"/>
                <a:cs typeface="Arial" panose="020B0604020202020204" pitchFamily="34" charset="0"/>
              </a:rPr>
              <a:t>fine</a:t>
            </a: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66</a:t>
            </a:fld>
            <a:endParaRPr lang="en-US">
              <a:solidFill>
                <a:prstClr val="black">
                  <a:tint val="75000"/>
                </a:prstClr>
              </a:solidFill>
              <a:latin typeface="Calibri"/>
            </a:endParaRPr>
          </a:p>
        </p:txBody>
      </p:sp>
    </p:spTree>
    <p:extLst>
      <p:ext uri="{BB962C8B-B14F-4D97-AF65-F5344CB8AC3E}">
        <p14:creationId xmlns:p14="http://schemas.microsoft.com/office/powerpoint/2010/main" val="50063594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Testing EFIPWN Functionality</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4648200"/>
            <a:ext cx="8229600" cy="2057400"/>
          </a:xfrm>
        </p:spPr>
        <p:txBody>
          <a:bodyPr>
            <a:normAutofit fontScale="92500" lnSpcReduction="10000"/>
          </a:bodyPr>
          <a:lstStyle/>
          <a:p>
            <a:r>
              <a:rPr lang="en-US" sz="2200" dirty="0" smtClean="0">
                <a:latin typeface="Arial" panose="020B0604020202020204" pitchFamily="34" charset="0"/>
                <a:cs typeface="Arial" panose="020B0604020202020204" pitchFamily="34" charset="0"/>
              </a:rPr>
              <a:t>Once you have all the dependencies installed, typing the following ‘python dump.py –h’ should yield the above output</a:t>
            </a:r>
          </a:p>
          <a:p>
            <a:r>
              <a:rPr lang="en-US" sz="2200" dirty="0" smtClean="0">
                <a:latin typeface="Arial" panose="020B0604020202020204" pitchFamily="34" charset="0"/>
                <a:cs typeface="Arial" panose="020B0604020202020204" pitchFamily="34" charset="0"/>
              </a:rPr>
              <a:t>The arguments are a little confusing for EFIPWN, as a general rule they go like this:</a:t>
            </a:r>
          </a:p>
          <a:p>
            <a:r>
              <a:rPr lang="en-US" sz="2200" dirty="0" smtClean="0">
                <a:latin typeface="Arial" panose="020B0604020202020204" pitchFamily="34" charset="0"/>
                <a:cs typeface="Arial" panose="020B0604020202020204" pitchFamily="34" charset="0"/>
              </a:rPr>
              <a:t>Python </a:t>
            </a:r>
            <a:r>
              <a:rPr lang="en-US" sz="2200" dirty="0" err="1" smtClean="0">
                <a:latin typeface="Arial" panose="020B0604020202020204" pitchFamily="34" charset="0"/>
                <a:cs typeface="Arial" panose="020B0604020202020204" pitchFamily="34" charset="0"/>
              </a:rPr>
              <a:t>dump.y</a:t>
            </a:r>
            <a:r>
              <a:rPr lang="en-US" sz="2200" dirty="0" smtClean="0">
                <a:latin typeface="Arial" panose="020B0604020202020204" pitchFamily="34" charset="0"/>
                <a:cs typeface="Arial" panose="020B0604020202020204" pitchFamily="34" charset="0"/>
              </a:rPr>
              <a:t> &lt;file&gt; &lt;print, dump&gt; &lt;output&gt;</a:t>
            </a:r>
          </a:p>
          <a:p>
            <a:r>
              <a:rPr lang="en-US" sz="2200" dirty="0" smtClean="0">
                <a:latin typeface="Arial" panose="020B0604020202020204" pitchFamily="34" charset="0"/>
                <a:cs typeface="Arial" panose="020B0604020202020204" pitchFamily="34" charset="0"/>
              </a:rPr>
              <a:t>* The </a:t>
            </a:r>
            <a:r>
              <a:rPr lang="en-US" sz="2200" dirty="0" err="1" smtClean="0">
                <a:latin typeface="Arial" panose="020B0604020202020204" pitchFamily="34" charset="0"/>
                <a:cs typeface="Arial" panose="020B0604020202020204" pitchFamily="34" charset="0"/>
              </a:rPr>
              <a:t>genfdf</a:t>
            </a:r>
            <a:r>
              <a:rPr lang="en-US" sz="2200" dirty="0" smtClean="0">
                <a:latin typeface="Arial" panose="020B0604020202020204" pitchFamily="34" charset="0"/>
                <a:cs typeface="Arial" panose="020B0604020202020204" pitchFamily="34" charset="0"/>
              </a:rPr>
              <a:t> function does not work yet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576893" cy="3276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67</a:t>
            </a:fld>
            <a:endParaRPr lang="en-US">
              <a:solidFill>
                <a:prstClr val="black">
                  <a:tint val="75000"/>
                </a:prstClr>
              </a:solidFill>
              <a:latin typeface="Calibri"/>
            </a:endParaRPr>
          </a:p>
        </p:txBody>
      </p:sp>
    </p:spTree>
    <p:extLst>
      <p:ext uri="{BB962C8B-B14F-4D97-AF65-F5344CB8AC3E}">
        <p14:creationId xmlns:p14="http://schemas.microsoft.com/office/powerpoint/2010/main" val="23284733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EFIPWN ‘print’</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4038600"/>
            <a:ext cx="8229600" cy="2590800"/>
          </a:xfrm>
        </p:spPr>
        <p:txBody>
          <a:bodyPr>
            <a:normAutofit/>
          </a:bodyPr>
          <a:lstStyle/>
          <a:p>
            <a:r>
              <a:rPr lang="en-US" sz="2200" dirty="0">
                <a:latin typeface="Arial" panose="020B0604020202020204" pitchFamily="34" charset="0"/>
                <a:cs typeface="Arial" panose="020B0604020202020204" pitchFamily="34" charset="0"/>
              </a:rPr>
              <a:t>Before we decompose a UEFI binary, we’ll use the ‘print’ functionality to print a text file containing the UEFI firmware volume information and the PE files/modules contained therein</a:t>
            </a:r>
          </a:p>
          <a:p>
            <a:endParaRPr lang="en-US" sz="2200"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1371600"/>
            <a:ext cx="8911481" cy="838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6724650" y="1847850"/>
            <a:ext cx="457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1600" y="2634734"/>
            <a:ext cx="3640400" cy="923330"/>
          </a:xfrm>
          <a:prstGeom prst="rect">
            <a:avLst/>
          </a:prstGeom>
          <a:noFill/>
          <a:ln w="25400">
            <a:solidFill>
              <a:srgbClr val="C00000"/>
            </a:solidFill>
          </a:ln>
        </p:spPr>
        <p:txBody>
          <a:bodyPr wrap="square" rtlCol="0">
            <a:spAutoFit/>
          </a:bodyPr>
          <a:lstStyle/>
          <a:p>
            <a:pPr defTabSz="914400"/>
            <a:r>
              <a:rPr lang="en-US" dirty="0" smtClean="0">
                <a:solidFill>
                  <a:prstClr val="black"/>
                </a:solidFill>
                <a:latin typeface="Calibri"/>
              </a:rPr>
              <a:t>Specify ‘print’ to gather information  about the structure of the UEFI binary</a:t>
            </a:r>
            <a:endParaRPr lang="en-US" dirty="0">
              <a:solidFill>
                <a:prstClr val="black"/>
              </a:solidFill>
              <a:latin typeface="Calibri"/>
            </a:endParaRPr>
          </a:p>
        </p:txBody>
      </p:sp>
      <p:sp>
        <p:nvSpPr>
          <p:cNvPr id="8" name="TextBox 7"/>
          <p:cNvSpPr txBox="1"/>
          <p:nvPr/>
        </p:nvSpPr>
        <p:spPr>
          <a:xfrm>
            <a:off x="6153150" y="2640568"/>
            <a:ext cx="2057400" cy="646331"/>
          </a:xfrm>
          <a:prstGeom prst="rect">
            <a:avLst/>
          </a:prstGeom>
          <a:noFill/>
          <a:ln w="25400">
            <a:solidFill>
              <a:srgbClr val="C00000"/>
            </a:solidFill>
          </a:ln>
        </p:spPr>
        <p:txBody>
          <a:bodyPr wrap="square" rtlCol="0">
            <a:spAutoFit/>
          </a:bodyPr>
          <a:lstStyle/>
          <a:p>
            <a:pPr defTabSz="914400"/>
            <a:r>
              <a:rPr lang="en-US" dirty="0" smtClean="0">
                <a:solidFill>
                  <a:prstClr val="black"/>
                </a:solidFill>
                <a:latin typeface="Calibri"/>
              </a:rPr>
              <a:t>Redirect this output to a text file</a:t>
            </a:r>
            <a:endParaRPr lang="en-US" dirty="0">
              <a:solidFill>
                <a:prstClr val="black"/>
              </a:solidFill>
              <a:latin typeface="Calibri"/>
            </a:endParaRPr>
          </a:p>
        </p:txBody>
      </p:sp>
      <p:cxnSp>
        <p:nvCxnSpPr>
          <p:cNvPr id="10" name="Straight Arrow Connector 9"/>
          <p:cNvCxnSpPr>
            <a:stCxn id="7" idx="0"/>
          </p:cNvCxnSpPr>
          <p:nvPr/>
        </p:nvCxnSpPr>
        <p:spPr>
          <a:xfrm flipV="1">
            <a:off x="3191800" y="1847850"/>
            <a:ext cx="3532850" cy="78688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0"/>
          </p:cNvCxnSpPr>
          <p:nvPr/>
        </p:nvCxnSpPr>
        <p:spPr>
          <a:xfrm flipV="1">
            <a:off x="7181850" y="1847850"/>
            <a:ext cx="361950" cy="79271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62825" y="1847850"/>
            <a:ext cx="11715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68</a:t>
            </a:fld>
            <a:endParaRPr lang="en-US">
              <a:solidFill>
                <a:prstClr val="black">
                  <a:tint val="75000"/>
                </a:prstClr>
              </a:solidFill>
              <a:latin typeface="Calibri"/>
            </a:endParaRPr>
          </a:p>
        </p:txBody>
      </p:sp>
    </p:spTree>
    <p:extLst>
      <p:ext uri="{BB962C8B-B14F-4D97-AF65-F5344CB8AC3E}">
        <p14:creationId xmlns:p14="http://schemas.microsoft.com/office/powerpoint/2010/main" val="424902148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latin typeface="Arial" panose="020B0604020202020204" pitchFamily="34" charset="0"/>
                <a:cs typeface="Arial" panose="020B0604020202020204" pitchFamily="34" charset="0"/>
              </a:rPr>
              <a:t>EFIPWN ‘print’: Firmware Volume</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800600" y="1371600"/>
            <a:ext cx="4038600" cy="5257800"/>
          </a:xfrm>
        </p:spPr>
        <p:txBody>
          <a:bodyPr>
            <a:normAutofit/>
          </a:bodyPr>
          <a:lstStyle/>
          <a:p>
            <a:r>
              <a:rPr lang="en-US" sz="2200" dirty="0" smtClean="0">
                <a:latin typeface="Arial" panose="020B0604020202020204" pitchFamily="34" charset="0"/>
                <a:cs typeface="Arial" panose="020B0604020202020204" pitchFamily="34" charset="0"/>
              </a:rPr>
              <a:t>The base offset is the Flash Linear Address (FLA) in the file where the volume begins</a:t>
            </a:r>
          </a:p>
          <a:p>
            <a:r>
              <a:rPr lang="en-US" sz="2200" dirty="0" smtClean="0">
                <a:latin typeface="Arial" panose="020B0604020202020204" pitchFamily="34" charset="0"/>
                <a:cs typeface="Arial" panose="020B0604020202020204" pitchFamily="34" charset="0"/>
              </a:rPr>
              <a:t>This page shows one FV beginning at 60_0000h and another immediately following it at 62_0000h</a:t>
            </a:r>
          </a:p>
          <a:p>
            <a:endParaRPr lang="en-US" sz="2200" dirty="0" smtClean="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58495"/>
            <a:ext cx="4495800" cy="56233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3" name="Straight Connector 12"/>
          <p:cNvCxnSpPr/>
          <p:nvPr/>
        </p:nvCxnSpPr>
        <p:spPr>
          <a:xfrm>
            <a:off x="838200" y="1676400"/>
            <a:ext cx="1600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15340" y="4442460"/>
            <a:ext cx="1600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69</a:t>
            </a:fld>
            <a:endParaRPr lang="en-US">
              <a:solidFill>
                <a:prstClr val="black">
                  <a:tint val="75000"/>
                </a:prstClr>
              </a:solidFill>
              <a:latin typeface="Calibri"/>
            </a:endParaRPr>
          </a:p>
        </p:txBody>
      </p:sp>
    </p:spTree>
    <p:extLst>
      <p:ext uri="{BB962C8B-B14F-4D97-AF65-F5344CB8AC3E}">
        <p14:creationId xmlns:p14="http://schemas.microsoft.com/office/powerpoint/2010/main" val="31126681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924510" y="990600"/>
            <a:ext cx="1862356" cy="3348096"/>
          </a:xfrm>
          <a:prstGeom prst="rect">
            <a:avLst/>
          </a:prstGeom>
          <a:solidFill>
            <a:schemeClr val="bg1">
              <a:lumMod val="75000"/>
              <a:alpha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2" name="Title 1"/>
          <p:cNvSpPr>
            <a:spLocks noGrp="1"/>
          </p:cNvSpPr>
          <p:nvPr>
            <p:ph type="title"/>
          </p:nvPr>
        </p:nvSpPr>
        <p:spPr>
          <a:xfrm>
            <a:off x="457200" y="6485"/>
            <a:ext cx="8229600" cy="944562"/>
          </a:xfrm>
        </p:spPr>
        <p:txBody>
          <a:bodyPr>
            <a:normAutofit/>
          </a:bodyPr>
          <a:lstStyle/>
          <a:p>
            <a:r>
              <a:rPr lang="en-US" sz="3600" dirty="0">
                <a:latin typeface="Arial" panose="020B0604020202020204" pitchFamily="34" charset="0"/>
                <a:cs typeface="Arial" panose="020B0604020202020204" pitchFamily="34" charset="0"/>
              </a:rPr>
              <a:t>Firmware File System (FFS)</a:t>
            </a:r>
          </a:p>
        </p:txBody>
      </p:sp>
      <p:sp>
        <p:nvSpPr>
          <p:cNvPr id="3" name="Content Placeholder 2"/>
          <p:cNvSpPr>
            <a:spLocks noGrp="1"/>
          </p:cNvSpPr>
          <p:nvPr>
            <p:ph idx="1"/>
          </p:nvPr>
        </p:nvSpPr>
        <p:spPr>
          <a:xfrm>
            <a:off x="381000" y="4876800"/>
            <a:ext cx="8229600" cy="1828800"/>
          </a:xfrm>
        </p:spPr>
        <p:txBody>
          <a:bodyPr>
            <a:normAutofit/>
          </a:bodyPr>
          <a:lstStyle/>
          <a:p>
            <a:r>
              <a:rPr lang="en-US" sz="2200" dirty="0">
                <a:latin typeface="Arial" panose="020B0604020202020204" pitchFamily="34" charset="0"/>
                <a:cs typeface="Arial" panose="020B0604020202020204" pitchFamily="34" charset="0"/>
              </a:rPr>
              <a:t>FVs are organized into a Firmware File System (FFS)</a:t>
            </a:r>
          </a:p>
          <a:p>
            <a:r>
              <a:rPr lang="en-US" sz="2200" dirty="0">
                <a:latin typeface="Arial" panose="020B0604020202020204" pitchFamily="34" charset="0"/>
                <a:cs typeface="Arial" panose="020B0604020202020204" pitchFamily="34" charset="0"/>
              </a:rPr>
              <a:t>A FFS describes the organization of files within the FV</a:t>
            </a:r>
          </a:p>
          <a:p>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base unit of a FFS is a file</a:t>
            </a:r>
          </a:p>
          <a:p>
            <a:r>
              <a:rPr lang="en-US" sz="2200" dirty="0" smtClean="0">
                <a:latin typeface="Arial" panose="020B0604020202020204" pitchFamily="34" charset="0"/>
                <a:cs typeface="Arial" panose="020B0604020202020204" pitchFamily="34" charset="0"/>
              </a:rPr>
              <a:t>Files can be further subdivided into sections</a:t>
            </a:r>
            <a:endParaRPr lang="en-US" sz="2200" dirty="0">
              <a:latin typeface="Arial" panose="020B0604020202020204" pitchFamily="34" charset="0"/>
              <a:cs typeface="Arial" panose="020B0604020202020204" pitchFamily="34" charset="0"/>
            </a:endParaRPr>
          </a:p>
        </p:txBody>
      </p:sp>
      <p:cxnSp>
        <p:nvCxnSpPr>
          <p:cNvPr id="34" name="Straight Connector 33"/>
          <p:cNvCxnSpPr/>
          <p:nvPr/>
        </p:nvCxnSpPr>
        <p:spPr>
          <a:xfrm flipH="1">
            <a:off x="914400" y="1447800"/>
            <a:ext cx="1862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605459" y="1458686"/>
            <a:ext cx="500458" cy="338554"/>
          </a:xfrm>
          <a:prstGeom prst="rect">
            <a:avLst/>
          </a:prstGeom>
          <a:noFill/>
        </p:spPr>
        <p:txBody>
          <a:bodyPr wrap="none" rtlCol="0">
            <a:spAutoFit/>
          </a:bodyPr>
          <a:lstStyle/>
          <a:p>
            <a:r>
              <a:rPr lang="en-US" sz="1600" dirty="0" smtClean="0"/>
              <a:t>FV1</a:t>
            </a:r>
            <a:endParaRPr lang="en-US" sz="1600" dirty="0"/>
          </a:p>
        </p:txBody>
      </p:sp>
      <p:pic>
        <p:nvPicPr>
          <p:cNvPr id="4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510" b="31060"/>
          <a:stretch/>
        </p:blipFill>
        <p:spPr bwMode="auto">
          <a:xfrm>
            <a:off x="983625" y="3518349"/>
            <a:ext cx="1746239" cy="7789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510" b="31060"/>
          <a:stretch/>
        </p:blipFill>
        <p:spPr bwMode="auto">
          <a:xfrm>
            <a:off x="1003890" y="2703429"/>
            <a:ext cx="1746239" cy="7789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2510" y="1101849"/>
            <a:ext cx="4352925"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7" name="Straight Connector 46"/>
          <p:cNvCxnSpPr/>
          <p:nvPr/>
        </p:nvCxnSpPr>
        <p:spPr>
          <a:xfrm flipV="1">
            <a:off x="2729864" y="3200401"/>
            <a:ext cx="1345223" cy="281934"/>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729864" y="1455568"/>
            <a:ext cx="1345223" cy="1298868"/>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510" b="31060"/>
          <a:stretch/>
        </p:blipFill>
        <p:spPr bwMode="auto">
          <a:xfrm>
            <a:off x="1000710" y="1861458"/>
            <a:ext cx="1746239" cy="7789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0" name="TextBox 49"/>
          <p:cNvSpPr txBox="1"/>
          <p:nvPr/>
        </p:nvSpPr>
        <p:spPr>
          <a:xfrm>
            <a:off x="1610310" y="1012372"/>
            <a:ext cx="500458" cy="338554"/>
          </a:xfrm>
          <a:prstGeom prst="rect">
            <a:avLst/>
          </a:prstGeom>
          <a:noFill/>
        </p:spPr>
        <p:txBody>
          <a:bodyPr wrap="none" rtlCol="0">
            <a:spAutoFit/>
          </a:bodyPr>
          <a:lstStyle/>
          <a:p>
            <a:r>
              <a:rPr lang="en-US" sz="1600" dirty="0" smtClean="0"/>
              <a:t>FV0</a:t>
            </a:r>
            <a:endParaRPr lang="en-US" sz="1600" dirty="0"/>
          </a:p>
        </p:txBody>
      </p:sp>
      <p:sp>
        <p:nvSpPr>
          <p:cNvPr id="26" name="Rectangle 25"/>
          <p:cNvSpPr/>
          <p:nvPr/>
        </p:nvSpPr>
        <p:spPr>
          <a:xfrm>
            <a:off x="7401510" y="4038600"/>
            <a:ext cx="923925" cy="368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ft Brace 28"/>
          <p:cNvSpPr/>
          <p:nvPr/>
        </p:nvSpPr>
        <p:spPr>
          <a:xfrm>
            <a:off x="740352" y="1861458"/>
            <a:ext cx="152400" cy="243579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228600" y="2908216"/>
            <a:ext cx="498791" cy="369332"/>
          </a:xfrm>
          <a:prstGeom prst="rect">
            <a:avLst/>
          </a:prstGeom>
          <a:noFill/>
        </p:spPr>
        <p:txBody>
          <a:bodyPr wrap="none" rtlCol="0">
            <a:spAutoFit/>
          </a:bodyPr>
          <a:lstStyle/>
          <a:p>
            <a:r>
              <a:rPr lang="en-US" dirty="0" smtClean="0"/>
              <a:t>FFS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2735768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50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latin typeface="Arial" panose="020B0604020202020204" pitchFamily="34" charset="0"/>
                <a:cs typeface="Arial" panose="020B0604020202020204" pitchFamily="34" charset="0"/>
              </a:rPr>
              <a:t>EFIPWN ‘print’: Firmware Volume</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4648200"/>
            <a:ext cx="8458200" cy="2133600"/>
          </a:xfrm>
        </p:spPr>
        <p:txBody>
          <a:bodyPr>
            <a:normAutofit/>
          </a:bodyPr>
          <a:lstStyle/>
          <a:p>
            <a:r>
              <a:rPr lang="en-US" sz="2200" dirty="0" smtClean="0">
                <a:latin typeface="Arial" panose="020B0604020202020204" pitchFamily="34" charset="0"/>
                <a:cs typeface="Arial" panose="020B0604020202020204" pitchFamily="34" charset="0"/>
              </a:rPr>
              <a:t>The Header length refers to the length in bytes of the FV header</a:t>
            </a:r>
          </a:p>
          <a:p>
            <a:r>
              <a:rPr lang="en-US" sz="2200" dirty="0">
                <a:latin typeface="Arial" panose="020B0604020202020204" pitchFamily="34" charset="0"/>
                <a:cs typeface="Arial" panose="020B0604020202020204" pitchFamily="34" charset="0"/>
              </a:rPr>
              <a:t>The Data length refers to the length in bytes of the FV minus the header</a:t>
            </a:r>
          </a:p>
          <a:p>
            <a:r>
              <a:rPr lang="en-US" sz="2200" dirty="0">
                <a:latin typeface="Arial" panose="020B0604020202020204" pitchFamily="34" charset="0"/>
                <a:cs typeface="Arial" panose="020B0604020202020204" pitchFamily="34" charset="0"/>
              </a:rPr>
              <a:t>The Total length refers to the total length of the FV including the </a:t>
            </a:r>
            <a:r>
              <a:rPr lang="en-US" sz="2200" dirty="0" smtClean="0">
                <a:latin typeface="Arial" panose="020B0604020202020204" pitchFamily="34" charset="0"/>
                <a:cs typeface="Arial" panose="020B0604020202020204" pitchFamily="34" charset="0"/>
              </a:rPr>
              <a:t>header</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76200" y="1158496"/>
            <a:ext cx="4495800" cy="28116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425" y="1895475"/>
            <a:ext cx="4448175" cy="26003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815340" y="1828800"/>
            <a:ext cx="13182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15340" y="1981200"/>
            <a:ext cx="16230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15340" y="2133600"/>
            <a:ext cx="16230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70</a:t>
            </a:fld>
            <a:endParaRPr lang="en-US">
              <a:solidFill>
                <a:prstClr val="black">
                  <a:tint val="75000"/>
                </a:prstClr>
              </a:solidFill>
              <a:latin typeface="Calibri"/>
            </a:endParaRPr>
          </a:p>
        </p:txBody>
      </p:sp>
    </p:spTree>
    <p:extLst>
      <p:ext uri="{BB962C8B-B14F-4D97-AF65-F5344CB8AC3E}">
        <p14:creationId xmlns:p14="http://schemas.microsoft.com/office/powerpoint/2010/main" val="298917201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latin typeface="Arial" panose="020B0604020202020204" pitchFamily="34" charset="0"/>
                <a:cs typeface="Arial" panose="020B0604020202020204" pitchFamily="34" charset="0"/>
              </a:rPr>
              <a:t>EFIPWN ‘print’: Firmware Volume</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4800600"/>
            <a:ext cx="8458200" cy="1828800"/>
          </a:xfrm>
        </p:spPr>
        <p:txBody>
          <a:bodyPr>
            <a:normAutofit/>
          </a:bodyPr>
          <a:lstStyle/>
          <a:p>
            <a:r>
              <a:rPr lang="en-US" sz="2200" dirty="0" smtClean="0">
                <a:latin typeface="Arial" panose="020B0604020202020204" pitchFamily="34" charset="0"/>
                <a:cs typeface="Arial" panose="020B0604020202020204" pitchFamily="34" charset="0"/>
              </a:rPr>
              <a:t>The Signature of a firmware volume is {‘_’, ‘F’, ‘V’, ‘H’}</a:t>
            </a:r>
          </a:p>
          <a:p>
            <a:r>
              <a:rPr lang="en-US" sz="2200" dirty="0" smtClean="0">
                <a:latin typeface="Arial" panose="020B0604020202020204" pitchFamily="34" charset="0"/>
                <a:cs typeface="Arial" panose="020B0604020202020204" pitchFamily="34" charset="0"/>
              </a:rPr>
              <a:t>The signature field only applies to Firmware Volumes</a:t>
            </a:r>
          </a:p>
          <a:p>
            <a:endParaRPr lang="en-US" sz="2200" dirty="0" smtClean="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76200" y="1158496"/>
            <a:ext cx="4495800" cy="28116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425" y="1895475"/>
            <a:ext cx="4448175" cy="26003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Connector 7"/>
          <p:cNvCxnSpPr/>
          <p:nvPr/>
        </p:nvCxnSpPr>
        <p:spPr>
          <a:xfrm>
            <a:off x="815340" y="2308860"/>
            <a:ext cx="10896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71</a:t>
            </a:fld>
            <a:endParaRPr lang="en-US">
              <a:solidFill>
                <a:prstClr val="black">
                  <a:tint val="75000"/>
                </a:prstClr>
              </a:solidFill>
              <a:latin typeface="Calibri"/>
            </a:endParaRPr>
          </a:p>
        </p:txBody>
      </p:sp>
    </p:spTree>
    <p:extLst>
      <p:ext uri="{BB962C8B-B14F-4D97-AF65-F5344CB8AC3E}">
        <p14:creationId xmlns:p14="http://schemas.microsoft.com/office/powerpoint/2010/main" val="40060868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latin typeface="Arial" panose="020B0604020202020204" pitchFamily="34" charset="0"/>
                <a:cs typeface="Arial" panose="020B0604020202020204" pitchFamily="34" charset="0"/>
              </a:rPr>
              <a:t>EFIPWN ‘print’: Firmware Volume</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4800600"/>
            <a:ext cx="8458200" cy="1905000"/>
          </a:xfrm>
        </p:spPr>
        <p:txBody>
          <a:bodyPr>
            <a:normAutofit/>
          </a:bodyPr>
          <a:lstStyle/>
          <a:p>
            <a:r>
              <a:rPr lang="en-US" sz="2200" dirty="0" smtClean="0">
                <a:latin typeface="Arial" panose="020B0604020202020204" pitchFamily="34" charset="0"/>
                <a:cs typeface="Arial" panose="020B0604020202020204" pitchFamily="34" charset="0"/>
              </a:rPr>
              <a:t>The attributes field declares capabilities and power-on defaults for the firmware volume</a:t>
            </a:r>
          </a:p>
          <a:p>
            <a:endParaRPr lang="en-US" sz="2200" dirty="0" smtClean="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76200" y="1158496"/>
            <a:ext cx="4495800" cy="28116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425" y="1895475"/>
            <a:ext cx="4448175" cy="26003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815340" y="2480310"/>
            <a:ext cx="15087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72</a:t>
            </a:fld>
            <a:endParaRPr lang="en-US">
              <a:solidFill>
                <a:prstClr val="black">
                  <a:tint val="75000"/>
                </a:prstClr>
              </a:solidFill>
              <a:latin typeface="Calibri"/>
            </a:endParaRPr>
          </a:p>
        </p:txBody>
      </p:sp>
    </p:spTree>
    <p:extLst>
      <p:ext uri="{BB962C8B-B14F-4D97-AF65-F5344CB8AC3E}">
        <p14:creationId xmlns:p14="http://schemas.microsoft.com/office/powerpoint/2010/main" val="42055958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latin typeface="Arial" panose="020B0604020202020204" pitchFamily="34" charset="0"/>
                <a:cs typeface="Arial" panose="020B0604020202020204" pitchFamily="34" charset="0"/>
              </a:rPr>
              <a:t>EFIPWN ‘print’: Firmware Volume</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419600" y="5562600"/>
            <a:ext cx="4419600" cy="1143000"/>
          </a:xfrm>
        </p:spPr>
        <p:txBody>
          <a:bodyPr>
            <a:normAutofit/>
          </a:bodyPr>
          <a:lstStyle/>
          <a:p>
            <a:r>
              <a:rPr lang="en-US" sz="2200" dirty="0" smtClean="0">
                <a:latin typeface="Arial" panose="020B0604020202020204" pitchFamily="34" charset="0"/>
                <a:cs typeface="Arial" panose="020B0604020202020204" pitchFamily="34" charset="0"/>
              </a:rPr>
              <a:t>Defined in Vol. 3 Shared Architectural Elements </a:t>
            </a:r>
          </a:p>
          <a:p>
            <a:endParaRPr lang="en-US" sz="2200" dirty="0" smtClean="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p:txBody>
      </p:sp>
      <p:sp>
        <p:nvSpPr>
          <p:cNvPr id="4" name="TextBox 3"/>
          <p:cNvSpPr txBox="1"/>
          <p:nvPr/>
        </p:nvSpPr>
        <p:spPr>
          <a:xfrm>
            <a:off x="269631" y="1101090"/>
            <a:ext cx="3642536" cy="5447645"/>
          </a:xfrm>
          <a:prstGeom prst="rect">
            <a:avLst/>
          </a:prstGeom>
          <a:noFill/>
          <a:ln>
            <a:solidFill>
              <a:schemeClr val="tx1"/>
            </a:solidFill>
          </a:ln>
        </p:spPr>
        <p:txBody>
          <a:bodyPr wrap="none" rtlCol="0">
            <a:spAutoFit/>
          </a:bodyPr>
          <a:lstStyle/>
          <a:p>
            <a:pPr defTabSz="914400"/>
            <a:r>
              <a:rPr lang="en-US" sz="1200" b="1" dirty="0">
                <a:solidFill>
                  <a:srgbClr val="C00000"/>
                </a:solidFill>
                <a:latin typeface="Calibri"/>
              </a:rPr>
              <a:t>// Attributes bit definitions</a:t>
            </a:r>
          </a:p>
          <a:p>
            <a:pPr defTabSz="914400"/>
            <a:r>
              <a:rPr lang="en-US" sz="1200" b="1" dirty="0">
                <a:solidFill>
                  <a:srgbClr val="C00000"/>
                </a:solidFill>
                <a:latin typeface="Calibri"/>
              </a:rPr>
              <a:t>#define EFI_FVB2_READ_DISABLED_CAP 0x00000001</a:t>
            </a:r>
          </a:p>
          <a:p>
            <a:pPr defTabSz="914400"/>
            <a:r>
              <a:rPr lang="en-US" sz="1200" b="1" dirty="0">
                <a:solidFill>
                  <a:srgbClr val="C00000"/>
                </a:solidFill>
                <a:latin typeface="Calibri"/>
              </a:rPr>
              <a:t>#define EFI_FVB2_READ_ENABLED_CAP 0x00000002</a:t>
            </a:r>
          </a:p>
          <a:p>
            <a:pPr defTabSz="914400"/>
            <a:r>
              <a:rPr lang="en-US" sz="1200" b="1" dirty="0">
                <a:solidFill>
                  <a:srgbClr val="C00000"/>
                </a:solidFill>
                <a:latin typeface="Calibri"/>
              </a:rPr>
              <a:t>#define EFI_FVB2_READ_STATUS 0x00000004</a:t>
            </a:r>
          </a:p>
          <a:p>
            <a:pPr defTabSz="914400"/>
            <a:r>
              <a:rPr lang="en-US" sz="1200" b="1" dirty="0">
                <a:solidFill>
                  <a:srgbClr val="C00000"/>
                </a:solidFill>
                <a:latin typeface="Calibri"/>
              </a:rPr>
              <a:t>#define EFI_FVB2_WRITE_DISABLED_CAP 0x00000008</a:t>
            </a:r>
          </a:p>
          <a:p>
            <a:pPr defTabSz="914400"/>
            <a:r>
              <a:rPr lang="en-US" sz="1200" b="1" dirty="0">
                <a:solidFill>
                  <a:srgbClr val="C00000"/>
                </a:solidFill>
                <a:latin typeface="Calibri"/>
              </a:rPr>
              <a:t>#define EFI_FVB2_WRITE_ENABLED_CAP 0x00000010</a:t>
            </a:r>
          </a:p>
          <a:p>
            <a:pPr defTabSz="914400"/>
            <a:r>
              <a:rPr lang="en-US" sz="1200" b="1" dirty="0">
                <a:solidFill>
                  <a:srgbClr val="C00000"/>
                </a:solidFill>
                <a:latin typeface="Calibri"/>
              </a:rPr>
              <a:t>#define EFI_FVB2_WRITE_STATUS 0x00000020</a:t>
            </a:r>
          </a:p>
          <a:p>
            <a:pPr defTabSz="914400"/>
            <a:r>
              <a:rPr lang="en-US" sz="1200" b="1" dirty="0">
                <a:solidFill>
                  <a:srgbClr val="C00000"/>
                </a:solidFill>
                <a:latin typeface="Calibri"/>
              </a:rPr>
              <a:t>#define EFI_FVB2_LOCK_CAP 0x00000040</a:t>
            </a:r>
          </a:p>
          <a:p>
            <a:pPr defTabSz="914400"/>
            <a:r>
              <a:rPr lang="en-US" sz="1200" b="1" dirty="0">
                <a:solidFill>
                  <a:srgbClr val="C00000"/>
                </a:solidFill>
                <a:latin typeface="Calibri"/>
              </a:rPr>
              <a:t>#define EFI_FVB2_LOCK_STATUS 0x00000080</a:t>
            </a:r>
          </a:p>
          <a:p>
            <a:pPr defTabSz="914400"/>
            <a:r>
              <a:rPr lang="en-US" sz="1200" b="1" dirty="0">
                <a:solidFill>
                  <a:srgbClr val="C00000"/>
                </a:solidFill>
                <a:latin typeface="Calibri"/>
              </a:rPr>
              <a:t>#define EFI_FVB2_STICKY_WRITE 0x00000200</a:t>
            </a:r>
          </a:p>
          <a:p>
            <a:pPr defTabSz="914400"/>
            <a:r>
              <a:rPr lang="en-US" sz="1200" b="1" dirty="0">
                <a:solidFill>
                  <a:srgbClr val="C00000"/>
                </a:solidFill>
                <a:latin typeface="Calibri"/>
              </a:rPr>
              <a:t>#define EFI_FVB2_MEMORY_MAPPED 0x00000400</a:t>
            </a:r>
          </a:p>
          <a:p>
            <a:pPr defTabSz="914400"/>
            <a:r>
              <a:rPr lang="en-US" sz="1200" b="1" dirty="0">
                <a:solidFill>
                  <a:srgbClr val="C00000"/>
                </a:solidFill>
                <a:latin typeface="Calibri"/>
              </a:rPr>
              <a:t>#define EFI_FVB2_ERASE_POLARITY 0x00000800</a:t>
            </a:r>
          </a:p>
          <a:p>
            <a:pPr defTabSz="914400"/>
            <a:r>
              <a:rPr lang="en-US" sz="1200" b="1" dirty="0">
                <a:solidFill>
                  <a:srgbClr val="C00000"/>
                </a:solidFill>
                <a:latin typeface="Calibri"/>
              </a:rPr>
              <a:t>#define EFI_FVB2_READ_LOCK_CAP 0x00001000</a:t>
            </a:r>
          </a:p>
          <a:p>
            <a:pPr defTabSz="914400"/>
            <a:r>
              <a:rPr lang="en-US" sz="1200" b="1" dirty="0">
                <a:solidFill>
                  <a:srgbClr val="C00000"/>
                </a:solidFill>
                <a:latin typeface="Calibri"/>
              </a:rPr>
              <a:t>#define EFI_FVB2_READ_LOCK_STATUS 0x00002000</a:t>
            </a:r>
          </a:p>
          <a:p>
            <a:pPr defTabSz="914400"/>
            <a:r>
              <a:rPr lang="en-US" sz="1200" b="1" dirty="0">
                <a:solidFill>
                  <a:srgbClr val="C00000"/>
                </a:solidFill>
                <a:latin typeface="Calibri"/>
              </a:rPr>
              <a:t>#define EFI_FVB2_WRITE_LOCK_CAP 0x00004000</a:t>
            </a:r>
          </a:p>
          <a:p>
            <a:pPr defTabSz="914400"/>
            <a:r>
              <a:rPr lang="en-US" sz="1200" b="1" dirty="0">
                <a:solidFill>
                  <a:srgbClr val="C00000"/>
                </a:solidFill>
                <a:latin typeface="Calibri"/>
              </a:rPr>
              <a:t>#define EFI_FVB2_WRITE_LOCK_STATUS </a:t>
            </a:r>
            <a:r>
              <a:rPr lang="en-US" sz="1200" b="1" dirty="0" smtClean="0">
                <a:solidFill>
                  <a:srgbClr val="C00000"/>
                </a:solidFill>
                <a:latin typeface="Calibri"/>
              </a:rPr>
              <a:t>0x00008000</a:t>
            </a:r>
          </a:p>
          <a:p>
            <a:pPr defTabSz="914400"/>
            <a:r>
              <a:rPr lang="en-US" sz="1200" b="1" dirty="0">
                <a:solidFill>
                  <a:srgbClr val="C00000"/>
                </a:solidFill>
                <a:latin typeface="Calibri"/>
              </a:rPr>
              <a:t>#define EFI_FVB2_ALIGNMENT 0x001F0000</a:t>
            </a:r>
          </a:p>
          <a:p>
            <a:pPr defTabSz="914400"/>
            <a:r>
              <a:rPr lang="en-US" sz="1200" b="1" dirty="0">
                <a:solidFill>
                  <a:srgbClr val="C00000"/>
                </a:solidFill>
                <a:latin typeface="Calibri"/>
              </a:rPr>
              <a:t>#define EFI_FVB2_WEAK_ALIGNMENT 0x80000000</a:t>
            </a:r>
          </a:p>
          <a:p>
            <a:pPr defTabSz="914400"/>
            <a:r>
              <a:rPr lang="en-US" sz="1200" b="1" dirty="0">
                <a:solidFill>
                  <a:srgbClr val="C00000"/>
                </a:solidFill>
                <a:latin typeface="Calibri"/>
              </a:rPr>
              <a:t>#define EFI_FVB2_ALIGNMENT_1 0x00000000</a:t>
            </a:r>
          </a:p>
          <a:p>
            <a:pPr defTabSz="914400"/>
            <a:r>
              <a:rPr lang="en-US" sz="1200" b="1" dirty="0">
                <a:solidFill>
                  <a:srgbClr val="C00000"/>
                </a:solidFill>
                <a:latin typeface="Calibri"/>
              </a:rPr>
              <a:t>#define EFI_FVB2_ALIGNMENT_2 0x00010000</a:t>
            </a:r>
          </a:p>
          <a:p>
            <a:pPr defTabSz="914400"/>
            <a:r>
              <a:rPr lang="en-US" sz="1200" b="1" dirty="0">
                <a:solidFill>
                  <a:srgbClr val="C00000"/>
                </a:solidFill>
                <a:latin typeface="Calibri"/>
              </a:rPr>
              <a:t>#define EFI_FVB2_ALIGNMENT_4 0x00020000</a:t>
            </a:r>
          </a:p>
          <a:p>
            <a:pPr defTabSz="914400"/>
            <a:r>
              <a:rPr lang="en-US" sz="1200" b="1" dirty="0">
                <a:solidFill>
                  <a:srgbClr val="C00000"/>
                </a:solidFill>
                <a:latin typeface="Calibri"/>
              </a:rPr>
              <a:t>#define EFI_FVB2_ALIGNMENT_8 0x00030000</a:t>
            </a:r>
          </a:p>
          <a:p>
            <a:pPr defTabSz="914400"/>
            <a:r>
              <a:rPr lang="en-US" sz="1200" b="1" dirty="0">
                <a:solidFill>
                  <a:srgbClr val="C00000"/>
                </a:solidFill>
                <a:latin typeface="Calibri"/>
              </a:rPr>
              <a:t>#define EFI_FVB2_ALIGNMENT_16 0x00040000</a:t>
            </a:r>
          </a:p>
          <a:p>
            <a:pPr defTabSz="914400"/>
            <a:r>
              <a:rPr lang="en-US" sz="1200" b="1" dirty="0">
                <a:solidFill>
                  <a:srgbClr val="C00000"/>
                </a:solidFill>
                <a:latin typeface="Calibri"/>
              </a:rPr>
              <a:t>#define EFI_FVB2_ALIGNMENT_32 0x00050000</a:t>
            </a:r>
          </a:p>
          <a:p>
            <a:pPr defTabSz="914400"/>
            <a:r>
              <a:rPr lang="en-US" sz="1200" b="1" dirty="0">
                <a:solidFill>
                  <a:srgbClr val="C00000"/>
                </a:solidFill>
                <a:latin typeface="Calibri"/>
              </a:rPr>
              <a:t>#define EFI_FVB2_ALIGNMENT_64 0x00060000</a:t>
            </a:r>
          </a:p>
          <a:p>
            <a:pPr defTabSz="914400"/>
            <a:r>
              <a:rPr lang="en-US" sz="1200" b="1" dirty="0">
                <a:solidFill>
                  <a:srgbClr val="C00000"/>
                </a:solidFill>
                <a:latin typeface="Calibri"/>
              </a:rPr>
              <a:t>#define EFI_FVB2_ALIGNMENT_128 0x00070000</a:t>
            </a:r>
          </a:p>
          <a:p>
            <a:pPr defTabSz="914400"/>
            <a:r>
              <a:rPr lang="en-US" sz="1200" b="1" dirty="0">
                <a:solidFill>
                  <a:srgbClr val="C00000"/>
                </a:solidFill>
                <a:latin typeface="Calibri"/>
              </a:rPr>
              <a:t>#define EFI_FVB2_ALIGNMENT_256 0x00080000</a:t>
            </a:r>
          </a:p>
          <a:p>
            <a:pPr defTabSz="914400"/>
            <a:r>
              <a:rPr lang="en-US" sz="1200" b="1" dirty="0">
                <a:solidFill>
                  <a:srgbClr val="C00000"/>
                </a:solidFill>
                <a:latin typeface="Calibri"/>
              </a:rPr>
              <a:t>#define EFI_FVB2_ALIGNMENT_512 </a:t>
            </a:r>
            <a:r>
              <a:rPr lang="en-US" sz="1200" b="1" dirty="0" smtClean="0">
                <a:solidFill>
                  <a:srgbClr val="C00000"/>
                </a:solidFill>
                <a:latin typeface="Calibri"/>
              </a:rPr>
              <a:t>0x00090000</a:t>
            </a:r>
            <a:endParaRPr lang="en-US" sz="1200" b="1" dirty="0">
              <a:solidFill>
                <a:srgbClr val="C00000"/>
              </a:solidFill>
              <a:latin typeface="Calibri"/>
            </a:endParaRPr>
          </a:p>
        </p:txBody>
      </p:sp>
      <p:sp>
        <p:nvSpPr>
          <p:cNvPr id="8" name="TextBox 7"/>
          <p:cNvSpPr txBox="1"/>
          <p:nvPr/>
        </p:nvSpPr>
        <p:spPr>
          <a:xfrm>
            <a:off x="4689231" y="1100211"/>
            <a:ext cx="3437608" cy="4154984"/>
          </a:xfrm>
          <a:prstGeom prst="rect">
            <a:avLst/>
          </a:prstGeom>
          <a:noFill/>
          <a:ln>
            <a:solidFill>
              <a:schemeClr val="tx1"/>
            </a:solidFill>
          </a:ln>
        </p:spPr>
        <p:txBody>
          <a:bodyPr wrap="none" rtlCol="0">
            <a:spAutoFit/>
          </a:bodyPr>
          <a:lstStyle/>
          <a:p>
            <a:pPr defTabSz="914400"/>
            <a:r>
              <a:rPr lang="en-US" sz="1200" b="1" dirty="0" smtClean="0">
                <a:solidFill>
                  <a:srgbClr val="C00000"/>
                </a:solidFill>
                <a:latin typeface="Calibri"/>
              </a:rPr>
              <a:t>#</a:t>
            </a:r>
            <a:r>
              <a:rPr lang="en-US" sz="1200" b="1" dirty="0">
                <a:solidFill>
                  <a:srgbClr val="C00000"/>
                </a:solidFill>
                <a:latin typeface="Calibri"/>
              </a:rPr>
              <a:t>define EFI_FVB2_ALIGNMENT_1K 0x000A0000</a:t>
            </a:r>
          </a:p>
          <a:p>
            <a:pPr defTabSz="914400"/>
            <a:r>
              <a:rPr lang="en-US" sz="1200" b="1" dirty="0">
                <a:solidFill>
                  <a:srgbClr val="C00000"/>
                </a:solidFill>
                <a:latin typeface="Calibri"/>
              </a:rPr>
              <a:t>#define EFI_FVB2_ALIGNMENT_2K 0x000B0000</a:t>
            </a:r>
          </a:p>
          <a:p>
            <a:pPr defTabSz="914400"/>
            <a:r>
              <a:rPr lang="en-US" sz="1200" b="1" dirty="0">
                <a:solidFill>
                  <a:srgbClr val="C00000"/>
                </a:solidFill>
                <a:latin typeface="Calibri"/>
              </a:rPr>
              <a:t>#define EFI_FVB2_ALIGNMENT_4K 0x000C0000</a:t>
            </a:r>
          </a:p>
          <a:p>
            <a:pPr defTabSz="914400"/>
            <a:r>
              <a:rPr lang="en-US" sz="1200" b="1" dirty="0">
                <a:solidFill>
                  <a:srgbClr val="C00000"/>
                </a:solidFill>
                <a:latin typeface="Calibri"/>
              </a:rPr>
              <a:t>#define EFI_FVB2_ALIGNMENT_8K 0x000D0000</a:t>
            </a:r>
          </a:p>
          <a:p>
            <a:pPr defTabSz="914400"/>
            <a:r>
              <a:rPr lang="en-US" sz="1200" b="1" dirty="0">
                <a:solidFill>
                  <a:srgbClr val="C00000"/>
                </a:solidFill>
                <a:latin typeface="Calibri"/>
              </a:rPr>
              <a:t>#define EFI_FVB2_ALIGNMENT_16K 0x000E0000</a:t>
            </a:r>
          </a:p>
          <a:p>
            <a:pPr defTabSz="914400"/>
            <a:r>
              <a:rPr lang="en-US" sz="1200" b="1" dirty="0">
                <a:solidFill>
                  <a:srgbClr val="C00000"/>
                </a:solidFill>
                <a:latin typeface="Calibri"/>
              </a:rPr>
              <a:t>#define EFI_FVB2_ALIGNMENT_32K 0x000F0000</a:t>
            </a:r>
          </a:p>
          <a:p>
            <a:pPr defTabSz="914400"/>
            <a:r>
              <a:rPr lang="en-US" sz="1200" b="1" dirty="0">
                <a:solidFill>
                  <a:srgbClr val="C00000"/>
                </a:solidFill>
                <a:latin typeface="Calibri"/>
              </a:rPr>
              <a:t>#define EFI_FVB2_ALIGNMENT_64K 0x00100000</a:t>
            </a:r>
          </a:p>
          <a:p>
            <a:pPr defTabSz="914400"/>
            <a:r>
              <a:rPr lang="en-US" sz="1200" b="1" dirty="0">
                <a:solidFill>
                  <a:srgbClr val="C00000"/>
                </a:solidFill>
                <a:latin typeface="Calibri"/>
              </a:rPr>
              <a:t>#define EFI_FVB2_ALIGNMENT_128K 0x00110000</a:t>
            </a:r>
          </a:p>
          <a:p>
            <a:pPr defTabSz="914400"/>
            <a:r>
              <a:rPr lang="en-US" sz="1200" b="1" dirty="0">
                <a:solidFill>
                  <a:srgbClr val="C00000"/>
                </a:solidFill>
                <a:latin typeface="Calibri"/>
              </a:rPr>
              <a:t>#define EFI_FVB2_ALIGNMENT_256K 0x00120000</a:t>
            </a:r>
          </a:p>
          <a:p>
            <a:pPr defTabSz="914400"/>
            <a:r>
              <a:rPr lang="en-US" sz="1200" b="1" dirty="0">
                <a:solidFill>
                  <a:srgbClr val="C00000"/>
                </a:solidFill>
                <a:latin typeface="Calibri"/>
              </a:rPr>
              <a:t>#define EFI_FVB2_ALIGNMENT_512K 0x00130000</a:t>
            </a:r>
          </a:p>
          <a:p>
            <a:pPr defTabSz="914400"/>
            <a:r>
              <a:rPr lang="en-US" sz="1200" b="1" dirty="0">
                <a:solidFill>
                  <a:srgbClr val="C00000"/>
                </a:solidFill>
                <a:latin typeface="Calibri"/>
              </a:rPr>
              <a:t>#define EFI_FVB2_ALIGNMENT_1M 0x00140000</a:t>
            </a:r>
          </a:p>
          <a:p>
            <a:pPr defTabSz="914400"/>
            <a:r>
              <a:rPr lang="en-US" sz="1200" b="1" dirty="0">
                <a:solidFill>
                  <a:srgbClr val="C00000"/>
                </a:solidFill>
                <a:latin typeface="Calibri"/>
              </a:rPr>
              <a:t>#define EFI_FVB2_ALIGNMENT_2M 0x00150000</a:t>
            </a:r>
          </a:p>
          <a:p>
            <a:pPr defTabSz="914400"/>
            <a:r>
              <a:rPr lang="en-US" sz="1200" b="1" dirty="0">
                <a:solidFill>
                  <a:srgbClr val="C00000"/>
                </a:solidFill>
                <a:latin typeface="Calibri"/>
              </a:rPr>
              <a:t>#define EFI_FVB2_ALIGNMENT_4M 0x00160000</a:t>
            </a:r>
          </a:p>
          <a:p>
            <a:pPr defTabSz="914400"/>
            <a:r>
              <a:rPr lang="en-US" sz="1200" b="1" dirty="0">
                <a:solidFill>
                  <a:srgbClr val="C00000"/>
                </a:solidFill>
                <a:latin typeface="Calibri"/>
              </a:rPr>
              <a:t>#define EFI_FVB2_ALIGNMENT_8M 0x00170000</a:t>
            </a:r>
          </a:p>
          <a:p>
            <a:pPr defTabSz="914400"/>
            <a:r>
              <a:rPr lang="en-US" sz="1200" b="1" dirty="0">
                <a:solidFill>
                  <a:srgbClr val="C00000"/>
                </a:solidFill>
                <a:latin typeface="Calibri"/>
              </a:rPr>
              <a:t>#define EFI_FVB2_ALIGNMENT_16M 0x00180000</a:t>
            </a:r>
          </a:p>
          <a:p>
            <a:pPr defTabSz="914400"/>
            <a:r>
              <a:rPr lang="en-US" sz="1200" b="1" dirty="0">
                <a:solidFill>
                  <a:srgbClr val="C00000"/>
                </a:solidFill>
                <a:latin typeface="Calibri"/>
              </a:rPr>
              <a:t>#define EFI_FVB2_ALIGNMENT_32M 0x00190000</a:t>
            </a:r>
          </a:p>
          <a:p>
            <a:pPr defTabSz="914400"/>
            <a:r>
              <a:rPr lang="en-US" sz="1200" b="1" dirty="0">
                <a:solidFill>
                  <a:srgbClr val="C00000"/>
                </a:solidFill>
                <a:latin typeface="Calibri"/>
              </a:rPr>
              <a:t>#define EFI_FVB2_ALIGNMENT_64M 0x001A0000</a:t>
            </a:r>
          </a:p>
          <a:p>
            <a:pPr defTabSz="914400"/>
            <a:r>
              <a:rPr lang="en-US" sz="1200" b="1" dirty="0">
                <a:solidFill>
                  <a:srgbClr val="C00000"/>
                </a:solidFill>
                <a:latin typeface="Calibri"/>
              </a:rPr>
              <a:t>#define EFI_FVB2_ALIGNMENT_128M 0x001B0000</a:t>
            </a:r>
          </a:p>
          <a:p>
            <a:pPr defTabSz="914400"/>
            <a:r>
              <a:rPr lang="en-US" sz="1200" b="1" dirty="0">
                <a:solidFill>
                  <a:srgbClr val="C00000"/>
                </a:solidFill>
                <a:latin typeface="Calibri"/>
              </a:rPr>
              <a:t>#define EFI_FVB2_ALIGNMENT_256M 0x001C0000</a:t>
            </a:r>
          </a:p>
          <a:p>
            <a:pPr defTabSz="914400"/>
            <a:r>
              <a:rPr lang="en-US" sz="1200" b="1" dirty="0">
                <a:solidFill>
                  <a:srgbClr val="C00000"/>
                </a:solidFill>
                <a:latin typeface="Calibri"/>
              </a:rPr>
              <a:t>#define EFI_FVB2_ALIGNMENT_512M 0x001D0000</a:t>
            </a:r>
          </a:p>
          <a:p>
            <a:pPr defTabSz="914400"/>
            <a:r>
              <a:rPr lang="en-US" sz="1200" b="1" dirty="0">
                <a:solidFill>
                  <a:srgbClr val="C00000"/>
                </a:solidFill>
                <a:latin typeface="Calibri"/>
              </a:rPr>
              <a:t>#define EFI_FVB2_ALIGNMENT_1G 0x001E0000</a:t>
            </a:r>
          </a:p>
          <a:p>
            <a:pPr defTabSz="914400"/>
            <a:r>
              <a:rPr lang="en-US" sz="1200" b="1" dirty="0">
                <a:solidFill>
                  <a:srgbClr val="C00000"/>
                </a:solidFill>
                <a:latin typeface="Calibri"/>
              </a:rPr>
              <a:t>#define EFI_FVB2_ALIGNMENT_2G 0x001F0000</a:t>
            </a:r>
            <a:endParaRPr lang="en-US" sz="1200" dirty="0">
              <a:solidFill>
                <a:srgbClr val="C00000"/>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73</a:t>
            </a:fld>
            <a:endParaRPr lang="en-US">
              <a:solidFill>
                <a:prstClr val="black">
                  <a:tint val="75000"/>
                </a:prstClr>
              </a:solidFill>
              <a:latin typeface="Calibri"/>
            </a:endParaRPr>
          </a:p>
        </p:txBody>
      </p:sp>
    </p:spTree>
    <p:extLst>
      <p:ext uri="{BB962C8B-B14F-4D97-AF65-F5344CB8AC3E}">
        <p14:creationId xmlns:p14="http://schemas.microsoft.com/office/powerpoint/2010/main" val="33192705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latin typeface="Arial" panose="020B0604020202020204" pitchFamily="34" charset="0"/>
                <a:cs typeface="Arial" panose="020B0604020202020204" pitchFamily="34" charset="0"/>
              </a:rPr>
              <a:t>EFIPWN ‘print’: Firmware Files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4191000"/>
            <a:ext cx="8458200" cy="2514600"/>
          </a:xfrm>
        </p:spPr>
        <p:txBody>
          <a:bodyPr>
            <a:normAutofit lnSpcReduction="10000"/>
          </a:bodyPr>
          <a:lstStyle/>
          <a:p>
            <a:r>
              <a:rPr lang="en-US" sz="2200" dirty="0" smtClean="0">
                <a:latin typeface="Arial" panose="020B0604020202020204" pitchFamily="34" charset="0"/>
                <a:cs typeface="Arial" panose="020B0604020202020204" pitchFamily="34" charset="0"/>
              </a:rPr>
              <a:t>Firmware files are code and/or data stored within firmware volumes</a:t>
            </a:r>
          </a:p>
          <a:p>
            <a:r>
              <a:rPr lang="en-US" sz="2200" dirty="0" smtClean="0">
                <a:latin typeface="Arial" panose="020B0604020202020204" pitchFamily="34" charset="0"/>
                <a:cs typeface="Arial" panose="020B0604020202020204" pitchFamily="34" charset="0"/>
              </a:rPr>
              <a:t>Combined, Firmware Files are described/contained within a Firmware File System</a:t>
            </a:r>
          </a:p>
          <a:p>
            <a:r>
              <a:rPr lang="en-US" sz="2200" dirty="0" smtClean="0">
                <a:latin typeface="Arial" panose="020B0604020202020204" pitchFamily="34" charset="0"/>
                <a:cs typeface="Arial" panose="020B0604020202020204" pitchFamily="34" charset="0"/>
              </a:rPr>
              <a:t>Base offset refers to its relative location within the volume</a:t>
            </a:r>
          </a:p>
          <a:p>
            <a:r>
              <a:rPr lang="en-US" sz="2200" dirty="0" smtClean="0">
                <a:latin typeface="Arial" panose="020B0604020202020204" pitchFamily="34" charset="0"/>
                <a:cs typeface="Arial" panose="020B0604020202020204" pitchFamily="34" charset="0"/>
              </a:rPr>
              <a:t>Length refers to the length of the file</a:t>
            </a:r>
          </a:p>
          <a:p>
            <a:r>
              <a:rPr lang="en-US" sz="2200" dirty="0" smtClean="0">
                <a:latin typeface="Arial" panose="020B0604020202020204" pitchFamily="34" charset="0"/>
                <a:cs typeface="Arial" panose="020B0604020202020204" pitchFamily="34" charset="0"/>
              </a:rPr>
              <a:t>GUID is its ID</a:t>
            </a:r>
          </a:p>
          <a:p>
            <a:endParaRPr lang="en-US" sz="2200" dirty="0" smtClean="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76200" y="1158496"/>
            <a:ext cx="4495800" cy="28116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1203960" y="2907030"/>
            <a:ext cx="13106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4142"/>
          <a:stretch/>
        </p:blipFill>
        <p:spPr bwMode="auto">
          <a:xfrm>
            <a:off x="4724400" y="1828800"/>
            <a:ext cx="4238625" cy="16467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74</a:t>
            </a:fld>
            <a:endParaRPr lang="en-US">
              <a:solidFill>
                <a:prstClr val="black">
                  <a:tint val="75000"/>
                </a:prstClr>
              </a:solidFill>
              <a:latin typeface="Calibri"/>
            </a:endParaRPr>
          </a:p>
        </p:txBody>
      </p:sp>
    </p:spTree>
    <p:extLst>
      <p:ext uri="{BB962C8B-B14F-4D97-AF65-F5344CB8AC3E}">
        <p14:creationId xmlns:p14="http://schemas.microsoft.com/office/powerpoint/2010/main" val="23080302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110490" y="1158496"/>
            <a:ext cx="4495800" cy="28116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495800" y="2968499"/>
            <a:ext cx="4495800" cy="461665"/>
          </a:xfrm>
          <a:prstGeom prst="rect">
            <a:avLst/>
          </a:prstGeom>
          <a:solidFill>
            <a:schemeClr val="bg1"/>
          </a:solidFill>
        </p:spPr>
        <p:txBody>
          <a:bodyPr wrap="square" rtlCol="0">
            <a:spAutoFit/>
          </a:bodyPr>
          <a:lstStyle/>
          <a:p>
            <a:pPr algn="ctr" defTabSz="914400"/>
            <a:r>
              <a:rPr lang="en-US" sz="2400" b="1" dirty="0" smtClean="0">
                <a:solidFill>
                  <a:prstClr val="black"/>
                </a:solidFill>
                <a:latin typeface="Calibri"/>
              </a:rPr>
              <a:t>. . .</a:t>
            </a:r>
            <a:endParaRPr lang="en-US" sz="2400" b="1" dirty="0">
              <a:solidFill>
                <a:prstClr val="black"/>
              </a:solidFill>
              <a:latin typeface="Calibri"/>
            </a:endParaRPr>
          </a:p>
        </p:txBody>
      </p:sp>
      <p:sp>
        <p:nvSpPr>
          <p:cNvPr id="2" name="Title 1"/>
          <p:cNvSpPr>
            <a:spLocks noGrp="1"/>
          </p:cNvSpPr>
          <p:nvPr>
            <p:ph type="title"/>
          </p:nvPr>
        </p:nvSpPr>
        <p:spPr>
          <a:xfrm>
            <a:off x="457200" y="152400"/>
            <a:ext cx="8229600" cy="1143000"/>
          </a:xfrm>
        </p:spPr>
        <p:txBody>
          <a:bodyPr>
            <a:normAutofit/>
          </a:bodyPr>
          <a:lstStyle/>
          <a:p>
            <a:r>
              <a:rPr lang="en-US" sz="3600" dirty="0" smtClean="0">
                <a:latin typeface="Arial" panose="020B0604020202020204" pitchFamily="34" charset="0"/>
                <a:cs typeface="Arial" panose="020B0604020202020204" pitchFamily="34" charset="0"/>
              </a:rPr>
              <a:t>EFIPWN ‘print’: Firmware File</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4267200"/>
            <a:ext cx="8458200" cy="2438400"/>
          </a:xfrm>
        </p:spPr>
        <p:txBody>
          <a:bodyPr>
            <a:normAutofit/>
          </a:bodyPr>
          <a:lstStyle/>
          <a:p>
            <a:r>
              <a:rPr lang="en-US" sz="2200" dirty="0" smtClean="0">
                <a:latin typeface="Arial" panose="020B0604020202020204" pitchFamily="34" charset="0"/>
                <a:cs typeface="Arial" panose="020B0604020202020204" pitchFamily="34" charset="0"/>
              </a:rPr>
              <a:t>There are different enumerated types of Firmware Files</a:t>
            </a:r>
          </a:p>
          <a:p>
            <a:r>
              <a:rPr lang="en-US" sz="2200" dirty="0" smtClean="0">
                <a:latin typeface="Arial" panose="020B0604020202020204" pitchFamily="34" charset="0"/>
                <a:cs typeface="Arial" panose="020B0604020202020204" pitchFamily="34" charset="0"/>
              </a:rPr>
              <a:t>Defined in Vol3 Shared Architectural Elements Section 2.1.4.1</a:t>
            </a:r>
          </a:p>
          <a:p>
            <a:endParaRPr lang="en-US" sz="2200" dirty="0" smtClean="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p:txBody>
      </p:sp>
      <p:cxnSp>
        <p:nvCxnSpPr>
          <p:cNvPr id="6" name="Straight Connector 5"/>
          <p:cNvCxnSpPr/>
          <p:nvPr/>
        </p:nvCxnSpPr>
        <p:spPr>
          <a:xfrm>
            <a:off x="1421130" y="3528060"/>
            <a:ext cx="10515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2612"/>
          <a:stretch/>
        </p:blipFill>
        <p:spPr bwMode="auto">
          <a:xfrm>
            <a:off x="3704828" y="1406147"/>
            <a:ext cx="5286455" cy="1729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4828" y="3406649"/>
            <a:ext cx="5286455" cy="250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75</a:t>
            </a:fld>
            <a:endParaRPr lang="en-US">
              <a:solidFill>
                <a:prstClr val="black">
                  <a:tint val="75000"/>
                </a:prstClr>
              </a:solidFill>
              <a:latin typeface="Calibri"/>
            </a:endParaRPr>
          </a:p>
        </p:txBody>
      </p:sp>
    </p:spTree>
    <p:extLst>
      <p:ext uri="{BB962C8B-B14F-4D97-AF65-F5344CB8AC3E}">
        <p14:creationId xmlns:p14="http://schemas.microsoft.com/office/powerpoint/2010/main" val="37094608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latin typeface="Arial" panose="020B0604020202020204" pitchFamily="34" charset="0"/>
                <a:cs typeface="Arial" panose="020B0604020202020204" pitchFamily="34" charset="0"/>
              </a:rPr>
              <a:t>EFIPWN ‘print’: Firmware Files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4191000"/>
            <a:ext cx="8458200" cy="2514600"/>
          </a:xfrm>
        </p:spPr>
        <p:txBody>
          <a:bodyPr>
            <a:normAutofit/>
          </a:bodyPr>
          <a:lstStyle/>
          <a:p>
            <a:r>
              <a:rPr lang="en-US" sz="2200" dirty="0" smtClean="0">
                <a:latin typeface="Arial" panose="020B0604020202020204" pitchFamily="34" charset="0"/>
                <a:cs typeface="Arial" panose="020B0604020202020204" pitchFamily="34" charset="0"/>
              </a:rPr>
              <a:t>Firmware Files have attributes like Firmware Volumes do (and are the same)</a:t>
            </a:r>
          </a:p>
          <a:p>
            <a:r>
              <a:rPr lang="en-US" sz="2200" dirty="0" smtClean="0">
                <a:latin typeface="Arial" panose="020B0604020202020204" pitchFamily="34" charset="0"/>
                <a:cs typeface="Arial" panose="020B0604020202020204" pitchFamily="34" charset="0"/>
              </a:rPr>
              <a:t>The State of the file is intended to preserve integrity </a:t>
            </a:r>
          </a:p>
          <a:p>
            <a:endParaRPr lang="en-US" sz="2200" dirty="0" smtClean="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209550" y="1158496"/>
            <a:ext cx="4495800" cy="28116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1497330" y="3676650"/>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01140" y="3844290"/>
            <a:ext cx="73152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5" y="1981200"/>
            <a:ext cx="4638675" cy="1038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76</a:t>
            </a:fld>
            <a:endParaRPr lang="en-US">
              <a:solidFill>
                <a:prstClr val="black">
                  <a:tint val="75000"/>
                </a:prstClr>
              </a:solidFill>
              <a:latin typeface="Calibri"/>
            </a:endParaRPr>
          </a:p>
        </p:txBody>
      </p:sp>
    </p:spTree>
    <p:extLst>
      <p:ext uri="{BB962C8B-B14F-4D97-AF65-F5344CB8AC3E}">
        <p14:creationId xmlns:p14="http://schemas.microsoft.com/office/powerpoint/2010/main" val="10378800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latin typeface="Arial" panose="020B0604020202020204" pitchFamily="34" charset="0"/>
                <a:cs typeface="Arial" panose="020B0604020202020204" pitchFamily="34" charset="0"/>
              </a:rPr>
              <a:t>EFIPWN ‘print’: Firmware Files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4191000"/>
            <a:ext cx="8458200" cy="2514600"/>
          </a:xfrm>
        </p:spPr>
        <p:txBody>
          <a:bodyPr>
            <a:normAutofit/>
          </a:bodyPr>
          <a:lstStyle/>
          <a:p>
            <a:r>
              <a:rPr lang="en-US" sz="2200" dirty="0" smtClean="0">
                <a:latin typeface="Arial" panose="020B0604020202020204" pitchFamily="34" charset="0"/>
                <a:cs typeface="Arial" panose="020B0604020202020204" pitchFamily="34" charset="0"/>
              </a:rPr>
              <a:t>You can see that it includes the provision for marking files as deleted, which is kind of interesting. But unlike </a:t>
            </a:r>
            <a:r>
              <a:rPr lang="en-US" sz="2200" dirty="0" err="1" smtClean="0">
                <a:latin typeface="Arial" panose="020B0604020202020204" pitchFamily="34" charset="0"/>
                <a:cs typeface="Arial" panose="020B0604020202020204" pitchFamily="34" charset="0"/>
              </a:rPr>
              <a:t>filesystem</a:t>
            </a:r>
            <a:r>
              <a:rPr lang="en-US" sz="2200" dirty="0" smtClean="0">
                <a:latin typeface="Arial" panose="020B0604020202020204" pitchFamily="34" charset="0"/>
                <a:cs typeface="Arial" panose="020B0604020202020204" pitchFamily="34" charset="0"/>
              </a:rPr>
              <a:t> forensics, all these tools should basically show you all files, whether </a:t>
            </a:r>
            <a:r>
              <a:rPr lang="en-US" sz="2200" smtClean="0">
                <a:latin typeface="Arial" panose="020B0604020202020204" pitchFamily="34" charset="0"/>
                <a:cs typeface="Arial" panose="020B0604020202020204" pitchFamily="34" charset="0"/>
              </a:rPr>
              <a:t>they’re deleted or not</a:t>
            </a:r>
            <a:endParaRPr lang="en-US" sz="2200" dirty="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209550" y="1158496"/>
            <a:ext cx="4495800" cy="28116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Connector 6"/>
          <p:cNvCxnSpPr/>
          <p:nvPr/>
        </p:nvCxnSpPr>
        <p:spPr>
          <a:xfrm>
            <a:off x="1501140" y="3844290"/>
            <a:ext cx="73152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155" y="1524000"/>
            <a:ext cx="4676775" cy="1400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380892" y="3197959"/>
            <a:ext cx="3200400" cy="369332"/>
          </a:xfrm>
          <a:prstGeom prst="rect">
            <a:avLst/>
          </a:prstGeom>
          <a:noFill/>
        </p:spPr>
        <p:txBody>
          <a:bodyPr wrap="square" rtlCol="0">
            <a:spAutoFit/>
          </a:bodyPr>
          <a:lstStyle/>
          <a:p>
            <a:pPr algn="ctr" defTabSz="914400"/>
            <a:r>
              <a:rPr lang="en-US" dirty="0" smtClean="0">
                <a:solidFill>
                  <a:prstClr val="black"/>
                </a:solidFill>
                <a:latin typeface="Calibri"/>
              </a:rPr>
              <a:t>Bits 6, 7 are reserved bits. </a:t>
            </a:r>
            <a:endParaRPr lang="en-US" dirty="0">
              <a:solidFill>
                <a:prstClr val="black"/>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77</a:t>
            </a:fld>
            <a:endParaRPr lang="en-US">
              <a:solidFill>
                <a:prstClr val="black">
                  <a:tint val="75000"/>
                </a:prstClr>
              </a:solidFill>
              <a:latin typeface="Calibri"/>
            </a:endParaRPr>
          </a:p>
        </p:txBody>
      </p:sp>
    </p:spTree>
    <p:extLst>
      <p:ext uri="{BB962C8B-B14F-4D97-AF65-F5344CB8AC3E}">
        <p14:creationId xmlns:p14="http://schemas.microsoft.com/office/powerpoint/2010/main" val="25857957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85"/>
            <a:ext cx="8229600" cy="944562"/>
          </a:xfrm>
        </p:spPr>
        <p:txBody>
          <a:bodyPr>
            <a:normAutofit/>
          </a:bodyPr>
          <a:lstStyle/>
          <a:p>
            <a:r>
              <a:rPr lang="en-US" sz="3600" dirty="0">
                <a:latin typeface="Arial" panose="020B0604020202020204" pitchFamily="34" charset="0"/>
                <a:cs typeface="Arial" panose="020B0604020202020204" pitchFamily="34" charset="0"/>
              </a:rPr>
              <a:t>Firmware </a:t>
            </a:r>
            <a:r>
              <a:rPr lang="en-US" sz="3600" dirty="0" smtClean="0">
                <a:latin typeface="Arial" panose="020B0604020202020204" pitchFamily="34" charset="0"/>
                <a:cs typeface="Arial" panose="020B0604020202020204" pitchFamily="34" charset="0"/>
              </a:rPr>
              <a:t>Files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4240710"/>
            <a:ext cx="8229600" cy="2133600"/>
          </a:xfrm>
        </p:spPr>
        <p:txBody>
          <a:bodyPr>
            <a:normAutofit/>
          </a:bodyPr>
          <a:lstStyle/>
          <a:p>
            <a:r>
              <a:rPr lang="en-US" sz="2200" dirty="0" smtClean="0">
                <a:latin typeface="Arial" panose="020B0604020202020204" pitchFamily="34" charset="0"/>
                <a:cs typeface="Arial" panose="020B0604020202020204" pitchFamily="34" charset="0"/>
              </a:rPr>
              <a:t>We mostly care about file sections that are in PE (Portable Executable) file format </a:t>
            </a:r>
          </a:p>
          <a:p>
            <a:pPr lvl="1"/>
            <a:r>
              <a:rPr lang="en-US" sz="1800" dirty="0" smtClean="0">
                <a:latin typeface="Arial" panose="020B0604020202020204" pitchFamily="34" charset="0"/>
                <a:cs typeface="Arial" panose="020B0604020202020204" pitchFamily="34" charset="0"/>
              </a:rPr>
              <a:t>Alternatively can be a TE (Terse Executable) which is a “minimalist” PE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4352925"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4142"/>
          <a:stretch/>
        </p:blipFill>
        <p:spPr bwMode="auto">
          <a:xfrm>
            <a:off x="4676775" y="1735383"/>
            <a:ext cx="4238625" cy="16467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ight Brace 4"/>
          <p:cNvSpPr/>
          <p:nvPr/>
        </p:nvSpPr>
        <p:spPr>
          <a:xfrm>
            <a:off x="4391026" y="1981200"/>
            <a:ext cx="210282" cy="114300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3572242" y="3962400"/>
            <a:ext cx="923925" cy="368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3638550" y="5721525"/>
            <a:ext cx="1866900" cy="1136475"/>
          </a:xfrm>
          <a:prstGeom prst="rect">
            <a:avLst/>
          </a:prstGeom>
        </p:spPr>
      </p:pic>
      <p:sp>
        <p:nvSpPr>
          <p:cNvPr id="14" name="Rounded Rectangular Callout 13"/>
          <p:cNvSpPr/>
          <p:nvPr/>
        </p:nvSpPr>
        <p:spPr>
          <a:xfrm>
            <a:off x="0" y="5334000"/>
            <a:ext cx="9144000" cy="381000"/>
          </a:xfrm>
          <a:prstGeom prst="wedgeRoundRectCallout">
            <a:avLst>
              <a:gd name="adj1" fmla="val 6478"/>
              <a:gd name="adj2" fmla="val 143287"/>
              <a:gd name="adj3" fmla="val 16667"/>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Oh, how interesting! My BIOS uses "Windows" </a:t>
            </a:r>
            <a:r>
              <a:rPr lang="en-US" sz="1600" dirty="0" err="1"/>
              <a:t>executables</a:t>
            </a:r>
            <a:r>
              <a:rPr lang="en-US" sz="1600" dirty="0"/>
              <a:t>? I know how to analyze those!</a:t>
            </a:r>
          </a:p>
        </p:txBody>
      </p:sp>
      <p:sp>
        <p:nvSpPr>
          <p:cNvPr id="11" name="Rounded Rectangular Callout 10"/>
          <p:cNvSpPr/>
          <p:nvPr/>
        </p:nvSpPr>
        <p:spPr>
          <a:xfrm>
            <a:off x="0" y="5334000"/>
            <a:ext cx="9144000" cy="381000"/>
          </a:xfrm>
          <a:prstGeom prst="wedgeRoundRectCallout">
            <a:avLst>
              <a:gd name="adj1" fmla="val -7411"/>
              <a:gd name="adj2" fmla="val 137490"/>
              <a:gd name="adj3" fmla="val 16667"/>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Oh, how interesting! My BIOS uses "Windows" </a:t>
            </a:r>
            <a:r>
              <a:rPr lang="en-US" sz="1600" dirty="0" err="1"/>
              <a:t>executables</a:t>
            </a:r>
            <a:r>
              <a:rPr lang="en-US" sz="1600" dirty="0"/>
              <a:t>? I know how to analyze those!</a:t>
            </a:r>
          </a:p>
        </p:txBody>
      </p:sp>
    </p:spTree>
    <p:extLst>
      <p:ext uri="{BB962C8B-B14F-4D97-AF65-F5344CB8AC3E}">
        <p14:creationId xmlns:p14="http://schemas.microsoft.com/office/powerpoint/2010/main" val="4279741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028950" y="3516850"/>
            <a:ext cx="3086100" cy="3341150"/>
          </a:xfrm>
          <a:prstGeom prst="rect">
            <a:avLst/>
          </a:prstGeom>
        </p:spPr>
      </p:pic>
      <p:sp>
        <p:nvSpPr>
          <p:cNvPr id="8" name="Rounded Rectangular Callout 7"/>
          <p:cNvSpPr/>
          <p:nvPr/>
        </p:nvSpPr>
        <p:spPr>
          <a:xfrm>
            <a:off x="0" y="1447800"/>
            <a:ext cx="3505200" cy="1981200"/>
          </a:xfrm>
          <a:prstGeom prst="wedgeRoundRectCallout">
            <a:avLst>
              <a:gd name="adj1" fmla="val 49309"/>
              <a:gd name="adj2" fmla="val 8821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A standard way of putting together the firmware filesystem, with nice human readable names, makes it easier for me to find my way around to the likely locations I want to attack</a:t>
            </a:r>
            <a:endParaRPr lang="en-US" sz="1600" dirty="0"/>
          </a:p>
        </p:txBody>
      </p:sp>
      <p:sp>
        <p:nvSpPr>
          <p:cNvPr id="9" name="Rounded Rectangular Callout 8"/>
          <p:cNvSpPr/>
          <p:nvPr/>
        </p:nvSpPr>
        <p:spPr>
          <a:xfrm>
            <a:off x="5638800" y="1447800"/>
            <a:ext cx="3505200" cy="1981200"/>
          </a:xfrm>
          <a:prstGeom prst="wedgeRoundRectCallout">
            <a:avLst>
              <a:gd name="adj1" fmla="val -48092"/>
              <a:gd name="adj2" fmla="val 7747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A standard way of putting together the firmware filesystem, with nice human readable names, makes it easier for me to </a:t>
            </a:r>
            <a:r>
              <a:rPr lang="en-US" sz="1600" dirty="0" smtClean="0"/>
              <a:t>understand the context of what might have been attacked if I see a difference there</a:t>
            </a:r>
            <a:endParaRPr lang="en-US" sz="1600" dirty="0"/>
          </a:p>
        </p:txBody>
      </p:sp>
      <p:sp>
        <p:nvSpPr>
          <p:cNvPr id="5" name="Title 1"/>
          <p:cNvSpPr>
            <a:spLocks noGrp="1"/>
          </p:cNvSpPr>
          <p:nvPr>
            <p:ph type="title"/>
          </p:nvPr>
        </p:nvSpPr>
        <p:spPr>
          <a:xfrm>
            <a:off x="609600" y="274638"/>
            <a:ext cx="8229600" cy="868362"/>
          </a:xfrm>
        </p:spPr>
        <p:txBody>
          <a:bodyPr/>
          <a:lstStyle/>
          <a:p>
            <a:r>
              <a:rPr lang="en-US" dirty="0" smtClean="0"/>
              <a:t>Yay Standardization!</a:t>
            </a:r>
            <a:endParaRPr lang="en-US" dirty="0"/>
          </a:p>
        </p:txBody>
      </p:sp>
    </p:spTree>
    <p:extLst>
      <p:ext uri="{BB962C8B-B14F-4D97-AF65-F5344CB8AC3E}">
        <p14:creationId xmlns:p14="http://schemas.microsoft.com/office/powerpoint/2010/main" val="32355658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1678</TotalTime>
  <Words>4455</Words>
  <Application>Microsoft Macintosh PowerPoint</Application>
  <PresentationFormat>On-screen Show (4:3)</PresentationFormat>
  <Paragraphs>502</Paragraphs>
  <Slides>77</Slides>
  <Notes>9</Notes>
  <HiddenSlides>0</HiddenSlides>
  <MMClips>0</MMClips>
  <ScaleCrop>false</ScaleCrop>
  <HeadingPairs>
    <vt:vector size="4" baseType="variant">
      <vt:variant>
        <vt:lpstr>Theme</vt:lpstr>
      </vt:variant>
      <vt:variant>
        <vt:i4>2</vt:i4>
      </vt:variant>
      <vt:variant>
        <vt:lpstr>Slide Titles</vt:lpstr>
      </vt:variant>
      <vt:variant>
        <vt:i4>77</vt:i4>
      </vt:variant>
    </vt:vector>
  </HeadingPairs>
  <TitlesOfParts>
    <vt:vector size="79" baseType="lpstr">
      <vt:lpstr>Office Theme</vt:lpstr>
      <vt:lpstr>1_Office Theme</vt:lpstr>
      <vt:lpstr>Advanced x86: BIOS and System Management Mode Internals UEFI Reverse Engineering</vt:lpstr>
      <vt:lpstr>All materials are licensed under a Creative Commons “Share Alike” license.</vt:lpstr>
      <vt:lpstr>And the people yelled:</vt:lpstr>
      <vt:lpstr>PowerPoint Presentation</vt:lpstr>
      <vt:lpstr>Firmware Storage</vt:lpstr>
      <vt:lpstr>Firmware Volumes (FVs)</vt:lpstr>
      <vt:lpstr>Firmware File System (FFS)</vt:lpstr>
      <vt:lpstr>Firmware Files</vt:lpstr>
      <vt:lpstr>Yay Standardization!</vt:lpstr>
      <vt:lpstr>UEFITool/UEFIExtract</vt:lpstr>
      <vt:lpstr>PowerPoint Presentation</vt:lpstr>
      <vt:lpstr>PowerPoint Presentation</vt:lpstr>
      <vt:lpstr>PowerPoint Presentation</vt:lpstr>
      <vt:lpstr>PowerPoint Presentation</vt:lpstr>
      <vt:lpstr>PowerPoint Presentation</vt:lpstr>
      <vt:lpstr>Identifying Changes in BIOS (bios_diff.py)</vt:lpstr>
      <vt:lpstr>Identifying Changes in BIOS (bios_diff.py)</vt:lpstr>
      <vt:lpstr>Identifying Changes in BIOS (bios_diff.py)</vt:lpstr>
      <vt:lpstr>Identifying Changes in BIOS (bios_diff.py)</vt:lpstr>
      <vt:lpstr>Identifying Changes in BIOS (bios_diff.py)</vt:lpstr>
      <vt:lpstr>Identifying Changes in BIOS (bios_diff.py)</vt:lpstr>
      <vt:lpstr>Identifying Changes in BIOS (bios_diff.py)</vt:lpstr>
      <vt:lpstr>Analyzing UEFI Files with IDA (Search for “MITRE Copernicus Analyzing BIOS Differences with IDA Pro”)</vt:lpstr>
      <vt:lpstr>Analyzing UEFI Files</vt:lpstr>
      <vt:lpstr>PowerPoint Presentation</vt:lpstr>
      <vt:lpstr>Analyzing UEFI Files</vt:lpstr>
      <vt:lpstr>Quick look in hex editor</vt:lpstr>
      <vt:lpstr>Quick look in hex editor</vt:lpstr>
      <vt:lpstr>Quick look in hex editor</vt:lpstr>
      <vt:lpstr>Quick look in hex editor</vt:lpstr>
      <vt:lpstr>Analyzing UEFI Files with IDA</vt:lpstr>
      <vt:lpstr>Analyzing UEFI Files with IDA</vt:lpstr>
      <vt:lpstr>Analyzing UEFI Files with IDA</vt:lpstr>
      <vt:lpstr>Applying UEFI Structure Definitions</vt:lpstr>
      <vt:lpstr>Applying UEFI Structure Definitions</vt:lpstr>
      <vt:lpstr>Applying UEFI Structure Definitions</vt:lpstr>
      <vt:lpstr>Applying UEFI Structure Definitions</vt:lpstr>
      <vt:lpstr>Applying UEFI Structure Definitions</vt:lpstr>
      <vt:lpstr>PowerPoint Presentation</vt:lpstr>
      <vt:lpstr>Applying UEFI Structure Definitions</vt:lpstr>
      <vt:lpstr>PowerPoint Presentation</vt:lpstr>
      <vt:lpstr>Applying UEFI Structure Definitions</vt:lpstr>
      <vt:lpstr>Applying UEFI Structure Definitions</vt:lpstr>
      <vt:lpstr>Applying UEFI Structure Definitions</vt:lpstr>
      <vt:lpstr>Applying UEFI Structure Definitions</vt:lpstr>
      <vt:lpstr>Applying UEFI Structure Definitions</vt:lpstr>
      <vt:lpstr>Always let the GUIDs be your GUIDe</vt:lpstr>
      <vt:lpstr>PowerPoint Presentation</vt:lpstr>
      <vt:lpstr>Tracing PPIs</vt:lpstr>
      <vt:lpstr>Tracing PPIs</vt:lpstr>
      <vt:lpstr>Tracing PPIs</vt:lpstr>
      <vt:lpstr>Tracing PPIs</vt:lpstr>
      <vt:lpstr>Recurse &amp; define</vt:lpstr>
      <vt:lpstr>Recurse &amp; define</vt:lpstr>
      <vt:lpstr>Recurse &amp; define</vt:lpstr>
      <vt:lpstr>Recurse &amp; define</vt:lpstr>
      <vt:lpstr>Recurse &amp; define</vt:lpstr>
      <vt:lpstr>Analyzing UEFI Files with IDA</vt:lpstr>
      <vt:lpstr>Further GUID-based analysis strategies</vt:lpstr>
      <vt:lpstr>TODO:</vt:lpstr>
      <vt:lpstr>UEFI/Secure Boot Summary</vt:lpstr>
      <vt:lpstr>A Locked Down UEFI/BIOS Does the Following:</vt:lpstr>
      <vt:lpstr>PowerPoint Presentation</vt:lpstr>
      <vt:lpstr>Backup</vt:lpstr>
      <vt:lpstr>EFIPWN</vt:lpstr>
      <vt:lpstr>Setting up EFIPWN</vt:lpstr>
      <vt:lpstr>Testing EFIPWN Functionality</vt:lpstr>
      <vt:lpstr>EFIPWN ‘print’</vt:lpstr>
      <vt:lpstr>EFIPWN ‘print’: Firmware Volume</vt:lpstr>
      <vt:lpstr>EFIPWN ‘print’: Firmware Volume</vt:lpstr>
      <vt:lpstr>EFIPWN ‘print’: Firmware Volume</vt:lpstr>
      <vt:lpstr>EFIPWN ‘print’: Firmware Volume</vt:lpstr>
      <vt:lpstr>EFIPWN ‘print’: Firmware Volume</vt:lpstr>
      <vt:lpstr>EFIPWN ‘print’: Firmware Files</vt:lpstr>
      <vt:lpstr>EFIPWN ‘print’: Firmware File</vt:lpstr>
      <vt:lpstr>EFIPWN ‘print’: Firmware Files</vt:lpstr>
      <vt:lpstr>EFIPWN ‘print’: Firmware Files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x86: BIOS and System Management Mode Internals UEFI Reverse Engineering</dc:title>
  <dc:creator>a</dc:creator>
  <cp:lastModifiedBy>a</cp:lastModifiedBy>
  <cp:revision>76</cp:revision>
  <dcterms:created xsi:type="dcterms:W3CDTF">2015-01-31T03:31:11Z</dcterms:created>
  <dcterms:modified xsi:type="dcterms:W3CDTF">2015-10-15T01:16:00Z</dcterms:modified>
</cp:coreProperties>
</file>