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  <p:sldMasterId id="2147483684" r:id="rId2"/>
    <p:sldMasterId id="2147483696" r:id="rId3"/>
  </p:sldMasterIdLst>
  <p:notesMasterIdLst>
    <p:notesMasterId r:id="rId22"/>
  </p:notesMasterIdLst>
  <p:sldIdLst>
    <p:sldId id="276" r:id="rId4"/>
    <p:sldId id="279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107" d="100"/>
          <a:sy n="107" d="100"/>
        </p:scale>
        <p:origin x="-15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6A3BA8-CF56-6444-8205-A163CE761EB1}" type="datetimeFigureOut">
              <a:rPr lang="en-US" smtClean="0"/>
              <a:t>10/14/15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153453-FB0E-6845-8BBB-FB93164F63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37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D7082-E91C-4A70-ABE3-58686BBA458D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15846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dirty="0" smtClean="0">
                <a:solidFill>
                  <a:prstClr val="black"/>
                </a:solidFill>
                <a:latin typeface="+mn-lt"/>
              </a:rPr>
              <a:t>Attribution condition: You must indicate that derivative work</a:t>
            </a:r>
          </a:p>
          <a:p>
            <a:r>
              <a:rPr lang="en-US" sz="1200" dirty="0" smtClean="0">
                <a:solidFill>
                  <a:prstClr val="black"/>
                </a:solidFill>
                <a:latin typeface="+mn-lt"/>
              </a:rPr>
              <a:t>"Is derived from John Butterworth &amp; </a:t>
            </a:r>
            <a:r>
              <a:rPr lang="en-US" sz="1200" dirty="0" err="1" smtClean="0">
                <a:solidFill>
                  <a:prstClr val="black"/>
                </a:solidFill>
                <a:latin typeface="+mn-lt"/>
              </a:rPr>
              <a:t>Xeno</a:t>
            </a:r>
            <a:r>
              <a:rPr lang="en-US" sz="1200" dirty="0" smtClean="0">
                <a:solidFill>
                  <a:prstClr val="black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prstClr val="black"/>
                </a:solidFill>
                <a:latin typeface="+mn-lt"/>
              </a:rPr>
              <a:t>Kovah’s</a:t>
            </a:r>
            <a:r>
              <a:rPr lang="en-US" sz="1200" dirty="0" smtClean="0">
                <a:solidFill>
                  <a:prstClr val="black"/>
                </a:solidFill>
                <a:latin typeface="+mn-lt"/>
              </a:rPr>
              <a:t> ’Advanced Intel x86: </a:t>
            </a:r>
            <a:r>
              <a:rPr lang="en-US" sz="1200" dirty="0" smtClean="0"/>
              <a:t>BIOS and SMM</a:t>
            </a:r>
            <a:r>
              <a:rPr lang="en-US" sz="1200" dirty="0" smtClean="0">
                <a:solidFill>
                  <a:prstClr val="black"/>
                </a:solidFill>
                <a:latin typeface="+mn-lt"/>
              </a:rPr>
              <a:t>’ class posted at http://</a:t>
            </a:r>
            <a:r>
              <a:rPr lang="en-US" sz="1200" dirty="0" err="1" smtClean="0">
                <a:solidFill>
                  <a:prstClr val="black"/>
                </a:solidFill>
                <a:latin typeface="+mn-lt"/>
              </a:rPr>
              <a:t>opensecuritytraining.info</a:t>
            </a:r>
            <a:r>
              <a:rPr lang="en-US" sz="1200" dirty="0" smtClean="0">
                <a:solidFill>
                  <a:prstClr val="black"/>
                </a:solidFill>
                <a:latin typeface="+mn-lt"/>
              </a:rPr>
              <a:t>/</a:t>
            </a:r>
            <a:r>
              <a:rPr lang="en-US" sz="1200" dirty="0" err="1" smtClean="0">
                <a:solidFill>
                  <a:prstClr val="black"/>
                </a:solidFill>
                <a:latin typeface="+mn-lt"/>
              </a:rPr>
              <a:t>IntroBIOS.html</a:t>
            </a:r>
            <a:r>
              <a:rPr lang="en-US" sz="1200" smtClean="0">
                <a:solidFill>
                  <a:prstClr val="black"/>
                </a:solidFill>
                <a:latin typeface="+mn-lt"/>
              </a:rPr>
              <a:t>”</a:t>
            </a:r>
            <a:endParaRPr lang="en-US" sz="1200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2E91C7F-A5F6-9A4D-B053-7F1F29C94874}" type="slidenum">
              <a:rPr lang="en-US" sz="1200">
                <a:solidFill>
                  <a:prstClr val="black"/>
                </a:solidFill>
              </a:rPr>
              <a:pPr/>
              <a:t>2</a:t>
            </a:fld>
            <a:endParaRPr lang="en-US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Note,</a:t>
            </a:r>
            <a:r>
              <a:rPr lang="en-US" baseline="0" dirty="0" smtClean="0"/>
              <a:t> this is from our public released </a:t>
            </a:r>
            <a:r>
              <a:rPr lang="en-US" baseline="0" dirty="0" err="1" smtClean="0"/>
              <a:t>charizard</a:t>
            </a:r>
            <a:r>
              <a:rPr lang="en-US" baseline="0" dirty="0" smtClean="0"/>
              <a:t> talk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CCB1CD-D33E-4C7A-A8E4-CE0CA43C1544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15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68933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C860-44C5-644B-90D9-2974B61089B6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14232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AFE24-4D94-DB4B-A561-D8D7D380DB1A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42695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2A463-1C44-6A4B-A97C-15362D0C31E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497635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DBC6C-D62F-9948-B8A2-935E8788ADA4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569380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8983-EAEA-9640-B741-596E6424298D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382803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C377C-E047-E34E-BB7D-54CC1C666EC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302046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DEAA9-FCFE-B741-8C7A-BE403A97EE31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012768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6F34A-51CA-984D-A888-12E753504B1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120458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CAF7C-AA0D-1340-9106-64C779F1159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861887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F6C42-5370-8C4A-9BB9-26D2211ABE99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70342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41A68-DB9E-7C41-ACEE-EBA478D8FE9B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09923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93C85-BCD7-7D43-A197-EB939308491D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222892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F787-D978-9C48-B2E2-50EEA5BC8A7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929803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DD691-7D95-5E4D-837F-B75AC6D914AB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577371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55A0D-B451-C047-A4FA-35DD491D098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803596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DBC6C-D62F-9948-B8A2-935E8788ADA4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919311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8983-EAEA-9640-B741-596E6424298D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757512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C377C-E047-E34E-BB7D-54CC1C666EC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891884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DEAA9-FCFE-B741-8C7A-BE403A97EE31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79276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6F34A-51CA-984D-A888-12E753504B1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075497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CAF7C-AA0D-1340-9106-64C779F1159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6390003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F6C42-5370-8C4A-9BB9-26D2211ABE99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756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A1843-BB20-9747-9FBA-2222FBD9EF25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604384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41A68-DB9E-7C41-ACEE-EBA478D8FE9B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955611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F787-D978-9C48-B2E2-50EEA5BC8A7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0532821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DD691-7D95-5E4D-837F-B75AC6D914AB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61393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55A0D-B451-C047-A4FA-35DD491D098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03987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38347-DD57-434F-9A12-E5ECB169ECD5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65931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040F3-885D-E342-8AB7-90F7F67D7BE4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92057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A1C35-94C4-6B43-BCCB-06EA41583E5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66495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7EDDB-D97C-1045-A304-898E3BBA7EA6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66438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6998B-AF75-AE45-A317-E05698DCABC2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16010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C177D-BCE3-4D44-BA4D-05C5CEB45CF4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39884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693C701-DEAC-C845-BFE0-B41A714FB5C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5690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32985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CF923EEC-FF47-FF45-8D80-A565D4A1073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5690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65627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CF923EEC-FF47-FF45-8D80-A565D4A1073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5690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301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9525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en-US" dirty="0"/>
              <a:t>Advanced x86:</a:t>
            </a:r>
            <a:br>
              <a:rPr lang="en-US" dirty="0"/>
            </a:br>
            <a:r>
              <a:rPr lang="en-US" sz="4000" dirty="0"/>
              <a:t>BIOS and System Management Mode </a:t>
            </a:r>
            <a:r>
              <a:rPr lang="en-US" sz="4000" dirty="0" smtClean="0"/>
              <a:t>Internals</a:t>
            </a:r>
            <a:br>
              <a:rPr lang="en-US" sz="4000" dirty="0" smtClean="0"/>
            </a:br>
            <a:r>
              <a:rPr lang="en-US" sz="4000" i="1" dirty="0" smtClean="0"/>
              <a:t>SMI Suppression</a:t>
            </a:r>
            <a:endParaRPr lang="en-US" sz="40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779140"/>
            <a:ext cx="6400800" cy="1275533"/>
          </a:xfrm>
        </p:spPr>
        <p:txBody>
          <a:bodyPr>
            <a:normAutofit/>
          </a:bodyPr>
          <a:lstStyle/>
          <a:p>
            <a:r>
              <a:rPr lang="en-US" dirty="0" err="1"/>
              <a:t>Xeno</a:t>
            </a:r>
            <a:r>
              <a:rPr lang="en-US" dirty="0"/>
              <a:t> </a:t>
            </a:r>
            <a:r>
              <a:rPr lang="en-US" dirty="0" err="1" smtClean="0"/>
              <a:t>Kovah</a:t>
            </a:r>
            <a:r>
              <a:rPr lang="en-US" dirty="0" smtClean="0"/>
              <a:t> &amp;&amp; Corey </a:t>
            </a:r>
            <a:r>
              <a:rPr lang="en-US" dirty="0" err="1" smtClean="0"/>
              <a:t>Kallenberg</a:t>
            </a:r>
            <a:endParaRPr lang="en-US" dirty="0"/>
          </a:p>
          <a:p>
            <a:r>
              <a:rPr lang="en-US" dirty="0" smtClean="0"/>
              <a:t>LegbaCore, LLC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28609" t="3591" r="27540" b="6899"/>
          <a:stretch/>
        </p:blipFill>
        <p:spPr>
          <a:xfrm>
            <a:off x="3009900" y="3188296"/>
            <a:ext cx="31242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330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Demo: SMI Suppression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324474"/>
            <a:ext cx="8686800" cy="1381125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bit to suppress global SMI# is at bit 0 in the SMI_EN register located at PMBASE + 30h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It looks like uninitialized space, but everything is enabled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Just not locked down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264"/>
          <a:stretch/>
        </p:blipFill>
        <p:spPr bwMode="auto">
          <a:xfrm>
            <a:off x="1905000" y="3124200"/>
            <a:ext cx="4810125" cy="20688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339" y="2331720"/>
            <a:ext cx="5788661" cy="6624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340" y="1143000"/>
            <a:ext cx="5788660" cy="10247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Oval 7"/>
          <p:cNvSpPr/>
          <p:nvPr/>
        </p:nvSpPr>
        <p:spPr>
          <a:xfrm>
            <a:off x="2164080" y="4788694"/>
            <a:ext cx="1752600" cy="270986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67918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649"/>
          <a:stretch/>
        </p:blipFill>
        <p:spPr bwMode="auto">
          <a:xfrm>
            <a:off x="2176463" y="992505"/>
            <a:ext cx="4791075" cy="212312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Demo: SMI Suppression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029200"/>
            <a:ext cx="8686800" cy="16764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Commence SMI# suppression!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De-assert bit 0 so that SMI_EN is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FFFF_FFFEh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643" y="3305175"/>
            <a:ext cx="7478713" cy="1114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Oval 5"/>
          <p:cNvSpPr/>
          <p:nvPr/>
        </p:nvSpPr>
        <p:spPr>
          <a:xfrm>
            <a:off x="7146608" y="3545205"/>
            <a:ext cx="233362" cy="59817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3326130" y="2926080"/>
            <a:ext cx="59055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endCxn id="6" idx="2"/>
          </p:cNvCxnSpPr>
          <p:nvPr/>
        </p:nvCxnSpPr>
        <p:spPr>
          <a:xfrm>
            <a:off x="3916680" y="2926080"/>
            <a:ext cx="3229928" cy="91821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224334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Demo: SMI Suppression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410200"/>
            <a:ext cx="8686800" cy="12954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Now with SMI# suppressed we can enable writes to the BIOS flash by asserting bit 0 in the BIOS_CNTL register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We’ll cover this in more detail in the next section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990600"/>
            <a:ext cx="4819650" cy="4362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276600"/>
            <a:ext cx="2695575" cy="1133475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990600" y="1905000"/>
            <a:ext cx="32004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943600" y="2907268"/>
            <a:ext cx="1987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 smtClean="0">
                <a:solidFill>
                  <a:prstClr val="black"/>
                </a:solidFill>
                <a:latin typeface="Calibri"/>
              </a:rPr>
              <a:t>BIOS_CNTL register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621360" y="3572826"/>
            <a:ext cx="259080" cy="54197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4636770" y="4518184"/>
            <a:ext cx="259080" cy="270986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2" name="Straight Arrow Connector 11"/>
          <p:cNvCxnSpPr>
            <a:stCxn id="11" idx="0"/>
          </p:cNvCxnSpPr>
          <p:nvPr/>
        </p:nvCxnSpPr>
        <p:spPr>
          <a:xfrm flipV="1">
            <a:off x="4766310" y="3843813"/>
            <a:ext cx="339090" cy="674371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476058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Demo: SMI Suppression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334000"/>
            <a:ext cx="8686800" cy="13716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Notice that bit 0 remains asserted now whereas before disabling SMI# it would have been reset to 0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Now we can write to the BIOS.  This is very bad.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990600"/>
            <a:ext cx="4829175" cy="431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>
          <a:xfrm>
            <a:off x="4682490" y="4495324"/>
            <a:ext cx="259080" cy="270986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345046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Demo: SMI Suppression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486400"/>
            <a:ext cx="8686800" cy="1219199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Running the write_bios_base_deadbeef.sys writes to the BIOS base to prove this point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186115"/>
            <a:ext cx="3234468" cy="413645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962025"/>
            <a:ext cx="4810125" cy="4371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Oval 7"/>
          <p:cNvSpPr/>
          <p:nvPr/>
        </p:nvSpPr>
        <p:spPr>
          <a:xfrm>
            <a:off x="3939960" y="1952625"/>
            <a:ext cx="1470240" cy="54197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143000" y="3167062"/>
            <a:ext cx="990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endCxn id="8" idx="2"/>
          </p:cNvCxnSpPr>
          <p:nvPr/>
        </p:nvCxnSpPr>
        <p:spPr>
          <a:xfrm flipV="1">
            <a:off x="2133600" y="2223612"/>
            <a:ext cx="1806360" cy="94345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961957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257800"/>
            <a:ext cx="8229600" cy="1371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Ring0 can modify </a:t>
            </a:r>
            <a:r>
              <a:rPr lang="en-US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authenticated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EFI Variables, which allows trivial bypassing of Secure Boot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We’ll cover this in the UEFI secure boot portion of the class.  For now just take my word for it: this is not good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54125"/>
            <a:ext cx="8773941" cy="369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Demo Video: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Charizard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592280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SMI Suppression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86800" cy="54864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As we’ll see in the next section, there is one secondary defense that could still work to prevent an attacker from being able to flash the BIOS under these circumstances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However they can’t be used to protect the UEFI variables because those must </a:t>
            </a:r>
            <a:r>
              <a:rPr lang="en-US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always be writeable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Locking down the SMI_EN register is something that vendors don’t really know about: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3216 of 8005 (~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%)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systems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measured did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not have SMI_LOCK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set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numbers are much higher if you rollback the BIOS to a vulnerable revision, which is typically permitted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545470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SMI Suppression Prevention 1: GEN_PMCON1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886200"/>
            <a:ext cx="8686800" cy="28194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GEN_PMCON1 is located in the LPC D31:F0 Power Management registers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vendor must (must must!) assert SMI_LOCK in the GEN_PMCON_1 register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Don’t give attackers the option of suppressing SMI#</a:t>
            </a:r>
          </a:p>
          <a:p>
            <a:r>
              <a:rPr lang="en-US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Especially since the system depends on SMM to protect the BIOS Flash!!!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367790"/>
            <a:ext cx="5810250" cy="1200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876550"/>
            <a:ext cx="8213008" cy="857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557157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SMI Suppression Prevention 2: BIOS_CNTL.SMM_BWP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800600"/>
            <a:ext cx="8686800" cy="19050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We’ll cover this register during the BIOS flash portion of the course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Raises the security level of the platform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Suffice to say this is a very useful (newish) feature 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That isn’t utilized very often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85875"/>
            <a:ext cx="8591550" cy="343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03090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600">
                <a:latin typeface="Arial" charset="0"/>
                <a:ea typeface="ＭＳ Ｐゴシック" charset="0"/>
                <a:cs typeface="ＭＳ Ｐゴシック" charset="0"/>
              </a:rPr>
              <a:t>All materials are licensed under a Creative Commons </a:t>
            </a:r>
            <a:r>
              <a:rPr lang="ja-JP" altLang="en-US" sz="360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3600">
                <a:latin typeface="Arial" charset="0"/>
                <a:ea typeface="ＭＳ Ｐゴシック" charset="0"/>
                <a:cs typeface="ＭＳ Ｐゴシック" charset="0"/>
              </a:rPr>
              <a:t>Share Alike</a:t>
            </a:r>
            <a:r>
              <a:rPr lang="ja-JP" altLang="en-US" sz="360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sz="3600">
                <a:latin typeface="Arial" charset="0"/>
                <a:ea typeface="ＭＳ Ｐゴシック" charset="0"/>
                <a:cs typeface="ＭＳ Ｐゴシック" charset="0"/>
              </a:rPr>
              <a:t> license.</a:t>
            </a:r>
            <a:endParaRPr lang="en-US" sz="360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7772400" cy="54864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http://creativecommons.org/licenses/by-sa/3.0/</a:t>
            </a: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A0190B3-9E64-8946-ADD2-447C9EEAC016}" type="slidenum">
              <a:rPr lang="en-US" sz="1400">
                <a:solidFill>
                  <a:prstClr val="black"/>
                </a:solidFill>
              </a:rPr>
              <a:pPr/>
              <a:t>2</a:t>
            </a:fld>
            <a:endParaRPr lang="en-US" sz="1400" dirty="0">
              <a:solidFill>
                <a:prstClr val="black"/>
              </a:solidFill>
            </a:endParaRPr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600200"/>
            <a:ext cx="6324600" cy="473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Rectangle 1"/>
          <p:cNvSpPr>
            <a:spLocks noChangeArrowheads="1"/>
          </p:cNvSpPr>
          <p:nvPr/>
        </p:nvSpPr>
        <p:spPr bwMode="auto">
          <a:xfrm>
            <a:off x="0" y="6427788"/>
            <a:ext cx="91440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/>
            <a:r>
              <a:rPr lang="en-US" sz="1100" dirty="0">
                <a:solidFill>
                  <a:prstClr val="black"/>
                </a:solidFill>
                <a:latin typeface="Calibri"/>
              </a:rPr>
              <a:t>Attribution condition: You must indicate that derivative work</a:t>
            </a:r>
          </a:p>
          <a:p>
            <a:pPr defTabSz="914400"/>
            <a:r>
              <a:rPr lang="en-US" sz="1100" dirty="0">
                <a:solidFill>
                  <a:prstClr val="black"/>
                </a:solidFill>
                <a:latin typeface="Calibri"/>
              </a:rPr>
              <a:t>"Is derived from </a:t>
            </a: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John Butterworth &amp; </a:t>
            </a:r>
            <a:r>
              <a:rPr lang="en-US" sz="1100" dirty="0" err="1" smtClean="0">
                <a:solidFill>
                  <a:prstClr val="black"/>
                </a:solidFill>
                <a:latin typeface="Calibri"/>
              </a:rPr>
              <a:t>Xeno</a:t>
            </a: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  <a:latin typeface="Calibri"/>
              </a:rPr>
              <a:t>Kovah’s</a:t>
            </a: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 ’Advanced Intel </a:t>
            </a:r>
            <a:r>
              <a:rPr lang="en-US" sz="1100" dirty="0">
                <a:solidFill>
                  <a:prstClr val="black"/>
                </a:solidFill>
                <a:latin typeface="Calibri"/>
              </a:rPr>
              <a:t>x86: BIOS and </a:t>
            </a: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SMM’ class posted at http://</a:t>
            </a:r>
            <a:r>
              <a:rPr lang="en-US" sz="1100" dirty="0" err="1" smtClean="0">
                <a:solidFill>
                  <a:prstClr val="black"/>
                </a:solidFill>
                <a:latin typeface="Calibri"/>
              </a:rPr>
              <a:t>opensecuritytraining.info</a:t>
            </a: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/</a:t>
            </a:r>
            <a:r>
              <a:rPr lang="en-US" sz="1100" dirty="0" err="1" smtClean="0">
                <a:solidFill>
                  <a:prstClr val="black"/>
                </a:solidFill>
                <a:latin typeface="Calibri"/>
              </a:rPr>
              <a:t>IntroBIOS.html</a:t>
            </a: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”</a:t>
            </a:r>
            <a:endParaRPr lang="en-US" sz="11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96034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SMI Suppression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0550" y="1524000"/>
            <a:ext cx="8229600" cy="29718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SMM stands as the first line of defense for protecting the BIOS flash from being overwritten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We’ll cover how in the flash BIOS portion of the course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What if the attacker simply suppressed SMI from being generated?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They can, if the system isn’t locked down properly: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" y="4724400"/>
            <a:ext cx="7962900" cy="1409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71800" y="6149578"/>
            <a:ext cx="2747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 smtClean="0">
                <a:solidFill>
                  <a:prstClr val="black"/>
                </a:solidFill>
                <a:latin typeface="Calibri"/>
              </a:rPr>
              <a:t>I/O Controller Hub Family 9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12525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SMI_EN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: SMI Control and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Enable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Register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343400"/>
            <a:ext cx="8229600" cy="22860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Located in the Power Management IO Registers (memory-mapped at PMBASE defined in LPC D31:F0)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SMI_EN register can enable or disable some very specific instances of SMI# or globally enable/disable all SMI#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Shown above is the Global Enable/Disable for SMI#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325" y="3028950"/>
            <a:ext cx="8156575" cy="933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325" y="1371599"/>
            <a:ext cx="8156575" cy="1443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509713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SMI_EN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562600"/>
            <a:ext cx="8229600" cy="1143000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We can disable the generation of SMI# on writes to IO port 0xB2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And a slough of others (BIOS_EN refers to BIOS being able to receive ACPI “messages”, it has nothing to do with enabling/disabling BIOS itself)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0150" y="1066800"/>
            <a:ext cx="6743700" cy="426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374693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SMI_EN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0" y="990600"/>
            <a:ext cx="2895600" cy="57150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SMI_EN provides a lot of control over the generation of SMI#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It can also enable/disable that periodic generation of SMI#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You get the idea…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143000"/>
            <a:ext cx="5676900" cy="5048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150392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Demo: SMI Suppression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562600"/>
            <a:ext cx="8686800" cy="11430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As we know, we (should be) unable to assert bit 0 in the BIOS_CNTL register located in LPC D31:F0, offset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DCh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Let’s “fix” that!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990600"/>
            <a:ext cx="4819650" cy="4362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276600"/>
            <a:ext cx="2695575" cy="1133475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990600" y="1905000"/>
            <a:ext cx="32004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943600" y="2907268"/>
            <a:ext cx="1987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 smtClean="0">
                <a:solidFill>
                  <a:prstClr val="black"/>
                </a:solidFill>
                <a:latin typeface="Calibri"/>
              </a:rPr>
              <a:t>BIOS_CNTL register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621360" y="3572826"/>
            <a:ext cx="259080" cy="54197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4636770" y="4518184"/>
            <a:ext cx="259080" cy="270986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8" name="Straight Arrow Connector 7"/>
          <p:cNvCxnSpPr>
            <a:stCxn id="11" idx="0"/>
          </p:cNvCxnSpPr>
          <p:nvPr/>
        </p:nvCxnSpPr>
        <p:spPr>
          <a:xfrm flipV="1">
            <a:off x="4766310" y="3843813"/>
            <a:ext cx="339090" cy="674371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539884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Demo: SMI Suppression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572000"/>
            <a:ext cx="8382000" cy="21336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Locate the PMBASE address from LPC D31:F0, offset 40h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This is mapped to the I/O address space, as indicated in the Base Address register description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781"/>
          <a:stretch/>
        </p:blipFill>
        <p:spPr bwMode="auto">
          <a:xfrm>
            <a:off x="1424940" y="1371600"/>
            <a:ext cx="5867400" cy="2910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998868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Demo: SMI Suppression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572000"/>
            <a:ext cx="8686800" cy="21336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 this case we can see it is mapped to I/O starting at address 0x1000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Open up an I/O ports window and enter 0x1000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Be sure to check ACPI Power Management Base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On some systems not doing this causes lockups or system crashes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198"/>
          <a:stretch/>
        </p:blipFill>
        <p:spPr bwMode="auto">
          <a:xfrm>
            <a:off x="228600" y="990600"/>
            <a:ext cx="4772025" cy="26784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353"/>
          <a:stretch/>
        </p:blipFill>
        <p:spPr bwMode="auto">
          <a:xfrm>
            <a:off x="3962400" y="1210629"/>
            <a:ext cx="4810125" cy="318992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Oval 5"/>
          <p:cNvSpPr/>
          <p:nvPr/>
        </p:nvSpPr>
        <p:spPr>
          <a:xfrm>
            <a:off x="453390" y="2876074"/>
            <a:ext cx="1752600" cy="270986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7" name="Straight Arrow Connector 6"/>
          <p:cNvCxnSpPr>
            <a:stCxn id="6" idx="6"/>
          </p:cNvCxnSpPr>
          <p:nvPr/>
        </p:nvCxnSpPr>
        <p:spPr>
          <a:xfrm>
            <a:off x="2205990" y="3011567"/>
            <a:ext cx="4161472" cy="188833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214110" y="3646170"/>
            <a:ext cx="19050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643857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10</TotalTime>
  <Words>848</Words>
  <Application>Microsoft Macintosh PowerPoint</Application>
  <PresentationFormat>On-screen Show (4:3)</PresentationFormat>
  <Paragraphs>94</Paragraphs>
  <Slides>18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Office Theme</vt:lpstr>
      <vt:lpstr>1_Office Theme</vt:lpstr>
      <vt:lpstr>2_Office Theme</vt:lpstr>
      <vt:lpstr>Advanced x86: BIOS and System Management Mode Internals SMI Suppression</vt:lpstr>
      <vt:lpstr>All materials are licensed under a Creative Commons “Share Alike” license.</vt:lpstr>
      <vt:lpstr>SMI Suppression</vt:lpstr>
      <vt:lpstr>SMI_EN: SMI Control and  Enable Register</vt:lpstr>
      <vt:lpstr>SMI_EN</vt:lpstr>
      <vt:lpstr>SMI_EN</vt:lpstr>
      <vt:lpstr>Demo: SMI Suppression</vt:lpstr>
      <vt:lpstr>Demo: SMI Suppression</vt:lpstr>
      <vt:lpstr>Demo: SMI Suppression</vt:lpstr>
      <vt:lpstr>Demo: SMI Suppression</vt:lpstr>
      <vt:lpstr>Demo: SMI Suppression</vt:lpstr>
      <vt:lpstr>Demo: SMI Suppression</vt:lpstr>
      <vt:lpstr>Demo: SMI Suppression</vt:lpstr>
      <vt:lpstr>Demo: SMI Suppression</vt:lpstr>
      <vt:lpstr>Demo Video: Charizard</vt:lpstr>
      <vt:lpstr>SMI Suppression</vt:lpstr>
      <vt:lpstr>SMI Suppression Prevention 1: GEN_PMCON1</vt:lpstr>
      <vt:lpstr>SMI Suppression Prevention 2: BIOS_CNTL.SMM_BWP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x86: BIOS and System Management Mode Internals SMI Suppression</dc:title>
  <dc:creator>a</dc:creator>
  <cp:lastModifiedBy>a</cp:lastModifiedBy>
  <cp:revision>5</cp:revision>
  <dcterms:created xsi:type="dcterms:W3CDTF">2015-01-31T02:13:38Z</dcterms:created>
  <dcterms:modified xsi:type="dcterms:W3CDTF">2015-10-14T07:08:55Z</dcterms:modified>
</cp:coreProperties>
</file>