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Lst>
  <p:notesMasterIdLst>
    <p:notesMasterId r:id="rId208"/>
  </p:notesMasterIdLst>
  <p:handoutMasterIdLst>
    <p:handoutMasterId r:id="rId209"/>
  </p:handoutMasterIdLst>
  <p:sldIdLst>
    <p:sldId id="256" r:id="rId3"/>
    <p:sldId id="470" r:id="rId4"/>
    <p:sldId id="450" r:id="rId5"/>
    <p:sldId id="453" r:id="rId6"/>
    <p:sldId id="468" r:id="rId7"/>
    <p:sldId id="467" r:id="rId8"/>
    <p:sldId id="259"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456" r:id="rId29"/>
    <p:sldId id="282" r:id="rId30"/>
    <p:sldId id="454" r:id="rId31"/>
    <p:sldId id="455" r:id="rId32"/>
    <p:sldId id="285" r:id="rId33"/>
    <p:sldId id="284" r:id="rId34"/>
    <p:sldId id="286" r:id="rId35"/>
    <p:sldId id="287" r:id="rId36"/>
    <p:sldId id="288" r:id="rId37"/>
    <p:sldId id="289" r:id="rId38"/>
    <p:sldId id="457" r:id="rId39"/>
    <p:sldId id="458" r:id="rId40"/>
    <p:sldId id="459" r:id="rId41"/>
    <p:sldId id="290" r:id="rId42"/>
    <p:sldId id="291" r:id="rId43"/>
    <p:sldId id="292" r:id="rId44"/>
    <p:sldId id="294" r:id="rId45"/>
    <p:sldId id="293"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 id="341" r:id="rId93"/>
    <p:sldId id="342" r:id="rId94"/>
    <p:sldId id="343" r:id="rId95"/>
    <p:sldId id="344" r:id="rId96"/>
    <p:sldId id="345" r:id="rId97"/>
    <p:sldId id="346" r:id="rId98"/>
    <p:sldId id="347" r:id="rId99"/>
    <p:sldId id="348" r:id="rId100"/>
    <p:sldId id="349" r:id="rId101"/>
    <p:sldId id="350" r:id="rId102"/>
    <p:sldId id="351" r:id="rId103"/>
    <p:sldId id="352" r:id="rId104"/>
    <p:sldId id="353" r:id="rId105"/>
    <p:sldId id="354" r:id="rId106"/>
    <p:sldId id="355" r:id="rId107"/>
    <p:sldId id="356" r:id="rId108"/>
    <p:sldId id="357" r:id="rId109"/>
    <p:sldId id="358" r:id="rId110"/>
    <p:sldId id="359" r:id="rId111"/>
    <p:sldId id="360" r:id="rId112"/>
    <p:sldId id="361" r:id="rId113"/>
    <p:sldId id="362" r:id="rId114"/>
    <p:sldId id="363" r:id="rId115"/>
    <p:sldId id="364" r:id="rId116"/>
    <p:sldId id="365" r:id="rId117"/>
    <p:sldId id="366" r:id="rId118"/>
    <p:sldId id="367" r:id="rId119"/>
    <p:sldId id="368" r:id="rId120"/>
    <p:sldId id="369" r:id="rId121"/>
    <p:sldId id="460" r:id="rId122"/>
    <p:sldId id="370" r:id="rId123"/>
    <p:sldId id="371" r:id="rId124"/>
    <p:sldId id="372" r:id="rId125"/>
    <p:sldId id="373" r:id="rId126"/>
    <p:sldId id="374" r:id="rId127"/>
    <p:sldId id="375" r:id="rId128"/>
    <p:sldId id="376" r:id="rId129"/>
    <p:sldId id="377" r:id="rId130"/>
    <p:sldId id="378" r:id="rId131"/>
    <p:sldId id="379" r:id="rId132"/>
    <p:sldId id="380" r:id="rId133"/>
    <p:sldId id="381" r:id="rId134"/>
    <p:sldId id="383" r:id="rId135"/>
    <p:sldId id="384" r:id="rId136"/>
    <p:sldId id="461" r:id="rId137"/>
    <p:sldId id="385" r:id="rId138"/>
    <p:sldId id="386" r:id="rId139"/>
    <p:sldId id="387" r:id="rId140"/>
    <p:sldId id="388" r:id="rId141"/>
    <p:sldId id="389" r:id="rId142"/>
    <p:sldId id="390" r:id="rId143"/>
    <p:sldId id="391" r:id="rId144"/>
    <p:sldId id="462" r:id="rId145"/>
    <p:sldId id="463" r:id="rId146"/>
    <p:sldId id="392" r:id="rId147"/>
    <p:sldId id="393" r:id="rId148"/>
    <p:sldId id="394" r:id="rId149"/>
    <p:sldId id="395" r:id="rId150"/>
    <p:sldId id="396" r:id="rId151"/>
    <p:sldId id="397" r:id="rId152"/>
    <p:sldId id="398" r:id="rId153"/>
    <p:sldId id="399" r:id="rId154"/>
    <p:sldId id="400" r:id="rId155"/>
    <p:sldId id="401" r:id="rId156"/>
    <p:sldId id="402" r:id="rId157"/>
    <p:sldId id="403" r:id="rId158"/>
    <p:sldId id="404" r:id="rId159"/>
    <p:sldId id="405" r:id="rId160"/>
    <p:sldId id="406" r:id="rId161"/>
    <p:sldId id="407" r:id="rId162"/>
    <p:sldId id="408" r:id="rId163"/>
    <p:sldId id="465" r:id="rId164"/>
    <p:sldId id="464" r:id="rId165"/>
    <p:sldId id="409" r:id="rId166"/>
    <p:sldId id="410" r:id="rId167"/>
    <p:sldId id="411" r:id="rId168"/>
    <p:sldId id="412" r:id="rId169"/>
    <p:sldId id="413" r:id="rId170"/>
    <p:sldId id="414" r:id="rId171"/>
    <p:sldId id="415" r:id="rId172"/>
    <p:sldId id="416" r:id="rId173"/>
    <p:sldId id="417" r:id="rId174"/>
    <p:sldId id="418" r:id="rId175"/>
    <p:sldId id="419" r:id="rId176"/>
    <p:sldId id="420" r:id="rId177"/>
    <p:sldId id="421" r:id="rId178"/>
    <p:sldId id="422" r:id="rId179"/>
    <p:sldId id="423" r:id="rId180"/>
    <p:sldId id="424" r:id="rId181"/>
    <p:sldId id="425" r:id="rId182"/>
    <p:sldId id="426" r:id="rId183"/>
    <p:sldId id="427" r:id="rId184"/>
    <p:sldId id="428" r:id="rId185"/>
    <p:sldId id="429" r:id="rId186"/>
    <p:sldId id="430" r:id="rId187"/>
    <p:sldId id="431" r:id="rId188"/>
    <p:sldId id="432" r:id="rId189"/>
    <p:sldId id="466" r:id="rId190"/>
    <p:sldId id="433" r:id="rId191"/>
    <p:sldId id="434" r:id="rId192"/>
    <p:sldId id="435" r:id="rId193"/>
    <p:sldId id="436" r:id="rId194"/>
    <p:sldId id="437" r:id="rId195"/>
    <p:sldId id="438" r:id="rId196"/>
    <p:sldId id="439" r:id="rId197"/>
    <p:sldId id="440" r:id="rId198"/>
    <p:sldId id="441" r:id="rId199"/>
    <p:sldId id="442" r:id="rId200"/>
    <p:sldId id="443" r:id="rId201"/>
    <p:sldId id="444" r:id="rId202"/>
    <p:sldId id="445" r:id="rId203"/>
    <p:sldId id="446" r:id="rId204"/>
    <p:sldId id="447" r:id="rId205"/>
    <p:sldId id="448" r:id="rId206"/>
    <p:sldId id="449" r:id="rId20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la"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608" autoAdjust="0"/>
    <p:restoredTop sz="96793" autoAdjust="0"/>
  </p:normalViewPr>
  <p:slideViewPr>
    <p:cSldViewPr snapToObjects="1">
      <p:cViewPr varScale="1">
        <p:scale>
          <a:sx n="92" d="100"/>
          <a:sy n="92" d="100"/>
        </p:scale>
        <p:origin x="-127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42" Type="http://schemas.openxmlformats.org/officeDocument/2006/relationships/slide" Target="slides/slide140.xml"/><Relationship Id="rId143" Type="http://schemas.openxmlformats.org/officeDocument/2006/relationships/slide" Target="slides/slide141.xml"/><Relationship Id="rId144" Type="http://schemas.openxmlformats.org/officeDocument/2006/relationships/slide" Target="slides/slide142.xml"/><Relationship Id="rId145" Type="http://schemas.openxmlformats.org/officeDocument/2006/relationships/slide" Target="slides/slide143.xml"/><Relationship Id="rId146" Type="http://schemas.openxmlformats.org/officeDocument/2006/relationships/slide" Target="slides/slide144.xml"/><Relationship Id="rId147" Type="http://schemas.openxmlformats.org/officeDocument/2006/relationships/slide" Target="slides/slide145.xml"/><Relationship Id="rId148" Type="http://schemas.openxmlformats.org/officeDocument/2006/relationships/slide" Target="slides/slide146.xml"/><Relationship Id="rId149" Type="http://schemas.openxmlformats.org/officeDocument/2006/relationships/slide" Target="slides/slide147.xml"/><Relationship Id="rId180" Type="http://schemas.openxmlformats.org/officeDocument/2006/relationships/slide" Target="slides/slide178.xml"/><Relationship Id="rId181" Type="http://schemas.openxmlformats.org/officeDocument/2006/relationships/slide" Target="slides/slide179.xml"/><Relationship Id="rId182" Type="http://schemas.openxmlformats.org/officeDocument/2006/relationships/slide" Target="slides/slide180.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83" Type="http://schemas.openxmlformats.org/officeDocument/2006/relationships/slide" Target="slides/slide181.xml"/><Relationship Id="rId184" Type="http://schemas.openxmlformats.org/officeDocument/2006/relationships/slide" Target="slides/slide182.xml"/><Relationship Id="rId185" Type="http://schemas.openxmlformats.org/officeDocument/2006/relationships/slide" Target="slides/slide183.xml"/><Relationship Id="rId186" Type="http://schemas.openxmlformats.org/officeDocument/2006/relationships/slide" Target="slides/slide184.xml"/><Relationship Id="rId187" Type="http://schemas.openxmlformats.org/officeDocument/2006/relationships/slide" Target="slides/slide185.xml"/><Relationship Id="rId188" Type="http://schemas.openxmlformats.org/officeDocument/2006/relationships/slide" Target="slides/slide186.xml"/><Relationship Id="rId189" Type="http://schemas.openxmlformats.org/officeDocument/2006/relationships/slide" Target="slides/slide187.xml"/><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slide" Target="slides/slide80.xml"/><Relationship Id="rId83" Type="http://schemas.openxmlformats.org/officeDocument/2006/relationships/slide" Target="slides/slide81.xml"/><Relationship Id="rId84" Type="http://schemas.openxmlformats.org/officeDocument/2006/relationships/slide" Target="slides/slide82.xml"/><Relationship Id="rId85" Type="http://schemas.openxmlformats.org/officeDocument/2006/relationships/slide" Target="slides/slide83.xml"/><Relationship Id="rId86" Type="http://schemas.openxmlformats.org/officeDocument/2006/relationships/slide" Target="slides/slide84.xml"/><Relationship Id="rId87" Type="http://schemas.openxmlformats.org/officeDocument/2006/relationships/slide" Target="slides/slide85.xml"/><Relationship Id="rId88" Type="http://schemas.openxmlformats.org/officeDocument/2006/relationships/slide" Target="slides/slide86.xml"/><Relationship Id="rId89" Type="http://schemas.openxmlformats.org/officeDocument/2006/relationships/slide" Target="slides/slide87.xml"/><Relationship Id="rId110" Type="http://schemas.openxmlformats.org/officeDocument/2006/relationships/slide" Target="slides/slide108.xml"/><Relationship Id="rId111" Type="http://schemas.openxmlformats.org/officeDocument/2006/relationships/slide" Target="slides/slide109.xml"/><Relationship Id="rId112" Type="http://schemas.openxmlformats.org/officeDocument/2006/relationships/slide" Target="slides/slide110.xml"/><Relationship Id="rId113" Type="http://schemas.openxmlformats.org/officeDocument/2006/relationships/slide" Target="slides/slide111.xml"/><Relationship Id="rId114" Type="http://schemas.openxmlformats.org/officeDocument/2006/relationships/slide" Target="slides/slide112.xml"/><Relationship Id="rId115" Type="http://schemas.openxmlformats.org/officeDocument/2006/relationships/slide" Target="slides/slide113.xml"/><Relationship Id="rId116" Type="http://schemas.openxmlformats.org/officeDocument/2006/relationships/slide" Target="slides/slide114.xml"/><Relationship Id="rId117" Type="http://schemas.openxmlformats.org/officeDocument/2006/relationships/slide" Target="slides/slide115.xml"/><Relationship Id="rId118" Type="http://schemas.openxmlformats.org/officeDocument/2006/relationships/slide" Target="slides/slide116.xml"/><Relationship Id="rId119" Type="http://schemas.openxmlformats.org/officeDocument/2006/relationships/slide" Target="slides/slide117.xml"/><Relationship Id="rId150" Type="http://schemas.openxmlformats.org/officeDocument/2006/relationships/slide" Target="slides/slide148.xml"/><Relationship Id="rId151" Type="http://schemas.openxmlformats.org/officeDocument/2006/relationships/slide" Target="slides/slide149.xml"/><Relationship Id="rId152" Type="http://schemas.openxmlformats.org/officeDocument/2006/relationships/slide" Target="slides/slide150.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153" Type="http://schemas.openxmlformats.org/officeDocument/2006/relationships/slide" Target="slides/slide151.xml"/><Relationship Id="rId154" Type="http://schemas.openxmlformats.org/officeDocument/2006/relationships/slide" Target="slides/slide152.xml"/><Relationship Id="rId155" Type="http://schemas.openxmlformats.org/officeDocument/2006/relationships/slide" Target="slides/slide153.xml"/><Relationship Id="rId156" Type="http://schemas.openxmlformats.org/officeDocument/2006/relationships/slide" Target="slides/slide154.xml"/><Relationship Id="rId157" Type="http://schemas.openxmlformats.org/officeDocument/2006/relationships/slide" Target="slides/slide155.xml"/><Relationship Id="rId158" Type="http://schemas.openxmlformats.org/officeDocument/2006/relationships/slide" Target="slides/slide156.xml"/><Relationship Id="rId159" Type="http://schemas.openxmlformats.org/officeDocument/2006/relationships/slide" Target="slides/slide157.xml"/><Relationship Id="rId190" Type="http://schemas.openxmlformats.org/officeDocument/2006/relationships/slide" Target="slides/slide188.xml"/><Relationship Id="rId191" Type="http://schemas.openxmlformats.org/officeDocument/2006/relationships/slide" Target="slides/slide189.xml"/><Relationship Id="rId192" Type="http://schemas.openxmlformats.org/officeDocument/2006/relationships/slide" Target="slides/slide190.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193" Type="http://schemas.openxmlformats.org/officeDocument/2006/relationships/slide" Target="slides/slide191.xml"/><Relationship Id="rId194" Type="http://schemas.openxmlformats.org/officeDocument/2006/relationships/slide" Target="slides/slide192.xml"/><Relationship Id="rId195" Type="http://schemas.openxmlformats.org/officeDocument/2006/relationships/slide" Target="slides/slide193.xml"/><Relationship Id="rId196" Type="http://schemas.openxmlformats.org/officeDocument/2006/relationships/slide" Target="slides/slide194.xml"/><Relationship Id="rId197" Type="http://schemas.openxmlformats.org/officeDocument/2006/relationships/slide" Target="slides/slide195.xml"/><Relationship Id="rId198" Type="http://schemas.openxmlformats.org/officeDocument/2006/relationships/slide" Target="slides/slide196.xml"/><Relationship Id="rId199" Type="http://schemas.openxmlformats.org/officeDocument/2006/relationships/slide" Target="slides/slide197.xml"/><Relationship Id="rId90" Type="http://schemas.openxmlformats.org/officeDocument/2006/relationships/slide" Target="slides/slide88.xml"/><Relationship Id="rId91" Type="http://schemas.openxmlformats.org/officeDocument/2006/relationships/slide" Target="slides/slide89.xml"/><Relationship Id="rId92" Type="http://schemas.openxmlformats.org/officeDocument/2006/relationships/slide" Target="slides/slide90.xml"/><Relationship Id="rId93" Type="http://schemas.openxmlformats.org/officeDocument/2006/relationships/slide" Target="slides/slide91.xml"/><Relationship Id="rId94" Type="http://schemas.openxmlformats.org/officeDocument/2006/relationships/slide" Target="slides/slide92.xml"/><Relationship Id="rId95" Type="http://schemas.openxmlformats.org/officeDocument/2006/relationships/slide" Target="slides/slide93.xml"/><Relationship Id="rId96" Type="http://schemas.openxmlformats.org/officeDocument/2006/relationships/slide" Target="slides/slide94.xml"/><Relationship Id="rId97" Type="http://schemas.openxmlformats.org/officeDocument/2006/relationships/slide" Target="slides/slide95.xml"/><Relationship Id="rId98" Type="http://schemas.openxmlformats.org/officeDocument/2006/relationships/slide" Target="slides/slide96.xml"/><Relationship Id="rId99" Type="http://schemas.openxmlformats.org/officeDocument/2006/relationships/slide" Target="slides/slide97.xml"/><Relationship Id="rId120" Type="http://schemas.openxmlformats.org/officeDocument/2006/relationships/slide" Target="slides/slide118.xml"/><Relationship Id="rId121" Type="http://schemas.openxmlformats.org/officeDocument/2006/relationships/slide" Target="slides/slide119.xml"/><Relationship Id="rId122" Type="http://schemas.openxmlformats.org/officeDocument/2006/relationships/slide" Target="slides/slide120.xml"/><Relationship Id="rId123" Type="http://schemas.openxmlformats.org/officeDocument/2006/relationships/slide" Target="slides/slide121.xml"/><Relationship Id="rId124" Type="http://schemas.openxmlformats.org/officeDocument/2006/relationships/slide" Target="slides/slide122.xml"/><Relationship Id="rId125" Type="http://schemas.openxmlformats.org/officeDocument/2006/relationships/slide" Target="slides/slide123.xml"/><Relationship Id="rId126" Type="http://schemas.openxmlformats.org/officeDocument/2006/relationships/slide" Target="slides/slide124.xml"/><Relationship Id="rId127" Type="http://schemas.openxmlformats.org/officeDocument/2006/relationships/slide" Target="slides/slide125.xml"/><Relationship Id="rId128" Type="http://schemas.openxmlformats.org/officeDocument/2006/relationships/slide" Target="slides/slide126.xml"/><Relationship Id="rId129" Type="http://schemas.openxmlformats.org/officeDocument/2006/relationships/slide" Target="slides/slide127.xml"/><Relationship Id="rId160" Type="http://schemas.openxmlformats.org/officeDocument/2006/relationships/slide" Target="slides/slide158.xml"/><Relationship Id="rId161" Type="http://schemas.openxmlformats.org/officeDocument/2006/relationships/slide" Target="slides/slide159.xml"/><Relationship Id="rId162" Type="http://schemas.openxmlformats.org/officeDocument/2006/relationships/slide" Target="slides/slide160.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63" Type="http://schemas.openxmlformats.org/officeDocument/2006/relationships/slide" Target="slides/slide161.xml"/><Relationship Id="rId164" Type="http://schemas.openxmlformats.org/officeDocument/2006/relationships/slide" Target="slides/slide162.xml"/><Relationship Id="rId165" Type="http://schemas.openxmlformats.org/officeDocument/2006/relationships/slide" Target="slides/slide163.xml"/><Relationship Id="rId166" Type="http://schemas.openxmlformats.org/officeDocument/2006/relationships/slide" Target="slides/slide164.xml"/><Relationship Id="rId167" Type="http://schemas.openxmlformats.org/officeDocument/2006/relationships/slide" Target="slides/slide165.xml"/><Relationship Id="rId168" Type="http://schemas.openxmlformats.org/officeDocument/2006/relationships/slide" Target="slides/slide166.xml"/><Relationship Id="rId169" Type="http://schemas.openxmlformats.org/officeDocument/2006/relationships/slide" Target="slides/slide167.xml"/><Relationship Id="rId200" Type="http://schemas.openxmlformats.org/officeDocument/2006/relationships/slide" Target="slides/slide198.xml"/><Relationship Id="rId201" Type="http://schemas.openxmlformats.org/officeDocument/2006/relationships/slide" Target="slides/slide199.xml"/><Relationship Id="rId202" Type="http://schemas.openxmlformats.org/officeDocument/2006/relationships/slide" Target="slides/slide200.xml"/><Relationship Id="rId203" Type="http://schemas.openxmlformats.org/officeDocument/2006/relationships/slide" Target="slides/slide201.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204" Type="http://schemas.openxmlformats.org/officeDocument/2006/relationships/slide" Target="slides/slide202.xml"/><Relationship Id="rId205" Type="http://schemas.openxmlformats.org/officeDocument/2006/relationships/slide" Target="slides/slide203.xml"/><Relationship Id="rId206" Type="http://schemas.openxmlformats.org/officeDocument/2006/relationships/slide" Target="slides/slide204.xml"/><Relationship Id="rId207" Type="http://schemas.openxmlformats.org/officeDocument/2006/relationships/slide" Target="slides/slide205.xml"/><Relationship Id="rId208" Type="http://schemas.openxmlformats.org/officeDocument/2006/relationships/notesMaster" Target="notesMasters/notesMaster1.xml"/><Relationship Id="rId209" Type="http://schemas.openxmlformats.org/officeDocument/2006/relationships/handoutMaster" Target="handoutMasters/handoutMaster1.xml"/><Relationship Id="rId130" Type="http://schemas.openxmlformats.org/officeDocument/2006/relationships/slide" Target="slides/slide128.xml"/><Relationship Id="rId131" Type="http://schemas.openxmlformats.org/officeDocument/2006/relationships/slide" Target="slides/slide129.xml"/><Relationship Id="rId132" Type="http://schemas.openxmlformats.org/officeDocument/2006/relationships/slide" Target="slides/slide130.xml"/><Relationship Id="rId133" Type="http://schemas.openxmlformats.org/officeDocument/2006/relationships/slide" Target="slides/slide131.xml"/><Relationship Id="rId134" Type="http://schemas.openxmlformats.org/officeDocument/2006/relationships/slide" Target="slides/slide132.xml"/><Relationship Id="rId135" Type="http://schemas.openxmlformats.org/officeDocument/2006/relationships/slide" Target="slides/slide133.xml"/><Relationship Id="rId136" Type="http://schemas.openxmlformats.org/officeDocument/2006/relationships/slide" Target="slides/slide134.xml"/><Relationship Id="rId137" Type="http://schemas.openxmlformats.org/officeDocument/2006/relationships/slide" Target="slides/slide135.xml"/><Relationship Id="rId138" Type="http://schemas.openxmlformats.org/officeDocument/2006/relationships/slide" Target="slides/slide136.xml"/><Relationship Id="rId139" Type="http://schemas.openxmlformats.org/officeDocument/2006/relationships/slide" Target="slides/slide137.xml"/><Relationship Id="rId170" Type="http://schemas.openxmlformats.org/officeDocument/2006/relationships/slide" Target="slides/slide168.xml"/><Relationship Id="rId171" Type="http://schemas.openxmlformats.org/officeDocument/2006/relationships/slide" Target="slides/slide169.xml"/><Relationship Id="rId172" Type="http://schemas.openxmlformats.org/officeDocument/2006/relationships/slide" Target="slides/slide170.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173" Type="http://schemas.openxmlformats.org/officeDocument/2006/relationships/slide" Target="slides/slide171.xml"/><Relationship Id="rId174" Type="http://schemas.openxmlformats.org/officeDocument/2006/relationships/slide" Target="slides/slide172.xml"/><Relationship Id="rId175" Type="http://schemas.openxmlformats.org/officeDocument/2006/relationships/slide" Target="slides/slide173.xml"/><Relationship Id="rId176" Type="http://schemas.openxmlformats.org/officeDocument/2006/relationships/slide" Target="slides/slide174.xml"/><Relationship Id="rId177" Type="http://schemas.openxmlformats.org/officeDocument/2006/relationships/slide" Target="slides/slide175.xml"/><Relationship Id="rId178" Type="http://schemas.openxmlformats.org/officeDocument/2006/relationships/slide" Target="slides/slide176.xml"/><Relationship Id="rId179" Type="http://schemas.openxmlformats.org/officeDocument/2006/relationships/slide" Target="slides/slide177.xml"/><Relationship Id="rId210" Type="http://schemas.openxmlformats.org/officeDocument/2006/relationships/printerSettings" Target="printerSettings/printerSettings1.bin"/><Relationship Id="rId211" Type="http://schemas.openxmlformats.org/officeDocument/2006/relationships/commentAuthors" Target="commentAuthors.xml"/><Relationship Id="rId212" Type="http://schemas.openxmlformats.org/officeDocument/2006/relationships/presProps" Target="presProps.xml"/><Relationship Id="rId213" Type="http://schemas.openxmlformats.org/officeDocument/2006/relationships/viewProps" Target="viewProps.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214" Type="http://schemas.openxmlformats.org/officeDocument/2006/relationships/theme" Target="theme/theme1.xml"/><Relationship Id="rId2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100" Type="http://schemas.openxmlformats.org/officeDocument/2006/relationships/slide" Target="slides/slide98.xml"/><Relationship Id="rId101" Type="http://schemas.openxmlformats.org/officeDocument/2006/relationships/slide" Target="slides/slide99.xml"/><Relationship Id="rId102" Type="http://schemas.openxmlformats.org/officeDocument/2006/relationships/slide" Target="slides/slide100.xml"/><Relationship Id="rId103" Type="http://schemas.openxmlformats.org/officeDocument/2006/relationships/slide" Target="slides/slide101.xml"/><Relationship Id="rId104" Type="http://schemas.openxmlformats.org/officeDocument/2006/relationships/slide" Target="slides/slide102.xml"/><Relationship Id="rId105" Type="http://schemas.openxmlformats.org/officeDocument/2006/relationships/slide" Target="slides/slide103.xml"/><Relationship Id="rId106" Type="http://schemas.openxmlformats.org/officeDocument/2006/relationships/slide" Target="slides/slide104.xml"/><Relationship Id="rId107" Type="http://schemas.openxmlformats.org/officeDocument/2006/relationships/slide" Target="slides/slide105.xml"/><Relationship Id="rId108" Type="http://schemas.openxmlformats.org/officeDocument/2006/relationships/slide" Target="slides/slide106.xml"/><Relationship Id="rId109" Type="http://schemas.openxmlformats.org/officeDocument/2006/relationships/slide" Target="slides/slide107.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40" Type="http://schemas.openxmlformats.org/officeDocument/2006/relationships/slide" Target="slides/slide138.xml"/><Relationship Id="rId141" Type="http://schemas.openxmlformats.org/officeDocument/2006/relationships/slide" Target="slides/slide13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EBD5C70-A77C-D44C-854F-A6F8297575FD}" type="datetimeFigureOut">
              <a:rPr lang="en-US" smtClean="0"/>
              <a:t>10/14/15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3134843-9A0F-EA4D-9579-EAF7D6C230F3}" type="slidenum">
              <a:rPr lang="en-US" smtClean="0"/>
              <a:t>‹#›</a:t>
            </a:fld>
            <a:endParaRPr lang="en-US"/>
          </a:p>
        </p:txBody>
      </p:sp>
    </p:spTree>
    <p:extLst>
      <p:ext uri="{BB962C8B-B14F-4D97-AF65-F5344CB8AC3E}">
        <p14:creationId xmlns:p14="http://schemas.microsoft.com/office/powerpoint/2010/main" val="162172739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FF205B-BE99-47B5-9D85-FE0A8EFCBE6F}" type="datetimeFigureOut">
              <a:rPr lang="en-US" smtClean="0"/>
              <a:t>10/14/15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FD7082-E91C-4A70-ABE3-58686BBA458D}" type="slidenum">
              <a:rPr lang="en-US" smtClean="0"/>
              <a:t>‹#›</a:t>
            </a:fld>
            <a:endParaRPr lang="en-US"/>
          </a:p>
        </p:txBody>
      </p:sp>
    </p:spTree>
    <p:extLst>
      <p:ext uri="{BB962C8B-B14F-4D97-AF65-F5344CB8AC3E}">
        <p14:creationId xmlns:p14="http://schemas.microsoft.com/office/powerpoint/2010/main" val="120942650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3.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5.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6.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7.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8.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9.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2.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3.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4.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6.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0.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7.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9.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2.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4.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5.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6.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8.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5.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5.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9.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2.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3.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4.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8.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a:ln/>
        </p:spPr>
      </p:sp>
      <p:sp>
        <p:nvSpPr>
          <p:cNvPr id="2969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dirty="0" smtClean="0">
                <a:solidFill>
                  <a:prstClr val="black"/>
                </a:solidFill>
                <a:latin typeface="+mn-lt"/>
              </a:rPr>
              <a:t>Attribution condition: You must indicate that derivative work</a:t>
            </a:r>
          </a:p>
          <a:p>
            <a:r>
              <a:rPr lang="en-US" sz="1200" dirty="0" smtClean="0">
                <a:solidFill>
                  <a:prstClr val="black"/>
                </a:solidFill>
                <a:latin typeface="+mn-lt"/>
              </a:rPr>
              <a:t>"Is derived from </a:t>
            </a:r>
            <a:r>
              <a:rPr lang="en-US" sz="1200" dirty="0" err="1" smtClean="0">
                <a:solidFill>
                  <a:prstClr val="black"/>
                </a:solidFill>
                <a:latin typeface="+mn-lt"/>
              </a:rPr>
              <a:t>Xeno</a:t>
            </a:r>
            <a:r>
              <a:rPr lang="en-US" sz="1200" dirty="0" smtClean="0">
                <a:solidFill>
                  <a:prstClr val="black"/>
                </a:solidFill>
                <a:latin typeface="+mn-lt"/>
              </a:rPr>
              <a:t> </a:t>
            </a:r>
            <a:r>
              <a:rPr lang="en-US" sz="1200" dirty="0" err="1" smtClean="0">
                <a:solidFill>
                  <a:prstClr val="black"/>
                </a:solidFill>
                <a:latin typeface="+mn-lt"/>
              </a:rPr>
              <a:t>Kovah's</a:t>
            </a:r>
            <a:r>
              <a:rPr lang="en-US" sz="1200" dirty="0" smtClean="0">
                <a:solidFill>
                  <a:prstClr val="black"/>
                </a:solidFill>
                <a:latin typeface="+mn-lt"/>
              </a:rPr>
              <a:t> ’Introductory Intel x86: Assembly, Architecture, and Applications’ class"</a:t>
            </a:r>
            <a:endParaRPr lang="en-US" sz="1200" dirty="0">
              <a:solidFill>
                <a:prstClr val="black"/>
              </a:solidFill>
              <a:latin typeface="+mn-lt"/>
            </a:endParaRPr>
          </a:p>
        </p:txBody>
      </p:sp>
      <p:sp>
        <p:nvSpPr>
          <p:cNvPr id="2969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ea typeface="ＭＳ Ｐゴシック" charset="0"/>
                <a:cs typeface="ＭＳ Ｐゴシック" charset="0"/>
              </a:defRPr>
            </a:lvl1pPr>
            <a:lvl2pPr marL="742950" indent="-285750">
              <a:defRPr sz="2000">
                <a:solidFill>
                  <a:schemeClr val="tx1"/>
                </a:solidFill>
                <a:latin typeface="Arial" charset="0"/>
                <a:ea typeface="ＭＳ Ｐゴシック" charset="0"/>
              </a:defRPr>
            </a:lvl2pPr>
            <a:lvl3pPr marL="1143000" indent="-228600">
              <a:defRPr sz="2000">
                <a:solidFill>
                  <a:schemeClr val="tx1"/>
                </a:solidFill>
                <a:latin typeface="Arial" charset="0"/>
                <a:ea typeface="ＭＳ Ｐゴシック" charset="0"/>
              </a:defRPr>
            </a:lvl3pPr>
            <a:lvl4pPr marL="1600200" indent="-228600">
              <a:defRPr sz="2000">
                <a:solidFill>
                  <a:schemeClr val="tx1"/>
                </a:solidFill>
                <a:latin typeface="Arial" charset="0"/>
                <a:ea typeface="ＭＳ Ｐゴシック" charset="0"/>
              </a:defRPr>
            </a:lvl4pPr>
            <a:lvl5pPr marL="2057400" indent="-22860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fld id="{82E91C7F-A5F6-9A4D-B053-7F1F29C94874}" type="slidenum">
              <a:rPr lang="en-US" sz="1200">
                <a:solidFill>
                  <a:prstClr val="black"/>
                </a:solidFill>
              </a:rPr>
              <a:pPr/>
              <a:t>2</a:t>
            </a:fld>
            <a:endParaRPr lang="en-US" sz="120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12B9CC9-78D5-46CB-8F3D-57E1F4F28C13}" type="slidenum">
              <a:rPr lang="en-US" smtClean="0"/>
              <a:pPr/>
              <a:t>11</a:t>
            </a:fld>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If B0:D0:F0 Header type &amp; 0x80 then it’s a multi-controller device</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F0 will control Bus 0</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F1 will control bus 1 and so forth</a:t>
            </a:r>
          </a:p>
          <a:p>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163</a:t>
            </a:fld>
            <a:endParaRPr lang="en-US"/>
          </a:p>
        </p:txBody>
      </p:sp>
    </p:spTree>
    <p:extLst>
      <p:ext uri="{BB962C8B-B14F-4D97-AF65-F5344CB8AC3E}">
        <p14:creationId xmlns:p14="http://schemas.microsoft.com/office/powerpoint/2010/main" val="192333282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my least favorite way of finding where things are configured, but it *can</a:t>
            </a:r>
            <a:r>
              <a:rPr lang="en-US" baseline="0" smtClean="0"/>
              <a:t>* work</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165</a:t>
            </a:fld>
            <a:endParaRPr lang="en-US"/>
          </a:p>
        </p:txBody>
      </p:sp>
    </p:spTree>
    <p:extLst>
      <p:ext uri="{BB962C8B-B14F-4D97-AF65-F5344CB8AC3E}">
        <p14:creationId xmlns:p14="http://schemas.microsoft.com/office/powerpoint/2010/main" val="121401616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We’ve either already mentioned these</a:t>
            </a:r>
            <a:r>
              <a:rPr lang="en-US" baseline="0" dirty="0" smtClean="0"/>
              <a:t> tools or will talk about them in more detail.</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166</a:t>
            </a:fld>
            <a:endParaRPr lang="en-US"/>
          </a:p>
        </p:txBody>
      </p:sp>
    </p:spTree>
    <p:extLst>
      <p:ext uri="{BB962C8B-B14F-4D97-AF65-F5344CB8AC3E}">
        <p14:creationId xmlns:p14="http://schemas.microsoft.com/office/powerpoint/2010/main" val="121401616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Look at all that is done in just a few instructions.  BIOS is very concise code indeed</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167</a:t>
            </a:fld>
            <a:endParaRPr lang="en-US"/>
          </a:p>
        </p:txBody>
      </p:sp>
    </p:spTree>
    <p:extLst>
      <p:ext uri="{BB962C8B-B14F-4D97-AF65-F5344CB8AC3E}">
        <p14:creationId xmlns:p14="http://schemas.microsoft.com/office/powerpoint/2010/main" val="121401616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Arial" panose="020B0604020202020204" pitchFamily="34" charset="0"/>
                <a:cs typeface="Arial" panose="020B0604020202020204" pitchFamily="34" charset="0"/>
              </a:rPr>
              <a:t>Some things are easier to look at in text mode than graph mode (in my opinion) and this is one of them.</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Arial" panose="020B0604020202020204" pitchFamily="34" charset="0"/>
                <a:cs typeface="Arial" panose="020B0604020202020204" pitchFamily="34" charset="0"/>
              </a:rPr>
              <a:t>So this sets up a whole bunch of that memory map, which pretty much brings us full circle</a:t>
            </a:r>
            <a:r>
              <a:rPr lang="en-US" sz="1200" dirty="0" smtClean="0">
                <a:latin typeface="+mn-lt"/>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mn-lt"/>
                <a:cs typeface="+mn-cs"/>
              </a:rPr>
              <a:t>Some of these you’ll really have to look up for yourself.  DMIBAR, etc.</a:t>
            </a:r>
            <a:endParaRPr lang="en-US" sz="1200"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083012F4-82AF-452C-9B99-58AD7BC474BA}" type="slidenum">
              <a:rPr lang="en-US" smtClean="0"/>
              <a:t>168</a:t>
            </a:fld>
            <a:endParaRPr lang="en-US"/>
          </a:p>
        </p:txBody>
      </p:sp>
    </p:spTree>
    <p:extLst>
      <p:ext uri="{BB962C8B-B14F-4D97-AF65-F5344CB8AC3E}">
        <p14:creationId xmlns:p14="http://schemas.microsoft.com/office/powerpoint/2010/main" val="74539290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"RCBA = mirror universe</a:t>
            </a:r>
            <a:r>
              <a:rPr lang="en-US" baseline="0" dirty="0" smtClean="0"/>
              <a:t> </a:t>
            </a:r>
            <a:r>
              <a:rPr lang="en-US" baseline="0" dirty="0" err="1" smtClean="0"/>
              <a:t>spock</a:t>
            </a:r>
            <a:r>
              <a:rPr lang="en-US" baseline="0" dirty="0" smtClean="0"/>
              <a:t>, because it's the mirror of the ABCs. RCRB = RC Cola…because I wanted one of them to be RC Cola."</a:t>
            </a:r>
          </a:p>
          <a:p>
            <a:r>
              <a:rPr lang="en-US" baseline="0" dirty="0" smtClean="0"/>
              <a:t>Key thing to remember: "RCBA holds RCRB"</a:t>
            </a:r>
            <a:endParaRPr lang="en-US" dirty="0" smtClean="0"/>
          </a:p>
          <a:p>
            <a:r>
              <a:rPr lang="en-US" dirty="0" smtClean="0"/>
              <a:t>http://img1.wikia.nocookie.net/__cb20090608054928/memory-gamma/images/a/a7/Spock_(mirror).jpg</a:t>
            </a:r>
          </a:p>
          <a:p>
            <a:r>
              <a:rPr lang="en-US" dirty="0" smtClean="0"/>
              <a:t>http://</a:t>
            </a:r>
            <a:r>
              <a:rPr lang="en-US" dirty="0" err="1" smtClean="0"/>
              <a:t>ecx.images-amazon.com</a:t>
            </a:r>
            <a:r>
              <a:rPr lang="en-US" dirty="0" smtClean="0"/>
              <a:t>/images/I/41SH8i1ZunL.jpg</a:t>
            </a:r>
          </a:p>
          <a:p>
            <a:r>
              <a:rPr lang="en-US" dirty="0" smtClean="0"/>
              <a:t>http://2.bp.blogspot.com/-78xSvq-r1ec/UPLWVmmR8kI/</a:t>
            </a:r>
            <a:r>
              <a:rPr lang="en-US" dirty="0" err="1" smtClean="0"/>
              <a:t>AAAAAAAABcw</a:t>
            </a:r>
            <a:r>
              <a:rPr lang="en-US" dirty="0" smtClean="0"/>
              <a:t>/Icea0Nvo_HQ/s1600/</a:t>
            </a:r>
            <a:r>
              <a:rPr lang="en-US" dirty="0" err="1" smtClean="0"/>
              <a:t>Spock+Goatee.tiff</a:t>
            </a:r>
            <a:endParaRPr lang="en-US" dirty="0"/>
          </a:p>
        </p:txBody>
      </p:sp>
      <p:sp>
        <p:nvSpPr>
          <p:cNvPr id="4" name="Slide Number Placeholder 3"/>
          <p:cNvSpPr>
            <a:spLocks noGrp="1"/>
          </p:cNvSpPr>
          <p:nvPr>
            <p:ph type="sldNum" sz="quarter" idx="10"/>
          </p:nvPr>
        </p:nvSpPr>
        <p:spPr/>
        <p:txBody>
          <a:bodyPr/>
          <a:lstStyle/>
          <a:p>
            <a:fld id="{E9FD7082-E91C-4A70-ABE3-58686BBA458D}" type="slidenum">
              <a:rPr lang="en-US" smtClean="0"/>
              <a:t>169</a:t>
            </a:fld>
            <a:endParaRPr lang="en-US"/>
          </a:p>
        </p:txBody>
      </p:sp>
    </p:spTree>
    <p:extLst>
      <p:ext uri="{BB962C8B-B14F-4D97-AF65-F5344CB8AC3E}">
        <p14:creationId xmlns:p14="http://schemas.microsoft.com/office/powerpoint/2010/main" val="258650800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so when you put RCRB into CF8, out</a:t>
            </a:r>
            <a:r>
              <a:rPr lang="en-US" baseline="0" dirty="0" smtClean="0"/>
              <a:t> 'pops' (</a:t>
            </a:r>
            <a:r>
              <a:rPr lang="en-US" baseline="0" dirty="0" err="1" smtClean="0"/>
              <a:t>hyuk</a:t>
            </a:r>
            <a:r>
              <a:rPr lang="en-US" baseline="0" dirty="0" smtClean="0"/>
              <a:t> </a:t>
            </a:r>
            <a:r>
              <a:rPr lang="en-US" baseline="0" dirty="0" err="1" smtClean="0"/>
              <a:t>hyuk</a:t>
            </a:r>
            <a:r>
              <a:rPr lang="en-US" baseline="0" dirty="0" smtClean="0"/>
              <a:t>) RCBA!"</a:t>
            </a:r>
          </a:p>
          <a:p>
            <a:r>
              <a:rPr lang="en-US" baseline="0" dirty="0" smtClean="0"/>
              <a:t>(it's a joke because in the US </a:t>
            </a:r>
            <a:r>
              <a:rPr lang="en-US" baseline="0" dirty="0" err="1" smtClean="0"/>
              <a:t>midwest</a:t>
            </a:r>
            <a:r>
              <a:rPr lang="en-US" baseline="0" dirty="0" smtClean="0"/>
              <a:t> we call soda pop just "pop")</a:t>
            </a:r>
          </a:p>
        </p:txBody>
      </p:sp>
      <p:sp>
        <p:nvSpPr>
          <p:cNvPr id="4" name="Slide Number Placeholder 3"/>
          <p:cNvSpPr>
            <a:spLocks noGrp="1"/>
          </p:cNvSpPr>
          <p:nvPr>
            <p:ph type="sldNum" sz="quarter" idx="10"/>
          </p:nvPr>
        </p:nvSpPr>
        <p:spPr/>
        <p:txBody>
          <a:bodyPr/>
          <a:lstStyle/>
          <a:p>
            <a:fld id="{E9FD7082-E91C-4A70-ABE3-58686BBA458D}" type="slidenum">
              <a:rPr lang="en-US" smtClean="0"/>
              <a:t>172</a:t>
            </a:fld>
            <a:endParaRPr lang="en-US"/>
          </a:p>
        </p:txBody>
      </p:sp>
    </p:spTree>
    <p:extLst>
      <p:ext uri="{BB962C8B-B14F-4D97-AF65-F5344CB8AC3E}">
        <p14:creationId xmlns:p14="http://schemas.microsoft.com/office/powerpoint/2010/main" val="144215167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If B0:D0:F0 Header type &amp; 0x80 then it’s a multi-controller device</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F0 will control Bus 0</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F1 will control bus 1 and so forth</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a:t>
            </a:r>
          </a:p>
          <a:p>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173</a:t>
            </a:fld>
            <a:endParaRPr lang="en-US"/>
          </a:p>
        </p:txBody>
      </p:sp>
    </p:spTree>
    <p:extLst>
      <p:ext uri="{BB962C8B-B14F-4D97-AF65-F5344CB8AC3E}">
        <p14:creationId xmlns:p14="http://schemas.microsoft.com/office/powerpoint/2010/main" val="192333282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If B0:D0:F0 Header type &amp; 0x80 then it’s a multi-controller device</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F0 will control Bus 0</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F1 will control bus 1 and so forth</a:t>
            </a:r>
          </a:p>
          <a:p>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174</a:t>
            </a:fld>
            <a:endParaRPr lang="en-US"/>
          </a:p>
        </p:txBody>
      </p:sp>
    </p:spTree>
    <p:extLst>
      <p:ext uri="{BB962C8B-B14F-4D97-AF65-F5344CB8AC3E}">
        <p14:creationId xmlns:p14="http://schemas.microsoft.com/office/powerpoint/2010/main" val="192333282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If B0:D0:F0 Header type &amp; 0x80 then it’s a multi-controller device</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F0 will control Bus 0</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F1 </a:t>
            </a:r>
            <a:r>
              <a:rPr lang="en-US" sz="1800" smtClean="0">
                <a:latin typeface="Arial" panose="020B0604020202020204" pitchFamily="34" charset="0"/>
                <a:cs typeface="Arial" panose="020B0604020202020204" pitchFamily="34" charset="0"/>
              </a:rPr>
              <a:t>will control bus 1 and so forth</a:t>
            </a:r>
          </a:p>
          <a:p>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175</a:t>
            </a:fld>
            <a:endParaRPr lang="en-US"/>
          </a:p>
        </p:txBody>
      </p:sp>
    </p:spTree>
    <p:extLst>
      <p:ext uri="{BB962C8B-B14F-4D97-AF65-F5344CB8AC3E}">
        <p14:creationId xmlns:p14="http://schemas.microsoft.com/office/powerpoint/2010/main" val="1923332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12B9CC9-78D5-46CB-8F3D-57E1F4F28C13}" type="slidenum">
              <a:rPr lang="en-US" smtClean="0"/>
              <a:pPr/>
              <a:t>12</a:t>
            </a:fld>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If B0:D0:F0 Header type &amp; 0x80 then it’s a multi-controller device</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F0 will control Bus 0</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F1 will control bus 1 and so forth</a:t>
            </a:r>
          </a:p>
          <a:p>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176</a:t>
            </a:fld>
            <a:endParaRPr lang="en-US"/>
          </a:p>
        </p:txBody>
      </p:sp>
    </p:spTree>
    <p:extLst>
      <p:ext uri="{BB962C8B-B14F-4D97-AF65-F5344CB8AC3E}">
        <p14:creationId xmlns:p14="http://schemas.microsoft.com/office/powerpoint/2010/main" val="1923332825"/>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might</a:t>
            </a:r>
            <a:r>
              <a:rPr lang="en-US" baseline="0" dirty="0" smtClean="0"/>
              <a:t> it know that writing 1s is meant to check size? Maybe because if you write a 1 into bit 0, then bit 1 is reserved to 0, and thus writing a 1 into that reserved bit means its size checking time. Maybe test with a less-than-all-1s example</a:t>
            </a:r>
            <a:endParaRPr lang="en-US" dirty="0"/>
          </a:p>
        </p:txBody>
      </p:sp>
      <p:sp>
        <p:nvSpPr>
          <p:cNvPr id="4" name="Slide Number Placeholder 3"/>
          <p:cNvSpPr>
            <a:spLocks noGrp="1"/>
          </p:cNvSpPr>
          <p:nvPr>
            <p:ph type="sldNum" sz="quarter" idx="10"/>
          </p:nvPr>
        </p:nvSpPr>
        <p:spPr/>
        <p:txBody>
          <a:bodyPr/>
          <a:lstStyle/>
          <a:p>
            <a:fld id="{E9FD7082-E91C-4A70-ABE3-58686BBA458D}" type="slidenum">
              <a:rPr lang="en-US" smtClean="0"/>
              <a:t>180</a:t>
            </a:fld>
            <a:endParaRPr lang="en-US"/>
          </a:p>
        </p:txBody>
      </p:sp>
    </p:spTree>
    <p:extLst>
      <p:ext uri="{BB962C8B-B14F-4D97-AF65-F5344CB8AC3E}">
        <p14:creationId xmlns:p14="http://schemas.microsoft.com/office/powerpoint/2010/main" val="891054635"/>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9FD7082-E91C-4A70-ABE3-58686BBA458D}" type="slidenum">
              <a:rPr lang="en-US" smtClean="0"/>
              <a:t>187</a:t>
            </a:fld>
            <a:endParaRPr lang="en-US"/>
          </a:p>
        </p:txBody>
      </p:sp>
    </p:spTree>
    <p:extLst>
      <p:ext uri="{BB962C8B-B14F-4D97-AF65-F5344CB8AC3E}">
        <p14:creationId xmlns:p14="http://schemas.microsoft.com/office/powerpoint/2010/main" val="229529651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Basically think</a:t>
            </a:r>
            <a:r>
              <a:rPr lang="en-US" baseline="0" dirty="0" smtClean="0"/>
              <a:t> of it as the PCI device has some default state, e.g. telling you whether it is 32 or 64 bit, whether it is </a:t>
            </a:r>
            <a:r>
              <a:rPr lang="en-US" baseline="0" dirty="0" err="1" smtClean="0"/>
              <a:t>prefetchable</a:t>
            </a:r>
            <a:r>
              <a:rPr lang="en-US" baseline="0" dirty="0" smtClean="0"/>
              <a:t>, whether it wants to map something into memory or IO, etc. The BIOS then comes along and saves this information, queries the mapping size by doing the write-1s, and then maps it wherever it wants to, and sets the appropriate command bits</a:t>
            </a:r>
            <a:endParaRPr lang="en-US" dirty="0" smtClean="0"/>
          </a:p>
          <a:p>
            <a:endParaRPr lang="en-US" dirty="0"/>
          </a:p>
        </p:txBody>
      </p:sp>
      <p:sp>
        <p:nvSpPr>
          <p:cNvPr id="4" name="Slide Number Placeholder 3"/>
          <p:cNvSpPr>
            <a:spLocks noGrp="1"/>
          </p:cNvSpPr>
          <p:nvPr>
            <p:ph type="sldNum" sz="quarter" idx="10"/>
          </p:nvPr>
        </p:nvSpPr>
        <p:spPr/>
        <p:txBody>
          <a:bodyPr/>
          <a:lstStyle/>
          <a:p>
            <a:fld id="{E9FD7082-E91C-4A70-ABE3-58686BBA458D}" type="slidenum">
              <a:rPr lang="en-US" smtClean="0"/>
              <a:t>189</a:t>
            </a:fld>
            <a:endParaRPr lang="en-US"/>
          </a:p>
        </p:txBody>
      </p:sp>
    </p:spTree>
    <p:extLst>
      <p:ext uri="{BB962C8B-B14F-4D97-AF65-F5344CB8AC3E}">
        <p14:creationId xmlns:p14="http://schemas.microsoft.com/office/powerpoint/2010/main" val="291537266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191</a:t>
            </a:fld>
            <a:endParaRPr lang="en-US"/>
          </a:p>
        </p:txBody>
      </p:sp>
    </p:spTree>
    <p:extLst>
      <p:ext uri="{BB962C8B-B14F-4D97-AF65-F5344CB8AC3E}">
        <p14:creationId xmlns:p14="http://schemas.microsoft.com/office/powerpoint/2010/main" val="393896131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UEFI XROM location</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192</a:t>
            </a:fld>
            <a:endParaRPr lang="en-US"/>
          </a:p>
        </p:txBody>
      </p:sp>
    </p:spTree>
    <p:extLst>
      <p:ext uri="{BB962C8B-B14F-4D97-AF65-F5344CB8AC3E}">
        <p14:creationId xmlns:p14="http://schemas.microsoft.com/office/powerpoint/2010/main" val="168908804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have seen it written that 1’s are</a:t>
            </a:r>
            <a:r>
              <a:rPr lang="en-US" baseline="0" dirty="0" smtClean="0"/>
              <a:t> written to all bits except bit 0.  I know I read it but can’t cite the source.  </a:t>
            </a:r>
          </a:p>
          <a:p>
            <a:r>
              <a:rPr lang="en-US" baseline="0" dirty="0" smtClean="0"/>
              <a:t>I’ve tried it both ways and get the same output either way.  I choose the above way since this is how the Linux kernel does it (PCI_ROM_ADDRESS_MASK = ~7FFUL)</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194</a:t>
            </a:fld>
            <a:endParaRPr lang="en-US"/>
          </a:p>
        </p:txBody>
      </p:sp>
    </p:spTree>
    <p:extLst>
      <p:ext uri="{BB962C8B-B14F-4D97-AF65-F5344CB8AC3E}">
        <p14:creationId xmlns:p14="http://schemas.microsoft.com/office/powerpoint/2010/main" val="54388292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have seen it written that 1’s are</a:t>
            </a:r>
            <a:r>
              <a:rPr lang="en-US" baseline="0" dirty="0" smtClean="0"/>
              <a:t> written to all bits except bit 0.  I know I read it but can’t cite the source.  </a:t>
            </a:r>
          </a:p>
          <a:p>
            <a:r>
              <a:rPr lang="en-US" baseline="0" dirty="0" smtClean="0"/>
              <a:t>I’ve tried it both ways and get the same output either way.  I choose the above way since this is how the Linux kernel does it (PCI_ROM_ADDRESS_MASK = ~7FFUL)</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195</a:t>
            </a:fld>
            <a:endParaRPr lang="en-US"/>
          </a:p>
        </p:txBody>
      </p:sp>
    </p:spTree>
    <p:extLst>
      <p:ext uri="{BB962C8B-B14F-4D97-AF65-F5344CB8AC3E}">
        <p14:creationId xmlns:p14="http://schemas.microsoft.com/office/powerpoint/2010/main" val="54388292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have seen it written that 1’s are</a:t>
            </a:r>
            <a:r>
              <a:rPr lang="en-US" baseline="0" dirty="0" smtClean="0"/>
              <a:t> written to all bits except bit 0.  I know I read it but can’t cite the source.  </a:t>
            </a:r>
          </a:p>
          <a:p>
            <a:r>
              <a:rPr lang="en-US" baseline="0" dirty="0" smtClean="0"/>
              <a:t>I’ve tried it both ways and get the same output either way.  I choose the above way since this is how the Linux kernel does it (PCI_ROM_ADDRESS_MASK = ~7FFUL)</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196</a:t>
            </a:fld>
            <a:endParaRPr lang="en-US"/>
          </a:p>
        </p:txBody>
      </p:sp>
    </p:spTree>
    <p:extLst>
      <p:ext uri="{BB962C8B-B14F-4D97-AF65-F5344CB8AC3E}">
        <p14:creationId xmlns:p14="http://schemas.microsoft.com/office/powerpoint/2010/main" val="54388292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have seen it written that 1’s are</a:t>
            </a:r>
            <a:r>
              <a:rPr lang="en-US" baseline="0" dirty="0" smtClean="0"/>
              <a:t> written to all bits except bit 0.  I know I read it but can’t cite the source.  </a:t>
            </a:r>
          </a:p>
          <a:p>
            <a:r>
              <a:rPr lang="en-US" baseline="0" dirty="0" smtClean="0"/>
              <a:t>I’ve tried it both ways and get the same output either way.  I choose the above way since this is how the Linux kernel does it (PCI_ROM_ADDRESS_MASK = ~7FFUL)</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197</a:t>
            </a:fld>
            <a:endParaRPr lang="en-US"/>
          </a:p>
        </p:txBody>
      </p:sp>
    </p:spTree>
    <p:extLst>
      <p:ext uri="{BB962C8B-B14F-4D97-AF65-F5344CB8AC3E}">
        <p14:creationId xmlns:p14="http://schemas.microsoft.com/office/powerpoint/2010/main" val="5438829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12B9CC9-78D5-46CB-8F3D-57E1F4F28C13}" type="slidenum">
              <a:rPr lang="en-US" smtClean="0"/>
              <a:pPr/>
              <a:t>13</a:t>
            </a:fld>
            <a:endParaRPr 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whole process is wonky.  The nVidia graphics XROM is at EFFE_0000h</a:t>
            </a:r>
            <a:r>
              <a:rPr lang="en-US" baseline="0" dirty="0" smtClean="0"/>
              <a:t> and there is NO rhyme or reason as to why that is (at least not per the PCI spec)</a:t>
            </a:r>
          </a:p>
          <a:p>
            <a:r>
              <a:rPr lang="en-US" baseline="0" dirty="0" smtClean="0"/>
              <a:t>Writing FFFFF800 to the XROM BAR returns FFFE_0000h.  So close… what’s the connection???</a:t>
            </a:r>
          </a:p>
          <a:p>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198</a:t>
            </a:fld>
            <a:endParaRPr lang="en-US"/>
          </a:p>
        </p:txBody>
      </p:sp>
    </p:spTree>
    <p:extLst>
      <p:ext uri="{BB962C8B-B14F-4D97-AF65-F5344CB8AC3E}">
        <p14:creationId xmlns:p14="http://schemas.microsoft.com/office/powerpoint/2010/main" val="919872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162973FB-7864-4B70-9813-6E1FC204C727}"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162973FB-7864-4B70-9813-6E1FC204C727}"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162973FB-7864-4B70-9813-6E1FC204C727}"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162973FB-7864-4B70-9813-6E1FC204C727}"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162973FB-7864-4B70-9813-6E1FC204C727}"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TODO talk to </a:t>
            </a:r>
            <a:r>
              <a:rPr lang="en-US" baseline="0" dirty="0" err="1" smtClean="0"/>
              <a:t>scornwell</a:t>
            </a:r>
            <a:r>
              <a:rPr lang="en-US" baseline="0" dirty="0" smtClean="0"/>
              <a:t> about this</a:t>
            </a:r>
          </a:p>
        </p:txBody>
      </p:sp>
      <p:sp>
        <p:nvSpPr>
          <p:cNvPr id="4" name="Slide Number Placeholder 3"/>
          <p:cNvSpPr>
            <a:spLocks noGrp="1"/>
          </p:cNvSpPr>
          <p:nvPr>
            <p:ph type="sldNum" sz="quarter" idx="10"/>
          </p:nvPr>
        </p:nvSpPr>
        <p:spPr/>
        <p:txBody>
          <a:bodyPr/>
          <a:lstStyle/>
          <a:p>
            <a:fld id="{162973FB-7864-4B70-9813-6E1FC204C727}"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a:t>
            </a:r>
            <a:r>
              <a:rPr lang="en-US" dirty="0" err="1" smtClean="0"/>
              <a:t>medievalreader.files.wordpress.com</a:t>
            </a:r>
            <a:r>
              <a:rPr lang="en-US" dirty="0" smtClean="0"/>
              <a:t>/2011/08/</a:t>
            </a:r>
            <a:r>
              <a:rPr lang="en-US" dirty="0" err="1" smtClean="0"/>
              <a:t>trebuchet_copy.jpg</a:t>
            </a:r>
            <a:endParaRPr lang="en-US" dirty="0"/>
          </a:p>
        </p:txBody>
      </p:sp>
      <p:sp>
        <p:nvSpPr>
          <p:cNvPr id="4" name="Slide Number Placeholder 3"/>
          <p:cNvSpPr>
            <a:spLocks noGrp="1"/>
          </p:cNvSpPr>
          <p:nvPr>
            <p:ph type="sldNum" sz="quarter" idx="10"/>
          </p:nvPr>
        </p:nvSpPr>
        <p:spPr/>
        <p:txBody>
          <a:bodyPr/>
          <a:lstStyle/>
          <a:p>
            <a:fld id="{E9FD7082-E91C-4A70-ABE3-58686BBA458D}" type="slidenum">
              <a:rPr lang="en-US" smtClean="0"/>
              <a:t>29</a:t>
            </a:fld>
            <a:endParaRPr lang="en-US"/>
          </a:p>
        </p:txBody>
      </p:sp>
    </p:spTree>
    <p:extLst>
      <p:ext uri="{BB962C8B-B14F-4D97-AF65-F5344CB8AC3E}">
        <p14:creationId xmlns:p14="http://schemas.microsoft.com/office/powerpoint/2010/main" val="1026610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9FD7082-E91C-4A70-ABE3-58686BBA458D}" type="slidenum">
              <a:rPr lang="en-US" smtClean="0"/>
              <a:t>3</a:t>
            </a:fld>
            <a:endParaRPr lang="en-US"/>
          </a:p>
        </p:txBody>
      </p:sp>
    </p:spTree>
    <p:extLst>
      <p:ext uri="{BB962C8B-B14F-4D97-AF65-F5344CB8AC3E}">
        <p14:creationId xmlns:p14="http://schemas.microsoft.com/office/powerpoint/2010/main" val="23602030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Arial" panose="020B0604020202020204" pitchFamily="34" charset="0"/>
                <a:cs typeface="Arial" panose="020B0604020202020204" pitchFamily="34" charset="0"/>
              </a:rPr>
              <a:t>A fair number of these pertain to security and that’s what we’ll focus on.</a:t>
            </a:r>
            <a:endParaRPr lang="en-US" sz="1200" dirty="0" smtClean="0">
              <a:latin typeface="+mn-lt"/>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D1117002-0B35-4ACC-8146-206FCC5706A1}" type="slidenum">
              <a:rPr lang="en-US" smtClean="0"/>
              <a:t>34</a:t>
            </a:fld>
            <a:endParaRPr lang="en-US"/>
          </a:p>
        </p:txBody>
      </p:sp>
    </p:spTree>
    <p:extLst>
      <p:ext uri="{BB962C8B-B14F-4D97-AF65-F5344CB8AC3E}">
        <p14:creationId xmlns:p14="http://schemas.microsoft.com/office/powerpoint/2010/main" val="34983080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Arial" panose="020B0604020202020204" pitchFamily="34" charset="0"/>
                <a:cs typeface="Arial" panose="020B0604020202020204" pitchFamily="34" charset="0"/>
              </a:rPr>
              <a:t>They</a:t>
            </a:r>
            <a:r>
              <a:rPr lang="en-US" sz="1200" baseline="0" dirty="0" smtClean="0">
                <a:latin typeface="Arial" panose="020B0604020202020204" pitchFamily="34" charset="0"/>
                <a:cs typeface="Arial" panose="020B0604020202020204" pitchFamily="34" charset="0"/>
              </a:rPr>
              <a:t> are probably similar enough to reference this one instead, but I will not do that.</a:t>
            </a:r>
            <a:endParaRPr lang="en-US" sz="1200" dirty="0" smtClean="0">
              <a:latin typeface="+mn-lt"/>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D1117002-0B35-4ACC-8146-206FCC5706A1}" type="slidenum">
              <a:rPr lang="en-US" smtClean="0"/>
              <a:t>35</a:t>
            </a:fld>
            <a:endParaRPr lang="en-US"/>
          </a:p>
        </p:txBody>
      </p:sp>
    </p:spTree>
    <p:extLst>
      <p:ext uri="{BB962C8B-B14F-4D97-AF65-F5344CB8AC3E}">
        <p14:creationId xmlns:p14="http://schemas.microsoft.com/office/powerpoint/2010/main" val="34983080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www.scholastic.com</a:t>
            </a:r>
            <a:r>
              <a:rPr lang="en-US" dirty="0" smtClean="0"/>
              <a:t>/</a:t>
            </a:r>
            <a:r>
              <a:rPr lang="en-US" dirty="0" err="1" smtClean="0"/>
              <a:t>qubo</a:t>
            </a:r>
            <a:r>
              <a:rPr lang="en-US" dirty="0" smtClean="0"/>
              <a:t>/images/</a:t>
            </a:r>
            <a:r>
              <a:rPr lang="en-US" dirty="0" err="1" smtClean="0"/>
              <a:t>msb-bus.png</a:t>
            </a:r>
            <a:endParaRPr lang="en-US" dirty="0" smtClean="0"/>
          </a:p>
          <a:p>
            <a:r>
              <a:rPr lang="en-US" dirty="0" smtClean="0"/>
              <a:t>http://</a:t>
            </a:r>
            <a:r>
              <a:rPr lang="en-US" dirty="0" err="1" smtClean="0"/>
              <a:t>en.wikipedia.org</a:t>
            </a:r>
            <a:r>
              <a:rPr lang="en-US" dirty="0" smtClean="0"/>
              <a:t>/wiki/</a:t>
            </a:r>
            <a:r>
              <a:rPr lang="en-US" dirty="0" err="1" smtClean="0"/>
              <a:t>Direct_Media_Interface</a:t>
            </a:r>
            <a:endParaRPr lang="en-US" dirty="0"/>
          </a:p>
        </p:txBody>
      </p:sp>
      <p:sp>
        <p:nvSpPr>
          <p:cNvPr id="4" name="Slide Number Placeholder 3"/>
          <p:cNvSpPr>
            <a:spLocks noGrp="1"/>
          </p:cNvSpPr>
          <p:nvPr>
            <p:ph type="sldNum" sz="quarter" idx="10"/>
          </p:nvPr>
        </p:nvSpPr>
        <p:spPr/>
        <p:txBody>
          <a:bodyPr/>
          <a:lstStyle/>
          <a:p>
            <a:fld id="{E9FD7082-E91C-4A70-ABE3-58686BBA458D}" type="slidenum">
              <a:rPr lang="en-US" smtClean="0"/>
              <a:t>38</a:t>
            </a:fld>
            <a:endParaRPr lang="en-US"/>
          </a:p>
        </p:txBody>
      </p:sp>
    </p:spTree>
    <p:extLst>
      <p:ext uri="{BB962C8B-B14F-4D97-AF65-F5344CB8AC3E}">
        <p14:creationId xmlns:p14="http://schemas.microsoft.com/office/powerpoint/2010/main" val="42845340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are still a lot of systems</a:t>
            </a:r>
            <a:r>
              <a:rPr lang="en-US" baseline="0" dirty="0" smtClean="0"/>
              <a:t> out there that pre-date the consolidation into the CPU.</a:t>
            </a:r>
            <a:endParaRPr lang="en-US" dirty="0"/>
          </a:p>
        </p:txBody>
      </p:sp>
      <p:sp>
        <p:nvSpPr>
          <p:cNvPr id="4" name="Slide Number Placeholder 3"/>
          <p:cNvSpPr>
            <a:spLocks noGrp="1"/>
          </p:cNvSpPr>
          <p:nvPr>
            <p:ph type="sldNum" sz="quarter" idx="10"/>
          </p:nvPr>
        </p:nvSpPr>
        <p:spPr/>
        <p:txBody>
          <a:bodyPr/>
          <a:lstStyle/>
          <a:p>
            <a:fld id="{D1117002-0B35-4ACC-8146-206FCC5706A1}" type="slidenum">
              <a:rPr lang="en-US" smtClean="0"/>
              <a:t>40</a:t>
            </a:fld>
            <a:endParaRPr lang="en-US"/>
          </a:p>
        </p:txBody>
      </p:sp>
    </p:spTree>
    <p:extLst>
      <p:ext uri="{BB962C8B-B14F-4D97-AF65-F5344CB8AC3E}">
        <p14:creationId xmlns:p14="http://schemas.microsoft.com/office/powerpoint/2010/main" val="41421799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hold true whether</a:t>
            </a:r>
            <a:r>
              <a:rPr lang="en-US" baseline="0" dirty="0" smtClean="0"/>
              <a:t> the system is an older MCH/ICH system or a new consolidated PCH system</a:t>
            </a:r>
            <a:endParaRPr lang="en-US" dirty="0"/>
          </a:p>
        </p:txBody>
      </p:sp>
      <p:sp>
        <p:nvSpPr>
          <p:cNvPr id="4" name="Slide Number Placeholder 3"/>
          <p:cNvSpPr>
            <a:spLocks noGrp="1"/>
          </p:cNvSpPr>
          <p:nvPr>
            <p:ph type="sldNum" sz="quarter" idx="10"/>
          </p:nvPr>
        </p:nvSpPr>
        <p:spPr/>
        <p:txBody>
          <a:bodyPr/>
          <a:lstStyle/>
          <a:p>
            <a:fld id="{D1117002-0B35-4ACC-8146-206FCC5706A1}" type="slidenum">
              <a:rPr lang="en-US" smtClean="0"/>
              <a:t>42</a:t>
            </a:fld>
            <a:endParaRPr lang="en-US"/>
          </a:p>
        </p:txBody>
      </p:sp>
    </p:spTree>
    <p:extLst>
      <p:ext uri="{BB962C8B-B14F-4D97-AF65-F5344CB8AC3E}">
        <p14:creationId xmlns:p14="http://schemas.microsoft.com/office/powerpoint/2010/main" val="41421799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hold true whether</a:t>
            </a:r>
            <a:r>
              <a:rPr lang="en-US" baseline="0" dirty="0" smtClean="0"/>
              <a:t> the system is an older MCH/ICH system or a new consolidated PCH system</a:t>
            </a:r>
            <a:endParaRPr lang="en-US" dirty="0"/>
          </a:p>
        </p:txBody>
      </p:sp>
      <p:sp>
        <p:nvSpPr>
          <p:cNvPr id="4" name="Slide Number Placeholder 3"/>
          <p:cNvSpPr>
            <a:spLocks noGrp="1"/>
          </p:cNvSpPr>
          <p:nvPr>
            <p:ph type="sldNum" sz="quarter" idx="10"/>
          </p:nvPr>
        </p:nvSpPr>
        <p:spPr/>
        <p:txBody>
          <a:bodyPr/>
          <a:lstStyle/>
          <a:p>
            <a:fld id="{D1117002-0B35-4ACC-8146-206FCC5706A1}" type="slidenum">
              <a:rPr lang="en-US" smtClean="0"/>
              <a:t>43</a:t>
            </a:fld>
            <a:endParaRPr lang="en-US"/>
          </a:p>
        </p:txBody>
      </p:sp>
    </p:spTree>
    <p:extLst>
      <p:ext uri="{BB962C8B-B14F-4D97-AF65-F5344CB8AC3E}">
        <p14:creationId xmlns:p14="http://schemas.microsoft.com/office/powerpoint/2010/main" val="41421799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hold true whether</a:t>
            </a:r>
            <a:r>
              <a:rPr lang="en-US" baseline="0" dirty="0" smtClean="0"/>
              <a:t> the system is an older MCH/ICH system or a new consolidated PCH system</a:t>
            </a:r>
            <a:endParaRPr lang="en-US" dirty="0"/>
          </a:p>
        </p:txBody>
      </p:sp>
      <p:sp>
        <p:nvSpPr>
          <p:cNvPr id="4" name="Slide Number Placeholder 3"/>
          <p:cNvSpPr>
            <a:spLocks noGrp="1"/>
          </p:cNvSpPr>
          <p:nvPr>
            <p:ph type="sldNum" sz="quarter" idx="10"/>
          </p:nvPr>
        </p:nvSpPr>
        <p:spPr/>
        <p:txBody>
          <a:bodyPr/>
          <a:lstStyle/>
          <a:p>
            <a:fld id="{D1117002-0B35-4ACC-8146-206FCC5706A1}" type="slidenum">
              <a:rPr lang="en-US" smtClean="0"/>
              <a:t>44</a:t>
            </a:fld>
            <a:endParaRPr lang="en-US"/>
          </a:p>
        </p:txBody>
      </p:sp>
    </p:spTree>
    <p:extLst>
      <p:ext uri="{BB962C8B-B14F-4D97-AF65-F5344CB8AC3E}">
        <p14:creationId xmlns:p14="http://schemas.microsoft.com/office/powerpoint/2010/main" val="41421799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D1117002-0B35-4ACC-8146-206FCC5706A1}" type="slidenum">
              <a:rPr lang="en-US" smtClean="0"/>
              <a:t>45</a:t>
            </a:fld>
            <a:endParaRPr lang="en-US"/>
          </a:p>
        </p:txBody>
      </p:sp>
    </p:spTree>
    <p:extLst>
      <p:ext uri="{BB962C8B-B14F-4D97-AF65-F5344CB8AC3E}">
        <p14:creationId xmlns:p14="http://schemas.microsoft.com/office/powerpoint/2010/main" val="34983080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more diagrams like</a:t>
            </a:r>
            <a:r>
              <a:rPr lang="en-US" baseline="0" dirty="0" smtClean="0"/>
              <a:t> the previous, no good block diagram of a PCH</a:t>
            </a:r>
          </a:p>
          <a:p>
            <a:r>
              <a:rPr lang="en-US" baseline="0" dirty="0" smtClean="0"/>
              <a:t>The Chipset no longer consists of 2 components but of a single component, PCH</a:t>
            </a:r>
            <a:endParaRPr lang="en-US" dirty="0"/>
          </a:p>
        </p:txBody>
      </p:sp>
      <p:sp>
        <p:nvSpPr>
          <p:cNvPr id="4" name="Slide Number Placeholder 3"/>
          <p:cNvSpPr>
            <a:spLocks noGrp="1"/>
          </p:cNvSpPr>
          <p:nvPr>
            <p:ph type="sldNum" sz="quarter" idx="10"/>
          </p:nvPr>
        </p:nvSpPr>
        <p:spPr/>
        <p:txBody>
          <a:bodyPr/>
          <a:lstStyle/>
          <a:p>
            <a:fld id="{D1117002-0B35-4ACC-8146-206FCC5706A1}" type="slidenum">
              <a:rPr lang="en-US" smtClean="0"/>
              <a:t>46</a:t>
            </a:fld>
            <a:endParaRPr lang="en-US"/>
          </a:p>
        </p:txBody>
      </p:sp>
    </p:spTree>
    <p:extLst>
      <p:ext uri="{BB962C8B-B14F-4D97-AF65-F5344CB8AC3E}">
        <p14:creationId xmlns:p14="http://schemas.microsoft.com/office/powerpoint/2010/main" val="40659601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more diagrams like</a:t>
            </a:r>
            <a:r>
              <a:rPr lang="en-US" baseline="0" dirty="0" smtClean="0"/>
              <a:t> the previous, no good block diagram of a PCH</a:t>
            </a:r>
          </a:p>
          <a:p>
            <a:r>
              <a:rPr lang="en-US" baseline="0" dirty="0" smtClean="0"/>
              <a:t>The Chipset no longer consists of 2 components but of a single component, PCH</a:t>
            </a:r>
            <a:endParaRPr lang="en-US" dirty="0"/>
          </a:p>
        </p:txBody>
      </p:sp>
      <p:sp>
        <p:nvSpPr>
          <p:cNvPr id="4" name="Slide Number Placeholder 3"/>
          <p:cNvSpPr>
            <a:spLocks noGrp="1"/>
          </p:cNvSpPr>
          <p:nvPr>
            <p:ph type="sldNum" sz="quarter" idx="10"/>
          </p:nvPr>
        </p:nvSpPr>
        <p:spPr/>
        <p:txBody>
          <a:bodyPr/>
          <a:lstStyle/>
          <a:p>
            <a:fld id="{D1117002-0B35-4ACC-8146-206FCC5706A1}" type="slidenum">
              <a:rPr lang="en-US" smtClean="0"/>
              <a:t>47</a:t>
            </a:fld>
            <a:endParaRPr lang="en-US"/>
          </a:p>
        </p:txBody>
      </p:sp>
    </p:spTree>
    <p:extLst>
      <p:ext uri="{BB962C8B-B14F-4D97-AF65-F5344CB8AC3E}">
        <p14:creationId xmlns:p14="http://schemas.microsoft.com/office/powerpoint/2010/main" val="4065960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a:ln/>
        </p:spPr>
      </p:sp>
      <p:sp>
        <p:nvSpPr>
          <p:cNvPr id="3174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a typeface="ＭＳ Ｐゴシック" charset="0"/>
              <a:cs typeface="ＭＳ Ｐゴシック" charset="0"/>
            </a:endParaRPr>
          </a:p>
        </p:txBody>
      </p:sp>
      <p:sp>
        <p:nvSpPr>
          <p:cNvPr id="3174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ea typeface="ＭＳ Ｐゴシック" charset="0"/>
                <a:cs typeface="ＭＳ Ｐゴシック" charset="0"/>
              </a:defRPr>
            </a:lvl1pPr>
            <a:lvl2pPr marL="742950" indent="-285750">
              <a:defRPr sz="2000">
                <a:solidFill>
                  <a:schemeClr val="tx1"/>
                </a:solidFill>
                <a:latin typeface="Arial" charset="0"/>
                <a:ea typeface="ＭＳ Ｐゴシック" charset="0"/>
              </a:defRPr>
            </a:lvl2pPr>
            <a:lvl3pPr marL="1143000" indent="-228600">
              <a:defRPr sz="2000">
                <a:solidFill>
                  <a:schemeClr val="tx1"/>
                </a:solidFill>
                <a:latin typeface="Arial" charset="0"/>
                <a:ea typeface="ＭＳ Ｐゴシック" charset="0"/>
              </a:defRPr>
            </a:lvl3pPr>
            <a:lvl4pPr marL="1600200" indent="-228600">
              <a:defRPr sz="2000">
                <a:solidFill>
                  <a:schemeClr val="tx1"/>
                </a:solidFill>
                <a:latin typeface="Arial" charset="0"/>
                <a:ea typeface="ＭＳ Ｐゴシック" charset="0"/>
              </a:defRPr>
            </a:lvl4pPr>
            <a:lvl5pPr marL="2057400" indent="-22860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fld id="{35BC4F3C-02D4-904D-A648-A6DE48FD5683}" type="slidenum">
              <a:rPr lang="en-US" sz="1200">
                <a:solidFill>
                  <a:prstClr val="black"/>
                </a:solidFill>
              </a:rPr>
              <a:pPr/>
              <a:t>4</a:t>
            </a:fld>
            <a:endParaRPr lang="en-US" sz="1200">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your CPU sees </a:t>
            </a:r>
            <a:r>
              <a:rPr lang="en-US" smtClean="0"/>
              <a:t>the hardware</a:t>
            </a:r>
            <a:endParaRPr lang="en-US"/>
          </a:p>
        </p:txBody>
      </p:sp>
      <p:sp>
        <p:nvSpPr>
          <p:cNvPr id="4" name="Slide Number Placeholder 3"/>
          <p:cNvSpPr>
            <a:spLocks noGrp="1"/>
          </p:cNvSpPr>
          <p:nvPr>
            <p:ph type="sldNum" sz="quarter" idx="10"/>
          </p:nvPr>
        </p:nvSpPr>
        <p:spPr/>
        <p:txBody>
          <a:bodyPr/>
          <a:lstStyle/>
          <a:p>
            <a:fld id="{D1117002-0B35-4ACC-8146-206FCC5706A1}" type="slidenum">
              <a:rPr lang="en-US" smtClean="0"/>
              <a:t>48</a:t>
            </a:fld>
            <a:endParaRPr lang="en-US"/>
          </a:p>
        </p:txBody>
      </p:sp>
    </p:spTree>
    <p:extLst>
      <p:ext uri="{BB962C8B-B14F-4D97-AF65-F5344CB8AC3E}">
        <p14:creationId xmlns:p14="http://schemas.microsoft.com/office/powerpoint/2010/main" val="31680316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your CPU sees </a:t>
            </a:r>
            <a:r>
              <a:rPr lang="en-US" smtClean="0"/>
              <a:t>the hardware</a:t>
            </a:r>
            <a:endParaRPr lang="en-US"/>
          </a:p>
        </p:txBody>
      </p:sp>
      <p:sp>
        <p:nvSpPr>
          <p:cNvPr id="4" name="Slide Number Placeholder 3"/>
          <p:cNvSpPr>
            <a:spLocks noGrp="1"/>
          </p:cNvSpPr>
          <p:nvPr>
            <p:ph type="sldNum" sz="quarter" idx="10"/>
          </p:nvPr>
        </p:nvSpPr>
        <p:spPr/>
        <p:txBody>
          <a:bodyPr/>
          <a:lstStyle/>
          <a:p>
            <a:fld id="{D1117002-0B35-4ACC-8146-206FCC5706A1}" type="slidenum">
              <a:rPr lang="en-US" smtClean="0"/>
              <a:t>49</a:t>
            </a:fld>
            <a:endParaRPr lang="en-US"/>
          </a:p>
        </p:txBody>
      </p:sp>
    </p:spTree>
    <p:extLst>
      <p:ext uri="{BB962C8B-B14F-4D97-AF65-F5344CB8AC3E}">
        <p14:creationId xmlns:p14="http://schemas.microsoft.com/office/powerpoint/2010/main" val="31680316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your CPU sees </a:t>
            </a:r>
            <a:r>
              <a:rPr lang="en-US" smtClean="0"/>
              <a:t>the hardware</a:t>
            </a:r>
            <a:endParaRPr lang="en-US"/>
          </a:p>
        </p:txBody>
      </p:sp>
      <p:sp>
        <p:nvSpPr>
          <p:cNvPr id="4" name="Slide Number Placeholder 3"/>
          <p:cNvSpPr>
            <a:spLocks noGrp="1"/>
          </p:cNvSpPr>
          <p:nvPr>
            <p:ph type="sldNum" sz="quarter" idx="10"/>
          </p:nvPr>
        </p:nvSpPr>
        <p:spPr/>
        <p:txBody>
          <a:bodyPr/>
          <a:lstStyle/>
          <a:p>
            <a:fld id="{D1117002-0B35-4ACC-8146-206FCC5706A1}" type="slidenum">
              <a:rPr lang="en-US" smtClean="0"/>
              <a:t>50</a:t>
            </a:fld>
            <a:endParaRPr lang="en-US"/>
          </a:p>
        </p:txBody>
      </p:sp>
    </p:spTree>
    <p:extLst>
      <p:ext uri="{BB962C8B-B14F-4D97-AF65-F5344CB8AC3E}">
        <p14:creationId xmlns:p14="http://schemas.microsoft.com/office/powerpoint/2010/main" val="31680316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Sort of</a:t>
            </a:r>
            <a:r>
              <a:rPr lang="en-US" baseline="0" dirty="0" smtClean="0"/>
              <a:t> like a lab</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52</a:t>
            </a:fld>
            <a:endParaRPr lang="en-US"/>
          </a:p>
        </p:txBody>
      </p:sp>
    </p:spTree>
    <p:extLst>
      <p:ext uri="{BB962C8B-B14F-4D97-AF65-F5344CB8AC3E}">
        <p14:creationId xmlns:p14="http://schemas.microsoft.com/office/powerpoint/2010/main" val="30803501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Sort of</a:t>
            </a:r>
            <a:r>
              <a:rPr lang="en-US" baseline="0" dirty="0" smtClean="0"/>
              <a:t> like a lab</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53</a:t>
            </a:fld>
            <a:endParaRPr lang="en-US"/>
          </a:p>
        </p:txBody>
      </p:sp>
    </p:spTree>
    <p:extLst>
      <p:ext uri="{BB962C8B-B14F-4D97-AF65-F5344CB8AC3E}">
        <p14:creationId xmlns:p14="http://schemas.microsoft.com/office/powerpoint/2010/main" val="30803501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Sort of</a:t>
            </a:r>
            <a:r>
              <a:rPr lang="en-US" baseline="0" dirty="0" smtClean="0"/>
              <a:t> like a lab</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54</a:t>
            </a:fld>
            <a:endParaRPr lang="en-US"/>
          </a:p>
        </p:txBody>
      </p:sp>
    </p:spTree>
    <p:extLst>
      <p:ext uri="{BB962C8B-B14F-4D97-AF65-F5344CB8AC3E}">
        <p14:creationId xmlns:p14="http://schemas.microsoft.com/office/powerpoint/2010/main" val="30803501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Sort of</a:t>
            </a:r>
            <a:r>
              <a:rPr lang="en-US" baseline="0" dirty="0" smtClean="0"/>
              <a:t> like a lab</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55</a:t>
            </a:fld>
            <a:endParaRPr lang="en-US"/>
          </a:p>
        </p:txBody>
      </p:sp>
    </p:spTree>
    <p:extLst>
      <p:ext uri="{BB962C8B-B14F-4D97-AF65-F5344CB8AC3E}">
        <p14:creationId xmlns:p14="http://schemas.microsoft.com/office/powerpoint/2010/main" val="30803501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Sort of</a:t>
            </a:r>
            <a:r>
              <a:rPr lang="en-US" baseline="0" dirty="0" smtClean="0"/>
              <a:t> like a lab</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56</a:t>
            </a:fld>
            <a:endParaRPr lang="en-US"/>
          </a:p>
        </p:txBody>
      </p:sp>
    </p:spTree>
    <p:extLst>
      <p:ext uri="{BB962C8B-B14F-4D97-AF65-F5344CB8AC3E}">
        <p14:creationId xmlns:p14="http://schemas.microsoft.com/office/powerpoint/2010/main" val="30803501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Sort of</a:t>
            </a:r>
            <a:r>
              <a:rPr lang="en-US" baseline="0" dirty="0" smtClean="0"/>
              <a:t> like a lab</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57</a:t>
            </a:fld>
            <a:endParaRPr lang="en-US"/>
          </a:p>
        </p:txBody>
      </p:sp>
    </p:spTree>
    <p:extLst>
      <p:ext uri="{BB962C8B-B14F-4D97-AF65-F5344CB8AC3E}">
        <p14:creationId xmlns:p14="http://schemas.microsoft.com/office/powerpoint/2010/main" val="30803501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Sort of</a:t>
            </a:r>
            <a:r>
              <a:rPr lang="en-US" baseline="0" dirty="0" smtClean="0"/>
              <a:t> like a lab</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58</a:t>
            </a:fld>
            <a:endParaRPr lang="en-US"/>
          </a:p>
        </p:txBody>
      </p:sp>
    </p:spTree>
    <p:extLst>
      <p:ext uri="{BB962C8B-B14F-4D97-AF65-F5344CB8AC3E}">
        <p14:creationId xmlns:p14="http://schemas.microsoft.com/office/powerpoint/2010/main" val="30803501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Papa </a:t>
            </a:r>
            <a:r>
              <a:rPr lang="en-US" sz="1200" dirty="0" err="1" smtClean="0"/>
              <a:t>Legba</a:t>
            </a:r>
            <a:r>
              <a:rPr lang="en-US" sz="1200" dirty="0" smtClean="0"/>
              <a:t> Hear My Call!</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http://</a:t>
            </a:r>
            <a:r>
              <a:rPr lang="en-US" sz="1200" dirty="0" err="1" smtClean="0"/>
              <a:t>upload.wikimedia.org</a:t>
            </a:r>
            <a:r>
              <a:rPr lang="en-US" sz="1200" dirty="0" smtClean="0"/>
              <a:t>/</a:t>
            </a:r>
            <a:r>
              <a:rPr lang="en-US" sz="1200" dirty="0" err="1" smtClean="0"/>
              <a:t>wikipedia</a:t>
            </a:r>
            <a:r>
              <a:rPr lang="en-US" sz="1200" dirty="0" smtClean="0"/>
              <a:t>/commons/6/69/</a:t>
            </a:r>
            <a:r>
              <a:rPr lang="en-US" sz="1200" dirty="0" err="1" smtClean="0"/>
              <a:t>PapaLegbaCharlesSanderson.jpg</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948EBB0E-6808-4FE2-ADD2-1597619FEBE5}" type="slidenum">
              <a:rPr lang="en-US" smtClean="0"/>
              <a:t>5</a:t>
            </a:fld>
            <a:endParaRPr lang="en-US"/>
          </a:p>
        </p:txBody>
      </p:sp>
    </p:spTree>
    <p:extLst>
      <p:ext uri="{BB962C8B-B14F-4D97-AF65-F5344CB8AC3E}">
        <p14:creationId xmlns:p14="http://schemas.microsoft.com/office/powerpoint/2010/main" val="179638551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Sort of</a:t>
            </a:r>
            <a:r>
              <a:rPr lang="en-US" baseline="0" dirty="0" smtClean="0"/>
              <a:t> like a lab</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59</a:t>
            </a:fld>
            <a:endParaRPr lang="en-US"/>
          </a:p>
        </p:txBody>
      </p:sp>
    </p:spTree>
    <p:extLst>
      <p:ext uri="{BB962C8B-B14F-4D97-AF65-F5344CB8AC3E}">
        <p14:creationId xmlns:p14="http://schemas.microsoft.com/office/powerpoint/2010/main" val="30803501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Sort of</a:t>
            </a:r>
            <a:r>
              <a:rPr lang="en-US" baseline="0" dirty="0" smtClean="0"/>
              <a:t> like a lab</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61</a:t>
            </a:fld>
            <a:endParaRPr lang="en-US"/>
          </a:p>
        </p:txBody>
      </p:sp>
    </p:spTree>
    <p:extLst>
      <p:ext uri="{BB962C8B-B14F-4D97-AF65-F5344CB8AC3E}">
        <p14:creationId xmlns:p14="http://schemas.microsoft.com/office/powerpoint/2010/main" val="30803501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Sort of</a:t>
            </a:r>
            <a:r>
              <a:rPr lang="en-US" baseline="0" dirty="0" smtClean="0"/>
              <a:t> like a lab</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62</a:t>
            </a:fld>
            <a:endParaRPr lang="en-US"/>
          </a:p>
        </p:txBody>
      </p:sp>
    </p:spTree>
    <p:extLst>
      <p:ext uri="{BB962C8B-B14F-4D97-AF65-F5344CB8AC3E}">
        <p14:creationId xmlns:p14="http://schemas.microsoft.com/office/powerpoint/2010/main" val="308035011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Sort of</a:t>
            </a:r>
            <a:r>
              <a:rPr lang="en-US" baseline="0" dirty="0" smtClean="0"/>
              <a:t> like a lab</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63</a:t>
            </a:fld>
            <a:endParaRPr lang="en-US"/>
          </a:p>
        </p:txBody>
      </p:sp>
    </p:spTree>
    <p:extLst>
      <p:ext uri="{BB962C8B-B14F-4D97-AF65-F5344CB8AC3E}">
        <p14:creationId xmlns:p14="http://schemas.microsoft.com/office/powerpoint/2010/main" val="30803501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Sort of</a:t>
            </a:r>
            <a:r>
              <a:rPr lang="en-US" baseline="0" dirty="0" smtClean="0"/>
              <a:t> like a lab</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64</a:t>
            </a:fld>
            <a:endParaRPr lang="en-US"/>
          </a:p>
        </p:txBody>
      </p:sp>
    </p:spTree>
    <p:extLst>
      <p:ext uri="{BB962C8B-B14F-4D97-AF65-F5344CB8AC3E}">
        <p14:creationId xmlns:p14="http://schemas.microsoft.com/office/powerpoint/2010/main" val="30803501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Sort of</a:t>
            </a:r>
            <a:r>
              <a:rPr lang="en-US" baseline="0" dirty="0" smtClean="0"/>
              <a:t> like a lab</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65</a:t>
            </a:fld>
            <a:endParaRPr lang="en-US"/>
          </a:p>
        </p:txBody>
      </p:sp>
    </p:spTree>
    <p:extLst>
      <p:ext uri="{BB962C8B-B14F-4D97-AF65-F5344CB8AC3E}">
        <p14:creationId xmlns:p14="http://schemas.microsoft.com/office/powerpoint/2010/main" val="30803501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66</a:t>
            </a:fld>
            <a:endParaRPr lang="en-US"/>
          </a:p>
        </p:txBody>
      </p:sp>
    </p:spTree>
    <p:extLst>
      <p:ext uri="{BB962C8B-B14F-4D97-AF65-F5344CB8AC3E}">
        <p14:creationId xmlns:p14="http://schemas.microsoft.com/office/powerpoint/2010/main" val="30803501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67</a:t>
            </a:fld>
            <a:endParaRPr lang="en-US"/>
          </a:p>
        </p:txBody>
      </p:sp>
    </p:spTree>
    <p:extLst>
      <p:ext uri="{BB962C8B-B14F-4D97-AF65-F5344CB8AC3E}">
        <p14:creationId xmlns:p14="http://schemas.microsoft.com/office/powerpoint/2010/main" val="308035011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68</a:t>
            </a:fld>
            <a:endParaRPr lang="en-US"/>
          </a:p>
        </p:txBody>
      </p:sp>
    </p:spTree>
    <p:extLst>
      <p:ext uri="{BB962C8B-B14F-4D97-AF65-F5344CB8AC3E}">
        <p14:creationId xmlns:p14="http://schemas.microsoft.com/office/powerpoint/2010/main" val="308035011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69</a:t>
            </a:fld>
            <a:endParaRPr lang="en-US"/>
          </a:p>
        </p:txBody>
      </p:sp>
    </p:spTree>
    <p:extLst>
      <p:ext uri="{BB962C8B-B14F-4D97-AF65-F5344CB8AC3E}">
        <p14:creationId xmlns:p14="http://schemas.microsoft.com/office/powerpoint/2010/main" val="3080350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www.adventureclassicgaming.com</a:t>
            </a:r>
            <a:r>
              <a:rPr lang="en-US" dirty="0" smtClean="0"/>
              <a:t>/</a:t>
            </a:r>
            <a:r>
              <a:rPr lang="en-US" dirty="0" err="1" smtClean="0"/>
              <a:t>index.php</a:t>
            </a:r>
            <a:r>
              <a:rPr lang="en-US" dirty="0" smtClean="0"/>
              <a:t>/gallery/image/328/</a:t>
            </a:r>
          </a:p>
          <a:p>
            <a:r>
              <a:rPr lang="en-US" dirty="0" smtClean="0"/>
              <a:t>http://</a:t>
            </a:r>
            <a:r>
              <a:rPr lang="en-US" dirty="0" err="1" smtClean="0"/>
              <a:t>www.adventureclassicgaming.com</a:t>
            </a:r>
            <a:r>
              <a:rPr lang="en-US" dirty="0" smtClean="0"/>
              <a:t>/images/galleries/54/54_6.jpg</a:t>
            </a:r>
            <a:endParaRPr lang="en-US" dirty="0"/>
          </a:p>
        </p:txBody>
      </p:sp>
      <p:sp>
        <p:nvSpPr>
          <p:cNvPr id="4" name="Slide Number Placeholder 3"/>
          <p:cNvSpPr>
            <a:spLocks noGrp="1"/>
          </p:cNvSpPr>
          <p:nvPr>
            <p:ph type="sldNum" sz="quarter" idx="10"/>
          </p:nvPr>
        </p:nvSpPr>
        <p:spPr/>
        <p:txBody>
          <a:bodyPr/>
          <a:lstStyle/>
          <a:p>
            <a:fld id="{E9FD7082-E91C-4A70-ABE3-58686BBA458D}" type="slidenum">
              <a:rPr lang="en-US" smtClean="0"/>
              <a:t>6</a:t>
            </a:fld>
            <a:endParaRPr lang="en-US"/>
          </a:p>
        </p:txBody>
      </p:sp>
    </p:spTree>
    <p:extLst>
      <p:ext uri="{BB962C8B-B14F-4D97-AF65-F5344CB8AC3E}">
        <p14:creationId xmlns:p14="http://schemas.microsoft.com/office/powerpoint/2010/main" val="235398415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Acronyms not yet defined:</a:t>
            </a:r>
          </a:p>
          <a:p>
            <a:r>
              <a:rPr lang="en-US" dirty="0" smtClean="0"/>
              <a:t>PAM</a:t>
            </a:r>
            <a:r>
              <a:rPr lang="en-US" baseline="0" dirty="0" smtClean="0"/>
              <a:t> = Programmable Attribute Map</a:t>
            </a:r>
            <a:endParaRPr lang="en-US" dirty="0"/>
          </a:p>
        </p:txBody>
      </p:sp>
      <p:sp>
        <p:nvSpPr>
          <p:cNvPr id="4" name="Slide Number Placeholder 3"/>
          <p:cNvSpPr>
            <a:spLocks noGrp="1"/>
          </p:cNvSpPr>
          <p:nvPr>
            <p:ph type="sldNum" sz="quarter" idx="10"/>
          </p:nvPr>
        </p:nvSpPr>
        <p:spPr/>
        <p:txBody>
          <a:bodyPr/>
          <a:lstStyle/>
          <a:p>
            <a:fld id="{E9FD7082-E91C-4A70-ABE3-58686BBA458D}" type="slidenum">
              <a:rPr lang="en-US" smtClean="0"/>
              <a:t>72</a:t>
            </a:fld>
            <a:endParaRPr lang="en-US"/>
          </a:p>
        </p:txBody>
      </p:sp>
    </p:spTree>
    <p:extLst>
      <p:ext uri="{BB962C8B-B14F-4D97-AF65-F5344CB8AC3E}">
        <p14:creationId xmlns:p14="http://schemas.microsoft.com/office/powerpoint/2010/main" val="27376137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Acronyms not yet defined:</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RTC = Real Time Cock</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HPET = High Performance Event Timer</a:t>
            </a:r>
          </a:p>
          <a:p>
            <a:r>
              <a:rPr lang="en-US" dirty="0" smtClean="0"/>
              <a:t>TCO = "In this document the acronym TCO (Total Cost of Ownership) refer to a logic block in the Intel ICH products family. The Watchdog Timer (WDT) is one of the functions of that logic block."</a:t>
            </a:r>
          </a:p>
        </p:txBody>
      </p:sp>
      <p:sp>
        <p:nvSpPr>
          <p:cNvPr id="4" name="Slide Number Placeholder 3"/>
          <p:cNvSpPr>
            <a:spLocks noGrp="1"/>
          </p:cNvSpPr>
          <p:nvPr>
            <p:ph type="sldNum" sz="quarter" idx="10"/>
          </p:nvPr>
        </p:nvSpPr>
        <p:spPr/>
        <p:txBody>
          <a:bodyPr/>
          <a:lstStyle/>
          <a:p>
            <a:fld id="{E9FD7082-E91C-4A70-ABE3-58686BBA458D}" type="slidenum">
              <a:rPr lang="en-US" smtClean="0"/>
              <a:t>73</a:t>
            </a:fld>
            <a:endParaRPr lang="en-US"/>
          </a:p>
        </p:txBody>
      </p:sp>
    </p:spTree>
    <p:extLst>
      <p:ext uri="{BB962C8B-B14F-4D97-AF65-F5344CB8AC3E}">
        <p14:creationId xmlns:p14="http://schemas.microsoft.com/office/powerpoint/2010/main" val="13095503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DCB6C09-24B6-4676-9E17-B83EC56B3D96}" type="slidenum">
              <a:rPr lang="en-US" smtClean="0"/>
              <a:t>77</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DCB6C09-24B6-4676-9E17-B83EC56B3D96}" type="slidenum">
              <a:rPr lang="en-US" smtClean="0"/>
              <a:t>78</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a:t>
            </a:r>
            <a:r>
              <a:rPr lang="en-US" dirty="0" err="1" smtClean="0"/>
              <a:t>www.quickmeme.com</a:t>
            </a:r>
            <a:r>
              <a:rPr lang="en-US" dirty="0" smtClean="0"/>
              <a:t>/</a:t>
            </a:r>
            <a:r>
              <a:rPr lang="en-US" dirty="0" err="1" smtClean="0"/>
              <a:t>img</a:t>
            </a:r>
            <a:r>
              <a:rPr lang="en-US" dirty="0" smtClean="0"/>
              <a:t>/09/09853f2d5498f2b24d0147b5ea71ef1e8b383494a1e9b2e722ac461e737ea7ca.jpg</a:t>
            </a:r>
            <a:endParaRPr lang="en-US" dirty="0"/>
          </a:p>
        </p:txBody>
      </p:sp>
      <p:sp>
        <p:nvSpPr>
          <p:cNvPr id="4" name="Slide Number Placeholder 3"/>
          <p:cNvSpPr>
            <a:spLocks noGrp="1"/>
          </p:cNvSpPr>
          <p:nvPr>
            <p:ph type="sldNum" sz="quarter" idx="10"/>
          </p:nvPr>
        </p:nvSpPr>
        <p:spPr/>
        <p:txBody>
          <a:bodyPr/>
          <a:lstStyle/>
          <a:p>
            <a:fld id="{FDCB6C09-24B6-4676-9E17-B83EC56B3D96}" type="slidenum">
              <a:rPr lang="en-US" smtClean="0"/>
              <a:t>79</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DCB6C09-24B6-4676-9E17-B83EC56B3D96}" type="slidenum">
              <a:rPr lang="en-US" smtClean="0"/>
              <a:t>80</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DCB6C09-24B6-4676-9E17-B83EC56B3D96}" type="slidenum">
              <a:rPr lang="en-US" smtClean="0"/>
              <a:t>81</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B03B38-7815-4CCD-B56D-EC43636C3236}" type="slidenum">
              <a:rPr lang="en-US" smtClean="0"/>
              <a:t>87</a:t>
            </a:fld>
            <a:endParaRPr lang="en-US"/>
          </a:p>
        </p:txBody>
      </p:sp>
    </p:spTree>
    <p:extLst>
      <p:ext uri="{BB962C8B-B14F-4D97-AF65-F5344CB8AC3E}">
        <p14:creationId xmlns:p14="http://schemas.microsoft.com/office/powerpoint/2010/main" val="283060907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could be a lab. Have students dump</a:t>
            </a:r>
            <a:r>
              <a:rPr lang="en-US" baseline="0" dirty="0" smtClean="0"/>
              <a:t> and everyone says what they have at their entry vector (because sometimes it has </a:t>
            </a:r>
            <a:r>
              <a:rPr lang="en-US" baseline="0" dirty="0" err="1" smtClean="0"/>
              <a:t>nops</a:t>
            </a:r>
            <a:r>
              <a:rPr lang="en-US" baseline="0" dirty="0" smtClean="0"/>
              <a:t>, sometimes it doesn't, </a:t>
            </a:r>
            <a:r>
              <a:rPr lang="en-US" baseline="0" dirty="0" err="1" smtClean="0"/>
              <a:t>etc</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FDCB6C09-24B6-4676-9E17-B83EC56B3D96}" type="slidenum">
              <a:rPr lang="en-US" smtClean="0"/>
              <a:t>88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DCB6C09-24B6-4676-9E17-B83EC56B3D96}" type="slidenum">
              <a:rPr lang="en-US" smtClean="0"/>
              <a:t>89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12B9CC9-78D5-46CB-8F3D-57E1F4F28C13}" type="slidenum">
              <a:rPr lang="en-US" smtClean="0"/>
              <a:pPr/>
              <a:t>7</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DCB6C09-24B6-4676-9E17-B83EC56B3D96}" type="slidenum">
              <a:rPr lang="en-US" smtClean="0"/>
              <a:t>90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DCB6C09-24B6-4676-9E17-B83EC56B3D96}" type="slidenum">
              <a:rPr lang="en-US" smtClean="0"/>
              <a:t>91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DCB6C09-24B6-4676-9E17-B83EC56B3D96}" type="slidenum">
              <a:rPr lang="en-US" smtClean="0"/>
              <a:t>92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DCB6C09-24B6-4676-9E17-B83EC56B3D96}" type="slidenum">
              <a:rPr lang="en-US" smtClean="0"/>
              <a:t>93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CA87A1B1-3C67-4644-B389-CB469D6D1819}" type="slidenum">
              <a:rPr lang="en-US"/>
              <a:pPr/>
              <a:t>94</a:t>
            </a:fld>
            <a:endParaRPr lang="en-US"/>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ea typeface="ＭＳ Ｐゴシック" charset="-128"/>
              </a:rPr>
              <a:t>The information cached in the segment register (visible and hidden) allows the processor to translate addresses without taking extra bus cycles to read the base address and limit from the segment descriptor. </a:t>
            </a:r>
          </a:p>
          <a:p>
            <a:pPr eaLnBrk="1" hangingPunct="1"/>
            <a:endParaRPr lang="en-US" dirty="0" smtClean="0">
              <a:ea typeface="ＭＳ Ｐゴシック"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you</a:t>
            </a:r>
            <a:r>
              <a:rPr lang="en-US" baseline="0" smtClean="0"/>
              <a:t> talkin ‘bout Willis? </a:t>
            </a:r>
            <a:endParaRPr lang="en-US"/>
          </a:p>
        </p:txBody>
      </p:sp>
      <p:sp>
        <p:nvSpPr>
          <p:cNvPr id="4" name="Slide Number Placeholder 3"/>
          <p:cNvSpPr>
            <a:spLocks noGrp="1"/>
          </p:cNvSpPr>
          <p:nvPr>
            <p:ph type="sldNum" sz="quarter" idx="10"/>
          </p:nvPr>
        </p:nvSpPr>
        <p:spPr/>
        <p:txBody>
          <a:bodyPr/>
          <a:lstStyle/>
          <a:p>
            <a:fld id="{FDCB6C09-24B6-4676-9E17-B83EC56B3D96}" type="slidenum">
              <a:rPr lang="en-US" smtClean="0"/>
              <a:t>97</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you</a:t>
            </a:r>
            <a:r>
              <a:rPr lang="en-US" baseline="0" smtClean="0"/>
              <a:t> talkin ‘bout Willis? </a:t>
            </a:r>
            <a:endParaRPr lang="en-US"/>
          </a:p>
        </p:txBody>
      </p:sp>
      <p:sp>
        <p:nvSpPr>
          <p:cNvPr id="4" name="Slide Number Placeholder 3"/>
          <p:cNvSpPr>
            <a:spLocks noGrp="1"/>
          </p:cNvSpPr>
          <p:nvPr>
            <p:ph type="sldNum" sz="quarter" idx="10"/>
          </p:nvPr>
        </p:nvSpPr>
        <p:spPr/>
        <p:txBody>
          <a:bodyPr/>
          <a:lstStyle/>
          <a:p>
            <a:fld id="{FDCB6C09-24B6-4676-9E17-B83EC56B3D96}" type="slidenum">
              <a:rPr lang="en-US" smtClean="0"/>
              <a:t>98</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you</a:t>
            </a:r>
            <a:r>
              <a:rPr lang="en-US" baseline="0" smtClean="0"/>
              <a:t> talkin ‘bout Willis? </a:t>
            </a:r>
            <a:endParaRPr lang="en-US"/>
          </a:p>
        </p:txBody>
      </p:sp>
      <p:sp>
        <p:nvSpPr>
          <p:cNvPr id="4" name="Slide Number Placeholder 3"/>
          <p:cNvSpPr>
            <a:spLocks noGrp="1"/>
          </p:cNvSpPr>
          <p:nvPr>
            <p:ph type="sldNum" sz="quarter" idx="10"/>
          </p:nvPr>
        </p:nvSpPr>
        <p:spPr/>
        <p:txBody>
          <a:bodyPr/>
          <a:lstStyle/>
          <a:p>
            <a:fld id="{FDCB6C09-24B6-4676-9E17-B83EC56B3D96}" type="slidenum">
              <a:rPr lang="en-US" smtClean="0"/>
              <a:t>99</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you</a:t>
            </a:r>
            <a:r>
              <a:rPr lang="en-US" baseline="0" smtClean="0"/>
              <a:t> talkin ‘bout Willis? </a:t>
            </a:r>
            <a:endParaRPr lang="en-US"/>
          </a:p>
        </p:txBody>
      </p:sp>
      <p:sp>
        <p:nvSpPr>
          <p:cNvPr id="4" name="Slide Number Placeholder 3"/>
          <p:cNvSpPr>
            <a:spLocks noGrp="1"/>
          </p:cNvSpPr>
          <p:nvPr>
            <p:ph type="sldNum" sz="quarter" idx="10"/>
          </p:nvPr>
        </p:nvSpPr>
        <p:spPr/>
        <p:txBody>
          <a:bodyPr/>
          <a:lstStyle/>
          <a:p>
            <a:fld id="{FDCB6C09-24B6-4676-9E17-B83EC56B3D96}" type="slidenum">
              <a:rPr lang="en-US" smtClean="0"/>
              <a:t>100</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you</a:t>
            </a:r>
            <a:r>
              <a:rPr lang="en-US" baseline="0" smtClean="0"/>
              <a:t> talkin ‘bout Willis? </a:t>
            </a:r>
            <a:endParaRPr lang="en-US"/>
          </a:p>
        </p:txBody>
      </p:sp>
      <p:sp>
        <p:nvSpPr>
          <p:cNvPr id="4" name="Slide Number Placeholder 3"/>
          <p:cNvSpPr>
            <a:spLocks noGrp="1"/>
          </p:cNvSpPr>
          <p:nvPr>
            <p:ph type="sldNum" sz="quarter" idx="10"/>
          </p:nvPr>
        </p:nvSpPr>
        <p:spPr/>
        <p:txBody>
          <a:bodyPr/>
          <a:lstStyle/>
          <a:p>
            <a:fld id="{FDCB6C09-24B6-4676-9E17-B83EC56B3D96}" type="slidenum">
              <a:rPr lang="en-US" smtClean="0"/>
              <a:t>101</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https://www-</a:t>
            </a:r>
            <a:r>
              <a:rPr lang="en-US" dirty="0" err="1" smtClean="0"/>
              <a:t>ssl.intel.com</a:t>
            </a:r>
            <a:r>
              <a:rPr lang="en-US" dirty="0" smtClean="0"/>
              <a:t>/content/www/us/en/processors/core/</a:t>
            </a:r>
            <a:r>
              <a:rPr lang="en-US" smtClean="0"/>
              <a:t>CoreTechnicalResources.html</a:t>
            </a:r>
            <a:endParaRPr lang="en-US" dirty="0"/>
          </a:p>
        </p:txBody>
      </p:sp>
      <p:sp>
        <p:nvSpPr>
          <p:cNvPr id="4" name="Slide Number Placeholder 3"/>
          <p:cNvSpPr>
            <a:spLocks noGrp="1"/>
          </p:cNvSpPr>
          <p:nvPr>
            <p:ph type="sldNum" sz="quarter" idx="10"/>
          </p:nvPr>
        </p:nvSpPr>
        <p:spPr/>
        <p:txBody>
          <a:bodyPr/>
          <a:lstStyle/>
          <a:p>
            <a:fld id="{712B9CC9-78D5-46CB-8F3D-57E1F4F28C13}" type="slidenum">
              <a:rPr lang="en-US" smtClean="0"/>
              <a:pPr/>
              <a:t>8</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you</a:t>
            </a:r>
            <a:r>
              <a:rPr lang="en-US" baseline="0" smtClean="0"/>
              <a:t> talkin ‘bout Willis? </a:t>
            </a:r>
            <a:endParaRPr lang="en-US"/>
          </a:p>
        </p:txBody>
      </p:sp>
      <p:sp>
        <p:nvSpPr>
          <p:cNvPr id="4" name="Slide Number Placeholder 3"/>
          <p:cNvSpPr>
            <a:spLocks noGrp="1"/>
          </p:cNvSpPr>
          <p:nvPr>
            <p:ph type="sldNum" sz="quarter" idx="10"/>
          </p:nvPr>
        </p:nvSpPr>
        <p:spPr/>
        <p:txBody>
          <a:bodyPr/>
          <a:lstStyle/>
          <a:p>
            <a:fld id="{FDCB6C09-24B6-4676-9E17-B83EC56B3D96}" type="slidenum">
              <a:rPr lang="en-US" smtClean="0"/>
              <a:t>102</a:t>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you</a:t>
            </a:r>
            <a:r>
              <a:rPr lang="en-US" baseline="0" smtClean="0"/>
              <a:t> talkin ‘bout Willis? </a:t>
            </a:r>
            <a:endParaRPr lang="en-US"/>
          </a:p>
        </p:txBody>
      </p:sp>
      <p:sp>
        <p:nvSpPr>
          <p:cNvPr id="4" name="Slide Number Placeholder 3"/>
          <p:cNvSpPr>
            <a:spLocks noGrp="1"/>
          </p:cNvSpPr>
          <p:nvPr>
            <p:ph type="sldNum" sz="quarter" idx="10"/>
          </p:nvPr>
        </p:nvSpPr>
        <p:spPr/>
        <p:txBody>
          <a:bodyPr/>
          <a:lstStyle/>
          <a:p>
            <a:fld id="{FDCB6C09-24B6-4676-9E17-B83EC56B3D96}" type="slidenum">
              <a:rPr lang="en-US" smtClean="0"/>
              <a:t>103</a:t>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you</a:t>
            </a:r>
            <a:r>
              <a:rPr lang="en-US" baseline="0" smtClean="0"/>
              <a:t> talkin ‘bout Willis? </a:t>
            </a:r>
            <a:endParaRPr lang="en-US"/>
          </a:p>
        </p:txBody>
      </p:sp>
      <p:sp>
        <p:nvSpPr>
          <p:cNvPr id="4" name="Slide Number Placeholder 3"/>
          <p:cNvSpPr>
            <a:spLocks noGrp="1"/>
          </p:cNvSpPr>
          <p:nvPr>
            <p:ph type="sldNum" sz="quarter" idx="10"/>
          </p:nvPr>
        </p:nvSpPr>
        <p:spPr/>
        <p:txBody>
          <a:bodyPr/>
          <a:lstStyle/>
          <a:p>
            <a:fld id="{FDCB6C09-24B6-4676-9E17-B83EC56B3D96}" type="slidenum">
              <a:rPr lang="en-US" smtClean="0"/>
              <a:t>104</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you</a:t>
            </a:r>
            <a:r>
              <a:rPr lang="en-US" baseline="0" smtClean="0"/>
              <a:t> talkin ‘bout Willis? </a:t>
            </a:r>
            <a:endParaRPr lang="en-US"/>
          </a:p>
        </p:txBody>
      </p:sp>
      <p:sp>
        <p:nvSpPr>
          <p:cNvPr id="4" name="Slide Number Placeholder 3"/>
          <p:cNvSpPr>
            <a:spLocks noGrp="1"/>
          </p:cNvSpPr>
          <p:nvPr>
            <p:ph type="sldNum" sz="quarter" idx="10"/>
          </p:nvPr>
        </p:nvSpPr>
        <p:spPr/>
        <p:txBody>
          <a:bodyPr/>
          <a:lstStyle/>
          <a:p>
            <a:fld id="{FDCB6C09-24B6-4676-9E17-B83EC56B3D96}" type="slidenum">
              <a:rPr lang="en-US" smtClean="0"/>
              <a:t>105</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you</a:t>
            </a:r>
            <a:r>
              <a:rPr lang="en-US" baseline="0" smtClean="0"/>
              <a:t> talkin ‘bout Willis? </a:t>
            </a:r>
            <a:endParaRPr lang="en-US"/>
          </a:p>
        </p:txBody>
      </p:sp>
      <p:sp>
        <p:nvSpPr>
          <p:cNvPr id="4" name="Slide Number Placeholder 3"/>
          <p:cNvSpPr>
            <a:spLocks noGrp="1"/>
          </p:cNvSpPr>
          <p:nvPr>
            <p:ph type="sldNum" sz="quarter" idx="10"/>
          </p:nvPr>
        </p:nvSpPr>
        <p:spPr/>
        <p:txBody>
          <a:bodyPr/>
          <a:lstStyle/>
          <a:p>
            <a:fld id="{FDCB6C09-24B6-4676-9E17-B83EC56B3D96}" type="slidenum">
              <a:rPr lang="en-US" smtClean="0"/>
              <a:t>106</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you</a:t>
            </a:r>
            <a:r>
              <a:rPr lang="en-US" baseline="0" smtClean="0"/>
              <a:t> talkin ‘bout Willis? </a:t>
            </a:r>
            <a:endParaRPr lang="en-US"/>
          </a:p>
        </p:txBody>
      </p:sp>
      <p:sp>
        <p:nvSpPr>
          <p:cNvPr id="4" name="Slide Number Placeholder 3"/>
          <p:cNvSpPr>
            <a:spLocks noGrp="1"/>
          </p:cNvSpPr>
          <p:nvPr>
            <p:ph type="sldNum" sz="quarter" idx="10"/>
          </p:nvPr>
        </p:nvSpPr>
        <p:spPr/>
        <p:txBody>
          <a:bodyPr/>
          <a:lstStyle/>
          <a:p>
            <a:fld id="{FDCB6C09-24B6-4676-9E17-B83EC56B3D96}" type="slidenum">
              <a:rPr lang="en-US" smtClean="0"/>
              <a:t>107</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latin typeface="Arial" panose="020B0604020202020204" pitchFamily="34" charset="0"/>
                <a:cs typeface="Arial" panose="020B0604020202020204" pitchFamily="34" charset="0"/>
              </a:rPr>
              <a:t>(remember this from Intermediate x86? ;))</a:t>
            </a:r>
          </a:p>
          <a:p>
            <a:r>
              <a:rPr lang="en-US" sz="1200" dirty="0" smtClean="0">
                <a:latin typeface="Arial" panose="020B0604020202020204" pitchFamily="34" charset="0"/>
                <a:cs typeface="Arial" panose="020B0604020202020204" pitchFamily="34" charset="0"/>
              </a:rPr>
              <a:t>the memory being pointed at contains a 16-bit "selector" (which refers to a segment entry in either the GDT or LDT), and a 32-bit offset from the beginning of the segment the selector refers to. The segment descriptor contains data about the segment, of course...including where in memory it starts</a:t>
            </a:r>
          </a:p>
        </p:txBody>
      </p:sp>
      <p:sp>
        <p:nvSpPr>
          <p:cNvPr id="4" name="Slide Number Placeholder 3"/>
          <p:cNvSpPr>
            <a:spLocks noGrp="1"/>
          </p:cNvSpPr>
          <p:nvPr>
            <p:ph type="sldNum" sz="quarter" idx="10"/>
          </p:nvPr>
        </p:nvSpPr>
        <p:spPr/>
        <p:txBody>
          <a:bodyPr/>
          <a:lstStyle/>
          <a:p>
            <a:fld id="{FDCB6C09-24B6-4676-9E17-B83EC56B3D96}" type="slidenum">
              <a:rPr lang="en-US" smtClean="0"/>
              <a:t>108</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you</a:t>
            </a:r>
            <a:r>
              <a:rPr lang="en-US" baseline="0" smtClean="0"/>
              <a:t> talkin ‘bout Willis? </a:t>
            </a:r>
            <a:endParaRPr lang="en-US"/>
          </a:p>
        </p:txBody>
      </p:sp>
      <p:sp>
        <p:nvSpPr>
          <p:cNvPr id="4" name="Slide Number Placeholder 3"/>
          <p:cNvSpPr>
            <a:spLocks noGrp="1"/>
          </p:cNvSpPr>
          <p:nvPr>
            <p:ph type="sldNum" sz="quarter" idx="10"/>
          </p:nvPr>
        </p:nvSpPr>
        <p:spPr/>
        <p:txBody>
          <a:bodyPr/>
          <a:lstStyle/>
          <a:p>
            <a:fld id="{FDCB6C09-24B6-4676-9E17-B83EC56B3D96}" type="slidenum">
              <a:rPr lang="en-US" smtClean="0"/>
              <a:t>109</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you</a:t>
            </a:r>
            <a:r>
              <a:rPr lang="en-US" baseline="0" smtClean="0"/>
              <a:t> talkin ‘bout Willis? </a:t>
            </a:r>
            <a:endParaRPr lang="en-US"/>
          </a:p>
        </p:txBody>
      </p:sp>
      <p:sp>
        <p:nvSpPr>
          <p:cNvPr id="4" name="Slide Number Placeholder 3"/>
          <p:cNvSpPr>
            <a:spLocks noGrp="1"/>
          </p:cNvSpPr>
          <p:nvPr>
            <p:ph type="sldNum" sz="quarter" idx="10"/>
          </p:nvPr>
        </p:nvSpPr>
        <p:spPr/>
        <p:txBody>
          <a:bodyPr/>
          <a:lstStyle/>
          <a:p>
            <a:fld id="{FDCB6C09-24B6-4676-9E17-B83EC56B3D96}" type="slidenum">
              <a:rPr lang="en-US" smtClean="0"/>
              <a:t>110</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you</a:t>
            </a:r>
            <a:r>
              <a:rPr lang="en-US" baseline="0" smtClean="0"/>
              <a:t> talkin ‘bout Willis? </a:t>
            </a:r>
            <a:endParaRPr lang="en-US"/>
          </a:p>
        </p:txBody>
      </p:sp>
      <p:sp>
        <p:nvSpPr>
          <p:cNvPr id="4" name="Slide Number Placeholder 3"/>
          <p:cNvSpPr>
            <a:spLocks noGrp="1"/>
          </p:cNvSpPr>
          <p:nvPr>
            <p:ph type="sldNum" sz="quarter" idx="10"/>
          </p:nvPr>
        </p:nvSpPr>
        <p:spPr/>
        <p:txBody>
          <a:bodyPr/>
          <a:lstStyle/>
          <a:p>
            <a:fld id="{FDCB6C09-24B6-4676-9E17-B83EC56B3D96}" type="slidenum">
              <a:rPr lang="en-US" smtClean="0"/>
              <a:t>111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12B9CC9-78D5-46CB-8F3D-57E1F4F28C13}" type="slidenum">
              <a:rPr lang="en-US" smtClean="0"/>
              <a:pPr/>
              <a:t>9</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you</a:t>
            </a:r>
            <a:r>
              <a:rPr lang="en-US" baseline="0" smtClean="0"/>
              <a:t> talkin ‘bout Willis? </a:t>
            </a:r>
            <a:endParaRPr lang="en-US"/>
          </a:p>
        </p:txBody>
      </p:sp>
      <p:sp>
        <p:nvSpPr>
          <p:cNvPr id="4" name="Slide Number Placeholder 3"/>
          <p:cNvSpPr>
            <a:spLocks noGrp="1"/>
          </p:cNvSpPr>
          <p:nvPr>
            <p:ph type="sldNum" sz="quarter" idx="10"/>
          </p:nvPr>
        </p:nvSpPr>
        <p:spPr/>
        <p:txBody>
          <a:bodyPr/>
          <a:lstStyle/>
          <a:p>
            <a:fld id="{FDCB6C09-24B6-4676-9E17-B83EC56B3D96}" type="slidenum">
              <a:rPr lang="en-US" smtClean="0"/>
              <a:t>112</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you</a:t>
            </a:r>
            <a:r>
              <a:rPr lang="en-US" baseline="0" smtClean="0"/>
              <a:t> talkin ‘bout Willis? </a:t>
            </a:r>
            <a:endParaRPr lang="en-US"/>
          </a:p>
        </p:txBody>
      </p:sp>
      <p:sp>
        <p:nvSpPr>
          <p:cNvPr id="4" name="Slide Number Placeholder 3"/>
          <p:cNvSpPr>
            <a:spLocks noGrp="1"/>
          </p:cNvSpPr>
          <p:nvPr>
            <p:ph type="sldNum" sz="quarter" idx="10"/>
          </p:nvPr>
        </p:nvSpPr>
        <p:spPr/>
        <p:txBody>
          <a:bodyPr/>
          <a:lstStyle/>
          <a:p>
            <a:fld id="{FDCB6C09-24B6-4676-9E17-B83EC56B3D96}" type="slidenum">
              <a:rPr lang="en-US" smtClean="0"/>
              <a:t>113</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you</a:t>
            </a:r>
            <a:r>
              <a:rPr lang="en-US" baseline="0" smtClean="0"/>
              <a:t> talkin ‘bout Willis? </a:t>
            </a:r>
            <a:endParaRPr lang="en-US"/>
          </a:p>
        </p:txBody>
      </p:sp>
      <p:sp>
        <p:nvSpPr>
          <p:cNvPr id="4" name="Slide Number Placeholder 3"/>
          <p:cNvSpPr>
            <a:spLocks noGrp="1"/>
          </p:cNvSpPr>
          <p:nvPr>
            <p:ph type="sldNum" sz="quarter" idx="10"/>
          </p:nvPr>
        </p:nvSpPr>
        <p:spPr/>
        <p:txBody>
          <a:bodyPr/>
          <a:lstStyle/>
          <a:p>
            <a:fld id="{FDCB6C09-24B6-4676-9E17-B83EC56B3D96}" type="slidenum">
              <a:rPr lang="en-US" smtClean="0"/>
              <a:t>114</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you</a:t>
            </a:r>
            <a:r>
              <a:rPr lang="en-US" baseline="0" smtClean="0"/>
              <a:t> talkin ‘bout Willis? </a:t>
            </a:r>
            <a:endParaRPr lang="en-US"/>
          </a:p>
        </p:txBody>
      </p:sp>
      <p:sp>
        <p:nvSpPr>
          <p:cNvPr id="4" name="Slide Number Placeholder 3"/>
          <p:cNvSpPr>
            <a:spLocks noGrp="1"/>
          </p:cNvSpPr>
          <p:nvPr>
            <p:ph type="sldNum" sz="quarter" idx="10"/>
          </p:nvPr>
        </p:nvSpPr>
        <p:spPr/>
        <p:txBody>
          <a:bodyPr/>
          <a:lstStyle/>
          <a:p>
            <a:fld id="{FDCB6C09-24B6-4676-9E17-B83EC56B3D96}" type="slidenum">
              <a:rPr lang="en-US" smtClean="0"/>
              <a:t>115</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you</a:t>
            </a:r>
            <a:r>
              <a:rPr lang="en-US" baseline="0" smtClean="0"/>
              <a:t> talkin ‘bout Willis? </a:t>
            </a:r>
            <a:endParaRPr lang="en-US"/>
          </a:p>
        </p:txBody>
      </p:sp>
      <p:sp>
        <p:nvSpPr>
          <p:cNvPr id="4" name="Slide Number Placeholder 3"/>
          <p:cNvSpPr>
            <a:spLocks noGrp="1"/>
          </p:cNvSpPr>
          <p:nvPr>
            <p:ph type="sldNum" sz="quarter" idx="10"/>
          </p:nvPr>
        </p:nvSpPr>
        <p:spPr/>
        <p:txBody>
          <a:bodyPr/>
          <a:lstStyle/>
          <a:p>
            <a:fld id="{FDCB6C09-24B6-4676-9E17-B83EC56B3D96}" type="slidenum">
              <a:rPr lang="en-US" smtClean="0"/>
              <a:t>116</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you</a:t>
            </a:r>
            <a:r>
              <a:rPr lang="en-US" baseline="0" smtClean="0"/>
              <a:t> talkin ‘bout Willis? </a:t>
            </a:r>
            <a:endParaRPr lang="en-US"/>
          </a:p>
        </p:txBody>
      </p:sp>
      <p:sp>
        <p:nvSpPr>
          <p:cNvPr id="4" name="Slide Number Placeholder 3"/>
          <p:cNvSpPr>
            <a:spLocks noGrp="1"/>
          </p:cNvSpPr>
          <p:nvPr>
            <p:ph type="sldNum" sz="quarter" idx="10"/>
          </p:nvPr>
        </p:nvSpPr>
        <p:spPr/>
        <p:txBody>
          <a:bodyPr/>
          <a:lstStyle/>
          <a:p>
            <a:fld id="{FDCB6C09-24B6-4676-9E17-B83EC56B3D96}" type="slidenum">
              <a:rPr lang="en-US" smtClean="0"/>
              <a:t>117</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you</a:t>
            </a:r>
            <a:r>
              <a:rPr lang="en-US" baseline="0" smtClean="0"/>
              <a:t> talkin ‘bout Willis? </a:t>
            </a:r>
            <a:endParaRPr lang="en-US"/>
          </a:p>
        </p:txBody>
      </p:sp>
      <p:sp>
        <p:nvSpPr>
          <p:cNvPr id="4" name="Slide Number Placeholder 3"/>
          <p:cNvSpPr>
            <a:spLocks noGrp="1"/>
          </p:cNvSpPr>
          <p:nvPr>
            <p:ph type="sldNum" sz="quarter" idx="10"/>
          </p:nvPr>
        </p:nvSpPr>
        <p:spPr/>
        <p:txBody>
          <a:bodyPr/>
          <a:lstStyle/>
          <a:p>
            <a:fld id="{FDCB6C09-24B6-4676-9E17-B83EC56B3D96}" type="slidenum">
              <a:rPr lang="en-US" smtClean="0"/>
              <a:t>118</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What you</a:t>
            </a:r>
            <a:r>
              <a:rPr lang="en-US" baseline="0" smtClean="0"/>
              <a:t> talkin ‘bout Willis? </a:t>
            </a:r>
            <a:endParaRPr lang="en-US"/>
          </a:p>
        </p:txBody>
      </p:sp>
      <p:sp>
        <p:nvSpPr>
          <p:cNvPr id="4" name="Slide Number Placeholder 3"/>
          <p:cNvSpPr>
            <a:spLocks noGrp="1"/>
          </p:cNvSpPr>
          <p:nvPr>
            <p:ph type="sldNum" sz="quarter" idx="10"/>
          </p:nvPr>
        </p:nvSpPr>
        <p:spPr/>
        <p:txBody>
          <a:bodyPr/>
          <a:lstStyle/>
          <a:p>
            <a:fld id="{FDCB6C09-24B6-4676-9E17-B83EC56B3D96}" type="slidenum">
              <a:rPr lang="en-US" smtClean="0"/>
              <a:t>119</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www.walkwithgod.org</a:t>
            </a:r>
            <a:r>
              <a:rPr lang="en-US" dirty="0" smtClean="0"/>
              <a:t>/</a:t>
            </a:r>
            <a:r>
              <a:rPr lang="en-US" dirty="0" err="1" smtClean="0"/>
              <a:t>wp</a:t>
            </a:r>
            <a:r>
              <a:rPr lang="en-US" dirty="0" smtClean="0"/>
              <a:t>-content/uploads/2014/01/118-nails-on-a-chalkboard.jpg</a:t>
            </a:r>
            <a:endParaRPr lang="en-US" dirty="0"/>
          </a:p>
        </p:txBody>
      </p:sp>
      <p:sp>
        <p:nvSpPr>
          <p:cNvPr id="4" name="Slide Number Placeholder 3"/>
          <p:cNvSpPr>
            <a:spLocks noGrp="1"/>
          </p:cNvSpPr>
          <p:nvPr>
            <p:ph type="sldNum" sz="quarter" idx="10"/>
          </p:nvPr>
        </p:nvSpPr>
        <p:spPr/>
        <p:txBody>
          <a:bodyPr/>
          <a:lstStyle/>
          <a:p>
            <a:fld id="{E9FD7082-E91C-4A70-ABE3-58686BBA458D}" type="slidenum">
              <a:rPr lang="en-US" smtClean="0"/>
              <a:t>120</a:t>
            </a:fld>
            <a:endParaRPr lang="en-US"/>
          </a:p>
        </p:txBody>
      </p:sp>
    </p:spTree>
    <p:extLst>
      <p:ext uri="{BB962C8B-B14F-4D97-AF65-F5344CB8AC3E}">
        <p14:creationId xmlns:p14="http://schemas.microsoft.com/office/powerpoint/2010/main" val="256999949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2B1FBFB7-061E-40D4-800B-9DB28619B7B4}" type="slidenum">
              <a:rPr lang="en-US" smtClean="0"/>
              <a:t>125</a:t>
            </a:fld>
            <a:endParaRPr lang="en-US"/>
          </a:p>
        </p:txBody>
      </p:sp>
    </p:spTree>
    <p:extLst>
      <p:ext uri="{BB962C8B-B14F-4D97-AF65-F5344CB8AC3E}">
        <p14:creationId xmlns:p14="http://schemas.microsoft.com/office/powerpoint/2010/main" val="33370866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12B9CC9-78D5-46CB-8F3D-57E1F4F28C13}" type="slidenum">
              <a:rPr lang="en-US" smtClean="0"/>
              <a:pPr/>
              <a:t>10</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www.cpu-world.com</a:t>
            </a:r>
            <a:r>
              <a:rPr lang="en-US" dirty="0" smtClean="0"/>
              <a:t>/info/</a:t>
            </a:r>
            <a:r>
              <a:rPr lang="en-US" dirty="0" err="1" smtClean="0"/>
              <a:t>Pinouts</a:t>
            </a:r>
            <a:r>
              <a:rPr lang="en-US" dirty="0" smtClean="0"/>
              <a:t>/8088.html</a:t>
            </a:r>
          </a:p>
          <a:p>
            <a:r>
              <a:rPr lang="en-US" dirty="0" smtClean="0"/>
              <a:t>http://static2.businessinsider.com/image/4ad73b48000000000004e48d/</a:t>
            </a:r>
            <a:r>
              <a:rPr lang="en-US" dirty="0" err="1" smtClean="0"/>
              <a:t>steve</a:t>
            </a:r>
            <a:r>
              <a:rPr lang="en-US" dirty="0" smtClean="0"/>
              <a:t>-jobs-pointing-</a:t>
            </a:r>
            <a:r>
              <a:rPr lang="en-US" dirty="0" err="1" smtClean="0"/>
              <a:t>apple.jpg</a:t>
            </a:r>
            <a:endParaRPr lang="en-US" dirty="0"/>
          </a:p>
        </p:txBody>
      </p:sp>
      <p:sp>
        <p:nvSpPr>
          <p:cNvPr id="4" name="Slide Number Placeholder 3"/>
          <p:cNvSpPr>
            <a:spLocks noGrp="1"/>
          </p:cNvSpPr>
          <p:nvPr>
            <p:ph type="sldNum" sz="quarter" idx="10"/>
          </p:nvPr>
        </p:nvSpPr>
        <p:spPr/>
        <p:txBody>
          <a:bodyPr/>
          <a:lstStyle/>
          <a:p>
            <a:fld id="{E9FD7082-E91C-4A70-ABE3-58686BBA458D}" type="slidenum">
              <a:rPr lang="en-US" smtClean="0"/>
              <a:t>135</a:t>
            </a:fld>
            <a:endParaRPr lang="en-US"/>
          </a:p>
        </p:txBody>
      </p:sp>
    </p:spTree>
    <p:extLst>
      <p:ext uri="{BB962C8B-B14F-4D97-AF65-F5344CB8AC3E}">
        <p14:creationId xmlns:p14="http://schemas.microsoft.com/office/powerpoint/2010/main" val="285696641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should use</a:t>
            </a:r>
            <a:r>
              <a:rPr lang="en-US" baseline="0" dirty="0" smtClean="0"/>
              <a:t> cli, </a:t>
            </a:r>
            <a:r>
              <a:rPr lang="en-US" baseline="0" dirty="0" err="1" smtClean="0"/>
              <a:t>sti</a:t>
            </a:r>
            <a:r>
              <a:rPr lang="en-US" baseline="0" dirty="0" smtClean="0"/>
              <a:t> to clear/set interrupts prior to doing these reads/writes</a:t>
            </a:r>
          </a:p>
          <a:p>
            <a:r>
              <a:rPr lang="en-US" baseline="0" dirty="0" smtClean="0"/>
              <a:t>Also technically you should go through the controller to avoid race conditions</a:t>
            </a:r>
            <a:endParaRPr lang="en-US" dirty="0"/>
          </a:p>
        </p:txBody>
      </p:sp>
      <p:sp>
        <p:nvSpPr>
          <p:cNvPr id="4" name="Slide Number Placeholder 3"/>
          <p:cNvSpPr>
            <a:spLocks noGrp="1"/>
          </p:cNvSpPr>
          <p:nvPr>
            <p:ph type="sldNum" sz="quarter" idx="10"/>
          </p:nvPr>
        </p:nvSpPr>
        <p:spPr/>
        <p:txBody>
          <a:bodyPr/>
          <a:lstStyle/>
          <a:p>
            <a:fld id="{F75545A6-9766-4772-A91F-73FC45E0DDD4}" type="slidenum">
              <a:rPr lang="en-US" smtClean="0"/>
              <a:t>145</a:t>
            </a:fld>
            <a:endParaRPr lang="en-US"/>
          </a:p>
        </p:txBody>
      </p:sp>
    </p:spTree>
    <p:extLst>
      <p:ext uri="{BB962C8B-B14F-4D97-AF65-F5344CB8AC3E}">
        <p14:creationId xmlns:p14="http://schemas.microsoft.com/office/powerpoint/2010/main" val="202431898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previous, this</a:t>
            </a:r>
            <a:r>
              <a:rPr lang="en-US" baseline="0" dirty="0" smtClean="0"/>
              <a:t> logical diagram shows the connection between the CPU and the rest of the system.  The CPU is connected directly to the Chipset </a:t>
            </a:r>
            <a:r>
              <a:rPr lang="en-US" baseline="0" dirty="0" err="1" smtClean="0"/>
              <a:t>northbridge</a:t>
            </a:r>
            <a:r>
              <a:rPr lang="en-US" baseline="0" dirty="0" smtClean="0"/>
              <a:t>.</a:t>
            </a:r>
            <a:endParaRPr lang="en-US" dirty="0" smtClean="0"/>
          </a:p>
        </p:txBody>
      </p:sp>
      <p:sp>
        <p:nvSpPr>
          <p:cNvPr id="4" name="Slide Number Placeholder 3"/>
          <p:cNvSpPr>
            <a:spLocks noGrp="1"/>
          </p:cNvSpPr>
          <p:nvPr>
            <p:ph type="sldNum" sz="quarter" idx="10"/>
          </p:nvPr>
        </p:nvSpPr>
        <p:spPr/>
        <p:txBody>
          <a:bodyPr/>
          <a:lstStyle/>
          <a:p>
            <a:fld id="{2B1FBFB7-061E-40D4-800B-9DB28619B7B4}" type="slidenum">
              <a:rPr lang="en-US" smtClean="0"/>
              <a:t>149</a:t>
            </a:fld>
            <a:endParaRPr lang="en-US"/>
          </a:p>
        </p:txBody>
      </p:sp>
    </p:spTree>
    <p:extLst>
      <p:ext uri="{BB962C8B-B14F-4D97-AF65-F5344CB8AC3E}">
        <p14:creationId xmlns:p14="http://schemas.microsoft.com/office/powerpoint/2010/main" val="333708662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 we’ll talk about Compatible PCI,</a:t>
            </a:r>
            <a:r>
              <a:rPr lang="en-US" baseline="0" dirty="0" smtClean="0"/>
              <a:t> then we’ll cover PCI Express afterwards.  Once you know PCI, PCI Express is just a logical extension with a few key differences.</a:t>
            </a:r>
            <a:endParaRPr lang="en-US" dirty="0" smtClean="0"/>
          </a:p>
          <a:p>
            <a:r>
              <a:rPr lang="en-US" dirty="0" smtClean="0"/>
              <a:t>You can call them “PCI systems” and not really be wrong to do so,</a:t>
            </a:r>
            <a:r>
              <a:rPr lang="en-US" baseline="0" dirty="0" smtClean="0"/>
              <a:t> at least logically.  Although a hardware-guy might get mad but will concede your point if you specify logically.</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151</a:t>
            </a:fld>
            <a:endParaRPr lang="en-US"/>
          </a:p>
        </p:txBody>
      </p:sp>
    </p:spTree>
    <p:extLst>
      <p:ext uri="{BB962C8B-B14F-4D97-AF65-F5344CB8AC3E}">
        <p14:creationId xmlns:p14="http://schemas.microsoft.com/office/powerpoint/2010/main" val="419700142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152</a:t>
            </a:fld>
            <a:endParaRPr lang="en-US"/>
          </a:p>
        </p:txBody>
      </p:sp>
    </p:spTree>
    <p:extLst>
      <p:ext uri="{BB962C8B-B14F-4D97-AF65-F5344CB8AC3E}">
        <p14:creationId xmlns:p14="http://schemas.microsoft.com/office/powerpoint/2010/main" val="283338014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so now</a:t>
            </a:r>
            <a:r>
              <a:rPr lang="en-US" baseline="0" dirty="0" smtClean="0"/>
              <a:t> the good stuff.  How does the software block diagram help us out?</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153</a:t>
            </a:fld>
            <a:endParaRPr lang="en-US"/>
          </a:p>
        </p:txBody>
      </p:sp>
    </p:spTree>
    <p:extLst>
      <p:ext uri="{BB962C8B-B14F-4D97-AF65-F5344CB8AC3E}">
        <p14:creationId xmlns:p14="http://schemas.microsoft.com/office/powerpoint/2010/main" val="13803615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 we’ll talk about Compatible PCI,</a:t>
            </a:r>
            <a:r>
              <a:rPr lang="en-US" baseline="0" dirty="0" smtClean="0"/>
              <a:t> then we’ll cover PCI Express afterwards.  Once you know PCI, PCI Express is just a logical extension with a few key differences.</a:t>
            </a:r>
            <a:endParaRPr lang="en-US" dirty="0" smtClean="0"/>
          </a:p>
          <a:p>
            <a:r>
              <a:rPr lang="en-US" dirty="0" smtClean="0"/>
              <a:t>You can call them “PCI systems” and not really be wrong to do so,</a:t>
            </a:r>
            <a:r>
              <a:rPr lang="en-US" baseline="0" dirty="0" smtClean="0"/>
              <a:t> at least logically.  Although a hardware-guy might get mad but will concede your point if you specify logically.</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154</a:t>
            </a:fld>
            <a:endParaRPr lang="en-US"/>
          </a:p>
        </p:txBody>
      </p:sp>
    </p:spTree>
    <p:extLst>
      <p:ext uri="{BB962C8B-B14F-4D97-AF65-F5344CB8AC3E}">
        <p14:creationId xmlns:p14="http://schemas.microsoft.com/office/powerpoint/2010/main" val="419700142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so now</a:t>
            </a:r>
            <a:r>
              <a:rPr lang="en-US" baseline="0" dirty="0" smtClean="0"/>
              <a:t> the good stuff.  How does the software block diagram help us out?</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158</a:t>
            </a:fld>
            <a:endParaRPr lang="en-US"/>
          </a:p>
        </p:txBody>
      </p:sp>
    </p:spTree>
    <p:extLst>
      <p:ext uri="{BB962C8B-B14F-4D97-AF65-F5344CB8AC3E}">
        <p14:creationId xmlns:p14="http://schemas.microsoft.com/office/powerpoint/2010/main" val="13803615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Bits 1:0 ensure</a:t>
            </a:r>
            <a:r>
              <a:rPr lang="en-US" baseline="0" dirty="0" smtClean="0"/>
              <a:t> 4-byte aligned addresses</a:t>
            </a:r>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161</a:t>
            </a:fld>
            <a:endParaRPr lang="en-US"/>
          </a:p>
        </p:txBody>
      </p:sp>
    </p:spTree>
    <p:extLst>
      <p:ext uri="{BB962C8B-B14F-4D97-AF65-F5344CB8AC3E}">
        <p14:creationId xmlns:p14="http://schemas.microsoft.com/office/powerpoint/2010/main" val="209868917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If B0:D0:F0 Header type &amp; 0x80 then it’s a multi-controller device</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F0 will control Bus 0</a:t>
            </a:r>
          </a:p>
          <a:p>
            <a:pPr marL="0" marR="0" lvl="1" indent="0" algn="l" defTabSz="914400" rtl="0" eaLnBrk="1" fontAlgn="auto" latinLnBrk="0" hangingPunct="1">
              <a:lnSpc>
                <a:spcPct val="100000"/>
              </a:lnSpc>
              <a:spcBef>
                <a:spcPts val="0"/>
              </a:spcBef>
              <a:spcAft>
                <a:spcPts val="0"/>
              </a:spcAft>
              <a:buClrTx/>
              <a:buSzTx/>
              <a:buFontTx/>
              <a:buNone/>
              <a:tabLst/>
              <a:defRPr/>
            </a:pPr>
            <a:r>
              <a:rPr lang="en-US" sz="1800" dirty="0" smtClean="0">
                <a:latin typeface="Arial" panose="020B0604020202020204" pitchFamily="34" charset="0"/>
                <a:cs typeface="Arial" panose="020B0604020202020204" pitchFamily="34" charset="0"/>
              </a:rPr>
              <a:t>F1 will control bus 1 and so forth</a:t>
            </a:r>
          </a:p>
          <a:p>
            <a:endParaRPr lang="en-US" dirty="0"/>
          </a:p>
        </p:txBody>
      </p:sp>
      <p:sp>
        <p:nvSpPr>
          <p:cNvPr id="4" name="Slide Number Placeholder 3"/>
          <p:cNvSpPr>
            <a:spLocks noGrp="1"/>
          </p:cNvSpPr>
          <p:nvPr>
            <p:ph type="sldNum" sz="quarter" idx="10"/>
          </p:nvPr>
        </p:nvSpPr>
        <p:spPr/>
        <p:txBody>
          <a:bodyPr/>
          <a:lstStyle/>
          <a:p>
            <a:fld id="{083012F4-82AF-452C-9B99-58AD7BC474BA}" type="slidenum">
              <a:rPr lang="en-US" smtClean="0"/>
              <a:t>162</a:t>
            </a:fld>
            <a:endParaRPr lang="en-US"/>
          </a:p>
        </p:txBody>
      </p:sp>
    </p:spTree>
    <p:extLst>
      <p:ext uri="{BB962C8B-B14F-4D97-AF65-F5344CB8AC3E}">
        <p14:creationId xmlns:p14="http://schemas.microsoft.com/office/powerpoint/2010/main" val="1923332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6DBC6C-D62F-9948-B8A2-935E8788ADA4}" type="datetime1">
              <a:rPr lang="en-US" smtClean="0"/>
              <a:t>10/14/15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ADD691-7D95-5E4D-837F-B75AC6D914AB}" type="datetime1">
              <a:rPr lang="en-US" smtClean="0"/>
              <a:t>10/14/15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4555A0D-B451-C047-A4FA-35DD491D0987}" type="datetime1">
              <a:rPr lang="en-US" smtClean="0"/>
              <a:t>10/14/15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620509E1-8536-924C-9C48-458214F22355}" type="datetime1">
              <a:rPr lang="en-US" smtClean="0">
                <a:solidFill>
                  <a:prstClr val="white">
                    <a:tint val="75000"/>
                  </a:prstClr>
                </a:solidFill>
              </a:rPr>
              <a:t>10/14/15</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DAB0383-91DB-1444-8BF2-1BB877A7C623}" type="slidenum">
              <a:rPr lang="en-US">
                <a:solidFill>
                  <a:prstClr val="white">
                    <a:tint val="75000"/>
                  </a:prstClr>
                </a:solidFill>
              </a:rPr>
              <a:pPr>
                <a:defRPr/>
              </a:pPr>
              <a:t>‹#›</a:t>
            </a:fld>
            <a:endParaRPr lang="en-US">
              <a:solidFill>
                <a:prstClr val="white">
                  <a:tint val="75000"/>
                </a:prstClr>
              </a:solidFill>
            </a:endParaRPr>
          </a:p>
        </p:txBody>
      </p:sp>
    </p:spTree>
    <p:extLst>
      <p:ext uri="{BB962C8B-B14F-4D97-AF65-F5344CB8AC3E}">
        <p14:creationId xmlns:p14="http://schemas.microsoft.com/office/powerpoint/2010/main" val="37406240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BED6EDB-20F6-5541-B3F3-F08FC1F4EF05}" type="datetime1">
              <a:rPr lang="en-US" smtClean="0">
                <a:solidFill>
                  <a:prstClr val="white">
                    <a:tint val="75000"/>
                  </a:prstClr>
                </a:solidFill>
              </a:rPr>
              <a:t>10/14/15</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CD449E8-E292-6A40-820D-5A54EE0F0311}" type="slidenum">
              <a:rPr lang="en-US">
                <a:solidFill>
                  <a:prstClr val="white">
                    <a:tint val="75000"/>
                  </a:prstClr>
                </a:solidFill>
              </a:rPr>
              <a:pPr>
                <a:defRPr/>
              </a:pPr>
              <a:t>‹#›</a:t>
            </a:fld>
            <a:endParaRPr lang="en-US">
              <a:solidFill>
                <a:prstClr val="white">
                  <a:tint val="75000"/>
                </a:prstClr>
              </a:solidFill>
            </a:endParaRPr>
          </a:p>
        </p:txBody>
      </p:sp>
    </p:spTree>
    <p:extLst>
      <p:ext uri="{BB962C8B-B14F-4D97-AF65-F5344CB8AC3E}">
        <p14:creationId xmlns:p14="http://schemas.microsoft.com/office/powerpoint/2010/main" val="25095648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4654FE12-1411-9641-8B81-A2AF23FC9F06}" type="datetime1">
              <a:rPr lang="en-US" smtClean="0">
                <a:solidFill>
                  <a:prstClr val="white">
                    <a:tint val="75000"/>
                  </a:prstClr>
                </a:solidFill>
              </a:rPr>
              <a:t>10/14/15</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E6188956-9E2E-EB48-8744-A22983DBD4EF}" type="slidenum">
              <a:rPr lang="en-US">
                <a:solidFill>
                  <a:prstClr val="white">
                    <a:tint val="75000"/>
                  </a:prstClr>
                </a:solidFill>
              </a:rPr>
              <a:pPr>
                <a:defRPr/>
              </a:pPr>
              <a:t>‹#›</a:t>
            </a:fld>
            <a:endParaRPr lang="en-US">
              <a:solidFill>
                <a:prstClr val="white">
                  <a:tint val="75000"/>
                </a:prstClr>
              </a:solidFill>
            </a:endParaRPr>
          </a:p>
        </p:txBody>
      </p:sp>
    </p:spTree>
    <p:extLst>
      <p:ext uri="{BB962C8B-B14F-4D97-AF65-F5344CB8AC3E}">
        <p14:creationId xmlns:p14="http://schemas.microsoft.com/office/powerpoint/2010/main" val="28871357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20434D0E-2E9D-B141-9443-4D541BF8B8AA}" type="datetime1">
              <a:rPr lang="en-US" smtClean="0">
                <a:solidFill>
                  <a:prstClr val="white">
                    <a:tint val="75000"/>
                  </a:prstClr>
                </a:solidFill>
              </a:rPr>
              <a:t>10/14/15</a:t>
            </a:fld>
            <a:endParaRPr lang="en-US">
              <a:solidFill>
                <a:prstClr val="white">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0B511A89-5D3A-AE4E-89C6-F88125AF9B0F}" type="slidenum">
              <a:rPr lang="en-US">
                <a:solidFill>
                  <a:prstClr val="white">
                    <a:tint val="75000"/>
                  </a:prstClr>
                </a:solidFill>
              </a:rPr>
              <a:pPr>
                <a:defRPr/>
              </a:pPr>
              <a:t>‹#›</a:t>
            </a:fld>
            <a:endParaRPr lang="en-US">
              <a:solidFill>
                <a:prstClr val="white">
                  <a:tint val="75000"/>
                </a:prstClr>
              </a:solidFill>
            </a:endParaRPr>
          </a:p>
        </p:txBody>
      </p:sp>
    </p:spTree>
    <p:extLst>
      <p:ext uri="{BB962C8B-B14F-4D97-AF65-F5344CB8AC3E}">
        <p14:creationId xmlns:p14="http://schemas.microsoft.com/office/powerpoint/2010/main" val="21921419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FCCB676D-B284-3F44-B9C0-852A83C6D06E}" type="datetime1">
              <a:rPr lang="en-US" smtClean="0">
                <a:solidFill>
                  <a:prstClr val="white">
                    <a:tint val="75000"/>
                  </a:prstClr>
                </a:solidFill>
              </a:rPr>
              <a:t>10/14/15</a:t>
            </a:fld>
            <a:endParaRPr lang="en-US">
              <a:solidFill>
                <a:prstClr val="white">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9" name="Slide Number Placeholder 5"/>
          <p:cNvSpPr>
            <a:spLocks noGrp="1"/>
          </p:cNvSpPr>
          <p:nvPr>
            <p:ph type="sldNum" sz="quarter" idx="12"/>
          </p:nvPr>
        </p:nvSpPr>
        <p:spPr/>
        <p:txBody>
          <a:bodyPr/>
          <a:lstStyle>
            <a:lvl1pPr>
              <a:defRPr/>
            </a:lvl1pPr>
          </a:lstStyle>
          <a:p>
            <a:pPr>
              <a:defRPr/>
            </a:pPr>
            <a:fld id="{8ED84598-39A3-AC4B-B261-3A0EFEE95729}" type="slidenum">
              <a:rPr lang="en-US">
                <a:solidFill>
                  <a:prstClr val="white">
                    <a:tint val="75000"/>
                  </a:prstClr>
                </a:solidFill>
              </a:rPr>
              <a:pPr>
                <a:defRPr/>
              </a:pPr>
              <a:t>‹#›</a:t>
            </a:fld>
            <a:endParaRPr lang="en-US">
              <a:solidFill>
                <a:prstClr val="white">
                  <a:tint val="75000"/>
                </a:prstClr>
              </a:solidFill>
            </a:endParaRPr>
          </a:p>
        </p:txBody>
      </p:sp>
    </p:spTree>
    <p:extLst>
      <p:ext uri="{BB962C8B-B14F-4D97-AF65-F5344CB8AC3E}">
        <p14:creationId xmlns:p14="http://schemas.microsoft.com/office/powerpoint/2010/main" val="3724261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B6269B3-DE27-6646-8A77-12DF32C42F99}" type="datetime1">
              <a:rPr lang="en-US" smtClean="0">
                <a:solidFill>
                  <a:prstClr val="white">
                    <a:tint val="75000"/>
                  </a:prstClr>
                </a:solidFill>
              </a:rPr>
              <a:t>10/14/15</a:t>
            </a:fld>
            <a:endParaRPr lang="en-US">
              <a:solidFill>
                <a:prstClr val="white">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92E749C3-F5D2-8942-803A-356E4CEE737B}" type="slidenum">
              <a:rPr lang="en-US">
                <a:solidFill>
                  <a:prstClr val="white">
                    <a:tint val="75000"/>
                  </a:prstClr>
                </a:solidFill>
              </a:rPr>
              <a:pPr>
                <a:defRPr/>
              </a:pPr>
              <a:t>‹#›</a:t>
            </a:fld>
            <a:endParaRPr lang="en-US">
              <a:solidFill>
                <a:prstClr val="white">
                  <a:tint val="75000"/>
                </a:prstClr>
              </a:solidFill>
            </a:endParaRPr>
          </a:p>
        </p:txBody>
      </p:sp>
    </p:spTree>
    <p:extLst>
      <p:ext uri="{BB962C8B-B14F-4D97-AF65-F5344CB8AC3E}">
        <p14:creationId xmlns:p14="http://schemas.microsoft.com/office/powerpoint/2010/main" val="18999008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2E7D458-C84A-244E-B3CC-7C37CE3A8ABE}" type="datetime1">
              <a:rPr lang="en-US" smtClean="0">
                <a:solidFill>
                  <a:prstClr val="white">
                    <a:tint val="75000"/>
                  </a:prstClr>
                </a:solidFill>
              </a:rPr>
              <a:t>10/14/15</a:t>
            </a:fld>
            <a:endParaRPr lang="en-US">
              <a:solidFill>
                <a:prstClr val="white">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ED967755-1D20-4642-9D6B-C9C42C5DA29F}" type="slidenum">
              <a:rPr lang="en-US">
                <a:solidFill>
                  <a:prstClr val="white">
                    <a:tint val="75000"/>
                  </a:prstClr>
                </a:solidFill>
              </a:rPr>
              <a:pPr>
                <a:defRPr/>
              </a:pPr>
              <a:t>‹#›</a:t>
            </a:fld>
            <a:endParaRPr lang="en-US">
              <a:solidFill>
                <a:prstClr val="white">
                  <a:tint val="75000"/>
                </a:prstClr>
              </a:solidFill>
            </a:endParaRPr>
          </a:p>
        </p:txBody>
      </p:sp>
    </p:spTree>
    <p:extLst>
      <p:ext uri="{BB962C8B-B14F-4D97-AF65-F5344CB8AC3E}">
        <p14:creationId xmlns:p14="http://schemas.microsoft.com/office/powerpoint/2010/main" val="4877318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B349FDD-047F-CB4E-B837-90CF380267E8}" type="datetime1">
              <a:rPr lang="en-US" smtClean="0">
                <a:solidFill>
                  <a:prstClr val="white">
                    <a:tint val="75000"/>
                  </a:prstClr>
                </a:solidFill>
              </a:rPr>
              <a:t>10/14/15</a:t>
            </a:fld>
            <a:endParaRPr lang="en-US">
              <a:solidFill>
                <a:prstClr val="white">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77BFFB7B-1C1C-7042-BA63-D1CF010E56DE}" type="slidenum">
              <a:rPr lang="en-US">
                <a:solidFill>
                  <a:prstClr val="white">
                    <a:tint val="75000"/>
                  </a:prstClr>
                </a:solidFill>
              </a:rPr>
              <a:pPr>
                <a:defRPr/>
              </a:pPr>
              <a:t>‹#›</a:t>
            </a:fld>
            <a:endParaRPr lang="en-US">
              <a:solidFill>
                <a:prstClr val="white">
                  <a:tint val="75000"/>
                </a:prstClr>
              </a:solidFill>
            </a:endParaRPr>
          </a:p>
        </p:txBody>
      </p:sp>
    </p:spTree>
    <p:extLst>
      <p:ext uri="{BB962C8B-B14F-4D97-AF65-F5344CB8AC3E}">
        <p14:creationId xmlns:p14="http://schemas.microsoft.com/office/powerpoint/2010/main" val="4432828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808983-EAEA-9640-B741-596E6424298D}" type="datetime1">
              <a:rPr lang="en-US" smtClean="0"/>
              <a:t>10/14/15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D61D565-7730-4D4B-B3BA-D234FCFC5717}" type="datetime1">
              <a:rPr lang="en-US" smtClean="0">
                <a:solidFill>
                  <a:prstClr val="white">
                    <a:tint val="75000"/>
                  </a:prstClr>
                </a:solidFill>
              </a:rPr>
              <a:t>10/14/15</a:t>
            </a:fld>
            <a:endParaRPr lang="en-US">
              <a:solidFill>
                <a:prstClr val="white">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9BFE19A7-D2A2-7845-995A-21A7951AD816}" type="slidenum">
              <a:rPr lang="en-US">
                <a:solidFill>
                  <a:prstClr val="white">
                    <a:tint val="75000"/>
                  </a:prstClr>
                </a:solidFill>
              </a:rPr>
              <a:pPr>
                <a:defRPr/>
              </a:pPr>
              <a:t>‹#›</a:t>
            </a:fld>
            <a:endParaRPr lang="en-US">
              <a:solidFill>
                <a:prstClr val="white">
                  <a:tint val="75000"/>
                </a:prstClr>
              </a:solidFill>
            </a:endParaRPr>
          </a:p>
        </p:txBody>
      </p:sp>
    </p:spTree>
    <p:extLst>
      <p:ext uri="{BB962C8B-B14F-4D97-AF65-F5344CB8AC3E}">
        <p14:creationId xmlns:p14="http://schemas.microsoft.com/office/powerpoint/2010/main" val="20568509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51CE1C7-99EF-2648-90F9-17C66722C9DE}" type="datetime1">
              <a:rPr lang="en-US" smtClean="0">
                <a:solidFill>
                  <a:prstClr val="white">
                    <a:tint val="75000"/>
                  </a:prstClr>
                </a:solidFill>
              </a:rPr>
              <a:t>10/14/15</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DD8FCC4A-15BC-D24C-AF38-DED7155E0D4E}" type="slidenum">
              <a:rPr lang="en-US">
                <a:solidFill>
                  <a:prstClr val="white">
                    <a:tint val="75000"/>
                  </a:prstClr>
                </a:solidFill>
              </a:rPr>
              <a:pPr>
                <a:defRPr/>
              </a:pPr>
              <a:t>‹#›</a:t>
            </a:fld>
            <a:endParaRPr lang="en-US">
              <a:solidFill>
                <a:prstClr val="white">
                  <a:tint val="75000"/>
                </a:prstClr>
              </a:solidFill>
            </a:endParaRPr>
          </a:p>
        </p:txBody>
      </p:sp>
    </p:spTree>
    <p:extLst>
      <p:ext uri="{BB962C8B-B14F-4D97-AF65-F5344CB8AC3E}">
        <p14:creationId xmlns:p14="http://schemas.microsoft.com/office/powerpoint/2010/main" val="23541304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35D767A-A419-5D4D-9176-3228F7315451}" type="datetime1">
              <a:rPr lang="en-US" smtClean="0">
                <a:solidFill>
                  <a:prstClr val="white">
                    <a:tint val="75000"/>
                  </a:prstClr>
                </a:solidFill>
              </a:rPr>
              <a:t>10/14/15</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8C3239CE-25F0-A845-8F14-D55C5670D5FA}" type="slidenum">
              <a:rPr lang="en-US">
                <a:solidFill>
                  <a:prstClr val="white">
                    <a:tint val="75000"/>
                  </a:prstClr>
                </a:solidFill>
              </a:rPr>
              <a:pPr>
                <a:defRPr/>
              </a:pPr>
              <a:t>‹#›</a:t>
            </a:fld>
            <a:endParaRPr lang="en-US">
              <a:solidFill>
                <a:prstClr val="white">
                  <a:tint val="75000"/>
                </a:prstClr>
              </a:solidFill>
            </a:endParaRPr>
          </a:p>
        </p:txBody>
      </p:sp>
    </p:spTree>
    <p:extLst>
      <p:ext uri="{BB962C8B-B14F-4D97-AF65-F5344CB8AC3E}">
        <p14:creationId xmlns:p14="http://schemas.microsoft.com/office/powerpoint/2010/main" val="1695090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8C377C-E047-E34E-BB7D-54CC1C666ECC}" type="datetime1">
              <a:rPr lang="en-US" smtClean="0"/>
              <a:t>10/14/15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F1DEAA9-FCFE-B741-8C7A-BE403A97EE31}" type="datetime1">
              <a:rPr lang="en-US" smtClean="0"/>
              <a:t>10/14/15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796F34A-51CA-984D-A888-12E753504B17}" type="datetime1">
              <a:rPr lang="en-US" smtClean="0"/>
              <a:t>10/14/15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5DCAF7C-AA0D-1340-9106-64C779F11597}" type="datetime1">
              <a:rPr lang="en-US" smtClean="0"/>
              <a:t>10/14/15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BF6C42-5370-8C4A-9BB9-26D2211ABE99}" type="datetime1">
              <a:rPr lang="en-US" smtClean="0"/>
              <a:t>10/14/15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4C41A68-DB9E-7C41-ACEE-EBA478D8FE9B}" type="datetime1">
              <a:rPr lang="en-US" smtClean="0"/>
              <a:t>10/14/15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5EF787-D978-9C48-B2E2-50EEA5BC8A77}" type="datetime1">
              <a:rPr lang="en-US" smtClean="0"/>
              <a:t>10/14/15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6200"/>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3716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923EEC-FF47-FF45-8D80-A565D4A1073C}" type="datetime1">
              <a:rPr lang="en-US" smtClean="0"/>
              <a:t>10/14/15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86600" y="6569075"/>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31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331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0" fontAlgn="base" hangingPunct="0">
              <a:spcBef>
                <a:spcPct val="0"/>
              </a:spcBef>
              <a:spcAft>
                <a:spcPct val="0"/>
              </a:spcAft>
              <a:defRPr/>
            </a:pPr>
            <a:fld id="{7489952B-4480-CC4B-9F5E-23B40FAA8107}" type="datetime1">
              <a:rPr lang="en-US" smtClean="0">
                <a:solidFill>
                  <a:prstClr val="white">
                    <a:tint val="75000"/>
                  </a:prstClr>
                </a:solidFill>
                <a:latin typeface="Arial" charset="0"/>
                <a:ea typeface="ＭＳ Ｐゴシック" charset="0"/>
                <a:cs typeface="ＭＳ Ｐゴシック" charset="0"/>
              </a:rPr>
              <a:t>10/14/15</a:t>
            </a:fld>
            <a:endParaRPr lang="en-US">
              <a:solidFill>
                <a:prstClr val="white">
                  <a:tint val="75000"/>
                </a:prstClr>
              </a:solidFill>
              <a:latin typeface="Arial" charset="0"/>
              <a:ea typeface="ＭＳ Ｐゴシック" charset="0"/>
              <a:cs typeface="ＭＳ Ｐゴシック"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0" fontAlgn="base" hangingPunct="0">
              <a:spcBef>
                <a:spcPct val="0"/>
              </a:spcBef>
              <a:spcAft>
                <a:spcPct val="0"/>
              </a:spcAft>
              <a:defRPr/>
            </a:pPr>
            <a:endParaRPr lang="en-US">
              <a:solidFill>
                <a:prstClr val="white">
                  <a:tint val="75000"/>
                </a:prstClr>
              </a:solidFill>
              <a:latin typeface="Arial" charset="0"/>
              <a:ea typeface="ＭＳ Ｐゴシック" charset="0"/>
              <a:cs typeface="ＭＳ Ｐゴシック"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0" fontAlgn="base" hangingPunct="0">
              <a:spcBef>
                <a:spcPct val="0"/>
              </a:spcBef>
              <a:spcAft>
                <a:spcPct val="0"/>
              </a:spcAft>
              <a:defRPr/>
            </a:pPr>
            <a:fld id="{3041860A-6CB8-9841-81E7-7B7733549E2B}" type="slidenum">
              <a:rPr lang="en-US">
                <a:solidFill>
                  <a:prstClr val="white">
                    <a:tint val="75000"/>
                  </a:prstClr>
                </a:solidFill>
                <a:latin typeface="Arial" charset="0"/>
                <a:ea typeface="ＭＳ Ｐゴシック" charset="0"/>
                <a:cs typeface="ＭＳ Ｐゴシック" charset="0"/>
              </a:rPr>
              <a:pPr eaLnBrk="0" fontAlgn="base" hangingPunct="0">
                <a:spcBef>
                  <a:spcPct val="0"/>
                </a:spcBef>
                <a:spcAft>
                  <a:spcPct val="0"/>
                </a:spcAft>
                <a:defRPr/>
              </a:pPr>
              <a:t>‹#›</a:t>
            </a:fld>
            <a:endParaRPr lang="en-US">
              <a:solidFill>
                <a:prstClr val="white">
                  <a:tint val="75000"/>
                </a:prstClr>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194168991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71.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 Id="rId3" Type="http://schemas.openxmlformats.org/officeDocument/2006/relationships/image" Target="../media/image72.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73.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73.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 Id="rId3" Type="http://schemas.openxmlformats.org/officeDocument/2006/relationships/image" Target="../media/image74.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 Id="rId3" Type="http://schemas.openxmlformats.org/officeDocument/2006/relationships/image" Target="../media/image75.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image" Target="../media/image76.png"/></Relationships>
</file>

<file path=ppt/slides/_rels/slide107.xml.rels><?xml version="1.0" encoding="UTF-8" standalone="yes"?>
<Relationships xmlns="http://schemas.openxmlformats.org/package/2006/relationships"><Relationship Id="rId3" Type="http://schemas.openxmlformats.org/officeDocument/2006/relationships/image" Target="../media/image77.png"/><Relationship Id="rId4" Type="http://schemas.openxmlformats.org/officeDocument/2006/relationships/image" Target="../media/image78.png"/><Relationship Id="rId1" Type="http://schemas.openxmlformats.org/officeDocument/2006/relationships/slideLayout" Target="../slideLayouts/slideLayout2.xml"/><Relationship Id="rId2" Type="http://schemas.openxmlformats.org/officeDocument/2006/relationships/notesSlide" Target="../notesSlides/notesSlide7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 Id="rId3" Type="http://schemas.openxmlformats.org/officeDocument/2006/relationships/image" Target="../media/image79.png"/></Relationships>
</file>

<file path=ppt/slides/_rels/slide109.xml.rels><?xml version="1.0" encoding="UTF-8" standalone="yes"?>
<Relationships xmlns="http://schemas.openxmlformats.org/package/2006/relationships"><Relationship Id="rId3" Type="http://schemas.openxmlformats.org/officeDocument/2006/relationships/image" Target="../media/image80.png"/><Relationship Id="rId4" Type="http://schemas.openxmlformats.org/officeDocument/2006/relationships/hyperlink" Target="http://www.jamesmolloy.co.uk/tutorial_html/4.-The%20GDT%20and%20IDT.html" TargetMode="External"/><Relationship Id="rId1" Type="http://schemas.openxmlformats.org/officeDocument/2006/relationships/slideLayout" Target="../slideLayouts/slideLayout2.xml"/><Relationship Id="rId2" Type="http://schemas.openxmlformats.org/officeDocument/2006/relationships/notesSlide" Target="../notesSlides/notesSlide7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0.xml.rels><?xml version="1.0" encoding="UTF-8" standalone="yes"?>
<Relationships xmlns="http://schemas.openxmlformats.org/package/2006/relationships"><Relationship Id="rId3" Type="http://schemas.openxmlformats.org/officeDocument/2006/relationships/image" Target="../media/image81.png"/><Relationship Id="rId4" Type="http://schemas.openxmlformats.org/officeDocument/2006/relationships/image" Target="../media/image82.png"/><Relationship Id="rId1" Type="http://schemas.openxmlformats.org/officeDocument/2006/relationships/slideLayout" Target="../slideLayouts/slideLayout2.xml"/><Relationship Id="rId2" Type="http://schemas.openxmlformats.org/officeDocument/2006/relationships/notesSlide" Target="../notesSlides/notesSlide78.xml"/></Relationships>
</file>

<file path=ppt/slides/_rels/slide111.xml.rels><?xml version="1.0" encoding="UTF-8" standalone="yes"?>
<Relationships xmlns="http://schemas.openxmlformats.org/package/2006/relationships"><Relationship Id="rId3" Type="http://schemas.openxmlformats.org/officeDocument/2006/relationships/image" Target="../media/image81.png"/><Relationship Id="rId4" Type="http://schemas.openxmlformats.org/officeDocument/2006/relationships/image" Target="../media/image83.png"/><Relationship Id="rId1" Type="http://schemas.openxmlformats.org/officeDocument/2006/relationships/slideLayout" Target="../slideLayouts/slideLayout2.xml"/><Relationship Id="rId2" Type="http://schemas.openxmlformats.org/officeDocument/2006/relationships/notesSlide" Target="../notesSlides/notesSlide79.xml"/></Relationships>
</file>

<file path=ppt/slides/_rels/slide112.xml.rels><?xml version="1.0" encoding="UTF-8" standalone="yes"?>
<Relationships xmlns="http://schemas.openxmlformats.org/package/2006/relationships"><Relationship Id="rId3" Type="http://schemas.openxmlformats.org/officeDocument/2006/relationships/image" Target="../media/image84.png"/><Relationship Id="rId4" Type="http://schemas.openxmlformats.org/officeDocument/2006/relationships/image" Target="../media/image85.png"/><Relationship Id="rId1" Type="http://schemas.openxmlformats.org/officeDocument/2006/relationships/slideLayout" Target="../slideLayouts/slideLayout2.xml"/><Relationship Id="rId2" Type="http://schemas.openxmlformats.org/officeDocument/2006/relationships/notesSlide" Target="../notesSlides/notesSlide80.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 Id="rId3" Type="http://schemas.openxmlformats.org/officeDocument/2006/relationships/image" Target="../media/image86.png"/></Relationships>
</file>

<file path=ppt/slides/_rels/slide114.xml.rels><?xml version="1.0" encoding="UTF-8" standalone="yes"?>
<Relationships xmlns="http://schemas.openxmlformats.org/package/2006/relationships"><Relationship Id="rId3" Type="http://schemas.openxmlformats.org/officeDocument/2006/relationships/image" Target="../media/image87.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82.xml"/></Relationships>
</file>

<file path=ppt/slides/_rels/slide115.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89.png"/><Relationship Id="rId1" Type="http://schemas.openxmlformats.org/officeDocument/2006/relationships/slideLayout" Target="../slideLayouts/slideLayout2.xml"/><Relationship Id="rId2" Type="http://schemas.openxmlformats.org/officeDocument/2006/relationships/notesSlide" Target="../notesSlides/notesSlide8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4.xml"/><Relationship Id="rId3" Type="http://schemas.openxmlformats.org/officeDocument/2006/relationships/image" Target="../media/image69.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6.xml"/><Relationship Id="rId3" Type="http://schemas.openxmlformats.org/officeDocument/2006/relationships/image" Target="../media/image90.png"/></Relationships>
</file>

<file path=ppt/slides/_rels/slide119.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image" Target="../media/image89.png"/><Relationship Id="rId1" Type="http://schemas.openxmlformats.org/officeDocument/2006/relationships/slideLayout" Target="../slideLayouts/slideLayout2.xml"/><Relationship Id="rId2" Type="http://schemas.openxmlformats.org/officeDocument/2006/relationships/notesSlide" Target="../notesSlides/notesSlide8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8.xml"/><Relationship Id="rId3" Type="http://schemas.openxmlformats.org/officeDocument/2006/relationships/image" Target="../media/image91.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2.pn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3.png"/></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9.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insanelymac.com/forum/topic/282794-darwindumper/" TargetMode="External"/><Relationship Id="rId4" Type="http://schemas.openxmlformats.org/officeDocument/2006/relationships/hyperlink" Target="https://bitbucket.org/blackosx/darwindumper/downloads" TargetMode="External"/><Relationship Id="rId5" Type="http://schemas.openxmlformats.org/officeDocument/2006/relationships/hyperlink" Target="http://www.sendspace.com/folder/ffit0j" TargetMode="External"/><Relationship Id="rId6" Type="http://schemas.openxmlformats.org/officeDocument/2006/relationships/hyperlink" Target="http://hysteria.sk/~niekt0/fmem/" TargetMode="External"/><Relationship Id="rId7" Type="http://schemas.openxmlformats.org/officeDocument/2006/relationships/hyperlink" Target="http://flashrom.org/Downloads" TargetMode="External"/><Relationship Id="rId8" Type="http://schemas.openxmlformats.org/officeDocument/2006/relationships/hyperlink" Target="https://github.com/chipsec/chipsec" TargetMode="External"/><Relationship Id="rId9" Type="http://schemas.openxmlformats.org/officeDocument/2006/relationships/hyperlink" Target="https://github.com/chipsec/chipsec/blob/master/source/tool/WARNING.txt" TargetMode="External"/><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3.pn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4.png"/></Relationships>
</file>

<file path=ppt/slides/_rels/slide135.xml.rels><?xml version="1.0" encoding="UTF-8" standalone="yes"?>
<Relationships xmlns="http://schemas.openxmlformats.org/package/2006/relationships"><Relationship Id="rId3" Type="http://schemas.openxmlformats.org/officeDocument/2006/relationships/image" Target="../media/image95.png"/><Relationship Id="rId4" Type="http://schemas.openxmlformats.org/officeDocument/2006/relationships/hyperlink" Target="http://www.cpu-world.com/info/Pinouts/8088.html" TargetMode="External"/><Relationship Id="rId5" Type="http://schemas.openxmlformats.org/officeDocument/2006/relationships/image" Target="../media/image96.png"/><Relationship Id="rId1" Type="http://schemas.openxmlformats.org/officeDocument/2006/relationships/slideLayout" Target="../slideLayouts/slideLayout2.xml"/><Relationship Id="rId2" Type="http://schemas.openxmlformats.org/officeDocument/2006/relationships/notesSlide" Target="../notesSlides/notesSlide90.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7.pn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8.png"/></Relationships>
</file>

<file path=ppt/slides/_rels/slide139.xml.rels><?xml version="1.0" encoding="UTF-8" standalone="yes"?>
<Relationships xmlns="http://schemas.openxmlformats.org/package/2006/relationships"><Relationship Id="rId3" Type="http://schemas.openxmlformats.org/officeDocument/2006/relationships/image" Target="../media/image100.png"/><Relationship Id="rId4" Type="http://schemas.openxmlformats.org/officeDocument/2006/relationships/image" Target="../media/image101.png"/><Relationship Id="rId1" Type="http://schemas.openxmlformats.org/officeDocument/2006/relationships/slideLayout" Target="../slideLayouts/slideLayout2.xml"/><Relationship Id="rId2" Type="http://schemas.openxmlformats.org/officeDocument/2006/relationships/image" Target="../media/image99.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hyperlink" Target="http://www.mitre.org/capabilities/cybersecurity/overview/cybersecurity-blog/copernicus-question-your-assumptions-about" TargetMode="External"/><Relationship Id="rId5"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0.png"/><Relationship Id="rId3" Type="http://schemas.openxmlformats.org/officeDocument/2006/relationships/image" Target="../media/image102.png"/></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3.png"/><Relationship Id="rId3" Type="http://schemas.openxmlformats.org/officeDocument/2006/relationships/image" Target="../media/image104.png"/></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5.pn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6.png"/></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esec-lab.sogeti.com/dotclear/public/publications/11-recon-stickyfingers_slides.pdf" TargetMode="External"/></Relationships>
</file>

<file path=ppt/slides/_rels/slide148.xml.rels><?xml version="1.0" encoding="UTF-8" standalone="yes"?>
<Relationships xmlns="http://schemas.openxmlformats.org/package/2006/relationships"><Relationship Id="rId3" Type="http://schemas.openxmlformats.org/officeDocument/2006/relationships/hyperlink" Target="http://bochs.sourceforge.net/techspec/PORTS.LST" TargetMode="External"/><Relationship Id="rId4" Type="http://schemas.openxmlformats.org/officeDocument/2006/relationships/image" Target="../media/image107.png"/><Relationship Id="rId1" Type="http://schemas.openxmlformats.org/officeDocument/2006/relationships/slideLayout" Target="../slideLayouts/slideLayout2.xml"/><Relationship Id="rId2" Type="http://schemas.openxmlformats.org/officeDocument/2006/relationships/hyperlink" Target="http://wiki.osdev.org/I/O_Ports" TargetMode="Externa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 Id="rId3" Type="http://schemas.openxmlformats.org/officeDocument/2006/relationships/image" Target="../media/image10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9.pn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3.xml"/><Relationship Id="rId3" Type="http://schemas.openxmlformats.org/officeDocument/2006/relationships/hyperlink" Target="http://www.pcisig.com/specifications/" TargetMode="Externa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4.xml"/><Relationship Id="rId3" Type="http://schemas.openxmlformats.org/officeDocument/2006/relationships/image" Target="../media/image109.png"/></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5.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6.xml"/><Relationship Id="rId3" Type="http://schemas.openxmlformats.org/officeDocument/2006/relationships/image" Target="../media/image110.pn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1.png"/></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2.png"/><Relationship Id="rId3" Type="http://schemas.openxmlformats.org/officeDocument/2006/relationships/image" Target="../media/image110.png"/></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7.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0.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8.xml"/><Relationship Id="rId3" Type="http://schemas.openxmlformats.org/officeDocument/2006/relationships/image" Target="../media/image113.png"/></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9.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0.xml"/><Relationship Id="rId3" Type="http://schemas.openxmlformats.org/officeDocument/2006/relationships/image" Target="../media/image114.png"/></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1.xml"/><Relationship Id="rId3" Type="http://schemas.openxmlformats.org/officeDocument/2006/relationships/image" Target="../media/image115.png"/></Relationships>
</file>

<file path=ppt/slides/_rels/slide166.xml.rels><?xml version="1.0" encoding="UTF-8" standalone="yes"?>
<Relationships xmlns="http://schemas.openxmlformats.org/package/2006/relationships"><Relationship Id="rId3" Type="http://schemas.openxmlformats.org/officeDocument/2006/relationships/image" Target="../media/image116.png"/><Relationship Id="rId4" Type="http://schemas.openxmlformats.org/officeDocument/2006/relationships/image" Target="../media/image117.png"/><Relationship Id="rId1" Type="http://schemas.openxmlformats.org/officeDocument/2006/relationships/slideLayout" Target="../slideLayouts/slideLayout2.xml"/><Relationship Id="rId2" Type="http://schemas.openxmlformats.org/officeDocument/2006/relationships/notesSlide" Target="../notesSlides/notesSlide102.xml"/></Relationships>
</file>

<file path=ppt/slides/_rels/slide167.xml.rels><?xml version="1.0" encoding="UTF-8" standalone="yes"?>
<Relationships xmlns="http://schemas.openxmlformats.org/package/2006/relationships"><Relationship Id="rId3" Type="http://schemas.openxmlformats.org/officeDocument/2006/relationships/image" Target="../media/image118.png"/><Relationship Id="rId4" Type="http://schemas.openxmlformats.org/officeDocument/2006/relationships/image" Target="../media/image119.png"/><Relationship Id="rId1" Type="http://schemas.openxmlformats.org/officeDocument/2006/relationships/slideLayout" Target="../slideLayouts/slideLayout2.xml"/><Relationship Id="rId2" Type="http://schemas.openxmlformats.org/officeDocument/2006/relationships/notesSlide" Target="../notesSlides/notesSlide103.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4.xml"/><Relationship Id="rId3" Type="http://schemas.openxmlformats.org/officeDocument/2006/relationships/image" Target="../media/image120.png"/></Relationships>
</file>

<file path=ppt/slides/_rels/slide169.xml.rels><?xml version="1.0" encoding="UTF-8" standalone="yes"?>
<Relationships xmlns="http://schemas.openxmlformats.org/package/2006/relationships"><Relationship Id="rId3" Type="http://schemas.openxmlformats.org/officeDocument/2006/relationships/image" Target="../media/image121.png"/><Relationship Id="rId4" Type="http://schemas.openxmlformats.org/officeDocument/2006/relationships/image" Target="../media/image110.png"/><Relationship Id="rId5" Type="http://schemas.openxmlformats.org/officeDocument/2006/relationships/image" Target="../media/image122.png"/><Relationship Id="rId1" Type="http://schemas.openxmlformats.org/officeDocument/2006/relationships/slideLayout" Target="../slideLayouts/slideLayout2.xml"/><Relationship Id="rId2" Type="http://schemas.openxmlformats.org/officeDocument/2006/relationships/notesSlide" Target="../notesSlides/notesSlide10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1.png"/></Relationships>
</file>

<file path=ppt/slides/_rels/slide170.xml.rels><?xml version="1.0" encoding="UTF-8" standalone="yes"?>
<Relationships xmlns="http://schemas.openxmlformats.org/package/2006/relationships"><Relationship Id="rId3" Type="http://schemas.openxmlformats.org/officeDocument/2006/relationships/image" Target="../media/image122.png"/><Relationship Id="rId4" Type="http://schemas.openxmlformats.org/officeDocument/2006/relationships/image" Target="../media/image110.png"/><Relationship Id="rId5" Type="http://schemas.openxmlformats.org/officeDocument/2006/relationships/image" Target="../media/image124.png"/><Relationship Id="rId1" Type="http://schemas.openxmlformats.org/officeDocument/2006/relationships/slideLayout" Target="../slideLayouts/slideLayout2.xml"/><Relationship Id="rId2" Type="http://schemas.openxmlformats.org/officeDocument/2006/relationships/image" Target="../media/image123.png"/></Relationships>
</file>

<file path=ppt/slides/_rels/slide171.xml.rels><?xml version="1.0" encoding="UTF-8" standalone="yes"?>
<Relationships xmlns="http://schemas.openxmlformats.org/package/2006/relationships"><Relationship Id="rId3" Type="http://schemas.openxmlformats.org/officeDocument/2006/relationships/image" Target="../media/image124.png"/><Relationship Id="rId4" Type="http://schemas.openxmlformats.org/officeDocument/2006/relationships/image" Target="../media/image110.png"/><Relationship Id="rId1" Type="http://schemas.openxmlformats.org/officeDocument/2006/relationships/slideLayout" Target="../slideLayouts/slideLayout2.xml"/><Relationship Id="rId2" Type="http://schemas.openxmlformats.org/officeDocument/2006/relationships/image" Target="../media/image125.png"/></Relationships>
</file>

<file path=ppt/slides/_rels/slide172.xml.rels><?xml version="1.0" encoding="UTF-8" standalone="yes"?>
<Relationships xmlns="http://schemas.openxmlformats.org/package/2006/relationships"><Relationship Id="rId3" Type="http://schemas.openxmlformats.org/officeDocument/2006/relationships/image" Target="../media/image126.png"/><Relationship Id="rId4" Type="http://schemas.openxmlformats.org/officeDocument/2006/relationships/image" Target="../media/image110.png"/><Relationship Id="rId1" Type="http://schemas.openxmlformats.org/officeDocument/2006/relationships/slideLayout" Target="../slideLayouts/slideLayout2.xml"/><Relationship Id="rId2" Type="http://schemas.openxmlformats.org/officeDocument/2006/relationships/notesSlide" Target="../notesSlides/notesSlide106.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7.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8.xml"/><Relationship Id="rId3" Type="http://schemas.openxmlformats.org/officeDocument/2006/relationships/image" Target="../media/image114.png"/></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9.xml"/><Relationship Id="rId3" Type="http://schemas.openxmlformats.org/officeDocument/2006/relationships/image" Target="../media/image114.png"/></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0.xml"/><Relationship Id="rId3" Type="http://schemas.openxmlformats.org/officeDocument/2006/relationships/image" Target="../media/image114.png"/></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7.png"/></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7.png"/></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8.png"/><Relationship Id="rId3" Type="http://schemas.openxmlformats.org/officeDocument/2006/relationships/image" Target="../media/image12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2.png"/></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1.xml"/><Relationship Id="rId3" Type="http://schemas.openxmlformats.org/officeDocument/2006/relationships/image" Target="../media/image127.png"/></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8.png"/><Relationship Id="rId3" Type="http://schemas.openxmlformats.org/officeDocument/2006/relationships/image" Target="../media/image129.png"/></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9.png"/><Relationship Id="rId3" Type="http://schemas.openxmlformats.org/officeDocument/2006/relationships/image" Target="../media/image130.png"/></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1.png"/><Relationship Id="rId3" Type="http://schemas.openxmlformats.org/officeDocument/2006/relationships/image" Target="../media/image132.png"/></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1.png"/><Relationship Id="rId3" Type="http://schemas.openxmlformats.org/officeDocument/2006/relationships/image" Target="../media/image133.png"/></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4.png"/><Relationship Id="rId3" Type="http://schemas.openxmlformats.org/officeDocument/2006/relationships/image" Target="../media/image135.png"/></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1.png"/><Relationship Id="rId3" Type="http://schemas.openxmlformats.org/officeDocument/2006/relationships/image" Target="../media/image129.png"/></Relationships>
</file>

<file path=ppt/slides/_rels/slide187.xml.rels><?xml version="1.0" encoding="UTF-8" standalone="yes"?>
<Relationships xmlns="http://schemas.openxmlformats.org/package/2006/relationships"><Relationship Id="rId3" Type="http://schemas.openxmlformats.org/officeDocument/2006/relationships/image" Target="../media/image136.png"/><Relationship Id="rId4" Type="http://schemas.openxmlformats.org/officeDocument/2006/relationships/image" Target="../media/image137.png"/><Relationship Id="rId1" Type="http://schemas.openxmlformats.org/officeDocument/2006/relationships/slideLayout" Target="../slideLayouts/slideLayout2.xml"/><Relationship Id="rId2" Type="http://schemas.openxmlformats.org/officeDocument/2006/relationships/notesSlide" Target="../notesSlides/notesSlide11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iseclab.org/people/andrew/download/asia14.pdf" TargetMode="External"/><Relationship Id="rId3" Type="http://schemas.openxmlformats.org/officeDocument/2006/relationships/image" Target="../media/image138.png"/></Relationships>
</file>

<file path=ppt/slides/_rels/slide189.xml.rels><?xml version="1.0" encoding="UTF-8" standalone="yes"?>
<Relationships xmlns="http://schemas.openxmlformats.org/package/2006/relationships"><Relationship Id="rId3" Type="http://schemas.openxmlformats.org/officeDocument/2006/relationships/image" Target="../media/image139.png"/><Relationship Id="rId4" Type="http://schemas.openxmlformats.org/officeDocument/2006/relationships/image" Target="../media/image114.png"/><Relationship Id="rId1" Type="http://schemas.openxmlformats.org/officeDocument/2006/relationships/slideLayout" Target="../slideLayouts/slideLayout2.xml"/><Relationship Id="rId2" Type="http://schemas.openxmlformats.org/officeDocument/2006/relationships/notesSlide" Target="../notesSlides/notesSlide1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3.png"/></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8.png"/><Relationship Id="rId3" Type="http://schemas.openxmlformats.org/officeDocument/2006/relationships/image" Target="../media/image127.png"/></Relationships>
</file>

<file path=ppt/slides/_rels/slide191.xml.rels><?xml version="1.0" encoding="UTF-8" standalone="yes"?>
<Relationships xmlns="http://schemas.openxmlformats.org/package/2006/relationships"><Relationship Id="rId3" Type="http://schemas.openxmlformats.org/officeDocument/2006/relationships/hyperlink" Target="https://sites.google.com/site/pinczakko/building-a-kernel-in-pci-expansion-rom" TargetMode="External"/><Relationship Id="rId4" Type="http://schemas.openxmlformats.org/officeDocument/2006/relationships/hyperlink" Target="http://www.blackhat.com/presentations/bh-dc-07/Heasman/Paper/bh-dc-07-Heasman-WP.pdf" TargetMode="External"/><Relationship Id="rId5" Type="http://schemas.openxmlformats.org/officeDocument/2006/relationships/hyperlink" Target="http://pacsec.jp/psj13/psj2013-day2_Pierre_pacsec-uefi-pci.pdf" TargetMode="External"/><Relationship Id="rId1" Type="http://schemas.openxmlformats.org/officeDocument/2006/relationships/slideLayout" Target="../slideLayouts/slideLayout2.xml"/><Relationship Id="rId2" Type="http://schemas.openxmlformats.org/officeDocument/2006/relationships/notesSlide" Target="../notesSlides/notesSlide114.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5.xml"/><Relationship Id="rId3" Type="http://schemas.openxmlformats.org/officeDocument/2006/relationships/image" Target="../media/image114.png"/></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0.png"/></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6.xml"/><Relationship Id="rId3" Type="http://schemas.openxmlformats.org/officeDocument/2006/relationships/image" Target="../media/image140.png"/></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7.xml"/><Relationship Id="rId3" Type="http://schemas.openxmlformats.org/officeDocument/2006/relationships/image" Target="../media/image140.png"/></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8.xml"/><Relationship Id="rId3" Type="http://schemas.openxmlformats.org/officeDocument/2006/relationships/image" Target="../media/image140.png"/></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9.xml"/><Relationship Id="rId3" Type="http://schemas.openxmlformats.org/officeDocument/2006/relationships/image" Target="../media/image141.png"/></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0.xml"/><Relationship Id="rId3" Type="http://schemas.openxmlformats.org/officeDocument/2006/relationships/hyperlink" Target="http://flashrom.org/Flashrom" TargetMode="Externa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2.png"/><Relationship Id="rId3" Type="http://schemas.openxmlformats.org/officeDocument/2006/relationships/image" Target="../media/image14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4.png"/><Relationship Id="rId3" Type="http://schemas.openxmlformats.org/officeDocument/2006/relationships/image" Target="../media/image143.png"/></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4.png"/><Relationship Id="rId3" Type="http://schemas.openxmlformats.org/officeDocument/2006/relationships/image" Target="../media/image143.png"/></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resources.infosecinstitute.com/pci-expansion-rom/" TargetMode="Externa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5.png"/><Relationship Id="rId3" Type="http://schemas.openxmlformats.org/officeDocument/2006/relationships/image" Target="../media/image110.png"/></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6.png"/><Relationship Id="rId3" Type="http://schemas.openxmlformats.org/officeDocument/2006/relationships/image" Target="../media/image147.png"/></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rweverything.com/" TargetMode="External"/><Relationship Id="rId3"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hyperlink" Target="http://cybermarshal.com/index.php/cyber-marshal-utilities/mac-memory-reader" TargetMode="External"/><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hyperlink" Target="https://bitbucket.org/blackosx/darwindumper/downloads"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hysteria.sk/~niekt0/fmem/"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mh-nexus.de/en/hxd/" TargetMode="External"/><Relationship Id="rId3"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hyperlink" Target="https://www.hex-rays.com/products/ida/support/download_freeware.shtml" TargetMode="External"/><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hyperlink" Target="https://www.hex-rays.com/products/ida/"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hyperlink" Target="https://github.com/snarez/ida-efiutils"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hyperlink" Target="https://github.com/G33KatWork/EFIPWN"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github.com/LongSoft/UEFITool" TargetMode="External"/><Relationship Id="rId4" Type="http://schemas.openxmlformats.org/officeDocument/2006/relationships/image" Target="../media/image22.png"/><Relationship Id="rId5"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hyperlink" Target="https://github.com/theopolis/uefi-firmware-parser"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github.com/chipsec/chipsec" TargetMode="External"/><Relationship Id="rId3" Type="http://schemas.openxmlformats.org/officeDocument/2006/relationships/image" Target="../media/image2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code.google.com/p/opentpm/" TargetMode="External"/><Relationship Id="rId3" Type="http://schemas.openxmlformats.org/officeDocument/2006/relationships/image" Target="../media/image2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hyperlink" Target="https://www-ssl.intel.com/content/dam/doc/white-paper/quick-path-interconnect-introduction-paper.pdf"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6.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3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3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50.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hyperlink" Target="http://www.intel.com/design/chipsets/industry/25128901.pdf" TargetMode="External"/><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 Id="rId3" Type="http://schemas.openxmlformats.org/officeDocument/2006/relationships/image" Target="../media/image3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27.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3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40.png"/></Relationships>
</file>

<file path=ppt/slides/_rels/slide57.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hyperlink" Target="http://pciids.sourceforge.net/" TargetMode="External"/><Relationship Id="rId5" Type="http://schemas.openxmlformats.org/officeDocument/2006/relationships/hyperlink" Target="http://pci-ids.ucw.cz/" TargetMode="External"/><Relationship Id="rId6" Type="http://schemas.openxmlformats.org/officeDocument/2006/relationships/image" Target="../media/image42.png"/><Relationship Id="rId7" Type="http://schemas.openxmlformats.org/officeDocument/2006/relationships/hyperlink" Target="http://www.intel.com/content/www/us/en/io/io-controller-hub-9-datasheet.html" TargetMode="External"/><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43.png"/></Relationships>
</file>

<file path=ppt/slides/_rels/slide59.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4.png"/><Relationship Id="rId5" Type="http://schemas.openxmlformats.org/officeDocument/2006/relationships/hyperlink" Target="http://pciids.sourceforge.net/" TargetMode="External"/><Relationship Id="rId6" Type="http://schemas.openxmlformats.org/officeDocument/2006/relationships/hyperlink" Target="http://pci-ids.ucw.cz/" TargetMode="External"/><Relationship Id="rId7" Type="http://schemas.openxmlformats.org/officeDocument/2006/relationships/hyperlink" Target="http://www.intel.com/assets/PDF/datasheet/320122.pdf" TargetMode="External"/><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hyperlink" Target="http://www.intel.com/content/www/us/en/chipsets/6-chipset-c200-chipset-datasheet.html" TargetMode="External"/><Relationship Id="rId5" Type="http://schemas.openxmlformats.org/officeDocument/2006/relationships/image" Target="../media/image46.png"/><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62.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63.xml.rels><?xml version="1.0" encoding="UTF-8" standalone="yes"?>
<Relationships xmlns="http://schemas.openxmlformats.org/package/2006/relationships"><Relationship Id="rId3" Type="http://schemas.openxmlformats.org/officeDocument/2006/relationships/hyperlink" Target="http://www.intel.com/content/dam/www/public/us/en/documents/specification-updates/2nd-gen-core-family-mobile-specification-update.pdf" TargetMode="External"/><Relationship Id="rId4" Type="http://schemas.openxmlformats.org/officeDocument/2006/relationships/hyperlink" Target="http://www.intel.com/content/dam/www/public/us/en/documents/specification-updates/2nd-gen-core-desktop-specification-update.pdf" TargetMode="External"/><Relationship Id="rId5" Type="http://schemas.openxmlformats.org/officeDocument/2006/relationships/image" Target="../media/image49.png"/><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50.png"/></Relationships>
</file>

<file path=ppt/slides/_rels/slide65.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66.xml.rels><?xml version="1.0" encoding="UTF-8" standalone="yes"?>
<Relationships xmlns="http://schemas.openxmlformats.org/package/2006/relationships"><Relationship Id="rId3" Type="http://schemas.openxmlformats.org/officeDocument/2006/relationships/hyperlink" Target="http://pci-ids.ucw.cz/" TargetMode="External"/><Relationship Id="rId4" Type="http://schemas.openxmlformats.org/officeDocument/2006/relationships/image" Target="../media/image47.png"/><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67.xml.rels><?xml version="1.0" encoding="UTF-8" standalone="yes"?>
<Relationships xmlns="http://schemas.openxmlformats.org/package/2006/relationships"><Relationship Id="rId3" Type="http://schemas.openxmlformats.org/officeDocument/2006/relationships/hyperlink" Target="http://www.pcidatabase.com/" TargetMode="External"/><Relationship Id="rId4" Type="http://schemas.openxmlformats.org/officeDocument/2006/relationships/image" Target="../media/image53.png"/><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hyperlink" Target="http://pciids.sourceforge.net/"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54.png"/></Relationships>
</file>

<file path=ppt/slides/_rels/slide7.xml.rels><?xml version="1.0" encoding="UTF-8" standalone="yes"?>
<Relationships xmlns="http://schemas.openxmlformats.org/package/2006/relationships"><Relationship Id="rId3" Type="http://schemas.openxmlformats.org/officeDocument/2006/relationships/hyperlink" Target="http://www.ieee-security.org/TC/SP2012/papers/4681a239.pdf" TargetMode="External"/><Relationship Id="rId4" Type="http://schemas.openxmlformats.org/officeDocument/2006/relationships/hyperlink" Target="http://dl.acm.org/citation.cfm?id=2516714"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55.png"/></Relationships>
</file>

<file path=ppt/slides/_rels/slide79.xml.rels><?xml version="1.0" encoding="UTF-8" standalone="yes"?>
<Relationships xmlns="http://schemas.openxmlformats.org/package/2006/relationships"><Relationship Id="rId3" Type="http://schemas.openxmlformats.org/officeDocument/2006/relationships/image" Target="../media/image55.png"/><Relationship Id="rId4" Type="http://schemas.openxmlformats.org/officeDocument/2006/relationships/image" Target="../media/image56.png"/><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8.xml.rels><?xml version="1.0" encoding="UTF-8" standalone="yes"?>
<Relationships xmlns="http://schemas.openxmlformats.org/package/2006/relationships"><Relationship Id="rId3" Type="http://schemas.openxmlformats.org/officeDocument/2006/relationships/hyperlink" Target="http://bioshacking.blogspot.com/" TargetMode="External"/><Relationship Id="rId4" Type="http://schemas.openxmlformats.org/officeDocument/2006/relationships/hyperlink" Target="https://sites.google.com/site/pinczakko/home" TargetMode="External"/><Relationship Id="rId5" Type="http://schemas.openxmlformats.org/officeDocument/2006/relationships/hyperlink" Target="http://resources.infosecinstitute.com/" TargetMode="External"/><Relationship Id="rId6" Type="http://schemas.openxmlformats.org/officeDocument/2006/relationships/hyperlink" Target="http://www.techstream.com/" TargetMode="External"/><Relationship Id="rId7"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0.xml.rels><?xml version="1.0" encoding="UTF-8" standalone="yes"?>
<Relationships xmlns="http://schemas.openxmlformats.org/package/2006/relationships"><Relationship Id="rId3" Type="http://schemas.openxmlformats.org/officeDocument/2006/relationships/image" Target="../media/image57.png"/><Relationship Id="rId4" Type="http://schemas.openxmlformats.org/officeDocument/2006/relationships/image" Target="../media/image58.png"/><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57.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0.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png"/><Relationship Id="rId3" Type="http://schemas.openxmlformats.org/officeDocument/2006/relationships/image" Target="../media/image61.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2.png"/><Relationship Id="rId3" Type="http://schemas.openxmlformats.org/officeDocument/2006/relationships/image" Target="../media/image63.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60.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64.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65.png"/></Relationships>
</file>

<file path=ppt/slides/_rels/slide92.xml.rels><?xml version="1.0" encoding="UTF-8" standalone="yes"?>
<Relationships xmlns="http://schemas.openxmlformats.org/package/2006/relationships"><Relationship Id="rId3" Type="http://schemas.openxmlformats.org/officeDocument/2006/relationships/image" Target="../media/image65.png"/><Relationship Id="rId4" Type="http://schemas.openxmlformats.org/officeDocument/2006/relationships/image" Target="../media/image66.png"/><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66.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67.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69.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7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587625"/>
            <a:ext cx="9144000" cy="1470025"/>
          </a:xfrm>
        </p:spPr>
        <p:txBody>
          <a:bodyPr>
            <a:normAutofit fontScale="90000"/>
          </a:bodyPr>
          <a:lstStyle/>
          <a:p>
            <a:r>
              <a:rPr lang="en-US" dirty="0" smtClean="0"/>
              <a:t>Advanced x86:</a:t>
            </a:r>
            <a:br>
              <a:rPr lang="en-US" dirty="0" smtClean="0"/>
            </a:br>
            <a:r>
              <a:rPr lang="en-US" dirty="0" smtClean="0"/>
              <a:t>BIOS and System Management Mode Internals</a:t>
            </a:r>
            <a:endParaRPr lang="en-US" dirty="0"/>
          </a:p>
        </p:txBody>
      </p:sp>
      <p:sp>
        <p:nvSpPr>
          <p:cNvPr id="3" name="Subtitle 2"/>
          <p:cNvSpPr>
            <a:spLocks noGrp="1"/>
          </p:cNvSpPr>
          <p:nvPr>
            <p:ph type="subTitle" idx="1"/>
          </p:nvPr>
        </p:nvSpPr>
        <p:spPr>
          <a:xfrm>
            <a:off x="1371600" y="4343400"/>
            <a:ext cx="6400800" cy="1752600"/>
          </a:xfrm>
        </p:spPr>
        <p:txBody>
          <a:bodyPr>
            <a:normAutofit/>
          </a:bodyPr>
          <a:lstStyle/>
          <a:p>
            <a:r>
              <a:rPr lang="en-US" dirty="0" smtClean="0"/>
              <a:t>John Butterworth &amp; </a:t>
            </a:r>
            <a:r>
              <a:rPr lang="en-US" dirty="0" err="1" smtClean="0"/>
              <a:t>Xeno</a:t>
            </a:r>
            <a:r>
              <a:rPr lang="en-US" dirty="0" smtClean="0"/>
              <a:t> </a:t>
            </a:r>
            <a:r>
              <a:rPr lang="en-US" dirty="0" err="1" smtClean="0"/>
              <a:t>Kovah</a:t>
            </a:r>
            <a:endParaRPr lang="en-US" dirty="0" smtClean="0"/>
          </a:p>
          <a:p>
            <a:endParaRPr lang="en-US" dirty="0"/>
          </a:p>
          <a:p>
            <a:r>
              <a:rPr lang="en-US" dirty="0" smtClean="0"/>
              <a:t>Part 1</a:t>
            </a: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1528" r="35461"/>
          <a:stretch/>
        </p:blipFill>
        <p:spPr bwMode="auto">
          <a:xfrm>
            <a:off x="3581400" y="77302"/>
            <a:ext cx="1963000" cy="22848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04265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90600"/>
          </a:xfrm>
        </p:spPr>
        <p:txBody>
          <a:bodyPr>
            <a:normAutofit/>
          </a:bodyPr>
          <a:lstStyle/>
          <a:p>
            <a:r>
              <a:rPr lang="en-US" sz="3600" dirty="0" smtClean="0">
                <a:latin typeface="Arial" panose="020B0604020202020204" pitchFamily="34" charset="0"/>
                <a:cs typeface="Arial" panose="020B0604020202020204" pitchFamily="34" charset="0"/>
              </a:rPr>
              <a:t>Course Goals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143000"/>
            <a:ext cx="8229600" cy="5486400"/>
          </a:xfrm>
        </p:spPr>
        <p:txBody>
          <a:bodyPr>
            <a:normAutofit fontScale="92500" lnSpcReduction="10000"/>
          </a:bodyPr>
          <a:lstStyle/>
          <a:p>
            <a:r>
              <a:rPr lang="en-US" sz="2000" dirty="0" smtClean="0">
                <a:latin typeface="Arial" panose="020B0604020202020204" pitchFamily="34" charset="0"/>
                <a:cs typeface="Arial" panose="020B0604020202020204" pitchFamily="34" charset="0"/>
              </a:rPr>
              <a:t>Provide you a basic background in BIOS technologies</a:t>
            </a:r>
          </a:p>
          <a:p>
            <a:pPr lvl="1"/>
            <a:r>
              <a:rPr lang="en-US" sz="1600" dirty="0" smtClean="0">
                <a:latin typeface="Arial" panose="020B0604020202020204" pitchFamily="34" charset="0"/>
                <a:cs typeface="Arial" panose="020B0604020202020204" pitchFamily="34" charset="0"/>
              </a:rPr>
              <a:t>Some people already know a lot, others know less than zero.</a:t>
            </a:r>
          </a:p>
          <a:p>
            <a:pPr lvl="1"/>
            <a:r>
              <a:rPr lang="en-US" sz="1600" dirty="0" smtClean="0">
                <a:latin typeface="Arial" panose="020B0604020202020204" pitchFamily="34" charset="0"/>
                <a:cs typeface="Arial" panose="020B0604020202020204" pitchFamily="34" charset="0"/>
              </a:rPr>
              <a:t>We’ll cover only the minimum required to understand the subsequent topic(s)</a:t>
            </a:r>
          </a:p>
          <a:p>
            <a:r>
              <a:rPr lang="en-US" sz="2000" dirty="0" smtClean="0">
                <a:latin typeface="Arial" panose="020B0604020202020204" pitchFamily="34" charset="0"/>
                <a:cs typeface="Arial" panose="020B0604020202020204" pitchFamily="34" charset="0"/>
              </a:rPr>
              <a:t>Convince you that having unlocked BIOS is a really bad thing that can adversely affect the entire system during runtime</a:t>
            </a:r>
          </a:p>
          <a:p>
            <a:r>
              <a:rPr lang="en-US" sz="2000" dirty="0" smtClean="0">
                <a:latin typeface="Arial" panose="020B0604020202020204" pitchFamily="34" charset="0"/>
                <a:cs typeface="Arial" panose="020B0604020202020204" pitchFamily="34" charset="0"/>
              </a:rPr>
              <a:t>Show you how to measure and interpret the results to understand if and how a system BIOS may be vulnerable</a:t>
            </a:r>
          </a:p>
          <a:p>
            <a:pPr lvl="1"/>
            <a:r>
              <a:rPr lang="en-US" sz="1600" dirty="0" smtClean="0">
                <a:latin typeface="Arial" panose="020B0604020202020204" pitchFamily="34" charset="0"/>
                <a:cs typeface="Arial" panose="020B0604020202020204" pitchFamily="34" charset="0"/>
              </a:rPr>
              <a:t>Provide you a lot of hands-on examples when possible so you can “see” the effects</a:t>
            </a:r>
          </a:p>
          <a:p>
            <a:pPr lvl="1"/>
            <a:r>
              <a:rPr lang="en-US" sz="1600" dirty="0" smtClean="0">
                <a:latin typeface="Arial" panose="020B0604020202020204" pitchFamily="34" charset="0"/>
                <a:cs typeface="Arial" panose="020B0604020202020204" pitchFamily="34" charset="0"/>
              </a:rPr>
              <a:t>Its such an abstract topic that provides very little visibility, I have sought to lift this veil</a:t>
            </a:r>
          </a:p>
          <a:p>
            <a:r>
              <a:rPr lang="en-US" sz="2000" dirty="0" smtClean="0">
                <a:latin typeface="Arial" panose="020B0604020202020204" pitchFamily="34" charset="0"/>
                <a:cs typeface="Arial" panose="020B0604020202020204" pitchFamily="34" charset="0"/>
              </a:rPr>
              <a:t>Convince you that this problem IS solvable!  Especially the information which we cover over these 2 days</a:t>
            </a:r>
          </a:p>
          <a:p>
            <a:r>
              <a:rPr lang="en-US" sz="2000" dirty="0" smtClean="0">
                <a:latin typeface="Arial" panose="020B0604020202020204" pitchFamily="34" charset="0"/>
                <a:cs typeface="Arial" panose="020B0604020202020204" pitchFamily="34" charset="0"/>
              </a:rPr>
              <a:t>Introduce you to some forensics tools that can not only help you analyze and interpret whether a system BIOS is vulnerable, but also introduce you to some methods to analyze changes if you think a BIOS has been compromised</a:t>
            </a:r>
          </a:p>
          <a:p>
            <a:pPr lvl="1"/>
            <a:r>
              <a:rPr lang="en-US" sz="1600" dirty="0" smtClean="0">
                <a:latin typeface="Arial" panose="020B0604020202020204" pitchFamily="34" charset="0"/>
                <a:cs typeface="Arial" panose="020B0604020202020204" pitchFamily="34" charset="0"/>
              </a:rPr>
              <a:t>There is still a lot of work to be done on the latter </a:t>
            </a:r>
          </a:p>
          <a:p>
            <a:r>
              <a:rPr lang="en-US" sz="2000" dirty="0" smtClean="0">
                <a:latin typeface="Arial" panose="020B0604020202020204" pitchFamily="34" charset="0"/>
                <a:cs typeface="Arial" panose="020B0604020202020204" pitchFamily="34" charset="0"/>
              </a:rPr>
              <a:t>Hopefully I have made this topic enjoyable. It’s easy for BIOS to be a snooze-fest, but we had fun creating portions of this and we hope it manifests itself</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10</a:t>
            </a:fld>
            <a:endParaRPr lang="en-US"/>
          </a:p>
        </p:txBody>
      </p:sp>
    </p:spTree>
    <p:extLst>
      <p:ext uri="{BB962C8B-B14F-4D97-AF65-F5344CB8AC3E}">
        <p14:creationId xmlns:p14="http://schemas.microsoft.com/office/powerpoint/2010/main" val="11162886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latin typeface="Arial" pitchFamily="34" charset="0"/>
                <a:cs typeface="Arial" pitchFamily="34" charset="0"/>
              </a:rPr>
              <a:t>2: Rebase the Program</a:t>
            </a:r>
            <a:endParaRPr lang="en-US" sz="3600" dirty="0">
              <a:latin typeface="Arial" pitchFamily="34" charset="0"/>
              <a:cs typeface="Arial" pitchFamily="34" charset="0"/>
            </a:endParaRPr>
          </a:p>
        </p:txBody>
      </p:sp>
      <p:sp>
        <p:nvSpPr>
          <p:cNvPr id="3" name="Content Placeholder 2"/>
          <p:cNvSpPr>
            <a:spLocks noGrp="1"/>
          </p:cNvSpPr>
          <p:nvPr>
            <p:ph idx="1"/>
          </p:nvPr>
        </p:nvSpPr>
        <p:spPr>
          <a:xfrm>
            <a:off x="5334000" y="1600200"/>
            <a:ext cx="3581400" cy="4888468"/>
          </a:xfrm>
        </p:spPr>
        <p:txBody>
          <a:bodyPr>
            <a:normAutofit/>
          </a:bodyPr>
          <a:lstStyle/>
          <a:p>
            <a:r>
              <a:rPr lang="en-US" sz="2000" dirty="0" smtClean="0">
                <a:latin typeface="Arial" pitchFamily="34" charset="0"/>
                <a:cs typeface="Arial" pitchFamily="34" charset="0"/>
              </a:rPr>
              <a:t>First thing we’re going to do is rebase the program </a:t>
            </a:r>
          </a:p>
          <a:p>
            <a:r>
              <a:rPr lang="en-US" sz="2000" dirty="0" smtClean="0">
                <a:latin typeface="Arial" pitchFamily="34" charset="0"/>
                <a:cs typeface="Arial" pitchFamily="34" charset="0"/>
              </a:rPr>
              <a:t>We know the entire image of this BIOS is mapped to memory so that its upper address boundary is at  FFFF_FFFFh with the entry vector at FFFF_FFF0h</a:t>
            </a:r>
          </a:p>
          <a:p>
            <a:r>
              <a:rPr lang="en-US" sz="2000" dirty="0" smtClean="0">
                <a:latin typeface="Arial" pitchFamily="34" charset="0"/>
                <a:cs typeface="Arial" pitchFamily="34" charset="0"/>
              </a:rPr>
              <a:t>Let’s touch these up to reflect this</a:t>
            </a:r>
          </a:p>
        </p:txBody>
      </p:sp>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22441"/>
          <a:stretch/>
        </p:blipFill>
        <p:spPr bwMode="auto">
          <a:xfrm>
            <a:off x="152400" y="1752600"/>
            <a:ext cx="5114925" cy="41000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100</a:t>
            </a:fld>
            <a:endParaRPr lang="en-US"/>
          </a:p>
        </p:txBody>
      </p:sp>
    </p:spTree>
    <p:extLst>
      <p:ext uri="{BB962C8B-B14F-4D97-AF65-F5344CB8AC3E}">
        <p14:creationId xmlns:p14="http://schemas.microsoft.com/office/powerpoint/2010/main" val="259842291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sz="3600" dirty="0" smtClean="0">
                <a:latin typeface="Arial" pitchFamily="34" charset="0"/>
                <a:cs typeface="Arial" pitchFamily="34" charset="0"/>
              </a:rPr>
              <a:t>2.1: Rebase the Program</a:t>
            </a:r>
            <a:endParaRPr lang="en-US" sz="3600" dirty="0">
              <a:latin typeface="Arial" pitchFamily="34" charset="0"/>
              <a:cs typeface="Arial" pitchFamily="34" charset="0"/>
            </a:endParaRPr>
          </a:p>
        </p:txBody>
      </p:sp>
      <p:sp>
        <p:nvSpPr>
          <p:cNvPr id="3" name="Content Placeholder 2"/>
          <p:cNvSpPr>
            <a:spLocks noGrp="1"/>
          </p:cNvSpPr>
          <p:nvPr>
            <p:ph idx="1"/>
          </p:nvPr>
        </p:nvSpPr>
        <p:spPr>
          <a:xfrm>
            <a:off x="5334000" y="1295400"/>
            <a:ext cx="3733800" cy="5486400"/>
          </a:xfrm>
        </p:spPr>
        <p:txBody>
          <a:bodyPr>
            <a:noAutofit/>
          </a:bodyPr>
          <a:lstStyle/>
          <a:p>
            <a:r>
              <a:rPr lang="en-US" sz="1900" dirty="0" smtClean="0">
                <a:latin typeface="Arial" pitchFamily="34" charset="0"/>
                <a:cs typeface="Arial" pitchFamily="34" charset="0"/>
              </a:rPr>
              <a:t>In this lab our file contains only the BIOS portion of the flash.</a:t>
            </a:r>
          </a:p>
          <a:p>
            <a:r>
              <a:rPr lang="en-US" sz="1900" dirty="0" smtClean="0">
                <a:latin typeface="Arial" pitchFamily="34" charset="0"/>
                <a:cs typeface="Arial" pitchFamily="34" charset="0"/>
              </a:rPr>
              <a:t>The value to enter is:</a:t>
            </a:r>
          </a:p>
          <a:p>
            <a:r>
              <a:rPr lang="en-US" sz="1900" dirty="0" smtClean="0">
                <a:latin typeface="Arial" pitchFamily="34" charset="0"/>
                <a:cs typeface="Arial" pitchFamily="34" charset="0"/>
              </a:rPr>
              <a:t>4 GB – (Size of BIOS Binary)</a:t>
            </a:r>
          </a:p>
          <a:p>
            <a:r>
              <a:rPr lang="en-US" sz="1900" dirty="0" smtClean="0">
                <a:latin typeface="Arial" pitchFamily="34" charset="0"/>
                <a:cs typeface="Arial" pitchFamily="34" charset="0"/>
              </a:rPr>
              <a:t>For this lab it is 0xFFE60000</a:t>
            </a:r>
          </a:p>
          <a:p>
            <a:pPr lvl="1"/>
            <a:r>
              <a:rPr lang="en-US" sz="1800" dirty="0" smtClean="0">
                <a:latin typeface="Arial" pitchFamily="34" charset="0"/>
                <a:cs typeface="Arial" pitchFamily="34" charset="0"/>
              </a:rPr>
              <a:t>(for BIOS Length 1A0000h)</a:t>
            </a:r>
          </a:p>
          <a:p>
            <a:r>
              <a:rPr lang="en-US" sz="1900" dirty="0" smtClean="0">
                <a:latin typeface="Arial" pitchFamily="34" charset="0"/>
                <a:cs typeface="Arial" pitchFamily="34" charset="0"/>
              </a:rPr>
              <a:t>Example: If you had a 2 MB BIOS binary you would rebase the program to FFE0_0000h</a:t>
            </a:r>
          </a:p>
          <a:p>
            <a:r>
              <a:rPr lang="en-US" sz="1900" dirty="0" smtClean="0">
                <a:latin typeface="Arial" pitchFamily="34" charset="0"/>
                <a:cs typeface="Arial" pitchFamily="34" charset="0"/>
              </a:rPr>
              <a:t>The idea is for the entry vector at FFFF_FFF0h in memory to be displayed in IDA at linear address FFFF_FFF0h</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447800"/>
            <a:ext cx="4705350" cy="4143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2"/>
          <p:cNvSpPr txBox="1">
            <a:spLocks/>
          </p:cNvSpPr>
          <p:nvPr/>
        </p:nvSpPr>
        <p:spPr>
          <a:xfrm>
            <a:off x="228600" y="5867399"/>
            <a:ext cx="5181600" cy="914401"/>
          </a:xfrm>
          <a:prstGeom prst="rect">
            <a:avLst/>
          </a:prstGeom>
          <a:ln>
            <a:solidFill>
              <a:srgbClr val="FF0000"/>
            </a:solidFill>
          </a:ln>
        </p:spPr>
        <p:txBody>
          <a:bodyPr vert="horz" lIns="91440" tIns="45720" rIns="91440" bIns="45720" rtlCol="0">
            <a:normAutofit fontScale="77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smtClean="0">
                <a:latin typeface="Arial" pitchFamily="34" charset="0"/>
                <a:cs typeface="Arial" pitchFamily="34" charset="0"/>
              </a:rPr>
              <a:t>If you encounter a size-related error, open the binary file with a hex editor (like </a:t>
            </a:r>
            <a:r>
              <a:rPr lang="en-US" sz="2000" dirty="0" err="1" smtClean="0">
                <a:latin typeface="Arial" pitchFamily="34" charset="0"/>
                <a:cs typeface="Arial" pitchFamily="34" charset="0"/>
              </a:rPr>
              <a:t>HxD</a:t>
            </a:r>
            <a:r>
              <a:rPr lang="en-US" sz="2000" dirty="0" smtClean="0">
                <a:latin typeface="Arial" pitchFamily="34" charset="0"/>
                <a:cs typeface="Arial" pitchFamily="34" charset="0"/>
              </a:rPr>
              <a:t>) and delete the last byte.  Then re-open the binary in IDA and rebase it. Still treat it like it were its original size.</a:t>
            </a:r>
          </a:p>
          <a:p>
            <a:endParaRPr lang="en-US" sz="2000" dirty="0" smtClean="0">
              <a:latin typeface="Arial" pitchFamily="34" charset="0"/>
              <a:cs typeface="Arial" pitchFamily="34" charset="0"/>
            </a:endParaRPr>
          </a:p>
          <a:p>
            <a:endParaRPr lang="en-US" sz="2000" dirty="0" smtClean="0">
              <a:latin typeface="Arial" pitchFamily="34" charset="0"/>
              <a:cs typeface="Arial" pitchFamily="34" charset="0"/>
            </a:endParaRPr>
          </a:p>
          <a:p>
            <a:endParaRPr lang="en-US" sz="2000" dirty="0" smtClean="0">
              <a:latin typeface="Arial" pitchFamily="34" charset="0"/>
              <a:cs typeface="Arial" pitchFamily="34" charset="0"/>
            </a:endParaRPr>
          </a:p>
        </p:txBody>
      </p:sp>
      <p:sp>
        <p:nvSpPr>
          <p:cNvPr id="4" name="TextBox 3"/>
          <p:cNvSpPr txBox="1"/>
          <p:nvPr/>
        </p:nvSpPr>
        <p:spPr>
          <a:xfrm>
            <a:off x="142126" y="5720759"/>
            <a:ext cx="434734" cy="1015663"/>
          </a:xfrm>
          <a:prstGeom prst="rect">
            <a:avLst/>
          </a:prstGeom>
          <a:noFill/>
        </p:spPr>
        <p:txBody>
          <a:bodyPr wrap="none" rtlCol="0">
            <a:spAutoFit/>
          </a:bodyPr>
          <a:lstStyle/>
          <a:p>
            <a:r>
              <a:rPr lang="en-US" sz="6000" b="1" dirty="0" smtClean="0">
                <a:solidFill>
                  <a:srgbClr val="FF0000"/>
                </a:solidFill>
              </a:rPr>
              <a:t>!</a:t>
            </a:r>
            <a:endParaRPr lang="en-US" sz="6000" b="1" dirty="0">
              <a:solidFill>
                <a:srgbClr val="FF0000"/>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101</a:t>
            </a:fld>
            <a:endParaRPr lang="en-US"/>
          </a:p>
        </p:txBody>
      </p:sp>
    </p:spTree>
    <p:extLst>
      <p:ext uri="{BB962C8B-B14F-4D97-AF65-F5344CB8AC3E}">
        <p14:creationId xmlns:p14="http://schemas.microsoft.com/office/powerpoint/2010/main" val="3947003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normAutofit/>
          </a:bodyPr>
          <a:lstStyle/>
          <a:p>
            <a:r>
              <a:rPr lang="en-US" sz="3200" dirty="0" smtClean="0">
                <a:latin typeface="Arial" pitchFamily="34" charset="0"/>
                <a:cs typeface="Arial" pitchFamily="34" charset="0"/>
              </a:rPr>
              <a:t>2.2: </a:t>
            </a:r>
            <a:r>
              <a:rPr lang="en-US" sz="3200" dirty="0">
                <a:latin typeface="Arial" pitchFamily="34" charset="0"/>
                <a:cs typeface="Arial" pitchFamily="34" charset="0"/>
              </a:rPr>
              <a:t>Rebase the Program</a:t>
            </a:r>
            <a:endParaRPr lang="en-US" sz="3600" dirty="0">
              <a:latin typeface="Arial" pitchFamily="34" charset="0"/>
              <a:cs typeface="Arial" pitchFamily="34" charset="0"/>
            </a:endParaRPr>
          </a:p>
        </p:txBody>
      </p:sp>
      <p:sp>
        <p:nvSpPr>
          <p:cNvPr id="3" name="Content Placeholder 2"/>
          <p:cNvSpPr>
            <a:spLocks noGrp="1"/>
          </p:cNvSpPr>
          <p:nvPr>
            <p:ph idx="1"/>
          </p:nvPr>
        </p:nvSpPr>
        <p:spPr>
          <a:xfrm>
            <a:off x="5181600" y="1447800"/>
            <a:ext cx="3657600" cy="5334000"/>
          </a:xfrm>
        </p:spPr>
        <p:txBody>
          <a:bodyPr>
            <a:normAutofit/>
          </a:bodyPr>
          <a:lstStyle/>
          <a:p>
            <a:r>
              <a:rPr lang="en-US" sz="2000" dirty="0" smtClean="0">
                <a:latin typeface="Arial" pitchFamily="34" charset="0"/>
                <a:cs typeface="Arial" pitchFamily="34" charset="0"/>
              </a:rPr>
              <a:t>You know you have done it right when you see executable instructions at FFFF_FFF0h, such as:</a:t>
            </a:r>
          </a:p>
          <a:p>
            <a:r>
              <a:rPr lang="en-US" sz="2000" dirty="0" smtClean="0">
                <a:latin typeface="Arial" pitchFamily="34" charset="0"/>
                <a:cs typeface="Arial" pitchFamily="34" charset="0"/>
              </a:rPr>
              <a:t>E9 </a:t>
            </a:r>
            <a:r>
              <a:rPr lang="en-US" sz="2000" dirty="0">
                <a:latin typeface="Arial" pitchFamily="34" charset="0"/>
                <a:cs typeface="Arial" pitchFamily="34" charset="0"/>
              </a:rPr>
              <a:t>3D </a:t>
            </a:r>
            <a:r>
              <a:rPr lang="en-US" sz="2000" dirty="0" smtClean="0">
                <a:latin typeface="Arial" pitchFamily="34" charset="0"/>
                <a:cs typeface="Arial" pitchFamily="34" charset="0"/>
              </a:rPr>
              <a:t>FE</a:t>
            </a:r>
          </a:p>
          <a:p>
            <a:r>
              <a:rPr lang="en-US" sz="2000" dirty="0" smtClean="0">
                <a:latin typeface="Arial" pitchFamily="34" charset="0"/>
                <a:cs typeface="Arial" pitchFamily="34" charset="0"/>
              </a:rPr>
              <a:t>E9 is a relative JMP instruction (JMP FE3Dh)</a:t>
            </a:r>
          </a:p>
          <a:p>
            <a:r>
              <a:rPr lang="en-US" sz="2000" dirty="0" smtClean="0">
                <a:latin typeface="Arial" pitchFamily="34" charset="0"/>
                <a:cs typeface="Arial" pitchFamily="34" charset="0"/>
              </a:rPr>
              <a:t>Note: The JMP instruction may be preceded by a WBINVD instruction or a couple NOP instructions</a:t>
            </a:r>
          </a:p>
          <a:p>
            <a:pPr lvl="1"/>
            <a:r>
              <a:rPr lang="en-US" sz="1600" dirty="0" smtClean="0">
                <a:latin typeface="Arial" pitchFamily="34" charset="0"/>
                <a:cs typeface="Arial" pitchFamily="34" charset="0"/>
              </a:rPr>
              <a:t>In this case, these instructions will be at FFFF_FFF0h instead of the JMP</a:t>
            </a:r>
          </a:p>
          <a:p>
            <a:r>
              <a:rPr lang="en-US" sz="2000" dirty="0" smtClean="0">
                <a:latin typeface="Arial" pitchFamily="34" charset="0"/>
                <a:cs typeface="Arial" pitchFamily="34" charset="0"/>
              </a:rPr>
              <a:t>There always will be a JMP here following those</a:t>
            </a:r>
          </a:p>
          <a:p>
            <a:endParaRPr lang="en-US" sz="2000" dirty="0">
              <a:latin typeface="Arial" pitchFamily="34" charset="0"/>
              <a:cs typeface="Arial" pitchFamily="34" charset="0"/>
            </a:endParaRP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523999"/>
            <a:ext cx="4562475" cy="4714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Connector 4"/>
          <p:cNvCxnSpPr/>
          <p:nvPr/>
        </p:nvCxnSpPr>
        <p:spPr>
          <a:xfrm>
            <a:off x="1066800" y="3657600"/>
            <a:ext cx="12192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B6F15528-21DE-4FAA-801E-634DDDAF4B2B}" type="slidenum">
              <a:rPr lang="en-US" smtClean="0"/>
              <a:pPr/>
              <a:t>102</a:t>
            </a:fld>
            <a:endParaRPr lang="en-US"/>
          </a:p>
        </p:txBody>
      </p:sp>
    </p:spTree>
    <p:extLst>
      <p:ext uri="{BB962C8B-B14F-4D97-AF65-F5344CB8AC3E}">
        <p14:creationId xmlns:p14="http://schemas.microsoft.com/office/powerpoint/2010/main" val="140306490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normAutofit fontScale="90000"/>
          </a:bodyPr>
          <a:lstStyle/>
          <a:p>
            <a:r>
              <a:rPr lang="en-US" sz="3600" dirty="0">
                <a:latin typeface="Arial" pitchFamily="34" charset="0"/>
                <a:cs typeface="Arial" pitchFamily="34" charset="0"/>
              </a:rPr>
              <a:t>3</a:t>
            </a:r>
            <a:r>
              <a:rPr lang="en-US" sz="3600" dirty="0" smtClean="0">
                <a:latin typeface="Arial" pitchFamily="34" charset="0"/>
                <a:cs typeface="Arial" pitchFamily="34" charset="0"/>
              </a:rPr>
              <a:t>. Determine IDA Segments: </a:t>
            </a:r>
            <a:br>
              <a:rPr lang="en-US" sz="3600" dirty="0" smtClean="0">
                <a:latin typeface="Arial" pitchFamily="34" charset="0"/>
                <a:cs typeface="Arial" pitchFamily="34" charset="0"/>
              </a:rPr>
            </a:br>
            <a:r>
              <a:rPr lang="en-US" sz="3600" dirty="0" smtClean="0">
                <a:latin typeface="Arial" pitchFamily="34" charset="0"/>
                <a:cs typeface="Arial" pitchFamily="34" charset="0"/>
              </a:rPr>
              <a:t>Manually Analyze the Entry Vector JMP</a:t>
            </a:r>
            <a:endParaRPr lang="en-US" sz="3600" dirty="0">
              <a:latin typeface="Arial" pitchFamily="34" charset="0"/>
              <a:cs typeface="Arial" pitchFamily="34" charset="0"/>
            </a:endParaRPr>
          </a:p>
        </p:txBody>
      </p:sp>
      <p:sp>
        <p:nvSpPr>
          <p:cNvPr id="3" name="Content Placeholder 2"/>
          <p:cNvSpPr>
            <a:spLocks noGrp="1"/>
          </p:cNvSpPr>
          <p:nvPr>
            <p:ph idx="1"/>
          </p:nvPr>
        </p:nvSpPr>
        <p:spPr>
          <a:xfrm>
            <a:off x="5181600" y="1447800"/>
            <a:ext cx="3657600" cy="5334000"/>
          </a:xfrm>
        </p:spPr>
        <p:txBody>
          <a:bodyPr>
            <a:normAutofit/>
          </a:bodyPr>
          <a:lstStyle/>
          <a:p>
            <a:r>
              <a:rPr lang="en-US" sz="2000" dirty="0" smtClean="0">
                <a:latin typeface="Arial" pitchFamily="34" charset="0"/>
                <a:cs typeface="Arial" pitchFamily="34" charset="0"/>
              </a:rPr>
              <a:t>So now we want to create some IDA segments to help us (and IDA) interpret the disassembly</a:t>
            </a:r>
          </a:p>
          <a:p>
            <a:r>
              <a:rPr lang="en-US" sz="2000" dirty="0" smtClean="0">
                <a:latin typeface="Arial" pitchFamily="34" charset="0"/>
                <a:cs typeface="Arial" pitchFamily="34" charset="0"/>
              </a:rPr>
              <a:t>One goal is to keep the 16-bit segment that contains the entry vector as small as possible</a:t>
            </a:r>
          </a:p>
          <a:p>
            <a:pPr lvl="1"/>
            <a:r>
              <a:rPr lang="en-US" sz="1600" dirty="0" smtClean="0">
                <a:latin typeface="Arial" pitchFamily="34" charset="0"/>
                <a:cs typeface="Arial" pitchFamily="34" charset="0"/>
              </a:rPr>
              <a:t>From experience, BIOS takes a FAR JMP away from here after entering protected mode</a:t>
            </a:r>
          </a:p>
          <a:p>
            <a:r>
              <a:rPr lang="en-US" sz="2000" dirty="0" smtClean="0">
                <a:latin typeface="Arial" pitchFamily="34" charset="0"/>
                <a:cs typeface="Arial" pitchFamily="34" charset="0"/>
              </a:rPr>
              <a:t>JMP FE3Dh is relative to the address following the JMP:</a:t>
            </a:r>
          </a:p>
          <a:p>
            <a:r>
              <a:rPr lang="en-US" sz="2000" dirty="0" smtClean="0">
                <a:latin typeface="Arial" pitchFamily="34" charset="0"/>
                <a:cs typeface="Arial" pitchFamily="34" charset="0"/>
              </a:rPr>
              <a:t>FFFF_FFF3h, in this case</a:t>
            </a:r>
            <a:endParaRPr lang="en-US" sz="2000" dirty="0">
              <a:latin typeface="Arial" pitchFamily="34" charset="0"/>
              <a:cs typeface="Arial" pitchFamily="34" charset="0"/>
            </a:endParaRPr>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523999"/>
            <a:ext cx="4562475" cy="4714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990600" y="3494184"/>
            <a:ext cx="3581400" cy="434628"/>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103</a:t>
            </a:fld>
            <a:endParaRPr lang="en-US"/>
          </a:p>
        </p:txBody>
      </p:sp>
    </p:spTree>
    <p:extLst>
      <p:ext uri="{BB962C8B-B14F-4D97-AF65-F5344CB8AC3E}">
        <p14:creationId xmlns:p14="http://schemas.microsoft.com/office/powerpoint/2010/main" val="303170243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9802" y="135673"/>
            <a:ext cx="8229600" cy="1143000"/>
          </a:xfrm>
        </p:spPr>
        <p:txBody>
          <a:bodyPr>
            <a:normAutofit/>
          </a:bodyPr>
          <a:lstStyle/>
          <a:p>
            <a:r>
              <a:rPr lang="en-US" sz="3600" dirty="0" smtClean="0">
                <a:latin typeface="Arial" pitchFamily="34" charset="0"/>
                <a:cs typeface="Arial" pitchFamily="34" charset="0"/>
              </a:rPr>
              <a:t>3.1: JMP rel16</a:t>
            </a:r>
            <a:endParaRPr lang="en-US" sz="3600" dirty="0">
              <a:latin typeface="Arial" pitchFamily="34" charset="0"/>
              <a:cs typeface="Arial" pitchFamily="34" charset="0"/>
            </a:endParaRPr>
          </a:p>
        </p:txBody>
      </p:sp>
      <p:sp>
        <p:nvSpPr>
          <p:cNvPr id="3" name="Content Placeholder 2"/>
          <p:cNvSpPr>
            <a:spLocks noGrp="1"/>
          </p:cNvSpPr>
          <p:nvPr>
            <p:ph idx="1"/>
          </p:nvPr>
        </p:nvSpPr>
        <p:spPr>
          <a:xfrm>
            <a:off x="304800" y="3276600"/>
            <a:ext cx="8458200" cy="3276600"/>
          </a:xfrm>
        </p:spPr>
        <p:txBody>
          <a:bodyPr>
            <a:normAutofit lnSpcReduction="10000"/>
          </a:bodyPr>
          <a:lstStyle/>
          <a:p>
            <a:r>
              <a:rPr lang="en-US" sz="2000" dirty="0" smtClean="0">
                <a:latin typeface="Arial" pitchFamily="34" charset="0"/>
                <a:cs typeface="Arial" pitchFamily="34" charset="0"/>
              </a:rPr>
              <a:t>The address following our JMP instruction is </a:t>
            </a:r>
            <a:r>
              <a:rPr lang="en-US" sz="2000" dirty="0">
                <a:latin typeface="Arial" pitchFamily="34" charset="0"/>
                <a:cs typeface="Arial" pitchFamily="34" charset="0"/>
              </a:rPr>
              <a:t>FFFF_FFF3h </a:t>
            </a:r>
            <a:endParaRPr lang="en-US" sz="1800" dirty="0" smtClean="0">
              <a:latin typeface="Arial" pitchFamily="34" charset="0"/>
              <a:cs typeface="Arial" pitchFamily="34" charset="0"/>
            </a:endParaRPr>
          </a:p>
          <a:p>
            <a:pPr lvl="1"/>
            <a:r>
              <a:rPr lang="en-US" sz="1800" dirty="0" smtClean="0">
                <a:latin typeface="Arial" pitchFamily="34" charset="0"/>
                <a:cs typeface="Arial" pitchFamily="34" charset="0"/>
              </a:rPr>
              <a:t>We’ll treat it like a 64KB segment (FFF3h) for easier readability</a:t>
            </a:r>
          </a:p>
          <a:p>
            <a:pPr lvl="1"/>
            <a:r>
              <a:rPr lang="en-US" sz="1800" dirty="0" smtClean="0">
                <a:latin typeface="Arial" pitchFamily="34" charset="0"/>
                <a:cs typeface="Arial" pitchFamily="34" charset="0"/>
              </a:rPr>
              <a:t>Technically it is a 64KB segment so we don’t have to worry about this assumption throwing off our calculation</a:t>
            </a:r>
            <a:endParaRPr lang="en-US" sz="1800" dirty="0">
              <a:latin typeface="Arial" pitchFamily="34" charset="0"/>
              <a:cs typeface="Arial" pitchFamily="34" charset="0"/>
            </a:endParaRPr>
          </a:p>
          <a:p>
            <a:r>
              <a:rPr lang="en-US" sz="2000" dirty="0" smtClean="0">
                <a:latin typeface="Arial" pitchFamily="34" charset="0"/>
                <a:cs typeface="Arial" pitchFamily="34" charset="0"/>
              </a:rPr>
              <a:t>Take </a:t>
            </a:r>
            <a:r>
              <a:rPr lang="en-US" sz="2000" dirty="0">
                <a:latin typeface="Arial" pitchFamily="34" charset="0"/>
                <a:cs typeface="Arial" pitchFamily="34" charset="0"/>
              </a:rPr>
              <a:t>the 2’s compliment of </a:t>
            </a:r>
            <a:r>
              <a:rPr lang="en-US" sz="2000" dirty="0" smtClean="0">
                <a:latin typeface="Arial" pitchFamily="34" charset="0"/>
                <a:cs typeface="Arial" pitchFamily="34" charset="0"/>
              </a:rPr>
              <a:t>the operand in the JMP FE3Dh instruction:</a:t>
            </a:r>
            <a:endParaRPr lang="en-US" sz="2000" dirty="0">
              <a:latin typeface="Arial" pitchFamily="34" charset="0"/>
              <a:cs typeface="Arial" pitchFamily="34" charset="0"/>
            </a:endParaRPr>
          </a:p>
          <a:p>
            <a:pPr marL="800100" lvl="1" indent="-342900">
              <a:buFont typeface="+mj-lt"/>
              <a:buAutoNum type="arabicPeriod"/>
            </a:pPr>
            <a:r>
              <a:rPr lang="en-US" sz="1800" dirty="0" smtClean="0">
                <a:latin typeface="Arial" pitchFamily="34" charset="0"/>
                <a:cs typeface="Arial" pitchFamily="34" charset="0"/>
              </a:rPr>
              <a:t>(FE3Dh – </a:t>
            </a:r>
            <a:r>
              <a:rPr lang="en-US" sz="1800" dirty="0">
                <a:latin typeface="Arial" pitchFamily="34" charset="0"/>
                <a:cs typeface="Arial" pitchFamily="34" charset="0"/>
              </a:rPr>
              <a:t>1) = </a:t>
            </a:r>
            <a:r>
              <a:rPr lang="en-US" sz="1800" dirty="0" smtClean="0">
                <a:latin typeface="Arial" pitchFamily="34" charset="0"/>
                <a:cs typeface="Arial" pitchFamily="34" charset="0"/>
              </a:rPr>
              <a:t>FE3Ch</a:t>
            </a:r>
            <a:endParaRPr lang="en-US" sz="1800" dirty="0">
              <a:latin typeface="Arial" pitchFamily="34" charset="0"/>
              <a:cs typeface="Arial" pitchFamily="34" charset="0"/>
            </a:endParaRPr>
          </a:p>
          <a:p>
            <a:pPr marL="800100" lvl="1" indent="-342900">
              <a:buFont typeface="+mj-lt"/>
              <a:buAutoNum type="arabicPeriod"/>
            </a:pPr>
            <a:r>
              <a:rPr lang="en-US" sz="1800" dirty="0" smtClean="0">
                <a:latin typeface="Arial" pitchFamily="34" charset="0"/>
                <a:cs typeface="Arial" pitchFamily="34" charset="0"/>
              </a:rPr>
              <a:t>~FE3Ch </a:t>
            </a:r>
            <a:r>
              <a:rPr lang="en-US" sz="1800" dirty="0">
                <a:latin typeface="Arial" pitchFamily="34" charset="0"/>
                <a:cs typeface="Arial" pitchFamily="34" charset="0"/>
              </a:rPr>
              <a:t>= </a:t>
            </a:r>
            <a:r>
              <a:rPr lang="en-US" sz="1800" dirty="0" smtClean="0">
                <a:latin typeface="Arial" pitchFamily="34" charset="0"/>
                <a:cs typeface="Arial" pitchFamily="34" charset="0"/>
              </a:rPr>
              <a:t>01C3h</a:t>
            </a:r>
            <a:endParaRPr lang="en-US" sz="1800" dirty="0">
              <a:latin typeface="Arial" pitchFamily="34" charset="0"/>
              <a:cs typeface="Arial" pitchFamily="34" charset="0"/>
            </a:endParaRPr>
          </a:p>
          <a:p>
            <a:r>
              <a:rPr lang="en-US" sz="2000" dirty="0" smtClean="0">
                <a:latin typeface="Arial" pitchFamily="34" charset="0"/>
                <a:cs typeface="Arial" pitchFamily="34" charset="0"/>
              </a:rPr>
              <a:t>Subtract this displacement from the address following the JMP instruction to find the destination:</a:t>
            </a:r>
            <a:endParaRPr lang="en-US" sz="2000" dirty="0">
              <a:latin typeface="Arial" pitchFamily="34" charset="0"/>
              <a:cs typeface="Arial" pitchFamily="34" charset="0"/>
            </a:endParaRPr>
          </a:p>
          <a:p>
            <a:r>
              <a:rPr lang="en-US" sz="2000" dirty="0" smtClean="0">
                <a:latin typeface="Arial" pitchFamily="34" charset="0"/>
                <a:cs typeface="Arial" pitchFamily="34" charset="0"/>
              </a:rPr>
              <a:t>FFF3h </a:t>
            </a:r>
            <a:r>
              <a:rPr lang="en-US" sz="2000" dirty="0">
                <a:latin typeface="Arial" pitchFamily="34" charset="0"/>
                <a:cs typeface="Arial" pitchFamily="34" charset="0"/>
              </a:rPr>
              <a:t>– </a:t>
            </a:r>
            <a:r>
              <a:rPr lang="en-US" sz="2000" dirty="0" smtClean="0">
                <a:latin typeface="Arial" pitchFamily="34" charset="0"/>
                <a:cs typeface="Arial" pitchFamily="34" charset="0"/>
              </a:rPr>
              <a:t>01C3h </a:t>
            </a:r>
            <a:r>
              <a:rPr lang="en-US" sz="2000" dirty="0">
                <a:latin typeface="Arial" pitchFamily="34" charset="0"/>
                <a:cs typeface="Arial" pitchFamily="34" charset="0"/>
              </a:rPr>
              <a:t>= </a:t>
            </a:r>
            <a:r>
              <a:rPr lang="en-US" sz="2000" b="1" dirty="0" smtClean="0">
                <a:solidFill>
                  <a:srgbClr val="C00000"/>
                </a:solidFill>
                <a:latin typeface="Arial" pitchFamily="34" charset="0"/>
                <a:cs typeface="Arial" pitchFamily="34" charset="0"/>
              </a:rPr>
              <a:t>FE30h</a:t>
            </a:r>
            <a:endParaRPr lang="en-US" sz="2000" b="1" dirty="0">
              <a:solidFill>
                <a:srgbClr val="C00000"/>
              </a:solidFill>
              <a:latin typeface="Arial" pitchFamily="34" charset="0"/>
              <a:cs typeface="Arial" pitchFamily="34" charset="0"/>
            </a:endParaRPr>
          </a:p>
        </p:txBody>
      </p:sp>
      <p:sp>
        <p:nvSpPr>
          <p:cNvPr id="10" name="TextBox 9"/>
          <p:cNvSpPr txBox="1"/>
          <p:nvPr/>
        </p:nvSpPr>
        <p:spPr>
          <a:xfrm>
            <a:off x="0" y="6553200"/>
            <a:ext cx="4950907" cy="307777"/>
          </a:xfrm>
          <a:prstGeom prst="rect">
            <a:avLst/>
          </a:prstGeom>
          <a:noFill/>
        </p:spPr>
        <p:txBody>
          <a:bodyPr wrap="none" rtlCol="0">
            <a:spAutoFit/>
          </a:bodyPr>
          <a:lstStyle/>
          <a:p>
            <a:r>
              <a:rPr lang="en-US" sz="1400" dirty="0" smtClean="0"/>
              <a:t>Intel SW Developers Guide, Vol. </a:t>
            </a:r>
            <a:r>
              <a:rPr lang="en-US" sz="1400" dirty="0"/>
              <a:t>2, Intel Instruction Set Reference </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066800"/>
            <a:ext cx="8001000" cy="20002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Rectangle 3"/>
          <p:cNvSpPr/>
          <p:nvPr/>
        </p:nvSpPr>
        <p:spPr>
          <a:xfrm>
            <a:off x="457200" y="2102349"/>
            <a:ext cx="8001000" cy="564651"/>
          </a:xfrm>
          <a:prstGeom prst="rect">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104</a:t>
            </a:fld>
            <a:endParaRPr lang="en-US"/>
          </a:p>
        </p:txBody>
      </p:sp>
    </p:spTree>
    <p:extLst>
      <p:ext uri="{BB962C8B-B14F-4D97-AF65-F5344CB8AC3E}">
        <p14:creationId xmlns:p14="http://schemas.microsoft.com/office/powerpoint/2010/main" val="115276702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8428"/>
            <a:ext cx="8229600" cy="1090772"/>
          </a:xfrm>
        </p:spPr>
        <p:txBody>
          <a:bodyPr>
            <a:normAutofit/>
          </a:bodyPr>
          <a:lstStyle/>
          <a:p>
            <a:r>
              <a:rPr lang="en-US" sz="3600" dirty="0" smtClean="0">
                <a:latin typeface="Arial" pitchFamily="34" charset="0"/>
                <a:cs typeface="Arial" pitchFamily="34" charset="0"/>
              </a:rPr>
              <a:t>3.2: Determine Segment Boundary</a:t>
            </a:r>
            <a:endParaRPr lang="en-US" sz="3600" dirty="0">
              <a:latin typeface="Arial" pitchFamily="34" charset="0"/>
              <a:cs typeface="Arial" pitchFamily="34" charset="0"/>
            </a:endParaRPr>
          </a:p>
        </p:txBody>
      </p:sp>
      <p:sp>
        <p:nvSpPr>
          <p:cNvPr id="3" name="Content Placeholder 2"/>
          <p:cNvSpPr>
            <a:spLocks noGrp="1"/>
          </p:cNvSpPr>
          <p:nvPr>
            <p:ph idx="1"/>
          </p:nvPr>
        </p:nvSpPr>
        <p:spPr>
          <a:xfrm>
            <a:off x="4869094" y="1295400"/>
            <a:ext cx="3886200" cy="5410200"/>
          </a:xfrm>
        </p:spPr>
        <p:txBody>
          <a:bodyPr>
            <a:normAutofit fontScale="92500" lnSpcReduction="20000"/>
          </a:bodyPr>
          <a:lstStyle/>
          <a:p>
            <a:r>
              <a:rPr lang="en-US" sz="2000" dirty="0" smtClean="0">
                <a:latin typeface="Arial" pitchFamily="34" charset="0"/>
                <a:cs typeface="Arial" pitchFamily="34" charset="0"/>
              </a:rPr>
              <a:t>So we know the destination of the JMP at the entry vector is FFFF_FE30h</a:t>
            </a:r>
          </a:p>
          <a:p>
            <a:r>
              <a:rPr lang="en-US" sz="2200" dirty="0" smtClean="0">
                <a:latin typeface="Arial" pitchFamily="34" charset="0"/>
                <a:cs typeface="Arial" pitchFamily="34" charset="0"/>
              </a:rPr>
              <a:t>We can now make an assumption that the address FFFF_FE</a:t>
            </a:r>
            <a:r>
              <a:rPr lang="en-US" sz="2200" dirty="0" smtClean="0">
                <a:solidFill>
                  <a:srgbClr val="C00000"/>
                </a:solidFill>
                <a:latin typeface="Arial" pitchFamily="34" charset="0"/>
                <a:cs typeface="Arial" pitchFamily="34" charset="0"/>
              </a:rPr>
              <a:t>00</a:t>
            </a:r>
            <a:r>
              <a:rPr lang="en-US" sz="2200" dirty="0" smtClean="0">
                <a:latin typeface="Arial" pitchFamily="34" charset="0"/>
                <a:cs typeface="Arial" pitchFamily="34" charset="0"/>
              </a:rPr>
              <a:t>h can serve as a segment boundary for us</a:t>
            </a:r>
          </a:p>
          <a:p>
            <a:r>
              <a:rPr lang="en-US" sz="2200" dirty="0" smtClean="0">
                <a:latin typeface="Arial" pitchFamily="34" charset="0"/>
                <a:cs typeface="Arial" pitchFamily="34" charset="0"/>
              </a:rPr>
              <a:t>Our goal is to keep the segment containing the entry JMP as small as possible</a:t>
            </a:r>
          </a:p>
          <a:p>
            <a:r>
              <a:rPr lang="en-US" sz="2200" dirty="0" smtClean="0">
                <a:latin typeface="Arial" pitchFamily="34" charset="0"/>
                <a:cs typeface="Arial" pitchFamily="34" charset="0"/>
              </a:rPr>
              <a:t>The assumption is that code will be aligned and will take a far JMP to a lower address space</a:t>
            </a:r>
          </a:p>
          <a:p>
            <a:r>
              <a:rPr lang="en-US" sz="2200" dirty="0" smtClean="0">
                <a:latin typeface="Arial" pitchFamily="34" charset="0"/>
                <a:cs typeface="Arial" pitchFamily="34" charset="0"/>
              </a:rPr>
              <a:t>This assumption is based on experience, but could vary</a:t>
            </a:r>
          </a:p>
          <a:p>
            <a:r>
              <a:rPr lang="en-US" sz="2200" dirty="0" smtClean="0">
                <a:latin typeface="Arial" pitchFamily="34" charset="0"/>
                <a:cs typeface="Arial" pitchFamily="34" charset="0"/>
              </a:rPr>
              <a:t>Remember these are segments to help IDA translate our disassembly, not necessarily mimic the system</a:t>
            </a: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12434"/>
          <a:stretch/>
        </p:blipFill>
        <p:spPr bwMode="auto">
          <a:xfrm>
            <a:off x="152400" y="1600200"/>
            <a:ext cx="4461685" cy="4495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Connector 4"/>
          <p:cNvCxnSpPr/>
          <p:nvPr/>
        </p:nvCxnSpPr>
        <p:spPr>
          <a:xfrm>
            <a:off x="76200" y="2165196"/>
            <a:ext cx="4648200" cy="0"/>
          </a:xfrm>
          <a:prstGeom prst="line">
            <a:avLst/>
          </a:prstGeom>
          <a:ln w="28575">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B6F15528-21DE-4FAA-801E-634DDDAF4B2B}" type="slidenum">
              <a:rPr lang="en-US" smtClean="0"/>
              <a:pPr/>
              <a:t>105</a:t>
            </a:fld>
            <a:endParaRPr lang="en-US"/>
          </a:p>
        </p:txBody>
      </p:sp>
    </p:spTree>
    <p:extLst>
      <p:ext uri="{BB962C8B-B14F-4D97-AF65-F5344CB8AC3E}">
        <p14:creationId xmlns:p14="http://schemas.microsoft.com/office/powerpoint/2010/main" val="47636817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90600"/>
          </a:xfrm>
        </p:spPr>
        <p:txBody>
          <a:bodyPr>
            <a:normAutofit/>
          </a:bodyPr>
          <a:lstStyle/>
          <a:p>
            <a:r>
              <a:rPr lang="en-US" sz="3600" dirty="0" smtClean="0">
                <a:latin typeface="Arial" pitchFamily="34" charset="0"/>
                <a:cs typeface="Arial" pitchFamily="34" charset="0"/>
              </a:rPr>
              <a:t>4: Create Initial 16-bit Segment</a:t>
            </a:r>
            <a:endParaRPr lang="en-US" sz="3600" dirty="0">
              <a:latin typeface="Arial" pitchFamily="34" charset="0"/>
              <a:cs typeface="Arial" pitchFamily="34" charset="0"/>
            </a:endParaRPr>
          </a:p>
        </p:txBody>
      </p:sp>
      <p:sp>
        <p:nvSpPr>
          <p:cNvPr id="3" name="Content Placeholder 2"/>
          <p:cNvSpPr>
            <a:spLocks noGrp="1"/>
          </p:cNvSpPr>
          <p:nvPr>
            <p:ph idx="1"/>
          </p:nvPr>
        </p:nvSpPr>
        <p:spPr>
          <a:xfrm>
            <a:off x="4495800" y="1203841"/>
            <a:ext cx="4495800" cy="4892159"/>
          </a:xfrm>
        </p:spPr>
        <p:txBody>
          <a:bodyPr>
            <a:normAutofit/>
          </a:bodyPr>
          <a:lstStyle/>
          <a:p>
            <a:r>
              <a:rPr lang="en-US" sz="2000" dirty="0" smtClean="0">
                <a:latin typeface="Arial" pitchFamily="34" charset="0"/>
                <a:cs typeface="Arial" pitchFamily="34" charset="0"/>
              </a:rPr>
              <a:t>Edit –&gt; Segments –&gt; Create Segment</a:t>
            </a:r>
          </a:p>
          <a:p>
            <a:r>
              <a:rPr lang="en-US" sz="2000" dirty="0" smtClean="0">
                <a:latin typeface="Arial" pitchFamily="34" charset="0"/>
                <a:cs typeface="Arial" pitchFamily="34" charset="0"/>
              </a:rPr>
              <a:t>Pick any segment name you want</a:t>
            </a:r>
          </a:p>
          <a:p>
            <a:r>
              <a:rPr lang="en-US" sz="2000" dirty="0">
                <a:latin typeface="Arial" pitchFamily="34" charset="0"/>
                <a:cs typeface="Arial" pitchFamily="34" charset="0"/>
              </a:rPr>
              <a:t>Class can be any text name</a:t>
            </a:r>
          </a:p>
          <a:p>
            <a:r>
              <a:rPr lang="en-US" sz="2000" dirty="0">
                <a:latin typeface="Arial" pitchFamily="34" charset="0"/>
                <a:cs typeface="Arial" pitchFamily="34" charset="0"/>
              </a:rPr>
              <a:t>16-bit segment</a:t>
            </a:r>
          </a:p>
          <a:p>
            <a:r>
              <a:rPr lang="en-US" sz="2000" dirty="0" smtClean="0">
                <a:latin typeface="Arial" pitchFamily="34" charset="0"/>
                <a:cs typeface="Arial" pitchFamily="34" charset="0"/>
              </a:rPr>
              <a:t>Start Address = </a:t>
            </a:r>
            <a:r>
              <a:rPr lang="en-US" sz="2000" dirty="0" smtClean="0">
                <a:solidFill>
                  <a:srgbClr val="C00000"/>
                </a:solidFill>
                <a:latin typeface="Arial" pitchFamily="34" charset="0"/>
                <a:cs typeface="Arial" pitchFamily="34" charset="0"/>
              </a:rPr>
              <a:t>0xFFFFFE00</a:t>
            </a:r>
          </a:p>
          <a:p>
            <a:r>
              <a:rPr lang="en-US" sz="2000" dirty="0" smtClean="0">
                <a:latin typeface="Arial" pitchFamily="34" charset="0"/>
                <a:cs typeface="Arial" pitchFamily="34" charset="0"/>
              </a:rPr>
              <a:t>End Address  = 0xFFFFFFFE</a:t>
            </a:r>
          </a:p>
          <a:p>
            <a:pPr lvl="1"/>
            <a:r>
              <a:rPr lang="en-US" sz="1600" dirty="0" smtClean="0">
                <a:latin typeface="Arial" pitchFamily="34" charset="0"/>
                <a:cs typeface="Arial" pitchFamily="34" charset="0"/>
              </a:rPr>
              <a:t>Remember: IDA Does not like the address FFFFFFFF (-1) !!</a:t>
            </a:r>
          </a:p>
          <a:p>
            <a:pPr lvl="1"/>
            <a:r>
              <a:rPr lang="en-US" sz="1600" dirty="0" smtClean="0">
                <a:latin typeface="Arial" pitchFamily="34" charset="0"/>
                <a:cs typeface="Arial" pitchFamily="34" charset="0"/>
              </a:rPr>
              <a:t>Actually, according to IDA documentation, the 32-bit version of IDA doesn’t “like” any address at or above FF00_0000h </a:t>
            </a:r>
            <a:r>
              <a:rPr lang="en-US" sz="1600" dirty="0" smtClean="0">
                <a:latin typeface="Arial" pitchFamily="34" charset="0"/>
                <a:cs typeface="Arial" pitchFamily="34" charset="0"/>
                <a:sym typeface="Wingdings" panose="05000000000000000000" pitchFamily="2" charset="2"/>
              </a:rPr>
              <a:t></a:t>
            </a:r>
            <a:endParaRPr lang="en-US" sz="1600" dirty="0" smtClean="0">
              <a:latin typeface="Arial" pitchFamily="34" charset="0"/>
              <a:cs typeface="Arial" pitchFamily="34" charset="0"/>
            </a:endParaRPr>
          </a:p>
          <a:p>
            <a:r>
              <a:rPr lang="en-US" sz="2000" dirty="0" smtClean="0">
                <a:latin typeface="Arial" pitchFamily="34" charset="0"/>
                <a:cs typeface="Arial" pitchFamily="34" charset="0"/>
              </a:rPr>
              <a:t>Base = 0x0FFFF000</a:t>
            </a:r>
          </a:p>
          <a:p>
            <a:pPr lvl="1"/>
            <a:r>
              <a:rPr lang="en-US" sz="1600" dirty="0" smtClean="0">
                <a:latin typeface="Arial" pitchFamily="34" charset="0"/>
                <a:cs typeface="Arial" pitchFamily="34" charset="0"/>
              </a:rPr>
              <a:t>CS.BASE = FFFF_0000h on boot</a:t>
            </a:r>
          </a:p>
        </p:txBody>
      </p:sp>
      <p:sp>
        <p:nvSpPr>
          <p:cNvPr id="4" name="TextBox 3"/>
          <p:cNvSpPr txBox="1"/>
          <p:nvPr/>
        </p:nvSpPr>
        <p:spPr>
          <a:xfrm>
            <a:off x="2131571" y="6096000"/>
            <a:ext cx="6250429" cy="646331"/>
          </a:xfrm>
          <a:prstGeom prst="rect">
            <a:avLst/>
          </a:prstGeom>
          <a:noFill/>
          <a:ln>
            <a:solidFill>
              <a:srgbClr val="C00000"/>
            </a:solidFill>
          </a:ln>
        </p:spPr>
        <p:txBody>
          <a:bodyPr wrap="none" rtlCol="0">
            <a:spAutoFit/>
          </a:bodyPr>
          <a:lstStyle/>
          <a:p>
            <a:r>
              <a:rPr lang="en-US" dirty="0">
                <a:latin typeface="Courier New" panose="02070309020205020404" pitchFamily="49" charset="0"/>
                <a:cs typeface="Courier New" panose="02070309020205020404" pitchFamily="49" charset="0"/>
              </a:rPr>
              <a:t>VirtualAddress = LinearAddress - </a:t>
            </a:r>
            <a:r>
              <a:rPr lang="en-US" dirty="0" smtClean="0">
                <a:latin typeface="Courier New" panose="02070309020205020404" pitchFamily="49" charset="0"/>
                <a:cs typeface="Courier New" panose="02070309020205020404" pitchFamily="49" charset="0"/>
              </a:rPr>
              <a:t>(</a:t>
            </a:r>
            <a:r>
              <a:rPr lang="en-US" b="1" dirty="0" smtClean="0">
                <a:latin typeface="Courier New" panose="02070309020205020404" pitchFamily="49" charset="0"/>
                <a:cs typeface="Courier New" panose="02070309020205020404" pitchFamily="49" charset="0"/>
              </a:rPr>
              <a:t>Base</a:t>
            </a:r>
            <a:r>
              <a:rPr lang="en-US" dirty="0" smtClean="0">
                <a:latin typeface="Courier New" panose="02070309020205020404" pitchFamily="49" charset="0"/>
                <a:cs typeface="Courier New" panose="02070309020205020404" pitchFamily="49" charset="0"/>
              </a:rPr>
              <a:t> &lt;&lt; </a:t>
            </a:r>
            <a:r>
              <a:rPr lang="en-US" dirty="0">
                <a:latin typeface="Courier New" panose="02070309020205020404" pitchFamily="49" charset="0"/>
                <a:cs typeface="Courier New" panose="02070309020205020404" pitchFamily="49" charset="0"/>
              </a:rPr>
              <a:t>4</a:t>
            </a:r>
            <a:r>
              <a:rPr lang="en-US" dirty="0" smtClean="0">
                <a:latin typeface="Courier New" panose="02070309020205020404" pitchFamily="49" charset="0"/>
                <a:cs typeface="Courier New" panose="02070309020205020404" pitchFamily="49" charset="0"/>
              </a:rPr>
              <a:t>)</a:t>
            </a:r>
          </a:p>
          <a:p>
            <a:r>
              <a:rPr lang="en-US" dirty="0">
                <a:latin typeface="Courier New" panose="02070309020205020404" pitchFamily="49" charset="0"/>
                <a:cs typeface="Courier New" panose="02070309020205020404" pitchFamily="49" charset="0"/>
              </a:rPr>
              <a:t> </a:t>
            </a:r>
            <a:r>
              <a:rPr lang="en-US" dirty="0" smtClean="0">
                <a:latin typeface="Courier New" panose="02070309020205020404" pitchFamily="49" charset="0"/>
                <a:cs typeface="Courier New" panose="02070309020205020404" pitchFamily="49" charset="0"/>
              </a:rPr>
              <a:t>         FFF0       FFFF:FFF0 – (</a:t>
            </a:r>
            <a:r>
              <a:rPr lang="en-US" b="1" dirty="0" smtClean="0">
                <a:latin typeface="Courier New" panose="02070309020205020404" pitchFamily="49" charset="0"/>
                <a:cs typeface="Courier New" panose="02070309020205020404" pitchFamily="49" charset="0"/>
              </a:rPr>
              <a:t>Base</a:t>
            </a:r>
            <a:r>
              <a:rPr lang="en-US" dirty="0" smtClean="0">
                <a:latin typeface="Courier New" panose="02070309020205020404" pitchFamily="49" charset="0"/>
                <a:cs typeface="Courier New" panose="02070309020205020404" pitchFamily="49" charset="0"/>
              </a:rPr>
              <a:t> &lt;&lt; 4)</a:t>
            </a:r>
          </a:p>
        </p:txBody>
      </p:sp>
      <p:cxnSp>
        <p:nvCxnSpPr>
          <p:cNvPr id="6" name="Curved Connector 5"/>
          <p:cNvCxnSpPr>
            <a:endCxn id="4" idx="3"/>
          </p:cNvCxnSpPr>
          <p:nvPr/>
        </p:nvCxnSpPr>
        <p:spPr>
          <a:xfrm>
            <a:off x="7391402" y="5486400"/>
            <a:ext cx="990598" cy="932766"/>
          </a:xfrm>
          <a:prstGeom prst="curvedConnector3">
            <a:avLst>
              <a:gd name="adj1" fmla="val 152345"/>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34118"/>
            <a:ext cx="4533900" cy="3790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4"/>
          <p:cNvSpPr>
            <a:spLocks noGrp="1"/>
          </p:cNvSpPr>
          <p:nvPr>
            <p:ph type="sldNum" sz="quarter" idx="12"/>
          </p:nvPr>
        </p:nvSpPr>
        <p:spPr/>
        <p:txBody>
          <a:bodyPr/>
          <a:lstStyle/>
          <a:p>
            <a:fld id="{B6F15528-21DE-4FAA-801E-634DDDAF4B2B}" type="slidenum">
              <a:rPr lang="en-US" smtClean="0"/>
              <a:pPr/>
              <a:t>106</a:t>
            </a:fld>
            <a:endParaRPr lang="en-US"/>
          </a:p>
        </p:txBody>
      </p:sp>
    </p:spTree>
    <p:extLst>
      <p:ext uri="{BB962C8B-B14F-4D97-AF65-F5344CB8AC3E}">
        <p14:creationId xmlns:p14="http://schemas.microsoft.com/office/powerpoint/2010/main" val="361733247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0796"/>
          <a:stretch/>
        </p:blipFill>
        <p:spPr bwMode="auto">
          <a:xfrm>
            <a:off x="609600" y="1248937"/>
            <a:ext cx="4038600" cy="114671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a:xfrm>
            <a:off x="457200" y="76200"/>
            <a:ext cx="8229600" cy="990600"/>
          </a:xfrm>
        </p:spPr>
        <p:txBody>
          <a:bodyPr>
            <a:normAutofit/>
          </a:bodyPr>
          <a:lstStyle/>
          <a:p>
            <a:r>
              <a:rPr lang="en-US" sz="3600" dirty="0">
                <a:latin typeface="Arial" pitchFamily="34" charset="0"/>
                <a:cs typeface="Arial" pitchFamily="34" charset="0"/>
              </a:rPr>
              <a:t>5</a:t>
            </a:r>
            <a:r>
              <a:rPr lang="en-US" sz="3600" dirty="0" smtClean="0">
                <a:latin typeface="Arial" pitchFamily="34" charset="0"/>
                <a:cs typeface="Arial" pitchFamily="34" charset="0"/>
              </a:rPr>
              <a:t>: Identify Memory Model</a:t>
            </a:r>
            <a:endParaRPr lang="en-US" sz="3600" dirty="0">
              <a:latin typeface="Arial" pitchFamily="34" charset="0"/>
              <a:cs typeface="Arial" pitchFamily="34" charset="0"/>
            </a:endParaRPr>
          </a:p>
        </p:txBody>
      </p:sp>
      <p:pic>
        <p:nvPicPr>
          <p:cNvPr id="30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16797"/>
          <a:stretch/>
        </p:blipFill>
        <p:spPr bwMode="auto">
          <a:xfrm>
            <a:off x="254623" y="3700347"/>
            <a:ext cx="5040351" cy="25717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Content Placeholder 2"/>
          <p:cNvSpPr>
            <a:spLocks noGrp="1"/>
          </p:cNvSpPr>
          <p:nvPr>
            <p:ph idx="1"/>
          </p:nvPr>
        </p:nvSpPr>
        <p:spPr>
          <a:xfrm>
            <a:off x="5486400" y="1066801"/>
            <a:ext cx="3505200" cy="5543550"/>
          </a:xfrm>
        </p:spPr>
        <p:txBody>
          <a:bodyPr>
            <a:normAutofit/>
          </a:bodyPr>
          <a:lstStyle/>
          <a:p>
            <a:r>
              <a:rPr lang="en-US" sz="2000" dirty="0" smtClean="0">
                <a:latin typeface="Arial" pitchFamily="34" charset="0"/>
                <a:cs typeface="Arial" pitchFamily="34" charset="0"/>
              </a:rPr>
              <a:t>Once this segment is created, IDA “automagically” recognizes the destination of the entry vector jump</a:t>
            </a:r>
          </a:p>
          <a:p>
            <a:r>
              <a:rPr lang="en-US" sz="2000" dirty="0" smtClean="0">
                <a:latin typeface="Arial" pitchFamily="34" charset="0"/>
                <a:cs typeface="Arial" pitchFamily="34" charset="0"/>
              </a:rPr>
              <a:t>What we see here is the BIOS preparing to enter protected mode</a:t>
            </a:r>
          </a:p>
          <a:p>
            <a:r>
              <a:rPr lang="en-US" sz="2000" dirty="0" smtClean="0">
                <a:latin typeface="Arial" pitchFamily="34" charset="0"/>
                <a:cs typeface="Arial" pitchFamily="34" charset="0"/>
              </a:rPr>
              <a:t>Likely it will be using a flat memory model </a:t>
            </a:r>
          </a:p>
          <a:p>
            <a:r>
              <a:rPr lang="en-US" sz="2000" dirty="0" smtClean="0">
                <a:latin typeface="Arial" pitchFamily="34" charset="0"/>
                <a:cs typeface="Arial" pitchFamily="34" charset="0"/>
              </a:rPr>
              <a:t>Note the ‘8’ in the far jump operand</a:t>
            </a:r>
          </a:p>
          <a:p>
            <a:r>
              <a:rPr lang="en-US" sz="2000" dirty="0" smtClean="0">
                <a:latin typeface="Arial" pitchFamily="34" charset="0"/>
                <a:cs typeface="Arial" pitchFamily="34" charset="0"/>
              </a:rPr>
              <a:t>That references the entry at offset 8 in the GDT </a:t>
            </a:r>
          </a:p>
          <a:p>
            <a:r>
              <a:rPr lang="en-US" sz="2000" dirty="0" smtClean="0">
                <a:latin typeface="Arial" pitchFamily="34" charset="0"/>
                <a:cs typeface="Arial" pitchFamily="34" charset="0"/>
              </a:rPr>
              <a:t>Now let’s look at that LGDT instruction</a:t>
            </a:r>
          </a:p>
        </p:txBody>
      </p:sp>
      <p:cxnSp>
        <p:nvCxnSpPr>
          <p:cNvPr id="15" name="Curved Connector 14"/>
          <p:cNvCxnSpPr/>
          <p:nvPr/>
        </p:nvCxnSpPr>
        <p:spPr>
          <a:xfrm rot="5400000">
            <a:off x="2552701" y="2781300"/>
            <a:ext cx="1981200" cy="685801"/>
          </a:xfrm>
          <a:prstGeom prst="curvedConnector3">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4114800" y="5874597"/>
            <a:ext cx="228600" cy="351501"/>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flipV="1">
            <a:off x="2518215" y="4373880"/>
            <a:ext cx="2564883" cy="45719"/>
          </a:xfrm>
          <a:custGeom>
            <a:avLst/>
            <a:gdLst>
              <a:gd name="connsiteX0" fmla="*/ 0 w 324464"/>
              <a:gd name="connsiteY0" fmla="*/ 0 h 0"/>
              <a:gd name="connsiteX1" fmla="*/ 324464 w 324464"/>
              <a:gd name="connsiteY1" fmla="*/ 0 h 0"/>
            </a:gdLst>
            <a:ahLst/>
            <a:cxnLst>
              <a:cxn ang="0">
                <a:pos x="connsiteX0" y="connsiteY0"/>
              </a:cxn>
              <a:cxn ang="0">
                <a:pos x="connsiteX1" y="connsiteY1"/>
              </a:cxn>
            </a:cxnLst>
            <a:rect l="l" t="t" r="r" b="b"/>
            <a:pathLst>
              <a:path w="324464">
                <a:moveTo>
                  <a:pt x="0" y="0"/>
                </a:moveTo>
                <a:lnTo>
                  <a:pt x="324464" y="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107</a:t>
            </a:fld>
            <a:endParaRPr lang="en-US"/>
          </a:p>
        </p:txBody>
      </p:sp>
    </p:spTree>
    <p:extLst>
      <p:ext uri="{BB962C8B-B14F-4D97-AF65-F5344CB8AC3E}">
        <p14:creationId xmlns:p14="http://schemas.microsoft.com/office/powerpoint/2010/main" val="148369240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sz="3200" dirty="0" smtClean="0">
                <a:latin typeface="Arial" pitchFamily="34" charset="0"/>
                <a:cs typeface="Arial" pitchFamily="34" charset="0"/>
              </a:rPr>
              <a:t>5.1: LGDT Instruction</a:t>
            </a:r>
            <a:endParaRPr lang="en-US" sz="3200" dirty="0">
              <a:latin typeface="Arial" pitchFamily="34" charset="0"/>
              <a:cs typeface="Arial" pitchFamily="34" charset="0"/>
            </a:endParaRPr>
          </a:p>
        </p:txBody>
      </p:sp>
      <p:sp>
        <p:nvSpPr>
          <p:cNvPr id="3" name="Content Placeholder 2"/>
          <p:cNvSpPr>
            <a:spLocks noGrp="1"/>
          </p:cNvSpPr>
          <p:nvPr>
            <p:ph idx="1"/>
          </p:nvPr>
        </p:nvSpPr>
        <p:spPr>
          <a:xfrm>
            <a:off x="385709" y="3124200"/>
            <a:ext cx="8534400" cy="3505200"/>
          </a:xfrm>
        </p:spPr>
        <p:txBody>
          <a:bodyPr>
            <a:normAutofit lnSpcReduction="10000"/>
          </a:bodyPr>
          <a:lstStyle/>
          <a:p>
            <a:r>
              <a:rPr lang="en-US" sz="2000" dirty="0" smtClean="0">
                <a:latin typeface="Arial" panose="020B0604020202020204" pitchFamily="34" charset="0"/>
                <a:cs typeface="Arial" panose="020B0604020202020204" pitchFamily="34" charset="0"/>
              </a:rPr>
              <a:t>LGDT loads </a:t>
            </a:r>
            <a:r>
              <a:rPr lang="en-US" sz="2000" dirty="0">
                <a:latin typeface="Arial" panose="020B0604020202020204" pitchFamily="34" charset="0"/>
                <a:cs typeface="Arial" panose="020B0604020202020204" pitchFamily="34" charset="0"/>
              </a:rPr>
              <a:t>the values in the source operand into the global descriptor table register (GDTR</a:t>
            </a:r>
            <a:r>
              <a:rPr lang="en-US" sz="2000" dirty="0" smtClean="0">
                <a:latin typeface="Arial" panose="020B0604020202020204" pitchFamily="34" charset="0"/>
                <a:cs typeface="Arial" panose="020B0604020202020204" pitchFamily="34" charset="0"/>
              </a:rPr>
              <a:t>)</a:t>
            </a:r>
          </a:p>
          <a:p>
            <a:r>
              <a:rPr lang="en-US" sz="2000" dirty="0" smtClean="0">
                <a:latin typeface="Arial" panose="020B0604020202020204" pitchFamily="34" charset="0"/>
                <a:cs typeface="Arial" panose="020B0604020202020204" pitchFamily="34" charset="0"/>
              </a:rPr>
              <a:t>The operand specifies a 6-byte structure containing the size of the table (2-bytes) and a 4-byte pointer to the location of the table data</a:t>
            </a:r>
          </a:p>
          <a:p>
            <a:r>
              <a:rPr lang="en-US" sz="2000" dirty="0" smtClean="0">
                <a:latin typeface="Arial" panose="020B0604020202020204" pitchFamily="34" charset="0"/>
                <a:cs typeface="Arial" panose="020B0604020202020204" pitchFamily="34" charset="0"/>
              </a:rPr>
              <a:t>The table data contains segment bases, limits, access rights</a:t>
            </a:r>
          </a:p>
          <a:p>
            <a:r>
              <a:rPr lang="en-US" sz="2000" dirty="0" smtClean="0">
                <a:latin typeface="Arial" panose="020B0604020202020204" pitchFamily="34" charset="0"/>
                <a:cs typeface="Arial" panose="020B0604020202020204" pitchFamily="34" charset="0"/>
              </a:rPr>
              <a:t>More than likely it will be a single base of 0000_0000h and a limit of FFFF_FFFFh</a:t>
            </a:r>
          </a:p>
          <a:p>
            <a:r>
              <a:rPr lang="en-US" sz="2000" dirty="0" smtClean="0">
                <a:latin typeface="Arial" panose="020B0604020202020204" pitchFamily="34" charset="0"/>
                <a:cs typeface="Arial" panose="020B0604020202020204" pitchFamily="34" charset="0"/>
              </a:rPr>
              <a:t>If this is true, then they are using a Flat Memory Model</a:t>
            </a:r>
          </a:p>
          <a:p>
            <a:pPr lvl="1"/>
            <a:r>
              <a:rPr lang="en-US" sz="1800" dirty="0" smtClean="0">
                <a:latin typeface="Arial" panose="020B0604020202020204" pitchFamily="34" charset="0"/>
                <a:cs typeface="Arial" panose="020B0604020202020204" pitchFamily="34" charset="0"/>
              </a:rPr>
              <a:t>And you shall rejoice!</a:t>
            </a:r>
          </a:p>
          <a:p>
            <a:pPr lvl="1"/>
            <a:r>
              <a:rPr lang="en-US" sz="1800" dirty="0" smtClean="0">
                <a:latin typeface="Arial" panose="020B0604020202020204" pitchFamily="34" charset="0"/>
                <a:cs typeface="Arial" panose="020B0604020202020204" pitchFamily="34" charset="0"/>
              </a:rPr>
              <a:t>Really there is no point in not using the flat memory model, you can generally just assume they are</a:t>
            </a:r>
            <a:endParaRPr lang="en-US" sz="1800" dirty="0">
              <a:latin typeface="Arial" panose="020B0604020202020204" pitchFamily="34" charset="0"/>
              <a:cs typeface="Arial" panose="020B0604020202020204" pitchFamily="34" charset="0"/>
            </a:endParaRPr>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066800"/>
            <a:ext cx="8724900" cy="175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0" y="0"/>
            <a:ext cx="5404281" cy="307777"/>
          </a:xfrm>
          <a:prstGeom prst="rect">
            <a:avLst/>
          </a:prstGeom>
          <a:noFill/>
        </p:spPr>
        <p:txBody>
          <a:bodyPr wrap="none" rtlCol="0">
            <a:spAutoFit/>
          </a:bodyPr>
          <a:lstStyle/>
          <a:p>
            <a:r>
              <a:rPr lang="en-US" sz="1400" dirty="0" smtClean="0"/>
              <a:t>All of the following GDT information is also covered in Intermediate x86</a:t>
            </a:r>
            <a:endParaRPr lang="en-US" sz="14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108</a:t>
            </a:fld>
            <a:endParaRPr lang="en-US"/>
          </a:p>
        </p:txBody>
      </p:sp>
    </p:spTree>
    <p:extLst>
      <p:ext uri="{BB962C8B-B14F-4D97-AF65-F5344CB8AC3E}">
        <p14:creationId xmlns:p14="http://schemas.microsoft.com/office/powerpoint/2010/main" val="392617123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762000"/>
          </a:xfrm>
        </p:spPr>
        <p:txBody>
          <a:bodyPr>
            <a:normAutofit/>
          </a:bodyPr>
          <a:lstStyle/>
          <a:p>
            <a:r>
              <a:rPr lang="en-US" sz="3200" dirty="0" smtClean="0">
                <a:latin typeface="Arial" pitchFamily="34" charset="0"/>
                <a:cs typeface="Arial" pitchFamily="34" charset="0"/>
              </a:rPr>
              <a:t>5.2: Import GDT/IDT Structures</a:t>
            </a:r>
            <a:endParaRPr lang="en-US" sz="3200" dirty="0">
              <a:latin typeface="Arial" pitchFamily="34" charset="0"/>
              <a:cs typeface="Arial" pitchFamily="34" charset="0"/>
            </a:endParaRPr>
          </a:p>
        </p:txBody>
      </p:sp>
      <p:sp>
        <p:nvSpPr>
          <p:cNvPr id="3" name="Content Placeholder 2"/>
          <p:cNvSpPr>
            <a:spLocks noGrp="1"/>
          </p:cNvSpPr>
          <p:nvPr>
            <p:ph idx="1"/>
          </p:nvPr>
        </p:nvSpPr>
        <p:spPr>
          <a:xfrm>
            <a:off x="5486400" y="990599"/>
            <a:ext cx="3505200" cy="5638801"/>
          </a:xfrm>
        </p:spPr>
        <p:txBody>
          <a:bodyPr>
            <a:normAutofit lnSpcReduction="10000"/>
          </a:bodyPr>
          <a:lstStyle/>
          <a:p>
            <a:r>
              <a:rPr lang="en-US" sz="2000" dirty="0" smtClean="0">
                <a:latin typeface="Arial" pitchFamily="34" charset="0"/>
                <a:cs typeface="Arial" pitchFamily="34" charset="0"/>
              </a:rPr>
              <a:t>You can import these structures into IDA by parsing the file “peewee.h” </a:t>
            </a:r>
          </a:p>
          <a:p>
            <a:r>
              <a:rPr lang="en-US" sz="2000" dirty="0" smtClean="0">
                <a:latin typeface="Arial" pitchFamily="34" charset="0"/>
                <a:cs typeface="Arial" pitchFamily="34" charset="0"/>
              </a:rPr>
              <a:t>Screenshot included so you can enter them manually if necessary</a:t>
            </a:r>
          </a:p>
          <a:p>
            <a:r>
              <a:rPr lang="en-US" sz="2000" dirty="0" smtClean="0">
                <a:latin typeface="Arial" pitchFamily="34" charset="0"/>
                <a:cs typeface="Arial" pitchFamily="34" charset="0"/>
              </a:rPr>
              <a:t>IDT structures are also provided</a:t>
            </a:r>
          </a:p>
          <a:p>
            <a:r>
              <a:rPr lang="en-US" sz="2000" dirty="0" smtClean="0">
                <a:latin typeface="Arial" pitchFamily="34" charset="0"/>
                <a:cs typeface="Arial" pitchFamily="34" charset="0"/>
              </a:rPr>
              <a:t>Importing structures like this is very useful for analyzing BIOS</a:t>
            </a:r>
          </a:p>
          <a:p>
            <a:r>
              <a:rPr lang="en-US" sz="2000" dirty="0" smtClean="0">
                <a:latin typeface="Arial" pitchFamily="34" charset="0"/>
                <a:cs typeface="Arial" pitchFamily="34" charset="0"/>
              </a:rPr>
              <a:t>Legacy BIOS is filled with proprietary structure definitions</a:t>
            </a:r>
          </a:p>
          <a:p>
            <a:r>
              <a:rPr lang="en-US" sz="2000" dirty="0" smtClean="0">
                <a:latin typeface="Arial" pitchFamily="34" charset="0"/>
                <a:cs typeface="Arial" pitchFamily="34" charset="0"/>
              </a:rPr>
              <a:t>Contrasted with UEFI structures which are defined in a publically-released standard</a:t>
            </a: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829"/>
          <a:stretch/>
        </p:blipFill>
        <p:spPr bwMode="auto">
          <a:xfrm>
            <a:off x="152400" y="870466"/>
            <a:ext cx="5201159" cy="5606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8562" y="6550223"/>
            <a:ext cx="6521529" cy="307777"/>
          </a:xfrm>
          <a:prstGeom prst="rect">
            <a:avLst/>
          </a:prstGeom>
          <a:noFill/>
        </p:spPr>
        <p:txBody>
          <a:bodyPr wrap="none" rtlCol="0">
            <a:spAutoFit/>
          </a:bodyPr>
          <a:lstStyle/>
          <a:p>
            <a:r>
              <a:rPr lang="en-US" sz="1400" dirty="0">
                <a:latin typeface="Arial" pitchFamily="34" charset="0"/>
                <a:cs typeface="Arial" pitchFamily="34" charset="0"/>
                <a:hlinkClick r:id="rId4"/>
              </a:rPr>
              <a:t>http://www.jamesmolloy.co.uk/tutorial_html/4.-</a:t>
            </a:r>
            <a:r>
              <a:rPr lang="en-US" sz="1400" dirty="0" smtClean="0">
                <a:latin typeface="Arial" pitchFamily="34" charset="0"/>
                <a:cs typeface="Arial" pitchFamily="34" charset="0"/>
                <a:hlinkClick r:id="rId4"/>
              </a:rPr>
              <a:t>The%20GDT%20and%20IDT.html</a:t>
            </a:r>
            <a:endParaRPr lang="en-US" sz="1400" dirty="0">
              <a:latin typeface="Arial" pitchFamily="34" charset="0"/>
              <a:cs typeface="Arial" pitchFamily="34" charset="0"/>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109</a:t>
            </a:fld>
            <a:endParaRPr lang="en-US"/>
          </a:p>
        </p:txBody>
      </p:sp>
    </p:spTree>
    <p:extLst>
      <p:ext uri="{BB962C8B-B14F-4D97-AF65-F5344CB8AC3E}">
        <p14:creationId xmlns:p14="http://schemas.microsoft.com/office/powerpoint/2010/main" val="17177528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90600"/>
          </a:xfrm>
        </p:spPr>
        <p:txBody>
          <a:bodyPr>
            <a:normAutofit/>
          </a:bodyPr>
          <a:lstStyle/>
          <a:p>
            <a:r>
              <a:rPr lang="en-US" sz="3600" dirty="0" smtClean="0">
                <a:latin typeface="Arial" panose="020B0604020202020204" pitchFamily="34" charset="0"/>
                <a:cs typeface="Arial" panose="020B0604020202020204" pitchFamily="34" charset="0"/>
              </a:rPr>
              <a:t>Why Hack the BIOS?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143000"/>
            <a:ext cx="8229600" cy="5486400"/>
          </a:xfrm>
        </p:spPr>
        <p:txBody>
          <a:bodyPr>
            <a:normAutofit/>
          </a:bodyPr>
          <a:lstStyle/>
          <a:p>
            <a:r>
              <a:rPr lang="en-US" sz="2000" dirty="0" smtClean="0">
                <a:latin typeface="Arial" panose="020B0604020202020204" pitchFamily="34" charset="0"/>
                <a:cs typeface="Arial" panose="020B0604020202020204" pitchFamily="34" charset="0"/>
              </a:rPr>
              <a:t>Why would someone want to hack the BIOS?</a:t>
            </a:r>
          </a:p>
          <a:p>
            <a:pPr lvl="1"/>
            <a:r>
              <a:rPr lang="en-US" sz="1600" dirty="0" smtClean="0">
                <a:latin typeface="Arial" panose="020B0604020202020204" pitchFamily="34" charset="0"/>
                <a:cs typeface="Arial" panose="020B0604020202020204" pitchFamily="34" charset="0"/>
              </a:rPr>
              <a:t>Because few organizations, if any, are checking the BIOS</a:t>
            </a:r>
          </a:p>
          <a:p>
            <a:pPr lvl="1"/>
            <a:r>
              <a:rPr lang="en-US" sz="1600" dirty="0" smtClean="0">
                <a:latin typeface="Arial" panose="020B0604020202020204" pitchFamily="34" charset="0"/>
                <a:cs typeface="Arial" panose="020B0604020202020204" pitchFamily="34" charset="0"/>
              </a:rPr>
              <a:t>If you get a foothold there, it’s likely to be there for years</a:t>
            </a:r>
          </a:p>
          <a:p>
            <a:pPr lvl="1"/>
            <a:r>
              <a:rPr lang="en-US" sz="1600" dirty="0" smtClean="0">
                <a:latin typeface="Arial" panose="020B0604020202020204" pitchFamily="34" charset="0"/>
                <a:cs typeface="Arial" panose="020B0604020202020204" pitchFamily="34" charset="0"/>
              </a:rPr>
              <a:t>Low level code initializes the system so the lower the attacker goes the further up the malware food chain he is </a:t>
            </a:r>
            <a:endParaRPr lang="en-US" sz="1200" dirty="0" smtClean="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Is hacking </a:t>
            </a:r>
            <a:r>
              <a:rPr lang="en-US" sz="2000" dirty="0">
                <a:latin typeface="Arial" panose="020B0604020202020204" pitchFamily="34" charset="0"/>
                <a:cs typeface="Arial" panose="020B0604020202020204" pitchFamily="34" charset="0"/>
              </a:rPr>
              <a:t>the BIOS </a:t>
            </a:r>
            <a:r>
              <a:rPr lang="en-US" sz="2000" dirty="0" smtClean="0">
                <a:latin typeface="Arial" panose="020B0604020202020204" pitchFamily="34" charset="0"/>
                <a:cs typeface="Arial" panose="020B0604020202020204" pitchFamily="34" charset="0"/>
              </a:rPr>
              <a:t>itself the end-goal?</a:t>
            </a:r>
          </a:p>
          <a:p>
            <a:pPr lvl="1"/>
            <a:r>
              <a:rPr lang="en-US" sz="1600" dirty="0" smtClean="0">
                <a:latin typeface="Arial" panose="020B0604020202020204" pitchFamily="34" charset="0"/>
                <a:cs typeface="Arial" panose="020B0604020202020204" pitchFamily="34" charset="0"/>
              </a:rPr>
              <a:t>Likely not, it’s a stepping stone to get into SMM or some other portion of the system</a:t>
            </a:r>
          </a:p>
          <a:p>
            <a:pPr lvl="1"/>
            <a:r>
              <a:rPr lang="en-US" sz="1600" dirty="0" smtClean="0">
                <a:latin typeface="Arial" panose="020B0604020202020204" pitchFamily="34" charset="0"/>
                <a:cs typeface="Arial" panose="020B0604020202020204" pitchFamily="34" charset="0"/>
              </a:rPr>
              <a:t>And to keep the foothold for years and years</a:t>
            </a:r>
          </a:p>
          <a:p>
            <a:pPr lvl="1"/>
            <a:r>
              <a:rPr lang="en-US" sz="1600" dirty="0" smtClean="0">
                <a:latin typeface="Arial" panose="020B0604020202020204" pitchFamily="34" charset="0"/>
                <a:cs typeface="Arial" panose="020B0604020202020204" pitchFamily="34" charset="0"/>
              </a:rPr>
              <a:t>Likely one target will be SMM, since this provides the attacker nigh-maximum privileges (aka "God Mode" ;)), but there are other targets too</a:t>
            </a:r>
            <a:endParaRPr lang="en-US" sz="1600" dirty="0">
              <a:latin typeface="Arial" panose="020B0604020202020204" pitchFamily="34" charset="0"/>
              <a:cs typeface="Arial" panose="020B0604020202020204" pitchFamily="34" charset="0"/>
            </a:endParaRPr>
          </a:p>
          <a:p>
            <a:endParaRPr lang="en-US" sz="2000" dirty="0" smtClean="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What can attackers who have infiltrated the BIOS do?</a:t>
            </a:r>
          </a:p>
          <a:p>
            <a:pPr lvl="1"/>
            <a:r>
              <a:rPr lang="en-US" sz="1600" u="sng" dirty="0" smtClean="0">
                <a:latin typeface="Arial" panose="020B0604020202020204" pitchFamily="34" charset="0"/>
                <a:cs typeface="Arial" panose="020B0604020202020204" pitchFamily="34" charset="0"/>
              </a:rPr>
              <a:t>Anything</a:t>
            </a:r>
            <a:r>
              <a:rPr lang="en-US" sz="1600" dirty="0" smtClean="0">
                <a:latin typeface="Arial" panose="020B0604020202020204" pitchFamily="34" charset="0"/>
                <a:cs typeface="Arial" panose="020B0604020202020204" pitchFamily="34" charset="0"/>
              </a:rPr>
              <a:t> the hardware lets them!</a:t>
            </a:r>
          </a:p>
          <a:p>
            <a:pPr lvl="1"/>
            <a:r>
              <a:rPr lang="en-US" sz="1600" dirty="0" smtClean="0">
                <a:latin typeface="Arial" panose="020B0604020202020204" pitchFamily="34" charset="0"/>
                <a:cs typeface="Arial" panose="020B0604020202020204" pitchFamily="34" charset="0"/>
              </a:rPr>
              <a:t>If the processor can reach out and touch it, then infiltrating the BIOS gives you power over it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11</a:t>
            </a:fld>
            <a:endParaRPr lang="en-US"/>
          </a:p>
        </p:txBody>
      </p:sp>
    </p:spTree>
    <p:extLst>
      <p:ext uri="{BB962C8B-B14F-4D97-AF65-F5344CB8AC3E}">
        <p14:creationId xmlns:p14="http://schemas.microsoft.com/office/powerpoint/2010/main" val="249044019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sz="3200" dirty="0" smtClean="0">
                <a:latin typeface="Arial" pitchFamily="34" charset="0"/>
                <a:cs typeface="Arial" pitchFamily="34" charset="0"/>
              </a:rPr>
              <a:t>5.3: Define </a:t>
            </a:r>
            <a:r>
              <a:rPr lang="en-US" sz="3200" dirty="0" err="1" smtClean="0">
                <a:latin typeface="Arial" pitchFamily="34" charset="0"/>
                <a:cs typeface="Arial" pitchFamily="34" charset="0"/>
              </a:rPr>
              <a:t>GdtPtr</a:t>
            </a:r>
            <a:endParaRPr lang="en-US" sz="3200" dirty="0">
              <a:latin typeface="Arial" pitchFamily="34" charset="0"/>
              <a:cs typeface="Arial" pitchFamily="34" charset="0"/>
            </a:endParaRPr>
          </a:p>
        </p:txBody>
      </p:sp>
      <p:sp>
        <p:nvSpPr>
          <p:cNvPr id="3" name="Content Placeholder 2"/>
          <p:cNvSpPr>
            <a:spLocks noGrp="1"/>
          </p:cNvSpPr>
          <p:nvPr>
            <p:ph idx="1"/>
          </p:nvPr>
        </p:nvSpPr>
        <p:spPr>
          <a:xfrm>
            <a:off x="152400" y="4191000"/>
            <a:ext cx="8839199" cy="2514600"/>
          </a:xfrm>
        </p:spPr>
        <p:txBody>
          <a:bodyPr>
            <a:normAutofit/>
          </a:bodyPr>
          <a:lstStyle/>
          <a:p>
            <a:r>
              <a:rPr lang="en-US" sz="2000" dirty="0" smtClean="0">
                <a:latin typeface="Arial" pitchFamily="34" charset="0"/>
                <a:cs typeface="Arial" pitchFamily="34" charset="0"/>
              </a:rPr>
              <a:t>Go to the address referenced by the operand to the LGDT instruction</a:t>
            </a:r>
          </a:p>
          <a:p>
            <a:r>
              <a:rPr lang="en-US" sz="2000" dirty="0" smtClean="0">
                <a:latin typeface="Arial" pitchFamily="34" charset="0"/>
                <a:cs typeface="Arial" pitchFamily="34" charset="0"/>
              </a:rPr>
              <a:t>IDA will have already tried to interpret this and failed, undefine</a:t>
            </a:r>
            <a:r>
              <a:rPr lang="en-US" sz="2000" dirty="0">
                <a:latin typeface="Arial" pitchFamily="34" charset="0"/>
                <a:cs typeface="Arial" pitchFamily="34" charset="0"/>
              </a:rPr>
              <a:t> </a:t>
            </a:r>
            <a:r>
              <a:rPr lang="en-US" sz="2000" dirty="0" smtClean="0">
                <a:latin typeface="Arial" pitchFamily="34" charset="0"/>
                <a:cs typeface="Arial" pitchFamily="34" charset="0"/>
              </a:rPr>
              <a:t>that</a:t>
            </a:r>
          </a:p>
          <a:p>
            <a:r>
              <a:rPr lang="en-US" sz="2000" dirty="0" smtClean="0">
                <a:latin typeface="Arial" pitchFamily="34" charset="0"/>
                <a:cs typeface="Arial" pitchFamily="34" charset="0"/>
              </a:rPr>
              <a:t>Now define it as structure of type </a:t>
            </a:r>
            <a:r>
              <a:rPr lang="en-US" sz="2000" dirty="0" err="1" smtClean="0">
                <a:latin typeface="Arial" pitchFamily="34" charset="0"/>
                <a:cs typeface="Arial" pitchFamily="34" charset="0"/>
              </a:rPr>
              <a:t>GdtPtr</a:t>
            </a:r>
            <a:endParaRPr lang="en-US" sz="2000" dirty="0" smtClean="0">
              <a:latin typeface="Arial" pitchFamily="34" charset="0"/>
              <a:cs typeface="Arial" pitchFamily="34" charset="0"/>
            </a:endParaRPr>
          </a:p>
          <a:p>
            <a:r>
              <a:rPr lang="en-US" sz="2000" dirty="0" smtClean="0">
                <a:latin typeface="Arial" pitchFamily="34" charset="0"/>
                <a:cs typeface="Arial" pitchFamily="34" charset="0"/>
              </a:rPr>
              <a:t>As per the structure definition, the first member is the size of the GDT table and the second is a pointer to the location of the GDT entries</a:t>
            </a:r>
          </a:p>
          <a:p>
            <a:r>
              <a:rPr lang="en-US" sz="2000" dirty="0" smtClean="0">
                <a:latin typeface="Arial" pitchFamily="34" charset="0"/>
                <a:cs typeface="Arial" pitchFamily="34" charset="0"/>
              </a:rPr>
              <a:t>That pointer won’t translate properly for us, but we can tell where the entries are defined just by looking at the value</a:t>
            </a:r>
          </a:p>
        </p:txBody>
      </p:sp>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40550" b="57495"/>
          <a:stretch/>
        </p:blipFill>
        <p:spPr bwMode="auto">
          <a:xfrm>
            <a:off x="2514600" y="3335594"/>
            <a:ext cx="4139381" cy="55060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 name="Freeform 4"/>
          <p:cNvSpPr/>
          <p:nvPr/>
        </p:nvSpPr>
        <p:spPr>
          <a:xfrm flipV="1">
            <a:off x="5778970" y="3617013"/>
            <a:ext cx="751928" cy="45719"/>
          </a:xfrm>
          <a:custGeom>
            <a:avLst/>
            <a:gdLst>
              <a:gd name="connsiteX0" fmla="*/ 0 w 324464"/>
              <a:gd name="connsiteY0" fmla="*/ 0 h 0"/>
              <a:gd name="connsiteX1" fmla="*/ 324464 w 324464"/>
              <a:gd name="connsiteY1" fmla="*/ 0 h 0"/>
            </a:gdLst>
            <a:ahLst/>
            <a:cxnLst>
              <a:cxn ang="0">
                <a:pos x="connsiteX0" y="connsiteY0"/>
              </a:cxn>
              <a:cxn ang="0">
                <a:pos x="connsiteX1" y="connsiteY1"/>
              </a:cxn>
            </a:cxnLst>
            <a:rect l="l" t="t" r="r" b="b"/>
            <a:pathLst>
              <a:path w="324464">
                <a:moveTo>
                  <a:pt x="0" y="0"/>
                </a:moveTo>
                <a:lnTo>
                  <a:pt x="324464" y="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5257800" y="3431460"/>
            <a:ext cx="457200" cy="19910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28609"/>
          <a:stretch/>
        </p:blipFill>
        <p:spPr bwMode="auto">
          <a:xfrm>
            <a:off x="1404938" y="1219201"/>
            <a:ext cx="6334125" cy="143479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4" name="Down Arrow 13"/>
          <p:cNvSpPr/>
          <p:nvPr/>
        </p:nvSpPr>
        <p:spPr>
          <a:xfrm>
            <a:off x="4584290" y="2819400"/>
            <a:ext cx="484632" cy="34299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110</a:t>
            </a:fld>
            <a:endParaRPr lang="en-US"/>
          </a:p>
        </p:txBody>
      </p:sp>
    </p:spTree>
    <p:extLst>
      <p:ext uri="{BB962C8B-B14F-4D97-AF65-F5344CB8AC3E}">
        <p14:creationId xmlns:p14="http://schemas.microsoft.com/office/powerpoint/2010/main" val="312807689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sz="3200" dirty="0" smtClean="0">
                <a:latin typeface="Arial" pitchFamily="34" charset="0"/>
                <a:cs typeface="Arial" pitchFamily="34" charset="0"/>
              </a:rPr>
              <a:t>5.4: Define GDT Entries</a:t>
            </a:r>
            <a:endParaRPr lang="en-US" sz="3200" dirty="0">
              <a:latin typeface="Arial" pitchFamily="34" charset="0"/>
              <a:cs typeface="Arial" pitchFamily="34" charset="0"/>
            </a:endParaRPr>
          </a:p>
        </p:txBody>
      </p:sp>
      <p:sp>
        <p:nvSpPr>
          <p:cNvPr id="3" name="Content Placeholder 2"/>
          <p:cNvSpPr>
            <a:spLocks noGrp="1"/>
          </p:cNvSpPr>
          <p:nvPr>
            <p:ph idx="1"/>
          </p:nvPr>
        </p:nvSpPr>
        <p:spPr>
          <a:xfrm>
            <a:off x="5410200" y="1066800"/>
            <a:ext cx="3581399" cy="5638800"/>
          </a:xfrm>
        </p:spPr>
        <p:txBody>
          <a:bodyPr>
            <a:normAutofit fontScale="92500" lnSpcReduction="20000"/>
          </a:bodyPr>
          <a:lstStyle/>
          <a:p>
            <a:r>
              <a:rPr lang="en-US" sz="2000" dirty="0" smtClean="0">
                <a:latin typeface="Arial" pitchFamily="34" charset="0"/>
                <a:cs typeface="Arial" pitchFamily="34" charset="0"/>
              </a:rPr>
              <a:t>We know it’s location is in our 16-bit segment </a:t>
            </a:r>
          </a:p>
          <a:p>
            <a:r>
              <a:rPr lang="en-US" sz="2000" dirty="0" smtClean="0">
                <a:latin typeface="Arial" pitchFamily="34" charset="0"/>
                <a:cs typeface="Arial" pitchFamily="34" charset="0"/>
              </a:rPr>
              <a:t>Manually go there by jumping to seg:FF00</a:t>
            </a:r>
          </a:p>
          <a:p>
            <a:r>
              <a:rPr lang="en-US" sz="2000" dirty="0" smtClean="0">
                <a:latin typeface="Arial" pitchFamily="34" charset="0"/>
                <a:cs typeface="Arial" pitchFamily="34" charset="0"/>
              </a:rPr>
              <a:t>This is where the GDT entries are defined</a:t>
            </a:r>
          </a:p>
          <a:p>
            <a:r>
              <a:rPr lang="en-US" sz="2000" dirty="0" smtClean="0">
                <a:latin typeface="Arial" pitchFamily="34" charset="0"/>
                <a:cs typeface="Arial" pitchFamily="34" charset="0"/>
              </a:rPr>
              <a:t>Look at the structure definition in peewee.h to interpret</a:t>
            </a:r>
          </a:p>
          <a:p>
            <a:r>
              <a:rPr lang="en-US" sz="2000" dirty="0" smtClean="0">
                <a:latin typeface="Arial" pitchFamily="34" charset="0"/>
                <a:cs typeface="Arial" pitchFamily="34" charset="0"/>
              </a:rPr>
              <a:t>The table size is 0x78 bytes, but we only want the second entry into the table at offset 8:</a:t>
            </a:r>
          </a:p>
          <a:p>
            <a:r>
              <a:rPr lang="en-US" sz="2000" dirty="0" smtClean="0">
                <a:latin typeface="Arial" pitchFamily="34" charset="0"/>
                <a:cs typeface="Arial" pitchFamily="34" charset="0"/>
              </a:rPr>
              <a:t>BASE = </a:t>
            </a:r>
            <a:r>
              <a:rPr lang="en-US" sz="2000" dirty="0" smtClean="0">
                <a:solidFill>
                  <a:srgbClr val="C00000"/>
                </a:solidFill>
                <a:latin typeface="Arial" pitchFamily="34" charset="0"/>
                <a:cs typeface="Arial" pitchFamily="34" charset="0"/>
              </a:rPr>
              <a:t>0000_0000h</a:t>
            </a:r>
          </a:p>
          <a:p>
            <a:r>
              <a:rPr lang="en-US" sz="2000" dirty="0" smtClean="0">
                <a:latin typeface="Arial" pitchFamily="34" charset="0"/>
                <a:cs typeface="Arial" pitchFamily="34" charset="0"/>
              </a:rPr>
              <a:t>LIMIT = FFFF_FFFFh</a:t>
            </a:r>
          </a:p>
          <a:p>
            <a:r>
              <a:rPr lang="en-US" sz="2000" dirty="0" smtClean="0">
                <a:latin typeface="Arial" pitchFamily="34" charset="0"/>
                <a:cs typeface="Arial" pitchFamily="34" charset="0"/>
              </a:rPr>
              <a:t>This is the flat memory model</a:t>
            </a:r>
          </a:p>
          <a:p>
            <a:r>
              <a:rPr lang="en-US" sz="2000" dirty="0" smtClean="0">
                <a:latin typeface="Arial" pitchFamily="34" charset="0"/>
                <a:cs typeface="Arial" pitchFamily="34" charset="0"/>
              </a:rPr>
              <a:t>These descriptors will be used by the subsequent code so you can fill out the rest as needed</a:t>
            </a:r>
          </a:p>
        </p:txBody>
      </p:sp>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40550" b="57495"/>
          <a:stretch/>
        </p:blipFill>
        <p:spPr bwMode="auto">
          <a:xfrm>
            <a:off x="457200" y="1219200"/>
            <a:ext cx="4139381" cy="55060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8195"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1381"/>
          <a:stretch/>
        </p:blipFill>
        <p:spPr bwMode="auto">
          <a:xfrm>
            <a:off x="152400" y="2524432"/>
            <a:ext cx="5149031" cy="3571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Curved Connector 7"/>
          <p:cNvCxnSpPr>
            <a:stCxn id="7" idx="2"/>
          </p:cNvCxnSpPr>
          <p:nvPr/>
        </p:nvCxnSpPr>
        <p:spPr>
          <a:xfrm rot="5400000">
            <a:off x="2361227" y="1915179"/>
            <a:ext cx="2260511" cy="1529134"/>
          </a:xfrm>
          <a:prstGeom prst="curvedConnector3">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0" y="6397340"/>
            <a:ext cx="5300362" cy="461665"/>
          </a:xfrm>
          <a:prstGeom prst="rect">
            <a:avLst/>
          </a:prstGeom>
          <a:noFill/>
        </p:spPr>
        <p:txBody>
          <a:bodyPr wrap="none" rtlCol="0">
            <a:spAutoFit/>
          </a:bodyPr>
          <a:lstStyle/>
          <a:p>
            <a:r>
              <a:rPr lang="en-US" sz="1200" dirty="0" smtClean="0"/>
              <a:t>*There may be a superior way to set up our segments so that it all “just works” </a:t>
            </a:r>
          </a:p>
          <a:p>
            <a:r>
              <a:rPr lang="en-US" sz="1200" dirty="0" smtClean="0"/>
              <a:t>but I have not found it yet. Also, disregard the different segment names.</a:t>
            </a:r>
            <a:endParaRPr lang="en-US" sz="1200" dirty="0"/>
          </a:p>
        </p:txBody>
      </p:sp>
      <p:sp>
        <p:nvSpPr>
          <p:cNvPr id="7" name="Rectangle 6"/>
          <p:cNvSpPr/>
          <p:nvPr/>
        </p:nvSpPr>
        <p:spPr>
          <a:xfrm>
            <a:off x="4040698" y="1284249"/>
            <a:ext cx="430702" cy="26524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p:cNvSpPr/>
          <p:nvPr/>
        </p:nvSpPr>
        <p:spPr>
          <a:xfrm flipV="1">
            <a:off x="2406705" y="4083203"/>
            <a:ext cx="2850473" cy="45719"/>
          </a:xfrm>
          <a:custGeom>
            <a:avLst/>
            <a:gdLst>
              <a:gd name="connsiteX0" fmla="*/ 0 w 324464"/>
              <a:gd name="connsiteY0" fmla="*/ 0 h 0"/>
              <a:gd name="connsiteX1" fmla="*/ 324464 w 324464"/>
              <a:gd name="connsiteY1" fmla="*/ 0 h 0"/>
            </a:gdLst>
            <a:ahLst/>
            <a:cxnLst>
              <a:cxn ang="0">
                <a:pos x="connsiteX0" y="connsiteY0"/>
              </a:cxn>
              <a:cxn ang="0">
                <a:pos x="connsiteX1" y="connsiteY1"/>
              </a:cxn>
            </a:cxnLst>
            <a:rect l="l" t="t" r="r" b="b"/>
            <a:pathLst>
              <a:path w="324464">
                <a:moveTo>
                  <a:pt x="0" y="0"/>
                </a:moveTo>
                <a:lnTo>
                  <a:pt x="324464" y="0"/>
                </a:ln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111</a:t>
            </a:fld>
            <a:endParaRPr lang="en-US"/>
          </a:p>
        </p:txBody>
      </p:sp>
    </p:spTree>
    <p:extLst>
      <p:ext uri="{BB962C8B-B14F-4D97-AF65-F5344CB8AC3E}">
        <p14:creationId xmlns:p14="http://schemas.microsoft.com/office/powerpoint/2010/main" val="233642694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sz="3200" dirty="0" smtClean="0">
                <a:latin typeface="Arial" pitchFamily="34" charset="0"/>
                <a:cs typeface="Arial" pitchFamily="34" charset="0"/>
              </a:rPr>
              <a:t>5.5: Full GDT</a:t>
            </a:r>
            <a:endParaRPr lang="en-US" sz="3200" dirty="0">
              <a:latin typeface="Arial" pitchFamily="34" charset="0"/>
              <a:cs typeface="Arial" pitchFamily="34" charset="0"/>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9658" y="1110089"/>
            <a:ext cx="6975142" cy="189615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3352800"/>
            <a:ext cx="5222542" cy="318379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6" name="Rectangle 5"/>
          <p:cNvSpPr/>
          <p:nvPr/>
        </p:nvSpPr>
        <p:spPr>
          <a:xfrm>
            <a:off x="5954751" y="2058166"/>
            <a:ext cx="1970049" cy="2278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p:cNvSpPr>
            <a:spLocks noGrp="1"/>
          </p:cNvSpPr>
          <p:nvPr>
            <p:ph idx="1"/>
          </p:nvPr>
        </p:nvSpPr>
        <p:spPr>
          <a:xfrm>
            <a:off x="5298742" y="3352800"/>
            <a:ext cx="3692857" cy="3352800"/>
          </a:xfrm>
        </p:spPr>
        <p:txBody>
          <a:bodyPr>
            <a:normAutofit/>
          </a:bodyPr>
          <a:lstStyle/>
          <a:p>
            <a:r>
              <a:rPr lang="en-US" sz="2000" dirty="0" smtClean="0">
                <a:latin typeface="Arial" pitchFamily="34" charset="0"/>
                <a:cs typeface="Arial" pitchFamily="34" charset="0"/>
              </a:rPr>
              <a:t>The GdtEntry structure definition in peewee.h can be used to interpret the GDT entries</a:t>
            </a:r>
          </a:p>
          <a:p>
            <a:r>
              <a:rPr lang="en-US" sz="2000" dirty="0" smtClean="0">
                <a:latin typeface="Arial" pitchFamily="34" charset="0"/>
                <a:cs typeface="Arial" pitchFamily="34" charset="0"/>
              </a:rPr>
              <a:t>Each structure is 8 bytes in size</a:t>
            </a:r>
          </a:p>
          <a:p>
            <a:r>
              <a:rPr lang="en-US" sz="2000" dirty="0" smtClean="0">
                <a:latin typeface="Arial" pitchFamily="34" charset="0"/>
                <a:cs typeface="Arial" pitchFamily="34" charset="0"/>
              </a:rPr>
              <a:t>The FAR JMP is referencing the second entry (offset 8)</a:t>
            </a:r>
          </a:p>
          <a:p>
            <a:r>
              <a:rPr lang="en-US" sz="2000" dirty="0" smtClean="0">
                <a:latin typeface="Arial" pitchFamily="34" charset="0"/>
                <a:cs typeface="Arial" pitchFamily="34" charset="0"/>
              </a:rPr>
              <a:t>Base 0, Limit FFFF_FFFFh</a:t>
            </a:r>
          </a:p>
        </p:txBody>
      </p:sp>
      <p:sp>
        <p:nvSpPr>
          <p:cNvPr id="3" name="Slide Number Placeholder 2"/>
          <p:cNvSpPr>
            <a:spLocks noGrp="1"/>
          </p:cNvSpPr>
          <p:nvPr>
            <p:ph type="sldNum" sz="quarter" idx="12"/>
          </p:nvPr>
        </p:nvSpPr>
        <p:spPr/>
        <p:txBody>
          <a:bodyPr/>
          <a:lstStyle/>
          <a:p>
            <a:fld id="{B6F15528-21DE-4FAA-801E-634DDDAF4B2B}" type="slidenum">
              <a:rPr lang="en-US" smtClean="0"/>
              <a:pPr/>
              <a:t>112</a:t>
            </a:fld>
            <a:endParaRPr lang="en-US"/>
          </a:p>
        </p:txBody>
      </p:sp>
    </p:spTree>
    <p:extLst>
      <p:ext uri="{BB962C8B-B14F-4D97-AF65-F5344CB8AC3E}">
        <p14:creationId xmlns:p14="http://schemas.microsoft.com/office/powerpoint/2010/main" val="417037917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sz="3200" dirty="0" smtClean="0">
                <a:latin typeface="Arial" pitchFamily="34" charset="0"/>
                <a:cs typeface="Arial" pitchFamily="34" charset="0"/>
              </a:rPr>
              <a:t>5.5: Full GDT</a:t>
            </a:r>
            <a:endParaRPr lang="en-US" sz="3200" dirty="0">
              <a:latin typeface="Arial" pitchFamily="34" charset="0"/>
              <a:cs typeface="Arial" pitchFamily="34" charset="0"/>
            </a:endParaRPr>
          </a:p>
        </p:txBody>
      </p:sp>
      <p:sp>
        <p:nvSpPr>
          <p:cNvPr id="3" name="Content Placeholder 2"/>
          <p:cNvSpPr>
            <a:spLocks noGrp="1"/>
          </p:cNvSpPr>
          <p:nvPr>
            <p:ph idx="1"/>
          </p:nvPr>
        </p:nvSpPr>
        <p:spPr>
          <a:xfrm>
            <a:off x="304800" y="5029200"/>
            <a:ext cx="8686800" cy="1676400"/>
          </a:xfrm>
        </p:spPr>
        <p:txBody>
          <a:bodyPr>
            <a:normAutofit/>
          </a:bodyPr>
          <a:lstStyle/>
          <a:p>
            <a:r>
              <a:rPr lang="en-US" sz="2000" dirty="0" smtClean="0">
                <a:latin typeface="Arial" pitchFamily="34" charset="0"/>
                <a:cs typeface="Arial" pitchFamily="34" charset="0"/>
              </a:rPr>
              <a:t>Here is the entire GDT for reference. You don’t need an expensive debugger to analyze BIOS (but it does save a lot of time)</a:t>
            </a:r>
          </a:p>
        </p:txBody>
      </p:sp>
      <p:pic>
        <p:nvPicPr>
          <p:cNvPr id="1843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143000"/>
            <a:ext cx="6248401" cy="34752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113</a:t>
            </a:fld>
            <a:endParaRPr lang="en-US"/>
          </a:p>
        </p:txBody>
      </p:sp>
    </p:spTree>
    <p:extLst>
      <p:ext uri="{BB962C8B-B14F-4D97-AF65-F5344CB8AC3E}">
        <p14:creationId xmlns:p14="http://schemas.microsoft.com/office/powerpoint/2010/main" val="179674430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sz="3200" dirty="0" smtClean="0">
                <a:latin typeface="Arial" pitchFamily="34" charset="0"/>
                <a:cs typeface="Arial" pitchFamily="34" charset="0"/>
              </a:rPr>
              <a:t>6: Create the 32-bit BIOS segment</a:t>
            </a:r>
            <a:endParaRPr lang="en-US" sz="3200" dirty="0">
              <a:latin typeface="Arial" pitchFamily="34" charset="0"/>
              <a:cs typeface="Arial" pitchFamily="34" charset="0"/>
            </a:endParaRPr>
          </a:p>
        </p:txBody>
      </p:sp>
      <p:sp>
        <p:nvSpPr>
          <p:cNvPr id="3" name="Content Placeholder 2"/>
          <p:cNvSpPr>
            <a:spLocks noGrp="1"/>
          </p:cNvSpPr>
          <p:nvPr>
            <p:ph idx="1"/>
          </p:nvPr>
        </p:nvSpPr>
        <p:spPr>
          <a:xfrm>
            <a:off x="228600" y="3124200"/>
            <a:ext cx="5334000" cy="3581400"/>
          </a:xfrm>
        </p:spPr>
        <p:txBody>
          <a:bodyPr>
            <a:normAutofit/>
          </a:bodyPr>
          <a:lstStyle/>
          <a:p>
            <a:r>
              <a:rPr lang="en-US" sz="2000" dirty="0" smtClean="0">
                <a:latin typeface="Arial" pitchFamily="34" charset="0"/>
                <a:cs typeface="Arial" pitchFamily="34" charset="0"/>
              </a:rPr>
              <a:t>Now create the 32-bit segment</a:t>
            </a:r>
          </a:p>
          <a:p>
            <a:r>
              <a:rPr lang="en-US" sz="2000" dirty="0" smtClean="0">
                <a:latin typeface="Arial" pitchFamily="34" charset="0"/>
                <a:cs typeface="Arial" pitchFamily="34" charset="0"/>
              </a:rPr>
              <a:t>Start address is FFFF_FFFFh - &lt;size of the BIOS region&gt; + 1</a:t>
            </a:r>
          </a:p>
          <a:p>
            <a:pPr lvl="1"/>
            <a:r>
              <a:rPr lang="en-US" sz="1600" dirty="0" smtClean="0">
                <a:latin typeface="Arial" pitchFamily="34" charset="0"/>
                <a:cs typeface="Arial" pitchFamily="34" charset="0"/>
              </a:rPr>
              <a:t>FFFF_FFFFh – 1A_0000h in this example</a:t>
            </a:r>
          </a:p>
          <a:p>
            <a:pPr lvl="1"/>
            <a:r>
              <a:rPr lang="en-US" sz="1600" dirty="0" smtClean="0">
                <a:latin typeface="Arial" pitchFamily="34" charset="0"/>
                <a:cs typeface="Arial" pitchFamily="34" charset="0"/>
              </a:rPr>
              <a:t>SPI regions will be explained more during BIOS flash portion of the course</a:t>
            </a:r>
          </a:p>
          <a:p>
            <a:r>
              <a:rPr lang="en-US" sz="2000" dirty="0" smtClean="0">
                <a:latin typeface="Arial" pitchFamily="34" charset="0"/>
                <a:cs typeface="Arial" pitchFamily="34" charset="0"/>
              </a:rPr>
              <a:t>End Address is our segment boundary Address</a:t>
            </a:r>
          </a:p>
          <a:p>
            <a:pPr lvl="1"/>
            <a:r>
              <a:rPr lang="en-US" sz="1600" dirty="0" smtClean="0">
                <a:latin typeface="Arial" pitchFamily="34" charset="0"/>
                <a:cs typeface="Arial" pitchFamily="34" charset="0"/>
              </a:rPr>
              <a:t>FFFF_FE00h in this example</a:t>
            </a:r>
          </a:p>
          <a:p>
            <a:r>
              <a:rPr lang="en-US" sz="2000" dirty="0" smtClean="0">
                <a:latin typeface="Arial" pitchFamily="34" charset="0"/>
                <a:cs typeface="Arial" pitchFamily="34" charset="0"/>
              </a:rPr>
              <a:t>Base Address matches that of the GDT table, entry 8 (0000_0000h)</a:t>
            </a:r>
          </a:p>
        </p:txBody>
      </p:sp>
      <p:pic>
        <p:nvPicPr>
          <p:cNvPr id="512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0700" y="3048000"/>
            <a:ext cx="3238500" cy="3505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8676" t="75897" r="4061"/>
          <a:stretch/>
        </p:blipFill>
        <p:spPr bwMode="auto">
          <a:xfrm>
            <a:off x="228600" y="1512332"/>
            <a:ext cx="6152745" cy="138326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228600" y="1143000"/>
            <a:ext cx="2035109" cy="369332"/>
          </a:xfrm>
          <a:prstGeom prst="rect">
            <a:avLst/>
          </a:prstGeom>
          <a:noFill/>
        </p:spPr>
        <p:txBody>
          <a:bodyPr wrap="none" rtlCol="0">
            <a:spAutoFit/>
          </a:bodyPr>
          <a:lstStyle/>
          <a:p>
            <a:r>
              <a:rPr lang="en-US" dirty="0" smtClean="0"/>
              <a:t>Copernicus_Log.txt</a:t>
            </a:r>
            <a:endParaRPr lang="en-US" dirty="0"/>
          </a:p>
        </p:txBody>
      </p:sp>
      <p:sp>
        <p:nvSpPr>
          <p:cNvPr id="5" name="Rectangle 4"/>
          <p:cNvSpPr/>
          <p:nvPr/>
        </p:nvSpPr>
        <p:spPr>
          <a:xfrm>
            <a:off x="228601" y="1874206"/>
            <a:ext cx="6152744" cy="237376"/>
          </a:xfrm>
          <a:prstGeom prst="rect">
            <a:avLst/>
          </a:prstGeom>
          <a:no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114</a:t>
            </a:fld>
            <a:endParaRPr lang="en-US"/>
          </a:p>
        </p:txBody>
      </p:sp>
    </p:spTree>
    <p:extLst>
      <p:ext uri="{BB962C8B-B14F-4D97-AF65-F5344CB8AC3E}">
        <p14:creationId xmlns:p14="http://schemas.microsoft.com/office/powerpoint/2010/main" val="165579081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90600"/>
          </a:xfrm>
        </p:spPr>
        <p:txBody>
          <a:bodyPr>
            <a:normAutofit/>
          </a:bodyPr>
          <a:lstStyle/>
          <a:p>
            <a:r>
              <a:rPr lang="en-US" sz="3600" dirty="0" smtClean="0">
                <a:latin typeface="Arial" pitchFamily="34" charset="0"/>
                <a:cs typeface="Arial" pitchFamily="34" charset="0"/>
              </a:rPr>
              <a:t>7: Touch up the Far Jump</a:t>
            </a:r>
            <a:endParaRPr lang="en-US" sz="3600" dirty="0">
              <a:latin typeface="Arial" pitchFamily="34" charset="0"/>
              <a:cs typeface="Arial" pitchFamily="34" charset="0"/>
            </a:endParaRPr>
          </a:p>
        </p:txBody>
      </p:sp>
      <p:pic>
        <p:nvPicPr>
          <p:cNvPr id="7"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061" t="19603" r="5412" b="24029"/>
          <a:stretch/>
        </p:blipFill>
        <p:spPr bwMode="auto">
          <a:xfrm>
            <a:off x="977590" y="4785850"/>
            <a:ext cx="3888164" cy="1767349"/>
          </a:xfrm>
          <a:prstGeom prst="rect">
            <a:avLst/>
          </a:prstGeom>
          <a:noFill/>
          <a:ln w="9525">
            <a:solidFill>
              <a:schemeClr val="accent1"/>
            </a:solidFill>
            <a:miter lim="800000"/>
            <a:headEnd/>
            <a:tailEnd/>
          </a:ln>
          <a:extLst>
            <a:ext uri="{909E8E84-426E-40dd-AFC4-6F175D3DCCD1}">
              <a14:hiddenFill xmlns:a14="http://schemas.microsoft.com/office/drawing/2010/main">
                <a:solidFill>
                  <a:schemeClr val="accent1"/>
                </a:solidFill>
              </a14:hiddenFill>
            </a:ext>
          </a:extLst>
        </p:spPr>
      </p:pic>
      <p:sp>
        <p:nvSpPr>
          <p:cNvPr id="3" name="Content Placeholder 2"/>
          <p:cNvSpPr>
            <a:spLocks noGrp="1"/>
          </p:cNvSpPr>
          <p:nvPr>
            <p:ph idx="1"/>
          </p:nvPr>
        </p:nvSpPr>
        <p:spPr>
          <a:xfrm>
            <a:off x="5486400" y="1066800"/>
            <a:ext cx="3505200" cy="5638799"/>
          </a:xfrm>
        </p:spPr>
        <p:txBody>
          <a:bodyPr>
            <a:normAutofit/>
          </a:bodyPr>
          <a:lstStyle/>
          <a:p>
            <a:r>
              <a:rPr lang="en-US" sz="2000" dirty="0" smtClean="0">
                <a:latin typeface="Arial" pitchFamily="34" charset="0"/>
                <a:cs typeface="Arial" pitchFamily="34" charset="0"/>
              </a:rPr>
              <a:t>So we know that this is loading the descriptor entry at offset 8 in the GDT</a:t>
            </a:r>
          </a:p>
          <a:p>
            <a:r>
              <a:rPr lang="en-US" sz="2000" dirty="0" smtClean="0">
                <a:latin typeface="Arial" pitchFamily="34" charset="0"/>
                <a:cs typeface="Arial" pitchFamily="34" charset="0"/>
              </a:rPr>
              <a:t>We can visually inspect the operand of this JMP to see that it’s going to  FFFF_0100h</a:t>
            </a:r>
          </a:p>
          <a:p>
            <a:r>
              <a:rPr lang="en-US" sz="2000" dirty="0" smtClean="0">
                <a:latin typeface="Arial" pitchFamily="34" charset="0"/>
                <a:cs typeface="Arial" pitchFamily="34" charset="0"/>
              </a:rPr>
              <a:t>We can manually fix this operand</a:t>
            </a:r>
          </a:p>
          <a:p>
            <a:r>
              <a:rPr lang="en-US" sz="2000" dirty="0" smtClean="0">
                <a:latin typeface="Arial" pitchFamily="34" charset="0"/>
                <a:cs typeface="Arial" pitchFamily="34" charset="0"/>
              </a:rPr>
              <a:t>Right click the operand and select ‘Manual’</a:t>
            </a:r>
          </a:p>
          <a:p>
            <a:r>
              <a:rPr lang="en-US" sz="2000" dirty="0" smtClean="0">
                <a:latin typeface="Arial" pitchFamily="34" charset="0"/>
                <a:cs typeface="Arial" pitchFamily="34" charset="0"/>
              </a:rPr>
              <a:t>Change it to:</a:t>
            </a:r>
          </a:p>
          <a:p>
            <a:r>
              <a:rPr lang="en-US" sz="2000" dirty="0" smtClean="0">
                <a:latin typeface="Arial" pitchFamily="34" charset="0"/>
                <a:cs typeface="Arial" pitchFamily="34" charset="0"/>
              </a:rPr>
              <a:t>bios:FFFF0100h</a:t>
            </a:r>
          </a:p>
          <a:p>
            <a:r>
              <a:rPr lang="en-US" sz="2000" dirty="0" smtClean="0">
                <a:latin typeface="Arial" pitchFamily="34" charset="0"/>
                <a:cs typeface="Arial" pitchFamily="34" charset="0"/>
              </a:rPr>
              <a:t>Uncheck ‘Check Operand’</a:t>
            </a:r>
          </a:p>
          <a:p>
            <a:r>
              <a:rPr lang="en-US" sz="2000" dirty="0" smtClean="0">
                <a:latin typeface="Arial" pitchFamily="34" charset="0"/>
                <a:cs typeface="Arial" pitchFamily="34" charset="0"/>
              </a:rPr>
              <a:t>A little ugly </a:t>
            </a:r>
          </a:p>
        </p:txBody>
      </p:sp>
      <p:pic>
        <p:nvPicPr>
          <p:cNvPr id="717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5888" t="10997" r="26796"/>
          <a:stretch/>
        </p:blipFill>
        <p:spPr bwMode="auto">
          <a:xfrm>
            <a:off x="231058" y="1049593"/>
            <a:ext cx="5142271" cy="344190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1" name="Oval 10"/>
          <p:cNvSpPr/>
          <p:nvPr/>
        </p:nvSpPr>
        <p:spPr>
          <a:xfrm>
            <a:off x="2160640" y="4129547"/>
            <a:ext cx="3249560" cy="28513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115</a:t>
            </a:fld>
            <a:endParaRPr lang="en-US"/>
          </a:p>
        </p:txBody>
      </p:sp>
    </p:spTree>
    <p:extLst>
      <p:ext uri="{BB962C8B-B14F-4D97-AF65-F5344CB8AC3E}">
        <p14:creationId xmlns:p14="http://schemas.microsoft.com/office/powerpoint/2010/main" val="83750529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457200"/>
            <a:ext cx="3457575" cy="6276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76200"/>
            <a:ext cx="8229600" cy="1143000"/>
          </a:xfrm>
        </p:spPr>
        <p:txBody>
          <a:bodyPr>
            <a:normAutofit/>
          </a:bodyPr>
          <a:lstStyle/>
          <a:p>
            <a:r>
              <a:rPr lang="en-US" sz="3200" dirty="0" smtClean="0">
                <a:latin typeface="Arial" pitchFamily="34" charset="0"/>
                <a:cs typeface="Arial" pitchFamily="34" charset="0"/>
              </a:rPr>
              <a:t>Welcome to BIOS Analysis</a:t>
            </a:r>
            <a:endParaRPr lang="en-US" sz="3200" dirty="0">
              <a:latin typeface="Arial" pitchFamily="34" charset="0"/>
              <a:cs typeface="Arial" pitchFamily="34" charset="0"/>
            </a:endParaRPr>
          </a:p>
        </p:txBody>
      </p:sp>
      <p:sp>
        <p:nvSpPr>
          <p:cNvPr id="3" name="Content Placeholder 2"/>
          <p:cNvSpPr>
            <a:spLocks noGrp="1"/>
          </p:cNvSpPr>
          <p:nvPr>
            <p:ph idx="1"/>
          </p:nvPr>
        </p:nvSpPr>
        <p:spPr>
          <a:xfrm>
            <a:off x="4191000" y="1211332"/>
            <a:ext cx="4572000" cy="5522843"/>
          </a:xfrm>
        </p:spPr>
        <p:txBody>
          <a:bodyPr>
            <a:noAutofit/>
          </a:bodyPr>
          <a:lstStyle/>
          <a:p>
            <a:r>
              <a:rPr lang="en-US" sz="2000" dirty="0" smtClean="0">
                <a:latin typeface="Arial" pitchFamily="34" charset="0"/>
                <a:cs typeface="Arial" pitchFamily="34" charset="0"/>
              </a:rPr>
              <a:t>Converting the binary at FFFF_0100h to code provides you the entry point to the real BIOS initialization</a:t>
            </a:r>
          </a:p>
          <a:p>
            <a:r>
              <a:rPr lang="en-US" sz="2000" dirty="0" smtClean="0">
                <a:latin typeface="Arial" pitchFamily="34" charset="0"/>
                <a:cs typeface="Arial" pitchFamily="34" charset="0"/>
              </a:rPr>
              <a:t>Up until this point everything we covered is pretty standard across many </a:t>
            </a:r>
            <a:r>
              <a:rPr lang="en-US" sz="2000" dirty="0" err="1" smtClean="0">
                <a:latin typeface="Arial" pitchFamily="34" charset="0"/>
                <a:cs typeface="Arial" pitchFamily="34" charset="0"/>
              </a:rPr>
              <a:t>BIOSes</a:t>
            </a:r>
            <a:endParaRPr lang="en-US" sz="2000" dirty="0" smtClean="0">
              <a:latin typeface="Arial" pitchFamily="34" charset="0"/>
              <a:cs typeface="Arial" pitchFamily="34" charset="0"/>
            </a:endParaRPr>
          </a:p>
          <a:p>
            <a:pPr lvl="1"/>
            <a:r>
              <a:rPr lang="en-US" sz="1800" dirty="0" smtClean="0">
                <a:latin typeface="Arial" pitchFamily="34" charset="0"/>
                <a:cs typeface="Arial" pitchFamily="34" charset="0"/>
              </a:rPr>
              <a:t>This applies to UEFI BIOS too</a:t>
            </a:r>
          </a:p>
          <a:p>
            <a:pPr lvl="1"/>
            <a:r>
              <a:rPr lang="en-US" sz="1800" dirty="0" smtClean="0">
                <a:latin typeface="Arial" pitchFamily="34" charset="0"/>
                <a:cs typeface="Arial" pitchFamily="34" charset="0"/>
              </a:rPr>
              <a:t>Even really old BIOS will basically follow the path we took, perhaps staying in real mode longer though</a:t>
            </a:r>
          </a:p>
          <a:p>
            <a:r>
              <a:rPr lang="en-US" sz="2000" dirty="0" smtClean="0">
                <a:latin typeface="Arial" pitchFamily="34" charset="0"/>
                <a:cs typeface="Arial" pitchFamily="34" charset="0"/>
              </a:rPr>
              <a:t>From here on though, if legacy, it’s completely proprietary to the OEM (data structures, etc.)</a:t>
            </a:r>
          </a:p>
          <a:p>
            <a:r>
              <a:rPr lang="en-US" sz="2000" dirty="0" smtClean="0">
                <a:latin typeface="Arial" pitchFamily="34" charset="0"/>
                <a:cs typeface="Arial" pitchFamily="34" charset="0"/>
              </a:rPr>
              <a:t>By contrast, UEFI is standardized from head to toe</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116</a:t>
            </a:fld>
            <a:endParaRPr lang="en-US"/>
          </a:p>
        </p:txBody>
      </p:sp>
    </p:spTree>
    <p:extLst>
      <p:ext uri="{BB962C8B-B14F-4D97-AF65-F5344CB8AC3E}">
        <p14:creationId xmlns:p14="http://schemas.microsoft.com/office/powerpoint/2010/main" val="186511279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14400"/>
          </a:xfrm>
        </p:spPr>
        <p:txBody>
          <a:bodyPr>
            <a:normAutofit/>
          </a:bodyPr>
          <a:lstStyle/>
          <a:p>
            <a:r>
              <a:rPr lang="en-US" sz="3200" dirty="0" smtClean="0">
                <a:latin typeface="Arial" pitchFamily="34" charset="0"/>
                <a:cs typeface="Arial" pitchFamily="34" charset="0"/>
              </a:rPr>
              <a:t>Why so Ugly? IDA Segments</a:t>
            </a:r>
            <a:endParaRPr lang="en-US" sz="3200" dirty="0">
              <a:latin typeface="Arial" pitchFamily="34" charset="0"/>
              <a:cs typeface="Arial" pitchFamily="34" charset="0"/>
            </a:endParaRPr>
          </a:p>
        </p:txBody>
      </p:sp>
      <p:sp>
        <p:nvSpPr>
          <p:cNvPr id="3" name="Content Placeholder 2"/>
          <p:cNvSpPr>
            <a:spLocks noGrp="1"/>
          </p:cNvSpPr>
          <p:nvPr>
            <p:ph idx="1"/>
          </p:nvPr>
        </p:nvSpPr>
        <p:spPr>
          <a:xfrm>
            <a:off x="4953000" y="1219200"/>
            <a:ext cx="4038600" cy="5486400"/>
          </a:xfrm>
        </p:spPr>
        <p:txBody>
          <a:bodyPr>
            <a:normAutofit/>
          </a:bodyPr>
          <a:lstStyle/>
          <a:p>
            <a:r>
              <a:rPr lang="en-US" sz="2000" dirty="0" smtClean="0">
                <a:latin typeface="Arial" pitchFamily="34" charset="0"/>
                <a:cs typeface="Arial" pitchFamily="34" charset="0"/>
              </a:rPr>
              <a:t>IDA can’t combine 16-bit and 32-bit instructions in the same segment</a:t>
            </a:r>
          </a:p>
          <a:p>
            <a:r>
              <a:rPr lang="en-US" sz="2000" dirty="0" smtClean="0">
                <a:latin typeface="Arial" pitchFamily="34" charset="0"/>
                <a:cs typeface="Arial" pitchFamily="34" charset="0"/>
              </a:rPr>
              <a:t>We could have created another 32-bit segment to account for the processor entering 32-bit protected mode</a:t>
            </a:r>
          </a:p>
          <a:p>
            <a:r>
              <a:rPr lang="en-US" sz="2000" dirty="0" smtClean="0">
                <a:latin typeface="Arial" pitchFamily="34" charset="0"/>
                <a:cs typeface="Arial" pitchFamily="34" charset="0"/>
              </a:rPr>
              <a:t>But then we’d have to create 4 segments</a:t>
            </a:r>
          </a:p>
          <a:p>
            <a:r>
              <a:rPr lang="en-US" sz="2000" dirty="0" smtClean="0">
                <a:latin typeface="Arial" pitchFamily="34" charset="0"/>
                <a:cs typeface="Arial" pitchFamily="34" charset="0"/>
              </a:rPr>
              <a:t>Not really necessary since we can visually inspect it and determine what’s going on </a:t>
            </a:r>
          </a:p>
          <a:p>
            <a:r>
              <a:rPr lang="en-US" sz="2000" dirty="0" smtClean="0">
                <a:latin typeface="Arial" pitchFamily="34" charset="0"/>
                <a:cs typeface="Arial" pitchFamily="34" charset="0"/>
              </a:rPr>
              <a:t>Fudging it is okay since the important stuff happens after all this</a:t>
            </a:r>
          </a:p>
        </p:txBody>
      </p:sp>
      <p:sp>
        <p:nvSpPr>
          <p:cNvPr id="6" name="TextBox 5"/>
          <p:cNvSpPr txBox="1"/>
          <p:nvPr/>
        </p:nvSpPr>
        <p:spPr>
          <a:xfrm>
            <a:off x="1518992" y="4707481"/>
            <a:ext cx="2440174" cy="923330"/>
          </a:xfrm>
          <a:prstGeom prst="rect">
            <a:avLst/>
          </a:prstGeom>
          <a:solidFill>
            <a:schemeClr val="accent6">
              <a:lumMod val="75000"/>
            </a:schemeClr>
          </a:solidFill>
        </p:spPr>
        <p:txBody>
          <a:bodyPr wrap="square" rtlCol="0">
            <a:spAutoFit/>
          </a:bodyPr>
          <a:lstStyle/>
          <a:p>
            <a:pPr algn="ctr"/>
            <a:endParaRPr lang="en-US" dirty="0" smtClean="0"/>
          </a:p>
          <a:p>
            <a:pPr algn="ctr"/>
            <a:r>
              <a:rPr lang="en-US" dirty="0" smtClean="0"/>
              <a:t>32-bit</a:t>
            </a:r>
          </a:p>
          <a:p>
            <a:pPr algn="ctr"/>
            <a:endParaRPr lang="en-US" dirty="0"/>
          </a:p>
        </p:txBody>
      </p:sp>
      <p:sp>
        <p:nvSpPr>
          <p:cNvPr id="7" name="TextBox 6"/>
          <p:cNvSpPr txBox="1"/>
          <p:nvPr/>
        </p:nvSpPr>
        <p:spPr>
          <a:xfrm>
            <a:off x="1518991" y="5616634"/>
            <a:ext cx="2440175" cy="923330"/>
          </a:xfrm>
          <a:prstGeom prst="rect">
            <a:avLst/>
          </a:prstGeom>
          <a:solidFill>
            <a:srgbClr val="00B050"/>
          </a:solidFill>
        </p:spPr>
        <p:txBody>
          <a:bodyPr wrap="square" rtlCol="0">
            <a:spAutoFit/>
          </a:bodyPr>
          <a:lstStyle/>
          <a:p>
            <a:pPr algn="ctr"/>
            <a:endParaRPr lang="en-US" dirty="0" smtClean="0"/>
          </a:p>
          <a:p>
            <a:pPr algn="ctr"/>
            <a:r>
              <a:rPr lang="en-US" dirty="0" smtClean="0"/>
              <a:t>16-bit</a:t>
            </a:r>
          </a:p>
          <a:p>
            <a:pPr algn="ctr"/>
            <a:endParaRPr lang="en-US" dirty="0"/>
          </a:p>
        </p:txBody>
      </p:sp>
      <p:sp>
        <p:nvSpPr>
          <p:cNvPr id="8" name="TextBox 7"/>
          <p:cNvSpPr txBox="1"/>
          <p:nvPr/>
        </p:nvSpPr>
        <p:spPr>
          <a:xfrm>
            <a:off x="1518991" y="3783644"/>
            <a:ext cx="2440175" cy="923330"/>
          </a:xfrm>
          <a:prstGeom prst="rect">
            <a:avLst/>
          </a:prstGeom>
          <a:solidFill>
            <a:srgbClr val="00B050"/>
          </a:solidFill>
        </p:spPr>
        <p:txBody>
          <a:bodyPr wrap="square" rtlCol="0">
            <a:spAutoFit/>
          </a:bodyPr>
          <a:lstStyle/>
          <a:p>
            <a:pPr algn="ctr"/>
            <a:endParaRPr lang="en-US" dirty="0" smtClean="0"/>
          </a:p>
          <a:p>
            <a:pPr algn="ctr"/>
            <a:r>
              <a:rPr lang="en-US" dirty="0" smtClean="0"/>
              <a:t>16-bit</a:t>
            </a:r>
          </a:p>
          <a:p>
            <a:pPr algn="ctr"/>
            <a:endParaRPr lang="en-US" dirty="0"/>
          </a:p>
        </p:txBody>
      </p:sp>
      <p:sp>
        <p:nvSpPr>
          <p:cNvPr id="10" name="TextBox 9"/>
          <p:cNvSpPr txBox="1"/>
          <p:nvPr/>
        </p:nvSpPr>
        <p:spPr>
          <a:xfrm>
            <a:off x="241289" y="6336268"/>
            <a:ext cx="1279517" cy="369332"/>
          </a:xfrm>
          <a:prstGeom prst="rect">
            <a:avLst/>
          </a:prstGeom>
          <a:noFill/>
        </p:spPr>
        <p:txBody>
          <a:bodyPr wrap="none" rtlCol="0">
            <a:spAutoFit/>
          </a:bodyPr>
          <a:lstStyle/>
          <a:p>
            <a:r>
              <a:rPr lang="en-US" dirty="0" smtClean="0"/>
              <a:t>FFFF_FFF0h</a:t>
            </a:r>
            <a:endParaRPr lang="en-US" dirty="0"/>
          </a:p>
        </p:txBody>
      </p:sp>
      <p:sp>
        <p:nvSpPr>
          <p:cNvPr id="11" name="TextBox 10"/>
          <p:cNvSpPr txBox="1"/>
          <p:nvPr/>
        </p:nvSpPr>
        <p:spPr>
          <a:xfrm>
            <a:off x="232473" y="3598978"/>
            <a:ext cx="1297150" cy="369332"/>
          </a:xfrm>
          <a:prstGeom prst="rect">
            <a:avLst/>
          </a:prstGeom>
          <a:noFill/>
        </p:spPr>
        <p:txBody>
          <a:bodyPr wrap="none" rtlCol="0">
            <a:spAutoFit/>
          </a:bodyPr>
          <a:lstStyle/>
          <a:p>
            <a:r>
              <a:rPr lang="en-US" dirty="0" smtClean="0"/>
              <a:t>FFFF_FE30h</a:t>
            </a:r>
            <a:endParaRPr lang="en-US" dirty="0"/>
          </a:p>
        </p:txBody>
      </p:sp>
      <p:sp>
        <p:nvSpPr>
          <p:cNvPr id="12" name="TextBox 11"/>
          <p:cNvSpPr txBox="1"/>
          <p:nvPr/>
        </p:nvSpPr>
        <p:spPr>
          <a:xfrm>
            <a:off x="232473" y="4522308"/>
            <a:ext cx="1297150" cy="369332"/>
          </a:xfrm>
          <a:prstGeom prst="rect">
            <a:avLst/>
          </a:prstGeom>
          <a:noFill/>
        </p:spPr>
        <p:txBody>
          <a:bodyPr wrap="none" rtlCol="0">
            <a:spAutoFit/>
          </a:bodyPr>
          <a:lstStyle/>
          <a:p>
            <a:r>
              <a:rPr lang="en-US" dirty="0" smtClean="0"/>
              <a:t>FFFF_FE48h</a:t>
            </a:r>
            <a:endParaRPr lang="en-US" dirty="0"/>
          </a:p>
        </p:txBody>
      </p:sp>
      <p:sp>
        <p:nvSpPr>
          <p:cNvPr id="13" name="TextBox 12"/>
          <p:cNvSpPr txBox="1"/>
          <p:nvPr/>
        </p:nvSpPr>
        <p:spPr>
          <a:xfrm>
            <a:off x="250108" y="5431968"/>
            <a:ext cx="1297150" cy="369332"/>
          </a:xfrm>
          <a:prstGeom prst="rect">
            <a:avLst/>
          </a:prstGeom>
          <a:noFill/>
        </p:spPr>
        <p:txBody>
          <a:bodyPr wrap="none" rtlCol="0">
            <a:spAutoFit/>
          </a:bodyPr>
          <a:lstStyle/>
          <a:p>
            <a:r>
              <a:rPr lang="en-US" dirty="0" smtClean="0"/>
              <a:t>FFFF_FE51h</a:t>
            </a:r>
            <a:endParaRPr lang="en-US" dirty="0"/>
          </a:p>
        </p:txBody>
      </p:sp>
      <p:sp>
        <p:nvSpPr>
          <p:cNvPr id="14" name="TextBox 13"/>
          <p:cNvSpPr txBox="1"/>
          <p:nvPr/>
        </p:nvSpPr>
        <p:spPr>
          <a:xfrm>
            <a:off x="1503085" y="1371600"/>
            <a:ext cx="2440176" cy="923330"/>
          </a:xfrm>
          <a:prstGeom prst="rect">
            <a:avLst/>
          </a:prstGeom>
          <a:solidFill>
            <a:schemeClr val="accent6">
              <a:lumMod val="75000"/>
            </a:schemeClr>
          </a:solidFill>
        </p:spPr>
        <p:txBody>
          <a:bodyPr wrap="square" rtlCol="0">
            <a:spAutoFit/>
          </a:bodyPr>
          <a:lstStyle/>
          <a:p>
            <a:pPr algn="ctr"/>
            <a:endParaRPr lang="en-US" dirty="0" smtClean="0"/>
          </a:p>
          <a:p>
            <a:pPr algn="ctr"/>
            <a:r>
              <a:rPr lang="en-US" dirty="0" smtClean="0"/>
              <a:t>32-bit</a:t>
            </a:r>
          </a:p>
          <a:p>
            <a:pPr algn="ctr"/>
            <a:endParaRPr lang="en-US" dirty="0"/>
          </a:p>
        </p:txBody>
      </p:sp>
      <p:sp>
        <p:nvSpPr>
          <p:cNvPr id="24" name="Rectangle 23"/>
          <p:cNvSpPr/>
          <p:nvPr/>
        </p:nvSpPr>
        <p:spPr>
          <a:xfrm>
            <a:off x="1503085" y="1371600"/>
            <a:ext cx="2440176" cy="516836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3877694" y="2928119"/>
            <a:ext cx="76200" cy="577081"/>
          </a:xfrm>
          <a:prstGeom prst="rect">
            <a:avLst/>
          </a:prstGeom>
          <a:solidFill>
            <a:schemeClr val="bg1"/>
          </a:solidFill>
        </p:spPr>
        <p:txBody>
          <a:bodyPr wrap="square" rtlCol="0">
            <a:spAutoFit/>
          </a:bodyPr>
          <a:lstStyle/>
          <a:p>
            <a:r>
              <a:rPr lang="en-US" sz="1050" b="1" dirty="0" smtClean="0">
                <a:latin typeface="Courier New" panose="02070309020205020404" pitchFamily="49" charset="0"/>
                <a:cs typeface="Courier New" panose="02070309020205020404" pitchFamily="49" charset="0"/>
              </a:rPr>
              <a:t>.</a:t>
            </a:r>
          </a:p>
          <a:p>
            <a:r>
              <a:rPr lang="en-US" sz="1050" b="1" dirty="0" smtClean="0">
                <a:latin typeface="Courier New" panose="02070309020205020404" pitchFamily="49" charset="0"/>
                <a:cs typeface="Courier New" panose="02070309020205020404" pitchFamily="49" charset="0"/>
              </a:rPr>
              <a:t>.</a:t>
            </a:r>
          </a:p>
          <a:p>
            <a:r>
              <a:rPr lang="en-US" sz="1050" b="1" dirty="0">
                <a:latin typeface="Courier New" panose="02070309020205020404" pitchFamily="49" charset="0"/>
                <a:cs typeface="Courier New" panose="02070309020205020404" pitchFamily="49" charset="0"/>
              </a:rPr>
              <a:t>.</a:t>
            </a:r>
            <a:endParaRPr lang="en-US" b="1" dirty="0">
              <a:latin typeface="Courier New" panose="02070309020205020404" pitchFamily="49" charset="0"/>
              <a:cs typeface="Courier New" panose="02070309020205020404" pitchFamily="49" charset="0"/>
            </a:endParaRPr>
          </a:p>
        </p:txBody>
      </p:sp>
      <p:sp>
        <p:nvSpPr>
          <p:cNvPr id="26" name="TextBox 25"/>
          <p:cNvSpPr txBox="1"/>
          <p:nvPr/>
        </p:nvSpPr>
        <p:spPr>
          <a:xfrm>
            <a:off x="1444606" y="2928119"/>
            <a:ext cx="76200" cy="577081"/>
          </a:xfrm>
          <a:prstGeom prst="rect">
            <a:avLst/>
          </a:prstGeom>
          <a:solidFill>
            <a:schemeClr val="bg1"/>
          </a:solidFill>
        </p:spPr>
        <p:txBody>
          <a:bodyPr wrap="square" rtlCol="0">
            <a:spAutoFit/>
          </a:bodyPr>
          <a:lstStyle/>
          <a:p>
            <a:r>
              <a:rPr lang="en-US" sz="1050" b="1" dirty="0" smtClean="0">
                <a:latin typeface="Courier New" panose="02070309020205020404" pitchFamily="49" charset="0"/>
                <a:cs typeface="Courier New" panose="02070309020205020404" pitchFamily="49" charset="0"/>
              </a:rPr>
              <a:t>.</a:t>
            </a:r>
          </a:p>
          <a:p>
            <a:r>
              <a:rPr lang="en-US" sz="1050" b="1" dirty="0" smtClean="0">
                <a:latin typeface="Courier New" panose="02070309020205020404" pitchFamily="49" charset="0"/>
                <a:cs typeface="Courier New" panose="02070309020205020404" pitchFamily="49" charset="0"/>
              </a:rPr>
              <a:t>.</a:t>
            </a:r>
          </a:p>
          <a:p>
            <a:r>
              <a:rPr lang="en-US" sz="1050" b="1" dirty="0">
                <a:latin typeface="Courier New" panose="02070309020205020404" pitchFamily="49" charset="0"/>
                <a:cs typeface="Courier New" panose="02070309020205020404" pitchFamily="49" charset="0"/>
              </a:rPr>
              <a:t>.</a:t>
            </a:r>
            <a:endParaRPr lang="en-US" b="1" dirty="0">
              <a:latin typeface="Courier New" panose="02070309020205020404" pitchFamily="49" charset="0"/>
              <a:cs typeface="Courier New" panose="02070309020205020404" pitchFamily="49" charset="0"/>
            </a:endParaRPr>
          </a:p>
        </p:txBody>
      </p:sp>
      <p:sp>
        <p:nvSpPr>
          <p:cNvPr id="27" name="Curved Up Arrow 26"/>
          <p:cNvSpPr/>
          <p:nvPr/>
        </p:nvSpPr>
        <p:spPr>
          <a:xfrm rot="16200000">
            <a:off x="2912097" y="4733022"/>
            <a:ext cx="2882364" cy="731520"/>
          </a:xfrm>
          <a:prstGeom prst="curvedUpArrow">
            <a:avLst/>
          </a:prstGeom>
          <a:solidFill>
            <a:srgbClr val="FFC000"/>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8" name="Curved Up Arrow 27"/>
          <p:cNvSpPr/>
          <p:nvPr/>
        </p:nvSpPr>
        <p:spPr>
          <a:xfrm rot="16200000" flipH="1">
            <a:off x="3977273" y="4524094"/>
            <a:ext cx="369332" cy="365761"/>
          </a:xfrm>
          <a:prstGeom prst="curvedUpArrow">
            <a:avLst/>
          </a:prstGeom>
          <a:solidFill>
            <a:srgbClr val="FFC000"/>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9" name="Curved Up Arrow 28"/>
          <p:cNvSpPr/>
          <p:nvPr/>
        </p:nvSpPr>
        <p:spPr>
          <a:xfrm rot="16200000">
            <a:off x="2159922" y="3052157"/>
            <a:ext cx="4397434" cy="731520"/>
          </a:xfrm>
          <a:prstGeom prst="curvedUpArrow">
            <a:avLst/>
          </a:prstGeom>
          <a:solidFill>
            <a:srgbClr val="FFC000"/>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0" name="TextBox 29"/>
          <p:cNvSpPr txBox="1"/>
          <p:nvPr/>
        </p:nvSpPr>
        <p:spPr>
          <a:xfrm>
            <a:off x="181065" y="1174899"/>
            <a:ext cx="1313180" cy="369332"/>
          </a:xfrm>
          <a:prstGeom prst="rect">
            <a:avLst/>
          </a:prstGeom>
          <a:noFill/>
        </p:spPr>
        <p:txBody>
          <a:bodyPr wrap="none" rtlCol="0">
            <a:spAutoFit/>
          </a:bodyPr>
          <a:lstStyle/>
          <a:p>
            <a:r>
              <a:rPr lang="en-US" dirty="0" smtClean="0"/>
              <a:t>FFFF_0100h</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117</a:t>
            </a:fld>
            <a:endParaRPr lang="en-US"/>
          </a:p>
        </p:txBody>
      </p:sp>
    </p:spTree>
    <p:extLst>
      <p:ext uri="{BB962C8B-B14F-4D97-AF65-F5344CB8AC3E}">
        <p14:creationId xmlns:p14="http://schemas.microsoft.com/office/powerpoint/2010/main" val="351492855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sz="3200" dirty="0" smtClean="0">
                <a:latin typeface="Arial" pitchFamily="34" charset="0"/>
                <a:cs typeface="Arial" pitchFamily="34" charset="0"/>
              </a:rPr>
              <a:t>BIOS Entry Vector Analysis: Short Cut 1</a:t>
            </a:r>
            <a:endParaRPr lang="en-US" sz="3200" dirty="0">
              <a:latin typeface="Arial" pitchFamily="34" charset="0"/>
              <a:cs typeface="Arial" pitchFamily="34" charset="0"/>
            </a:endParaRPr>
          </a:p>
        </p:txBody>
      </p:sp>
      <p:sp>
        <p:nvSpPr>
          <p:cNvPr id="3" name="Content Placeholder 2"/>
          <p:cNvSpPr>
            <a:spLocks noGrp="1"/>
          </p:cNvSpPr>
          <p:nvPr>
            <p:ph idx="1"/>
          </p:nvPr>
        </p:nvSpPr>
        <p:spPr>
          <a:xfrm>
            <a:off x="4495800" y="1211332"/>
            <a:ext cx="4419600" cy="5522843"/>
          </a:xfrm>
        </p:spPr>
        <p:txBody>
          <a:bodyPr>
            <a:noAutofit/>
          </a:bodyPr>
          <a:lstStyle/>
          <a:p>
            <a:r>
              <a:rPr lang="en-US" sz="2000" dirty="0" smtClean="0">
                <a:latin typeface="Arial" pitchFamily="34" charset="0"/>
                <a:cs typeface="Arial" pitchFamily="34" charset="0"/>
              </a:rPr>
              <a:t>You can likely skip a few of the steps and make some assumptions to get to the initialization code faster:</a:t>
            </a:r>
          </a:p>
          <a:p>
            <a:r>
              <a:rPr lang="en-US" sz="2000" dirty="0" smtClean="0">
                <a:latin typeface="Arial" pitchFamily="34" charset="0"/>
                <a:cs typeface="Arial" pitchFamily="34" charset="0"/>
              </a:rPr>
              <a:t>Open your BIOS binary file in IDA same as before</a:t>
            </a:r>
          </a:p>
          <a:p>
            <a:r>
              <a:rPr lang="en-US" sz="2000" dirty="0" smtClean="0">
                <a:latin typeface="Arial" pitchFamily="34" charset="0"/>
                <a:cs typeface="Arial" pitchFamily="34" charset="0"/>
              </a:rPr>
              <a:t>Rebase the program, same as before</a:t>
            </a:r>
          </a:p>
          <a:p>
            <a:r>
              <a:rPr lang="en-US" sz="2000" dirty="0" smtClean="0">
                <a:latin typeface="Arial" pitchFamily="34" charset="0"/>
                <a:cs typeface="Arial" pitchFamily="34" charset="0"/>
              </a:rPr>
              <a:t>Don’t bother analyzing the entry vector JMP, just create a 16-bit segment the exact same as before, except:</a:t>
            </a:r>
          </a:p>
          <a:p>
            <a:pPr lvl="1"/>
            <a:r>
              <a:rPr lang="en-US" sz="1800" dirty="0" smtClean="0">
                <a:latin typeface="Arial" pitchFamily="34" charset="0"/>
                <a:cs typeface="Arial" pitchFamily="34" charset="0"/>
              </a:rPr>
              <a:t>Start Address: </a:t>
            </a:r>
            <a:r>
              <a:rPr lang="en-US" sz="1800" dirty="0" smtClean="0">
                <a:solidFill>
                  <a:srgbClr val="C00000"/>
                </a:solidFill>
                <a:latin typeface="Arial" pitchFamily="34" charset="0"/>
                <a:cs typeface="Arial" pitchFamily="34" charset="0"/>
              </a:rPr>
              <a:t>0xFFFFFFF0</a:t>
            </a:r>
          </a:p>
          <a:p>
            <a:pPr lvl="1"/>
            <a:r>
              <a:rPr lang="en-US" sz="1800" dirty="0" smtClean="0">
                <a:latin typeface="Arial" pitchFamily="34" charset="0"/>
                <a:cs typeface="Arial" pitchFamily="34" charset="0"/>
              </a:rPr>
              <a:t>We can count on IDA being smart enough to interpret this properly even though it makes our segment a little odd</a:t>
            </a:r>
          </a:p>
        </p:txBody>
      </p:sp>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7169" t="-3996"/>
          <a:stretch/>
        </p:blipFill>
        <p:spPr bwMode="auto">
          <a:xfrm>
            <a:off x="152399" y="1371600"/>
            <a:ext cx="4372803" cy="49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val 4"/>
          <p:cNvSpPr/>
          <p:nvPr/>
        </p:nvSpPr>
        <p:spPr>
          <a:xfrm>
            <a:off x="228600" y="3048000"/>
            <a:ext cx="2667000" cy="285136"/>
          </a:xfrm>
          <a:prstGeom prst="ellipse">
            <a:avLst/>
          </a:prstGeom>
          <a:noFill/>
          <a:ln w="412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118</a:t>
            </a:fld>
            <a:endParaRPr lang="en-US"/>
          </a:p>
        </p:txBody>
      </p:sp>
    </p:spTree>
    <p:extLst>
      <p:ext uri="{BB962C8B-B14F-4D97-AF65-F5344CB8AC3E}">
        <p14:creationId xmlns:p14="http://schemas.microsoft.com/office/powerpoint/2010/main" val="286688083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sz="3200" dirty="0">
                <a:latin typeface="Arial" pitchFamily="34" charset="0"/>
                <a:cs typeface="Arial" pitchFamily="34" charset="0"/>
              </a:rPr>
              <a:t>BIOS Entry Vector Analysis: Short Cut </a:t>
            </a:r>
            <a:r>
              <a:rPr lang="en-US" sz="3200" dirty="0" smtClean="0">
                <a:latin typeface="Arial" pitchFamily="34" charset="0"/>
                <a:cs typeface="Arial" pitchFamily="34" charset="0"/>
              </a:rPr>
              <a:t>2</a:t>
            </a:r>
            <a:endParaRPr lang="en-US" sz="3200" dirty="0">
              <a:latin typeface="Arial" pitchFamily="34" charset="0"/>
              <a:cs typeface="Arial" pitchFamily="34" charset="0"/>
            </a:endParaRPr>
          </a:p>
        </p:txBody>
      </p:sp>
      <p:sp>
        <p:nvSpPr>
          <p:cNvPr id="3" name="Content Placeholder 2"/>
          <p:cNvSpPr>
            <a:spLocks noGrp="1"/>
          </p:cNvSpPr>
          <p:nvPr>
            <p:ph idx="1"/>
          </p:nvPr>
        </p:nvSpPr>
        <p:spPr>
          <a:xfrm>
            <a:off x="5334000" y="1049594"/>
            <a:ext cx="3581400" cy="5684582"/>
          </a:xfrm>
        </p:spPr>
        <p:txBody>
          <a:bodyPr>
            <a:noAutofit/>
          </a:bodyPr>
          <a:lstStyle/>
          <a:p>
            <a:r>
              <a:rPr lang="en-US" sz="2400" dirty="0" smtClean="0">
                <a:latin typeface="Arial" pitchFamily="34" charset="0"/>
                <a:cs typeface="Arial" pitchFamily="34" charset="0"/>
              </a:rPr>
              <a:t>Follow the entry JMP</a:t>
            </a:r>
          </a:p>
          <a:p>
            <a:pPr lvl="1"/>
            <a:r>
              <a:rPr lang="en-US" sz="1800" dirty="0" smtClean="0">
                <a:latin typeface="Arial" pitchFamily="34" charset="0"/>
                <a:cs typeface="Arial" pitchFamily="34" charset="0"/>
              </a:rPr>
              <a:t>Notice that IDA automagically modified our segment so it begins at seg:FE30</a:t>
            </a:r>
          </a:p>
          <a:p>
            <a:r>
              <a:rPr lang="en-US" sz="2000" dirty="0" smtClean="0">
                <a:latin typeface="Arial" pitchFamily="34" charset="0"/>
                <a:cs typeface="Arial" pitchFamily="34" charset="0"/>
              </a:rPr>
              <a:t>Manually touch up the FAR JMP same as before</a:t>
            </a:r>
          </a:p>
          <a:p>
            <a:r>
              <a:rPr lang="en-US" sz="2000" dirty="0" smtClean="0">
                <a:latin typeface="Arial" pitchFamily="34" charset="0"/>
                <a:cs typeface="Arial" pitchFamily="34" charset="0"/>
              </a:rPr>
              <a:t>We could optionally create a 32-bit segment here just to ensure it has a base of 0h </a:t>
            </a:r>
          </a:p>
          <a:p>
            <a:pPr lvl="1"/>
            <a:r>
              <a:rPr lang="en-US" sz="1800" u="sng" dirty="0" smtClean="0">
                <a:latin typeface="Arial" pitchFamily="34" charset="0"/>
                <a:cs typeface="Arial" pitchFamily="34" charset="0"/>
              </a:rPr>
              <a:t>Assume</a:t>
            </a:r>
            <a:r>
              <a:rPr lang="en-US" sz="1800" dirty="0" smtClean="0">
                <a:latin typeface="Arial" pitchFamily="34" charset="0"/>
                <a:cs typeface="Arial" pitchFamily="34" charset="0"/>
              </a:rPr>
              <a:t> a flat memory model</a:t>
            </a:r>
            <a:endParaRPr lang="en-US" sz="1800" dirty="0">
              <a:latin typeface="Arial" pitchFamily="34" charset="0"/>
              <a:cs typeface="Arial" pitchFamily="34" charset="0"/>
            </a:endParaRPr>
          </a:p>
          <a:p>
            <a:r>
              <a:rPr lang="en-US" sz="2000" dirty="0" smtClean="0">
                <a:latin typeface="Arial" pitchFamily="34" charset="0"/>
                <a:cs typeface="Arial" pitchFamily="34" charset="0"/>
              </a:rPr>
              <a:t>Now we can go to the real BIOS initialization code entry, just like before!</a:t>
            </a:r>
          </a:p>
          <a:p>
            <a:r>
              <a:rPr lang="en-US" sz="2000" dirty="0" smtClean="0">
                <a:latin typeface="Arial" pitchFamily="34" charset="0"/>
                <a:cs typeface="Arial" pitchFamily="34" charset="0"/>
              </a:rPr>
              <a:t>This shortcut doesn’t always work </a:t>
            </a:r>
          </a:p>
        </p:txBody>
      </p:sp>
      <p:pic>
        <p:nvPicPr>
          <p:cNvPr id="6"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5061" t="19603" r="5412" b="24029"/>
          <a:stretch/>
        </p:blipFill>
        <p:spPr bwMode="auto">
          <a:xfrm>
            <a:off x="825190" y="4785850"/>
            <a:ext cx="3888164" cy="1767349"/>
          </a:xfrm>
          <a:prstGeom prst="rect">
            <a:avLst/>
          </a:prstGeom>
          <a:noFill/>
          <a:ln w="9525">
            <a:solidFill>
              <a:schemeClr val="accent1"/>
            </a:solidFill>
            <a:miter lim="800000"/>
            <a:headEnd/>
            <a:tailEnd/>
          </a:ln>
          <a:extLst>
            <a:ext uri="{909E8E84-426E-40dd-AFC4-6F175D3DCCD1}">
              <a14:hiddenFill xmlns:a14="http://schemas.microsoft.com/office/drawing/2010/main">
                <a:solidFill>
                  <a:schemeClr val="accent1"/>
                </a:solidFill>
              </a14:hiddenFill>
            </a:ext>
          </a:extLst>
        </p:spPr>
      </p:pic>
      <p:pic>
        <p:nvPicPr>
          <p:cNvPr id="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5888" t="10997" r="26796"/>
          <a:stretch/>
        </p:blipFill>
        <p:spPr bwMode="auto">
          <a:xfrm>
            <a:off x="78658" y="1049593"/>
            <a:ext cx="5142271" cy="344190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8" name="Oval 7"/>
          <p:cNvSpPr/>
          <p:nvPr/>
        </p:nvSpPr>
        <p:spPr>
          <a:xfrm>
            <a:off x="2008240" y="4129547"/>
            <a:ext cx="3249560" cy="28513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119</a:t>
            </a:fld>
            <a:endParaRPr lang="en-US"/>
          </a:p>
        </p:txBody>
      </p:sp>
    </p:spTree>
    <p:extLst>
      <p:ext uri="{BB962C8B-B14F-4D97-AF65-F5344CB8AC3E}">
        <p14:creationId xmlns:p14="http://schemas.microsoft.com/office/powerpoint/2010/main" val="12833881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90600"/>
          </a:xfrm>
        </p:spPr>
        <p:txBody>
          <a:bodyPr>
            <a:normAutofit/>
          </a:bodyPr>
          <a:lstStyle/>
          <a:p>
            <a:r>
              <a:rPr lang="en-US" sz="3600" dirty="0" smtClean="0">
                <a:latin typeface="Arial" panose="020B0604020202020204" pitchFamily="34" charset="0"/>
                <a:cs typeface="Arial" panose="020B0604020202020204" pitchFamily="34" charset="0"/>
              </a:rPr>
              <a:t>Introducing </a:t>
            </a:r>
            <a:r>
              <a:rPr lang="en-US" sz="3600" dirty="0" err="1" smtClean="0">
                <a:latin typeface="Arial" panose="020B0604020202020204" pitchFamily="34" charset="0"/>
                <a:cs typeface="Arial" panose="020B0604020202020204" pitchFamily="34" charset="0"/>
              </a:rPr>
              <a:t>vulnBIOS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143000"/>
            <a:ext cx="8229600" cy="5486400"/>
          </a:xfrm>
        </p:spPr>
        <p:txBody>
          <a:bodyPr>
            <a:normAutofit/>
          </a:bodyPr>
          <a:lstStyle/>
          <a:p>
            <a:r>
              <a:rPr lang="en-US" sz="2400" dirty="0" smtClean="0">
                <a:latin typeface="Arial" panose="020B0604020202020204" pitchFamily="34" charset="0"/>
                <a:cs typeface="Arial" panose="020B0604020202020204" pitchFamily="34" charset="0"/>
              </a:rPr>
              <a:t>Here is the system we will be using to demonstrate all our vulnerabilities</a:t>
            </a:r>
          </a:p>
          <a:p>
            <a:r>
              <a:rPr lang="en-US" sz="2400" dirty="0" smtClean="0">
                <a:latin typeface="Arial" panose="020B0604020202020204" pitchFamily="34" charset="0"/>
                <a:cs typeface="Arial" panose="020B0604020202020204" pitchFamily="34" charset="0"/>
              </a:rPr>
              <a:t>It is a Dell Latitude E6400 running a </a:t>
            </a:r>
            <a:r>
              <a:rPr lang="en-US" sz="2400" b="1" u="sng" dirty="0" smtClean="0">
                <a:latin typeface="Arial" panose="020B0604020202020204" pitchFamily="34" charset="0"/>
                <a:cs typeface="Arial" panose="020B0604020202020204" pitchFamily="34" charset="0"/>
              </a:rPr>
              <a:t>customized</a:t>
            </a:r>
            <a:r>
              <a:rPr lang="en-US" sz="2400" dirty="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BIOS (customized by us)</a:t>
            </a:r>
            <a:endParaRPr lang="en-US" sz="1800" dirty="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We made it as vulnerable as can be, which is </a:t>
            </a:r>
            <a:r>
              <a:rPr lang="en-US" sz="1800" u="sng" dirty="0" smtClean="0">
                <a:latin typeface="Arial" panose="020B0604020202020204" pitchFamily="34" charset="0"/>
                <a:cs typeface="Arial" panose="020B0604020202020204" pitchFamily="34" charset="0"/>
              </a:rPr>
              <a:t>not</a:t>
            </a:r>
            <a:r>
              <a:rPr lang="en-US" sz="1800" dirty="0" smtClean="0">
                <a:latin typeface="Arial" panose="020B0604020202020204" pitchFamily="34" charset="0"/>
                <a:cs typeface="Arial" panose="020B0604020202020204" pitchFamily="34" charset="0"/>
              </a:rPr>
              <a:t> how it came from the vendor</a:t>
            </a:r>
          </a:p>
          <a:p>
            <a:pPr lvl="1"/>
            <a:r>
              <a:rPr lang="en-US" sz="1800" dirty="0" smtClean="0">
                <a:latin typeface="Arial" panose="020B0604020202020204" pitchFamily="34" charset="0"/>
                <a:cs typeface="Arial" panose="020B0604020202020204" pitchFamily="34" charset="0"/>
              </a:rPr>
              <a:t>It serves as a good learning tool, I think</a:t>
            </a:r>
          </a:p>
          <a:p>
            <a:pPr lvl="1"/>
            <a:r>
              <a:rPr lang="en-US" sz="1800" dirty="0" smtClean="0">
                <a:latin typeface="Arial" panose="020B0604020202020204" pitchFamily="34" charset="0"/>
                <a:cs typeface="Arial" panose="020B0604020202020204" pitchFamily="34" charset="0"/>
              </a:rPr>
              <a:t>The vendor has already deprecated this codebase and moved on to UEFI</a:t>
            </a:r>
          </a:p>
          <a:p>
            <a:pPr lvl="1"/>
            <a:r>
              <a:rPr lang="en-US" sz="1800" dirty="0" smtClean="0">
                <a:latin typeface="Arial" panose="020B0604020202020204" pitchFamily="34" charset="0"/>
                <a:cs typeface="Arial" panose="020B0604020202020204" pitchFamily="34" charset="0"/>
              </a:rPr>
              <a:t>We cannot state enough that the content in this course, although demonstrated on a laptop running a legacy BIOS is just as applicable to systems running UEFI BIOS</a:t>
            </a:r>
            <a:endParaRPr lang="en-US" sz="2000" dirty="0" smtClean="0">
              <a:latin typeface="Arial" panose="020B0604020202020204" pitchFamily="34" charset="0"/>
              <a:cs typeface="Arial" panose="020B0604020202020204" pitchFamily="34" charset="0"/>
            </a:endParaRPr>
          </a:p>
          <a:p>
            <a:endParaRPr lang="en-US" sz="2000"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12</a:t>
            </a:fld>
            <a:endParaRPr lang="en-US"/>
          </a:p>
        </p:txBody>
      </p:sp>
    </p:spTree>
    <p:extLst>
      <p:ext uri="{BB962C8B-B14F-4D97-AF65-F5344CB8AC3E}">
        <p14:creationId xmlns:p14="http://schemas.microsoft.com/office/powerpoint/2010/main" val="101355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 Scratch the surface</a:t>
            </a:r>
            <a:endParaRPr lang="en-US" dirty="0"/>
          </a:p>
        </p:txBody>
      </p:sp>
      <p:sp>
        <p:nvSpPr>
          <p:cNvPr id="3" name="Content Placeholder 2"/>
          <p:cNvSpPr>
            <a:spLocks noGrp="1"/>
          </p:cNvSpPr>
          <p:nvPr>
            <p:ph idx="1"/>
          </p:nvPr>
        </p:nvSpPr>
        <p:spPr/>
        <p:txBody>
          <a:bodyPr/>
          <a:lstStyle/>
          <a:p>
            <a:r>
              <a:rPr lang="en-US" dirty="0" smtClean="0"/>
              <a:t>Repeat the process we just did for the E6400 BIOS on each of your BIOS dumps</a:t>
            </a:r>
          </a:p>
          <a:p>
            <a:r>
              <a:rPr lang="en-US" dirty="0" smtClean="0"/>
              <a:t>We'll see if there are any where it leads to early confusion</a:t>
            </a:r>
            <a:endParaRPr lang="en-US" dirty="0"/>
          </a:p>
        </p:txBody>
      </p:sp>
      <p:pic>
        <p:nvPicPr>
          <p:cNvPr id="4" name="Picture 3"/>
          <p:cNvPicPr>
            <a:picLocks noChangeAspect="1"/>
          </p:cNvPicPr>
          <p:nvPr/>
        </p:nvPicPr>
        <p:blipFill>
          <a:blip r:embed="rId3"/>
          <a:stretch>
            <a:fillRect/>
          </a:stretch>
        </p:blipFill>
        <p:spPr>
          <a:xfrm>
            <a:off x="3429000" y="4318000"/>
            <a:ext cx="2540000" cy="2540000"/>
          </a:xfrm>
          <a:prstGeom prst="rect">
            <a:avLst/>
          </a:prstGeom>
        </p:spPr>
      </p:pic>
      <p:sp>
        <p:nvSpPr>
          <p:cNvPr id="5" name="Slide Number Placeholder 4"/>
          <p:cNvSpPr>
            <a:spLocks noGrp="1"/>
          </p:cNvSpPr>
          <p:nvPr>
            <p:ph type="sldNum" sz="quarter" idx="12"/>
          </p:nvPr>
        </p:nvSpPr>
        <p:spPr/>
        <p:txBody>
          <a:bodyPr/>
          <a:lstStyle/>
          <a:p>
            <a:fld id="{B6F15528-21DE-4FAA-801E-634DDDAF4B2B}" type="slidenum">
              <a:rPr lang="en-US" smtClean="0"/>
              <a:pPr/>
              <a:t>120</a:t>
            </a:fld>
            <a:endParaRPr lang="en-US"/>
          </a:p>
        </p:txBody>
      </p:sp>
    </p:spTree>
    <p:extLst>
      <p:ext uri="{BB962C8B-B14F-4D97-AF65-F5344CB8AC3E}">
        <p14:creationId xmlns:p14="http://schemas.microsoft.com/office/powerpoint/2010/main" val="274996430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Memory Map</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69888189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838200"/>
          </a:xfrm>
        </p:spPr>
        <p:txBody>
          <a:bodyPr>
            <a:normAutofit/>
          </a:bodyPr>
          <a:lstStyle/>
          <a:p>
            <a:r>
              <a:rPr lang="en-US" sz="3200" dirty="0" smtClean="0">
                <a:latin typeface="Arial" panose="020B0604020202020204" pitchFamily="34" charset="0"/>
                <a:cs typeface="Arial" panose="020B0604020202020204" pitchFamily="34" charset="0"/>
              </a:rPr>
              <a:t>Memory Map</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486400" y="1143000"/>
            <a:ext cx="3429000" cy="5486400"/>
          </a:xfrm>
        </p:spPr>
        <p:txBody>
          <a:bodyPr>
            <a:normAutofit/>
          </a:bodyPr>
          <a:lstStyle/>
          <a:p>
            <a:r>
              <a:rPr lang="en-US" sz="2200" dirty="0" smtClean="0">
                <a:latin typeface="Arial" panose="020B0604020202020204" pitchFamily="34" charset="0"/>
                <a:cs typeface="Arial" panose="020B0604020202020204" pitchFamily="34" charset="0"/>
              </a:rPr>
              <a:t>One of the primary responsibilities of the BIOS is to program the memory map</a:t>
            </a:r>
          </a:p>
          <a:p>
            <a:r>
              <a:rPr lang="en-US" sz="2200" dirty="0" smtClean="0">
                <a:latin typeface="Arial" panose="020B0604020202020204" pitchFamily="34" charset="0"/>
                <a:cs typeface="Arial" panose="020B0604020202020204" pitchFamily="34" charset="0"/>
              </a:rPr>
              <a:t>Many devices, in order to be useful, require their interfaces be extended to memory</a:t>
            </a:r>
          </a:p>
          <a:p>
            <a:r>
              <a:rPr lang="en-US" sz="2200" dirty="0" smtClean="0">
                <a:latin typeface="Arial" panose="020B0604020202020204" pitchFamily="34" charset="0"/>
                <a:cs typeface="Arial" panose="020B0604020202020204" pitchFamily="34" charset="0"/>
              </a:rPr>
              <a:t>Also this is how the BIOS can ensure information about the way it set up the system is passed to the operating system at the time of handoff </a:t>
            </a:r>
            <a:endParaRPr lang="en-US" sz="2200" dirty="0">
              <a:latin typeface="Arial" panose="020B0604020202020204" pitchFamily="34" charset="0"/>
              <a:cs typeface="Arial" panose="020B0604020202020204" pitchFamily="34" charset="0"/>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038" y="1600200"/>
            <a:ext cx="5027596" cy="4427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ctangle 12"/>
          <p:cNvSpPr/>
          <p:nvPr/>
        </p:nvSpPr>
        <p:spPr>
          <a:xfrm>
            <a:off x="2514600" y="2710543"/>
            <a:ext cx="1143000" cy="609600"/>
          </a:xfrm>
          <a:prstGeom prst="rect">
            <a:avLst/>
          </a:prstGeom>
          <a:solidFill>
            <a:srgbClr val="00B050">
              <a:alpha val="3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122</a:t>
            </a:fld>
            <a:endParaRPr lang="en-US"/>
          </a:p>
        </p:txBody>
      </p:sp>
    </p:spTree>
    <p:extLst>
      <p:ext uri="{BB962C8B-B14F-4D97-AF65-F5344CB8AC3E}">
        <p14:creationId xmlns:p14="http://schemas.microsoft.com/office/powerpoint/2010/main" val="166361728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838200"/>
          </a:xfrm>
        </p:spPr>
        <p:txBody>
          <a:bodyPr>
            <a:normAutofit/>
          </a:bodyPr>
          <a:lstStyle/>
          <a:p>
            <a:r>
              <a:rPr lang="en-US" sz="3200" dirty="0" smtClean="0">
                <a:latin typeface="Arial" panose="020B0604020202020204" pitchFamily="34" charset="0"/>
                <a:cs typeface="Arial" panose="020B0604020202020204" pitchFamily="34" charset="0"/>
              </a:rPr>
              <a:t>4 “Basic” Ranges in System Memory</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3810000"/>
            <a:ext cx="8458200" cy="2819400"/>
          </a:xfrm>
        </p:spPr>
        <p:txBody>
          <a:bodyPr>
            <a:normAutofit fontScale="92500" lnSpcReduction="10000"/>
          </a:bodyPr>
          <a:lstStyle/>
          <a:p>
            <a:pPr marL="457200" indent="-457200">
              <a:buFont typeface="+mj-lt"/>
              <a:buAutoNum type="arabicPeriod"/>
            </a:pPr>
            <a:r>
              <a:rPr lang="en-US" sz="2200" dirty="0" smtClean="0">
                <a:latin typeface="Arial" panose="020B0604020202020204" pitchFamily="34" charset="0"/>
                <a:cs typeface="Arial" panose="020B0604020202020204" pitchFamily="34" charset="0"/>
              </a:rPr>
              <a:t>High Memory Range: Memory above 4GB (called Top of Upper Usable DRAM). Used for memory mapping and recoverable memory (system memory that overlaps with the PCI range) </a:t>
            </a:r>
          </a:p>
          <a:p>
            <a:pPr marL="857250" lvl="1" indent="-457200"/>
            <a:r>
              <a:rPr lang="en-US" sz="1800" dirty="0" smtClean="0">
                <a:latin typeface="Arial" panose="020B0604020202020204" pitchFamily="34" charset="0"/>
                <a:cs typeface="Arial" panose="020B0604020202020204" pitchFamily="34" charset="0"/>
              </a:rPr>
              <a:t>TOM (Top of Upper Memory): size of physical memory</a:t>
            </a:r>
          </a:p>
          <a:p>
            <a:pPr marL="457200" indent="-457200">
              <a:buFont typeface="+mj-lt"/>
              <a:buAutoNum type="arabicPeriod"/>
            </a:pPr>
            <a:r>
              <a:rPr lang="en-US" sz="2200" dirty="0" smtClean="0">
                <a:latin typeface="Arial" panose="020B0604020202020204" pitchFamily="34" charset="0"/>
                <a:cs typeface="Arial" panose="020B0604020202020204" pitchFamily="34" charset="0"/>
              </a:rPr>
              <a:t>PCI Memory Address Range: Used for memory-mapped IO (TPM, APIC, Flash, PCI Express, devices on chipset, etc.)</a:t>
            </a:r>
          </a:p>
          <a:p>
            <a:pPr marL="457200" indent="-457200">
              <a:buFont typeface="+mj-lt"/>
              <a:buAutoNum type="arabicPeriod"/>
            </a:pPr>
            <a:r>
              <a:rPr lang="en-US" sz="2200" dirty="0" smtClean="0">
                <a:latin typeface="Arial" panose="020B0604020202020204" pitchFamily="34" charset="0"/>
                <a:cs typeface="Arial" panose="020B0604020202020204" pitchFamily="34" charset="0"/>
              </a:rPr>
              <a:t>Main Memory Address Range: Addressable memory from TOLUD (Top of Low Usable DRAM) down to 1 MB</a:t>
            </a:r>
          </a:p>
          <a:p>
            <a:pPr marL="457200" indent="-457200">
              <a:buFont typeface="+mj-lt"/>
              <a:buAutoNum type="arabicPeriod"/>
            </a:pPr>
            <a:r>
              <a:rPr lang="en-US" sz="2200" dirty="0" smtClean="0">
                <a:latin typeface="Arial" panose="020B0604020202020204" pitchFamily="34" charset="0"/>
                <a:cs typeface="Arial" panose="020B0604020202020204" pitchFamily="34" charset="0"/>
              </a:rPr>
              <a:t>Compatible Memory space: 1 MB and below</a:t>
            </a:r>
          </a:p>
          <a:p>
            <a:endParaRPr lang="en-US" sz="2200" dirty="0">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74" t="3737" r="1282" b="5663"/>
          <a:stretch/>
        </p:blipFill>
        <p:spPr bwMode="auto">
          <a:xfrm>
            <a:off x="1036320" y="1219200"/>
            <a:ext cx="7091680" cy="243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1405772" y="833734"/>
            <a:ext cx="727828" cy="307777"/>
          </a:xfrm>
          <a:prstGeom prst="rect">
            <a:avLst/>
          </a:prstGeom>
          <a:noFill/>
        </p:spPr>
        <p:txBody>
          <a:bodyPr wrap="none" rtlCol="0">
            <a:spAutoFit/>
          </a:bodyPr>
          <a:lstStyle/>
          <a:p>
            <a:r>
              <a:rPr lang="en-US" sz="1400" dirty="0"/>
              <a:t>TOUUD</a:t>
            </a:r>
          </a:p>
        </p:txBody>
      </p:sp>
      <p:sp>
        <p:nvSpPr>
          <p:cNvPr id="8" name="TextBox 7"/>
          <p:cNvSpPr txBox="1"/>
          <p:nvPr/>
        </p:nvSpPr>
        <p:spPr>
          <a:xfrm>
            <a:off x="1449695" y="1981200"/>
            <a:ext cx="683905" cy="307777"/>
          </a:xfrm>
          <a:prstGeom prst="rect">
            <a:avLst/>
          </a:prstGeom>
          <a:noFill/>
        </p:spPr>
        <p:txBody>
          <a:bodyPr wrap="none" rtlCol="0">
            <a:spAutoFit/>
          </a:bodyPr>
          <a:lstStyle/>
          <a:p>
            <a:r>
              <a:rPr lang="en-US" sz="1400" dirty="0" smtClean="0"/>
              <a:t>TOLUD</a:t>
            </a:r>
            <a:endParaRPr lang="en-US" sz="1400" dirty="0"/>
          </a:p>
        </p:txBody>
      </p:sp>
      <p:sp>
        <p:nvSpPr>
          <p:cNvPr id="9" name="TextBox 8"/>
          <p:cNvSpPr txBox="1"/>
          <p:nvPr/>
        </p:nvSpPr>
        <p:spPr>
          <a:xfrm>
            <a:off x="1582691" y="1295400"/>
            <a:ext cx="540276" cy="307777"/>
          </a:xfrm>
          <a:prstGeom prst="rect">
            <a:avLst/>
          </a:prstGeom>
          <a:noFill/>
        </p:spPr>
        <p:txBody>
          <a:bodyPr wrap="none" rtlCol="0">
            <a:spAutoFit/>
          </a:bodyPr>
          <a:lstStyle/>
          <a:p>
            <a:r>
              <a:rPr lang="en-US" sz="1400" dirty="0" smtClean="0"/>
              <a:t>TOM</a:t>
            </a:r>
            <a:endParaRPr lang="en-US" sz="1400" dirty="0"/>
          </a:p>
        </p:txBody>
      </p:sp>
      <p:cxnSp>
        <p:nvCxnSpPr>
          <p:cNvPr id="6" name="Straight Connector 5"/>
          <p:cNvCxnSpPr>
            <a:stCxn id="5" idx="3"/>
          </p:cNvCxnSpPr>
          <p:nvPr/>
        </p:nvCxnSpPr>
        <p:spPr>
          <a:xfrm flipV="1">
            <a:off x="2133600" y="987622"/>
            <a:ext cx="1447800" cy="1"/>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V="1">
            <a:off x="2819400" y="1063823"/>
            <a:ext cx="0" cy="307777"/>
          </a:xfrm>
          <a:prstGeom prst="straightConnector1">
            <a:avLst/>
          </a:prstGeom>
          <a:ln>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B6F15528-21DE-4FAA-801E-634DDDAF4B2B}" type="slidenum">
              <a:rPr lang="en-US" smtClean="0"/>
              <a:pPr/>
              <a:t>123</a:t>
            </a:fld>
            <a:endParaRPr lang="en-US"/>
          </a:p>
        </p:txBody>
      </p:sp>
    </p:spTree>
    <p:extLst>
      <p:ext uri="{BB962C8B-B14F-4D97-AF65-F5344CB8AC3E}">
        <p14:creationId xmlns:p14="http://schemas.microsoft.com/office/powerpoint/2010/main" val="136002965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236" y="714375"/>
            <a:ext cx="4324350" cy="6143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953000" y="76200"/>
            <a:ext cx="3810000" cy="838200"/>
          </a:xfrm>
        </p:spPr>
        <p:txBody>
          <a:bodyPr>
            <a:normAutofit/>
          </a:bodyPr>
          <a:lstStyle/>
          <a:p>
            <a:r>
              <a:rPr lang="en-US" sz="3200" dirty="0" smtClean="0">
                <a:latin typeface="Arial" panose="020B0604020202020204" pitchFamily="34" charset="0"/>
                <a:cs typeface="Arial" panose="020B0604020202020204" pitchFamily="34" charset="0"/>
              </a:rPr>
              <a:t>Memory Map</a:t>
            </a:r>
            <a:endParaRPr lang="en-US" sz="32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876800" y="1130880"/>
            <a:ext cx="4114800" cy="5498520"/>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But on startup the processor is only aware of one memory range as we’ve seen</a:t>
            </a:r>
          </a:p>
          <a:p>
            <a:pPr lvl="1"/>
            <a:r>
              <a:rPr lang="en-US" sz="2000" dirty="0" smtClean="0">
                <a:latin typeface="Arial" panose="020B0604020202020204" pitchFamily="34" charset="0"/>
                <a:cs typeface="Arial" panose="020B0604020202020204" pitchFamily="34" charset="0"/>
              </a:rPr>
              <a:t>Often called the Boot Block, it contains the entry vector and uncompressed BIOS code</a:t>
            </a:r>
          </a:p>
          <a:p>
            <a:r>
              <a:rPr lang="en-US" sz="2400" dirty="0" smtClean="0">
                <a:latin typeface="Arial" panose="020B0604020202020204" pitchFamily="34" charset="0"/>
                <a:cs typeface="Arial" panose="020B0604020202020204" pitchFamily="34" charset="0"/>
              </a:rPr>
              <a:t>The system automatically maps the top 16 MB of memory to the flash bios</a:t>
            </a:r>
          </a:p>
          <a:p>
            <a:pPr lvl="1"/>
            <a:r>
              <a:rPr lang="en-US" sz="2000" dirty="0" smtClean="0">
                <a:latin typeface="Arial" panose="020B0604020202020204" pitchFamily="34" charset="0"/>
                <a:cs typeface="Arial" panose="020B0604020202020204" pitchFamily="34" charset="0"/>
              </a:rPr>
              <a:t>Non-negotiable, does not matter if your system has &lt; 4 GB of memory, the system never actually accesses that memory.  Rather, it is mapped to the flash device.</a:t>
            </a:r>
          </a:p>
          <a:p>
            <a:r>
              <a:rPr lang="en-US" sz="2200" dirty="0" smtClean="0">
                <a:latin typeface="Arial" panose="020B0604020202020204" pitchFamily="34" charset="0"/>
                <a:cs typeface="Arial" panose="020B0604020202020204" pitchFamily="34" charset="0"/>
              </a:rPr>
              <a:t>The rest of system memory needs to be configured by the BIOS</a:t>
            </a:r>
          </a:p>
          <a:p>
            <a:endParaRPr lang="en-US" sz="2200" dirty="0">
              <a:latin typeface="Arial" panose="020B0604020202020204" pitchFamily="34" charset="0"/>
              <a:cs typeface="Arial" panose="020B0604020202020204" pitchFamily="34" charset="0"/>
            </a:endParaRPr>
          </a:p>
        </p:txBody>
      </p:sp>
      <p:sp>
        <p:nvSpPr>
          <p:cNvPr id="13" name="Rectangle 12"/>
          <p:cNvSpPr/>
          <p:nvPr/>
        </p:nvSpPr>
        <p:spPr>
          <a:xfrm>
            <a:off x="1730139" y="899432"/>
            <a:ext cx="1865559" cy="424543"/>
          </a:xfrm>
          <a:prstGeom prst="rect">
            <a:avLst/>
          </a:prstGeom>
          <a:solidFill>
            <a:srgbClr val="00B050">
              <a:alpha val="3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730139" y="1371600"/>
            <a:ext cx="1865559" cy="5362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2120" y="1781175"/>
            <a:ext cx="1600200" cy="428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83005" y="5743575"/>
            <a:ext cx="1600200" cy="428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3657600" y="5681662"/>
            <a:ext cx="1600200" cy="428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1136124" y="745543"/>
            <a:ext cx="540276" cy="307777"/>
          </a:xfrm>
          <a:prstGeom prst="rect">
            <a:avLst/>
          </a:prstGeom>
          <a:solidFill>
            <a:schemeClr val="bg1"/>
          </a:solidFill>
        </p:spPr>
        <p:txBody>
          <a:bodyPr wrap="none" rtlCol="0">
            <a:spAutoFit/>
          </a:bodyPr>
          <a:lstStyle/>
          <a:p>
            <a:r>
              <a:rPr lang="en-US" sz="1400" dirty="0" smtClean="0"/>
              <a:t>TOM</a:t>
            </a:r>
            <a:endParaRPr lang="en-US" sz="1400" dirty="0"/>
          </a:p>
        </p:txBody>
      </p:sp>
      <p:sp>
        <p:nvSpPr>
          <p:cNvPr id="22" name="Rectangle 21"/>
          <p:cNvSpPr/>
          <p:nvPr/>
        </p:nvSpPr>
        <p:spPr>
          <a:xfrm>
            <a:off x="65316" y="2085975"/>
            <a:ext cx="1600200" cy="428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728547" y="1130880"/>
            <a:ext cx="966931" cy="307777"/>
          </a:xfrm>
          <a:prstGeom prst="rect">
            <a:avLst/>
          </a:prstGeom>
          <a:solidFill>
            <a:schemeClr val="bg1"/>
          </a:solidFill>
        </p:spPr>
        <p:txBody>
          <a:bodyPr wrap="none" rtlCol="0">
            <a:spAutoFit/>
          </a:bodyPr>
          <a:lstStyle/>
          <a:p>
            <a:r>
              <a:rPr lang="en-US" sz="1400" dirty="0" smtClean="0"/>
              <a:t>FFFF_0000</a:t>
            </a:r>
            <a:endParaRPr lang="en-US" sz="14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124</a:t>
            </a:fld>
            <a:endParaRPr lang="en-US"/>
          </a:p>
        </p:txBody>
      </p:sp>
    </p:spTree>
    <p:extLst>
      <p:ext uri="{BB962C8B-B14F-4D97-AF65-F5344CB8AC3E}">
        <p14:creationId xmlns:p14="http://schemas.microsoft.com/office/powerpoint/2010/main" val="200834416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295400" y="928300"/>
            <a:ext cx="3581400" cy="3964821"/>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1"/>
          <p:cNvSpPr>
            <a:spLocks noGrp="1"/>
          </p:cNvSpPr>
          <p:nvPr>
            <p:ph type="title"/>
          </p:nvPr>
        </p:nvSpPr>
        <p:spPr>
          <a:xfrm>
            <a:off x="457200" y="0"/>
            <a:ext cx="8229600" cy="944562"/>
          </a:xfrm>
        </p:spPr>
        <p:txBody>
          <a:bodyPr>
            <a:normAutofit/>
          </a:bodyPr>
          <a:lstStyle/>
          <a:p>
            <a:r>
              <a:rPr lang="en-US" sz="3200" dirty="0" smtClean="0">
                <a:latin typeface="Arial" panose="020B0604020202020204" pitchFamily="34" charset="0"/>
                <a:cs typeface="Arial" panose="020B0604020202020204" pitchFamily="34" charset="0"/>
              </a:rPr>
              <a:t>Hardware Block Diagram</a:t>
            </a:r>
            <a:endParaRPr lang="en-US" sz="3200" dirty="0">
              <a:latin typeface="Arial" panose="020B0604020202020204" pitchFamily="34" charset="0"/>
              <a:cs typeface="Arial" panose="020B0604020202020204" pitchFamily="34" charset="0"/>
            </a:endParaRPr>
          </a:p>
        </p:txBody>
      </p:sp>
      <p:sp>
        <p:nvSpPr>
          <p:cNvPr id="4" name="Content Placeholder 2"/>
          <p:cNvSpPr>
            <a:spLocks noGrp="1"/>
          </p:cNvSpPr>
          <p:nvPr>
            <p:ph idx="1"/>
          </p:nvPr>
        </p:nvSpPr>
        <p:spPr>
          <a:xfrm>
            <a:off x="457200" y="5089633"/>
            <a:ext cx="8229600" cy="1752601"/>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On the Mobile 4-Series Chipset, the BIOS (executed by the CPU), configures the MCHBAR in the DRAM Controller</a:t>
            </a:r>
          </a:p>
          <a:p>
            <a:r>
              <a:rPr lang="en-US" sz="2200" dirty="0" smtClean="0">
                <a:latin typeface="Arial" panose="020B0604020202020204" pitchFamily="34" charset="0"/>
                <a:cs typeface="Arial" panose="020B0604020202020204" pitchFamily="34" charset="0"/>
              </a:rPr>
              <a:t>FEDA_0000h (on an E6400 with 4GB RAM for example)</a:t>
            </a:r>
          </a:p>
          <a:p>
            <a:r>
              <a:rPr lang="en-US" sz="2200" dirty="0" smtClean="0">
                <a:latin typeface="Arial" panose="020B0604020202020204" pitchFamily="34" charset="0"/>
                <a:cs typeface="Arial" panose="020B0604020202020204" pitchFamily="34" charset="0"/>
              </a:rPr>
              <a:t>MCHBAR is now added to the memory map</a:t>
            </a:r>
          </a:p>
          <a:p>
            <a:r>
              <a:rPr lang="en-US" sz="2200" dirty="0" smtClean="0">
                <a:latin typeface="Arial" panose="020B0604020202020204" pitchFamily="34" charset="0"/>
                <a:cs typeface="Arial" panose="020B0604020202020204" pitchFamily="34" charset="0"/>
              </a:rPr>
              <a:t>So how does this actually occur?</a:t>
            </a:r>
            <a:endParaRPr lang="en-US" sz="2200" dirty="0">
              <a:latin typeface="Arial" panose="020B0604020202020204" pitchFamily="34" charset="0"/>
              <a:cs typeface="Arial" panose="020B0604020202020204" pitchFamily="34" charset="0"/>
            </a:endParaRPr>
          </a:p>
        </p:txBody>
      </p:sp>
      <p:sp>
        <p:nvSpPr>
          <p:cNvPr id="2" name="Rectangle 1"/>
          <p:cNvSpPr/>
          <p:nvPr/>
        </p:nvSpPr>
        <p:spPr>
          <a:xfrm>
            <a:off x="6400800" y="1076012"/>
            <a:ext cx="1219200" cy="367243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7620000" y="928300"/>
            <a:ext cx="1258678" cy="307777"/>
          </a:xfrm>
          <a:prstGeom prst="rect">
            <a:avLst/>
          </a:prstGeom>
          <a:noFill/>
        </p:spPr>
        <p:txBody>
          <a:bodyPr wrap="none" rtlCol="0">
            <a:spAutoFit/>
          </a:bodyPr>
          <a:lstStyle/>
          <a:p>
            <a:r>
              <a:rPr lang="en-US" sz="1400" b="1" dirty="0" smtClean="0">
                <a:latin typeface="Courier New" panose="02070309020205020404" pitchFamily="49" charset="0"/>
                <a:cs typeface="Courier New" panose="02070309020205020404" pitchFamily="49" charset="0"/>
              </a:rPr>
              <a:t>FFFF_FFFFh</a:t>
            </a:r>
            <a:endParaRPr lang="en-US" sz="1200" b="1" dirty="0">
              <a:latin typeface="Courier New" panose="02070309020205020404" pitchFamily="49" charset="0"/>
              <a:cs typeface="Courier New" panose="02070309020205020404" pitchFamily="49" charset="0"/>
            </a:endParaRPr>
          </a:p>
        </p:txBody>
      </p:sp>
      <p:sp>
        <p:nvSpPr>
          <p:cNvPr id="7" name="TextBox 6"/>
          <p:cNvSpPr txBox="1"/>
          <p:nvPr/>
        </p:nvSpPr>
        <p:spPr>
          <a:xfrm>
            <a:off x="7613301" y="4585344"/>
            <a:ext cx="1258678" cy="307777"/>
          </a:xfrm>
          <a:prstGeom prst="rect">
            <a:avLst/>
          </a:prstGeom>
          <a:noFill/>
        </p:spPr>
        <p:txBody>
          <a:bodyPr wrap="none" rtlCol="0">
            <a:spAutoFit/>
          </a:bodyPr>
          <a:lstStyle/>
          <a:p>
            <a:r>
              <a:rPr lang="en-US" sz="1400" b="1" dirty="0" smtClean="0">
                <a:latin typeface="Courier New" panose="02070309020205020404" pitchFamily="49" charset="0"/>
                <a:cs typeface="Courier New" panose="02070309020205020404" pitchFamily="49" charset="0"/>
              </a:rPr>
              <a:t>0000_0000h</a:t>
            </a:r>
            <a:endParaRPr lang="en-US" sz="1200" b="1" dirty="0">
              <a:latin typeface="Courier New" panose="02070309020205020404" pitchFamily="49" charset="0"/>
              <a:cs typeface="Courier New" panose="02070309020205020404" pitchFamily="49" charset="0"/>
            </a:endParaRPr>
          </a:p>
        </p:txBody>
      </p:sp>
      <p:sp>
        <p:nvSpPr>
          <p:cNvPr id="14" name="TextBox 13"/>
          <p:cNvSpPr txBox="1"/>
          <p:nvPr/>
        </p:nvSpPr>
        <p:spPr>
          <a:xfrm>
            <a:off x="7630048" y="1978223"/>
            <a:ext cx="1258678" cy="307777"/>
          </a:xfrm>
          <a:prstGeom prst="rect">
            <a:avLst/>
          </a:prstGeom>
          <a:noFill/>
        </p:spPr>
        <p:txBody>
          <a:bodyPr wrap="none" rtlCol="0">
            <a:spAutoFit/>
          </a:bodyPr>
          <a:lstStyle/>
          <a:p>
            <a:r>
              <a:rPr lang="en-US" sz="1400" b="1" dirty="0" smtClean="0">
                <a:latin typeface="Courier New" panose="02070309020205020404" pitchFamily="49" charset="0"/>
                <a:cs typeface="Courier New" panose="02070309020205020404" pitchFamily="49" charset="0"/>
              </a:rPr>
              <a:t>FEDA_0000h</a:t>
            </a:r>
            <a:endParaRPr lang="en-US" sz="1200" b="1" dirty="0">
              <a:latin typeface="Courier New" panose="02070309020205020404" pitchFamily="49" charset="0"/>
              <a:cs typeface="Courier New" panose="02070309020205020404" pitchFamily="49" charset="0"/>
            </a:endParaRPr>
          </a:p>
        </p:txBody>
      </p:sp>
      <p:cxnSp>
        <p:nvCxnSpPr>
          <p:cNvPr id="20" name="Straight Connector 19"/>
          <p:cNvCxnSpPr/>
          <p:nvPr/>
        </p:nvCxnSpPr>
        <p:spPr>
          <a:xfrm>
            <a:off x="6400800" y="1827311"/>
            <a:ext cx="1219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394101" y="2125225"/>
            <a:ext cx="1219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1524000" y="1981200"/>
            <a:ext cx="3107407" cy="1371600"/>
          </a:xfrm>
          <a:prstGeom prst="rect">
            <a:avLst/>
          </a:prstGeom>
          <a:solidFill>
            <a:schemeClr val="bg1"/>
          </a:solidFill>
          <a:ln>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8" name="Table 27"/>
          <p:cNvGraphicFramePr>
            <a:graphicFrameLocks noGrp="1"/>
          </p:cNvGraphicFramePr>
          <p:nvPr>
            <p:extLst>
              <p:ext uri="{D42A27DB-BD31-4B8C-83A1-F6EECF244321}">
                <p14:modId xmlns:p14="http://schemas.microsoft.com/office/powerpoint/2010/main" val="1453130447"/>
              </p:ext>
            </p:extLst>
          </p:nvPr>
        </p:nvGraphicFramePr>
        <p:xfrm>
          <a:off x="1552576" y="2667000"/>
          <a:ext cx="3069306" cy="627380"/>
        </p:xfrm>
        <a:graphic>
          <a:graphicData uri="http://schemas.openxmlformats.org/drawingml/2006/table">
            <a:tbl>
              <a:tblPr firstRow="1" bandRow="1">
                <a:tableStyleId>{5C22544A-7EE6-4342-B048-85BDC9FD1C3A}</a:tableStyleId>
              </a:tblPr>
              <a:tblGrid>
                <a:gridCol w="783307"/>
                <a:gridCol w="1066800"/>
                <a:gridCol w="1219199"/>
              </a:tblGrid>
              <a:tr h="313690">
                <a:tc>
                  <a:txBody>
                    <a:bodyPr/>
                    <a:lstStyle/>
                    <a:p>
                      <a:r>
                        <a:rPr lang="en-US" sz="1400" dirty="0" smtClean="0"/>
                        <a:t>Offset</a:t>
                      </a:r>
                      <a:endParaRPr lang="en-US" sz="1400" dirty="0"/>
                    </a:p>
                  </a:txBody>
                  <a:tcPr/>
                </a:tc>
                <a:tc>
                  <a:txBody>
                    <a:bodyPr/>
                    <a:lstStyle/>
                    <a:p>
                      <a:r>
                        <a:rPr lang="en-US" sz="1400" dirty="0" smtClean="0"/>
                        <a:t>Name</a:t>
                      </a:r>
                      <a:endParaRPr lang="en-US" sz="1400" dirty="0"/>
                    </a:p>
                  </a:txBody>
                  <a:tcPr/>
                </a:tc>
                <a:tc>
                  <a:txBody>
                    <a:bodyPr/>
                    <a:lstStyle/>
                    <a:p>
                      <a:r>
                        <a:rPr lang="en-US" sz="1400" dirty="0" smtClean="0"/>
                        <a:t>Value</a:t>
                      </a:r>
                      <a:endParaRPr lang="en-US" sz="1400" dirty="0"/>
                    </a:p>
                  </a:txBody>
                  <a:tcPr/>
                </a:tc>
              </a:tr>
              <a:tr h="313690">
                <a:tc>
                  <a:txBody>
                    <a:bodyPr/>
                    <a:lstStyle/>
                    <a:p>
                      <a:r>
                        <a:rPr lang="en-US" sz="1400" dirty="0" smtClean="0">
                          <a:latin typeface="Courier New" panose="02070309020205020404" pitchFamily="49" charset="0"/>
                          <a:cs typeface="Courier New" panose="02070309020205020404" pitchFamily="49" charset="0"/>
                        </a:rPr>
                        <a:t>48h</a:t>
                      </a:r>
                      <a:endParaRPr lang="en-US" sz="1400" dirty="0">
                        <a:latin typeface="Courier New" panose="02070309020205020404" pitchFamily="49" charset="0"/>
                        <a:cs typeface="Courier New" panose="02070309020205020404" pitchFamily="49" charset="0"/>
                      </a:endParaRPr>
                    </a:p>
                  </a:txBody>
                  <a:tcPr/>
                </a:tc>
                <a:tc>
                  <a:txBody>
                    <a:bodyPr/>
                    <a:lstStyle/>
                    <a:p>
                      <a:r>
                        <a:rPr lang="en-US" sz="1400" dirty="0" smtClean="0">
                          <a:latin typeface="Courier New" panose="02070309020205020404" pitchFamily="49" charset="0"/>
                          <a:cs typeface="Courier New" panose="02070309020205020404" pitchFamily="49" charset="0"/>
                        </a:rPr>
                        <a:t>MCHBAR</a:t>
                      </a:r>
                      <a:endParaRPr lang="en-US" sz="1400" dirty="0">
                        <a:latin typeface="Courier New" panose="02070309020205020404" pitchFamily="49" charset="0"/>
                        <a:cs typeface="Courier New" panose="02070309020205020404" pitchFamily="49" charset="0"/>
                      </a:endParaRPr>
                    </a:p>
                  </a:txBody>
                  <a:tcPr/>
                </a:tc>
                <a:tc>
                  <a:txBody>
                    <a:bodyPr/>
                    <a:lstStyle/>
                    <a:p>
                      <a:r>
                        <a:rPr lang="en-US" sz="1400" dirty="0" smtClean="0">
                          <a:latin typeface="Courier New" panose="02070309020205020404" pitchFamily="49" charset="0"/>
                          <a:cs typeface="Courier New" panose="02070309020205020404" pitchFamily="49" charset="0"/>
                        </a:rPr>
                        <a:t>FEDA0000h</a:t>
                      </a:r>
                      <a:endParaRPr lang="en-US" sz="1400" dirty="0">
                        <a:latin typeface="Courier New" panose="02070309020205020404" pitchFamily="49" charset="0"/>
                        <a:cs typeface="Courier New" panose="02070309020205020404" pitchFamily="49" charset="0"/>
                      </a:endParaRPr>
                    </a:p>
                  </a:txBody>
                  <a:tcPr/>
                </a:tc>
              </a:tr>
            </a:tbl>
          </a:graphicData>
        </a:graphic>
      </p:graphicFrame>
      <p:graphicFrame>
        <p:nvGraphicFramePr>
          <p:cNvPr id="29" name="Table 28"/>
          <p:cNvGraphicFramePr>
            <a:graphicFrameLocks noGrp="1"/>
          </p:cNvGraphicFramePr>
          <p:nvPr>
            <p:extLst>
              <p:ext uri="{D42A27DB-BD31-4B8C-83A1-F6EECF244321}">
                <p14:modId xmlns:p14="http://schemas.microsoft.com/office/powerpoint/2010/main" val="1925190421"/>
              </p:ext>
            </p:extLst>
          </p:nvPr>
        </p:nvGraphicFramePr>
        <p:xfrm>
          <a:off x="1581151" y="2038985"/>
          <a:ext cx="3012157" cy="370840"/>
        </p:xfrm>
        <a:graphic>
          <a:graphicData uri="http://schemas.openxmlformats.org/drawingml/2006/table">
            <a:tbl>
              <a:tblPr firstRow="1" bandRow="1">
                <a:tableStyleId>{D7AC3CCA-C797-4891-BE02-D94E43425B78}</a:tableStyleId>
              </a:tblPr>
              <a:tblGrid>
                <a:gridCol w="1640097"/>
                <a:gridCol w="1372060"/>
              </a:tblGrid>
              <a:tr h="370840">
                <a:tc>
                  <a:txBody>
                    <a:bodyPr/>
                    <a:lstStyle/>
                    <a:p>
                      <a:r>
                        <a:rPr lang="en-US" sz="1600" dirty="0" smtClean="0"/>
                        <a:t>DRAM Controller</a:t>
                      </a:r>
                      <a:endParaRPr lang="en-US" sz="1600" dirty="0"/>
                    </a:p>
                  </a:txBody>
                  <a:tcPr/>
                </a:tc>
                <a:tc>
                  <a:txBody>
                    <a:bodyPr/>
                    <a:lstStyle/>
                    <a:p>
                      <a:r>
                        <a:rPr lang="en-US" sz="1600" dirty="0" smtClean="0"/>
                        <a:t>B0:D0:F0</a:t>
                      </a:r>
                      <a:endParaRPr lang="en-US" sz="1600" dirty="0"/>
                    </a:p>
                  </a:txBody>
                  <a:tcPr/>
                </a:tc>
              </a:tr>
            </a:tbl>
          </a:graphicData>
        </a:graphic>
      </p:graphicFrame>
      <p:cxnSp>
        <p:nvCxnSpPr>
          <p:cNvPr id="12" name="Straight Arrow Connector 11"/>
          <p:cNvCxnSpPr/>
          <p:nvPr/>
        </p:nvCxnSpPr>
        <p:spPr>
          <a:xfrm flipV="1">
            <a:off x="4495800" y="2132112"/>
            <a:ext cx="1898301" cy="932486"/>
          </a:xfrm>
          <a:prstGeom prst="straightConnector1">
            <a:avLst/>
          </a:prstGeom>
          <a:ln w="31750">
            <a:solidFill>
              <a:schemeClr val="tx2">
                <a:lumMod val="75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528062" y="1082188"/>
            <a:ext cx="1116075" cy="461665"/>
          </a:xfrm>
          <a:prstGeom prst="rect">
            <a:avLst/>
          </a:prstGeom>
          <a:noFill/>
        </p:spPr>
        <p:txBody>
          <a:bodyPr wrap="none" rtlCol="0">
            <a:spAutoFit/>
          </a:bodyPr>
          <a:lstStyle/>
          <a:p>
            <a:r>
              <a:rPr lang="en-US" sz="2400" dirty="0" smtClean="0">
                <a:solidFill>
                  <a:schemeClr val="bg1"/>
                </a:solidFill>
              </a:rPr>
              <a:t>Chipset</a:t>
            </a:r>
            <a:endParaRPr lang="en-US" sz="2400" dirty="0">
              <a:solidFill>
                <a:schemeClr val="bg1"/>
              </a:solidFill>
            </a:endParaRPr>
          </a:p>
        </p:txBody>
      </p:sp>
      <p:sp>
        <p:nvSpPr>
          <p:cNvPr id="18" name="Rectangle 17"/>
          <p:cNvSpPr/>
          <p:nvPr/>
        </p:nvSpPr>
        <p:spPr>
          <a:xfrm>
            <a:off x="1524000" y="3429000"/>
            <a:ext cx="3107407" cy="1371600"/>
          </a:xfrm>
          <a:prstGeom prst="rect">
            <a:avLst/>
          </a:prstGeom>
          <a:solidFill>
            <a:schemeClr val="bg1"/>
          </a:solidFill>
          <a:ln>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9" name="Table 18"/>
          <p:cNvGraphicFramePr>
            <a:graphicFrameLocks noGrp="1"/>
          </p:cNvGraphicFramePr>
          <p:nvPr>
            <p:extLst>
              <p:ext uri="{D42A27DB-BD31-4B8C-83A1-F6EECF244321}">
                <p14:modId xmlns:p14="http://schemas.microsoft.com/office/powerpoint/2010/main" val="2855957734"/>
              </p:ext>
            </p:extLst>
          </p:nvPr>
        </p:nvGraphicFramePr>
        <p:xfrm>
          <a:off x="1552576" y="4114800"/>
          <a:ext cx="3069306" cy="627380"/>
        </p:xfrm>
        <a:graphic>
          <a:graphicData uri="http://schemas.openxmlformats.org/drawingml/2006/table">
            <a:tbl>
              <a:tblPr firstRow="1" bandRow="1">
                <a:tableStyleId>{F5AB1C69-6EDB-4FF4-983F-18BD219EF322}</a:tableStyleId>
              </a:tblPr>
              <a:tblGrid>
                <a:gridCol w="783307"/>
                <a:gridCol w="1066800"/>
                <a:gridCol w="1219199"/>
              </a:tblGrid>
              <a:tr h="313690">
                <a:tc>
                  <a:txBody>
                    <a:bodyPr/>
                    <a:lstStyle/>
                    <a:p>
                      <a:r>
                        <a:rPr lang="en-US" sz="1400" dirty="0" smtClean="0"/>
                        <a:t>Offset</a:t>
                      </a:r>
                      <a:endParaRPr lang="en-US" sz="1400" dirty="0"/>
                    </a:p>
                  </a:txBody>
                  <a:tcPr/>
                </a:tc>
                <a:tc>
                  <a:txBody>
                    <a:bodyPr/>
                    <a:lstStyle/>
                    <a:p>
                      <a:r>
                        <a:rPr lang="en-US" sz="1400" dirty="0" smtClean="0"/>
                        <a:t>Name</a:t>
                      </a:r>
                      <a:endParaRPr lang="en-US" sz="1400" dirty="0"/>
                    </a:p>
                  </a:txBody>
                  <a:tcPr/>
                </a:tc>
                <a:tc>
                  <a:txBody>
                    <a:bodyPr/>
                    <a:lstStyle/>
                    <a:p>
                      <a:r>
                        <a:rPr lang="en-US" sz="1400" dirty="0" smtClean="0"/>
                        <a:t>Value</a:t>
                      </a:r>
                      <a:endParaRPr lang="en-US" sz="1400" dirty="0"/>
                    </a:p>
                  </a:txBody>
                  <a:tcPr/>
                </a:tc>
              </a:tr>
              <a:tr h="313690">
                <a:tc>
                  <a:txBody>
                    <a:bodyPr/>
                    <a:lstStyle/>
                    <a:p>
                      <a:r>
                        <a:rPr lang="en-US" sz="1400" dirty="0" smtClean="0"/>
                        <a:t>60h</a:t>
                      </a:r>
                      <a:endParaRPr lang="en-US" sz="1400" dirty="0">
                        <a:latin typeface="Courier New" panose="02070309020205020404" pitchFamily="49" charset="0"/>
                        <a:cs typeface="Courier New" panose="02070309020205020404" pitchFamily="49" charset="0"/>
                      </a:endParaRPr>
                    </a:p>
                  </a:txBody>
                  <a:tcPr/>
                </a:tc>
                <a:tc>
                  <a:txBody>
                    <a:bodyPr/>
                    <a:lstStyle/>
                    <a:p>
                      <a:r>
                        <a:rPr lang="en-US" sz="1400" dirty="0" smtClean="0"/>
                        <a:t>PCIEXBAR</a:t>
                      </a:r>
                      <a:endParaRPr lang="en-US" sz="1400" dirty="0">
                        <a:latin typeface="Courier New" panose="02070309020205020404" pitchFamily="49" charset="0"/>
                        <a:cs typeface="Courier New" panose="02070309020205020404" pitchFamily="49" charset="0"/>
                      </a:endParaRPr>
                    </a:p>
                  </a:txBody>
                  <a:tcPr/>
                </a:tc>
                <a:tc>
                  <a:txBody>
                    <a:bodyPr/>
                    <a:lstStyle/>
                    <a:p>
                      <a:r>
                        <a:rPr lang="en-US" sz="1400" dirty="0" smtClean="0"/>
                        <a:t>F8000000h</a:t>
                      </a:r>
                      <a:endParaRPr lang="en-US" sz="1400" dirty="0">
                        <a:latin typeface="Courier New" panose="02070309020205020404" pitchFamily="49" charset="0"/>
                        <a:cs typeface="Courier New" panose="02070309020205020404" pitchFamily="49" charset="0"/>
                      </a:endParaRPr>
                    </a:p>
                  </a:txBody>
                  <a:tcPr/>
                </a:tc>
              </a:tr>
            </a:tbl>
          </a:graphicData>
        </a:graphic>
      </p:graphicFrame>
      <p:graphicFrame>
        <p:nvGraphicFramePr>
          <p:cNvPr id="21" name="Table 20"/>
          <p:cNvGraphicFramePr>
            <a:graphicFrameLocks noGrp="1"/>
          </p:cNvGraphicFramePr>
          <p:nvPr>
            <p:extLst>
              <p:ext uri="{D42A27DB-BD31-4B8C-83A1-F6EECF244321}">
                <p14:modId xmlns:p14="http://schemas.microsoft.com/office/powerpoint/2010/main" val="1992695366"/>
              </p:ext>
            </p:extLst>
          </p:nvPr>
        </p:nvGraphicFramePr>
        <p:xfrm>
          <a:off x="1581151" y="3486785"/>
          <a:ext cx="3012157" cy="370840"/>
        </p:xfrm>
        <a:graphic>
          <a:graphicData uri="http://schemas.openxmlformats.org/drawingml/2006/table">
            <a:tbl>
              <a:tblPr firstRow="1" bandRow="1">
                <a:tableStyleId>{D7AC3CCA-C797-4891-BE02-D94E43425B78}</a:tableStyleId>
              </a:tblPr>
              <a:tblGrid>
                <a:gridCol w="1640097"/>
                <a:gridCol w="1372060"/>
              </a:tblGrid>
              <a:tr h="370840">
                <a:tc>
                  <a:txBody>
                    <a:bodyPr/>
                    <a:lstStyle/>
                    <a:p>
                      <a:r>
                        <a:rPr lang="en-US" sz="1600" dirty="0" smtClean="0"/>
                        <a:t>DRAM Controller</a:t>
                      </a:r>
                      <a:endParaRPr lang="en-US" sz="1600" dirty="0"/>
                    </a:p>
                  </a:txBody>
                  <a:tcPr/>
                </a:tc>
                <a:tc>
                  <a:txBody>
                    <a:bodyPr/>
                    <a:lstStyle/>
                    <a:p>
                      <a:r>
                        <a:rPr lang="en-US" sz="1600" dirty="0" smtClean="0"/>
                        <a:t>B0:D0:F0</a:t>
                      </a:r>
                      <a:endParaRPr lang="en-US" sz="1600" dirty="0"/>
                    </a:p>
                  </a:txBody>
                  <a:tcPr/>
                </a:tc>
              </a:tr>
            </a:tbl>
          </a:graphicData>
        </a:graphic>
      </p:graphicFrame>
      <p:cxnSp>
        <p:nvCxnSpPr>
          <p:cNvPr id="23" name="Straight Arrow Connector 22"/>
          <p:cNvCxnSpPr>
            <a:endCxn id="2" idx="1"/>
          </p:cNvCxnSpPr>
          <p:nvPr/>
        </p:nvCxnSpPr>
        <p:spPr>
          <a:xfrm flipV="1">
            <a:off x="4495800" y="2912228"/>
            <a:ext cx="1905000" cy="1673116"/>
          </a:xfrm>
          <a:prstGeom prst="straightConnector1">
            <a:avLst/>
          </a:prstGeom>
          <a:ln w="31750">
            <a:solidFill>
              <a:schemeClr val="tx2">
                <a:lumMod val="75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6417547" y="2514600"/>
            <a:ext cx="1219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410848" y="2912228"/>
            <a:ext cx="1219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7636747" y="2756821"/>
            <a:ext cx="1258678" cy="307777"/>
          </a:xfrm>
          <a:prstGeom prst="rect">
            <a:avLst/>
          </a:prstGeom>
          <a:noFill/>
        </p:spPr>
        <p:txBody>
          <a:bodyPr wrap="none" rtlCol="0">
            <a:spAutoFit/>
          </a:bodyPr>
          <a:lstStyle/>
          <a:p>
            <a:r>
              <a:rPr lang="en-US" sz="1400" b="1" dirty="0" smtClean="0">
                <a:latin typeface="Courier New" panose="02070309020205020404" pitchFamily="49" charset="0"/>
                <a:cs typeface="Courier New" panose="02070309020205020404" pitchFamily="49" charset="0"/>
              </a:rPr>
              <a:t>F800_0000h</a:t>
            </a:r>
            <a:endParaRPr lang="en-US" sz="1200" b="1" dirty="0">
              <a:latin typeface="Courier New" panose="02070309020205020404" pitchFamily="49" charset="0"/>
              <a:cs typeface="Courier New" panose="02070309020205020404" pitchFamily="49" charset="0"/>
            </a:endParaRPr>
          </a:p>
        </p:txBody>
      </p:sp>
      <p:sp>
        <p:nvSpPr>
          <p:cNvPr id="9" name="Rectangle 8"/>
          <p:cNvSpPr/>
          <p:nvPr/>
        </p:nvSpPr>
        <p:spPr>
          <a:xfrm>
            <a:off x="6409906" y="2529323"/>
            <a:ext cx="1205174" cy="38481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6414833" y="1834541"/>
            <a:ext cx="1210392" cy="283454"/>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lide Number Placeholder 9"/>
          <p:cNvSpPr>
            <a:spLocks noGrp="1"/>
          </p:cNvSpPr>
          <p:nvPr>
            <p:ph type="sldNum" sz="quarter" idx="12"/>
          </p:nvPr>
        </p:nvSpPr>
        <p:spPr/>
        <p:txBody>
          <a:bodyPr/>
          <a:lstStyle/>
          <a:p>
            <a:fld id="{B6F15528-21DE-4FAA-801E-634DDDAF4B2B}" type="slidenum">
              <a:rPr lang="en-US" smtClean="0"/>
              <a:pPr/>
              <a:t>125</a:t>
            </a:fld>
            <a:endParaRPr lang="en-US"/>
          </a:p>
        </p:txBody>
      </p:sp>
    </p:spTree>
    <p:extLst>
      <p:ext uri="{BB962C8B-B14F-4D97-AF65-F5344CB8AC3E}">
        <p14:creationId xmlns:p14="http://schemas.microsoft.com/office/powerpoint/2010/main" val="3154471761"/>
      </p:ext>
    </p:extLst>
  </p:cSld>
  <p:clrMapOvr>
    <a:masterClrMapping/>
  </p:clrMapOvr>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Arial" pitchFamily="34" charset="0"/>
                <a:cs typeface="Arial" pitchFamily="34" charset="0"/>
              </a:rPr>
              <a:t>Input/Output (I/O)</a:t>
            </a:r>
            <a:endParaRPr lang="en-US" dirty="0">
              <a:latin typeface="Arial" pitchFamily="34" charset="0"/>
              <a:cs typeface="Arial" pitchFamily="34" charset="0"/>
            </a:endParaRPr>
          </a:p>
        </p:txBody>
      </p:sp>
      <p:sp>
        <p:nvSpPr>
          <p:cNvPr id="3" name="Subtitle 2"/>
          <p:cNvSpPr>
            <a:spLocks noGrp="1"/>
          </p:cNvSpPr>
          <p:nvPr>
            <p:ph type="subTitle" idx="1"/>
          </p:nvPr>
        </p:nvSpPr>
        <p:spPr/>
        <p:txBody>
          <a:bodyPr/>
          <a:lstStyle/>
          <a:p>
            <a:r>
              <a:rPr lang="en-US" dirty="0" smtClean="0"/>
              <a:t>I/O, I/O, it’s off to work we go…</a:t>
            </a:r>
            <a:endParaRPr lang="en-US" dirty="0"/>
          </a:p>
        </p:txBody>
      </p:sp>
    </p:spTree>
    <p:extLst>
      <p:ext uri="{BB962C8B-B14F-4D97-AF65-F5344CB8AC3E}">
        <p14:creationId xmlns:p14="http://schemas.microsoft.com/office/powerpoint/2010/main" val="28092915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2 Types of I/O</a:t>
            </a:r>
            <a:endParaRPr lang="en-US" dirty="0"/>
          </a:p>
        </p:txBody>
      </p:sp>
      <p:sp>
        <p:nvSpPr>
          <p:cNvPr id="3" name="Content Placeholder 2"/>
          <p:cNvSpPr>
            <a:spLocks noGrp="1"/>
          </p:cNvSpPr>
          <p:nvPr>
            <p:ph idx="1"/>
          </p:nvPr>
        </p:nvSpPr>
        <p:spPr>
          <a:xfrm>
            <a:off x="457200" y="1447800"/>
            <a:ext cx="8305800" cy="5181600"/>
          </a:xfrm>
        </p:spPr>
        <p:txBody>
          <a:bodyPr>
            <a:normAutofit fontScale="92500" lnSpcReduction="20000"/>
          </a:bodyPr>
          <a:lstStyle/>
          <a:p>
            <a:pPr marL="457200" indent="-457200">
              <a:buFont typeface="+mj-lt"/>
              <a:buAutoNum type="arabicPeriod"/>
            </a:pPr>
            <a:r>
              <a:rPr lang="en-US" sz="2400" dirty="0" smtClean="0">
                <a:latin typeface="Arial" pitchFamily="34" charset="0"/>
                <a:cs typeface="Arial" pitchFamily="34" charset="0"/>
              </a:rPr>
              <a:t>Memory-Mapped I/O (MMIO)</a:t>
            </a:r>
          </a:p>
          <a:p>
            <a:pPr marL="457200" indent="-457200">
              <a:buFont typeface="+mj-lt"/>
              <a:buAutoNum type="arabicPeriod"/>
            </a:pPr>
            <a:r>
              <a:rPr lang="en-US" sz="2400" dirty="0">
                <a:latin typeface="Arial" pitchFamily="34" charset="0"/>
                <a:cs typeface="Arial" pitchFamily="34" charset="0"/>
              </a:rPr>
              <a:t>Port-Mapped I/O (PMIO)</a:t>
            </a:r>
          </a:p>
          <a:p>
            <a:pPr lvl="1"/>
            <a:r>
              <a:rPr lang="en-US" sz="2000" dirty="0">
                <a:latin typeface="Arial" pitchFamily="34" charset="0"/>
                <a:cs typeface="Arial" pitchFamily="34" charset="0"/>
              </a:rPr>
              <a:t>Also called Isolated I/O</a:t>
            </a:r>
          </a:p>
          <a:p>
            <a:r>
              <a:rPr lang="en-US" sz="2400" dirty="0" smtClean="0">
                <a:latin typeface="Arial" pitchFamily="34" charset="0"/>
                <a:cs typeface="Arial" pitchFamily="34" charset="0"/>
              </a:rPr>
              <a:t>X86 systems employ both-types of I/O</a:t>
            </a:r>
          </a:p>
          <a:p>
            <a:r>
              <a:rPr lang="en-US" sz="2400" dirty="0" smtClean="0">
                <a:latin typeface="Arial" pitchFamily="34" charset="0"/>
                <a:cs typeface="Arial" pitchFamily="34" charset="0"/>
              </a:rPr>
              <a:t>Both methods map peripheral devices</a:t>
            </a:r>
          </a:p>
          <a:p>
            <a:r>
              <a:rPr lang="en-US" sz="2400" dirty="0" smtClean="0">
                <a:latin typeface="Arial" pitchFamily="34" charset="0"/>
                <a:cs typeface="Arial" pitchFamily="34" charset="0"/>
              </a:rPr>
              <a:t>Address space of each is accessed using instructions</a:t>
            </a:r>
          </a:p>
          <a:p>
            <a:pPr lvl="1"/>
            <a:r>
              <a:rPr lang="en-US" sz="2000" dirty="0" smtClean="0">
                <a:latin typeface="Arial" pitchFamily="34" charset="0"/>
                <a:cs typeface="Arial" pitchFamily="34" charset="0"/>
              </a:rPr>
              <a:t>typically requires Ring 0 privileges </a:t>
            </a:r>
          </a:p>
          <a:p>
            <a:pPr lvl="1"/>
            <a:r>
              <a:rPr lang="en-US" sz="2000" dirty="0" smtClean="0">
                <a:latin typeface="Arial" pitchFamily="34" charset="0"/>
                <a:cs typeface="Arial" pitchFamily="34" charset="0"/>
              </a:rPr>
              <a:t>Real-Addressing mode has no implementation of rings, so no privilege escalation needed</a:t>
            </a:r>
          </a:p>
          <a:p>
            <a:r>
              <a:rPr lang="en-US" sz="2400" dirty="0" smtClean="0">
                <a:latin typeface="Arial" pitchFamily="34" charset="0"/>
                <a:cs typeface="Arial" pitchFamily="34" charset="0"/>
              </a:rPr>
              <a:t>I/O ports can be mapped so that they appear in the I/O address space or the physical-memory address space (memory mapped I/O) or both</a:t>
            </a:r>
          </a:p>
          <a:p>
            <a:pPr lvl="1"/>
            <a:r>
              <a:rPr lang="en-US" sz="2000" dirty="0" smtClean="0">
                <a:latin typeface="Arial" pitchFamily="34" charset="0"/>
                <a:cs typeface="Arial" pitchFamily="34" charset="0"/>
              </a:rPr>
              <a:t>Example: PCIExpress registers – both memory-mapped and port I/O</a:t>
            </a:r>
          </a:p>
          <a:p>
            <a:r>
              <a:rPr lang="en-US" sz="2400" dirty="0" smtClean="0">
                <a:latin typeface="Arial" pitchFamily="34" charset="0"/>
                <a:cs typeface="Arial" pitchFamily="34" charset="0"/>
              </a:rPr>
              <a:t>The I/O Controller Hub contains the registers that are located in both the I/O Address Space and the Memory-Mapped address space</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127</a:t>
            </a:fld>
            <a:endParaRPr lang="en-US"/>
          </a:p>
        </p:txBody>
      </p:sp>
    </p:spTree>
    <p:extLst>
      <p:ext uri="{BB962C8B-B14F-4D97-AF65-F5344CB8AC3E}">
        <p14:creationId xmlns:p14="http://schemas.microsoft.com/office/powerpoint/2010/main" val="415575799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Memory-Mapped I/O</a:t>
            </a:r>
            <a:r>
              <a:rPr lang="en-US" dirty="0" smtClean="0"/>
              <a:t>	</a:t>
            </a:r>
            <a:endParaRPr lang="en-US" dirty="0"/>
          </a:p>
        </p:txBody>
      </p:sp>
      <p:sp>
        <p:nvSpPr>
          <p:cNvPr id="3" name="Content Placeholder 2"/>
          <p:cNvSpPr>
            <a:spLocks noGrp="1"/>
          </p:cNvSpPr>
          <p:nvPr>
            <p:ph idx="1"/>
          </p:nvPr>
        </p:nvSpPr>
        <p:spPr>
          <a:xfrm>
            <a:off x="457200" y="1447800"/>
            <a:ext cx="8229600" cy="5334000"/>
          </a:xfrm>
        </p:spPr>
        <p:txBody>
          <a:bodyPr>
            <a:normAutofit/>
          </a:bodyPr>
          <a:lstStyle/>
          <a:p>
            <a:r>
              <a:rPr lang="en-US" sz="2400" dirty="0" smtClean="0">
                <a:latin typeface="Arial" pitchFamily="34" charset="0"/>
                <a:cs typeface="Arial" pitchFamily="34" charset="0"/>
              </a:rPr>
              <a:t>Devices can also be mapped to the physical address space instead of (or in addition to) the I/O address space</a:t>
            </a:r>
          </a:p>
          <a:p>
            <a:r>
              <a:rPr lang="en-US" sz="2400" dirty="0" smtClean="0">
                <a:latin typeface="Arial" pitchFamily="34" charset="0"/>
                <a:cs typeface="Arial" pitchFamily="34" charset="0"/>
              </a:rPr>
              <a:t>Even though it is a hardware device on the other end of that access request, you can operate on it like it's memory:</a:t>
            </a:r>
          </a:p>
          <a:p>
            <a:pPr lvl="1"/>
            <a:r>
              <a:rPr lang="en-US" sz="2000" dirty="0" smtClean="0">
                <a:latin typeface="Arial" pitchFamily="34" charset="0"/>
                <a:cs typeface="Arial" pitchFamily="34" charset="0"/>
              </a:rPr>
              <a:t>Any of the processor’s instructions that reference memory can be used to access an I/O port located at a physical-memory address (MOV, for example)</a:t>
            </a:r>
          </a:p>
          <a:p>
            <a:pPr lvl="1"/>
            <a:r>
              <a:rPr lang="en-US" sz="2000" dirty="0" smtClean="0">
                <a:latin typeface="Arial" pitchFamily="34" charset="0"/>
                <a:cs typeface="Arial" pitchFamily="34" charset="0"/>
              </a:rPr>
              <a:t>Operations like AND, OR, and TEST can be used on data at a memory-mapped address</a:t>
            </a:r>
          </a:p>
          <a:p>
            <a:r>
              <a:rPr lang="en-US" sz="2400" dirty="0" smtClean="0">
                <a:latin typeface="Arial" pitchFamily="34" charset="0"/>
                <a:cs typeface="Arial" pitchFamily="34" charset="0"/>
              </a:rPr>
              <a:t>Access byte, word, dword</a:t>
            </a:r>
          </a:p>
          <a:p>
            <a:r>
              <a:rPr lang="en-US" sz="2400" dirty="0" smtClean="0">
                <a:latin typeface="Arial" pitchFamily="34" charset="0"/>
                <a:cs typeface="Arial" pitchFamily="34" charset="0"/>
              </a:rPr>
              <a:t>The MOV instruction itself requires privileges only in protected mode based on the privilege level of the descriptor describing the segment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128</a:t>
            </a:fld>
            <a:endParaRPr lang="en-US"/>
          </a:p>
        </p:txBody>
      </p:sp>
    </p:spTree>
    <p:extLst>
      <p:ext uri="{BB962C8B-B14F-4D97-AF65-F5344CB8AC3E}">
        <p14:creationId xmlns:p14="http://schemas.microsoft.com/office/powerpoint/2010/main" val="1814780723"/>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Memory-Mapped I/O</a:t>
            </a:r>
            <a:r>
              <a:rPr lang="en-US" dirty="0" smtClean="0"/>
              <a:t>	</a:t>
            </a:r>
            <a:endParaRPr lang="en-US" dirty="0"/>
          </a:p>
        </p:txBody>
      </p:sp>
      <p:sp>
        <p:nvSpPr>
          <p:cNvPr id="3" name="Content Placeholder 2"/>
          <p:cNvSpPr>
            <a:spLocks noGrp="1"/>
          </p:cNvSpPr>
          <p:nvPr>
            <p:ph idx="1"/>
          </p:nvPr>
        </p:nvSpPr>
        <p:spPr>
          <a:xfrm>
            <a:off x="457200" y="1447800"/>
            <a:ext cx="8229600" cy="5334000"/>
          </a:xfrm>
        </p:spPr>
        <p:txBody>
          <a:bodyPr>
            <a:normAutofit/>
          </a:bodyPr>
          <a:lstStyle/>
          <a:p>
            <a:r>
              <a:rPr lang="en-US" sz="2400" dirty="0">
                <a:latin typeface="Arial" pitchFamily="34" charset="0"/>
                <a:cs typeface="Arial" pitchFamily="34" charset="0"/>
              </a:rPr>
              <a:t>For people not accustomed to working in low-level space, the term memory mapping can be a little confusing, mainly because of how the term is often used, for example:</a:t>
            </a:r>
          </a:p>
          <a:p>
            <a:r>
              <a:rPr lang="en-US" sz="2400" dirty="0">
                <a:latin typeface="Arial" pitchFamily="34" charset="0"/>
                <a:cs typeface="Arial" pitchFamily="34" charset="0"/>
              </a:rPr>
              <a:t>“Device X is mapped to memory.”</a:t>
            </a:r>
          </a:p>
          <a:p>
            <a:r>
              <a:rPr lang="en-US" sz="2400" dirty="0" smtClean="0">
                <a:latin typeface="Arial" pitchFamily="34" charset="0"/>
                <a:cs typeface="Arial" pitchFamily="34" charset="0"/>
              </a:rPr>
              <a:t>I </a:t>
            </a:r>
            <a:r>
              <a:rPr lang="en-US" sz="2400" dirty="0">
                <a:latin typeface="Arial" pitchFamily="34" charset="0"/>
                <a:cs typeface="Arial" pitchFamily="34" charset="0"/>
              </a:rPr>
              <a:t>have noticed more than one person </a:t>
            </a:r>
            <a:r>
              <a:rPr lang="en-US" sz="2400" dirty="0" smtClean="0">
                <a:latin typeface="Arial" pitchFamily="34" charset="0"/>
                <a:cs typeface="Arial" pitchFamily="34" charset="0"/>
              </a:rPr>
              <a:t>confused by this phrasing:</a:t>
            </a:r>
          </a:p>
          <a:p>
            <a:pPr lvl="1"/>
            <a:r>
              <a:rPr lang="en-US" sz="2000" dirty="0">
                <a:latin typeface="Arial" pitchFamily="34" charset="0"/>
                <a:cs typeface="Arial" pitchFamily="34" charset="0"/>
              </a:rPr>
              <a:t>A</a:t>
            </a:r>
            <a:r>
              <a:rPr lang="en-US" sz="2000" dirty="0" smtClean="0">
                <a:latin typeface="Arial" pitchFamily="34" charset="0"/>
                <a:cs typeface="Arial" pitchFamily="34" charset="0"/>
              </a:rPr>
              <a:t>re </a:t>
            </a:r>
            <a:r>
              <a:rPr lang="en-US" sz="2000" dirty="0">
                <a:latin typeface="Arial" pitchFamily="34" charset="0"/>
                <a:cs typeface="Arial" pitchFamily="34" charset="0"/>
              </a:rPr>
              <a:t>it’s contents copied to memory? Or are memory accesses destined for that </a:t>
            </a:r>
            <a:r>
              <a:rPr lang="en-US" sz="2000" dirty="0" smtClean="0">
                <a:latin typeface="Arial" pitchFamily="34" charset="0"/>
                <a:cs typeface="Arial" pitchFamily="34" charset="0"/>
              </a:rPr>
              <a:t>memory range </a:t>
            </a:r>
            <a:r>
              <a:rPr lang="en-US" sz="2000" dirty="0">
                <a:latin typeface="Arial" pitchFamily="34" charset="0"/>
                <a:cs typeface="Arial" pitchFamily="34" charset="0"/>
              </a:rPr>
              <a:t>redirected (decoded) to the device?</a:t>
            </a:r>
          </a:p>
          <a:p>
            <a:r>
              <a:rPr lang="en-US" sz="2400" dirty="0">
                <a:latin typeface="Arial" pitchFamily="34" charset="0"/>
                <a:cs typeface="Arial" pitchFamily="34" charset="0"/>
              </a:rPr>
              <a:t>It’s the second one. Accesses destined to that memory range are decoded to the </a:t>
            </a:r>
            <a:r>
              <a:rPr lang="en-US" sz="2400" dirty="0" smtClean="0">
                <a:latin typeface="Arial" pitchFamily="34" charset="0"/>
                <a:cs typeface="Arial" pitchFamily="34" charset="0"/>
              </a:rPr>
              <a:t>device</a:t>
            </a:r>
            <a:endParaRPr lang="en-US" sz="2400" dirty="0">
              <a:latin typeface="Arial" pitchFamily="34" charset="0"/>
              <a:cs typeface="Arial" pitchFamily="34" charset="0"/>
            </a:endParaRPr>
          </a:p>
          <a:p>
            <a:r>
              <a:rPr lang="en-US" sz="2400" dirty="0">
                <a:latin typeface="Arial" pitchFamily="34" charset="0"/>
                <a:cs typeface="Arial" pitchFamily="34" charset="0"/>
              </a:rPr>
              <a:t>So now you </a:t>
            </a:r>
            <a:r>
              <a:rPr lang="en-US" sz="2400" dirty="0" smtClean="0">
                <a:latin typeface="Arial" pitchFamily="34" charset="0"/>
                <a:cs typeface="Arial" pitchFamily="34" charset="0"/>
              </a:rPr>
              <a:t>know</a:t>
            </a:r>
            <a:endParaRPr lang="en-US" sz="2400" dirty="0">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129</a:t>
            </a:fld>
            <a:endParaRPr lang="en-US"/>
          </a:p>
        </p:txBody>
      </p:sp>
    </p:spTree>
    <p:extLst>
      <p:ext uri="{BB962C8B-B14F-4D97-AF65-F5344CB8AC3E}">
        <p14:creationId xmlns:p14="http://schemas.microsoft.com/office/powerpoint/2010/main" val="346586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90600"/>
          </a:xfrm>
        </p:spPr>
        <p:txBody>
          <a:bodyPr>
            <a:normAutofit/>
          </a:bodyPr>
          <a:lstStyle/>
          <a:p>
            <a:r>
              <a:rPr lang="en-US" sz="3600" dirty="0" smtClean="0">
                <a:latin typeface="Arial" panose="020B0604020202020204" pitchFamily="34" charset="0"/>
                <a:cs typeface="Arial" panose="020B0604020202020204" pitchFamily="34" charset="0"/>
              </a:rPr>
              <a:t>If you want to follow along…</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990600"/>
            <a:ext cx="8229600" cy="5638800"/>
          </a:xfrm>
        </p:spPr>
        <p:txBody>
          <a:bodyPr>
            <a:normAutofit fontScale="92500" lnSpcReduction="20000"/>
          </a:bodyPr>
          <a:lstStyle/>
          <a:p>
            <a:r>
              <a:rPr lang="en-US" sz="2400" dirty="0" smtClean="0">
                <a:latin typeface="Arial" panose="020B0604020202020204" pitchFamily="34" charset="0"/>
                <a:cs typeface="Arial" panose="020B0604020202020204" pitchFamily="34" charset="0"/>
              </a:rPr>
              <a:t>Optionally, you may want to follow along on your own machine.  There are tools which appear to provide the same capabilities as RW-Everything </a:t>
            </a:r>
          </a:p>
          <a:p>
            <a:endParaRPr lang="en-US" sz="2400" dirty="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Mac OS X: Darwin Dumper</a:t>
            </a:r>
          </a:p>
          <a:p>
            <a:pPr lvl="1"/>
            <a:r>
              <a:rPr lang="en-US" sz="2000" dirty="0" smtClean="0">
                <a:latin typeface="Arial" panose="020B0604020202020204" pitchFamily="34" charset="0"/>
                <a:cs typeface="Arial" panose="020B0604020202020204" pitchFamily="34" charset="0"/>
              </a:rPr>
              <a:t>Info: </a:t>
            </a:r>
            <a:r>
              <a:rPr lang="en-US" sz="1900" dirty="0" smtClean="0">
                <a:latin typeface="Arial" panose="020B0604020202020204" pitchFamily="34" charset="0"/>
                <a:cs typeface="Arial" panose="020B0604020202020204" pitchFamily="34" charset="0"/>
                <a:hlinkClick r:id="rId3"/>
              </a:rPr>
              <a:t>http</a:t>
            </a:r>
            <a:r>
              <a:rPr lang="en-US" sz="1900" dirty="0">
                <a:latin typeface="Arial" panose="020B0604020202020204" pitchFamily="34" charset="0"/>
                <a:cs typeface="Arial" panose="020B0604020202020204" pitchFamily="34" charset="0"/>
                <a:hlinkClick r:id="rId3"/>
              </a:rPr>
              <a:t>://www.insanelymac.com/forum/topic/282794-darwindumper</a:t>
            </a:r>
            <a:r>
              <a:rPr lang="en-US" sz="1900" dirty="0" smtClean="0">
                <a:latin typeface="Arial" panose="020B0604020202020204" pitchFamily="34" charset="0"/>
                <a:cs typeface="Arial" panose="020B0604020202020204" pitchFamily="34" charset="0"/>
                <a:hlinkClick r:id="rId3"/>
              </a:rPr>
              <a:t>/</a:t>
            </a:r>
            <a:endParaRPr lang="en-US" sz="1900" dirty="0" smtClean="0">
              <a:latin typeface="Arial" panose="020B0604020202020204" pitchFamily="34" charset="0"/>
              <a:cs typeface="Arial" panose="020B0604020202020204" pitchFamily="34" charset="0"/>
            </a:endParaRPr>
          </a:p>
          <a:p>
            <a:pPr lvl="1"/>
            <a:r>
              <a:rPr lang="en-US" sz="2000" dirty="0">
                <a:latin typeface="Arial" panose="020B0604020202020204" pitchFamily="34" charset="0"/>
                <a:cs typeface="Arial" panose="020B0604020202020204" pitchFamily="34" charset="0"/>
              </a:rPr>
              <a:t>Download: </a:t>
            </a:r>
            <a:r>
              <a:rPr lang="en-US" sz="2000" dirty="0" smtClean="0">
                <a:latin typeface="Arial" panose="020B0604020202020204" pitchFamily="34" charset="0"/>
                <a:cs typeface="Arial" panose="020B0604020202020204" pitchFamily="34" charset="0"/>
                <a:hlinkClick r:id="rId4"/>
              </a:rPr>
              <a:t>https</a:t>
            </a:r>
            <a:r>
              <a:rPr lang="en-US" sz="2000" dirty="0">
                <a:latin typeface="Arial" panose="020B0604020202020204" pitchFamily="34" charset="0"/>
                <a:cs typeface="Arial" panose="020B0604020202020204" pitchFamily="34" charset="0"/>
                <a:hlinkClick r:id="rId4"/>
              </a:rPr>
              <a:t>://</a:t>
            </a:r>
            <a:r>
              <a:rPr lang="en-US" sz="2000" dirty="0" smtClean="0">
                <a:latin typeface="Arial" panose="020B0604020202020204" pitchFamily="34" charset="0"/>
                <a:cs typeface="Arial" panose="020B0604020202020204" pitchFamily="34" charset="0"/>
                <a:hlinkClick r:id="rId4"/>
              </a:rPr>
              <a:t>bitbucket.org/blackosx/darwindumper/downloads</a:t>
            </a:r>
            <a:endParaRPr lang="en-US" sz="2000" dirty="0" smtClean="0">
              <a:latin typeface="Arial" panose="020B0604020202020204" pitchFamily="34" charset="0"/>
              <a:cs typeface="Arial" panose="020B0604020202020204" pitchFamily="34" charset="0"/>
            </a:endParaRPr>
          </a:p>
          <a:p>
            <a:r>
              <a:rPr lang="en-US" sz="2400" dirty="0" err="1" smtClean="0">
                <a:latin typeface="Arial" panose="020B0604020202020204" pitchFamily="34" charset="0"/>
                <a:cs typeface="Arial" panose="020B0604020202020204" pitchFamily="34" charset="0"/>
              </a:rPr>
              <a:t>UEFITool</a:t>
            </a:r>
            <a:endParaRPr lang="en-US" sz="2400" dirty="0">
              <a:latin typeface="Arial" panose="020B0604020202020204" pitchFamily="34" charset="0"/>
              <a:cs typeface="Arial" panose="020B0604020202020204" pitchFamily="34" charset="0"/>
            </a:endParaRPr>
          </a:p>
          <a:p>
            <a:pPr lvl="1"/>
            <a:r>
              <a:rPr lang="en-US" sz="2000" dirty="0" err="1" smtClean="0">
                <a:latin typeface="Arial" panose="020B0604020202020204" pitchFamily="34" charset="0"/>
                <a:cs typeface="Arial" panose="020B0604020202020204" pitchFamily="34" charset="0"/>
              </a:rPr>
              <a:t>Src</a:t>
            </a:r>
            <a:r>
              <a:rPr lang="en-US" sz="2000" dirty="0">
                <a:latin typeface="Arial" panose="020B0604020202020204" pitchFamily="34" charset="0"/>
                <a:cs typeface="Arial" panose="020B0604020202020204" pitchFamily="34" charset="0"/>
              </a:rPr>
              <a:t>: https://</a:t>
            </a:r>
            <a:r>
              <a:rPr lang="en-US" sz="2000" dirty="0" err="1">
                <a:latin typeface="Arial" panose="020B0604020202020204" pitchFamily="34" charset="0"/>
                <a:cs typeface="Arial" panose="020B0604020202020204" pitchFamily="34" charset="0"/>
              </a:rPr>
              <a:t>github.com</a:t>
            </a:r>
            <a:r>
              <a:rPr lang="en-US" sz="2000" dirty="0">
                <a:latin typeface="Arial" panose="020B0604020202020204" pitchFamily="34" charset="0"/>
                <a:cs typeface="Arial" panose="020B0604020202020204" pitchFamily="34" charset="0"/>
              </a:rPr>
              <a:t>/</a:t>
            </a:r>
            <a:r>
              <a:rPr lang="en-US" sz="2000" dirty="0" err="1">
                <a:latin typeface="Arial" panose="020B0604020202020204" pitchFamily="34" charset="0"/>
                <a:cs typeface="Arial" panose="020B0604020202020204" pitchFamily="34" charset="0"/>
              </a:rPr>
              <a:t>LongSoft</a:t>
            </a:r>
            <a:r>
              <a:rPr lang="en-US" sz="2000" dirty="0">
                <a:latin typeface="Arial" panose="020B0604020202020204" pitchFamily="34" charset="0"/>
                <a:cs typeface="Arial" panose="020B0604020202020204" pitchFamily="34" charset="0"/>
              </a:rPr>
              <a:t>/</a:t>
            </a:r>
            <a:r>
              <a:rPr lang="en-US" sz="2000" dirty="0" err="1">
                <a:latin typeface="Arial" panose="020B0604020202020204" pitchFamily="34" charset="0"/>
                <a:cs typeface="Arial" panose="020B0604020202020204" pitchFamily="34" charset="0"/>
              </a:rPr>
              <a:t>UEFITool</a:t>
            </a:r>
            <a:endParaRPr lang="en-US" sz="2000" dirty="0" smtClean="0">
              <a:latin typeface="Arial" panose="020B0604020202020204" pitchFamily="34" charset="0"/>
              <a:cs typeface="Arial" panose="020B0604020202020204" pitchFamily="34" charset="0"/>
            </a:endParaRPr>
          </a:p>
          <a:p>
            <a:pPr lvl="1"/>
            <a:r>
              <a:rPr lang="en-US" sz="2000" dirty="0" smtClean="0">
                <a:latin typeface="Arial" panose="020B0604020202020204" pitchFamily="34" charset="0"/>
                <a:cs typeface="Arial" panose="020B0604020202020204" pitchFamily="34" charset="0"/>
              </a:rPr>
              <a:t>Binary</a:t>
            </a:r>
            <a:r>
              <a:rPr lang="en-US" sz="2000"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hlinkClick r:id="rId5"/>
              </a:rPr>
              <a:t>http://www.sendspace.com/folder/</a:t>
            </a:r>
            <a:r>
              <a:rPr lang="en-US" sz="2000" dirty="0" smtClean="0">
                <a:latin typeface="Arial" panose="020B0604020202020204" pitchFamily="34" charset="0"/>
                <a:cs typeface="Arial" panose="020B0604020202020204" pitchFamily="34" charset="0"/>
                <a:hlinkClick r:id="rId5"/>
              </a:rPr>
              <a:t>ffit0j</a:t>
            </a:r>
            <a:r>
              <a:rPr lang="en-US" sz="2000" dirty="0" smtClean="0">
                <a:latin typeface="Arial" panose="020B0604020202020204" pitchFamily="34" charset="0"/>
                <a:cs typeface="Arial" panose="020B0604020202020204" pitchFamily="34" charset="0"/>
              </a:rPr>
              <a:t> (URL from the "issues" -&gt; "no docs" page by the author in the source repository)</a:t>
            </a:r>
          </a:p>
          <a:p>
            <a:pPr lvl="1"/>
            <a:endParaRPr lang="en-US" sz="2000" dirty="0" smtClean="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Linux: </a:t>
            </a:r>
            <a:r>
              <a:rPr lang="en-US" sz="2400" dirty="0" err="1" smtClean="0">
                <a:latin typeface="Arial" panose="020B0604020202020204" pitchFamily="34" charset="0"/>
                <a:cs typeface="Arial" panose="020B0604020202020204" pitchFamily="34" charset="0"/>
              </a:rPr>
              <a:t>lspci</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fmem</a:t>
            </a:r>
            <a:r>
              <a:rPr lang="en-US" sz="2400" dirty="0" smtClean="0">
                <a:latin typeface="Arial" panose="020B0604020202020204" pitchFamily="34" charset="0"/>
                <a:cs typeface="Arial" panose="020B0604020202020204" pitchFamily="34" charset="0"/>
              </a:rPr>
              <a:t>, </a:t>
            </a:r>
            <a:r>
              <a:rPr lang="en-US" sz="2400" dirty="0" err="1" smtClean="0">
                <a:latin typeface="Arial" panose="020B0604020202020204" pitchFamily="34" charset="0"/>
                <a:cs typeface="Arial" panose="020B0604020202020204" pitchFamily="34" charset="0"/>
              </a:rPr>
              <a:t>ChipSec</a:t>
            </a:r>
            <a:r>
              <a:rPr lang="en-US" sz="2400" dirty="0" smtClean="0">
                <a:latin typeface="Arial" panose="020B0604020202020204" pitchFamily="34" charset="0"/>
                <a:cs typeface="Arial" panose="020B0604020202020204" pitchFamily="34" charset="0"/>
              </a:rPr>
              <a:t>, and </a:t>
            </a:r>
            <a:r>
              <a:rPr lang="en-US" sz="2400" dirty="0" err="1" smtClean="0">
                <a:latin typeface="Arial" panose="020B0604020202020204" pitchFamily="34" charset="0"/>
                <a:cs typeface="Arial" panose="020B0604020202020204" pitchFamily="34" charset="0"/>
              </a:rPr>
              <a:t>Flashrom</a:t>
            </a:r>
            <a:endParaRPr lang="en-US" sz="2400" dirty="0" smtClean="0">
              <a:latin typeface="Arial" panose="020B0604020202020204" pitchFamily="34" charset="0"/>
              <a:cs typeface="Arial" panose="020B0604020202020204" pitchFamily="34" charset="0"/>
            </a:endParaRPr>
          </a:p>
          <a:p>
            <a:pPr lvl="1"/>
            <a:r>
              <a:rPr lang="en-US" sz="1600" dirty="0" smtClean="0">
                <a:latin typeface="Arial" panose="020B0604020202020204" pitchFamily="34" charset="0"/>
                <a:cs typeface="Arial" panose="020B0604020202020204" pitchFamily="34" charset="0"/>
              </a:rPr>
              <a:t>FMEM: </a:t>
            </a:r>
            <a:r>
              <a:rPr lang="en-US" sz="1600" dirty="0" smtClean="0">
                <a:latin typeface="Arial" panose="020B0604020202020204" pitchFamily="34" charset="0"/>
                <a:cs typeface="Arial" panose="020B0604020202020204" pitchFamily="34" charset="0"/>
                <a:hlinkClick r:id="rId6"/>
              </a:rPr>
              <a:t>http://hysteria.sk/~niekt0/fmem/</a:t>
            </a:r>
            <a:endParaRPr lang="en-US" sz="1600" dirty="0" smtClean="0">
              <a:latin typeface="Arial" panose="020B0604020202020204" pitchFamily="34" charset="0"/>
              <a:cs typeface="Arial" panose="020B0604020202020204" pitchFamily="34" charset="0"/>
            </a:endParaRPr>
          </a:p>
          <a:p>
            <a:pPr lvl="1"/>
            <a:r>
              <a:rPr lang="en-US" sz="1600" dirty="0" smtClean="0">
                <a:latin typeface="Arial" panose="020B0604020202020204" pitchFamily="34" charset="0"/>
                <a:cs typeface="Arial" panose="020B0604020202020204" pitchFamily="34" charset="0"/>
              </a:rPr>
              <a:t>Example of FMEM use in Tools description, since that one may be new to you</a:t>
            </a:r>
          </a:p>
          <a:p>
            <a:pPr lvl="1"/>
            <a:r>
              <a:rPr lang="en-US" sz="1600" dirty="0" err="1" smtClean="0">
                <a:latin typeface="Arial" panose="020B0604020202020204" pitchFamily="34" charset="0"/>
                <a:cs typeface="Arial" panose="020B0604020202020204" pitchFamily="34" charset="0"/>
              </a:rPr>
              <a:t>lspci</a:t>
            </a:r>
            <a:r>
              <a:rPr lang="en-US" sz="1600" dirty="0" smtClean="0">
                <a:latin typeface="Arial" panose="020B0604020202020204" pitchFamily="34" charset="0"/>
                <a:cs typeface="Arial" panose="020B0604020202020204" pitchFamily="34" charset="0"/>
              </a:rPr>
              <a:t> PCI utilities has been around a long time</a:t>
            </a:r>
          </a:p>
          <a:p>
            <a:pPr lvl="1"/>
            <a:r>
              <a:rPr lang="en-US" sz="1600" dirty="0">
                <a:latin typeface="Arial" panose="020B0604020202020204" pitchFamily="34" charset="0"/>
                <a:cs typeface="Arial" panose="020B0604020202020204" pitchFamily="34" charset="0"/>
                <a:hlinkClick r:id="rId7"/>
              </a:rPr>
              <a:t>http://</a:t>
            </a:r>
            <a:r>
              <a:rPr lang="en-US" sz="1600" dirty="0" smtClean="0">
                <a:latin typeface="Arial" panose="020B0604020202020204" pitchFamily="34" charset="0"/>
                <a:cs typeface="Arial" panose="020B0604020202020204" pitchFamily="34" charset="0"/>
                <a:hlinkClick r:id="rId7"/>
              </a:rPr>
              <a:t>flashrom.org/Downloads</a:t>
            </a:r>
            <a:endParaRPr lang="en-US" sz="1600" dirty="0" smtClean="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hlinkClick r:id="rId8"/>
              </a:rPr>
              <a:t>https://github.com/chipsec/</a:t>
            </a:r>
            <a:r>
              <a:rPr lang="en-US" sz="1600" dirty="0" smtClean="0">
                <a:latin typeface="Arial" panose="020B0604020202020204" pitchFamily="34" charset="0"/>
                <a:cs typeface="Arial" panose="020B0604020202020204" pitchFamily="34" charset="0"/>
                <a:hlinkClick r:id="rId8"/>
              </a:rPr>
              <a:t>chipsec</a:t>
            </a:r>
            <a:r>
              <a:rPr lang="en-US" sz="1600" dirty="0" smtClean="0">
                <a:latin typeface="Arial" panose="020B0604020202020204" pitchFamily="34" charset="0"/>
                <a:cs typeface="Arial" panose="020B0604020202020204" pitchFamily="34" charset="0"/>
              </a:rPr>
              <a:t> </a:t>
            </a:r>
          </a:p>
          <a:p>
            <a:pPr lvl="2"/>
            <a:r>
              <a:rPr lang="en-US" sz="1200" dirty="0">
                <a:latin typeface="Arial" panose="020B0604020202020204" pitchFamily="34" charset="0"/>
                <a:cs typeface="Arial" panose="020B0604020202020204" pitchFamily="34" charset="0"/>
              </a:rPr>
              <a:t>Mind the </a:t>
            </a:r>
            <a:r>
              <a:rPr lang="en-US" sz="1200" dirty="0">
                <a:latin typeface="Arial" panose="020B0604020202020204" pitchFamily="34" charset="0"/>
                <a:cs typeface="Arial" panose="020B0604020202020204" pitchFamily="34" charset="0"/>
                <a:hlinkClick r:id="rId9"/>
              </a:rPr>
              <a:t>https://github.com/chipsec/chipsec/blob/master/source/tool/</a:t>
            </a:r>
            <a:r>
              <a:rPr lang="en-US" sz="1200" dirty="0" smtClean="0">
                <a:latin typeface="Arial" panose="020B0604020202020204" pitchFamily="34" charset="0"/>
                <a:cs typeface="Arial" panose="020B0604020202020204" pitchFamily="34" charset="0"/>
                <a:hlinkClick r:id="rId9"/>
              </a:rPr>
              <a:t>WARNING.txt</a:t>
            </a:r>
            <a:r>
              <a:rPr lang="en-US" sz="1200" dirty="0" smtClean="0">
                <a:latin typeface="Arial" panose="020B0604020202020204" pitchFamily="34" charset="0"/>
                <a:cs typeface="Arial" panose="020B0604020202020204" pitchFamily="34" charset="0"/>
              </a:rPr>
              <a:t>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13</a:t>
            </a:fld>
            <a:endParaRPr lang="en-US"/>
          </a:p>
        </p:txBody>
      </p:sp>
    </p:spTree>
    <p:extLst>
      <p:ext uri="{BB962C8B-B14F-4D97-AF65-F5344CB8AC3E}">
        <p14:creationId xmlns:p14="http://schemas.microsoft.com/office/powerpoint/2010/main" val="61059068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84344" y="457200"/>
            <a:ext cx="1981200" cy="6114631"/>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4384344" y="6231775"/>
            <a:ext cx="1981200" cy="338554"/>
          </a:xfrm>
          <a:prstGeom prst="rect">
            <a:avLst/>
          </a:prstGeom>
          <a:noFill/>
          <a:ln w="12700">
            <a:solidFill>
              <a:schemeClr val="tx1"/>
            </a:solidFill>
          </a:ln>
        </p:spPr>
        <p:txBody>
          <a:bodyPr wrap="square" rtlCol="0">
            <a:spAutoFit/>
          </a:bodyPr>
          <a:lstStyle/>
          <a:p>
            <a:pPr algn="ctr"/>
            <a:endParaRPr lang="en-US" sz="1600" dirty="0"/>
          </a:p>
        </p:txBody>
      </p:sp>
      <p:sp>
        <p:nvSpPr>
          <p:cNvPr id="4" name="TextBox 3"/>
          <p:cNvSpPr txBox="1"/>
          <p:nvPr/>
        </p:nvSpPr>
        <p:spPr>
          <a:xfrm>
            <a:off x="4384344" y="5891719"/>
            <a:ext cx="1981200" cy="338554"/>
          </a:xfrm>
          <a:prstGeom prst="rect">
            <a:avLst/>
          </a:prstGeom>
          <a:noFill/>
          <a:ln w="12700">
            <a:solidFill>
              <a:schemeClr val="tx1"/>
            </a:solidFill>
          </a:ln>
        </p:spPr>
        <p:txBody>
          <a:bodyPr wrap="square" rtlCol="0">
            <a:spAutoFit/>
          </a:bodyPr>
          <a:lstStyle/>
          <a:p>
            <a:pPr algn="ctr"/>
            <a:endParaRPr lang="en-US" sz="1600" dirty="0"/>
          </a:p>
        </p:txBody>
      </p:sp>
      <p:sp>
        <p:nvSpPr>
          <p:cNvPr id="8" name="TextBox 7"/>
          <p:cNvSpPr txBox="1"/>
          <p:nvPr/>
        </p:nvSpPr>
        <p:spPr>
          <a:xfrm>
            <a:off x="4384344" y="457200"/>
            <a:ext cx="1981200" cy="338554"/>
          </a:xfrm>
          <a:prstGeom prst="rect">
            <a:avLst/>
          </a:prstGeom>
          <a:noFill/>
          <a:ln w="12700">
            <a:solidFill>
              <a:schemeClr val="tx1"/>
            </a:solidFill>
          </a:ln>
        </p:spPr>
        <p:txBody>
          <a:bodyPr wrap="square" rtlCol="0">
            <a:spAutoFit/>
          </a:bodyPr>
          <a:lstStyle/>
          <a:p>
            <a:pPr algn="ctr"/>
            <a:endParaRPr lang="en-US" sz="1600" dirty="0"/>
          </a:p>
        </p:txBody>
      </p:sp>
      <p:sp>
        <p:nvSpPr>
          <p:cNvPr id="9" name="TextBox 8"/>
          <p:cNvSpPr txBox="1"/>
          <p:nvPr/>
        </p:nvSpPr>
        <p:spPr>
          <a:xfrm>
            <a:off x="6366804" y="6397823"/>
            <a:ext cx="1258678" cy="307777"/>
          </a:xfrm>
          <a:prstGeom prst="rect">
            <a:avLst/>
          </a:prstGeom>
          <a:noFill/>
        </p:spPr>
        <p:txBody>
          <a:bodyPr wrap="none" rtlCol="0">
            <a:spAutoFit/>
          </a:bodyPr>
          <a:lstStyle/>
          <a:p>
            <a:r>
              <a:rPr lang="en-US" sz="1400" b="1" dirty="0" smtClean="0">
                <a:latin typeface="Courier New" panose="02070309020205020404" pitchFamily="49" charset="0"/>
                <a:cs typeface="Courier New" panose="02070309020205020404" pitchFamily="49" charset="0"/>
              </a:rPr>
              <a:t>0000_0000h</a:t>
            </a:r>
            <a:endParaRPr lang="en-US" sz="1400" b="1" dirty="0">
              <a:latin typeface="Courier New" panose="02070309020205020404" pitchFamily="49" charset="0"/>
              <a:cs typeface="Courier New" panose="02070309020205020404" pitchFamily="49" charset="0"/>
            </a:endParaRPr>
          </a:p>
        </p:txBody>
      </p:sp>
      <p:sp>
        <p:nvSpPr>
          <p:cNvPr id="10" name="TextBox 9"/>
          <p:cNvSpPr txBox="1"/>
          <p:nvPr/>
        </p:nvSpPr>
        <p:spPr>
          <a:xfrm>
            <a:off x="6372492" y="6079375"/>
            <a:ext cx="1258678" cy="307777"/>
          </a:xfrm>
          <a:prstGeom prst="rect">
            <a:avLst/>
          </a:prstGeom>
          <a:noFill/>
        </p:spPr>
        <p:txBody>
          <a:bodyPr wrap="none" rtlCol="0">
            <a:spAutoFit/>
          </a:bodyPr>
          <a:lstStyle/>
          <a:p>
            <a:r>
              <a:rPr lang="en-US" sz="1400" b="1" dirty="0" smtClean="0">
                <a:latin typeface="Courier New" panose="02070309020205020404" pitchFamily="49" charset="0"/>
                <a:cs typeface="Courier New" panose="02070309020205020404" pitchFamily="49" charset="0"/>
              </a:rPr>
              <a:t>0000_0001h</a:t>
            </a:r>
            <a:endParaRPr lang="en-US" sz="1400" b="1" dirty="0">
              <a:latin typeface="Courier New" panose="02070309020205020404" pitchFamily="49" charset="0"/>
              <a:cs typeface="Courier New" panose="02070309020205020404" pitchFamily="49" charset="0"/>
            </a:endParaRPr>
          </a:p>
        </p:txBody>
      </p:sp>
      <p:sp>
        <p:nvSpPr>
          <p:cNvPr id="14" name="TextBox 13"/>
          <p:cNvSpPr txBox="1"/>
          <p:nvPr/>
        </p:nvSpPr>
        <p:spPr>
          <a:xfrm>
            <a:off x="6366804" y="650544"/>
            <a:ext cx="1258678" cy="307777"/>
          </a:xfrm>
          <a:prstGeom prst="rect">
            <a:avLst/>
          </a:prstGeom>
          <a:noFill/>
        </p:spPr>
        <p:txBody>
          <a:bodyPr wrap="none" rtlCol="0">
            <a:spAutoFit/>
          </a:bodyPr>
          <a:lstStyle/>
          <a:p>
            <a:r>
              <a:rPr lang="en-US" sz="1400" b="1" dirty="0" smtClean="0">
                <a:latin typeface="Courier New" panose="02070309020205020404" pitchFamily="49" charset="0"/>
                <a:cs typeface="Courier New" panose="02070309020205020404" pitchFamily="49" charset="0"/>
              </a:rPr>
              <a:t>FFFF_FFFFh</a:t>
            </a:r>
            <a:endParaRPr lang="en-US" sz="1400" b="1" dirty="0">
              <a:latin typeface="Courier New" panose="02070309020205020404" pitchFamily="49" charset="0"/>
              <a:cs typeface="Courier New" panose="02070309020205020404" pitchFamily="49" charset="0"/>
            </a:endParaRPr>
          </a:p>
        </p:txBody>
      </p:sp>
      <p:sp>
        <p:nvSpPr>
          <p:cNvPr id="17" name="TextBox 16"/>
          <p:cNvSpPr txBox="1"/>
          <p:nvPr/>
        </p:nvSpPr>
        <p:spPr>
          <a:xfrm>
            <a:off x="4280848" y="4648200"/>
            <a:ext cx="232756" cy="738664"/>
          </a:xfrm>
          <a:prstGeom prst="rect">
            <a:avLst/>
          </a:prstGeom>
          <a:solidFill>
            <a:schemeClr val="bg1"/>
          </a:solidFill>
        </p:spPr>
        <p:txBody>
          <a:bodyPr wrap="none" rtlCol="0">
            <a:spAutoFit/>
          </a:bodyPr>
          <a:lstStyle/>
          <a:p>
            <a:r>
              <a:rPr lang="en-US" sz="1400" b="1" dirty="0" smtClean="0"/>
              <a:t>.</a:t>
            </a:r>
          </a:p>
          <a:p>
            <a:r>
              <a:rPr lang="en-US" sz="1400" b="1" dirty="0" smtClean="0"/>
              <a:t>.</a:t>
            </a:r>
          </a:p>
          <a:p>
            <a:r>
              <a:rPr lang="en-US" sz="1400" b="1" dirty="0" smtClean="0"/>
              <a:t>.</a:t>
            </a:r>
          </a:p>
        </p:txBody>
      </p:sp>
      <p:sp>
        <p:nvSpPr>
          <p:cNvPr id="18" name="TextBox 17"/>
          <p:cNvSpPr txBox="1"/>
          <p:nvPr/>
        </p:nvSpPr>
        <p:spPr>
          <a:xfrm>
            <a:off x="6257892" y="4648200"/>
            <a:ext cx="232756" cy="738664"/>
          </a:xfrm>
          <a:prstGeom prst="rect">
            <a:avLst/>
          </a:prstGeom>
          <a:solidFill>
            <a:schemeClr val="bg1"/>
          </a:solidFill>
        </p:spPr>
        <p:txBody>
          <a:bodyPr wrap="none" rtlCol="0">
            <a:spAutoFit/>
          </a:bodyPr>
          <a:lstStyle/>
          <a:p>
            <a:r>
              <a:rPr lang="en-US" sz="1400" b="1" dirty="0" smtClean="0"/>
              <a:t>.</a:t>
            </a:r>
          </a:p>
          <a:p>
            <a:r>
              <a:rPr lang="en-US" sz="1400" b="1" dirty="0" smtClean="0"/>
              <a:t>.</a:t>
            </a:r>
          </a:p>
          <a:p>
            <a:r>
              <a:rPr lang="en-US" sz="1400" b="1" dirty="0" smtClean="0"/>
              <a:t>.</a:t>
            </a:r>
          </a:p>
        </p:txBody>
      </p:sp>
      <p:sp>
        <p:nvSpPr>
          <p:cNvPr id="19" name="TextBox 18"/>
          <p:cNvSpPr txBox="1"/>
          <p:nvPr/>
        </p:nvSpPr>
        <p:spPr>
          <a:xfrm>
            <a:off x="5267292" y="4648200"/>
            <a:ext cx="232756" cy="738664"/>
          </a:xfrm>
          <a:prstGeom prst="rect">
            <a:avLst/>
          </a:prstGeom>
          <a:solidFill>
            <a:schemeClr val="bg1"/>
          </a:solidFill>
        </p:spPr>
        <p:txBody>
          <a:bodyPr wrap="none" rtlCol="0">
            <a:spAutoFit/>
          </a:bodyPr>
          <a:lstStyle/>
          <a:p>
            <a:r>
              <a:rPr lang="en-US" sz="1400" b="1" dirty="0" smtClean="0"/>
              <a:t>.</a:t>
            </a:r>
          </a:p>
          <a:p>
            <a:r>
              <a:rPr lang="en-US" sz="1400" b="1" dirty="0" smtClean="0"/>
              <a:t>.</a:t>
            </a:r>
          </a:p>
          <a:p>
            <a:r>
              <a:rPr lang="en-US" sz="1400" b="1" dirty="0" smtClean="0"/>
              <a:t>.</a:t>
            </a:r>
          </a:p>
        </p:txBody>
      </p:sp>
      <p:sp>
        <p:nvSpPr>
          <p:cNvPr id="40" name="TextBox 39"/>
          <p:cNvSpPr txBox="1"/>
          <p:nvPr/>
        </p:nvSpPr>
        <p:spPr>
          <a:xfrm>
            <a:off x="4396450" y="1886594"/>
            <a:ext cx="1981200" cy="646331"/>
          </a:xfrm>
          <a:prstGeom prst="rect">
            <a:avLst/>
          </a:prstGeom>
          <a:noFill/>
        </p:spPr>
        <p:txBody>
          <a:bodyPr wrap="square" rtlCol="0">
            <a:spAutoFit/>
          </a:bodyPr>
          <a:lstStyle/>
          <a:p>
            <a:pPr algn="ctr"/>
            <a:r>
              <a:rPr lang="en-US" dirty="0" smtClean="0"/>
              <a:t>MMIO Ports/Offsets</a:t>
            </a:r>
            <a:endParaRPr lang="en-US" dirty="0"/>
          </a:p>
        </p:txBody>
      </p:sp>
      <p:sp>
        <p:nvSpPr>
          <p:cNvPr id="56" name="TextBox 55"/>
          <p:cNvSpPr txBox="1"/>
          <p:nvPr/>
        </p:nvSpPr>
        <p:spPr>
          <a:xfrm>
            <a:off x="7622244" y="2673843"/>
            <a:ext cx="1533331" cy="369332"/>
          </a:xfrm>
          <a:prstGeom prst="rect">
            <a:avLst/>
          </a:prstGeom>
          <a:noFill/>
        </p:spPr>
        <p:txBody>
          <a:bodyPr wrap="square" rtlCol="0">
            <a:spAutoFit/>
          </a:bodyPr>
          <a:lstStyle/>
          <a:p>
            <a:r>
              <a:rPr lang="en-US" dirty="0" smtClean="0"/>
              <a:t>I/O Addresses</a:t>
            </a:r>
            <a:endParaRPr lang="en-US" dirty="0"/>
          </a:p>
        </p:txBody>
      </p:sp>
      <p:sp>
        <p:nvSpPr>
          <p:cNvPr id="71" name="Right Brace 70"/>
          <p:cNvSpPr/>
          <p:nvPr/>
        </p:nvSpPr>
        <p:spPr>
          <a:xfrm flipH="1">
            <a:off x="4245592" y="3733800"/>
            <a:ext cx="152400" cy="381000"/>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2" name="Right Brace 71"/>
          <p:cNvSpPr/>
          <p:nvPr/>
        </p:nvSpPr>
        <p:spPr>
          <a:xfrm flipH="1">
            <a:off x="2950192" y="3429000"/>
            <a:ext cx="152400" cy="685800"/>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3" name="TextBox 72"/>
          <p:cNvSpPr txBox="1"/>
          <p:nvPr/>
        </p:nvSpPr>
        <p:spPr>
          <a:xfrm>
            <a:off x="1631642" y="3595048"/>
            <a:ext cx="1441940" cy="338554"/>
          </a:xfrm>
          <a:prstGeom prst="rect">
            <a:avLst/>
          </a:prstGeom>
          <a:noFill/>
          <a:ln w="12700">
            <a:noFill/>
          </a:ln>
        </p:spPr>
        <p:txBody>
          <a:bodyPr wrap="square" rtlCol="0">
            <a:spAutoFit/>
          </a:bodyPr>
          <a:lstStyle/>
          <a:p>
            <a:r>
              <a:rPr lang="en-US" sz="1600" dirty="0" smtClean="0"/>
              <a:t>16-bit </a:t>
            </a:r>
            <a:r>
              <a:rPr lang="en-US" sz="1600" dirty="0"/>
              <a:t>Offset 0</a:t>
            </a:r>
          </a:p>
        </p:txBody>
      </p:sp>
      <p:sp>
        <p:nvSpPr>
          <p:cNvPr id="74" name="Right Brace 73"/>
          <p:cNvSpPr/>
          <p:nvPr/>
        </p:nvSpPr>
        <p:spPr>
          <a:xfrm flipH="1">
            <a:off x="1578592" y="2743200"/>
            <a:ext cx="152400" cy="1371600"/>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5" name="TextBox 74"/>
          <p:cNvSpPr txBox="1"/>
          <p:nvPr/>
        </p:nvSpPr>
        <p:spPr>
          <a:xfrm>
            <a:off x="228600" y="3265025"/>
            <a:ext cx="1426192" cy="338554"/>
          </a:xfrm>
          <a:prstGeom prst="rect">
            <a:avLst/>
          </a:prstGeom>
          <a:noFill/>
          <a:ln w="12700">
            <a:noFill/>
          </a:ln>
        </p:spPr>
        <p:txBody>
          <a:bodyPr wrap="square" rtlCol="0">
            <a:spAutoFit/>
          </a:bodyPr>
          <a:lstStyle/>
          <a:p>
            <a:r>
              <a:rPr lang="en-US" sz="1600" dirty="0" smtClean="0"/>
              <a:t>32-bit </a:t>
            </a:r>
            <a:r>
              <a:rPr lang="en-US" sz="1600" dirty="0"/>
              <a:t>Offset 0</a:t>
            </a:r>
          </a:p>
        </p:txBody>
      </p:sp>
      <p:cxnSp>
        <p:nvCxnSpPr>
          <p:cNvPr id="76" name="Straight Connector 75"/>
          <p:cNvCxnSpPr/>
          <p:nvPr/>
        </p:nvCxnSpPr>
        <p:spPr>
          <a:xfrm>
            <a:off x="1869744" y="2743200"/>
            <a:ext cx="2514600" cy="0"/>
          </a:xfrm>
          <a:prstGeom prst="line">
            <a:avLst/>
          </a:prstGeom>
          <a:ln w="6350">
            <a:solidFill>
              <a:schemeClr val="tx1">
                <a:alpha val="6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1855676" y="4114800"/>
            <a:ext cx="2514600" cy="0"/>
          </a:xfrm>
          <a:prstGeom prst="line">
            <a:avLst/>
          </a:prstGeom>
          <a:ln w="6350">
            <a:solidFill>
              <a:schemeClr val="tx1">
                <a:alpha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78" name="Right Brace 77"/>
          <p:cNvSpPr/>
          <p:nvPr/>
        </p:nvSpPr>
        <p:spPr>
          <a:xfrm flipH="1">
            <a:off x="2956052" y="2743200"/>
            <a:ext cx="152400" cy="685800"/>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9" name="TextBox 78"/>
          <p:cNvSpPr txBox="1"/>
          <p:nvPr/>
        </p:nvSpPr>
        <p:spPr>
          <a:xfrm>
            <a:off x="1631642" y="2909248"/>
            <a:ext cx="1434152" cy="338554"/>
          </a:xfrm>
          <a:prstGeom prst="rect">
            <a:avLst/>
          </a:prstGeom>
          <a:noFill/>
          <a:ln w="12700">
            <a:noFill/>
          </a:ln>
        </p:spPr>
        <p:txBody>
          <a:bodyPr wrap="square" rtlCol="0">
            <a:spAutoFit/>
          </a:bodyPr>
          <a:lstStyle/>
          <a:p>
            <a:r>
              <a:rPr lang="en-US" sz="1600" dirty="0" smtClean="0"/>
              <a:t>16-bit </a:t>
            </a:r>
            <a:r>
              <a:rPr lang="en-US" sz="1600" dirty="0"/>
              <a:t>Offset 1</a:t>
            </a:r>
          </a:p>
        </p:txBody>
      </p:sp>
      <p:sp>
        <p:nvSpPr>
          <p:cNvPr id="80" name="Right Brace 79"/>
          <p:cNvSpPr/>
          <p:nvPr/>
        </p:nvSpPr>
        <p:spPr>
          <a:xfrm flipH="1">
            <a:off x="4231944" y="3048000"/>
            <a:ext cx="152400" cy="381000"/>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1" name="TextBox 80"/>
          <p:cNvSpPr txBox="1"/>
          <p:nvPr/>
        </p:nvSpPr>
        <p:spPr>
          <a:xfrm>
            <a:off x="3020677" y="3759594"/>
            <a:ext cx="1355508" cy="338554"/>
          </a:xfrm>
          <a:prstGeom prst="rect">
            <a:avLst/>
          </a:prstGeom>
          <a:noFill/>
          <a:ln w="12700">
            <a:noFill/>
          </a:ln>
        </p:spPr>
        <p:txBody>
          <a:bodyPr wrap="square" rtlCol="0">
            <a:spAutoFit/>
          </a:bodyPr>
          <a:lstStyle/>
          <a:p>
            <a:r>
              <a:rPr lang="en-US" sz="1600" dirty="0" smtClean="0"/>
              <a:t>8-bit </a:t>
            </a:r>
            <a:r>
              <a:rPr lang="en-US" sz="1600" dirty="0"/>
              <a:t>Offset 0</a:t>
            </a:r>
          </a:p>
        </p:txBody>
      </p:sp>
      <p:sp>
        <p:nvSpPr>
          <p:cNvPr id="82" name="TextBox 81"/>
          <p:cNvSpPr txBox="1"/>
          <p:nvPr/>
        </p:nvSpPr>
        <p:spPr>
          <a:xfrm>
            <a:off x="3020677" y="3074325"/>
            <a:ext cx="1355508" cy="338554"/>
          </a:xfrm>
          <a:prstGeom prst="rect">
            <a:avLst/>
          </a:prstGeom>
          <a:noFill/>
          <a:ln w="12700">
            <a:noFill/>
          </a:ln>
        </p:spPr>
        <p:txBody>
          <a:bodyPr wrap="square" rtlCol="0">
            <a:spAutoFit/>
          </a:bodyPr>
          <a:lstStyle/>
          <a:p>
            <a:r>
              <a:rPr lang="en-US" sz="1600" dirty="0" smtClean="0"/>
              <a:t>8-bit </a:t>
            </a:r>
            <a:r>
              <a:rPr lang="en-US" sz="1600" dirty="0"/>
              <a:t>Offset 2</a:t>
            </a:r>
          </a:p>
        </p:txBody>
      </p:sp>
      <p:cxnSp>
        <p:nvCxnSpPr>
          <p:cNvPr id="83" name="Straight Connector 82"/>
          <p:cNvCxnSpPr/>
          <p:nvPr/>
        </p:nvCxnSpPr>
        <p:spPr>
          <a:xfrm>
            <a:off x="3110552" y="3429000"/>
            <a:ext cx="1295400" cy="0"/>
          </a:xfrm>
          <a:prstGeom prst="line">
            <a:avLst/>
          </a:prstGeom>
          <a:ln w="6350">
            <a:solidFill>
              <a:schemeClr val="tx1">
                <a:alpha val="60000"/>
              </a:schemeClr>
            </a:solidFill>
            <a:prstDash val="dash"/>
          </a:ln>
        </p:spPr>
        <p:style>
          <a:lnRef idx="1">
            <a:schemeClr val="accent1"/>
          </a:lnRef>
          <a:fillRef idx="0">
            <a:schemeClr val="accent1"/>
          </a:fillRef>
          <a:effectRef idx="0">
            <a:schemeClr val="accent1"/>
          </a:effectRef>
          <a:fontRef idx="minor">
            <a:schemeClr val="tx1"/>
          </a:fontRef>
        </p:style>
      </p:cxnSp>
      <p:sp>
        <p:nvSpPr>
          <p:cNvPr id="84" name="Right Brace 83"/>
          <p:cNvSpPr/>
          <p:nvPr/>
        </p:nvSpPr>
        <p:spPr>
          <a:xfrm>
            <a:off x="7513558" y="1539572"/>
            <a:ext cx="158088" cy="2629168"/>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7" name="TextBox 96"/>
          <p:cNvSpPr txBox="1"/>
          <p:nvPr/>
        </p:nvSpPr>
        <p:spPr>
          <a:xfrm>
            <a:off x="4384344" y="3769056"/>
            <a:ext cx="1981200" cy="338554"/>
          </a:xfrm>
          <a:prstGeom prst="rect">
            <a:avLst/>
          </a:prstGeom>
          <a:noFill/>
          <a:ln w="12700">
            <a:solidFill>
              <a:schemeClr val="tx1"/>
            </a:solidFill>
          </a:ln>
        </p:spPr>
        <p:txBody>
          <a:bodyPr wrap="square" rtlCol="0">
            <a:spAutoFit/>
          </a:bodyPr>
          <a:lstStyle/>
          <a:p>
            <a:pPr algn="ctr"/>
            <a:r>
              <a:rPr lang="en-US" sz="1600" dirty="0"/>
              <a:t>Offset 0</a:t>
            </a:r>
          </a:p>
        </p:txBody>
      </p:sp>
      <p:sp>
        <p:nvSpPr>
          <p:cNvPr id="98" name="TextBox 97"/>
          <p:cNvSpPr txBox="1"/>
          <p:nvPr/>
        </p:nvSpPr>
        <p:spPr>
          <a:xfrm>
            <a:off x="4384344" y="3442648"/>
            <a:ext cx="1981200" cy="338554"/>
          </a:xfrm>
          <a:prstGeom prst="rect">
            <a:avLst/>
          </a:prstGeom>
          <a:noFill/>
          <a:ln w="12700">
            <a:solidFill>
              <a:schemeClr val="tx1"/>
            </a:solidFill>
          </a:ln>
        </p:spPr>
        <p:txBody>
          <a:bodyPr wrap="square" rtlCol="0">
            <a:spAutoFit/>
          </a:bodyPr>
          <a:lstStyle/>
          <a:p>
            <a:pPr algn="ctr"/>
            <a:r>
              <a:rPr lang="en-US" sz="1600" dirty="0"/>
              <a:t>Offset 1</a:t>
            </a:r>
          </a:p>
        </p:txBody>
      </p:sp>
      <p:sp>
        <p:nvSpPr>
          <p:cNvPr id="99" name="TextBox 98"/>
          <p:cNvSpPr txBox="1"/>
          <p:nvPr/>
        </p:nvSpPr>
        <p:spPr>
          <a:xfrm>
            <a:off x="4384344" y="3110552"/>
            <a:ext cx="1981200" cy="338554"/>
          </a:xfrm>
          <a:prstGeom prst="rect">
            <a:avLst/>
          </a:prstGeom>
          <a:noFill/>
          <a:ln w="12700">
            <a:solidFill>
              <a:schemeClr val="tx1"/>
            </a:solidFill>
          </a:ln>
        </p:spPr>
        <p:txBody>
          <a:bodyPr wrap="square" rtlCol="0">
            <a:spAutoFit/>
          </a:bodyPr>
          <a:lstStyle/>
          <a:p>
            <a:pPr algn="ctr"/>
            <a:r>
              <a:rPr lang="en-US" sz="1600" dirty="0"/>
              <a:t>Offset 2</a:t>
            </a:r>
          </a:p>
        </p:txBody>
      </p:sp>
      <p:sp>
        <p:nvSpPr>
          <p:cNvPr id="100" name="TextBox 99"/>
          <p:cNvSpPr txBox="1"/>
          <p:nvPr/>
        </p:nvSpPr>
        <p:spPr>
          <a:xfrm>
            <a:off x="4384344" y="2770496"/>
            <a:ext cx="1981200" cy="338554"/>
          </a:xfrm>
          <a:prstGeom prst="rect">
            <a:avLst/>
          </a:prstGeom>
          <a:noFill/>
          <a:ln w="12700">
            <a:solidFill>
              <a:schemeClr val="tx1"/>
            </a:solidFill>
          </a:ln>
        </p:spPr>
        <p:txBody>
          <a:bodyPr wrap="square" rtlCol="0">
            <a:spAutoFit/>
          </a:bodyPr>
          <a:lstStyle/>
          <a:p>
            <a:pPr algn="ctr"/>
            <a:r>
              <a:rPr lang="en-US" sz="1600" dirty="0" smtClean="0"/>
              <a:t>Offset 3</a:t>
            </a:r>
            <a:endParaRPr lang="en-US" sz="1600" dirty="0"/>
          </a:p>
        </p:txBody>
      </p:sp>
      <p:cxnSp>
        <p:nvCxnSpPr>
          <p:cNvPr id="105" name="Straight Connector 104"/>
          <p:cNvCxnSpPr/>
          <p:nvPr/>
        </p:nvCxnSpPr>
        <p:spPr>
          <a:xfrm>
            <a:off x="4384344" y="1600200"/>
            <a:ext cx="1981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6" name="TextBox 105"/>
          <p:cNvSpPr txBox="1"/>
          <p:nvPr/>
        </p:nvSpPr>
        <p:spPr>
          <a:xfrm>
            <a:off x="6379192" y="3935104"/>
            <a:ext cx="1258678" cy="307777"/>
          </a:xfrm>
          <a:prstGeom prst="rect">
            <a:avLst/>
          </a:prstGeom>
          <a:noFill/>
        </p:spPr>
        <p:txBody>
          <a:bodyPr wrap="none" rtlCol="0">
            <a:spAutoFit/>
          </a:bodyPr>
          <a:lstStyle/>
          <a:p>
            <a:r>
              <a:rPr lang="en-US" sz="1400" b="1" dirty="0" smtClean="0">
                <a:latin typeface="Courier New" panose="02070309020205020404" pitchFamily="49" charset="0"/>
                <a:cs typeface="Courier New" panose="02070309020205020404" pitchFamily="49" charset="0"/>
              </a:rPr>
              <a:t>FED4_0000h</a:t>
            </a:r>
            <a:endParaRPr lang="en-US" sz="1400" b="1" dirty="0">
              <a:latin typeface="Courier New" panose="02070309020205020404" pitchFamily="49" charset="0"/>
              <a:cs typeface="Courier New" panose="02070309020205020404" pitchFamily="49" charset="0"/>
            </a:endParaRPr>
          </a:p>
        </p:txBody>
      </p:sp>
      <p:sp>
        <p:nvSpPr>
          <p:cNvPr id="107" name="TextBox 106"/>
          <p:cNvSpPr txBox="1"/>
          <p:nvPr/>
        </p:nvSpPr>
        <p:spPr>
          <a:xfrm>
            <a:off x="6373504" y="1447800"/>
            <a:ext cx="1258678" cy="307777"/>
          </a:xfrm>
          <a:prstGeom prst="rect">
            <a:avLst/>
          </a:prstGeom>
          <a:noFill/>
        </p:spPr>
        <p:txBody>
          <a:bodyPr wrap="none" rtlCol="0">
            <a:spAutoFit/>
          </a:bodyPr>
          <a:lstStyle/>
          <a:p>
            <a:r>
              <a:rPr lang="en-US" sz="1400" b="1" dirty="0" smtClean="0">
                <a:latin typeface="Courier New" panose="02070309020205020404" pitchFamily="49" charset="0"/>
                <a:cs typeface="Courier New" panose="02070309020205020404" pitchFamily="49" charset="0"/>
              </a:rPr>
              <a:t>FED4_BFFFh</a:t>
            </a:r>
            <a:endParaRPr lang="en-US" sz="1400" b="1" dirty="0">
              <a:latin typeface="Courier New" panose="02070309020205020404" pitchFamily="49" charset="0"/>
              <a:cs typeface="Courier New" panose="02070309020205020404" pitchFamily="49" charset="0"/>
            </a:endParaRPr>
          </a:p>
        </p:txBody>
      </p:sp>
      <p:sp>
        <p:nvSpPr>
          <p:cNvPr id="108" name="TextBox 107"/>
          <p:cNvSpPr txBox="1"/>
          <p:nvPr/>
        </p:nvSpPr>
        <p:spPr>
          <a:xfrm>
            <a:off x="-2330" y="0"/>
            <a:ext cx="4087230" cy="584775"/>
          </a:xfrm>
          <a:prstGeom prst="rect">
            <a:avLst/>
          </a:prstGeom>
          <a:noFill/>
        </p:spPr>
        <p:txBody>
          <a:bodyPr wrap="square" rtlCol="0">
            <a:spAutoFit/>
          </a:bodyPr>
          <a:lstStyle/>
          <a:p>
            <a:pPr algn="ctr"/>
            <a:r>
              <a:rPr lang="en-US" sz="3200" dirty="0" smtClean="0">
                <a:latin typeface="Arial" panose="020B0604020202020204" pitchFamily="34" charset="0"/>
                <a:cs typeface="Arial" panose="020B0604020202020204" pitchFamily="34" charset="0"/>
              </a:rPr>
              <a:t>Memory-Mapped I/O</a:t>
            </a:r>
          </a:p>
        </p:txBody>
      </p:sp>
      <p:sp>
        <p:nvSpPr>
          <p:cNvPr id="5" name="TextBox 4"/>
          <p:cNvSpPr txBox="1"/>
          <p:nvPr/>
        </p:nvSpPr>
        <p:spPr>
          <a:xfrm>
            <a:off x="11752" y="4277502"/>
            <a:ext cx="4061573" cy="2585323"/>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Sometimes you will see them referred to as “ports.”  Most commonly they are referred to as </a:t>
            </a:r>
            <a:r>
              <a:rPr lang="en-US" dirty="0" smtClean="0">
                <a:latin typeface="Arial" panose="020B0604020202020204" pitchFamily="34" charset="0"/>
                <a:cs typeface="Arial" panose="020B0604020202020204" pitchFamily="34" charset="0"/>
              </a:rPr>
              <a:t>offsets</a:t>
            </a:r>
            <a:r>
              <a:rPr lang="en-US" dirty="0">
                <a:latin typeface="Arial" panose="020B0604020202020204" pitchFamily="34" charset="0"/>
                <a:cs typeface="Arial" panose="020B0604020202020204" pitchFamily="34" charset="0"/>
              </a:rPr>
              <a:t> </a:t>
            </a:r>
            <a:r>
              <a:rPr lang="en-US" dirty="0" smtClean="0">
                <a:latin typeface="Arial" panose="020B0604020202020204" pitchFamily="34" charset="0"/>
                <a:cs typeface="Arial" panose="020B0604020202020204" pitchFamily="34" charset="0"/>
              </a:rPr>
              <a:t>(like in the Intel datasheets)</a:t>
            </a:r>
          </a:p>
          <a:p>
            <a:endParaRPr lang="en-US" dirty="0">
              <a:latin typeface="Arial" panose="020B0604020202020204" pitchFamily="34" charset="0"/>
              <a:cs typeface="Arial" panose="020B0604020202020204" pitchFamily="34" charset="0"/>
            </a:endParaRPr>
          </a:p>
          <a:p>
            <a:r>
              <a:rPr lang="en-US" dirty="0" smtClean="0">
                <a:latin typeface="Arial" panose="020B0604020202020204" pitchFamily="34" charset="0"/>
                <a:cs typeface="Arial" panose="020B0604020202020204" pitchFamily="34" charset="0"/>
              </a:rPr>
              <a:t>For example:</a:t>
            </a:r>
          </a:p>
          <a:p>
            <a:r>
              <a:rPr lang="en-US" dirty="0" smtClean="0">
                <a:latin typeface="Arial" panose="020B0604020202020204" pitchFamily="34" charset="0"/>
                <a:cs typeface="Arial" panose="020B0604020202020204" pitchFamily="34" charset="0"/>
              </a:rPr>
              <a:t>Port 0 is located at offset 0 and can be accessed as a byte, word, or dword</a:t>
            </a:r>
          </a:p>
        </p:txBody>
      </p:sp>
      <p:sp>
        <p:nvSpPr>
          <p:cNvPr id="42" name="TextBox 41"/>
          <p:cNvSpPr txBox="1"/>
          <p:nvPr/>
        </p:nvSpPr>
        <p:spPr>
          <a:xfrm>
            <a:off x="4267200" y="1828800"/>
            <a:ext cx="232756" cy="738664"/>
          </a:xfrm>
          <a:prstGeom prst="rect">
            <a:avLst/>
          </a:prstGeom>
          <a:solidFill>
            <a:schemeClr val="bg1"/>
          </a:solidFill>
        </p:spPr>
        <p:txBody>
          <a:bodyPr wrap="none" rtlCol="0">
            <a:spAutoFit/>
          </a:bodyPr>
          <a:lstStyle/>
          <a:p>
            <a:r>
              <a:rPr lang="en-US" sz="1400" b="1" dirty="0" smtClean="0"/>
              <a:t>.</a:t>
            </a:r>
          </a:p>
          <a:p>
            <a:r>
              <a:rPr lang="en-US" sz="1400" b="1" dirty="0" smtClean="0"/>
              <a:t>.</a:t>
            </a:r>
          </a:p>
          <a:p>
            <a:r>
              <a:rPr lang="en-US" sz="1400" b="1" dirty="0" smtClean="0"/>
              <a:t>.</a:t>
            </a:r>
          </a:p>
        </p:txBody>
      </p:sp>
      <p:sp>
        <p:nvSpPr>
          <p:cNvPr id="43" name="TextBox 42"/>
          <p:cNvSpPr txBox="1"/>
          <p:nvPr/>
        </p:nvSpPr>
        <p:spPr>
          <a:xfrm>
            <a:off x="6244244" y="1828800"/>
            <a:ext cx="232756" cy="738664"/>
          </a:xfrm>
          <a:prstGeom prst="rect">
            <a:avLst/>
          </a:prstGeom>
          <a:solidFill>
            <a:schemeClr val="bg1"/>
          </a:solidFill>
        </p:spPr>
        <p:txBody>
          <a:bodyPr wrap="none" rtlCol="0">
            <a:spAutoFit/>
          </a:bodyPr>
          <a:lstStyle/>
          <a:p>
            <a:r>
              <a:rPr lang="en-US" sz="1400" b="1" dirty="0" smtClean="0"/>
              <a:t>.</a:t>
            </a:r>
          </a:p>
          <a:p>
            <a:r>
              <a:rPr lang="en-US" sz="1400" b="1" dirty="0" smtClean="0"/>
              <a:t>.</a:t>
            </a:r>
          </a:p>
          <a:p>
            <a:r>
              <a:rPr lang="en-US" sz="1400" b="1" dirty="0" smtClean="0"/>
              <a:t>.</a:t>
            </a:r>
          </a:p>
        </p:txBody>
      </p:sp>
      <p:sp>
        <p:nvSpPr>
          <p:cNvPr id="6" name="Slide Number Placeholder 5"/>
          <p:cNvSpPr>
            <a:spLocks noGrp="1"/>
          </p:cNvSpPr>
          <p:nvPr>
            <p:ph type="sldNum" sz="quarter" idx="12"/>
          </p:nvPr>
        </p:nvSpPr>
        <p:spPr/>
        <p:txBody>
          <a:bodyPr/>
          <a:lstStyle/>
          <a:p>
            <a:fld id="{B6F15528-21DE-4FAA-801E-634DDDAF4B2B}" type="slidenum">
              <a:rPr lang="en-US" smtClean="0"/>
              <a:pPr/>
              <a:t>130</a:t>
            </a:fld>
            <a:endParaRPr lang="en-US"/>
          </a:p>
        </p:txBody>
      </p:sp>
    </p:spTree>
    <p:extLst>
      <p:ext uri="{BB962C8B-B14F-4D97-AF65-F5344CB8AC3E}">
        <p14:creationId xmlns:p14="http://schemas.microsoft.com/office/powerpoint/2010/main" val="383668251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9634"/>
            <a:ext cx="8229600" cy="1143000"/>
          </a:xfrm>
        </p:spPr>
        <p:txBody>
          <a:bodyPr>
            <a:normAutofit/>
          </a:bodyPr>
          <a:lstStyle/>
          <a:p>
            <a:r>
              <a:rPr lang="en-US" sz="3600" dirty="0" smtClean="0">
                <a:latin typeface="Arial" pitchFamily="34" charset="0"/>
                <a:cs typeface="Arial" pitchFamily="34" charset="0"/>
              </a:rPr>
              <a:t>Memory Mapped IO</a:t>
            </a:r>
            <a:endParaRPr lang="en-US" sz="3600" dirty="0"/>
          </a:p>
        </p:txBody>
      </p:sp>
      <p:sp>
        <p:nvSpPr>
          <p:cNvPr id="3" name="Content Placeholder 2"/>
          <p:cNvSpPr>
            <a:spLocks noGrp="1"/>
          </p:cNvSpPr>
          <p:nvPr>
            <p:ph idx="1"/>
          </p:nvPr>
        </p:nvSpPr>
        <p:spPr>
          <a:xfrm>
            <a:off x="4191000" y="1600200"/>
            <a:ext cx="4495800" cy="5029200"/>
          </a:xfrm>
        </p:spPr>
        <p:txBody>
          <a:bodyPr>
            <a:normAutofit/>
          </a:bodyPr>
          <a:lstStyle/>
          <a:p>
            <a:r>
              <a:rPr lang="en-US" sz="2400" dirty="0" smtClean="0">
                <a:latin typeface="Arial" pitchFamily="34" charset="0"/>
                <a:cs typeface="Arial" pitchFamily="34" charset="0"/>
              </a:rPr>
              <a:t>The colored regions are memory mapped devices</a:t>
            </a:r>
          </a:p>
          <a:p>
            <a:r>
              <a:rPr lang="en-US" sz="2400" dirty="0" smtClean="0">
                <a:latin typeface="Arial" pitchFamily="34" charset="0"/>
                <a:cs typeface="Arial" pitchFamily="34" charset="0"/>
              </a:rPr>
              <a:t>Accesses to these memory ranges are decoded to a device itself</a:t>
            </a:r>
          </a:p>
          <a:p>
            <a:r>
              <a:rPr lang="en-US" sz="2400" dirty="0" smtClean="0">
                <a:latin typeface="Arial" pitchFamily="34" charset="0"/>
                <a:cs typeface="Arial" pitchFamily="34" charset="0"/>
              </a:rPr>
              <a:t>Flash refers to the BIOS flash</a:t>
            </a:r>
          </a:p>
          <a:p>
            <a:r>
              <a:rPr lang="en-US" sz="2400" dirty="0" smtClean="0">
                <a:latin typeface="Arial" pitchFamily="34" charset="0"/>
                <a:cs typeface="Arial" pitchFamily="34" charset="0"/>
              </a:rPr>
              <a:t>APIC is the programmable interrupt controller</a:t>
            </a:r>
          </a:p>
          <a:p>
            <a:r>
              <a:rPr lang="en-US" sz="2400" dirty="0" smtClean="0">
                <a:latin typeface="Arial" pitchFamily="34" charset="0"/>
                <a:cs typeface="Arial" pitchFamily="34" charset="0"/>
              </a:rPr>
              <a:t>PCI Memory range is programmed by BIOS in the PCIEXBAR </a:t>
            </a:r>
            <a:endParaRPr lang="en-US" sz="2400" dirty="0">
              <a:latin typeface="Arial" pitchFamily="34" charset="0"/>
              <a:cs typeface="Arial" pitchFamily="34" charset="0"/>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371599"/>
            <a:ext cx="3627090" cy="5153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1458558" y="1526188"/>
            <a:ext cx="1600200" cy="343457"/>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476112" y="1905000"/>
            <a:ext cx="1568669" cy="343457"/>
          </a:xfrm>
          <a:prstGeom prst="rect">
            <a:avLst/>
          </a:prstGeom>
          <a:solidFill>
            <a:schemeClr val="accent3">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473124" y="2256649"/>
            <a:ext cx="1584356" cy="527772"/>
          </a:xfrm>
          <a:prstGeom prst="rect">
            <a:avLst/>
          </a:prstGeom>
          <a:solidFill>
            <a:schemeClr val="accent6">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lide Number Placeholder 7"/>
          <p:cNvSpPr>
            <a:spLocks noGrp="1"/>
          </p:cNvSpPr>
          <p:nvPr>
            <p:ph type="sldNum" sz="quarter" idx="12"/>
          </p:nvPr>
        </p:nvSpPr>
        <p:spPr/>
        <p:txBody>
          <a:bodyPr/>
          <a:lstStyle/>
          <a:p>
            <a:fld id="{B6F15528-21DE-4FAA-801E-634DDDAF4B2B}" type="slidenum">
              <a:rPr lang="en-US" smtClean="0"/>
              <a:pPr/>
              <a:t>131</a:t>
            </a:fld>
            <a:endParaRPr lang="en-US"/>
          </a:p>
        </p:txBody>
      </p:sp>
    </p:spTree>
    <p:extLst>
      <p:ext uri="{BB962C8B-B14F-4D97-AF65-F5344CB8AC3E}">
        <p14:creationId xmlns:p14="http://schemas.microsoft.com/office/powerpoint/2010/main" val="8144787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Peripherals that Map to Both</a:t>
            </a:r>
            <a:endParaRPr lang="en-US" dirty="0"/>
          </a:p>
        </p:txBody>
      </p:sp>
      <p:sp>
        <p:nvSpPr>
          <p:cNvPr id="3" name="Content Placeholder 2"/>
          <p:cNvSpPr>
            <a:spLocks noGrp="1"/>
          </p:cNvSpPr>
          <p:nvPr>
            <p:ph idx="1"/>
          </p:nvPr>
        </p:nvSpPr>
        <p:spPr>
          <a:xfrm>
            <a:off x="457200" y="1447800"/>
            <a:ext cx="8229600" cy="5105400"/>
          </a:xfrm>
        </p:spPr>
        <p:txBody>
          <a:bodyPr>
            <a:normAutofit/>
          </a:bodyPr>
          <a:lstStyle/>
          <a:p>
            <a:r>
              <a:rPr lang="en-US" sz="2400" dirty="0" smtClean="0">
                <a:latin typeface="Arial" pitchFamily="34" charset="0"/>
                <a:cs typeface="Arial" pitchFamily="34" charset="0"/>
              </a:rPr>
              <a:t>Devices can map to both memory and IO address space</a:t>
            </a:r>
          </a:p>
          <a:p>
            <a:r>
              <a:rPr lang="en-US" sz="2400" dirty="0" smtClean="0">
                <a:latin typeface="Arial" pitchFamily="34" charset="0"/>
                <a:cs typeface="Arial" pitchFamily="34" charset="0"/>
              </a:rPr>
              <a:t>PCI Express is a good example of devices that map to both the IO address space and the physical memory address space</a:t>
            </a:r>
          </a:p>
          <a:p>
            <a:r>
              <a:rPr lang="en-US" sz="2400" dirty="0" smtClean="0">
                <a:latin typeface="Arial" pitchFamily="34" charset="0"/>
                <a:cs typeface="Arial" pitchFamily="34" charset="0"/>
              </a:rPr>
              <a:t>Compatible PCI configuration space maps to IO Addresses CF8h and CFCh</a:t>
            </a:r>
          </a:p>
          <a:p>
            <a:r>
              <a:rPr lang="en-US" sz="2400" dirty="0" smtClean="0">
                <a:latin typeface="Arial" pitchFamily="34" charset="0"/>
                <a:cs typeface="Arial" pitchFamily="34" charset="0"/>
              </a:rPr>
              <a:t>Both Compatible PCI configuration space plus the extended header are also mapped to a memory location/size defined by the PCIEXBAR register located in the DRAM Controller</a:t>
            </a:r>
          </a:p>
          <a:p>
            <a:r>
              <a:rPr lang="en-US" sz="2400" dirty="0" smtClean="0">
                <a:latin typeface="Arial" pitchFamily="34" charset="0"/>
                <a:cs typeface="Arial" pitchFamily="34" charset="0"/>
              </a:rPr>
              <a:t>We'll get into this again once we get to PCI</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132</a:t>
            </a:fld>
            <a:endParaRPr lang="en-US"/>
          </a:p>
        </p:txBody>
      </p:sp>
    </p:spTree>
    <p:extLst>
      <p:ext uri="{BB962C8B-B14F-4D97-AF65-F5344CB8AC3E}">
        <p14:creationId xmlns:p14="http://schemas.microsoft.com/office/powerpoint/2010/main" val="21979356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p:spPr>
        <p:txBody>
          <a:bodyPr>
            <a:normAutofit/>
          </a:bodyPr>
          <a:lstStyle/>
          <a:p>
            <a:r>
              <a:rPr lang="en-US" dirty="0" smtClean="0">
                <a:latin typeface="Arial" pitchFamily="34" charset="0"/>
                <a:cs typeface="Arial" pitchFamily="34" charset="0"/>
              </a:rPr>
              <a:t>Port-mapped I/O Address Space</a:t>
            </a:r>
            <a:r>
              <a:rPr lang="en-US" dirty="0" smtClean="0"/>
              <a:t>	</a:t>
            </a:r>
            <a:endParaRPr lang="en-US" dirty="0"/>
          </a:p>
        </p:txBody>
      </p:sp>
      <p:sp>
        <p:nvSpPr>
          <p:cNvPr id="3" name="Content Placeholder 2"/>
          <p:cNvSpPr>
            <a:spLocks noGrp="1"/>
          </p:cNvSpPr>
          <p:nvPr>
            <p:ph idx="1"/>
          </p:nvPr>
        </p:nvSpPr>
        <p:spPr>
          <a:xfrm>
            <a:off x="457200" y="1219200"/>
            <a:ext cx="5257800" cy="5269468"/>
          </a:xfrm>
        </p:spPr>
        <p:txBody>
          <a:bodyPr>
            <a:normAutofit fontScale="77500" lnSpcReduction="20000"/>
          </a:bodyPr>
          <a:lstStyle/>
          <a:p>
            <a:r>
              <a:rPr lang="en-US" sz="2400" dirty="0" smtClean="0">
                <a:latin typeface="Arial" pitchFamily="34" charset="0"/>
                <a:cs typeface="Arial" pitchFamily="34" charset="0"/>
              </a:rPr>
              <a:t>Software </a:t>
            </a:r>
            <a:r>
              <a:rPr lang="en-US" sz="2400" dirty="0">
                <a:latin typeface="Arial" pitchFamily="34" charset="0"/>
                <a:cs typeface="Arial" pitchFamily="34" charset="0"/>
              </a:rPr>
              <a:t>and hardware architectures of x86 architecture support a separate address space called “I/O Address Space</a:t>
            </a:r>
            <a:r>
              <a:rPr lang="en-US" sz="2400" dirty="0" smtClean="0">
                <a:latin typeface="Arial" pitchFamily="34" charset="0"/>
                <a:cs typeface="Arial" pitchFamily="34" charset="0"/>
              </a:rPr>
              <a:t>”</a:t>
            </a:r>
          </a:p>
          <a:p>
            <a:pPr lvl="1"/>
            <a:r>
              <a:rPr lang="en-US" sz="2000" dirty="0" smtClean="0">
                <a:latin typeface="Arial" pitchFamily="34" charset="0"/>
                <a:cs typeface="Arial" pitchFamily="34" charset="0"/>
              </a:rPr>
              <a:t>Separate from memory space</a:t>
            </a:r>
            <a:endParaRPr lang="en-US" sz="2000" dirty="0">
              <a:latin typeface="Arial" pitchFamily="34" charset="0"/>
              <a:cs typeface="Arial" pitchFamily="34" charset="0"/>
            </a:endParaRPr>
          </a:p>
          <a:p>
            <a:r>
              <a:rPr lang="en-US" sz="2400" dirty="0">
                <a:latin typeface="Arial" pitchFamily="34" charset="0"/>
                <a:cs typeface="Arial" pitchFamily="34" charset="0"/>
              </a:rPr>
              <a:t>Access to this separate I/O space is handled through a set of I/O instructions</a:t>
            </a:r>
          </a:p>
          <a:p>
            <a:pPr lvl="1"/>
            <a:r>
              <a:rPr lang="en-US" sz="2000" dirty="0">
                <a:latin typeface="Arial" pitchFamily="34" charset="0"/>
                <a:cs typeface="Arial" pitchFamily="34" charset="0"/>
              </a:rPr>
              <a:t>IN,OUT, INS, OUTS</a:t>
            </a:r>
          </a:p>
          <a:p>
            <a:r>
              <a:rPr lang="en-US" sz="2400" dirty="0" smtClean="0">
                <a:latin typeface="Arial" pitchFamily="34" charset="0"/>
                <a:cs typeface="Arial" pitchFamily="34" charset="0"/>
              </a:rPr>
              <a:t>Access requires </a:t>
            </a:r>
            <a:r>
              <a:rPr lang="en-US" sz="2400" dirty="0">
                <a:latin typeface="Arial" pitchFamily="34" charset="0"/>
                <a:cs typeface="Arial" pitchFamily="34" charset="0"/>
              </a:rPr>
              <a:t>Ring0 </a:t>
            </a:r>
            <a:r>
              <a:rPr lang="en-US" sz="2400" dirty="0" smtClean="0">
                <a:latin typeface="Arial" pitchFamily="34" charset="0"/>
                <a:cs typeface="Arial" pitchFamily="34" charset="0"/>
              </a:rPr>
              <a:t>privileges</a:t>
            </a:r>
            <a:endParaRPr lang="en-US" sz="2400" dirty="0">
              <a:latin typeface="Arial" pitchFamily="34" charset="0"/>
              <a:cs typeface="Arial" pitchFamily="34" charset="0"/>
            </a:endParaRPr>
          </a:p>
          <a:p>
            <a:pPr lvl="1"/>
            <a:r>
              <a:rPr lang="en-US" sz="2000" dirty="0">
                <a:latin typeface="Arial" pitchFamily="34" charset="0"/>
                <a:cs typeface="Arial" pitchFamily="34" charset="0"/>
              </a:rPr>
              <a:t>Access requirement does not apply to all operating modes (like Real-Mode)</a:t>
            </a:r>
          </a:p>
          <a:p>
            <a:r>
              <a:rPr lang="en-US" sz="2400" dirty="0">
                <a:latin typeface="Arial" pitchFamily="34" charset="0"/>
                <a:cs typeface="Arial" pitchFamily="34" charset="0"/>
              </a:rPr>
              <a:t>The processor allows 64 KB+3 bytes to be addressed within the I/O space</a:t>
            </a:r>
          </a:p>
          <a:p>
            <a:r>
              <a:rPr lang="en-US" sz="2400" dirty="0">
                <a:latin typeface="Arial" pitchFamily="34" charset="0"/>
                <a:cs typeface="Arial" pitchFamily="34" charset="0"/>
              </a:rPr>
              <a:t>Hearkens back to a time when memory was not so plentiful</a:t>
            </a:r>
          </a:p>
          <a:p>
            <a:r>
              <a:rPr lang="en-US" sz="2400" dirty="0">
                <a:latin typeface="Arial" pitchFamily="34" charset="0"/>
                <a:cs typeface="Arial" pitchFamily="34" charset="0"/>
              </a:rPr>
              <a:t>You may never see port I/O when analyzing high-level applications, but in systems programming (and especially BIOS) you will see lots of port I/O</a:t>
            </a:r>
          </a:p>
          <a:p>
            <a:r>
              <a:rPr lang="en-US" sz="2400" dirty="0" smtClean="0">
                <a:latin typeface="Arial" pitchFamily="34" charset="0"/>
                <a:cs typeface="Arial" pitchFamily="34" charset="0"/>
              </a:rPr>
              <a:t>One of the biggest impediments to understanding what's going on in a BIOS</a:t>
            </a:r>
            <a:endParaRPr lang="en-US" sz="2400" dirty="0">
              <a:latin typeface="Arial" pitchFamily="34" charset="0"/>
              <a:cs typeface="Arial" pitchFamily="34" charset="0"/>
            </a:endParaRPr>
          </a:p>
        </p:txBody>
      </p:sp>
      <p:sp>
        <p:nvSpPr>
          <p:cNvPr id="5" name="Rectangle 4"/>
          <p:cNvSpPr/>
          <p:nvPr/>
        </p:nvSpPr>
        <p:spPr>
          <a:xfrm>
            <a:off x="6078843" y="1466431"/>
            <a:ext cx="1981200" cy="4953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6078843" y="6079375"/>
            <a:ext cx="1981200" cy="338554"/>
          </a:xfrm>
          <a:prstGeom prst="rect">
            <a:avLst/>
          </a:prstGeom>
          <a:noFill/>
          <a:ln w="12700">
            <a:solidFill>
              <a:schemeClr val="tx1"/>
            </a:solidFill>
          </a:ln>
        </p:spPr>
        <p:txBody>
          <a:bodyPr wrap="square" rtlCol="0">
            <a:spAutoFit/>
          </a:bodyPr>
          <a:lstStyle/>
          <a:p>
            <a:pPr algn="ctr"/>
            <a:r>
              <a:rPr lang="en-US" sz="1600" dirty="0" smtClean="0"/>
              <a:t>Port 0</a:t>
            </a:r>
            <a:endParaRPr lang="en-US" sz="1600" dirty="0"/>
          </a:p>
        </p:txBody>
      </p:sp>
      <p:sp>
        <p:nvSpPr>
          <p:cNvPr id="7" name="TextBox 6"/>
          <p:cNvSpPr txBox="1"/>
          <p:nvPr/>
        </p:nvSpPr>
        <p:spPr>
          <a:xfrm>
            <a:off x="6078843" y="5748650"/>
            <a:ext cx="1981200" cy="338554"/>
          </a:xfrm>
          <a:prstGeom prst="rect">
            <a:avLst/>
          </a:prstGeom>
          <a:noFill/>
          <a:ln w="12700">
            <a:solidFill>
              <a:schemeClr val="tx1"/>
            </a:solidFill>
          </a:ln>
        </p:spPr>
        <p:txBody>
          <a:bodyPr wrap="square" rtlCol="0">
            <a:spAutoFit/>
          </a:bodyPr>
          <a:lstStyle/>
          <a:p>
            <a:pPr algn="ctr"/>
            <a:r>
              <a:rPr lang="en-US" sz="1600" dirty="0" smtClean="0"/>
              <a:t>Port 1</a:t>
            </a:r>
            <a:endParaRPr lang="en-US" sz="1600" dirty="0"/>
          </a:p>
        </p:txBody>
      </p:sp>
      <p:sp>
        <p:nvSpPr>
          <p:cNvPr id="8" name="TextBox 7"/>
          <p:cNvSpPr txBox="1"/>
          <p:nvPr/>
        </p:nvSpPr>
        <p:spPr>
          <a:xfrm>
            <a:off x="6078843" y="5412237"/>
            <a:ext cx="1981200" cy="338554"/>
          </a:xfrm>
          <a:prstGeom prst="rect">
            <a:avLst/>
          </a:prstGeom>
          <a:noFill/>
          <a:ln w="12700">
            <a:solidFill>
              <a:schemeClr val="tx1"/>
            </a:solidFill>
          </a:ln>
        </p:spPr>
        <p:txBody>
          <a:bodyPr wrap="square" rtlCol="0">
            <a:spAutoFit/>
          </a:bodyPr>
          <a:lstStyle/>
          <a:p>
            <a:pPr algn="ctr"/>
            <a:r>
              <a:rPr lang="en-US" sz="1600" dirty="0" smtClean="0"/>
              <a:t>Port 2</a:t>
            </a:r>
            <a:endParaRPr lang="en-US" sz="1600" dirty="0"/>
          </a:p>
        </p:txBody>
      </p:sp>
      <p:sp>
        <p:nvSpPr>
          <p:cNvPr id="9" name="TextBox 8"/>
          <p:cNvSpPr txBox="1"/>
          <p:nvPr/>
        </p:nvSpPr>
        <p:spPr>
          <a:xfrm>
            <a:off x="6078843" y="5072181"/>
            <a:ext cx="1981200" cy="338554"/>
          </a:xfrm>
          <a:prstGeom prst="rect">
            <a:avLst/>
          </a:prstGeom>
          <a:noFill/>
          <a:ln w="12700">
            <a:solidFill>
              <a:schemeClr val="tx1"/>
            </a:solidFill>
          </a:ln>
        </p:spPr>
        <p:txBody>
          <a:bodyPr wrap="square" rtlCol="0">
            <a:spAutoFit/>
          </a:bodyPr>
          <a:lstStyle/>
          <a:p>
            <a:pPr algn="ctr"/>
            <a:r>
              <a:rPr lang="en-US" sz="1600" dirty="0" smtClean="0"/>
              <a:t>Port 3</a:t>
            </a:r>
            <a:endParaRPr lang="en-US" sz="1600" dirty="0"/>
          </a:p>
        </p:txBody>
      </p:sp>
      <p:sp>
        <p:nvSpPr>
          <p:cNvPr id="10" name="TextBox 9"/>
          <p:cNvSpPr txBox="1"/>
          <p:nvPr/>
        </p:nvSpPr>
        <p:spPr>
          <a:xfrm>
            <a:off x="6078843" y="4741456"/>
            <a:ext cx="1981200" cy="338554"/>
          </a:xfrm>
          <a:prstGeom prst="rect">
            <a:avLst/>
          </a:prstGeom>
          <a:noFill/>
          <a:ln w="12700">
            <a:solidFill>
              <a:schemeClr val="tx1"/>
            </a:solidFill>
          </a:ln>
        </p:spPr>
        <p:txBody>
          <a:bodyPr wrap="square" rtlCol="0">
            <a:spAutoFit/>
          </a:bodyPr>
          <a:lstStyle/>
          <a:p>
            <a:pPr algn="ctr"/>
            <a:r>
              <a:rPr lang="en-US" sz="1600" dirty="0" smtClean="0"/>
              <a:t>Port 4</a:t>
            </a:r>
            <a:endParaRPr lang="en-US" sz="1600" dirty="0"/>
          </a:p>
        </p:txBody>
      </p:sp>
      <p:sp>
        <p:nvSpPr>
          <p:cNvPr id="11" name="TextBox 10"/>
          <p:cNvSpPr txBox="1"/>
          <p:nvPr/>
        </p:nvSpPr>
        <p:spPr>
          <a:xfrm>
            <a:off x="6078843" y="1467933"/>
            <a:ext cx="1981200" cy="338554"/>
          </a:xfrm>
          <a:prstGeom prst="rect">
            <a:avLst/>
          </a:prstGeom>
          <a:noFill/>
          <a:ln w="12700">
            <a:solidFill>
              <a:schemeClr val="tx1"/>
            </a:solidFill>
          </a:ln>
        </p:spPr>
        <p:txBody>
          <a:bodyPr wrap="square" rtlCol="0">
            <a:spAutoFit/>
          </a:bodyPr>
          <a:lstStyle/>
          <a:p>
            <a:pPr algn="ctr"/>
            <a:r>
              <a:rPr lang="en-US" sz="1600" dirty="0" smtClean="0"/>
              <a:t>Port 65535</a:t>
            </a:r>
            <a:endParaRPr lang="en-US" sz="1600" dirty="0"/>
          </a:p>
        </p:txBody>
      </p:sp>
      <p:sp>
        <p:nvSpPr>
          <p:cNvPr id="12" name="TextBox 11"/>
          <p:cNvSpPr txBox="1"/>
          <p:nvPr/>
        </p:nvSpPr>
        <p:spPr>
          <a:xfrm>
            <a:off x="8074951" y="6245423"/>
            <a:ext cx="829073" cy="307777"/>
          </a:xfrm>
          <a:prstGeom prst="rect">
            <a:avLst/>
          </a:prstGeom>
          <a:noFill/>
        </p:spPr>
        <p:txBody>
          <a:bodyPr wrap="none" rtlCol="0">
            <a:spAutoFit/>
          </a:bodyPr>
          <a:lstStyle/>
          <a:p>
            <a:r>
              <a:rPr lang="en-US" sz="1400" b="1" dirty="0" smtClean="0">
                <a:latin typeface="Courier New" panose="02070309020205020404" pitchFamily="49" charset="0"/>
                <a:cs typeface="Courier New" panose="02070309020205020404" pitchFamily="49" charset="0"/>
              </a:rPr>
              <a:t>0x0000</a:t>
            </a:r>
            <a:endParaRPr lang="en-US" sz="1400" b="1" dirty="0">
              <a:latin typeface="Courier New" panose="02070309020205020404" pitchFamily="49" charset="0"/>
              <a:cs typeface="Courier New" panose="02070309020205020404" pitchFamily="49" charset="0"/>
            </a:endParaRPr>
          </a:p>
        </p:txBody>
      </p:sp>
      <p:sp>
        <p:nvSpPr>
          <p:cNvPr id="13" name="TextBox 12"/>
          <p:cNvSpPr txBox="1"/>
          <p:nvPr/>
        </p:nvSpPr>
        <p:spPr>
          <a:xfrm>
            <a:off x="8080639" y="5926975"/>
            <a:ext cx="829073" cy="307777"/>
          </a:xfrm>
          <a:prstGeom prst="rect">
            <a:avLst/>
          </a:prstGeom>
          <a:noFill/>
        </p:spPr>
        <p:txBody>
          <a:bodyPr wrap="none" rtlCol="0">
            <a:spAutoFit/>
          </a:bodyPr>
          <a:lstStyle/>
          <a:p>
            <a:r>
              <a:rPr lang="en-US" sz="1400" b="1" dirty="0" smtClean="0">
                <a:latin typeface="Courier New" panose="02070309020205020404" pitchFamily="49" charset="0"/>
                <a:cs typeface="Courier New" panose="02070309020205020404" pitchFamily="49" charset="0"/>
              </a:rPr>
              <a:t>0x0001</a:t>
            </a:r>
            <a:endParaRPr lang="en-US" sz="1400" b="1" dirty="0">
              <a:latin typeface="Courier New" panose="02070309020205020404" pitchFamily="49" charset="0"/>
              <a:cs typeface="Courier New" panose="02070309020205020404" pitchFamily="49" charset="0"/>
            </a:endParaRPr>
          </a:p>
        </p:txBody>
      </p:sp>
      <p:sp>
        <p:nvSpPr>
          <p:cNvPr id="14" name="TextBox 13"/>
          <p:cNvSpPr txBox="1"/>
          <p:nvPr/>
        </p:nvSpPr>
        <p:spPr>
          <a:xfrm>
            <a:off x="8080639" y="5575543"/>
            <a:ext cx="829073" cy="307777"/>
          </a:xfrm>
          <a:prstGeom prst="rect">
            <a:avLst/>
          </a:prstGeom>
          <a:noFill/>
        </p:spPr>
        <p:txBody>
          <a:bodyPr wrap="none" rtlCol="0">
            <a:spAutoFit/>
          </a:bodyPr>
          <a:lstStyle/>
          <a:p>
            <a:r>
              <a:rPr lang="en-US" sz="1400" b="1" dirty="0" smtClean="0">
                <a:latin typeface="Courier New" panose="02070309020205020404" pitchFamily="49" charset="0"/>
                <a:cs typeface="Courier New" panose="02070309020205020404" pitchFamily="49" charset="0"/>
              </a:rPr>
              <a:t>0x0002</a:t>
            </a:r>
            <a:endParaRPr lang="en-US" sz="1400" b="1" dirty="0">
              <a:latin typeface="Courier New" panose="02070309020205020404" pitchFamily="49" charset="0"/>
              <a:cs typeface="Courier New" panose="02070309020205020404" pitchFamily="49" charset="0"/>
            </a:endParaRPr>
          </a:p>
        </p:txBody>
      </p:sp>
      <p:sp>
        <p:nvSpPr>
          <p:cNvPr id="15" name="TextBox 14"/>
          <p:cNvSpPr txBox="1"/>
          <p:nvPr/>
        </p:nvSpPr>
        <p:spPr>
          <a:xfrm>
            <a:off x="8086327" y="5257095"/>
            <a:ext cx="829073" cy="307777"/>
          </a:xfrm>
          <a:prstGeom prst="rect">
            <a:avLst/>
          </a:prstGeom>
          <a:noFill/>
        </p:spPr>
        <p:txBody>
          <a:bodyPr wrap="none" rtlCol="0">
            <a:spAutoFit/>
          </a:bodyPr>
          <a:lstStyle/>
          <a:p>
            <a:r>
              <a:rPr lang="en-US" sz="1400" b="1" dirty="0" smtClean="0">
                <a:latin typeface="Courier New" panose="02070309020205020404" pitchFamily="49" charset="0"/>
                <a:cs typeface="Courier New" panose="02070309020205020404" pitchFamily="49" charset="0"/>
              </a:rPr>
              <a:t>0x0003</a:t>
            </a:r>
            <a:endParaRPr lang="en-US" sz="1400" b="1" dirty="0">
              <a:latin typeface="Courier New" panose="02070309020205020404" pitchFamily="49" charset="0"/>
              <a:cs typeface="Courier New" panose="02070309020205020404" pitchFamily="49" charset="0"/>
            </a:endParaRPr>
          </a:p>
        </p:txBody>
      </p:sp>
      <p:sp>
        <p:nvSpPr>
          <p:cNvPr id="16" name="TextBox 15"/>
          <p:cNvSpPr txBox="1"/>
          <p:nvPr/>
        </p:nvSpPr>
        <p:spPr>
          <a:xfrm>
            <a:off x="8082911" y="4903391"/>
            <a:ext cx="829073" cy="307777"/>
          </a:xfrm>
          <a:prstGeom prst="rect">
            <a:avLst/>
          </a:prstGeom>
          <a:noFill/>
        </p:spPr>
        <p:txBody>
          <a:bodyPr wrap="none" rtlCol="0">
            <a:spAutoFit/>
          </a:bodyPr>
          <a:lstStyle/>
          <a:p>
            <a:r>
              <a:rPr lang="en-US" sz="1400" b="1" dirty="0" smtClean="0">
                <a:latin typeface="Courier New" panose="02070309020205020404" pitchFamily="49" charset="0"/>
                <a:cs typeface="Courier New" panose="02070309020205020404" pitchFamily="49" charset="0"/>
              </a:rPr>
              <a:t>0x0004</a:t>
            </a:r>
            <a:endParaRPr lang="en-US" sz="1400" b="1" dirty="0">
              <a:latin typeface="Courier New" panose="02070309020205020404" pitchFamily="49" charset="0"/>
              <a:cs typeface="Courier New" panose="02070309020205020404" pitchFamily="49" charset="0"/>
            </a:endParaRPr>
          </a:p>
        </p:txBody>
      </p:sp>
      <p:sp>
        <p:nvSpPr>
          <p:cNvPr id="17" name="TextBox 16"/>
          <p:cNvSpPr txBox="1"/>
          <p:nvPr/>
        </p:nvSpPr>
        <p:spPr>
          <a:xfrm>
            <a:off x="8074951" y="1646127"/>
            <a:ext cx="829073" cy="307777"/>
          </a:xfrm>
          <a:prstGeom prst="rect">
            <a:avLst/>
          </a:prstGeom>
          <a:noFill/>
        </p:spPr>
        <p:txBody>
          <a:bodyPr wrap="none" rtlCol="0">
            <a:spAutoFit/>
          </a:bodyPr>
          <a:lstStyle/>
          <a:p>
            <a:r>
              <a:rPr lang="en-US" sz="1400" b="1" dirty="0" smtClean="0">
                <a:latin typeface="Courier New" panose="02070309020205020404" pitchFamily="49" charset="0"/>
                <a:cs typeface="Courier New" panose="02070309020205020404" pitchFamily="49" charset="0"/>
              </a:rPr>
              <a:t>0xFFFF</a:t>
            </a:r>
            <a:endParaRPr lang="en-US" sz="1400" b="1" dirty="0">
              <a:latin typeface="Courier New" panose="02070309020205020404" pitchFamily="49" charset="0"/>
              <a:cs typeface="Courier New" panose="02070309020205020404" pitchFamily="49" charset="0"/>
            </a:endParaRPr>
          </a:p>
        </p:txBody>
      </p:sp>
      <p:sp>
        <p:nvSpPr>
          <p:cNvPr id="18" name="TextBox 17"/>
          <p:cNvSpPr txBox="1"/>
          <p:nvPr/>
        </p:nvSpPr>
        <p:spPr>
          <a:xfrm>
            <a:off x="6975439" y="3470967"/>
            <a:ext cx="232756" cy="738664"/>
          </a:xfrm>
          <a:prstGeom prst="rect">
            <a:avLst/>
          </a:prstGeom>
          <a:noFill/>
        </p:spPr>
        <p:txBody>
          <a:bodyPr wrap="none" rtlCol="0">
            <a:spAutoFit/>
          </a:bodyPr>
          <a:lstStyle/>
          <a:p>
            <a:r>
              <a:rPr lang="en-US" sz="1400" b="1" dirty="0" smtClean="0"/>
              <a:t>.</a:t>
            </a:r>
          </a:p>
          <a:p>
            <a:r>
              <a:rPr lang="en-US" sz="1400" b="1" dirty="0" smtClean="0"/>
              <a:t>.</a:t>
            </a:r>
          </a:p>
          <a:p>
            <a:r>
              <a:rPr lang="en-US" sz="1400" b="1" dirty="0" smtClean="0"/>
              <a:t>.</a:t>
            </a:r>
          </a:p>
        </p:txBody>
      </p:sp>
      <p:sp>
        <p:nvSpPr>
          <p:cNvPr id="19" name="TextBox 18"/>
          <p:cNvSpPr txBox="1"/>
          <p:nvPr/>
        </p:nvSpPr>
        <p:spPr>
          <a:xfrm>
            <a:off x="6078843" y="3105595"/>
            <a:ext cx="1981200" cy="369332"/>
          </a:xfrm>
          <a:prstGeom prst="rect">
            <a:avLst/>
          </a:prstGeom>
          <a:noFill/>
        </p:spPr>
        <p:txBody>
          <a:bodyPr wrap="square" rtlCol="0">
            <a:spAutoFit/>
          </a:bodyPr>
          <a:lstStyle/>
          <a:p>
            <a:pPr algn="ctr"/>
            <a:r>
              <a:rPr lang="en-US" b="1" dirty="0" smtClean="0"/>
              <a:t>I/O Address Space</a:t>
            </a:r>
            <a:endParaRPr lang="en-US" b="1" dirty="0"/>
          </a:p>
        </p:txBody>
      </p:sp>
      <p:sp>
        <p:nvSpPr>
          <p:cNvPr id="20" name="TextBox 19"/>
          <p:cNvSpPr txBox="1"/>
          <p:nvPr/>
        </p:nvSpPr>
        <p:spPr>
          <a:xfrm>
            <a:off x="6979595" y="2304631"/>
            <a:ext cx="232756" cy="738664"/>
          </a:xfrm>
          <a:prstGeom prst="rect">
            <a:avLst/>
          </a:prstGeom>
          <a:noFill/>
        </p:spPr>
        <p:txBody>
          <a:bodyPr wrap="none" rtlCol="0">
            <a:spAutoFit/>
          </a:bodyPr>
          <a:lstStyle/>
          <a:p>
            <a:r>
              <a:rPr lang="en-US" sz="1400" b="1" dirty="0" smtClean="0"/>
              <a:t>.</a:t>
            </a:r>
          </a:p>
          <a:p>
            <a:r>
              <a:rPr lang="en-US" sz="1400" b="1" dirty="0" smtClean="0"/>
              <a:t>.</a:t>
            </a:r>
          </a:p>
          <a:p>
            <a:r>
              <a:rPr lang="en-US" sz="1400" b="1" dirty="0" smtClean="0"/>
              <a:t>.</a:t>
            </a:r>
          </a:p>
        </p:txBody>
      </p:sp>
      <p:sp>
        <p:nvSpPr>
          <p:cNvPr id="21" name="TextBox 20"/>
          <p:cNvSpPr txBox="1"/>
          <p:nvPr/>
        </p:nvSpPr>
        <p:spPr>
          <a:xfrm>
            <a:off x="0" y="6488668"/>
            <a:ext cx="3647793" cy="369332"/>
          </a:xfrm>
          <a:prstGeom prst="rect">
            <a:avLst/>
          </a:prstGeom>
          <a:noFill/>
        </p:spPr>
        <p:txBody>
          <a:bodyPr wrap="none" rtlCol="0">
            <a:spAutoFit/>
          </a:bodyPr>
          <a:lstStyle/>
          <a:p>
            <a:r>
              <a:rPr lang="en-US" dirty="0" smtClean="0"/>
              <a:t>Intel Programmer’s guide, Vol 1, 16.1</a:t>
            </a:r>
            <a:endParaRPr lang="en-US" dirty="0"/>
          </a:p>
        </p:txBody>
      </p:sp>
      <p:sp>
        <p:nvSpPr>
          <p:cNvPr id="22" name="Slide Number Placeholder 21"/>
          <p:cNvSpPr>
            <a:spLocks noGrp="1"/>
          </p:cNvSpPr>
          <p:nvPr>
            <p:ph type="sldNum" sz="quarter" idx="12"/>
          </p:nvPr>
        </p:nvSpPr>
        <p:spPr/>
        <p:txBody>
          <a:bodyPr/>
          <a:lstStyle/>
          <a:p>
            <a:fld id="{B6F15528-21DE-4FAA-801E-634DDDAF4B2B}" type="slidenum">
              <a:rPr lang="en-US" smtClean="0"/>
              <a:pPr/>
              <a:t>133</a:t>
            </a:fld>
            <a:endParaRPr lang="en-US"/>
          </a:p>
        </p:txBody>
      </p:sp>
    </p:spTree>
    <p:extLst>
      <p:ext uri="{BB962C8B-B14F-4D97-AF65-F5344CB8AC3E}">
        <p14:creationId xmlns:p14="http://schemas.microsoft.com/office/powerpoint/2010/main" val="92573303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normAutofit/>
          </a:bodyPr>
          <a:lstStyle/>
          <a:p>
            <a:r>
              <a:rPr lang="en-US" dirty="0" smtClean="0">
                <a:latin typeface="Arial" pitchFamily="34" charset="0"/>
                <a:cs typeface="Arial" pitchFamily="34" charset="0"/>
              </a:rPr>
              <a:t>Port I/O Accesses</a:t>
            </a:r>
            <a:endParaRPr lang="en-US" dirty="0"/>
          </a:p>
        </p:txBody>
      </p:sp>
      <p:sp>
        <p:nvSpPr>
          <p:cNvPr id="3" name="Content Placeholder 2"/>
          <p:cNvSpPr>
            <a:spLocks noGrp="1"/>
          </p:cNvSpPr>
          <p:nvPr>
            <p:ph idx="1"/>
          </p:nvPr>
        </p:nvSpPr>
        <p:spPr>
          <a:xfrm>
            <a:off x="4724400" y="1524000"/>
            <a:ext cx="4114800" cy="4876800"/>
          </a:xfrm>
        </p:spPr>
        <p:txBody>
          <a:bodyPr>
            <a:normAutofit fontScale="92500" lnSpcReduction="20000"/>
          </a:bodyPr>
          <a:lstStyle/>
          <a:p>
            <a:r>
              <a:rPr lang="en-US" sz="2400" dirty="0" smtClean="0">
                <a:latin typeface="Arial" pitchFamily="34" charset="0"/>
                <a:cs typeface="Arial" pitchFamily="34" charset="0"/>
              </a:rPr>
              <a:t>Port I/O access are handled by the Controller Hub</a:t>
            </a:r>
            <a:endParaRPr lang="en-US" sz="2400" dirty="0">
              <a:latin typeface="Arial" pitchFamily="34" charset="0"/>
              <a:cs typeface="Arial" pitchFamily="34" charset="0"/>
            </a:endParaRPr>
          </a:p>
          <a:p>
            <a:pPr lvl="1"/>
            <a:r>
              <a:rPr lang="en-US" sz="2000" dirty="0" smtClean="0">
                <a:latin typeface="Arial" pitchFamily="34" charset="0"/>
                <a:cs typeface="Arial" pitchFamily="34" charset="0"/>
              </a:rPr>
              <a:t>So in a chipset that has a Memory Controller Hub (MCH), the MCH performs no translation of accesses to I/O space </a:t>
            </a:r>
            <a:endParaRPr lang="en-US" sz="2000" dirty="0">
              <a:latin typeface="Arial" pitchFamily="34" charset="0"/>
              <a:cs typeface="Arial" pitchFamily="34" charset="0"/>
            </a:endParaRPr>
          </a:p>
          <a:p>
            <a:pPr lvl="1"/>
            <a:r>
              <a:rPr lang="en-US" sz="2000" dirty="0" smtClean="0">
                <a:latin typeface="Arial" pitchFamily="34" charset="0"/>
                <a:cs typeface="Arial" pitchFamily="34" charset="0"/>
              </a:rPr>
              <a:t>The MCH just forwards them to DMI (and thus to the I/O Controller Hub)</a:t>
            </a:r>
          </a:p>
          <a:p>
            <a:r>
              <a:rPr lang="en-US" sz="2400" dirty="0" smtClean="0">
                <a:latin typeface="Arial" pitchFamily="34" charset="0"/>
                <a:cs typeface="Arial" pitchFamily="34" charset="0"/>
              </a:rPr>
              <a:t>The Controller Hub (ICH/PCH) contains the registers that are located in the I/O address space</a:t>
            </a:r>
          </a:p>
          <a:p>
            <a:r>
              <a:rPr lang="en-US" sz="2400" dirty="0" smtClean="0">
                <a:latin typeface="Arial" pitchFamily="34" charset="0"/>
                <a:cs typeface="Arial" pitchFamily="34" charset="0"/>
              </a:rPr>
              <a:t>Again, separate and distinct from physical memory address space</a:t>
            </a:r>
          </a:p>
        </p:txBody>
      </p:sp>
      <p:sp>
        <p:nvSpPr>
          <p:cNvPr id="4" name="TextBox 3"/>
          <p:cNvSpPr txBox="1"/>
          <p:nvPr/>
        </p:nvSpPr>
        <p:spPr>
          <a:xfrm>
            <a:off x="0" y="6488668"/>
            <a:ext cx="3647793" cy="369332"/>
          </a:xfrm>
          <a:prstGeom prst="rect">
            <a:avLst/>
          </a:prstGeom>
          <a:noFill/>
        </p:spPr>
        <p:txBody>
          <a:bodyPr wrap="none" rtlCol="0">
            <a:spAutoFit/>
          </a:bodyPr>
          <a:lstStyle/>
          <a:p>
            <a:r>
              <a:rPr lang="en-US" dirty="0" smtClean="0"/>
              <a:t>Intel Programmer’s guide, Vol 1, 16.1</a:t>
            </a:r>
            <a:endParaRPr lang="en-US" dirty="0"/>
          </a:p>
        </p:txBody>
      </p:sp>
      <p:pic>
        <p:nvPicPr>
          <p:cNvPr id="5"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10069" t="1897" r="10459" b="3366"/>
          <a:stretch/>
        </p:blipFill>
        <p:spPr bwMode="auto">
          <a:xfrm>
            <a:off x="293674" y="1600200"/>
            <a:ext cx="3060441" cy="411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3276601" y="4495800"/>
            <a:ext cx="685800" cy="1905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3279743" y="5125135"/>
            <a:ext cx="736099" cy="646331"/>
          </a:xfrm>
          <a:prstGeom prst="rect">
            <a:avLst/>
          </a:prstGeom>
          <a:noFill/>
        </p:spPr>
        <p:txBody>
          <a:bodyPr wrap="none" rtlCol="0" anchor="ctr">
            <a:spAutoFit/>
          </a:bodyPr>
          <a:lstStyle/>
          <a:p>
            <a:pPr algn="ctr"/>
            <a:r>
              <a:rPr lang="en-US" dirty="0" smtClean="0"/>
              <a:t>I/O </a:t>
            </a:r>
          </a:p>
          <a:p>
            <a:pPr algn="ctr"/>
            <a:r>
              <a:rPr lang="en-US" dirty="0" smtClean="0"/>
              <a:t>Space</a:t>
            </a:r>
            <a:endParaRPr lang="en-US" dirty="0"/>
          </a:p>
        </p:txBody>
      </p:sp>
      <p:sp>
        <p:nvSpPr>
          <p:cNvPr id="8" name="Rectangle 7"/>
          <p:cNvSpPr/>
          <p:nvPr/>
        </p:nvSpPr>
        <p:spPr>
          <a:xfrm>
            <a:off x="524069" y="3657600"/>
            <a:ext cx="914400" cy="1581055"/>
          </a:xfrm>
          <a:prstGeom prst="rect">
            <a:avLst/>
          </a:prstGeom>
          <a:solidFill>
            <a:schemeClr val="bg1">
              <a:alpha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097455" y="3657600"/>
            <a:ext cx="1180324" cy="1581055"/>
          </a:xfrm>
          <a:prstGeom prst="rect">
            <a:avLst/>
          </a:prstGeom>
          <a:solidFill>
            <a:schemeClr val="bg1">
              <a:alpha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81269" y="5228145"/>
            <a:ext cx="1495231" cy="457200"/>
          </a:xfrm>
          <a:prstGeom prst="rect">
            <a:avLst/>
          </a:prstGeom>
          <a:solidFill>
            <a:schemeClr val="bg1">
              <a:alpha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Curved Connector 11"/>
          <p:cNvCxnSpPr>
            <a:endCxn id="6" idx="1"/>
          </p:cNvCxnSpPr>
          <p:nvPr/>
        </p:nvCxnSpPr>
        <p:spPr>
          <a:xfrm rot="16200000" flipH="1">
            <a:off x="704850" y="2876548"/>
            <a:ext cx="3543301" cy="1600201"/>
          </a:xfrm>
          <a:prstGeom prst="curvedConnector2">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3904862" y="4391793"/>
            <a:ext cx="646331" cy="246221"/>
          </a:xfrm>
          <a:prstGeom prst="rect">
            <a:avLst/>
          </a:prstGeom>
          <a:noFill/>
        </p:spPr>
        <p:txBody>
          <a:bodyPr wrap="none" rtlCol="0">
            <a:spAutoFit/>
          </a:bodyPr>
          <a:lstStyle/>
          <a:p>
            <a:r>
              <a:rPr lang="en-US" sz="1000" b="1" dirty="0" smtClean="0">
                <a:latin typeface="Courier New" panose="02070309020205020404" pitchFamily="49" charset="0"/>
                <a:cs typeface="Courier New" panose="02070309020205020404" pitchFamily="49" charset="0"/>
              </a:rPr>
              <a:t>0xFFFF</a:t>
            </a:r>
            <a:endParaRPr lang="en-US" sz="1000" b="1" dirty="0">
              <a:latin typeface="Courier New" panose="02070309020205020404" pitchFamily="49" charset="0"/>
              <a:cs typeface="Courier New" panose="02070309020205020404" pitchFamily="49" charset="0"/>
            </a:endParaRPr>
          </a:p>
        </p:txBody>
      </p:sp>
      <p:sp>
        <p:nvSpPr>
          <p:cNvPr id="21" name="TextBox 20"/>
          <p:cNvSpPr txBox="1"/>
          <p:nvPr/>
        </p:nvSpPr>
        <p:spPr>
          <a:xfrm>
            <a:off x="3971731" y="6253414"/>
            <a:ext cx="646331" cy="246221"/>
          </a:xfrm>
          <a:prstGeom prst="rect">
            <a:avLst/>
          </a:prstGeom>
          <a:noFill/>
        </p:spPr>
        <p:txBody>
          <a:bodyPr wrap="none" rtlCol="0">
            <a:spAutoFit/>
          </a:bodyPr>
          <a:lstStyle/>
          <a:p>
            <a:r>
              <a:rPr lang="en-US" sz="1000" b="1" dirty="0" smtClean="0">
                <a:latin typeface="Courier New" panose="02070309020205020404" pitchFamily="49" charset="0"/>
                <a:cs typeface="Courier New" panose="02070309020205020404" pitchFamily="49" charset="0"/>
              </a:rPr>
              <a:t>0x0000</a:t>
            </a:r>
            <a:endParaRPr lang="en-US" sz="1000" b="1" dirty="0">
              <a:latin typeface="Courier New" panose="02070309020205020404" pitchFamily="49" charset="0"/>
              <a:cs typeface="Courier New" panose="02070309020205020404" pitchFamily="49" charset="0"/>
            </a:endParaRPr>
          </a:p>
        </p:txBody>
      </p:sp>
      <p:sp>
        <p:nvSpPr>
          <p:cNvPr id="11" name="Slide Number Placeholder 10"/>
          <p:cNvSpPr>
            <a:spLocks noGrp="1"/>
          </p:cNvSpPr>
          <p:nvPr>
            <p:ph type="sldNum" sz="quarter" idx="12"/>
          </p:nvPr>
        </p:nvSpPr>
        <p:spPr/>
        <p:txBody>
          <a:bodyPr/>
          <a:lstStyle/>
          <a:p>
            <a:fld id="{B6F15528-21DE-4FAA-801E-634DDDAF4B2B}" type="slidenum">
              <a:rPr lang="en-US" smtClean="0"/>
              <a:pPr/>
              <a:t>134</a:t>
            </a:fld>
            <a:endParaRPr lang="en-US"/>
          </a:p>
        </p:txBody>
      </p:sp>
    </p:spTree>
    <p:extLst>
      <p:ext uri="{BB962C8B-B14F-4D97-AF65-F5344CB8AC3E}">
        <p14:creationId xmlns:p14="http://schemas.microsoft.com/office/powerpoint/2010/main" val="2066350659"/>
      </p:ext>
    </p:extLst>
  </p:cSld>
  <p:clrMapOvr>
    <a:masterClrMapping/>
  </p:clrMapOvr>
  <p:timing>
    <p:tnLst>
      <p:par>
        <p:cTn xmlns:p14="http://schemas.microsoft.com/office/powerpoint/2010/mai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does the hardware distinguish between port IO and memory access?</a:t>
            </a:r>
            <a:endParaRPr lang="en-US" dirty="0"/>
          </a:p>
        </p:txBody>
      </p:sp>
      <p:sp>
        <p:nvSpPr>
          <p:cNvPr id="3" name="Content Placeholder 2"/>
          <p:cNvSpPr>
            <a:spLocks noGrp="1"/>
          </p:cNvSpPr>
          <p:nvPr>
            <p:ph idx="1"/>
          </p:nvPr>
        </p:nvSpPr>
        <p:spPr/>
        <p:txBody>
          <a:bodyPr/>
          <a:lstStyle/>
          <a:p>
            <a:pPr marL="0" indent="0">
              <a:buNone/>
            </a:pPr>
            <a:r>
              <a:rPr lang="en-US" dirty="0" smtClean="0"/>
              <a:t>	                                               Intel 8088 chip</a:t>
            </a:r>
          </a:p>
          <a:p>
            <a:pPr marL="0" indent="0">
              <a:buNone/>
            </a:pPr>
            <a:r>
              <a:rPr lang="en-US" dirty="0"/>
              <a:t>	</a:t>
            </a:r>
            <a:r>
              <a:rPr lang="en-US" dirty="0" smtClean="0"/>
              <a:t>				     </a:t>
            </a:r>
            <a:r>
              <a:rPr lang="en-US" sz="2400" dirty="0" smtClean="0"/>
              <a:t>(from the bad old days)</a:t>
            </a:r>
            <a:endParaRPr lang="en-US" dirty="0"/>
          </a:p>
        </p:txBody>
      </p:sp>
      <p:pic>
        <p:nvPicPr>
          <p:cNvPr id="4" name="Picture 3"/>
          <p:cNvPicPr>
            <a:picLocks noChangeAspect="1"/>
          </p:cNvPicPr>
          <p:nvPr/>
        </p:nvPicPr>
        <p:blipFill>
          <a:blip r:embed="rId3"/>
          <a:stretch>
            <a:fillRect/>
          </a:stretch>
        </p:blipFill>
        <p:spPr>
          <a:xfrm>
            <a:off x="1575173" y="1249967"/>
            <a:ext cx="3568700" cy="5432947"/>
          </a:xfrm>
          <a:prstGeom prst="rect">
            <a:avLst/>
          </a:prstGeom>
        </p:spPr>
      </p:pic>
      <p:sp>
        <p:nvSpPr>
          <p:cNvPr id="10" name="Rectangle 9"/>
          <p:cNvSpPr/>
          <p:nvPr/>
        </p:nvSpPr>
        <p:spPr>
          <a:xfrm>
            <a:off x="-4454" y="6119336"/>
            <a:ext cx="1579627" cy="738664"/>
          </a:xfrm>
          <a:prstGeom prst="rect">
            <a:avLst/>
          </a:prstGeom>
        </p:spPr>
        <p:txBody>
          <a:bodyPr wrap="square">
            <a:spAutoFit/>
          </a:bodyPr>
          <a:lstStyle/>
          <a:p>
            <a:r>
              <a:rPr lang="en-US" sz="1400" dirty="0">
                <a:hlinkClick r:id="rId4"/>
              </a:rPr>
              <a:t>http://www.cpu-world.com/info/Pinouts/8088.</a:t>
            </a:r>
            <a:r>
              <a:rPr lang="en-US" sz="1400" dirty="0" smtClean="0">
                <a:hlinkClick r:id="rId4"/>
              </a:rPr>
              <a:t>html</a:t>
            </a:r>
            <a:r>
              <a:rPr lang="en-US" sz="1400" dirty="0" smtClean="0"/>
              <a:t> </a:t>
            </a:r>
            <a:endParaRPr lang="en-US" sz="1400" dirty="0"/>
          </a:p>
        </p:txBody>
      </p:sp>
      <p:pic>
        <p:nvPicPr>
          <p:cNvPr id="11" name="Picture 10"/>
          <p:cNvPicPr>
            <a:picLocks noChangeAspect="1"/>
          </p:cNvPicPr>
          <p:nvPr/>
        </p:nvPicPr>
        <p:blipFill>
          <a:blip r:embed="rId5"/>
          <a:stretch>
            <a:fillRect/>
          </a:stretch>
        </p:blipFill>
        <p:spPr>
          <a:xfrm>
            <a:off x="4267200" y="3810000"/>
            <a:ext cx="2858890" cy="3048000"/>
          </a:xfrm>
          <a:prstGeom prst="rect">
            <a:avLst/>
          </a:prstGeom>
        </p:spPr>
      </p:pic>
      <p:sp>
        <p:nvSpPr>
          <p:cNvPr id="8" name="Oval Callout 7"/>
          <p:cNvSpPr/>
          <p:nvPr/>
        </p:nvSpPr>
        <p:spPr>
          <a:xfrm>
            <a:off x="6600274" y="4648200"/>
            <a:ext cx="1981200" cy="914400"/>
          </a:xfrm>
          <a:prstGeom prst="wedgeEllipseCallout">
            <a:avLst>
              <a:gd name="adj1" fmla="val -68185"/>
              <a:gd name="adj2" fmla="val 3689"/>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There's a bit for that!</a:t>
            </a:r>
            <a:endParaRPr lang="en-US" dirty="0"/>
          </a:p>
        </p:txBody>
      </p:sp>
      <p:sp>
        <p:nvSpPr>
          <p:cNvPr id="12" name="Slide Number Placeholder 11"/>
          <p:cNvSpPr>
            <a:spLocks noGrp="1"/>
          </p:cNvSpPr>
          <p:nvPr>
            <p:ph type="sldNum" sz="quarter" idx="12"/>
          </p:nvPr>
        </p:nvSpPr>
        <p:spPr/>
        <p:txBody>
          <a:bodyPr/>
          <a:lstStyle/>
          <a:p>
            <a:fld id="{B6F15528-21DE-4FAA-801E-634DDDAF4B2B}" type="slidenum">
              <a:rPr lang="en-US" smtClean="0"/>
              <a:pPr/>
              <a:t>135</a:t>
            </a:fld>
            <a:endParaRPr lang="en-US"/>
          </a:p>
        </p:txBody>
      </p:sp>
    </p:spTree>
    <p:extLst>
      <p:ext uri="{BB962C8B-B14F-4D97-AF65-F5344CB8AC3E}">
        <p14:creationId xmlns:p14="http://schemas.microsoft.com/office/powerpoint/2010/main" val="1270470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266910"/>
            <a:ext cx="6905625" cy="53243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normAutofit/>
          </a:bodyPr>
          <a:lstStyle/>
          <a:p>
            <a:r>
              <a:rPr lang="en-US" dirty="0" smtClean="0">
                <a:latin typeface="Arial" pitchFamily="34" charset="0"/>
                <a:cs typeface="Arial" pitchFamily="34" charset="0"/>
              </a:rPr>
              <a:t>I/O Mapped </a:t>
            </a:r>
            <a:r>
              <a:rPr lang="en-US" dirty="0">
                <a:latin typeface="Arial" pitchFamily="34" charset="0"/>
                <a:cs typeface="Arial" pitchFamily="34" charset="0"/>
              </a:rPr>
              <a:t>Address </a:t>
            </a:r>
            <a:r>
              <a:rPr lang="en-US" dirty="0" smtClean="0">
                <a:latin typeface="Arial" pitchFamily="34" charset="0"/>
                <a:cs typeface="Arial" pitchFamily="34" charset="0"/>
              </a:rPr>
              <a:t>Space</a:t>
            </a:r>
            <a:endParaRPr lang="en-US" dirty="0"/>
          </a:p>
        </p:txBody>
      </p:sp>
      <p:sp>
        <p:nvSpPr>
          <p:cNvPr id="3" name="Content Placeholder 2"/>
          <p:cNvSpPr>
            <a:spLocks noGrp="1"/>
          </p:cNvSpPr>
          <p:nvPr>
            <p:ph idx="1"/>
          </p:nvPr>
        </p:nvSpPr>
        <p:spPr>
          <a:xfrm>
            <a:off x="304800" y="1600200"/>
            <a:ext cx="5257800" cy="3200400"/>
          </a:xfrm>
        </p:spPr>
        <p:txBody>
          <a:bodyPr>
            <a:normAutofit fontScale="77500" lnSpcReduction="20000"/>
          </a:bodyPr>
          <a:lstStyle/>
          <a:p>
            <a:r>
              <a:rPr lang="en-US" sz="2400" dirty="0" smtClean="0">
                <a:latin typeface="Arial" pitchFamily="34" charset="0"/>
                <a:cs typeface="Arial" pitchFamily="34" charset="0"/>
              </a:rPr>
              <a:t>I/O Address space consists of two ranges or types of access: </a:t>
            </a:r>
          </a:p>
          <a:p>
            <a:endParaRPr lang="en-US" sz="2400" dirty="0" smtClean="0">
              <a:latin typeface="Arial" pitchFamily="34" charset="0"/>
              <a:cs typeface="Arial" pitchFamily="34" charset="0"/>
            </a:endParaRPr>
          </a:p>
          <a:p>
            <a:pPr marL="457200" indent="-457200">
              <a:buFont typeface="+mj-lt"/>
              <a:buAutoNum type="arabicPeriod"/>
            </a:pPr>
            <a:r>
              <a:rPr lang="en-US" sz="2400" dirty="0" smtClean="0">
                <a:latin typeface="Arial" pitchFamily="34" charset="0"/>
                <a:cs typeface="Arial" pitchFamily="34" charset="0"/>
              </a:rPr>
              <a:t>Fixed</a:t>
            </a:r>
          </a:p>
          <a:p>
            <a:pPr lvl="1"/>
            <a:r>
              <a:rPr lang="en-US" sz="2000" dirty="0" smtClean="0">
                <a:latin typeface="Arial" pitchFamily="34" charset="0"/>
                <a:cs typeface="Arial" pitchFamily="34" charset="0"/>
              </a:rPr>
              <a:t>Addresses/peripherals cannot be relocated</a:t>
            </a:r>
          </a:p>
          <a:p>
            <a:pPr lvl="1"/>
            <a:r>
              <a:rPr lang="en-US" sz="2000" dirty="0" smtClean="0">
                <a:latin typeface="Arial" pitchFamily="34" charset="0"/>
                <a:cs typeface="Arial" pitchFamily="34" charset="0"/>
              </a:rPr>
              <a:t>In some instances they can be disabled, but not all</a:t>
            </a:r>
            <a:endParaRPr lang="en-US" sz="2400" dirty="0" smtClean="0">
              <a:latin typeface="Arial" pitchFamily="34" charset="0"/>
              <a:cs typeface="Arial" pitchFamily="34" charset="0"/>
            </a:endParaRPr>
          </a:p>
          <a:p>
            <a:pPr marL="457200" indent="-457200">
              <a:buFont typeface="+mj-lt"/>
              <a:buAutoNum type="arabicPeriod"/>
            </a:pPr>
            <a:r>
              <a:rPr lang="en-US" sz="2400" dirty="0" smtClean="0">
                <a:latin typeface="Arial" pitchFamily="34" charset="0"/>
                <a:cs typeface="Arial" pitchFamily="34" charset="0"/>
              </a:rPr>
              <a:t>Variable</a:t>
            </a:r>
          </a:p>
          <a:p>
            <a:pPr lvl="1"/>
            <a:r>
              <a:rPr lang="en-US" sz="2000" dirty="0" smtClean="0">
                <a:latin typeface="Arial" pitchFamily="34" charset="0"/>
                <a:cs typeface="Arial" pitchFamily="34" charset="0"/>
              </a:rPr>
              <a:t>These addresses can be relocated</a:t>
            </a:r>
          </a:p>
          <a:p>
            <a:pPr lvl="1"/>
            <a:r>
              <a:rPr lang="en-US" sz="2000" dirty="0" smtClean="0">
                <a:latin typeface="Arial" pitchFamily="34" charset="0"/>
                <a:cs typeface="Arial" pitchFamily="34" charset="0"/>
              </a:rPr>
              <a:t>Can also be disabled</a:t>
            </a:r>
          </a:p>
          <a:p>
            <a:r>
              <a:rPr lang="en-US" sz="2400" dirty="0" smtClean="0">
                <a:latin typeface="Arial" pitchFamily="34" charset="0"/>
                <a:cs typeface="Arial" pitchFamily="34" charset="0"/>
              </a:rPr>
              <a:t>Addressable size can be 8 bits, 16 bits, or 32 bits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136</a:t>
            </a:fld>
            <a:endParaRPr lang="en-US"/>
          </a:p>
        </p:txBody>
      </p:sp>
    </p:spTree>
    <p:extLst>
      <p:ext uri="{BB962C8B-B14F-4D97-AF65-F5344CB8AC3E}">
        <p14:creationId xmlns:p14="http://schemas.microsoft.com/office/powerpoint/2010/main" val="4204241713"/>
      </p:ext>
    </p:extLst>
  </p:cSld>
  <p:clrMapOvr>
    <a:masterClrMapping/>
  </p:clrMapOvr>
  <p:timing>
    <p:tnLst>
      <p:par>
        <p:cTn xmlns:p14="http://schemas.microsoft.com/office/powerpoint/2010/mai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Arial" pitchFamily="34" charset="0"/>
                <a:cs typeface="Arial" pitchFamily="34" charset="0"/>
              </a:rPr>
              <a:t>1. Fixed I/O Ports</a:t>
            </a:r>
            <a:endParaRPr lang="en-US" dirty="0"/>
          </a:p>
        </p:txBody>
      </p:sp>
      <p:sp>
        <p:nvSpPr>
          <p:cNvPr id="3" name="Content Placeholder 2"/>
          <p:cNvSpPr>
            <a:spLocks noGrp="1"/>
          </p:cNvSpPr>
          <p:nvPr>
            <p:ph idx="1"/>
          </p:nvPr>
        </p:nvSpPr>
        <p:spPr>
          <a:xfrm>
            <a:off x="457200" y="1600200"/>
            <a:ext cx="8229600" cy="4888468"/>
          </a:xfrm>
        </p:spPr>
        <p:txBody>
          <a:bodyPr>
            <a:normAutofit fontScale="92500" lnSpcReduction="10000"/>
          </a:bodyPr>
          <a:lstStyle/>
          <a:p>
            <a:r>
              <a:rPr lang="en-US" sz="2400" dirty="0" smtClean="0">
                <a:latin typeface="Arial" pitchFamily="34" charset="0"/>
                <a:cs typeface="Arial" pitchFamily="34" charset="0"/>
              </a:rPr>
              <a:t>The addresses depend on the implementation of the I/O Controller Hub present in your system</a:t>
            </a:r>
          </a:p>
          <a:p>
            <a:pPr lvl="1"/>
            <a:r>
              <a:rPr lang="en-US" sz="2000" dirty="0" smtClean="0">
                <a:latin typeface="Arial" pitchFamily="34" charset="0"/>
                <a:cs typeface="Arial" pitchFamily="34" charset="0"/>
              </a:rPr>
              <a:t>Check the I/O Controller Hub Datasheet to make sure you are interpreting these signals properly</a:t>
            </a:r>
          </a:p>
          <a:p>
            <a:r>
              <a:rPr lang="en-US" sz="2400" dirty="0" smtClean="0">
                <a:latin typeface="Arial" pitchFamily="34" charset="0"/>
                <a:cs typeface="Arial" pitchFamily="34" charset="0"/>
              </a:rPr>
              <a:t>Address ranges that are not listed or marked “Reserved” are not decoded by the ICH</a:t>
            </a:r>
          </a:p>
          <a:p>
            <a:pPr lvl="1"/>
            <a:r>
              <a:rPr lang="en-US" sz="2000" dirty="0" smtClean="0">
                <a:latin typeface="Arial" pitchFamily="34" charset="0"/>
                <a:cs typeface="Arial" pitchFamily="34" charset="0"/>
              </a:rPr>
              <a:t>Unless one of the variable ranges has been relocated to that address</a:t>
            </a:r>
          </a:p>
          <a:p>
            <a:r>
              <a:rPr lang="en-US" sz="2400" dirty="0" smtClean="0">
                <a:latin typeface="Arial" pitchFamily="34" charset="0"/>
                <a:cs typeface="Arial" pitchFamily="34" charset="0"/>
              </a:rPr>
              <a:t>Each fixed IO address is a 2-byte word</a:t>
            </a:r>
          </a:p>
          <a:p>
            <a:r>
              <a:rPr lang="en-US" sz="2400" dirty="0" smtClean="0">
                <a:latin typeface="Arial" pitchFamily="34" charset="0"/>
                <a:cs typeface="Arial" pitchFamily="34" charset="0"/>
              </a:rPr>
              <a:t>Remember, on the “other side” of each port address/range there is a hardware device</a:t>
            </a:r>
          </a:p>
          <a:p>
            <a:pPr lvl="1"/>
            <a:r>
              <a:rPr lang="en-US" sz="2000" dirty="0" smtClean="0">
                <a:latin typeface="Arial" pitchFamily="34" charset="0"/>
                <a:cs typeface="Arial" pitchFamily="34" charset="0"/>
              </a:rPr>
              <a:t>Device interaction and behavior will differ between devices</a:t>
            </a:r>
          </a:p>
          <a:p>
            <a:pPr lvl="1"/>
            <a:r>
              <a:rPr lang="en-US" sz="2000" dirty="0" smtClean="0">
                <a:latin typeface="Arial" pitchFamily="34" charset="0"/>
                <a:cs typeface="Arial" pitchFamily="34" charset="0"/>
              </a:rPr>
              <a:t>This is why it can be difficult to decipher when analyzing</a:t>
            </a:r>
          </a:p>
          <a:p>
            <a:r>
              <a:rPr lang="en-US" sz="2400" dirty="0" smtClean="0">
                <a:latin typeface="Arial" pitchFamily="34" charset="0"/>
                <a:cs typeface="Arial" pitchFamily="34" charset="0"/>
              </a:rPr>
              <a:t>Port I/O is a gateway to a black box</a:t>
            </a:r>
          </a:p>
        </p:txBody>
      </p:sp>
      <p:sp>
        <p:nvSpPr>
          <p:cNvPr id="4" name="TextBox 3"/>
          <p:cNvSpPr txBox="1"/>
          <p:nvPr/>
        </p:nvSpPr>
        <p:spPr>
          <a:xfrm>
            <a:off x="0" y="6488668"/>
            <a:ext cx="1701235" cy="369332"/>
          </a:xfrm>
          <a:prstGeom prst="rect">
            <a:avLst/>
          </a:prstGeom>
          <a:noFill/>
        </p:spPr>
        <p:txBody>
          <a:bodyPr wrap="none" rtlCol="0">
            <a:spAutoFit/>
          </a:bodyPr>
          <a:lstStyle/>
          <a:p>
            <a:r>
              <a:rPr lang="en-US" dirty="0" smtClean="0"/>
              <a:t>Intel, Vol 1, 16.1</a:t>
            </a: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137</a:t>
            </a:fld>
            <a:endParaRPr lang="en-US"/>
          </a:p>
        </p:txBody>
      </p:sp>
    </p:spTree>
    <p:extLst>
      <p:ext uri="{BB962C8B-B14F-4D97-AF65-F5344CB8AC3E}">
        <p14:creationId xmlns:p14="http://schemas.microsoft.com/office/powerpoint/2010/main" val="2420506969"/>
      </p:ext>
    </p:extLst>
  </p:cSld>
  <p:clrMapOvr>
    <a:masterClrMapping/>
  </p:clrMapOvr>
  <p:timing>
    <p:tnLst>
      <p:par>
        <p:cTn xmlns:p14="http://schemas.microsoft.com/office/powerpoint/2010/mai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14400"/>
          </a:xfrm>
        </p:spPr>
        <p:txBody>
          <a:bodyPr anchor="ctr">
            <a:normAutofit/>
          </a:bodyPr>
          <a:lstStyle/>
          <a:p>
            <a:r>
              <a:rPr lang="en-US" sz="3600" dirty="0" smtClean="0">
                <a:latin typeface="Arial" pitchFamily="34" charset="0"/>
                <a:cs typeface="Arial" pitchFamily="34" charset="0"/>
              </a:rPr>
              <a:t>Example: ICH 9 Fixed Range</a:t>
            </a:r>
            <a:r>
              <a:rPr lang="en-US" sz="3600" dirty="0" smtClean="0"/>
              <a:t>	</a:t>
            </a:r>
            <a:endParaRPr lang="en-US" sz="3600" dirty="0"/>
          </a:p>
        </p:txBody>
      </p:sp>
      <p:pic>
        <p:nvPicPr>
          <p:cNvPr id="1026" name="Picture 2"/>
          <p:cNvPicPr>
            <a:picLocks noChangeAspect="1" noChangeArrowheads="1"/>
          </p:cNvPicPr>
          <p:nvPr/>
        </p:nvPicPr>
        <p:blipFill rotWithShape="1">
          <a:blip r:embed="rId2" cstate="print"/>
          <a:srcRect t="3033"/>
          <a:stretch/>
        </p:blipFill>
        <p:spPr bwMode="auto">
          <a:xfrm>
            <a:off x="762000" y="1297858"/>
            <a:ext cx="7362825" cy="5560142"/>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B6F15528-21DE-4FAA-801E-634DDDAF4B2B}" type="slidenum">
              <a:rPr lang="en-US" smtClean="0"/>
              <a:pPr/>
              <a:t>138</a:t>
            </a:fld>
            <a:endParaRPr lang="en-US"/>
          </a:p>
        </p:txBody>
      </p:sp>
    </p:spTree>
    <p:extLst>
      <p:ext uri="{BB962C8B-B14F-4D97-AF65-F5344CB8AC3E}">
        <p14:creationId xmlns:p14="http://schemas.microsoft.com/office/powerpoint/2010/main" val="1485857117"/>
      </p:ext>
    </p:extLst>
  </p:cSld>
  <p:clrMapOvr>
    <a:masterClrMapping/>
  </p:clrMapOvr>
  <p:timing>
    <p:tnLst>
      <p:par>
        <p:cTn xmlns:p14="http://schemas.microsoft.com/office/powerpoint/2010/mai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2819400" y="457200"/>
            <a:ext cx="6324600" cy="3771900"/>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2833048" y="0"/>
            <a:ext cx="6315075" cy="504825"/>
          </a:xfrm>
          <a:prstGeom prst="rect">
            <a:avLst/>
          </a:prstGeom>
          <a:noFill/>
          <a:ln w="9525">
            <a:noFill/>
            <a:miter lim="800000"/>
            <a:headEnd/>
            <a:tailEnd/>
          </a:ln>
        </p:spPr>
      </p:pic>
      <p:pic>
        <p:nvPicPr>
          <p:cNvPr id="2052" name="Picture 4"/>
          <p:cNvPicPr>
            <a:picLocks noChangeAspect="1" noChangeArrowheads="1"/>
          </p:cNvPicPr>
          <p:nvPr/>
        </p:nvPicPr>
        <p:blipFill>
          <a:blip r:embed="rId4" cstate="print"/>
          <a:srcRect b="48948"/>
          <a:stretch>
            <a:fillRect/>
          </a:stretch>
        </p:blipFill>
        <p:spPr bwMode="auto">
          <a:xfrm>
            <a:off x="2819400" y="4207845"/>
            <a:ext cx="6324600" cy="2650155"/>
          </a:xfrm>
          <a:prstGeom prst="rect">
            <a:avLst/>
          </a:prstGeom>
          <a:noFill/>
          <a:ln w="9525">
            <a:noFill/>
            <a:miter lim="800000"/>
            <a:headEnd/>
            <a:tailEnd/>
          </a:ln>
        </p:spPr>
      </p:pic>
      <p:sp>
        <p:nvSpPr>
          <p:cNvPr id="2" name="TextBox 1"/>
          <p:cNvSpPr txBox="1"/>
          <p:nvPr/>
        </p:nvSpPr>
        <p:spPr>
          <a:xfrm>
            <a:off x="0" y="381000"/>
            <a:ext cx="2514600" cy="3416320"/>
          </a:xfrm>
          <a:prstGeom prst="rect">
            <a:avLst/>
          </a:prstGeom>
          <a:noFill/>
          <a:ln>
            <a:solidFill>
              <a:srgbClr val="FF0000"/>
            </a:solidFill>
          </a:ln>
        </p:spPr>
        <p:txBody>
          <a:bodyPr wrap="square" rtlCol="0">
            <a:spAutoFit/>
          </a:bodyPr>
          <a:lstStyle/>
          <a:p>
            <a:r>
              <a:rPr lang="en-US" dirty="0" smtClean="0"/>
              <a:t>Port 60 is the historic location of the 8042 keyboard controller status/command port. And port 64 is the data port. Notice how it doesn't tell you that, it just says they're being forwarded on to LCP. Annoying for trying to figure out what's being talked to</a:t>
            </a: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139</a:t>
            </a:fld>
            <a:endParaRPr lang="en-US"/>
          </a:p>
        </p:txBody>
      </p:sp>
    </p:spTree>
    <p:extLst>
      <p:ext uri="{BB962C8B-B14F-4D97-AF65-F5344CB8AC3E}">
        <p14:creationId xmlns:p14="http://schemas.microsoft.com/office/powerpoint/2010/main" val="266837775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9"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r="8530" b="56015"/>
          <a:stretch/>
        </p:blipFill>
        <p:spPr bwMode="auto">
          <a:xfrm>
            <a:off x="393031" y="1295400"/>
            <a:ext cx="7259053" cy="219952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a:xfrm>
            <a:off x="457200" y="152400"/>
            <a:ext cx="8229600" cy="1143000"/>
          </a:xfrm>
        </p:spPr>
        <p:txBody>
          <a:bodyPr/>
          <a:lstStyle/>
          <a:p>
            <a:r>
              <a:rPr lang="en-US" dirty="0" smtClean="0">
                <a:latin typeface="Arial" panose="020B0604020202020204" pitchFamily="34" charset="0"/>
                <a:cs typeface="Arial" panose="020B0604020202020204" pitchFamily="34" charset="0"/>
              </a:rPr>
              <a:t>Running Copernicus</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267200"/>
            <a:ext cx="8229600" cy="2438400"/>
          </a:xfrm>
        </p:spPr>
        <p:txBody>
          <a:bodyPr>
            <a:noAutofit/>
          </a:bodyPr>
          <a:lstStyle/>
          <a:p>
            <a:pPr>
              <a:spcBef>
                <a:spcPts val="0"/>
              </a:spcBef>
            </a:pPr>
            <a:r>
              <a:rPr lang="en-US" sz="2200" dirty="0" smtClean="0">
                <a:latin typeface="Arial" panose="020B0604020202020204" pitchFamily="34" charset="0"/>
                <a:cs typeface="Arial" panose="020B0604020202020204" pitchFamily="34" charset="0"/>
                <a:sym typeface="Wingdings" panose="05000000000000000000" pitchFamily="2" charset="2"/>
              </a:rPr>
              <a:t>Can </a:t>
            </a:r>
            <a:r>
              <a:rPr lang="en-US" sz="2200" dirty="0">
                <a:latin typeface="Arial" panose="020B0604020202020204" pitchFamily="34" charset="0"/>
                <a:cs typeface="Arial" panose="020B0604020202020204" pitchFamily="34" charset="0"/>
                <a:sym typeface="Wingdings" panose="05000000000000000000" pitchFamily="2" charset="2"/>
              </a:rPr>
              <a:t>be downloaded from: </a:t>
            </a:r>
            <a:endParaRPr lang="en-US" sz="2200" dirty="0" smtClean="0">
              <a:latin typeface="Arial" panose="020B0604020202020204" pitchFamily="34" charset="0"/>
              <a:cs typeface="Arial" panose="020B0604020202020204" pitchFamily="34" charset="0"/>
              <a:sym typeface="Wingdings" panose="05000000000000000000" pitchFamily="2" charset="2"/>
            </a:endParaRPr>
          </a:p>
          <a:p>
            <a:pPr>
              <a:spcBef>
                <a:spcPts val="0"/>
              </a:spcBef>
            </a:pPr>
            <a:r>
              <a:rPr lang="en-US" sz="2200" dirty="0" smtClean="0">
                <a:latin typeface="Arial" panose="020B0604020202020204" pitchFamily="34" charset="0"/>
                <a:cs typeface="Arial" panose="020B0604020202020204" pitchFamily="34" charset="0"/>
                <a:sym typeface="Wingdings" panose="05000000000000000000" pitchFamily="2" charset="2"/>
                <a:hlinkClick r:id="rId4"/>
              </a:rPr>
              <a:t>http</a:t>
            </a:r>
            <a:r>
              <a:rPr lang="en-US" sz="2200" dirty="0">
                <a:latin typeface="Arial" panose="020B0604020202020204" pitchFamily="34" charset="0"/>
                <a:cs typeface="Arial" panose="020B0604020202020204" pitchFamily="34" charset="0"/>
                <a:sym typeface="Wingdings" panose="05000000000000000000" pitchFamily="2" charset="2"/>
                <a:hlinkClick r:id="rId4"/>
              </a:rPr>
              <a:t>://</a:t>
            </a:r>
            <a:r>
              <a:rPr lang="en-US" sz="2200" dirty="0" smtClean="0">
                <a:latin typeface="Arial" panose="020B0604020202020204" pitchFamily="34" charset="0"/>
                <a:cs typeface="Arial" panose="020B0604020202020204" pitchFamily="34" charset="0"/>
                <a:sym typeface="Wingdings" panose="05000000000000000000" pitchFamily="2" charset="2"/>
                <a:hlinkClick r:id="rId4"/>
              </a:rPr>
              <a:t>www.mitre.org/capabilities/cybersecurity/overview/cybersecurity-blog/copernicus-question-your-assumptions-about</a:t>
            </a:r>
            <a:endParaRPr lang="en-US" sz="2200" dirty="0" smtClean="0">
              <a:latin typeface="Arial" panose="020B0604020202020204" pitchFamily="34" charset="0"/>
              <a:cs typeface="Arial" panose="020B0604020202020204" pitchFamily="34" charset="0"/>
              <a:sym typeface="Wingdings" panose="05000000000000000000" pitchFamily="2" charset="2"/>
            </a:endParaRPr>
          </a:p>
          <a:p>
            <a:pPr>
              <a:spcBef>
                <a:spcPts val="0"/>
              </a:spcBef>
            </a:pPr>
            <a:r>
              <a:rPr lang="en-US" sz="2200" dirty="0" smtClean="0">
                <a:latin typeface="Arial" panose="020B0604020202020204" pitchFamily="34" charset="0"/>
                <a:cs typeface="Arial" panose="020B0604020202020204" pitchFamily="34" charset="0"/>
                <a:sym typeface="Wingdings" panose="05000000000000000000" pitchFamily="2" charset="2"/>
              </a:rPr>
              <a:t>Locate the Copernicus folder and change to that directory in a CMD prompt</a:t>
            </a:r>
          </a:p>
          <a:p>
            <a:pPr>
              <a:spcBef>
                <a:spcPts val="0"/>
              </a:spcBef>
            </a:pPr>
            <a:r>
              <a:rPr lang="en-US" sz="2200" dirty="0" smtClean="0">
                <a:latin typeface="Arial" panose="020B0604020202020204" pitchFamily="34" charset="0"/>
                <a:cs typeface="Arial" panose="020B0604020202020204" pitchFamily="34" charset="0"/>
                <a:sym typeface="Wingdings" panose="05000000000000000000" pitchFamily="2" charset="2"/>
              </a:rPr>
              <a:t>Execute the standalone.bat</a:t>
            </a:r>
          </a:p>
          <a:p>
            <a:pPr marL="0">
              <a:spcBef>
                <a:spcPts val="0"/>
              </a:spcBef>
            </a:pPr>
            <a:endParaRPr lang="en-US" sz="2200" dirty="0" smtClean="0">
              <a:latin typeface="Arial" panose="020B0604020202020204" pitchFamily="34" charset="0"/>
              <a:cs typeface="Arial" panose="020B0604020202020204" pitchFamily="34" charset="0"/>
              <a:sym typeface="Wingdings" panose="05000000000000000000" pitchFamily="2" charset="2"/>
            </a:endParaRPr>
          </a:p>
          <a:p>
            <a:pPr marL="0">
              <a:spcBef>
                <a:spcPts val="0"/>
              </a:spcBef>
            </a:pPr>
            <a:endParaRPr lang="en-US" sz="2200" dirty="0" smtClean="0">
              <a:latin typeface="Arial" panose="020B0604020202020204" pitchFamily="34" charset="0"/>
              <a:cs typeface="Arial" panose="020B0604020202020204" pitchFamily="34" charset="0"/>
              <a:sym typeface="Wingdings" panose="05000000000000000000" pitchFamily="2" charset="2"/>
            </a:endParaRPr>
          </a:p>
          <a:p>
            <a:pPr marL="0">
              <a:spcBef>
                <a:spcPts val="0"/>
              </a:spcBef>
            </a:pPr>
            <a:endParaRPr lang="en-US" sz="2200" dirty="0" smtClean="0">
              <a:latin typeface="Arial" panose="020B0604020202020204" pitchFamily="34" charset="0"/>
              <a:cs typeface="Arial" panose="020B0604020202020204" pitchFamily="34" charset="0"/>
              <a:sym typeface="Wingdings" panose="05000000000000000000" pitchFamily="2" charset="2"/>
            </a:endParaRPr>
          </a:p>
        </p:txBody>
      </p:sp>
      <p:pic>
        <p:nvPicPr>
          <p:cNvPr id="6148"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r="19136" b="27589"/>
          <a:stretch/>
        </p:blipFill>
        <p:spPr bwMode="auto">
          <a:xfrm>
            <a:off x="3517232" y="1852863"/>
            <a:ext cx="5169568" cy="233813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14</a:t>
            </a:fld>
            <a:endParaRPr lang="en-US"/>
          </a:p>
        </p:txBody>
      </p:sp>
    </p:spTree>
    <p:extLst>
      <p:ext uri="{BB962C8B-B14F-4D97-AF65-F5344CB8AC3E}">
        <p14:creationId xmlns:p14="http://schemas.microsoft.com/office/powerpoint/2010/main" val="597431845"/>
      </p:ext>
    </p:extLst>
  </p:cSld>
  <p:clrMapOvr>
    <a:masterClrMapping/>
  </p:clrMapOvr>
  <p:timing>
    <p:tnLst>
      <p:par>
        <p:cTn xmlns:p14="http://schemas.microsoft.com/office/powerpoint/2010/mai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2819400" y="0"/>
            <a:ext cx="6315075" cy="504825"/>
          </a:xfrm>
          <a:prstGeom prst="rect">
            <a:avLst/>
          </a:prstGeom>
          <a:noFill/>
          <a:ln w="9525">
            <a:noFill/>
            <a:miter lim="800000"/>
            <a:headEnd/>
            <a:tailEnd/>
          </a:ln>
        </p:spPr>
      </p:pic>
      <p:pic>
        <p:nvPicPr>
          <p:cNvPr id="3074" name="Picture 2"/>
          <p:cNvPicPr>
            <a:picLocks noChangeAspect="1" noChangeArrowheads="1"/>
          </p:cNvPicPr>
          <p:nvPr/>
        </p:nvPicPr>
        <p:blipFill>
          <a:blip r:embed="rId3" cstate="print"/>
          <a:srcRect/>
          <a:stretch>
            <a:fillRect/>
          </a:stretch>
        </p:blipFill>
        <p:spPr bwMode="auto">
          <a:xfrm>
            <a:off x="2819400" y="465160"/>
            <a:ext cx="6324600" cy="5553075"/>
          </a:xfrm>
          <a:prstGeom prst="rect">
            <a:avLst/>
          </a:prstGeom>
          <a:noFill/>
          <a:ln w="9525">
            <a:noFill/>
            <a:miter lim="800000"/>
            <a:headEnd/>
            <a:tailEnd/>
          </a:ln>
        </p:spPr>
      </p:pic>
      <p:sp>
        <p:nvSpPr>
          <p:cNvPr id="7" name="TextBox 6"/>
          <p:cNvSpPr txBox="1"/>
          <p:nvPr/>
        </p:nvSpPr>
        <p:spPr>
          <a:xfrm>
            <a:off x="0" y="6172200"/>
            <a:ext cx="9144000" cy="646331"/>
          </a:xfrm>
          <a:prstGeom prst="rect">
            <a:avLst/>
          </a:prstGeom>
          <a:noFill/>
        </p:spPr>
        <p:txBody>
          <a:bodyPr wrap="square" rtlCol="0">
            <a:spAutoFit/>
          </a:bodyPr>
          <a:lstStyle/>
          <a:p>
            <a:pPr algn="ctr"/>
            <a:r>
              <a:rPr lang="en-US" dirty="0" smtClean="0"/>
              <a:t>Takeaway: there’s a lot of fixed IO address space, and it’s fragmented too.  This is why it’s recommended that devices map their interfaces to memory rather than IO address space</a:t>
            </a:r>
            <a:endParaRPr lang="en-US" dirty="0"/>
          </a:p>
        </p:txBody>
      </p:sp>
      <p:sp>
        <p:nvSpPr>
          <p:cNvPr id="9" name="TextBox 8"/>
          <p:cNvSpPr txBox="1"/>
          <p:nvPr/>
        </p:nvSpPr>
        <p:spPr>
          <a:xfrm>
            <a:off x="939725" y="2438400"/>
            <a:ext cx="1498314" cy="923330"/>
          </a:xfrm>
          <a:prstGeom prst="rect">
            <a:avLst/>
          </a:prstGeom>
          <a:noFill/>
          <a:ln w="31750">
            <a:solidFill>
              <a:srgbClr val="C00000"/>
            </a:solidFill>
          </a:ln>
        </p:spPr>
        <p:txBody>
          <a:bodyPr wrap="none" rtlCol="0">
            <a:spAutoFit/>
          </a:bodyPr>
          <a:lstStyle/>
          <a:p>
            <a:pPr algn="ctr"/>
            <a:r>
              <a:rPr lang="en-US" dirty="0" smtClean="0"/>
              <a:t>This one we’ll</a:t>
            </a:r>
          </a:p>
          <a:p>
            <a:pPr algn="ctr"/>
            <a:r>
              <a:rPr lang="en-US" dirty="0" smtClean="0"/>
              <a:t>talk about </a:t>
            </a:r>
          </a:p>
          <a:p>
            <a:pPr algn="ctr"/>
            <a:r>
              <a:rPr lang="en-US" dirty="0"/>
              <a:t>e</a:t>
            </a:r>
            <a:r>
              <a:rPr lang="en-US" dirty="0" smtClean="0"/>
              <a:t>xplicitly later</a:t>
            </a:r>
          </a:p>
        </p:txBody>
      </p:sp>
      <p:cxnSp>
        <p:nvCxnSpPr>
          <p:cNvPr id="11" name="Straight Arrow Connector 10"/>
          <p:cNvCxnSpPr>
            <a:stCxn id="9" idx="0"/>
          </p:cNvCxnSpPr>
          <p:nvPr/>
        </p:nvCxnSpPr>
        <p:spPr>
          <a:xfrm flipV="1">
            <a:off x="1688882" y="1905002"/>
            <a:ext cx="1130518" cy="533398"/>
          </a:xfrm>
          <a:prstGeom prst="straightConnector1">
            <a:avLst/>
          </a:prstGeom>
          <a:ln w="317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B6F15528-21DE-4FAA-801E-634DDDAF4B2B}" type="slidenum">
              <a:rPr lang="en-US" smtClean="0"/>
              <a:pPr/>
              <a:t>140</a:t>
            </a:fld>
            <a:endParaRPr lang="en-US"/>
          </a:p>
        </p:txBody>
      </p:sp>
    </p:spTree>
    <p:extLst>
      <p:ext uri="{BB962C8B-B14F-4D97-AF65-F5344CB8AC3E}">
        <p14:creationId xmlns:p14="http://schemas.microsoft.com/office/powerpoint/2010/main" val="199589144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Arial" pitchFamily="34" charset="0"/>
                <a:cs typeface="Arial" pitchFamily="34" charset="0"/>
              </a:rPr>
              <a:t>2. Variable </a:t>
            </a:r>
            <a:r>
              <a:rPr lang="en-US" smtClean="0">
                <a:latin typeface="Arial" pitchFamily="34" charset="0"/>
                <a:cs typeface="Arial" pitchFamily="34" charset="0"/>
              </a:rPr>
              <a:t>I/O Ports</a:t>
            </a:r>
            <a:endParaRPr lang="en-US" dirty="0"/>
          </a:p>
        </p:txBody>
      </p:sp>
      <p:sp>
        <p:nvSpPr>
          <p:cNvPr id="3" name="Content Placeholder 2"/>
          <p:cNvSpPr>
            <a:spLocks noGrp="1"/>
          </p:cNvSpPr>
          <p:nvPr>
            <p:ph idx="1"/>
          </p:nvPr>
        </p:nvSpPr>
        <p:spPr>
          <a:xfrm>
            <a:off x="457200" y="1371600"/>
            <a:ext cx="8229600" cy="5029200"/>
          </a:xfrm>
        </p:spPr>
        <p:txBody>
          <a:bodyPr>
            <a:normAutofit lnSpcReduction="10000"/>
          </a:bodyPr>
          <a:lstStyle/>
          <a:p>
            <a:r>
              <a:rPr lang="en-US" sz="2400" dirty="0" smtClean="0">
                <a:latin typeface="Arial" pitchFamily="34" charset="0"/>
                <a:cs typeface="Arial" pitchFamily="34" charset="0"/>
              </a:rPr>
              <a:t>Can be relocated to another address</a:t>
            </a:r>
          </a:p>
          <a:p>
            <a:r>
              <a:rPr lang="en-US" sz="2400" dirty="0" smtClean="0">
                <a:latin typeface="Arial" pitchFamily="34" charset="0"/>
                <a:cs typeface="Arial" pitchFamily="34" charset="0"/>
              </a:rPr>
              <a:t>Can be set/disabled using Base Address Registers (BARs) or configuration bits in the various PCI configuration spaces</a:t>
            </a:r>
          </a:p>
          <a:p>
            <a:pPr lvl="1"/>
            <a:r>
              <a:rPr lang="en-US" sz="2000" dirty="0" smtClean="0">
                <a:latin typeface="Arial" pitchFamily="34" charset="0"/>
                <a:cs typeface="Arial" pitchFamily="34" charset="0"/>
              </a:rPr>
              <a:t>Which we shall discuss very soon!</a:t>
            </a:r>
          </a:p>
          <a:p>
            <a:r>
              <a:rPr lang="en-US" sz="2400" dirty="0" smtClean="0">
                <a:latin typeface="Arial" pitchFamily="34" charset="0"/>
                <a:cs typeface="Arial" pitchFamily="34" charset="0"/>
              </a:rPr>
              <a:t>The BIOS (and/or other PCI devices or ACPI) can adjust these values</a:t>
            </a:r>
          </a:p>
          <a:p>
            <a:pPr lvl="1"/>
            <a:r>
              <a:rPr lang="en-US" sz="2000" dirty="0" smtClean="0">
                <a:latin typeface="Arial" pitchFamily="34" charset="0"/>
                <a:cs typeface="Arial" pitchFamily="34" charset="0"/>
              </a:rPr>
              <a:t>Actually pretty much any privileged app can…</a:t>
            </a:r>
          </a:p>
          <a:p>
            <a:r>
              <a:rPr lang="en-US" sz="2400" dirty="0" smtClean="0">
                <a:latin typeface="Arial" pitchFamily="34" charset="0"/>
                <a:cs typeface="Arial" pitchFamily="34" charset="0"/>
              </a:rPr>
              <a:t>The same as the fixed range, on the “other side” of each port address/range there is a peripheral device</a:t>
            </a:r>
          </a:p>
          <a:p>
            <a:pPr lvl="1"/>
            <a:r>
              <a:rPr lang="en-US" sz="2000" dirty="0" smtClean="0">
                <a:latin typeface="Arial" pitchFamily="34" charset="0"/>
                <a:cs typeface="Arial" pitchFamily="34" charset="0"/>
              </a:rPr>
              <a:t>Device interaction and behavior will differ between devices</a:t>
            </a:r>
          </a:p>
          <a:p>
            <a:r>
              <a:rPr lang="en-US" sz="2400" dirty="0" smtClean="0">
                <a:latin typeface="Arial" pitchFamily="34" charset="0"/>
                <a:cs typeface="Arial" pitchFamily="34" charset="0"/>
              </a:rPr>
              <a:t>ICH </a:t>
            </a:r>
            <a:r>
              <a:rPr lang="en-US" sz="2400" dirty="0">
                <a:latin typeface="Arial" pitchFamily="34" charset="0"/>
                <a:cs typeface="Arial" pitchFamily="34" charset="0"/>
              </a:rPr>
              <a:t>does not check for overlap</a:t>
            </a:r>
          </a:p>
          <a:p>
            <a:pPr lvl="1"/>
            <a:r>
              <a:rPr lang="en-US" sz="2000" dirty="0">
                <a:latin typeface="Arial" pitchFamily="34" charset="0"/>
                <a:cs typeface="Arial" pitchFamily="34" charset="0"/>
              </a:rPr>
              <a:t>Results “unpredictable” if </a:t>
            </a:r>
            <a:r>
              <a:rPr lang="en-US" sz="2000" dirty="0" smtClean="0">
                <a:latin typeface="Arial" pitchFamily="34" charset="0"/>
                <a:cs typeface="Arial" pitchFamily="34" charset="0"/>
              </a:rPr>
              <a:t>overlapping</a:t>
            </a:r>
            <a:endParaRPr lang="en-US" sz="2400" dirty="0" smtClean="0">
              <a:latin typeface="Arial" pitchFamily="34" charset="0"/>
              <a:cs typeface="Arial" pitchFamily="34" charset="0"/>
            </a:endParaRPr>
          </a:p>
          <a:p>
            <a:endParaRPr lang="en-US" sz="2400" dirty="0" smtClean="0">
              <a:latin typeface="Arial" pitchFamily="34" charset="0"/>
              <a:cs typeface="Arial" pitchFamily="34" charset="0"/>
            </a:endParaRPr>
          </a:p>
          <a:p>
            <a:endParaRPr lang="en-US" sz="2400" dirty="0" smtClean="0">
              <a:latin typeface="Arial" pitchFamily="34" charset="0"/>
              <a:cs typeface="Arial" pitchFamily="34" charset="0"/>
            </a:endParaRPr>
          </a:p>
        </p:txBody>
      </p:sp>
      <p:sp>
        <p:nvSpPr>
          <p:cNvPr id="4" name="TextBox 3"/>
          <p:cNvSpPr txBox="1"/>
          <p:nvPr/>
        </p:nvSpPr>
        <p:spPr>
          <a:xfrm>
            <a:off x="0" y="6488668"/>
            <a:ext cx="1701235" cy="369332"/>
          </a:xfrm>
          <a:prstGeom prst="rect">
            <a:avLst/>
          </a:prstGeom>
          <a:noFill/>
        </p:spPr>
        <p:txBody>
          <a:bodyPr wrap="none" rtlCol="0">
            <a:spAutoFit/>
          </a:bodyPr>
          <a:lstStyle/>
          <a:p>
            <a:r>
              <a:rPr lang="en-US" dirty="0" smtClean="0"/>
              <a:t>Intel, Vol 1, 16.1</a:t>
            </a: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141</a:t>
            </a:fld>
            <a:endParaRPr lang="en-US"/>
          </a:p>
        </p:txBody>
      </p:sp>
    </p:spTree>
    <p:extLst>
      <p:ext uri="{BB962C8B-B14F-4D97-AF65-F5344CB8AC3E}">
        <p14:creationId xmlns:p14="http://schemas.microsoft.com/office/powerpoint/2010/main" val="4078626880"/>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524000" y="1600200"/>
            <a:ext cx="6045112" cy="5257800"/>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525440" y="947385"/>
            <a:ext cx="7050024" cy="698652"/>
          </a:xfrm>
          <a:prstGeom prst="rect">
            <a:avLst/>
          </a:prstGeom>
          <a:noFill/>
          <a:ln w="9525">
            <a:noFill/>
            <a:miter lim="800000"/>
            <a:headEnd/>
            <a:tailEnd/>
          </a:ln>
        </p:spPr>
      </p:pic>
      <p:sp>
        <p:nvSpPr>
          <p:cNvPr id="8" name="Title 1"/>
          <p:cNvSpPr>
            <a:spLocks noGrp="1"/>
          </p:cNvSpPr>
          <p:nvPr>
            <p:ph type="title"/>
          </p:nvPr>
        </p:nvSpPr>
        <p:spPr>
          <a:xfrm>
            <a:off x="431756" y="0"/>
            <a:ext cx="8229600" cy="838200"/>
          </a:xfrm>
        </p:spPr>
        <p:txBody>
          <a:bodyPr anchor="ctr">
            <a:normAutofit fontScale="90000"/>
          </a:bodyPr>
          <a:lstStyle/>
          <a:p>
            <a:r>
              <a:rPr lang="en-US" dirty="0" smtClean="0">
                <a:latin typeface="Arial" pitchFamily="34" charset="0"/>
                <a:cs typeface="Arial" pitchFamily="34" charset="0"/>
              </a:rPr>
              <a:t>Example: ICH 9 Variable IO Range</a:t>
            </a:r>
            <a:endParaRPr lang="en-US"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142</a:t>
            </a:fld>
            <a:endParaRPr lang="en-US"/>
          </a:p>
        </p:txBody>
      </p:sp>
    </p:spTree>
    <p:extLst>
      <p:ext uri="{BB962C8B-B14F-4D97-AF65-F5344CB8AC3E}">
        <p14:creationId xmlns:p14="http://schemas.microsoft.com/office/powerpoint/2010/main" val="410917395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p:cNvSpPr>
            <a:spLocks noGrp="1" noChangeArrowheads="1"/>
          </p:cNvSpPr>
          <p:nvPr>
            <p:ph type="title"/>
          </p:nvPr>
        </p:nvSpPr>
        <p:spPr>
          <a:xfrm>
            <a:off x="685800" y="-228600"/>
            <a:ext cx="7772400" cy="1143000"/>
          </a:xfrm>
        </p:spPr>
        <p:txBody>
          <a:bodyPr/>
          <a:lstStyle/>
          <a:p>
            <a:pPr eaLnBrk="1" hangingPunct="1"/>
            <a:r>
              <a:rPr lang="en-US">
                <a:latin typeface="Arial" charset="0"/>
                <a:ea typeface="ＭＳ Ｐゴシック" charset="0"/>
                <a:cs typeface="ＭＳ Ｐゴシック" charset="0"/>
              </a:rPr>
              <a:t>IN - Input from Port</a:t>
            </a:r>
          </a:p>
        </p:txBody>
      </p:sp>
      <p:sp>
        <p:nvSpPr>
          <p:cNvPr id="43012" name="Rectangle 3"/>
          <p:cNvSpPr>
            <a:spLocks noGrp="1" noChangeArrowheads="1"/>
          </p:cNvSpPr>
          <p:nvPr>
            <p:ph type="body" idx="1"/>
          </p:nvPr>
        </p:nvSpPr>
        <p:spPr>
          <a:xfrm>
            <a:off x="685800" y="990600"/>
            <a:ext cx="7772400" cy="5365750"/>
          </a:xfrm>
        </p:spPr>
        <p:txBody>
          <a:bodyPr>
            <a:normAutofit fontScale="92500" lnSpcReduction="20000"/>
          </a:bodyPr>
          <a:lstStyle/>
          <a:p>
            <a:pPr eaLnBrk="1" hangingPunct="1">
              <a:lnSpc>
                <a:spcPct val="90000"/>
              </a:lnSpc>
            </a:pPr>
            <a:endParaRPr lang="en-US" sz="2000" dirty="0" smtClean="0">
              <a:latin typeface="Arial" charset="0"/>
              <a:ea typeface="ＭＳ Ｐゴシック" charset="0"/>
              <a:cs typeface="ＭＳ Ｐゴシック" charset="0"/>
            </a:endParaRPr>
          </a:p>
          <a:p>
            <a:pPr eaLnBrk="1" hangingPunct="1">
              <a:lnSpc>
                <a:spcPct val="90000"/>
              </a:lnSpc>
            </a:pPr>
            <a:endParaRPr lang="en-US" sz="2000" dirty="0">
              <a:latin typeface="Arial" charset="0"/>
              <a:ea typeface="ＭＳ Ｐゴシック" charset="0"/>
              <a:cs typeface="ＭＳ Ｐゴシック" charset="0"/>
            </a:endParaRPr>
          </a:p>
          <a:p>
            <a:pPr eaLnBrk="1" hangingPunct="1">
              <a:lnSpc>
                <a:spcPct val="90000"/>
              </a:lnSpc>
            </a:pPr>
            <a:endParaRPr lang="en-US" sz="2000" dirty="0" smtClean="0">
              <a:latin typeface="Arial" charset="0"/>
              <a:ea typeface="ＭＳ Ｐゴシック" charset="0"/>
              <a:cs typeface="ＭＳ Ｐゴシック" charset="0"/>
            </a:endParaRPr>
          </a:p>
          <a:p>
            <a:pPr eaLnBrk="1" hangingPunct="1">
              <a:lnSpc>
                <a:spcPct val="90000"/>
              </a:lnSpc>
            </a:pPr>
            <a:endParaRPr lang="en-US" sz="2000" dirty="0">
              <a:latin typeface="Arial" charset="0"/>
              <a:ea typeface="ＭＳ Ｐゴシック" charset="0"/>
              <a:cs typeface="ＭＳ Ｐゴシック" charset="0"/>
            </a:endParaRPr>
          </a:p>
          <a:p>
            <a:pPr eaLnBrk="1" hangingPunct="1">
              <a:lnSpc>
                <a:spcPct val="90000"/>
              </a:lnSpc>
            </a:pPr>
            <a:endParaRPr lang="en-US" sz="2000" dirty="0">
              <a:latin typeface="Arial" charset="0"/>
              <a:ea typeface="ＭＳ Ｐゴシック" charset="0"/>
              <a:cs typeface="ＭＳ Ｐゴシック" charset="0"/>
            </a:endParaRPr>
          </a:p>
          <a:p>
            <a:pPr eaLnBrk="1" hangingPunct="1">
              <a:lnSpc>
                <a:spcPct val="90000"/>
              </a:lnSpc>
            </a:pPr>
            <a:endParaRPr lang="en-US" sz="2000" dirty="0">
              <a:latin typeface="Arial" charset="0"/>
              <a:ea typeface="ＭＳ Ｐゴシック" charset="0"/>
              <a:cs typeface="ＭＳ Ｐゴシック" charset="0"/>
            </a:endParaRPr>
          </a:p>
          <a:p>
            <a:pPr eaLnBrk="1" hangingPunct="1">
              <a:lnSpc>
                <a:spcPct val="90000"/>
              </a:lnSpc>
            </a:pPr>
            <a:endParaRPr lang="en-US" sz="2000" dirty="0">
              <a:latin typeface="Arial" charset="0"/>
              <a:ea typeface="ＭＳ Ｐゴシック" charset="0"/>
              <a:cs typeface="ＭＳ Ｐゴシック" charset="0"/>
            </a:endParaRPr>
          </a:p>
          <a:p>
            <a:pPr eaLnBrk="1" hangingPunct="1">
              <a:lnSpc>
                <a:spcPct val="90000"/>
              </a:lnSpc>
            </a:pPr>
            <a:endParaRPr lang="en-US" sz="2000" dirty="0">
              <a:latin typeface="Arial" charset="0"/>
              <a:ea typeface="ＭＳ Ｐゴシック" charset="0"/>
              <a:cs typeface="ＭＳ Ｐゴシック" charset="0"/>
            </a:endParaRPr>
          </a:p>
          <a:p>
            <a:pPr eaLnBrk="1" hangingPunct="1">
              <a:lnSpc>
                <a:spcPct val="90000"/>
              </a:lnSpc>
            </a:pPr>
            <a:endParaRPr lang="en-US" sz="2000" dirty="0">
              <a:latin typeface="Arial" charset="0"/>
              <a:ea typeface="ＭＳ Ｐゴシック" charset="0"/>
              <a:cs typeface="ＭＳ Ｐゴシック" charset="0"/>
            </a:endParaRPr>
          </a:p>
          <a:p>
            <a:pPr eaLnBrk="1" hangingPunct="1">
              <a:lnSpc>
                <a:spcPct val="90000"/>
              </a:lnSpc>
            </a:pPr>
            <a:endParaRPr lang="en-US" sz="2000" dirty="0">
              <a:latin typeface="Arial" charset="0"/>
              <a:ea typeface="ＭＳ Ｐゴシック" charset="0"/>
              <a:cs typeface="ＭＳ Ｐゴシック" charset="0"/>
            </a:endParaRPr>
          </a:p>
          <a:p>
            <a:pPr eaLnBrk="1" hangingPunct="1">
              <a:lnSpc>
                <a:spcPct val="90000"/>
              </a:lnSpc>
            </a:pPr>
            <a:endParaRPr lang="en-US" sz="2000" dirty="0">
              <a:latin typeface="Arial" charset="0"/>
              <a:ea typeface="ＭＳ Ｐゴシック" charset="0"/>
              <a:cs typeface="ＭＳ Ｐゴシック" charset="0"/>
            </a:endParaRPr>
          </a:p>
          <a:p>
            <a:pPr eaLnBrk="1" hangingPunct="1">
              <a:lnSpc>
                <a:spcPct val="90000"/>
              </a:lnSpc>
            </a:pPr>
            <a:endParaRPr lang="en-US" sz="2000" dirty="0">
              <a:latin typeface="Arial" charset="0"/>
              <a:ea typeface="ＭＳ Ｐゴシック" charset="0"/>
              <a:cs typeface="ＭＳ Ｐゴシック" charset="0"/>
            </a:endParaRPr>
          </a:p>
          <a:p>
            <a:pPr eaLnBrk="1" hangingPunct="1">
              <a:lnSpc>
                <a:spcPct val="90000"/>
              </a:lnSpc>
            </a:pPr>
            <a:endParaRPr lang="en-US" sz="2000" dirty="0">
              <a:latin typeface="Arial" charset="0"/>
              <a:ea typeface="ＭＳ Ｐゴシック" charset="0"/>
              <a:cs typeface="ＭＳ Ｐゴシック" charset="0"/>
            </a:endParaRPr>
          </a:p>
          <a:p>
            <a:pPr eaLnBrk="1" hangingPunct="1">
              <a:lnSpc>
                <a:spcPct val="90000"/>
              </a:lnSpc>
            </a:pPr>
            <a:r>
              <a:rPr lang="en-US" sz="2000" dirty="0">
                <a:latin typeface="Arial" charset="0"/>
                <a:ea typeface="ＭＳ Ｐゴシック" charset="0"/>
                <a:cs typeface="ＭＳ Ｐゴシック" charset="0"/>
              </a:rPr>
              <a:t>Note </a:t>
            </a:r>
            <a:r>
              <a:rPr lang="en-US" sz="2000" dirty="0" smtClean="0">
                <a:latin typeface="Arial" charset="0"/>
                <a:ea typeface="ＭＳ Ｐゴシック" charset="0"/>
                <a:cs typeface="ＭＳ Ｐゴシック" charset="0"/>
              </a:rPr>
              <a:t>it</a:t>
            </a:r>
            <a:r>
              <a:rPr lang="fr-FR" altLang="ja-JP" sz="2000" dirty="0" smtClean="0">
                <a:latin typeface="Arial" charset="0"/>
                <a:ea typeface="ＭＳ Ｐゴシック" charset="0"/>
                <a:cs typeface="ＭＳ Ｐゴシック" charset="0"/>
              </a:rPr>
              <a:t>'</a:t>
            </a:r>
            <a:r>
              <a:rPr lang="en-US" altLang="ja-JP" sz="2000" dirty="0" smtClean="0">
                <a:latin typeface="Arial" charset="0"/>
                <a:ea typeface="ＭＳ Ｐゴシック" charset="0"/>
                <a:cs typeface="ＭＳ Ｐゴシック" charset="0"/>
              </a:rPr>
              <a:t>s</a:t>
            </a:r>
            <a:r>
              <a:rPr lang="en-US" sz="2000" dirty="0" smtClean="0">
                <a:latin typeface="Arial" charset="0"/>
                <a:ea typeface="ＭＳ Ｐゴシック" charset="0"/>
                <a:cs typeface="ＭＳ Ｐゴシック" charset="0"/>
              </a:rPr>
              <a:t> </a:t>
            </a:r>
            <a:r>
              <a:rPr lang="en-US" sz="2000" dirty="0">
                <a:latin typeface="Arial" charset="0"/>
                <a:ea typeface="ＭＳ Ｐゴシック" charset="0"/>
                <a:cs typeface="ＭＳ Ｐゴシック" charset="0"/>
              </a:rPr>
              <a:t>DX, not DL. That means the DX form can specify all 2^16 ports, but the IMM8 form can only specify 2^8 ports.</a:t>
            </a:r>
          </a:p>
          <a:p>
            <a:pPr eaLnBrk="1" hangingPunct="1">
              <a:lnSpc>
                <a:spcPct val="90000"/>
              </a:lnSpc>
            </a:pPr>
            <a:r>
              <a:rPr lang="ja-JP" altLang="en-US" sz="2000" dirty="0">
                <a:latin typeface="Arial" charset="0"/>
                <a:ea typeface="ＭＳ Ｐゴシック" charset="0"/>
                <a:cs typeface="ＭＳ Ｐゴシック" charset="0"/>
              </a:rPr>
              <a:t>“</a:t>
            </a:r>
            <a:r>
              <a:rPr lang="en-US" sz="2000" dirty="0">
                <a:solidFill>
                  <a:srgbClr val="000000"/>
                </a:solidFill>
                <a:latin typeface="Arial" charset="0"/>
                <a:ea typeface="ＭＳ Ｐゴシック" charset="0"/>
                <a:cs typeface="ＭＳ Ｐゴシック" charset="0"/>
              </a:rPr>
              <a:t>When accessing a 16- and 32-bit I/O port, the operand-size attribute determines the port size.</a:t>
            </a:r>
            <a:r>
              <a:rPr lang="ja-JP" altLang="en-US" sz="2000" dirty="0">
                <a:solidFill>
                  <a:srgbClr val="000000"/>
                </a:solidFill>
                <a:latin typeface="Arial" charset="0"/>
                <a:ea typeface="ＭＳ Ｐゴシック" charset="0"/>
                <a:cs typeface="ＭＳ Ｐゴシック" charset="0"/>
              </a:rPr>
              <a:t>”</a:t>
            </a:r>
            <a:r>
              <a:rPr lang="en-US" sz="2000" dirty="0">
                <a:solidFill>
                  <a:srgbClr val="000000"/>
                </a:solidFill>
                <a:latin typeface="Arial" charset="0"/>
                <a:ea typeface="ＭＳ Ｐゴシック" charset="0"/>
                <a:cs typeface="ＭＳ Ｐゴシック" charset="0"/>
              </a:rPr>
              <a:t> (Because as usual </a:t>
            </a:r>
            <a:r>
              <a:rPr lang="en-US" sz="2000" dirty="0" smtClean="0">
                <a:solidFill>
                  <a:srgbClr val="000000"/>
                </a:solidFill>
                <a:latin typeface="Arial" charset="0"/>
                <a:ea typeface="ＭＳ Ｐゴシック" charset="0"/>
                <a:cs typeface="ＭＳ Ｐゴシック" charset="0"/>
              </a:rPr>
              <a:t>there</a:t>
            </a:r>
            <a:r>
              <a:rPr lang="fr-FR" altLang="ja-JP" sz="2000" dirty="0" smtClean="0">
                <a:solidFill>
                  <a:srgbClr val="000000"/>
                </a:solidFill>
                <a:latin typeface="Arial" charset="0"/>
                <a:ea typeface="ＭＳ Ｐゴシック" charset="0"/>
                <a:cs typeface="ＭＳ Ｐゴシック" charset="0"/>
              </a:rPr>
              <a:t>'</a:t>
            </a:r>
            <a:r>
              <a:rPr lang="en-US" sz="2000" dirty="0" smtClean="0">
                <a:solidFill>
                  <a:srgbClr val="000000"/>
                </a:solidFill>
                <a:latin typeface="Arial" charset="0"/>
                <a:ea typeface="ＭＳ Ｐゴシック" charset="0"/>
                <a:cs typeface="ＭＳ Ｐゴシック" charset="0"/>
              </a:rPr>
              <a:t>s </a:t>
            </a:r>
            <a:r>
              <a:rPr lang="en-US" sz="2000" dirty="0">
                <a:solidFill>
                  <a:srgbClr val="000000"/>
                </a:solidFill>
                <a:latin typeface="Arial" charset="0"/>
                <a:ea typeface="ＭＳ Ｐゴシック" charset="0"/>
                <a:cs typeface="ＭＳ Ｐゴシック" charset="0"/>
              </a:rPr>
              <a:t>an overloaded opcode for 16/32 bit form)</a:t>
            </a:r>
          </a:p>
          <a:p>
            <a:pPr lvl="1" eaLnBrk="1" hangingPunct="1">
              <a:lnSpc>
                <a:spcPct val="90000"/>
              </a:lnSpc>
            </a:pPr>
            <a:r>
              <a:rPr lang="en-US" sz="1800" dirty="0">
                <a:solidFill>
                  <a:srgbClr val="000000"/>
                </a:solidFill>
                <a:latin typeface="Arial" charset="0"/>
                <a:ea typeface="ＭＳ Ｐゴシック" charset="0"/>
              </a:rPr>
              <a:t>Remember if </a:t>
            </a:r>
            <a:r>
              <a:rPr lang="en-US" sz="1800" dirty="0" smtClean="0">
                <a:solidFill>
                  <a:srgbClr val="000000"/>
                </a:solidFill>
                <a:latin typeface="Arial" charset="0"/>
                <a:ea typeface="ＭＳ Ｐゴシック" charset="0"/>
              </a:rPr>
              <a:t>you</a:t>
            </a:r>
            <a:r>
              <a:rPr lang="fr-FR" altLang="ja-JP" sz="1800" dirty="0" smtClean="0">
                <a:solidFill>
                  <a:srgbClr val="000000"/>
                </a:solidFill>
                <a:latin typeface="Arial" charset="0"/>
                <a:ea typeface="ＭＳ Ｐゴシック" charset="0"/>
              </a:rPr>
              <a:t>'</a:t>
            </a:r>
            <a:r>
              <a:rPr lang="en-US" sz="1800" dirty="0" smtClean="0">
                <a:solidFill>
                  <a:srgbClr val="000000"/>
                </a:solidFill>
                <a:latin typeface="Arial" charset="0"/>
                <a:ea typeface="ＭＳ Ｐゴシック" charset="0"/>
              </a:rPr>
              <a:t>re </a:t>
            </a:r>
            <a:r>
              <a:rPr lang="en-US" sz="1800" dirty="0">
                <a:solidFill>
                  <a:srgbClr val="000000"/>
                </a:solidFill>
                <a:latin typeface="Arial" charset="0"/>
                <a:ea typeface="ＭＳ Ｐゴシック" charset="0"/>
              </a:rPr>
              <a:t>in a 16 bit segment </a:t>
            </a:r>
            <a:r>
              <a:rPr lang="en-US" sz="1800" dirty="0" smtClean="0">
                <a:solidFill>
                  <a:srgbClr val="000000"/>
                </a:solidFill>
                <a:latin typeface="Arial" charset="0"/>
                <a:ea typeface="ＭＳ Ｐゴシック" charset="0"/>
              </a:rPr>
              <a:t>it</a:t>
            </a:r>
            <a:r>
              <a:rPr lang="fr-FR" altLang="ja-JP" sz="1800" dirty="0" smtClean="0">
                <a:solidFill>
                  <a:srgbClr val="000000"/>
                </a:solidFill>
                <a:latin typeface="Arial" charset="0"/>
                <a:ea typeface="ＭＳ Ｐゴシック" charset="0"/>
              </a:rPr>
              <a:t>'</a:t>
            </a:r>
            <a:r>
              <a:rPr lang="en-US" sz="1800" dirty="0" smtClean="0">
                <a:solidFill>
                  <a:srgbClr val="000000"/>
                </a:solidFill>
                <a:latin typeface="Arial" charset="0"/>
                <a:ea typeface="ＭＳ Ｐゴシック" charset="0"/>
              </a:rPr>
              <a:t>s </a:t>
            </a:r>
            <a:r>
              <a:rPr lang="en-US" sz="1800" dirty="0">
                <a:solidFill>
                  <a:srgbClr val="000000"/>
                </a:solidFill>
                <a:latin typeface="Arial" charset="0"/>
                <a:ea typeface="ＭＳ Ｐゴシック" charset="0"/>
              </a:rPr>
              <a:t>16 bit, if </a:t>
            </a:r>
            <a:r>
              <a:rPr lang="en-US" sz="1800" dirty="0" smtClean="0">
                <a:solidFill>
                  <a:srgbClr val="000000"/>
                </a:solidFill>
                <a:latin typeface="Arial" charset="0"/>
                <a:ea typeface="ＭＳ Ｐゴシック" charset="0"/>
              </a:rPr>
              <a:t>you</a:t>
            </a:r>
            <a:r>
              <a:rPr lang="fr-FR" altLang="ja-JP" sz="1800" dirty="0" smtClean="0">
                <a:solidFill>
                  <a:srgbClr val="000000"/>
                </a:solidFill>
                <a:latin typeface="Arial" charset="0"/>
                <a:ea typeface="ＭＳ Ｐゴシック" charset="0"/>
              </a:rPr>
              <a:t>'</a:t>
            </a:r>
            <a:r>
              <a:rPr lang="en-US" sz="1800" dirty="0" smtClean="0">
                <a:solidFill>
                  <a:srgbClr val="000000"/>
                </a:solidFill>
                <a:latin typeface="Arial" charset="0"/>
                <a:ea typeface="ＭＳ Ｐゴシック" charset="0"/>
              </a:rPr>
              <a:t>re </a:t>
            </a:r>
            <a:r>
              <a:rPr lang="en-US" sz="1800" dirty="0">
                <a:solidFill>
                  <a:srgbClr val="000000"/>
                </a:solidFill>
                <a:latin typeface="Arial" charset="0"/>
                <a:ea typeface="ＭＳ Ｐゴシック" charset="0"/>
              </a:rPr>
              <a:t>in a 32 bit segment </a:t>
            </a:r>
            <a:r>
              <a:rPr lang="en-US" sz="1800" dirty="0" smtClean="0">
                <a:solidFill>
                  <a:srgbClr val="000000"/>
                </a:solidFill>
                <a:latin typeface="Arial" charset="0"/>
                <a:ea typeface="ＭＳ Ｐゴシック" charset="0"/>
              </a:rPr>
              <a:t>it</a:t>
            </a:r>
            <a:r>
              <a:rPr lang="fr-FR" altLang="ja-JP" sz="1800" dirty="0" smtClean="0">
                <a:solidFill>
                  <a:srgbClr val="000000"/>
                </a:solidFill>
                <a:latin typeface="Arial" charset="0"/>
                <a:ea typeface="ＭＳ Ｐゴシック" charset="0"/>
              </a:rPr>
              <a:t>'</a:t>
            </a:r>
            <a:r>
              <a:rPr lang="en-US" sz="1800" dirty="0" smtClean="0">
                <a:solidFill>
                  <a:srgbClr val="000000"/>
                </a:solidFill>
                <a:latin typeface="Arial" charset="0"/>
                <a:ea typeface="ＭＳ Ｐゴシック" charset="0"/>
              </a:rPr>
              <a:t>s </a:t>
            </a:r>
            <a:r>
              <a:rPr lang="en-US" sz="1800" dirty="0">
                <a:solidFill>
                  <a:srgbClr val="000000"/>
                </a:solidFill>
                <a:latin typeface="Arial" charset="0"/>
                <a:ea typeface="ＭＳ Ｐゴシック" charset="0"/>
              </a:rPr>
              <a:t>32 bit. But you can override it with an operand size instruction prefix which is talked about later.</a:t>
            </a:r>
          </a:p>
        </p:txBody>
      </p:sp>
      <p:pic>
        <p:nvPicPr>
          <p:cNvPr id="43013" name="Picture 4" descr="IN"/>
          <p:cNvPicPr>
            <a:picLocks noChangeAspect="1" noChangeArrowheads="1"/>
          </p:cNvPicPr>
          <p:nvPr/>
        </p:nvPicPr>
        <p:blipFill>
          <a:blip r:embed="rId2">
            <a:extLst>
              <a:ext uri="{28A0092B-C50C-407E-A947-70E740481C1C}">
                <a14:useLocalDpi xmlns:a14="http://schemas.microsoft.com/office/drawing/2010/main" val="0"/>
              </a:ext>
            </a:extLst>
          </a:blip>
          <a:srcRect t="2127"/>
          <a:stretch>
            <a:fillRect/>
          </a:stretch>
        </p:blipFill>
        <p:spPr bwMode="auto">
          <a:xfrm>
            <a:off x="850900" y="685800"/>
            <a:ext cx="74422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143</a:t>
            </a:fld>
            <a:endParaRPr lang="en-US"/>
          </a:p>
        </p:txBody>
      </p:sp>
    </p:spTree>
    <p:extLst>
      <p:ext uri="{BB962C8B-B14F-4D97-AF65-F5344CB8AC3E}">
        <p14:creationId xmlns:p14="http://schemas.microsoft.com/office/powerpoint/2010/main" val="696031869"/>
      </p:ext>
    </p:extLst>
  </p:cSld>
  <p:clrMapOvr>
    <a:masterClrMapping/>
  </p:clrMapOvr>
  <p:timing>
    <p:tnLst>
      <p:par>
        <p:cTn xmlns:p14="http://schemas.microsoft.com/office/powerpoint/2010/mai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2"/>
          <p:cNvSpPr>
            <a:spLocks noGrp="1" noChangeArrowheads="1"/>
          </p:cNvSpPr>
          <p:nvPr>
            <p:ph type="title"/>
          </p:nvPr>
        </p:nvSpPr>
        <p:spPr>
          <a:xfrm>
            <a:off x="685800" y="-228600"/>
            <a:ext cx="7772400" cy="1143000"/>
          </a:xfrm>
        </p:spPr>
        <p:txBody>
          <a:bodyPr/>
          <a:lstStyle/>
          <a:p>
            <a:pPr eaLnBrk="1" hangingPunct="1"/>
            <a:r>
              <a:rPr lang="en-US">
                <a:latin typeface="Arial" charset="0"/>
                <a:ea typeface="ＭＳ Ｐゴシック" charset="0"/>
                <a:cs typeface="ＭＳ Ｐゴシック" charset="0"/>
              </a:rPr>
              <a:t>OUT - Output to Port</a:t>
            </a:r>
          </a:p>
        </p:txBody>
      </p:sp>
      <p:sp>
        <p:nvSpPr>
          <p:cNvPr id="44036" name="Rectangle 3"/>
          <p:cNvSpPr>
            <a:spLocks noGrp="1" noChangeArrowheads="1"/>
          </p:cNvSpPr>
          <p:nvPr>
            <p:ph type="body" idx="1"/>
          </p:nvPr>
        </p:nvSpPr>
        <p:spPr/>
        <p:txBody>
          <a:bodyPr>
            <a:normAutofit/>
          </a:bodyPr>
          <a:lstStyle/>
          <a:p>
            <a:pPr eaLnBrk="1" hangingPunct="1"/>
            <a:endParaRPr lang="en-US" sz="2800" dirty="0" smtClean="0">
              <a:latin typeface="Arial" charset="0"/>
              <a:ea typeface="ＭＳ Ｐゴシック" charset="0"/>
              <a:cs typeface="ＭＳ Ｐゴシック" charset="0"/>
            </a:endParaRPr>
          </a:p>
          <a:p>
            <a:pPr marL="0" indent="0" eaLnBrk="1" hangingPunct="1">
              <a:buNone/>
            </a:pPr>
            <a:endParaRPr lang="en-US" sz="2800" dirty="0">
              <a:latin typeface="Arial" charset="0"/>
              <a:ea typeface="ＭＳ Ｐゴシック" charset="0"/>
              <a:cs typeface="ＭＳ Ｐゴシック" charset="0"/>
            </a:endParaRPr>
          </a:p>
          <a:p>
            <a:pPr eaLnBrk="1" hangingPunct="1"/>
            <a:endParaRPr lang="en-US" sz="2800" dirty="0">
              <a:latin typeface="Arial" charset="0"/>
              <a:ea typeface="ＭＳ Ｐゴシック" charset="0"/>
              <a:cs typeface="ＭＳ Ｐゴシック" charset="0"/>
            </a:endParaRPr>
          </a:p>
          <a:p>
            <a:pPr eaLnBrk="1" hangingPunct="1"/>
            <a:endParaRPr lang="en-US" sz="2800" dirty="0">
              <a:latin typeface="Arial" charset="0"/>
              <a:ea typeface="ＭＳ Ｐゴシック" charset="0"/>
              <a:cs typeface="ＭＳ Ｐゴシック" charset="0"/>
            </a:endParaRPr>
          </a:p>
          <a:p>
            <a:pPr eaLnBrk="1" hangingPunct="1"/>
            <a:endParaRPr lang="en-US" sz="2800" dirty="0">
              <a:latin typeface="Arial" charset="0"/>
              <a:ea typeface="ＭＳ Ｐゴシック" charset="0"/>
              <a:cs typeface="ＭＳ Ｐゴシック" charset="0"/>
            </a:endParaRPr>
          </a:p>
          <a:p>
            <a:pPr eaLnBrk="1" hangingPunct="1"/>
            <a:endParaRPr lang="en-US" sz="2800" dirty="0">
              <a:latin typeface="Arial" charset="0"/>
              <a:ea typeface="ＭＳ Ｐゴシック" charset="0"/>
              <a:cs typeface="ＭＳ Ｐゴシック" charset="0"/>
            </a:endParaRPr>
          </a:p>
          <a:p>
            <a:pPr eaLnBrk="1" hangingPunct="1"/>
            <a:r>
              <a:rPr lang="en-US" sz="2800" dirty="0">
                <a:latin typeface="Arial" charset="0"/>
                <a:ea typeface="ＭＳ Ｐゴシック" charset="0"/>
                <a:cs typeface="ＭＳ Ｐゴシック" charset="0"/>
              </a:rPr>
              <a:t>Basically the same caveat as IN</a:t>
            </a:r>
          </a:p>
        </p:txBody>
      </p:sp>
      <p:pic>
        <p:nvPicPr>
          <p:cNvPr id="44037" name="Picture 4" descr="OU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9000" y="647700"/>
            <a:ext cx="7366000"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144</a:t>
            </a:fld>
            <a:endParaRPr lang="en-US"/>
          </a:p>
        </p:txBody>
      </p:sp>
    </p:spTree>
    <p:extLst>
      <p:ext uri="{BB962C8B-B14F-4D97-AF65-F5344CB8AC3E}">
        <p14:creationId xmlns:p14="http://schemas.microsoft.com/office/powerpoint/2010/main" val="4180835448"/>
      </p:ext>
    </p:extLst>
  </p:cSld>
  <p:clrMapOvr>
    <a:masterClrMapping/>
  </p:clrMapOvr>
  <p:timing>
    <p:tnLst>
      <p:par>
        <p:cTn xmlns:p14="http://schemas.microsoft.com/office/powerpoint/2010/mai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Arial" pitchFamily="34" charset="0"/>
                <a:cs typeface="Arial" pitchFamily="34" charset="0"/>
              </a:rPr>
              <a:t>Port IO Assembly Examples</a:t>
            </a:r>
            <a:br>
              <a:rPr lang="en-US" dirty="0" smtClean="0">
                <a:latin typeface="Arial" pitchFamily="34" charset="0"/>
                <a:cs typeface="Arial" pitchFamily="34" charset="0"/>
              </a:rPr>
            </a:br>
            <a:r>
              <a:rPr lang="en-US" sz="1600" dirty="0" smtClean="0">
                <a:latin typeface="Arial" pitchFamily="34" charset="0"/>
                <a:cs typeface="Arial" pitchFamily="34" charset="0"/>
              </a:rPr>
              <a:t>(showing that you can either use an 8 bit immediate or a 16 bit register (dx) to specify port)</a:t>
            </a:r>
            <a:endParaRPr lang="en-US" dirty="0"/>
          </a:p>
        </p:txBody>
      </p:sp>
      <p:sp>
        <p:nvSpPr>
          <p:cNvPr id="3" name="Content Placeholder 2"/>
          <p:cNvSpPr>
            <a:spLocks noGrp="1"/>
          </p:cNvSpPr>
          <p:nvPr>
            <p:ph idx="1"/>
          </p:nvPr>
        </p:nvSpPr>
        <p:spPr>
          <a:xfrm>
            <a:off x="0" y="1598476"/>
            <a:ext cx="2971800" cy="533400"/>
          </a:xfrm>
        </p:spPr>
        <p:txBody>
          <a:bodyPr>
            <a:normAutofit/>
          </a:bodyPr>
          <a:lstStyle/>
          <a:p>
            <a:pPr marL="0" indent="0">
              <a:buNone/>
            </a:pPr>
            <a:r>
              <a:rPr lang="en-US" sz="1800" dirty="0" smtClean="0">
                <a:latin typeface="Arial" pitchFamily="34" charset="0"/>
                <a:cs typeface="Arial" pitchFamily="34" charset="0"/>
              </a:rPr>
              <a:t>Read from port 0xB3:</a:t>
            </a:r>
          </a:p>
        </p:txBody>
      </p:sp>
      <p:sp>
        <p:nvSpPr>
          <p:cNvPr id="4" name="Content Placeholder 2"/>
          <p:cNvSpPr txBox="1">
            <a:spLocks/>
          </p:cNvSpPr>
          <p:nvPr/>
        </p:nvSpPr>
        <p:spPr>
          <a:xfrm>
            <a:off x="0" y="2362200"/>
            <a:ext cx="3291772" cy="533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smtClean="0">
                <a:latin typeface="Arial" pitchFamily="34" charset="0"/>
                <a:cs typeface="Arial" pitchFamily="34" charset="0"/>
              </a:rPr>
              <a:t>Write 0x1234 to port 0xB2:</a:t>
            </a:r>
          </a:p>
        </p:txBody>
      </p:sp>
      <p:sp>
        <p:nvSpPr>
          <p:cNvPr id="7" name="TextBox 6"/>
          <p:cNvSpPr txBox="1"/>
          <p:nvPr/>
        </p:nvSpPr>
        <p:spPr>
          <a:xfrm>
            <a:off x="3872709" y="2408875"/>
            <a:ext cx="1766092" cy="646331"/>
          </a:xfrm>
          <a:prstGeom prst="rect">
            <a:avLst/>
          </a:prstGeom>
          <a:noFill/>
          <a:ln>
            <a:solidFill>
              <a:schemeClr val="tx1"/>
            </a:solidFill>
          </a:ln>
        </p:spPr>
        <p:txBody>
          <a:bodyPr wrap="square" rtlCol="0">
            <a:spAutoFit/>
          </a:bodyPr>
          <a:lstStyle/>
          <a:p>
            <a:r>
              <a:rPr lang="en-US" dirty="0" smtClean="0"/>
              <a:t>MOV AL, 0x1234</a:t>
            </a:r>
          </a:p>
          <a:p>
            <a:r>
              <a:rPr lang="en-US" dirty="0" smtClean="0"/>
              <a:t>OUT 0xB2, AL</a:t>
            </a:r>
            <a:endParaRPr lang="en-US" dirty="0"/>
          </a:p>
        </p:txBody>
      </p:sp>
      <p:sp>
        <p:nvSpPr>
          <p:cNvPr id="9" name="TextBox 8"/>
          <p:cNvSpPr txBox="1"/>
          <p:nvPr/>
        </p:nvSpPr>
        <p:spPr>
          <a:xfrm>
            <a:off x="5779136" y="2131876"/>
            <a:ext cx="1743491" cy="923330"/>
          </a:xfrm>
          <a:prstGeom prst="rect">
            <a:avLst/>
          </a:prstGeom>
          <a:noFill/>
          <a:ln>
            <a:solidFill>
              <a:schemeClr val="tx1"/>
            </a:solidFill>
          </a:ln>
        </p:spPr>
        <p:txBody>
          <a:bodyPr wrap="none" rtlCol="0">
            <a:spAutoFit/>
          </a:bodyPr>
          <a:lstStyle/>
          <a:p>
            <a:r>
              <a:rPr lang="en-US" dirty="0" smtClean="0"/>
              <a:t>MOV AL, 0x1234</a:t>
            </a:r>
          </a:p>
          <a:p>
            <a:r>
              <a:rPr lang="en-US" dirty="0" smtClean="0"/>
              <a:t>MOV DX, 0xB2</a:t>
            </a:r>
          </a:p>
          <a:p>
            <a:r>
              <a:rPr lang="en-US" dirty="0" smtClean="0"/>
              <a:t>OUT DX, AL</a:t>
            </a:r>
            <a:endParaRPr lang="en-US" dirty="0"/>
          </a:p>
        </p:txBody>
      </p:sp>
      <p:sp>
        <p:nvSpPr>
          <p:cNvPr id="10" name="TextBox 9"/>
          <p:cNvSpPr txBox="1"/>
          <p:nvPr/>
        </p:nvSpPr>
        <p:spPr>
          <a:xfrm>
            <a:off x="3872708" y="3247072"/>
            <a:ext cx="1778218" cy="1200329"/>
          </a:xfrm>
          <a:prstGeom prst="rect">
            <a:avLst/>
          </a:prstGeom>
          <a:noFill/>
          <a:ln>
            <a:solidFill>
              <a:schemeClr val="tx1"/>
            </a:solidFill>
          </a:ln>
        </p:spPr>
        <p:txBody>
          <a:bodyPr wrap="square" rtlCol="0">
            <a:spAutoFit/>
          </a:bodyPr>
          <a:lstStyle/>
          <a:p>
            <a:r>
              <a:rPr lang="en-US" dirty="0" smtClean="0"/>
              <a:t>MOV DX, 0x70</a:t>
            </a:r>
          </a:p>
          <a:p>
            <a:r>
              <a:rPr lang="en-US" dirty="0" smtClean="0"/>
              <a:t>OUT DX, 0x05</a:t>
            </a:r>
          </a:p>
          <a:p>
            <a:r>
              <a:rPr lang="en-US" dirty="0" smtClean="0"/>
              <a:t>MOV DX, 0x71</a:t>
            </a:r>
          </a:p>
          <a:p>
            <a:r>
              <a:rPr lang="en-US" dirty="0" smtClean="0"/>
              <a:t>IN AL, DX</a:t>
            </a:r>
            <a:endParaRPr lang="en-US" dirty="0"/>
          </a:p>
        </p:txBody>
      </p:sp>
      <p:sp>
        <p:nvSpPr>
          <p:cNvPr id="11" name="TextBox 10"/>
          <p:cNvSpPr txBox="1"/>
          <p:nvPr/>
        </p:nvSpPr>
        <p:spPr>
          <a:xfrm>
            <a:off x="3886200" y="1616630"/>
            <a:ext cx="1246175" cy="369332"/>
          </a:xfrm>
          <a:prstGeom prst="rect">
            <a:avLst/>
          </a:prstGeom>
          <a:noFill/>
          <a:ln>
            <a:solidFill>
              <a:schemeClr val="tx1"/>
            </a:solidFill>
          </a:ln>
        </p:spPr>
        <p:txBody>
          <a:bodyPr wrap="none" rtlCol="0">
            <a:spAutoFit/>
          </a:bodyPr>
          <a:lstStyle/>
          <a:p>
            <a:r>
              <a:rPr lang="en-US" dirty="0" smtClean="0"/>
              <a:t>IN AL, 0xB3</a:t>
            </a:r>
            <a:endParaRPr lang="en-US" dirty="0"/>
          </a:p>
        </p:txBody>
      </p:sp>
      <p:sp>
        <p:nvSpPr>
          <p:cNvPr id="13" name="Content Placeholder 2"/>
          <p:cNvSpPr txBox="1">
            <a:spLocks/>
          </p:cNvSpPr>
          <p:nvPr/>
        </p:nvSpPr>
        <p:spPr>
          <a:xfrm>
            <a:off x="0" y="3200400"/>
            <a:ext cx="4343400" cy="533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smtClean="0">
                <a:latin typeface="Arial" pitchFamily="34" charset="0"/>
                <a:cs typeface="Arial" pitchFamily="34" charset="0"/>
              </a:rPr>
              <a:t>Index/Data pair read offset 0x05:</a:t>
            </a:r>
          </a:p>
        </p:txBody>
      </p:sp>
      <p:sp>
        <p:nvSpPr>
          <p:cNvPr id="14" name="TextBox 13"/>
          <p:cNvSpPr txBox="1"/>
          <p:nvPr/>
        </p:nvSpPr>
        <p:spPr>
          <a:xfrm>
            <a:off x="5786575" y="3247072"/>
            <a:ext cx="1736051" cy="1477328"/>
          </a:xfrm>
          <a:prstGeom prst="rect">
            <a:avLst/>
          </a:prstGeom>
          <a:noFill/>
          <a:ln>
            <a:solidFill>
              <a:schemeClr val="tx1"/>
            </a:solidFill>
          </a:ln>
        </p:spPr>
        <p:txBody>
          <a:bodyPr wrap="square" rtlCol="0">
            <a:spAutoFit/>
          </a:bodyPr>
          <a:lstStyle/>
          <a:p>
            <a:r>
              <a:rPr lang="en-US" dirty="0" smtClean="0"/>
              <a:t>MOV AL, 0x05</a:t>
            </a:r>
          </a:p>
          <a:p>
            <a:r>
              <a:rPr lang="en-US" dirty="0" smtClean="0"/>
              <a:t>MOV DX, 0x70</a:t>
            </a:r>
          </a:p>
          <a:p>
            <a:r>
              <a:rPr lang="en-US" dirty="0" smtClean="0"/>
              <a:t>OUT DX, AL</a:t>
            </a:r>
          </a:p>
          <a:p>
            <a:r>
              <a:rPr lang="en-US" dirty="0" smtClean="0"/>
              <a:t>MOV DX, 0x71</a:t>
            </a:r>
          </a:p>
          <a:p>
            <a:r>
              <a:rPr lang="en-US" dirty="0" smtClean="0"/>
              <a:t>IN AL, DX</a:t>
            </a:r>
            <a:endParaRPr lang="en-US" dirty="0"/>
          </a:p>
        </p:txBody>
      </p:sp>
      <p:sp>
        <p:nvSpPr>
          <p:cNvPr id="15" name="TextBox 14"/>
          <p:cNvSpPr txBox="1"/>
          <p:nvPr/>
        </p:nvSpPr>
        <p:spPr>
          <a:xfrm>
            <a:off x="3872708" y="4953000"/>
            <a:ext cx="1778218" cy="1200329"/>
          </a:xfrm>
          <a:prstGeom prst="rect">
            <a:avLst/>
          </a:prstGeom>
          <a:noFill/>
          <a:ln>
            <a:solidFill>
              <a:schemeClr val="tx1"/>
            </a:solidFill>
          </a:ln>
        </p:spPr>
        <p:txBody>
          <a:bodyPr wrap="square" rtlCol="0">
            <a:spAutoFit/>
          </a:bodyPr>
          <a:lstStyle/>
          <a:p>
            <a:r>
              <a:rPr lang="en-US" dirty="0" smtClean="0"/>
              <a:t>MOV DX, 0x70</a:t>
            </a:r>
          </a:p>
          <a:p>
            <a:r>
              <a:rPr lang="en-US" dirty="0" smtClean="0"/>
              <a:t>OUT DX, 0x05</a:t>
            </a:r>
          </a:p>
          <a:p>
            <a:r>
              <a:rPr lang="en-US" dirty="0" smtClean="0"/>
              <a:t>MOV DX, 0x71</a:t>
            </a:r>
          </a:p>
          <a:p>
            <a:r>
              <a:rPr lang="en-US" dirty="0"/>
              <a:t>OUT DX, </a:t>
            </a:r>
            <a:r>
              <a:rPr lang="en-US" dirty="0" smtClean="0"/>
              <a:t>0x10</a:t>
            </a:r>
            <a:endParaRPr lang="en-US" dirty="0"/>
          </a:p>
        </p:txBody>
      </p:sp>
      <p:sp>
        <p:nvSpPr>
          <p:cNvPr id="16" name="Content Placeholder 2"/>
          <p:cNvSpPr txBox="1">
            <a:spLocks/>
          </p:cNvSpPr>
          <p:nvPr/>
        </p:nvSpPr>
        <p:spPr>
          <a:xfrm>
            <a:off x="-6626" y="4876800"/>
            <a:ext cx="4343400" cy="533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800" dirty="0" smtClean="0">
                <a:latin typeface="Arial" pitchFamily="34" charset="0"/>
                <a:cs typeface="Arial" pitchFamily="34" charset="0"/>
              </a:rPr>
              <a:t>Index/Data pair write to offset 0x05:</a:t>
            </a:r>
          </a:p>
        </p:txBody>
      </p:sp>
      <p:sp>
        <p:nvSpPr>
          <p:cNvPr id="17" name="TextBox 16"/>
          <p:cNvSpPr txBox="1"/>
          <p:nvPr/>
        </p:nvSpPr>
        <p:spPr>
          <a:xfrm>
            <a:off x="5779136" y="4947884"/>
            <a:ext cx="1743491" cy="1754327"/>
          </a:xfrm>
          <a:prstGeom prst="rect">
            <a:avLst/>
          </a:prstGeom>
          <a:noFill/>
          <a:ln>
            <a:solidFill>
              <a:schemeClr val="tx1"/>
            </a:solidFill>
          </a:ln>
        </p:spPr>
        <p:txBody>
          <a:bodyPr wrap="square" rtlCol="0">
            <a:spAutoFit/>
          </a:bodyPr>
          <a:lstStyle/>
          <a:p>
            <a:r>
              <a:rPr lang="en-US" dirty="0" smtClean="0"/>
              <a:t>MOV AL, 0x05</a:t>
            </a:r>
          </a:p>
          <a:p>
            <a:r>
              <a:rPr lang="en-US" dirty="0" smtClean="0"/>
              <a:t>MOV DX, 0x70</a:t>
            </a:r>
          </a:p>
          <a:p>
            <a:r>
              <a:rPr lang="en-US" dirty="0" smtClean="0"/>
              <a:t>OUT DX, AL</a:t>
            </a:r>
          </a:p>
          <a:p>
            <a:r>
              <a:rPr lang="en-US" dirty="0" smtClean="0"/>
              <a:t>MOV DX, 0x71</a:t>
            </a:r>
          </a:p>
          <a:p>
            <a:r>
              <a:rPr lang="en-US" dirty="0" smtClean="0"/>
              <a:t>MOV AL, 0x10</a:t>
            </a:r>
          </a:p>
          <a:p>
            <a:r>
              <a:rPr lang="en-US" dirty="0"/>
              <a:t>OUT DX, AL</a:t>
            </a:r>
          </a:p>
        </p:txBody>
      </p:sp>
      <p:sp>
        <p:nvSpPr>
          <p:cNvPr id="5" name="Slide Number Placeholder 4"/>
          <p:cNvSpPr>
            <a:spLocks noGrp="1"/>
          </p:cNvSpPr>
          <p:nvPr>
            <p:ph type="sldNum" sz="quarter" idx="12"/>
          </p:nvPr>
        </p:nvSpPr>
        <p:spPr/>
        <p:txBody>
          <a:bodyPr/>
          <a:lstStyle/>
          <a:p>
            <a:fld id="{B6F15528-21DE-4FAA-801E-634DDDAF4B2B}" type="slidenum">
              <a:rPr lang="en-US" smtClean="0"/>
              <a:pPr/>
              <a:t>145</a:t>
            </a:fld>
            <a:endParaRPr lang="en-US" dirty="0"/>
          </a:p>
        </p:txBody>
      </p:sp>
    </p:spTree>
    <p:extLst>
      <p:ext uri="{BB962C8B-B14F-4D97-AF65-F5344CB8AC3E}">
        <p14:creationId xmlns:p14="http://schemas.microsoft.com/office/powerpoint/2010/main" val="346684504"/>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5071"/>
            <a:ext cx="8229600" cy="1143000"/>
          </a:xfrm>
        </p:spPr>
        <p:txBody>
          <a:bodyPr/>
          <a:lstStyle/>
          <a:p>
            <a:r>
              <a:rPr lang="en-US" dirty="0" smtClean="0">
                <a:latin typeface="Arial" pitchFamily="34" charset="0"/>
                <a:cs typeface="Arial" pitchFamily="34" charset="0"/>
              </a:rPr>
              <a:t>Port IO</a:t>
            </a:r>
            <a:endParaRPr lang="en-US" dirty="0"/>
          </a:p>
        </p:txBody>
      </p:sp>
      <p:sp>
        <p:nvSpPr>
          <p:cNvPr id="17" name="Rectangle 16"/>
          <p:cNvSpPr/>
          <p:nvPr/>
        </p:nvSpPr>
        <p:spPr>
          <a:xfrm>
            <a:off x="6172200" y="1238071"/>
            <a:ext cx="1981200" cy="142892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ounded Rectangle 3"/>
          <p:cNvSpPr/>
          <p:nvPr/>
        </p:nvSpPr>
        <p:spPr>
          <a:xfrm>
            <a:off x="990600" y="1381160"/>
            <a:ext cx="1676400" cy="11334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CPU</a:t>
            </a:r>
            <a:endParaRPr lang="en-US" dirty="0"/>
          </a:p>
        </p:txBody>
      </p:sp>
      <p:sp>
        <p:nvSpPr>
          <p:cNvPr id="5" name="Right Arrow 4"/>
          <p:cNvSpPr/>
          <p:nvPr/>
        </p:nvSpPr>
        <p:spPr>
          <a:xfrm>
            <a:off x="2769705" y="1704925"/>
            <a:ext cx="3352800" cy="484632"/>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3567219" y="1219200"/>
            <a:ext cx="1838965" cy="1200329"/>
          </a:xfrm>
          <a:prstGeom prst="rect">
            <a:avLst/>
          </a:prstGeom>
          <a:noFill/>
          <a:ln>
            <a:solidFill>
              <a:schemeClr val="tx1"/>
            </a:solidFill>
          </a:ln>
        </p:spPr>
        <p:txBody>
          <a:bodyPr wrap="none" rtlCol="0">
            <a:spAutoFit/>
          </a:bodyPr>
          <a:lstStyle/>
          <a:p>
            <a:r>
              <a:rPr lang="en-US" dirty="0" smtClean="0">
                <a:latin typeface="Courier New" panose="02070309020205020404" pitchFamily="49" charset="0"/>
                <a:cs typeface="Courier New" panose="02070309020205020404" pitchFamily="49" charset="0"/>
              </a:rPr>
              <a:t>CLI</a:t>
            </a:r>
          </a:p>
          <a:p>
            <a:r>
              <a:rPr lang="en-US" dirty="0" smtClean="0">
                <a:latin typeface="Courier New" panose="02070309020205020404" pitchFamily="49" charset="0"/>
                <a:cs typeface="Courier New" panose="02070309020205020404" pitchFamily="49" charset="0"/>
              </a:rPr>
              <a:t>MOV AX, PORT</a:t>
            </a:r>
          </a:p>
          <a:p>
            <a:r>
              <a:rPr lang="en-US" dirty="0" smtClean="0">
                <a:latin typeface="Courier New" panose="02070309020205020404" pitchFamily="49" charset="0"/>
                <a:cs typeface="Courier New" panose="02070309020205020404" pitchFamily="49" charset="0"/>
              </a:rPr>
              <a:t>OUT AX, VAL</a:t>
            </a:r>
          </a:p>
          <a:p>
            <a:r>
              <a:rPr lang="en-US" dirty="0" smtClean="0">
                <a:latin typeface="Courier New" panose="02070309020205020404" pitchFamily="49" charset="0"/>
                <a:cs typeface="Courier New" panose="02070309020205020404" pitchFamily="49" charset="0"/>
              </a:rPr>
              <a:t>STI</a:t>
            </a:r>
            <a:endParaRPr lang="en-US" dirty="0">
              <a:latin typeface="Courier New" panose="02070309020205020404" pitchFamily="49" charset="0"/>
              <a:cs typeface="Courier New" panose="02070309020205020404" pitchFamily="49" charset="0"/>
            </a:endParaRPr>
          </a:p>
        </p:txBody>
      </p:sp>
      <p:sp>
        <p:nvSpPr>
          <p:cNvPr id="14" name="Content Placeholder 2"/>
          <p:cNvSpPr txBox="1">
            <a:spLocks/>
          </p:cNvSpPr>
          <p:nvPr/>
        </p:nvSpPr>
        <p:spPr>
          <a:xfrm>
            <a:off x="609600" y="4419600"/>
            <a:ext cx="8229600" cy="2286000"/>
          </a:xfrm>
          <a:prstGeom prst="rect">
            <a:avLst/>
          </a:prstGeom>
        </p:spPr>
        <p:txBody>
          <a:bodyPr vert="horz" lIns="91440" tIns="45720" rIns="91440" bIns="45720" rtlCol="0">
            <a:normAutofit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2400" dirty="0" smtClean="0">
                <a:latin typeface="Arial" pitchFamily="34" charset="0"/>
                <a:cs typeface="Arial" pitchFamily="34" charset="0"/>
              </a:rPr>
              <a:t>VAL could be a command or data (interpreted by the device)</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2400" dirty="0" smtClean="0">
                <a:latin typeface="Arial" pitchFamily="34" charset="0"/>
                <a:cs typeface="Arial" pitchFamily="34" charset="0"/>
              </a:rPr>
              <a:t>It is not necessarily known what the black box on the end of a port does</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2400" dirty="0" smtClean="0">
                <a:latin typeface="Arial" pitchFamily="34" charset="0"/>
                <a:cs typeface="Arial" pitchFamily="34" charset="0"/>
              </a:rPr>
              <a:t>Check your Controller Hub datasheet and/or the LPC decode registers (might offer clues)</a:t>
            </a:r>
          </a:p>
        </p:txBody>
      </p:sp>
      <p:sp>
        <p:nvSpPr>
          <p:cNvPr id="9" name="Rectangle 8"/>
          <p:cNvSpPr/>
          <p:nvPr/>
        </p:nvSpPr>
        <p:spPr>
          <a:xfrm>
            <a:off x="6172200" y="2876550"/>
            <a:ext cx="1981200" cy="1242441"/>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ed Rectangle 10"/>
          <p:cNvSpPr/>
          <p:nvPr/>
        </p:nvSpPr>
        <p:spPr>
          <a:xfrm>
            <a:off x="990600" y="2991678"/>
            <a:ext cx="1676400" cy="10472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CPU</a:t>
            </a:r>
            <a:endParaRPr lang="en-US" dirty="0"/>
          </a:p>
        </p:txBody>
      </p:sp>
      <p:sp>
        <p:nvSpPr>
          <p:cNvPr id="12" name="Right Arrow 11"/>
          <p:cNvSpPr/>
          <p:nvPr/>
        </p:nvSpPr>
        <p:spPr>
          <a:xfrm flipH="1">
            <a:off x="2743200" y="3253359"/>
            <a:ext cx="3352800" cy="484632"/>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3567219" y="2769526"/>
            <a:ext cx="1838965" cy="1200329"/>
          </a:xfrm>
          <a:prstGeom prst="rect">
            <a:avLst/>
          </a:prstGeom>
          <a:noFill/>
          <a:ln>
            <a:solidFill>
              <a:schemeClr val="tx1"/>
            </a:solidFill>
          </a:ln>
        </p:spPr>
        <p:txBody>
          <a:bodyPr wrap="none" rtlCol="0">
            <a:spAutoFit/>
          </a:bodyPr>
          <a:lstStyle/>
          <a:p>
            <a:r>
              <a:rPr lang="en-US" dirty="0" smtClean="0">
                <a:latin typeface="Courier New" panose="02070309020205020404" pitchFamily="49" charset="0"/>
                <a:cs typeface="Courier New" panose="02070309020205020404" pitchFamily="49" charset="0"/>
              </a:rPr>
              <a:t>CLI</a:t>
            </a:r>
          </a:p>
          <a:p>
            <a:r>
              <a:rPr lang="en-US" dirty="0" smtClean="0">
                <a:latin typeface="Courier New" panose="02070309020205020404" pitchFamily="49" charset="0"/>
                <a:cs typeface="Courier New" panose="02070309020205020404" pitchFamily="49" charset="0"/>
              </a:rPr>
              <a:t>MOV AX, PORT</a:t>
            </a:r>
          </a:p>
          <a:p>
            <a:r>
              <a:rPr lang="en-US" dirty="0" smtClean="0">
                <a:latin typeface="Courier New" panose="02070309020205020404" pitchFamily="49" charset="0"/>
                <a:cs typeface="Courier New" panose="02070309020205020404" pitchFamily="49" charset="0"/>
              </a:rPr>
              <a:t>IN AX, VAL</a:t>
            </a:r>
          </a:p>
          <a:p>
            <a:r>
              <a:rPr lang="en-US" dirty="0" smtClean="0">
                <a:latin typeface="Courier New" panose="02070309020205020404" pitchFamily="49" charset="0"/>
                <a:cs typeface="Courier New" panose="02070309020205020404" pitchFamily="49" charset="0"/>
              </a:rPr>
              <a:t>STI</a:t>
            </a:r>
            <a:endParaRPr lang="en-US" dirty="0">
              <a:latin typeface="Courier New" panose="02070309020205020404" pitchFamily="49" charset="0"/>
              <a:cs typeface="Courier New" panose="02070309020205020404" pitchFamily="49" charset="0"/>
            </a:endParaRPr>
          </a:p>
        </p:txBody>
      </p:sp>
      <p:sp>
        <p:nvSpPr>
          <p:cNvPr id="16" name="TextBox 15"/>
          <p:cNvSpPr txBox="1"/>
          <p:nvPr/>
        </p:nvSpPr>
        <p:spPr>
          <a:xfrm>
            <a:off x="6627877" y="1767869"/>
            <a:ext cx="1069845" cy="369332"/>
          </a:xfrm>
          <a:prstGeom prst="rect">
            <a:avLst/>
          </a:prstGeom>
          <a:noFill/>
        </p:spPr>
        <p:txBody>
          <a:bodyPr wrap="none" rtlCol="0">
            <a:spAutoFit/>
          </a:bodyPr>
          <a:lstStyle/>
          <a:p>
            <a:r>
              <a:rPr lang="en-US" dirty="0" smtClean="0">
                <a:solidFill>
                  <a:srgbClr val="FFFF00"/>
                </a:solidFill>
              </a:rPr>
              <a:t>Black Box</a:t>
            </a:r>
          </a:p>
        </p:txBody>
      </p:sp>
      <p:sp>
        <p:nvSpPr>
          <p:cNvPr id="18" name="TextBox 17"/>
          <p:cNvSpPr txBox="1"/>
          <p:nvPr/>
        </p:nvSpPr>
        <p:spPr>
          <a:xfrm>
            <a:off x="6627877" y="3311009"/>
            <a:ext cx="1069845" cy="369332"/>
          </a:xfrm>
          <a:prstGeom prst="rect">
            <a:avLst/>
          </a:prstGeom>
          <a:noFill/>
        </p:spPr>
        <p:txBody>
          <a:bodyPr wrap="none" rtlCol="0">
            <a:spAutoFit/>
          </a:bodyPr>
          <a:lstStyle/>
          <a:p>
            <a:r>
              <a:rPr lang="en-US" dirty="0" smtClean="0">
                <a:solidFill>
                  <a:srgbClr val="FFFF00"/>
                </a:solidFill>
              </a:rPr>
              <a:t>Black Box</a:t>
            </a:r>
          </a:p>
        </p:txBody>
      </p:sp>
      <p:sp>
        <p:nvSpPr>
          <p:cNvPr id="3" name="Slide Number Placeholder 2"/>
          <p:cNvSpPr>
            <a:spLocks noGrp="1"/>
          </p:cNvSpPr>
          <p:nvPr>
            <p:ph type="sldNum" sz="quarter" idx="12"/>
          </p:nvPr>
        </p:nvSpPr>
        <p:spPr/>
        <p:txBody>
          <a:bodyPr/>
          <a:lstStyle/>
          <a:p>
            <a:fld id="{B6F15528-21DE-4FAA-801E-634DDDAF4B2B}" type="slidenum">
              <a:rPr lang="en-US" smtClean="0"/>
              <a:pPr/>
              <a:t>146</a:t>
            </a:fld>
            <a:endParaRPr lang="en-US"/>
          </a:p>
        </p:txBody>
      </p:sp>
    </p:spTree>
    <p:extLst>
      <p:ext uri="{BB962C8B-B14F-4D97-AF65-F5344CB8AC3E}">
        <p14:creationId xmlns:p14="http://schemas.microsoft.com/office/powerpoint/2010/main" val="166134357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ight Arrow 17"/>
          <p:cNvSpPr/>
          <p:nvPr/>
        </p:nvSpPr>
        <p:spPr>
          <a:xfrm flipH="1">
            <a:off x="2743200" y="2552422"/>
            <a:ext cx="3352800" cy="484632"/>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95071"/>
            <a:ext cx="8229600" cy="1143000"/>
          </a:xfrm>
        </p:spPr>
        <p:txBody>
          <a:bodyPr/>
          <a:lstStyle/>
          <a:p>
            <a:r>
              <a:rPr lang="en-US" dirty="0" smtClean="0">
                <a:latin typeface="Arial" pitchFamily="34" charset="0"/>
                <a:cs typeface="Arial" pitchFamily="34" charset="0"/>
              </a:rPr>
              <a:t>Port IO Index/Data Pair</a:t>
            </a:r>
            <a:endParaRPr lang="en-US" dirty="0"/>
          </a:p>
        </p:txBody>
      </p:sp>
      <p:sp>
        <p:nvSpPr>
          <p:cNvPr id="17" name="Rectangle 16"/>
          <p:cNvSpPr/>
          <p:nvPr/>
        </p:nvSpPr>
        <p:spPr>
          <a:xfrm>
            <a:off x="6172200" y="1609132"/>
            <a:ext cx="1981200" cy="174366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p:cNvSpPr txBox="1"/>
          <p:nvPr/>
        </p:nvSpPr>
        <p:spPr>
          <a:xfrm>
            <a:off x="6704077" y="1752600"/>
            <a:ext cx="1069845" cy="369332"/>
          </a:xfrm>
          <a:prstGeom prst="rect">
            <a:avLst/>
          </a:prstGeom>
          <a:noFill/>
        </p:spPr>
        <p:txBody>
          <a:bodyPr wrap="none" rtlCol="0">
            <a:spAutoFit/>
          </a:bodyPr>
          <a:lstStyle/>
          <a:p>
            <a:r>
              <a:rPr lang="en-US" dirty="0" smtClean="0">
                <a:solidFill>
                  <a:srgbClr val="FFFF00"/>
                </a:solidFill>
              </a:rPr>
              <a:t>Black Box</a:t>
            </a:r>
          </a:p>
        </p:txBody>
      </p:sp>
      <p:sp>
        <p:nvSpPr>
          <p:cNvPr id="4" name="Rounded Rectangle 3"/>
          <p:cNvSpPr/>
          <p:nvPr/>
        </p:nvSpPr>
        <p:spPr>
          <a:xfrm>
            <a:off x="990600" y="1817475"/>
            <a:ext cx="1676400" cy="15144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CPU</a:t>
            </a:r>
            <a:endParaRPr lang="en-US" dirty="0"/>
          </a:p>
        </p:txBody>
      </p:sp>
      <p:sp>
        <p:nvSpPr>
          <p:cNvPr id="14" name="Content Placeholder 2"/>
          <p:cNvSpPr txBox="1">
            <a:spLocks/>
          </p:cNvSpPr>
          <p:nvPr/>
        </p:nvSpPr>
        <p:spPr>
          <a:xfrm>
            <a:off x="609600" y="4038600"/>
            <a:ext cx="8229600" cy="2667000"/>
          </a:xfrm>
          <a:prstGeom prst="rect">
            <a:avLst/>
          </a:prstGeom>
        </p:spPr>
        <p:txBody>
          <a:bodyPr vert="horz" lIns="91440" tIns="45720" rIns="91440" bIns="45720" rtlCol="0">
            <a:normAutofit fontScale="92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2400" dirty="0" smtClean="0">
                <a:latin typeface="Arial" pitchFamily="34" charset="0"/>
                <a:cs typeface="Arial" pitchFamily="34" charset="0"/>
              </a:rPr>
              <a:t>Some devices use an index/data pair for IO</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2400" dirty="0" smtClean="0">
                <a:latin typeface="Arial" pitchFamily="34" charset="0"/>
                <a:cs typeface="Arial" pitchFamily="34" charset="0"/>
              </a:rPr>
              <a:t>An offset is written to the index port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2400" dirty="0" smtClean="0">
                <a:latin typeface="Arial" pitchFamily="34" charset="0"/>
                <a:cs typeface="Arial" pitchFamily="34" charset="0"/>
              </a:rPr>
              <a:t>Next a value is read from or written to that offset from the Data port</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en-US" sz="2400" dirty="0" smtClean="0">
                <a:latin typeface="Arial" pitchFamily="34" charset="0"/>
                <a:cs typeface="Arial" pitchFamily="34" charset="0"/>
              </a:rPr>
              <a:t>Devices such as this are CMOS, PCI (all), and the Keyboard Controller on the E6400</a:t>
            </a:r>
          </a:p>
          <a:p>
            <a:pPr marL="800100" lvl="1" indent="-342900">
              <a:spcBef>
                <a:spcPct val="20000"/>
              </a:spcBef>
              <a:buFont typeface="Arial" pitchFamily="34" charset="0"/>
              <a:buChar char="•"/>
              <a:defRPr/>
            </a:pPr>
            <a:r>
              <a:rPr lang="en-US" sz="2400" dirty="0">
                <a:latin typeface="Arial" pitchFamily="34" charset="0"/>
                <a:cs typeface="Arial" pitchFamily="34" charset="0"/>
                <a:hlinkClick r:id="rId2"/>
              </a:rPr>
              <a:t>http://</a:t>
            </a:r>
            <a:r>
              <a:rPr lang="en-US" sz="2400" dirty="0" smtClean="0">
                <a:latin typeface="Arial" pitchFamily="34" charset="0"/>
                <a:cs typeface="Arial" pitchFamily="34" charset="0"/>
                <a:hlinkClick r:id="rId2"/>
              </a:rPr>
              <a:t>esec-lab.sogeti.com/dotclear/public/publications/11-recon-stickyfingers_slides.pdf</a:t>
            </a:r>
            <a:endParaRPr lang="en-US" sz="2400" dirty="0" smtClean="0">
              <a:latin typeface="Arial" pitchFamily="34" charset="0"/>
              <a:cs typeface="Arial" pitchFamily="34" charset="0"/>
            </a:endParaRPr>
          </a:p>
        </p:txBody>
      </p:sp>
      <p:sp>
        <p:nvSpPr>
          <p:cNvPr id="3" name="Rectangle 2"/>
          <p:cNvSpPr/>
          <p:nvPr/>
        </p:nvSpPr>
        <p:spPr>
          <a:xfrm>
            <a:off x="6310668" y="2167831"/>
            <a:ext cx="1614131" cy="1066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p:cNvCxnSpPr/>
          <p:nvPr/>
        </p:nvCxnSpPr>
        <p:spPr>
          <a:xfrm>
            <a:off x="6553200" y="2175841"/>
            <a:ext cx="0" cy="10587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781800" y="2151549"/>
            <a:ext cx="0" cy="10587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7010400" y="2165902"/>
            <a:ext cx="0" cy="10587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7239000" y="2181083"/>
            <a:ext cx="0" cy="10587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7467600" y="2171836"/>
            <a:ext cx="0" cy="10587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696200" y="2175841"/>
            <a:ext cx="0" cy="10587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6310668" y="2328241"/>
            <a:ext cx="1614131" cy="49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310668" y="2510234"/>
            <a:ext cx="1614131" cy="49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6287817" y="2707857"/>
            <a:ext cx="1614131" cy="49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6287817" y="2889850"/>
            <a:ext cx="1614131" cy="49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310668" y="3047185"/>
            <a:ext cx="1614131" cy="49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7261410" y="2182867"/>
            <a:ext cx="195442" cy="147790"/>
          </a:xfrm>
          <a:prstGeom prst="rect">
            <a:avLst/>
          </a:prstGeom>
          <a:pattFill prst="wdDnDiag">
            <a:fgClr>
              <a:srgbClr val="C00000"/>
            </a:fgClr>
            <a:bgClr>
              <a:schemeClr val="bg1"/>
            </a:bgClr>
          </a:patt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2769705" y="1998779"/>
            <a:ext cx="3326296" cy="484632"/>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3678042" y="1521267"/>
            <a:ext cx="1536126" cy="1754326"/>
          </a:xfrm>
          <a:prstGeom prst="rect">
            <a:avLst/>
          </a:prstGeom>
          <a:noFill/>
          <a:ln>
            <a:solidFill>
              <a:schemeClr val="tx1"/>
            </a:solidFill>
          </a:ln>
        </p:spPr>
        <p:txBody>
          <a:bodyPr wrap="none" rtlCol="0">
            <a:spAutoFit/>
          </a:bodyPr>
          <a:lstStyle/>
          <a:p>
            <a:r>
              <a:rPr lang="en-US" dirty="0" smtClean="0"/>
              <a:t>CLI</a:t>
            </a:r>
          </a:p>
          <a:p>
            <a:r>
              <a:rPr lang="en-US" dirty="0" smtClean="0"/>
              <a:t>MOV DX, 0x70</a:t>
            </a:r>
          </a:p>
          <a:p>
            <a:r>
              <a:rPr lang="en-US" dirty="0" smtClean="0"/>
              <a:t>OUT DX, 0x04</a:t>
            </a:r>
          </a:p>
          <a:p>
            <a:r>
              <a:rPr lang="en-US" dirty="0" smtClean="0"/>
              <a:t>MOV DX, 0x71</a:t>
            </a:r>
          </a:p>
          <a:p>
            <a:r>
              <a:rPr lang="en-US" dirty="0" smtClean="0"/>
              <a:t>IN AL, DX</a:t>
            </a:r>
          </a:p>
          <a:p>
            <a:r>
              <a:rPr lang="en-US" dirty="0" smtClean="0"/>
              <a:t>STI</a:t>
            </a:r>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147</a:t>
            </a:fld>
            <a:endParaRPr lang="en-US"/>
          </a:p>
        </p:txBody>
      </p:sp>
    </p:spTree>
    <p:extLst>
      <p:ext uri="{BB962C8B-B14F-4D97-AF65-F5344CB8AC3E}">
        <p14:creationId xmlns:p14="http://schemas.microsoft.com/office/powerpoint/2010/main" val="3905904403"/>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smtClean="0">
                <a:latin typeface="Arial" pitchFamily="34" charset="0"/>
                <a:cs typeface="Arial" pitchFamily="34" charset="0"/>
              </a:rPr>
              <a:t>Identifying Port I/O</a:t>
            </a:r>
            <a:endParaRPr lang="en-US" dirty="0"/>
          </a:p>
        </p:txBody>
      </p:sp>
      <p:sp>
        <p:nvSpPr>
          <p:cNvPr id="8" name="Content Placeholder 2"/>
          <p:cNvSpPr>
            <a:spLocks noGrp="1"/>
          </p:cNvSpPr>
          <p:nvPr>
            <p:ph idx="1"/>
          </p:nvPr>
        </p:nvSpPr>
        <p:spPr>
          <a:xfrm>
            <a:off x="457200" y="1371600"/>
            <a:ext cx="8229600" cy="5334000"/>
          </a:xfrm>
        </p:spPr>
        <p:txBody>
          <a:bodyPr>
            <a:normAutofit/>
          </a:bodyPr>
          <a:lstStyle/>
          <a:p>
            <a:r>
              <a:rPr lang="en-US" sz="2400" dirty="0" smtClean="0">
                <a:latin typeface="Arial" pitchFamily="34" charset="0"/>
                <a:cs typeface="Arial" pitchFamily="34" charset="0"/>
              </a:rPr>
              <a:t>First try deciphering port IO devices by using the datasheets (Controller Hub either ICH or PCH)</a:t>
            </a:r>
          </a:p>
          <a:p>
            <a:r>
              <a:rPr lang="en-US" sz="2400" dirty="0" smtClean="0">
                <a:latin typeface="Arial" pitchFamily="34" charset="0"/>
                <a:cs typeface="Arial" pitchFamily="34" charset="0"/>
              </a:rPr>
              <a:t>OS Dev</a:t>
            </a:r>
          </a:p>
          <a:p>
            <a:pPr lvl="1"/>
            <a:r>
              <a:rPr lang="en-US" sz="2000" dirty="0">
                <a:latin typeface="Arial" pitchFamily="34" charset="0"/>
                <a:cs typeface="Arial" pitchFamily="34" charset="0"/>
                <a:hlinkClick r:id="rId2"/>
              </a:rPr>
              <a:t>http://</a:t>
            </a:r>
            <a:r>
              <a:rPr lang="en-US" sz="2000" dirty="0" smtClean="0">
                <a:latin typeface="Arial" pitchFamily="34" charset="0"/>
                <a:cs typeface="Arial" pitchFamily="34" charset="0"/>
                <a:hlinkClick r:id="rId2"/>
              </a:rPr>
              <a:t>wiki.osdev.org/I/O_Ports</a:t>
            </a:r>
            <a:r>
              <a:rPr lang="en-US" sz="2000" dirty="0" smtClean="0">
                <a:latin typeface="Arial" pitchFamily="34" charset="0"/>
                <a:cs typeface="Arial" pitchFamily="34" charset="0"/>
              </a:rPr>
              <a:t> (which links you to...)</a:t>
            </a:r>
          </a:p>
          <a:p>
            <a:r>
              <a:rPr lang="en-US" sz="2400" dirty="0" err="1" smtClean="0">
                <a:latin typeface="Arial" pitchFamily="34" charset="0"/>
                <a:cs typeface="Arial" pitchFamily="34" charset="0"/>
              </a:rPr>
              <a:t>Boch’s</a:t>
            </a:r>
            <a:r>
              <a:rPr lang="en-US" sz="2400" dirty="0" smtClean="0">
                <a:latin typeface="Arial" pitchFamily="34" charset="0"/>
                <a:cs typeface="Arial" pitchFamily="34" charset="0"/>
              </a:rPr>
              <a:t> or Ralf’s</a:t>
            </a:r>
          </a:p>
          <a:p>
            <a:pPr lvl="1"/>
            <a:r>
              <a:rPr lang="en-US" sz="2000" dirty="0">
                <a:latin typeface="Arial" pitchFamily="34" charset="0"/>
                <a:cs typeface="Arial" pitchFamily="34" charset="0"/>
                <a:hlinkClick r:id="rId3"/>
              </a:rPr>
              <a:t>http://</a:t>
            </a:r>
            <a:r>
              <a:rPr lang="en-US" sz="2000" dirty="0" smtClean="0">
                <a:latin typeface="Arial" pitchFamily="34" charset="0"/>
                <a:cs typeface="Arial" pitchFamily="34" charset="0"/>
                <a:hlinkClick r:id="rId3"/>
              </a:rPr>
              <a:t>bochs.sourceforge.net/techspec/PORTS.LST</a:t>
            </a:r>
            <a:endParaRPr lang="en-US" sz="2000" dirty="0" smtClean="0">
              <a:latin typeface="Arial" pitchFamily="34" charset="0"/>
              <a:cs typeface="Arial" pitchFamily="34" charset="0"/>
            </a:endParaRPr>
          </a:p>
          <a:p>
            <a:pPr lvl="1"/>
            <a:r>
              <a:rPr lang="en-US" sz="2000" dirty="0" smtClean="0">
                <a:latin typeface="Arial" pitchFamily="34" charset="0"/>
                <a:cs typeface="Arial" pitchFamily="34" charset="0"/>
              </a:rPr>
              <a:t>Last change was in 11/6/94 and that’s just how it is with most BIOS information</a:t>
            </a:r>
          </a:p>
          <a:p>
            <a:r>
              <a:rPr lang="en-US" sz="2400" dirty="0" smtClean="0">
                <a:latin typeface="Arial" pitchFamily="34" charset="0"/>
                <a:cs typeface="Arial" pitchFamily="34" charset="0"/>
              </a:rPr>
              <a:t>Vendors can extend a device interface to any unoccupied IO address</a:t>
            </a: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9400" y="4844991"/>
            <a:ext cx="2514600" cy="20212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p:cNvSpPr>
            <a:spLocks noGrp="1"/>
          </p:cNvSpPr>
          <p:nvPr>
            <p:ph type="sldNum" sz="quarter" idx="12"/>
          </p:nvPr>
        </p:nvSpPr>
        <p:spPr/>
        <p:txBody>
          <a:bodyPr/>
          <a:lstStyle/>
          <a:p>
            <a:fld id="{B6F15528-21DE-4FAA-801E-634DDDAF4B2B}" type="slidenum">
              <a:rPr lang="en-US" smtClean="0"/>
              <a:pPr/>
              <a:t>148</a:t>
            </a:fld>
            <a:endParaRPr lang="en-US"/>
          </a:p>
        </p:txBody>
      </p:sp>
    </p:spTree>
    <p:extLst>
      <p:ext uri="{BB962C8B-B14F-4D97-AF65-F5344CB8AC3E}">
        <p14:creationId xmlns:p14="http://schemas.microsoft.com/office/powerpoint/2010/main" val="706528041"/>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22588"/>
          <a:stretch/>
        </p:blipFill>
        <p:spPr bwMode="auto">
          <a:xfrm>
            <a:off x="5577649" y="304800"/>
            <a:ext cx="3490151" cy="43577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 name="Rectangle 33"/>
          <p:cNvSpPr/>
          <p:nvPr/>
        </p:nvSpPr>
        <p:spPr>
          <a:xfrm>
            <a:off x="6625373" y="3240541"/>
            <a:ext cx="1391307" cy="1069643"/>
          </a:xfrm>
          <a:prstGeom prst="rect">
            <a:avLst/>
          </a:prstGeom>
          <a:solidFill>
            <a:schemeClr val="accent6">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81000" y="1905000"/>
            <a:ext cx="3581400" cy="2078186"/>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1"/>
          <p:cNvSpPr>
            <a:spLocks noGrp="1"/>
          </p:cNvSpPr>
          <p:nvPr>
            <p:ph type="title"/>
          </p:nvPr>
        </p:nvSpPr>
        <p:spPr>
          <a:xfrm>
            <a:off x="76200" y="0"/>
            <a:ext cx="5501449" cy="944562"/>
          </a:xfrm>
        </p:spPr>
        <p:txBody>
          <a:bodyPr>
            <a:normAutofit fontScale="90000"/>
          </a:bodyPr>
          <a:lstStyle/>
          <a:p>
            <a:r>
              <a:rPr lang="en-US" sz="3200" dirty="0" smtClean="0">
                <a:latin typeface="Arial" panose="020B0604020202020204" pitchFamily="34" charset="0"/>
                <a:cs typeface="Arial" panose="020B0604020202020204" pitchFamily="34" charset="0"/>
              </a:rPr>
              <a:t>Example: Port IO Configuring PCIEXBAR</a:t>
            </a:r>
            <a:endParaRPr lang="en-US" sz="3200" dirty="0">
              <a:latin typeface="Arial" panose="020B0604020202020204" pitchFamily="34" charset="0"/>
              <a:cs typeface="Arial" panose="020B0604020202020204" pitchFamily="34" charset="0"/>
            </a:endParaRPr>
          </a:p>
        </p:txBody>
      </p:sp>
      <p:sp>
        <p:nvSpPr>
          <p:cNvPr id="4" name="Content Placeholder 2"/>
          <p:cNvSpPr>
            <a:spLocks noGrp="1"/>
          </p:cNvSpPr>
          <p:nvPr>
            <p:ph idx="1"/>
          </p:nvPr>
        </p:nvSpPr>
        <p:spPr>
          <a:xfrm>
            <a:off x="457200" y="4876801"/>
            <a:ext cx="8229600" cy="1965434"/>
          </a:xfrm>
        </p:spPr>
        <p:txBody>
          <a:bodyPr>
            <a:normAutofit lnSpcReduction="10000"/>
          </a:bodyPr>
          <a:lstStyle/>
          <a:p>
            <a:r>
              <a:rPr lang="en-US" sz="2200" dirty="0" smtClean="0">
                <a:latin typeface="Arial" panose="020B0604020202020204" pitchFamily="34" charset="0"/>
                <a:cs typeface="Arial" panose="020B0604020202020204" pitchFamily="34" charset="0"/>
              </a:rPr>
              <a:t>On the Mobile 4-Series Chipset, the BIOS (executed by the CPU), configures the PCIEXBAR in the DRAM Controller</a:t>
            </a:r>
          </a:p>
          <a:p>
            <a:r>
              <a:rPr lang="en-US" sz="2200" dirty="0" smtClean="0">
                <a:latin typeface="Arial" panose="020B0604020202020204" pitchFamily="34" charset="0"/>
                <a:cs typeface="Arial" panose="020B0604020202020204" pitchFamily="34" charset="0"/>
              </a:rPr>
              <a:t>F800_0000h (on an E6400 with 4GB RAM for example)</a:t>
            </a:r>
          </a:p>
          <a:p>
            <a:r>
              <a:rPr lang="en-US" sz="2200" dirty="0" smtClean="0">
                <a:latin typeface="Arial" panose="020B0604020202020204" pitchFamily="34" charset="0"/>
                <a:cs typeface="Arial" panose="020B0604020202020204" pitchFamily="34" charset="0"/>
              </a:rPr>
              <a:t>PCI Memory range is now mapped</a:t>
            </a:r>
          </a:p>
          <a:p>
            <a:r>
              <a:rPr lang="en-US" sz="2200" dirty="0" smtClean="0">
                <a:latin typeface="Arial" panose="020B0604020202020204" pitchFamily="34" charset="0"/>
                <a:cs typeface="Arial" panose="020B0604020202020204" pitchFamily="34" charset="0"/>
              </a:rPr>
              <a:t>So how does this configuration actually occur?  PCI…</a:t>
            </a:r>
            <a:endParaRPr lang="en-US" sz="2200" dirty="0">
              <a:latin typeface="Arial" panose="020B0604020202020204" pitchFamily="34" charset="0"/>
              <a:cs typeface="Arial" panose="020B0604020202020204" pitchFamily="34" charset="0"/>
            </a:endParaRPr>
          </a:p>
        </p:txBody>
      </p:sp>
      <p:sp>
        <p:nvSpPr>
          <p:cNvPr id="8" name="TextBox 7"/>
          <p:cNvSpPr txBox="1"/>
          <p:nvPr/>
        </p:nvSpPr>
        <p:spPr>
          <a:xfrm>
            <a:off x="1613662" y="1905000"/>
            <a:ext cx="1116075" cy="461665"/>
          </a:xfrm>
          <a:prstGeom prst="rect">
            <a:avLst/>
          </a:prstGeom>
          <a:noFill/>
        </p:spPr>
        <p:txBody>
          <a:bodyPr wrap="none" rtlCol="0">
            <a:spAutoFit/>
          </a:bodyPr>
          <a:lstStyle/>
          <a:p>
            <a:r>
              <a:rPr lang="en-US" sz="2400" dirty="0" smtClean="0">
                <a:solidFill>
                  <a:schemeClr val="bg1"/>
                </a:solidFill>
              </a:rPr>
              <a:t>Chipset</a:t>
            </a:r>
            <a:endParaRPr lang="en-US" sz="2400" dirty="0">
              <a:solidFill>
                <a:schemeClr val="bg1"/>
              </a:solidFill>
            </a:endParaRPr>
          </a:p>
        </p:txBody>
      </p:sp>
      <p:sp>
        <p:nvSpPr>
          <p:cNvPr id="18" name="Rectangle 17"/>
          <p:cNvSpPr/>
          <p:nvPr/>
        </p:nvSpPr>
        <p:spPr>
          <a:xfrm>
            <a:off x="609600" y="2519065"/>
            <a:ext cx="3107407" cy="1371600"/>
          </a:xfrm>
          <a:prstGeom prst="rect">
            <a:avLst/>
          </a:prstGeom>
          <a:solidFill>
            <a:schemeClr val="bg1"/>
          </a:solidFill>
          <a:ln>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5674471" y="4138143"/>
            <a:ext cx="914400" cy="336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9" name="Table 18"/>
          <p:cNvGraphicFramePr>
            <a:graphicFrameLocks noGrp="1"/>
          </p:cNvGraphicFramePr>
          <p:nvPr>
            <p:extLst>
              <p:ext uri="{D42A27DB-BD31-4B8C-83A1-F6EECF244321}">
                <p14:modId xmlns:p14="http://schemas.microsoft.com/office/powerpoint/2010/main" val="1861491524"/>
              </p:ext>
            </p:extLst>
          </p:nvPr>
        </p:nvGraphicFramePr>
        <p:xfrm>
          <a:off x="638176" y="3204865"/>
          <a:ext cx="3069306" cy="627380"/>
        </p:xfrm>
        <a:graphic>
          <a:graphicData uri="http://schemas.openxmlformats.org/drawingml/2006/table">
            <a:tbl>
              <a:tblPr firstRow="1" bandRow="1">
                <a:tableStyleId>{F5AB1C69-6EDB-4FF4-983F-18BD219EF322}</a:tableStyleId>
              </a:tblPr>
              <a:tblGrid>
                <a:gridCol w="783307"/>
                <a:gridCol w="1066800"/>
                <a:gridCol w="1219199"/>
              </a:tblGrid>
              <a:tr h="313690">
                <a:tc>
                  <a:txBody>
                    <a:bodyPr/>
                    <a:lstStyle/>
                    <a:p>
                      <a:r>
                        <a:rPr lang="en-US" sz="1400" dirty="0" smtClean="0"/>
                        <a:t>Offset</a:t>
                      </a:r>
                      <a:endParaRPr lang="en-US" sz="1400" dirty="0"/>
                    </a:p>
                  </a:txBody>
                  <a:tcPr/>
                </a:tc>
                <a:tc>
                  <a:txBody>
                    <a:bodyPr/>
                    <a:lstStyle/>
                    <a:p>
                      <a:r>
                        <a:rPr lang="en-US" sz="1400" dirty="0" smtClean="0"/>
                        <a:t>Name</a:t>
                      </a:r>
                      <a:endParaRPr lang="en-US" sz="1400" dirty="0"/>
                    </a:p>
                  </a:txBody>
                  <a:tcPr/>
                </a:tc>
                <a:tc>
                  <a:txBody>
                    <a:bodyPr/>
                    <a:lstStyle/>
                    <a:p>
                      <a:r>
                        <a:rPr lang="en-US" sz="1400" dirty="0" smtClean="0"/>
                        <a:t>Value</a:t>
                      </a:r>
                      <a:endParaRPr lang="en-US" sz="1400" dirty="0"/>
                    </a:p>
                  </a:txBody>
                  <a:tcPr/>
                </a:tc>
              </a:tr>
              <a:tr h="313690">
                <a:tc>
                  <a:txBody>
                    <a:bodyPr/>
                    <a:lstStyle/>
                    <a:p>
                      <a:r>
                        <a:rPr lang="en-US" sz="1400" dirty="0" smtClean="0"/>
                        <a:t>60h</a:t>
                      </a:r>
                      <a:endParaRPr lang="en-US" sz="1400" dirty="0">
                        <a:latin typeface="Courier New" panose="02070309020205020404" pitchFamily="49" charset="0"/>
                        <a:cs typeface="Courier New" panose="02070309020205020404" pitchFamily="49" charset="0"/>
                      </a:endParaRPr>
                    </a:p>
                  </a:txBody>
                  <a:tcPr/>
                </a:tc>
                <a:tc>
                  <a:txBody>
                    <a:bodyPr/>
                    <a:lstStyle/>
                    <a:p>
                      <a:r>
                        <a:rPr lang="en-US" sz="1400" dirty="0" smtClean="0"/>
                        <a:t>PCIEXBAR</a:t>
                      </a:r>
                      <a:endParaRPr lang="en-US" sz="1400" dirty="0">
                        <a:latin typeface="Courier New" panose="02070309020205020404" pitchFamily="49" charset="0"/>
                        <a:cs typeface="Courier New" panose="02070309020205020404" pitchFamily="49" charset="0"/>
                      </a:endParaRPr>
                    </a:p>
                  </a:txBody>
                  <a:tcPr/>
                </a:tc>
                <a:tc>
                  <a:txBody>
                    <a:bodyPr/>
                    <a:lstStyle/>
                    <a:p>
                      <a:r>
                        <a:rPr lang="en-US" sz="1400" dirty="0" smtClean="0"/>
                        <a:t>F8000001h</a:t>
                      </a:r>
                      <a:endParaRPr lang="en-US" sz="1400" dirty="0">
                        <a:latin typeface="Courier New" panose="02070309020205020404" pitchFamily="49" charset="0"/>
                        <a:cs typeface="Courier New" panose="02070309020205020404" pitchFamily="49" charset="0"/>
                      </a:endParaRPr>
                    </a:p>
                  </a:txBody>
                  <a:tcPr/>
                </a:tc>
              </a:tr>
            </a:tbl>
          </a:graphicData>
        </a:graphic>
      </p:graphicFrame>
      <p:graphicFrame>
        <p:nvGraphicFramePr>
          <p:cNvPr id="21" name="Table 20"/>
          <p:cNvGraphicFramePr>
            <a:graphicFrameLocks noGrp="1"/>
          </p:cNvGraphicFramePr>
          <p:nvPr>
            <p:extLst>
              <p:ext uri="{D42A27DB-BD31-4B8C-83A1-F6EECF244321}">
                <p14:modId xmlns:p14="http://schemas.microsoft.com/office/powerpoint/2010/main" val="121069469"/>
              </p:ext>
            </p:extLst>
          </p:nvPr>
        </p:nvGraphicFramePr>
        <p:xfrm>
          <a:off x="666751" y="2576850"/>
          <a:ext cx="3012157" cy="370840"/>
        </p:xfrm>
        <a:graphic>
          <a:graphicData uri="http://schemas.openxmlformats.org/drawingml/2006/table">
            <a:tbl>
              <a:tblPr firstRow="1" bandRow="1">
                <a:tableStyleId>{D7AC3CCA-C797-4891-BE02-D94E43425B78}</a:tableStyleId>
              </a:tblPr>
              <a:tblGrid>
                <a:gridCol w="1640097"/>
                <a:gridCol w="1372060"/>
              </a:tblGrid>
              <a:tr h="370840">
                <a:tc>
                  <a:txBody>
                    <a:bodyPr/>
                    <a:lstStyle/>
                    <a:p>
                      <a:r>
                        <a:rPr lang="en-US" sz="1600" dirty="0" smtClean="0"/>
                        <a:t>DRAM Controller</a:t>
                      </a:r>
                      <a:endParaRPr lang="en-US" sz="1600" dirty="0"/>
                    </a:p>
                  </a:txBody>
                  <a:tcPr/>
                </a:tc>
                <a:tc>
                  <a:txBody>
                    <a:bodyPr/>
                    <a:lstStyle/>
                    <a:p>
                      <a:r>
                        <a:rPr lang="en-US" sz="1600" dirty="0" smtClean="0"/>
                        <a:t>B0:D0:F0</a:t>
                      </a:r>
                      <a:endParaRPr lang="en-US" sz="1600" dirty="0"/>
                    </a:p>
                  </a:txBody>
                  <a:tcPr/>
                </a:tc>
              </a:tr>
            </a:tbl>
          </a:graphicData>
        </a:graphic>
      </p:graphicFrame>
      <p:cxnSp>
        <p:nvCxnSpPr>
          <p:cNvPr id="23" name="Straight Arrow Connector 22"/>
          <p:cNvCxnSpPr>
            <a:endCxn id="15" idx="3"/>
          </p:cNvCxnSpPr>
          <p:nvPr/>
        </p:nvCxnSpPr>
        <p:spPr>
          <a:xfrm>
            <a:off x="3505200" y="3664651"/>
            <a:ext cx="3083671" cy="641978"/>
          </a:xfrm>
          <a:prstGeom prst="straightConnector1">
            <a:avLst/>
          </a:prstGeom>
          <a:ln w="31750">
            <a:solidFill>
              <a:schemeClr val="tx2">
                <a:lumMod val="75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8047160" y="4158726"/>
            <a:ext cx="1043876" cy="276999"/>
          </a:xfrm>
          <a:prstGeom prst="rect">
            <a:avLst/>
          </a:prstGeom>
          <a:solidFill>
            <a:schemeClr val="bg1"/>
          </a:solidFill>
        </p:spPr>
        <p:txBody>
          <a:bodyPr wrap="none" rtlCol="0">
            <a:spAutoFit/>
          </a:bodyPr>
          <a:lstStyle/>
          <a:p>
            <a:r>
              <a:rPr lang="en-US" sz="1200" b="1" dirty="0" smtClean="0">
                <a:latin typeface="Arial" panose="020B0604020202020204" pitchFamily="34" charset="0"/>
                <a:cs typeface="Arial" panose="020B0604020202020204" pitchFamily="34" charset="0"/>
              </a:rPr>
              <a:t>F800_0000h</a:t>
            </a:r>
            <a:endParaRPr lang="en-US" sz="1200" b="1" dirty="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149</a:t>
            </a:fld>
            <a:endParaRPr lang="en-US"/>
          </a:p>
        </p:txBody>
      </p:sp>
    </p:spTree>
    <p:extLst>
      <p:ext uri="{BB962C8B-B14F-4D97-AF65-F5344CB8AC3E}">
        <p14:creationId xmlns:p14="http://schemas.microsoft.com/office/powerpoint/2010/main" val="125971803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a:latin typeface="Arial" panose="020B0604020202020204" pitchFamily="34" charset="0"/>
                <a:cs typeface="Arial" panose="020B0604020202020204" pitchFamily="34" charset="0"/>
              </a:rPr>
              <a:t>Running Copernicus</a:t>
            </a:r>
          </a:p>
        </p:txBody>
      </p:sp>
      <p:sp>
        <p:nvSpPr>
          <p:cNvPr id="3" name="Content Placeholder 2"/>
          <p:cNvSpPr>
            <a:spLocks noGrp="1"/>
          </p:cNvSpPr>
          <p:nvPr>
            <p:ph idx="1"/>
          </p:nvPr>
        </p:nvSpPr>
        <p:spPr>
          <a:xfrm>
            <a:off x="457200" y="4114800"/>
            <a:ext cx="8229600" cy="2362200"/>
          </a:xfrm>
        </p:spPr>
        <p:txBody>
          <a:bodyPr>
            <a:noAutofit/>
          </a:bodyPr>
          <a:lstStyle/>
          <a:p>
            <a:pPr>
              <a:spcBef>
                <a:spcPts val="0"/>
              </a:spcBef>
            </a:pPr>
            <a:r>
              <a:rPr lang="en-US" sz="2200" dirty="0" smtClean="0">
                <a:latin typeface="Arial" panose="020B0604020202020204" pitchFamily="34" charset="0"/>
                <a:cs typeface="Arial" panose="020B0604020202020204" pitchFamily="34" charset="0"/>
                <a:sym typeface="Wingdings" panose="05000000000000000000" pitchFamily="2" charset="2"/>
              </a:rPr>
              <a:t>Copernicus drops it’s output into the base of the C:\ drive</a:t>
            </a:r>
          </a:p>
          <a:p>
            <a:pPr>
              <a:spcBef>
                <a:spcPts val="0"/>
              </a:spcBef>
            </a:pPr>
            <a:r>
              <a:rPr lang="en-US" sz="2200" dirty="0" smtClean="0">
                <a:latin typeface="Arial" panose="020B0604020202020204" pitchFamily="34" charset="0"/>
                <a:cs typeface="Arial" panose="020B0604020202020204" pitchFamily="34" charset="0"/>
                <a:sym typeface="Wingdings" panose="05000000000000000000" pitchFamily="2" charset="2"/>
              </a:rPr>
              <a:t>We’ll talk about a few of these files</a:t>
            </a:r>
          </a:p>
          <a:p>
            <a:pPr>
              <a:spcBef>
                <a:spcPts val="0"/>
              </a:spcBef>
            </a:pPr>
            <a:r>
              <a:rPr lang="en-US" sz="2200" dirty="0" smtClean="0">
                <a:latin typeface="Arial" panose="020B0604020202020204" pitchFamily="34" charset="0"/>
                <a:cs typeface="Arial" panose="020B0604020202020204" pitchFamily="34" charset="0"/>
                <a:sym typeface="Wingdings" panose="05000000000000000000" pitchFamily="2" charset="2"/>
              </a:rPr>
              <a:t>The size of this binary will equal the size of your SPI flash</a:t>
            </a:r>
            <a:endParaRPr lang="en-US" sz="2200" dirty="0">
              <a:latin typeface="Arial" panose="020B0604020202020204" pitchFamily="34" charset="0"/>
              <a:cs typeface="Arial" panose="020B0604020202020204" pitchFamily="34" charset="0"/>
              <a:sym typeface="Wingdings" panose="05000000000000000000" pitchFamily="2" charset="2"/>
            </a:endParaRPr>
          </a:p>
          <a:p>
            <a:pPr>
              <a:spcBef>
                <a:spcPts val="0"/>
              </a:spcBef>
            </a:pPr>
            <a:r>
              <a:rPr lang="en-US" sz="2200" dirty="0" smtClean="0">
                <a:latin typeface="Arial" panose="020B0604020202020204" pitchFamily="34" charset="0"/>
                <a:cs typeface="Arial" panose="020B0604020202020204" pitchFamily="34" charset="0"/>
                <a:sym typeface="Wingdings" panose="05000000000000000000" pitchFamily="2" charset="2"/>
              </a:rPr>
              <a:t>Copernicus dumps all the flash contents (whether readable or not)</a:t>
            </a:r>
          </a:p>
          <a:p>
            <a:pPr>
              <a:spcBef>
                <a:spcPts val="0"/>
              </a:spcBef>
            </a:pPr>
            <a:r>
              <a:rPr lang="en-US" sz="2200" dirty="0" smtClean="0">
                <a:latin typeface="Arial" panose="020B0604020202020204" pitchFamily="34" charset="0"/>
                <a:cs typeface="Arial" panose="020B0604020202020204" pitchFamily="34" charset="0"/>
                <a:sym typeface="Wingdings" panose="05000000000000000000" pitchFamily="2" charset="2"/>
              </a:rPr>
              <a:t>For regions which the CPU/BIOS has no permission to read, it writes all 1’s (0xFF)</a:t>
            </a:r>
            <a:endParaRPr lang="en-US" sz="1800" dirty="0" smtClean="0">
              <a:latin typeface="Arial" panose="020B0604020202020204" pitchFamily="34" charset="0"/>
              <a:cs typeface="Arial" panose="020B0604020202020204" pitchFamily="34" charset="0"/>
              <a:sym typeface="Wingdings" panose="05000000000000000000" pitchFamily="2" charset="2"/>
            </a:endParaRPr>
          </a:p>
        </p:txBody>
      </p:sp>
      <p:pic>
        <p:nvPicPr>
          <p:cNvPr id="717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b="40859"/>
          <a:stretch/>
        </p:blipFill>
        <p:spPr bwMode="auto">
          <a:xfrm>
            <a:off x="564649" y="1219200"/>
            <a:ext cx="7916863" cy="24504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3"/>
          <p:cNvSpPr/>
          <p:nvPr/>
        </p:nvSpPr>
        <p:spPr>
          <a:xfrm>
            <a:off x="2057400" y="3302919"/>
            <a:ext cx="6096000" cy="36671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6550223"/>
            <a:ext cx="8196796" cy="307777"/>
          </a:xfrm>
          <a:prstGeom prst="rect">
            <a:avLst/>
          </a:prstGeom>
          <a:noFill/>
        </p:spPr>
        <p:txBody>
          <a:bodyPr wrap="none" rtlCol="0">
            <a:spAutoFit/>
          </a:bodyPr>
          <a:lstStyle/>
          <a:p>
            <a:r>
              <a:rPr lang="en-US" sz="1400" b="1" dirty="0" smtClean="0"/>
              <a:t>*Note: </a:t>
            </a:r>
            <a:r>
              <a:rPr lang="en-US" sz="1400" b="1" dirty="0" err="1" smtClean="0"/>
              <a:t>badbios.hdr</a:t>
            </a:r>
            <a:r>
              <a:rPr lang="en-US" sz="1400" b="1" dirty="0" smtClean="0"/>
              <a:t> is just the joke-name of the vulnerable BIOS image I created for this class. I changed it! </a:t>
            </a:r>
            <a:endParaRPr lang="en-US" sz="1400" b="1"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15</a:t>
            </a:fld>
            <a:endParaRPr lang="en-US"/>
          </a:p>
        </p:txBody>
      </p:sp>
    </p:spTree>
    <p:extLst>
      <p:ext uri="{BB962C8B-B14F-4D97-AF65-F5344CB8AC3E}">
        <p14:creationId xmlns:p14="http://schemas.microsoft.com/office/powerpoint/2010/main" val="981965570"/>
      </p:ext>
    </p:extLst>
  </p:cSld>
  <p:clrMapOvr>
    <a:masterClrMapping/>
  </p:clrMapOvr>
  <p:timing>
    <p:tnLst>
      <p:par>
        <p:cTn xmlns:p14="http://schemas.microsoft.com/office/powerpoint/2010/mai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dirty="0" smtClean="0">
                <a:latin typeface="Arial" panose="020B0604020202020204" pitchFamily="34" charset="0"/>
                <a:cs typeface="Arial" panose="020B0604020202020204" pitchFamily="34" charset="0"/>
              </a:rPr>
              <a:t>PCI (and PCI Express)</a:t>
            </a:r>
            <a:endParaRPr lang="en-US" sz="3600" dirty="0">
              <a:latin typeface="Arial" panose="020B0604020202020204" pitchFamily="34" charset="0"/>
              <a:cs typeface="Arial" panose="020B0604020202020204" pitchFamily="34" charset="0"/>
            </a:endParaRPr>
          </a:p>
        </p:txBody>
      </p:sp>
      <p:sp>
        <p:nvSpPr>
          <p:cNvPr id="3" name="Subtitle 2"/>
          <p:cNvSpPr>
            <a:spLocks noGrp="1"/>
          </p:cNvSpPr>
          <p:nvPr>
            <p:ph type="subTitle" idx="1"/>
          </p:nvPr>
        </p:nvSpPr>
        <p:spPr/>
        <p:txBody>
          <a:bodyPr/>
          <a:lstStyle/>
          <a:p>
            <a:r>
              <a:rPr lang="en-US" dirty="0" smtClean="0"/>
              <a:t>All your base. base. base…</a:t>
            </a:r>
          </a:p>
          <a:p>
            <a:r>
              <a:rPr lang="en-US" dirty="0" smtClean="0"/>
              <a:t>all your base address register are belong to PCI</a:t>
            </a:r>
            <a:endParaRPr lang="en-US" dirty="0"/>
          </a:p>
        </p:txBody>
      </p:sp>
    </p:spTree>
    <p:extLst>
      <p:ext uri="{BB962C8B-B14F-4D97-AF65-F5344CB8AC3E}">
        <p14:creationId xmlns:p14="http://schemas.microsoft.com/office/powerpoint/2010/main" val="613029528"/>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44562"/>
          </a:xfrm>
        </p:spPr>
        <p:txBody>
          <a:bodyPr/>
          <a:lstStyle/>
          <a:p>
            <a:r>
              <a:rPr lang="en-US" sz="3600" dirty="0" smtClean="0">
                <a:latin typeface="Arial" panose="020B0604020202020204" pitchFamily="34" charset="0"/>
                <a:cs typeface="Arial" panose="020B0604020202020204" pitchFamily="34" charset="0"/>
              </a:rPr>
              <a:t>PCI</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219200"/>
            <a:ext cx="8229600" cy="5334000"/>
          </a:xfrm>
        </p:spPr>
        <p:txBody>
          <a:bodyPr>
            <a:normAutofit fontScale="92500" lnSpcReduction="20000"/>
          </a:bodyPr>
          <a:lstStyle/>
          <a:p>
            <a:r>
              <a:rPr lang="en-US" sz="2200" dirty="0" smtClean="0">
                <a:latin typeface="Arial" panose="020B0604020202020204" pitchFamily="34" charset="0"/>
                <a:cs typeface="Arial" panose="020B0604020202020204" pitchFamily="34" charset="0"/>
              </a:rPr>
              <a:t>Peripheral Component Interconnect (PCI)</a:t>
            </a:r>
          </a:p>
          <a:p>
            <a:pPr lvl="1"/>
            <a:r>
              <a:rPr lang="en-US" sz="1800" dirty="0" smtClean="0">
                <a:latin typeface="Arial" panose="020B0604020202020204" pitchFamily="34" charset="0"/>
                <a:cs typeface="Arial" panose="020B0604020202020204" pitchFamily="34" charset="0"/>
              </a:rPr>
              <a:t>Also called Compatible PCI</a:t>
            </a:r>
          </a:p>
          <a:p>
            <a:r>
              <a:rPr lang="en-US" sz="2200" dirty="0" smtClean="0">
                <a:latin typeface="Arial" panose="020B0604020202020204" pitchFamily="34" charset="0"/>
                <a:cs typeface="Arial" panose="020B0604020202020204" pitchFamily="34" charset="0"/>
              </a:rPr>
              <a:t>It’s a Bus protocol developed by Intel around 1993</a:t>
            </a:r>
          </a:p>
          <a:p>
            <a:r>
              <a:rPr lang="en-US" sz="2200" dirty="0" smtClean="0">
                <a:latin typeface="Arial" panose="020B0604020202020204" pitchFamily="34" charset="0"/>
                <a:cs typeface="Arial" panose="020B0604020202020204" pitchFamily="34" charset="0"/>
              </a:rPr>
              <a:t>Purpose is to attach/interconnect local hardware devices to a computer</a:t>
            </a:r>
          </a:p>
          <a:p>
            <a:r>
              <a:rPr lang="en-US" sz="2200" dirty="0" smtClean="0">
                <a:latin typeface="Arial" panose="020B0604020202020204" pitchFamily="34" charset="0"/>
                <a:cs typeface="Arial" panose="020B0604020202020204" pitchFamily="34" charset="0"/>
              </a:rPr>
              <a:t>PCI is integrated into the chipset, forming a “backbone”</a:t>
            </a:r>
          </a:p>
          <a:p>
            <a:pPr lvl="1"/>
            <a:r>
              <a:rPr lang="en-US" sz="1800" dirty="0" smtClean="0">
                <a:latin typeface="Arial" panose="020B0604020202020204" pitchFamily="34" charset="0"/>
                <a:cs typeface="Arial" panose="020B0604020202020204" pitchFamily="34" charset="0"/>
              </a:rPr>
              <a:t>Holds true for both Intel and AMD-based systems</a:t>
            </a:r>
          </a:p>
          <a:p>
            <a:pPr lvl="1"/>
            <a:r>
              <a:rPr lang="en-US" sz="1800" dirty="0" smtClean="0">
                <a:latin typeface="Arial" panose="020B0604020202020204" pitchFamily="34" charset="0"/>
                <a:cs typeface="Arial" panose="020B0604020202020204" pitchFamily="34" charset="0"/>
              </a:rPr>
              <a:t>Logically speaking, the Chipset is a PCI System</a:t>
            </a:r>
          </a:p>
          <a:p>
            <a:r>
              <a:rPr lang="en-US" sz="2200" dirty="0" smtClean="0">
                <a:latin typeface="Arial" panose="020B0604020202020204" pitchFamily="34" charset="0"/>
                <a:cs typeface="Arial" panose="020B0604020202020204" pitchFamily="34" charset="0"/>
              </a:rPr>
              <a:t>32-bit bus </a:t>
            </a:r>
            <a:r>
              <a:rPr lang="en-US" sz="2200" dirty="0">
                <a:latin typeface="Arial" panose="020B0604020202020204" pitchFamily="34" charset="0"/>
                <a:cs typeface="Arial" panose="020B0604020202020204" pitchFamily="34" charset="0"/>
              </a:rPr>
              <a:t>with multiplexed address and data </a:t>
            </a:r>
            <a:r>
              <a:rPr lang="en-US" sz="2200" dirty="0" smtClean="0">
                <a:latin typeface="Arial" panose="020B0604020202020204" pitchFamily="34" charset="0"/>
                <a:cs typeface="Arial" panose="020B0604020202020204" pitchFamily="34" charset="0"/>
              </a:rPr>
              <a:t>lines</a:t>
            </a:r>
          </a:p>
          <a:p>
            <a:pPr lvl="1"/>
            <a:r>
              <a:rPr lang="en-US" sz="1800" dirty="0" smtClean="0">
                <a:latin typeface="Arial" panose="020B0604020202020204" pitchFamily="34" charset="0"/>
                <a:cs typeface="Arial" panose="020B0604020202020204" pitchFamily="34" charset="0"/>
              </a:rPr>
              <a:t>Supports 64-bit by performing two 32-bit reads</a:t>
            </a:r>
          </a:p>
          <a:p>
            <a:r>
              <a:rPr lang="en-US" sz="2200" dirty="0">
                <a:latin typeface="Arial" panose="020B0604020202020204" pitchFamily="34" charset="0"/>
                <a:cs typeface="Arial" panose="020B0604020202020204" pitchFamily="34" charset="0"/>
              </a:rPr>
              <a:t>PCI component interface is processor </a:t>
            </a:r>
            <a:r>
              <a:rPr lang="en-US" sz="2200" dirty="0" smtClean="0">
                <a:latin typeface="Arial" panose="020B0604020202020204" pitchFamily="34" charset="0"/>
                <a:cs typeface="Arial" panose="020B0604020202020204" pitchFamily="34" charset="0"/>
              </a:rPr>
              <a:t>independent</a:t>
            </a:r>
          </a:p>
          <a:p>
            <a:pPr lvl="1"/>
            <a:r>
              <a:rPr lang="en-US" sz="1800" dirty="0" smtClean="0">
                <a:latin typeface="Arial" panose="020B0604020202020204" pitchFamily="34" charset="0"/>
                <a:cs typeface="Arial" panose="020B0604020202020204" pitchFamily="34" charset="0"/>
              </a:rPr>
              <a:t>The CPU/BIOS reads and writes to the configuration space to configure much of the system</a:t>
            </a:r>
          </a:p>
          <a:p>
            <a:r>
              <a:rPr lang="en-US" sz="2200" dirty="0" smtClean="0">
                <a:latin typeface="Arial" panose="020B0604020202020204" pitchFamily="34" charset="0"/>
                <a:cs typeface="Arial" panose="020B0604020202020204" pitchFamily="34" charset="0"/>
              </a:rPr>
              <a:t>Intel’s MCH/ICH chipsets implement PCI Local Bus Protocol 2.3</a:t>
            </a:r>
          </a:p>
          <a:p>
            <a:r>
              <a:rPr lang="en-US" sz="2200" dirty="0" smtClean="0">
                <a:latin typeface="Arial" panose="020B0604020202020204" pitchFamily="34" charset="0"/>
                <a:cs typeface="Arial" panose="020B0604020202020204" pitchFamily="34" charset="0"/>
              </a:rPr>
              <a:t>PCH chipsets implement PCI Express protocol (v. 2.0)</a:t>
            </a:r>
          </a:p>
          <a:p>
            <a:pPr lvl="1"/>
            <a:r>
              <a:rPr lang="en-US" sz="1800" dirty="0" smtClean="0">
                <a:latin typeface="Arial" panose="020B0604020202020204" pitchFamily="34" charset="0"/>
                <a:cs typeface="Arial" panose="020B0604020202020204" pitchFamily="34" charset="0"/>
              </a:rPr>
              <a:t>Still supports PCI 2.3</a:t>
            </a:r>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PCI standards are currently </a:t>
            </a:r>
            <a:r>
              <a:rPr lang="en-US" sz="2200" dirty="0">
                <a:latin typeface="Arial" panose="020B0604020202020204" pitchFamily="34" charset="0"/>
                <a:cs typeface="Arial" panose="020B0604020202020204" pitchFamily="34" charset="0"/>
              </a:rPr>
              <a:t>maintained and defined by the PCI /</a:t>
            </a:r>
            <a:r>
              <a:rPr lang="en-US" sz="2200" dirty="0" smtClean="0">
                <a:latin typeface="Arial" panose="020B0604020202020204" pitchFamily="34" charset="0"/>
                <a:cs typeface="Arial" panose="020B0604020202020204" pitchFamily="34" charset="0"/>
              </a:rPr>
              <a:t>SIG:</a:t>
            </a:r>
            <a:endParaRPr lang="en-US" sz="2200" dirty="0">
              <a:latin typeface="Arial" panose="020B0604020202020204" pitchFamily="34" charset="0"/>
              <a:cs typeface="Arial" panose="020B0604020202020204" pitchFamily="34" charset="0"/>
            </a:endParaRPr>
          </a:p>
          <a:p>
            <a:pPr lvl="1"/>
            <a:r>
              <a:rPr lang="en-US" sz="1800" dirty="0">
                <a:latin typeface="Arial" panose="020B0604020202020204" pitchFamily="34" charset="0"/>
                <a:cs typeface="Arial" panose="020B0604020202020204" pitchFamily="34" charset="0"/>
                <a:hlinkClick r:id="rId3"/>
              </a:rPr>
              <a:t>http://www.pcisig.com/specifications</a:t>
            </a:r>
            <a:r>
              <a:rPr lang="en-US" sz="1800" dirty="0" smtClean="0">
                <a:latin typeface="Arial" panose="020B0604020202020204" pitchFamily="34" charset="0"/>
                <a:cs typeface="Arial" panose="020B0604020202020204" pitchFamily="34" charset="0"/>
                <a:hlinkClick r:id="rId3"/>
              </a:rPr>
              <a:t>/</a:t>
            </a:r>
            <a:endParaRPr lang="en-US" sz="18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151</a:t>
            </a:fld>
            <a:endParaRPr lang="en-US"/>
          </a:p>
        </p:txBody>
      </p:sp>
    </p:spTree>
    <p:extLst>
      <p:ext uri="{BB962C8B-B14F-4D97-AF65-F5344CB8AC3E}">
        <p14:creationId xmlns:p14="http://schemas.microsoft.com/office/powerpoint/2010/main" val="2746057608"/>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1981200"/>
            <a:ext cx="6858000" cy="4522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228600"/>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Generic PCI Topology: </a:t>
            </a:r>
            <a:br>
              <a:rPr lang="en-US" sz="3600" dirty="0" smtClean="0">
                <a:latin typeface="Arial" panose="020B0604020202020204" pitchFamily="34" charset="0"/>
                <a:cs typeface="Arial" panose="020B0604020202020204" pitchFamily="34" charset="0"/>
              </a:rPr>
            </a:br>
            <a:r>
              <a:rPr lang="en-US" sz="3600" dirty="0" smtClean="0">
                <a:latin typeface="Arial" panose="020B0604020202020204" pitchFamily="34" charset="0"/>
                <a:cs typeface="Arial" panose="020B0604020202020204" pitchFamily="34" charset="0"/>
              </a:rPr>
              <a:t>Buses, Devices, and Functions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76200" y="1447800"/>
            <a:ext cx="3581400" cy="4114800"/>
          </a:xfrm>
        </p:spPr>
        <p:txBody>
          <a:bodyPr>
            <a:normAutofit lnSpcReduction="10000"/>
          </a:bodyPr>
          <a:lstStyle/>
          <a:p>
            <a:r>
              <a:rPr lang="en-US" sz="2200" dirty="0" smtClean="0">
                <a:latin typeface="Arial" panose="020B0604020202020204" pitchFamily="34" charset="0"/>
                <a:cs typeface="Arial" panose="020B0604020202020204" pitchFamily="34" charset="0"/>
              </a:rPr>
              <a:t>Up to 256 Buses</a:t>
            </a:r>
          </a:p>
          <a:p>
            <a:r>
              <a:rPr lang="en-US" sz="2200" dirty="0" smtClean="0">
                <a:latin typeface="Arial" panose="020B0604020202020204" pitchFamily="34" charset="0"/>
                <a:cs typeface="Arial" panose="020B0604020202020204" pitchFamily="34" charset="0"/>
              </a:rPr>
              <a:t>Each Bus can have up to 32 devices attached</a:t>
            </a:r>
          </a:p>
          <a:p>
            <a:r>
              <a:rPr lang="en-US" sz="2200" dirty="0" smtClean="0">
                <a:latin typeface="Arial" panose="020B0604020202020204" pitchFamily="34" charset="0"/>
                <a:cs typeface="Arial" panose="020B0604020202020204" pitchFamily="34" charset="0"/>
              </a:rPr>
              <a:t>Each Device can extend up to 8 Functions</a:t>
            </a:r>
            <a:endParaRPr lang="en-US" sz="18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Buses are interconnected by Bridges</a:t>
            </a:r>
          </a:p>
          <a:p>
            <a:r>
              <a:rPr lang="en-US" sz="2400" dirty="0"/>
              <a:t>Multiple bridges can be connected through a b</a:t>
            </a:r>
            <a:r>
              <a:rPr lang="en-US" sz="2400" dirty="0" smtClean="0"/>
              <a:t>ridge </a:t>
            </a:r>
            <a:r>
              <a:rPr lang="en-US" sz="2400" dirty="0"/>
              <a:t>interface and are enumerated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152</a:t>
            </a:fld>
            <a:endParaRPr lang="en-US"/>
          </a:p>
        </p:txBody>
      </p:sp>
    </p:spTree>
    <p:extLst>
      <p:ext uri="{BB962C8B-B14F-4D97-AF65-F5344CB8AC3E}">
        <p14:creationId xmlns:p14="http://schemas.microsoft.com/office/powerpoint/2010/main" val="2632690490"/>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lstStyle/>
          <a:p>
            <a:r>
              <a:rPr lang="en-US" sz="3600" dirty="0" smtClean="0">
                <a:latin typeface="Arial" panose="020B0604020202020204" pitchFamily="34" charset="0"/>
                <a:cs typeface="Arial" panose="020B0604020202020204" pitchFamily="34" charset="0"/>
              </a:rPr>
              <a:t>PCI Address Spaces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143000"/>
            <a:ext cx="8229600" cy="5486400"/>
          </a:xfrm>
        </p:spPr>
        <p:txBody>
          <a:bodyPr>
            <a:normAutofit/>
          </a:bodyPr>
          <a:lstStyle/>
          <a:p>
            <a:r>
              <a:rPr lang="en-US" sz="2200" dirty="0" smtClean="0">
                <a:latin typeface="Arial" panose="020B0604020202020204" pitchFamily="34" charset="0"/>
                <a:cs typeface="Arial" panose="020B0604020202020204" pitchFamily="34" charset="0"/>
              </a:rPr>
              <a:t>PCI implements three address spaces:</a:t>
            </a:r>
          </a:p>
          <a:p>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1) PCI Configuration Space</a:t>
            </a:r>
          </a:p>
          <a:p>
            <a:pPr lvl="1"/>
            <a:r>
              <a:rPr lang="en-US" sz="1800" dirty="0" smtClean="0">
                <a:latin typeface="Arial" panose="020B0604020202020204" pitchFamily="34" charset="0"/>
                <a:cs typeface="Arial" panose="020B0604020202020204" pitchFamily="34" charset="0"/>
              </a:rPr>
              <a:t>Required/standard.  Defined in the specifications.  Every PCI device has a configuration space. </a:t>
            </a:r>
          </a:p>
          <a:p>
            <a:r>
              <a:rPr lang="en-US" sz="2200" dirty="0" smtClean="0">
                <a:latin typeface="Arial" panose="020B0604020202020204" pitchFamily="34" charset="0"/>
                <a:cs typeface="Arial" panose="020B0604020202020204" pitchFamily="34" charset="0"/>
              </a:rPr>
              <a:t>2) PCI Memory space</a:t>
            </a:r>
          </a:p>
          <a:p>
            <a:pPr lvl="1"/>
            <a:r>
              <a:rPr lang="en-US" sz="1800" dirty="0" smtClean="0">
                <a:latin typeface="Arial" panose="020B0604020202020204" pitchFamily="34" charset="0"/>
                <a:cs typeface="Arial" panose="020B0604020202020204" pitchFamily="34" charset="0"/>
              </a:rPr>
              <a:t>Optional. Dependent on whether the device manufacturer needs to map system memory to the PCI device</a:t>
            </a:r>
          </a:p>
          <a:p>
            <a:r>
              <a:rPr lang="en-US" sz="2200" dirty="0" smtClean="0">
                <a:latin typeface="Arial" panose="020B0604020202020204" pitchFamily="34" charset="0"/>
                <a:cs typeface="Arial" panose="020B0604020202020204" pitchFamily="34" charset="0"/>
              </a:rPr>
              <a:t>3) PCI I/O space</a:t>
            </a:r>
          </a:p>
          <a:p>
            <a:pPr lvl="1"/>
            <a:r>
              <a:rPr lang="en-US" sz="1800" dirty="0" smtClean="0">
                <a:latin typeface="Arial" panose="020B0604020202020204" pitchFamily="34" charset="0"/>
                <a:cs typeface="Arial" panose="020B0604020202020204" pitchFamily="34" charset="0"/>
              </a:rPr>
              <a:t>Optional.  Same as PCI Memory Space</a:t>
            </a:r>
          </a:p>
          <a:p>
            <a:endParaRPr lang="en-US" sz="2200"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153</a:t>
            </a:fld>
            <a:endParaRPr lang="en-US"/>
          </a:p>
        </p:txBody>
      </p:sp>
    </p:spTree>
    <p:extLst>
      <p:ext uri="{BB962C8B-B14F-4D97-AF65-F5344CB8AC3E}">
        <p14:creationId xmlns:p14="http://schemas.microsoft.com/office/powerpoint/2010/main" val="2207386259"/>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44562"/>
          </a:xfrm>
        </p:spPr>
        <p:txBody>
          <a:bodyPr/>
          <a:lstStyle/>
          <a:p>
            <a:r>
              <a:rPr lang="en-US" sz="3600" dirty="0" smtClean="0">
                <a:latin typeface="Arial" panose="020B0604020202020204" pitchFamily="34" charset="0"/>
                <a:cs typeface="Arial" panose="020B0604020202020204" pitchFamily="34" charset="0"/>
              </a:rPr>
              <a:t>PCI Express (PCIe)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219200"/>
            <a:ext cx="8229600" cy="5334000"/>
          </a:xfrm>
        </p:spPr>
        <p:txBody>
          <a:bodyPr>
            <a:normAutofit lnSpcReduction="10000"/>
          </a:bodyPr>
          <a:lstStyle/>
          <a:p>
            <a:r>
              <a:rPr lang="en-US" sz="2200" dirty="0" smtClean="0">
                <a:latin typeface="Arial" panose="020B0604020202020204" pitchFamily="34" charset="0"/>
                <a:cs typeface="Arial" panose="020B0604020202020204" pitchFamily="34" charset="0"/>
              </a:rPr>
              <a:t>Peripheral Component Interconnect Express (PCIe)</a:t>
            </a:r>
          </a:p>
          <a:p>
            <a:r>
              <a:rPr lang="en-US" sz="2200" dirty="0" smtClean="0">
                <a:latin typeface="Arial" panose="020B0604020202020204" pitchFamily="34" charset="0"/>
                <a:cs typeface="Arial" panose="020B0604020202020204" pitchFamily="34" charset="0"/>
              </a:rPr>
              <a:t>Developed around 2004 (not just by Intel but a collective)</a:t>
            </a:r>
          </a:p>
          <a:p>
            <a:r>
              <a:rPr lang="en-US" sz="2200" dirty="0" smtClean="0">
                <a:latin typeface="Arial" panose="020B0604020202020204" pitchFamily="34" charset="0"/>
                <a:cs typeface="Arial" panose="020B0604020202020204" pitchFamily="34" charset="0"/>
              </a:rPr>
              <a:t>Packet-based transaction protocol</a:t>
            </a:r>
          </a:p>
          <a:p>
            <a:r>
              <a:rPr lang="en-US" sz="2200" dirty="0" smtClean="0">
                <a:latin typeface="Arial" panose="020B0604020202020204" pitchFamily="34" charset="0"/>
                <a:cs typeface="Arial" panose="020B0604020202020204" pitchFamily="34" charset="0"/>
              </a:rPr>
              <a:t>Very different from PCI at the hardware level</a:t>
            </a:r>
          </a:p>
          <a:p>
            <a:r>
              <a:rPr lang="en-US" sz="2200" dirty="0" smtClean="0">
                <a:latin typeface="Arial" panose="020B0604020202020204" pitchFamily="34" charset="0"/>
                <a:cs typeface="Arial" panose="020B0604020202020204" pitchFamily="34" charset="0"/>
              </a:rPr>
              <a:t>For software configuration purposes, it is mostly the same</a:t>
            </a:r>
          </a:p>
          <a:p>
            <a:pPr lvl="1"/>
            <a:r>
              <a:rPr lang="en-US" sz="2000" dirty="0" smtClean="0">
                <a:latin typeface="Arial" panose="020B0604020202020204" pitchFamily="34" charset="0"/>
                <a:cs typeface="Arial" panose="020B0604020202020204" pitchFamily="34" charset="0"/>
              </a:rPr>
              <a:t>Adds an extended configuration space of 4KB</a:t>
            </a:r>
            <a:endParaRPr lang="en-US" sz="1800" dirty="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Provides backwards compatibility for Compatible PCI</a:t>
            </a:r>
          </a:p>
          <a:p>
            <a:r>
              <a:rPr lang="en-US" sz="2400" dirty="0" smtClean="0">
                <a:latin typeface="Arial" panose="020B0604020202020204" pitchFamily="34" charset="0"/>
                <a:cs typeface="Arial" panose="020B0604020202020204" pitchFamily="34" charset="0"/>
              </a:rPr>
              <a:t>Adds 4KB of PCI Express Extended Capabilities registers </a:t>
            </a:r>
          </a:p>
          <a:p>
            <a:pPr lvl="1"/>
            <a:r>
              <a:rPr lang="en-US" sz="2000" dirty="0" smtClean="0">
                <a:latin typeface="Arial" panose="020B0604020202020204" pitchFamily="34" charset="0"/>
                <a:cs typeface="Arial" panose="020B0604020202020204" pitchFamily="34" charset="0"/>
              </a:rPr>
              <a:t>Located in either the Configuration space starting at offset 256 (immediately following the Compatible PCI configuration space)</a:t>
            </a:r>
          </a:p>
          <a:p>
            <a:pPr lvl="1"/>
            <a:r>
              <a:rPr lang="en-US" sz="2000" dirty="0" smtClean="0">
                <a:latin typeface="Arial" panose="020B0604020202020204" pitchFamily="34" charset="0"/>
                <a:cs typeface="Arial" panose="020B0604020202020204" pitchFamily="34" charset="0"/>
              </a:rPr>
              <a:t>Or located in the Root Complex Register Block (RCRB)</a:t>
            </a:r>
          </a:p>
          <a:p>
            <a:r>
              <a:rPr lang="en-US" sz="2400" dirty="0" smtClean="0">
                <a:latin typeface="Arial" panose="020B0604020202020204" pitchFamily="34" charset="0"/>
                <a:cs typeface="Arial" panose="020B0604020202020204" pitchFamily="34" charset="0"/>
              </a:rPr>
              <a:t>We’ll cover the Extended Capabilities at the end separate from all else since its PCIe specific</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154</a:t>
            </a:fld>
            <a:endParaRPr lang="en-US"/>
          </a:p>
        </p:txBody>
      </p:sp>
      <p:pic>
        <p:nvPicPr>
          <p:cNvPr id="5" name="Picture 4"/>
          <p:cNvPicPr>
            <a:picLocks noChangeAspect="1"/>
          </p:cNvPicPr>
          <p:nvPr/>
        </p:nvPicPr>
        <p:blipFill>
          <a:blip r:embed="rId3">
            <a:clrChange>
              <a:clrFrom>
                <a:srgbClr val="FFFFFF"/>
              </a:clrFrom>
              <a:clrTo>
                <a:srgbClr val="FFFFFF">
                  <a:alpha val="0"/>
                </a:srgbClr>
              </a:clrTo>
            </a:clrChange>
          </a:blip>
          <a:stretch>
            <a:fillRect/>
          </a:stretch>
        </p:blipFill>
        <p:spPr>
          <a:xfrm>
            <a:off x="7696200" y="5105400"/>
            <a:ext cx="355600" cy="649357"/>
          </a:xfrm>
          <a:prstGeom prst="rect">
            <a:avLst/>
          </a:prstGeom>
        </p:spPr>
      </p:pic>
    </p:spTree>
    <p:extLst>
      <p:ext uri="{BB962C8B-B14F-4D97-AF65-F5344CB8AC3E}">
        <p14:creationId xmlns:p14="http://schemas.microsoft.com/office/powerpoint/2010/main" val="577886071"/>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44562"/>
          </a:xfrm>
        </p:spPr>
        <p:txBody>
          <a:bodyPr>
            <a:normAutofit/>
          </a:bodyPr>
          <a:lstStyle/>
          <a:p>
            <a:r>
              <a:rPr lang="en-US" sz="3600" dirty="0" smtClean="0">
                <a:latin typeface="Arial" panose="020B0604020202020204" pitchFamily="34" charset="0"/>
                <a:cs typeface="Arial" panose="020B0604020202020204" pitchFamily="34" charset="0"/>
              </a:rPr>
              <a:t>Generic PCIe Topology: </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029200" y="1066800"/>
            <a:ext cx="4038600" cy="5638800"/>
          </a:xfrm>
        </p:spPr>
        <p:txBody>
          <a:bodyPr>
            <a:normAutofit/>
          </a:bodyPr>
          <a:lstStyle/>
          <a:p>
            <a:r>
              <a:rPr lang="en-US" sz="2200" dirty="0" smtClean="0">
                <a:latin typeface="Arial" panose="020B0604020202020204" pitchFamily="34" charset="0"/>
                <a:cs typeface="Arial" panose="020B0604020202020204" pitchFamily="34" charset="0"/>
              </a:rPr>
              <a:t>The Root Complex connects the processor to the system memory and components</a:t>
            </a:r>
          </a:p>
          <a:p>
            <a:r>
              <a:rPr lang="en-US" sz="2200" dirty="0" smtClean="0">
                <a:latin typeface="Arial" panose="020B0604020202020204" pitchFamily="34" charset="0"/>
                <a:cs typeface="Arial" panose="020B0604020202020204" pitchFamily="34" charset="0"/>
              </a:rPr>
              <a:t>Same number of devices supported as PCI</a:t>
            </a:r>
          </a:p>
          <a:p>
            <a:pPr lvl="1"/>
            <a:r>
              <a:rPr lang="en-US" sz="1800" dirty="0" smtClean="0">
                <a:latin typeface="Arial" panose="020B0604020202020204" pitchFamily="34" charset="0"/>
                <a:cs typeface="Arial" panose="020B0604020202020204" pitchFamily="34" charset="0"/>
              </a:rPr>
              <a:t>Provides 4KB worth of Extended Capabilities register space to each Function</a:t>
            </a:r>
          </a:p>
          <a:p>
            <a:r>
              <a:rPr lang="en-US" sz="2200" dirty="0" smtClean="0">
                <a:latin typeface="Arial" panose="020B0604020202020204" pitchFamily="34" charset="0"/>
                <a:cs typeface="Arial" panose="020B0604020202020204" pitchFamily="34" charset="0"/>
              </a:rPr>
              <a:t>Up to 256 PCIe buses</a:t>
            </a:r>
          </a:p>
          <a:p>
            <a:r>
              <a:rPr lang="en-US" sz="2200" dirty="0" smtClean="0">
                <a:latin typeface="Arial" panose="020B0604020202020204" pitchFamily="34" charset="0"/>
                <a:cs typeface="Arial" panose="020B0604020202020204" pitchFamily="34" charset="0"/>
              </a:rPr>
              <a:t>Up to 32 PCIe devices</a:t>
            </a:r>
          </a:p>
          <a:p>
            <a:r>
              <a:rPr lang="en-US" sz="2200" dirty="0" smtClean="0">
                <a:latin typeface="Arial" panose="020B0604020202020204" pitchFamily="34" charset="0"/>
                <a:cs typeface="Arial" panose="020B0604020202020204" pitchFamily="34" charset="0"/>
              </a:rPr>
              <a:t>Up to 8 Functions</a:t>
            </a:r>
          </a:p>
          <a:p>
            <a:r>
              <a:rPr lang="en-US" sz="2200" dirty="0" smtClean="0">
                <a:latin typeface="Arial" panose="020B0604020202020204" pitchFamily="34" charset="0"/>
                <a:cs typeface="Arial" panose="020B0604020202020204" pitchFamily="34" charset="0"/>
              </a:rPr>
              <a:t>Each Function can implement up to 4 KB of configuration space</a:t>
            </a:r>
            <a:endParaRPr lang="en-US" sz="2200" dirty="0">
              <a:latin typeface="Arial" panose="020B0604020202020204" pitchFamily="34" charset="0"/>
              <a:cs typeface="Arial" panose="020B0604020202020204" pitchFamily="34" charset="0"/>
            </a:endParaRPr>
          </a:p>
        </p:txBody>
      </p:sp>
      <p:pic>
        <p:nvPicPr>
          <p:cNvPr id="4" name="Picture 3" descr="C:\Users\johnb\Desktop\PCI Express topology.PNG"/>
          <p:cNvPicPr>
            <a:picLocks noChangeAspect="1" noChangeArrowheads="1"/>
          </p:cNvPicPr>
          <p:nvPr/>
        </p:nvPicPr>
        <p:blipFill rotWithShape="1">
          <a:blip r:embed="rId2">
            <a:extLst>
              <a:ext uri="{28A0092B-C50C-407E-A947-70E740481C1C}">
                <a14:useLocalDpi xmlns:a14="http://schemas.microsoft.com/office/drawing/2010/main" val="0"/>
              </a:ext>
            </a:extLst>
          </a:blip>
          <a:srcRect l="3627" r="7184"/>
          <a:stretch/>
        </p:blipFill>
        <p:spPr bwMode="auto">
          <a:xfrm>
            <a:off x="0" y="1828800"/>
            <a:ext cx="5029200" cy="3635898"/>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B6F15528-21DE-4FAA-801E-634DDDAF4B2B}" type="slidenum">
              <a:rPr lang="en-US" smtClean="0"/>
              <a:pPr/>
              <a:t>155</a:t>
            </a:fld>
            <a:endParaRPr lang="en-US"/>
          </a:p>
        </p:txBody>
      </p:sp>
    </p:spTree>
    <p:extLst>
      <p:ext uri="{BB962C8B-B14F-4D97-AF65-F5344CB8AC3E}">
        <p14:creationId xmlns:p14="http://schemas.microsoft.com/office/powerpoint/2010/main" val="174992939"/>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191000"/>
            <a:ext cx="8305800" cy="2514599"/>
          </a:xfrm>
        </p:spPr>
        <p:txBody>
          <a:bodyPr>
            <a:normAutofit/>
          </a:bodyPr>
          <a:lstStyle/>
          <a:p>
            <a:r>
              <a:rPr lang="en-US" sz="2200" dirty="0" smtClean="0">
                <a:latin typeface="Arial" panose="020B0604020202020204" pitchFamily="34" charset="0"/>
                <a:cs typeface="Arial" panose="020B0604020202020204" pitchFamily="34" charset="0"/>
              </a:rPr>
              <a:t>Example:</a:t>
            </a:r>
          </a:p>
          <a:p>
            <a:r>
              <a:rPr lang="en-US" sz="2200" dirty="0" smtClean="0">
                <a:latin typeface="Arial" panose="020B0604020202020204" pitchFamily="34" charset="0"/>
                <a:cs typeface="Arial" panose="020B0604020202020204" pitchFamily="34" charset="0"/>
              </a:rPr>
              <a:t>The GMCH on the 4-Series Chipset is part of a Root Complex that connects the CPU to the graphics devices and the IO Controller Hub</a:t>
            </a:r>
          </a:p>
          <a:p>
            <a:r>
              <a:rPr lang="en-US" sz="2200" dirty="0" smtClean="0">
                <a:latin typeface="Arial" panose="020B0604020202020204" pitchFamily="34" charset="0"/>
                <a:cs typeface="Arial" panose="020B0604020202020204" pitchFamily="34" charset="0"/>
              </a:rPr>
              <a:t>Contains 2 RCRBs (Root Complex Register Blocks) </a:t>
            </a:r>
          </a:p>
          <a:p>
            <a:pPr lvl="1"/>
            <a:r>
              <a:rPr lang="en-US" sz="1800" dirty="0" smtClean="0">
                <a:latin typeface="Arial" panose="020B0604020202020204" pitchFamily="34" charset="0"/>
                <a:cs typeface="Arial" panose="020B0604020202020204" pitchFamily="34" charset="0"/>
              </a:rPr>
              <a:t>Device configuration space, each is 4 KB, similar to configuration space</a:t>
            </a:r>
          </a:p>
        </p:txBody>
      </p:sp>
      <p:sp>
        <p:nvSpPr>
          <p:cNvPr id="21" name="Title 1"/>
          <p:cNvSpPr>
            <a:spLocks noGrp="1"/>
          </p:cNvSpPr>
          <p:nvPr>
            <p:ph type="title"/>
          </p:nvPr>
        </p:nvSpPr>
        <p:spPr>
          <a:xfrm>
            <a:off x="457200" y="122238"/>
            <a:ext cx="8229600" cy="944562"/>
          </a:xfrm>
        </p:spPr>
        <p:txBody>
          <a:bodyPr/>
          <a:lstStyle/>
          <a:p>
            <a:r>
              <a:rPr lang="en-US" sz="3600" dirty="0" smtClean="0">
                <a:latin typeface="Arial" panose="020B0604020202020204" pitchFamily="34" charset="0"/>
                <a:cs typeface="Arial" panose="020B0604020202020204" pitchFamily="34" charset="0"/>
              </a:rPr>
              <a:t>Mobile 4-Series Chipset PCIe Topology</a:t>
            </a:r>
            <a:endParaRPr lang="en-US" sz="3600" dirty="0">
              <a:latin typeface="Arial" panose="020B0604020202020204" pitchFamily="34" charset="0"/>
              <a:cs typeface="Arial" panose="020B0604020202020204" pitchFamily="34" charset="0"/>
            </a:endParaRPr>
          </a:p>
        </p:txBody>
      </p:sp>
      <p:sp>
        <p:nvSpPr>
          <p:cNvPr id="22" name="TextBox 21"/>
          <p:cNvSpPr txBox="1"/>
          <p:nvPr/>
        </p:nvSpPr>
        <p:spPr>
          <a:xfrm>
            <a:off x="-1944" y="6550223"/>
            <a:ext cx="2920992" cy="307777"/>
          </a:xfrm>
          <a:prstGeom prst="rect">
            <a:avLst/>
          </a:prstGeom>
          <a:noFill/>
        </p:spPr>
        <p:txBody>
          <a:bodyPr wrap="none" rtlCol="0">
            <a:spAutoFit/>
          </a:bodyPr>
          <a:lstStyle/>
          <a:p>
            <a:r>
              <a:rPr lang="en-US" sz="1400" dirty="0" smtClean="0">
                <a:latin typeface="Arial" panose="020B0604020202020204" pitchFamily="34" charset="0"/>
                <a:cs typeface="Arial" panose="020B0604020202020204" pitchFamily="34" charset="0"/>
              </a:rPr>
              <a:t>Mobile 4-Series Chipset datasheet</a:t>
            </a:r>
            <a:endParaRPr lang="en-US" sz="1400" dirty="0">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907" t="4838" r="3529" b="10073"/>
          <a:stretch/>
        </p:blipFill>
        <p:spPr bwMode="auto">
          <a:xfrm>
            <a:off x="1828800" y="1143000"/>
            <a:ext cx="5510464" cy="3104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458552" y="3048000"/>
            <a:ext cx="1494127" cy="369332"/>
          </a:xfrm>
          <a:prstGeom prst="rect">
            <a:avLst/>
          </a:prstGeom>
          <a:noFill/>
          <a:ln>
            <a:solidFill>
              <a:srgbClr val="C00000"/>
            </a:solidFill>
          </a:ln>
        </p:spPr>
        <p:txBody>
          <a:bodyPr wrap="none" rtlCol="0">
            <a:spAutoFit/>
          </a:bodyPr>
          <a:lstStyle/>
          <a:p>
            <a:r>
              <a:rPr lang="en-US" dirty="0" smtClean="0"/>
              <a:t>Root Complex</a:t>
            </a:r>
            <a:endParaRPr lang="en-US" dirty="0"/>
          </a:p>
        </p:txBody>
      </p:sp>
      <p:cxnSp>
        <p:nvCxnSpPr>
          <p:cNvPr id="7" name="Straight Arrow Connector 6"/>
          <p:cNvCxnSpPr/>
          <p:nvPr/>
        </p:nvCxnSpPr>
        <p:spPr>
          <a:xfrm flipV="1">
            <a:off x="2952679" y="2695074"/>
            <a:ext cx="1009721" cy="537592"/>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B6F15528-21DE-4FAA-801E-634DDDAF4B2B}" type="slidenum">
              <a:rPr lang="en-US" smtClean="0"/>
              <a:pPr/>
              <a:t>156</a:t>
            </a:fld>
            <a:endParaRPr lang="en-US"/>
          </a:p>
        </p:txBody>
      </p:sp>
      <p:pic>
        <p:nvPicPr>
          <p:cNvPr id="10" name="Picture 9"/>
          <p:cNvPicPr>
            <a:picLocks noChangeAspect="1"/>
          </p:cNvPicPr>
          <p:nvPr/>
        </p:nvPicPr>
        <p:blipFill>
          <a:blip r:embed="rId3">
            <a:clrChange>
              <a:clrFrom>
                <a:srgbClr val="FFFFFF"/>
              </a:clrFrom>
              <a:clrTo>
                <a:srgbClr val="FFFFFF">
                  <a:alpha val="0"/>
                </a:srgbClr>
              </a:clrTo>
            </a:clrChange>
          </a:blip>
          <a:stretch>
            <a:fillRect/>
          </a:stretch>
        </p:blipFill>
        <p:spPr>
          <a:xfrm rot="741790">
            <a:off x="7297534" y="5486400"/>
            <a:ext cx="333829" cy="609600"/>
          </a:xfrm>
          <a:prstGeom prst="rect">
            <a:avLst/>
          </a:prstGeom>
        </p:spPr>
      </p:pic>
      <p:pic>
        <p:nvPicPr>
          <p:cNvPr id="11" name="Picture 10"/>
          <p:cNvPicPr>
            <a:picLocks noChangeAspect="1"/>
          </p:cNvPicPr>
          <p:nvPr/>
        </p:nvPicPr>
        <p:blipFill>
          <a:blip r:embed="rId3">
            <a:clrChange>
              <a:clrFrom>
                <a:srgbClr val="FFFFFF"/>
              </a:clrFrom>
              <a:clrTo>
                <a:srgbClr val="FFFFFF">
                  <a:alpha val="0"/>
                </a:srgbClr>
              </a:clrTo>
            </a:clrChange>
          </a:blip>
          <a:stretch>
            <a:fillRect/>
          </a:stretch>
        </p:blipFill>
        <p:spPr>
          <a:xfrm rot="20757303">
            <a:off x="7666489" y="5486400"/>
            <a:ext cx="333829" cy="609600"/>
          </a:xfrm>
          <a:prstGeom prst="rect">
            <a:avLst/>
          </a:prstGeom>
        </p:spPr>
      </p:pic>
      <p:sp>
        <p:nvSpPr>
          <p:cNvPr id="5" name="Oval Callout 4"/>
          <p:cNvSpPr/>
          <p:nvPr/>
        </p:nvSpPr>
        <p:spPr>
          <a:xfrm>
            <a:off x="7916898" y="5229130"/>
            <a:ext cx="1227102" cy="457200"/>
          </a:xfrm>
          <a:prstGeom prst="wedgeEllipseCallout">
            <a:avLst>
              <a:gd name="adj1" fmla="val -37123"/>
              <a:gd name="adj2" fmla="val 8307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Cheers!</a:t>
            </a:r>
            <a:endParaRPr lang="en-US" sz="1600" dirty="0"/>
          </a:p>
        </p:txBody>
      </p:sp>
    </p:spTree>
    <p:extLst>
      <p:ext uri="{BB962C8B-B14F-4D97-AF65-F5344CB8AC3E}">
        <p14:creationId xmlns:p14="http://schemas.microsoft.com/office/powerpoint/2010/main" val="1855768853"/>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24400" y="1066800"/>
            <a:ext cx="4191000" cy="5638800"/>
          </a:xfrm>
        </p:spPr>
        <p:txBody>
          <a:bodyPr>
            <a:normAutofit/>
          </a:bodyPr>
          <a:lstStyle/>
          <a:p>
            <a:r>
              <a:rPr lang="en-US" sz="2200" dirty="0" smtClean="0">
                <a:latin typeface="Arial" panose="020B0604020202020204" pitchFamily="34" charset="0"/>
                <a:cs typeface="Arial" panose="020B0604020202020204" pitchFamily="34" charset="0"/>
              </a:rPr>
              <a:t>Chipset logical Bus 0 is highlighted</a:t>
            </a:r>
          </a:p>
          <a:p>
            <a:r>
              <a:rPr lang="en-US" sz="2200" dirty="0" smtClean="0">
                <a:latin typeface="Arial" panose="020B0604020202020204" pitchFamily="34" charset="0"/>
                <a:cs typeface="Arial" panose="020B0604020202020204" pitchFamily="34" charset="0"/>
              </a:rPr>
              <a:t>Direct Media Interface(DMI) is not PCI so from a hardware perspective, the Chipset is not entirely PCI</a:t>
            </a:r>
          </a:p>
          <a:p>
            <a:r>
              <a:rPr lang="en-US" sz="2200" dirty="0" smtClean="0">
                <a:latin typeface="Arial" panose="020B0604020202020204" pitchFamily="34" charset="0"/>
                <a:cs typeface="Arial" panose="020B0604020202020204" pitchFamily="34" charset="0"/>
              </a:rPr>
              <a:t>Logically, however, it is considered to be PCI and is configured as such</a:t>
            </a:r>
          </a:p>
          <a:p>
            <a:r>
              <a:rPr lang="en-US" sz="2200" dirty="0" smtClean="0">
                <a:latin typeface="Arial" panose="020B0604020202020204" pitchFamily="34" charset="0"/>
                <a:cs typeface="Arial" panose="020B0604020202020204" pitchFamily="34" charset="0"/>
              </a:rPr>
              <a:t>If a device (graphics card) were to be plugged into Host-PCI Express Bridge, it would be on a Bus other than 0</a:t>
            </a:r>
          </a:p>
          <a:p>
            <a:pPr lvl="1"/>
            <a:r>
              <a:rPr lang="en-US" sz="1800" dirty="0" smtClean="0">
                <a:latin typeface="Arial" panose="020B0604020202020204" pitchFamily="34" charset="0"/>
                <a:cs typeface="Arial" panose="020B0604020202020204" pitchFamily="34" charset="0"/>
              </a:rPr>
              <a:t>According to documentation, the BIOS chooses the Bus number </a:t>
            </a:r>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977" t="2835" r="5156" b="3466"/>
          <a:stretch/>
        </p:blipFill>
        <p:spPr bwMode="auto">
          <a:xfrm>
            <a:off x="219808" y="1222128"/>
            <a:ext cx="4431323" cy="53281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Connector 5"/>
          <p:cNvCxnSpPr/>
          <p:nvPr/>
        </p:nvCxnSpPr>
        <p:spPr>
          <a:xfrm>
            <a:off x="2485098" y="2370992"/>
            <a:ext cx="2930" cy="1667608"/>
          </a:xfrm>
          <a:prstGeom prst="line">
            <a:avLst/>
          </a:prstGeom>
          <a:ln w="508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2466256" y="4953000"/>
            <a:ext cx="8598" cy="609600"/>
          </a:xfrm>
          <a:prstGeom prst="line">
            <a:avLst/>
          </a:prstGeom>
          <a:ln w="508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1752600" y="5562600"/>
            <a:ext cx="1447800" cy="0"/>
          </a:xfrm>
          <a:prstGeom prst="line">
            <a:avLst/>
          </a:prstGeom>
          <a:ln w="508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2057400" y="2778368"/>
            <a:ext cx="1143000" cy="0"/>
          </a:xfrm>
          <a:prstGeom prst="line">
            <a:avLst/>
          </a:prstGeom>
          <a:ln w="508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2028093" y="3707424"/>
            <a:ext cx="1143000" cy="0"/>
          </a:xfrm>
          <a:prstGeom prst="line">
            <a:avLst/>
          </a:prstGeom>
          <a:ln w="508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1" name="Title 1"/>
          <p:cNvSpPr>
            <a:spLocks noGrp="1"/>
          </p:cNvSpPr>
          <p:nvPr>
            <p:ph type="title"/>
          </p:nvPr>
        </p:nvSpPr>
        <p:spPr>
          <a:xfrm>
            <a:off x="457200" y="122238"/>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Not really a “pure” PCI/PCIe Implementation</a:t>
            </a:r>
            <a:endParaRPr lang="en-US" sz="3600" dirty="0">
              <a:latin typeface="Arial" panose="020B0604020202020204" pitchFamily="34" charset="0"/>
              <a:cs typeface="Arial" panose="020B0604020202020204" pitchFamily="34" charset="0"/>
            </a:endParaRPr>
          </a:p>
        </p:txBody>
      </p:sp>
      <p:sp>
        <p:nvSpPr>
          <p:cNvPr id="22" name="TextBox 21"/>
          <p:cNvSpPr txBox="1"/>
          <p:nvPr/>
        </p:nvSpPr>
        <p:spPr>
          <a:xfrm>
            <a:off x="-1944" y="6550223"/>
            <a:ext cx="2920992" cy="307777"/>
          </a:xfrm>
          <a:prstGeom prst="rect">
            <a:avLst/>
          </a:prstGeom>
          <a:noFill/>
        </p:spPr>
        <p:txBody>
          <a:bodyPr wrap="none" rtlCol="0">
            <a:spAutoFit/>
          </a:bodyPr>
          <a:lstStyle/>
          <a:p>
            <a:r>
              <a:rPr lang="en-US" sz="1400" dirty="0" smtClean="0">
                <a:latin typeface="Arial" panose="020B0604020202020204" pitchFamily="34" charset="0"/>
                <a:cs typeface="Arial" panose="020B0604020202020204" pitchFamily="34" charset="0"/>
              </a:rPr>
              <a:t>Mobile 4-Series Chipset datasheet</a:t>
            </a:r>
            <a:endParaRPr lang="en-US" sz="1400" dirty="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157</a:t>
            </a:fld>
            <a:endParaRPr lang="en-US"/>
          </a:p>
        </p:txBody>
      </p:sp>
    </p:spTree>
    <p:extLst>
      <p:ext uri="{BB962C8B-B14F-4D97-AF65-F5344CB8AC3E}">
        <p14:creationId xmlns:p14="http://schemas.microsoft.com/office/powerpoint/2010/main" val="3161129607"/>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lstStyle/>
          <a:p>
            <a:r>
              <a:rPr lang="en-US" sz="3600" dirty="0" smtClean="0">
                <a:latin typeface="Arial" panose="020B0604020202020204" pitchFamily="34" charset="0"/>
                <a:cs typeface="Arial" panose="020B0604020202020204" pitchFamily="34" charset="0"/>
              </a:rPr>
              <a:t>PCI Express Address Spaces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143000"/>
            <a:ext cx="8229600" cy="5486400"/>
          </a:xfrm>
        </p:spPr>
        <p:txBody>
          <a:bodyPr>
            <a:normAutofit/>
          </a:bodyPr>
          <a:lstStyle/>
          <a:p>
            <a:r>
              <a:rPr lang="en-US" sz="2200" dirty="0" smtClean="0">
                <a:latin typeface="Arial" panose="020B0604020202020204" pitchFamily="34" charset="0"/>
                <a:cs typeface="Arial" panose="020B0604020202020204" pitchFamily="34" charset="0"/>
              </a:rPr>
              <a:t>PCI Express implements four address spaces:</a:t>
            </a:r>
          </a:p>
          <a:p>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1) PCIe Configuration Space</a:t>
            </a:r>
          </a:p>
          <a:p>
            <a:pPr lvl="1"/>
            <a:r>
              <a:rPr lang="en-US" sz="1800" dirty="0" smtClean="0">
                <a:latin typeface="Arial" panose="020B0604020202020204" pitchFamily="34" charset="0"/>
                <a:cs typeface="Arial" panose="020B0604020202020204" pitchFamily="34" charset="0"/>
              </a:rPr>
              <a:t>Required/standard.  Defined in the specifications.  Every PCIe device has its configuration space mapped to memory. </a:t>
            </a:r>
          </a:p>
          <a:p>
            <a:pPr lvl="1"/>
            <a:r>
              <a:rPr lang="en-US" sz="1800" dirty="0" smtClean="0">
                <a:latin typeface="Arial" panose="020B0604020202020204" pitchFamily="34" charset="0"/>
                <a:cs typeface="Arial" panose="020B0604020202020204" pitchFamily="34" charset="0"/>
              </a:rPr>
              <a:t>Also provides the first 256 bytes of compatible PCI (memory-mapped and via port IO for backwards compatibility)</a:t>
            </a:r>
          </a:p>
          <a:p>
            <a:r>
              <a:rPr lang="en-US" sz="2200" dirty="0" smtClean="0">
                <a:latin typeface="Arial" panose="020B0604020202020204" pitchFamily="34" charset="0"/>
                <a:cs typeface="Arial" panose="020B0604020202020204" pitchFamily="34" charset="0"/>
              </a:rPr>
              <a:t>2) PCIe Memory space</a:t>
            </a:r>
          </a:p>
          <a:p>
            <a:pPr lvl="1"/>
            <a:r>
              <a:rPr lang="en-US" sz="1800" dirty="0" smtClean="0">
                <a:latin typeface="Arial" panose="020B0604020202020204" pitchFamily="34" charset="0"/>
                <a:cs typeface="Arial" panose="020B0604020202020204" pitchFamily="34" charset="0"/>
              </a:rPr>
              <a:t>Optional. Dependent on whether the device manufacturer needs to map system memory to the PCI device</a:t>
            </a:r>
          </a:p>
          <a:p>
            <a:r>
              <a:rPr lang="en-US" sz="2200" dirty="0" smtClean="0">
                <a:latin typeface="Arial" panose="020B0604020202020204" pitchFamily="34" charset="0"/>
                <a:cs typeface="Arial" panose="020B0604020202020204" pitchFamily="34" charset="0"/>
              </a:rPr>
              <a:t>3) PCIe I/O space</a:t>
            </a:r>
          </a:p>
          <a:p>
            <a:pPr lvl="1"/>
            <a:r>
              <a:rPr lang="en-US" sz="1800" dirty="0" smtClean="0">
                <a:latin typeface="Arial" panose="020B0604020202020204" pitchFamily="34" charset="0"/>
                <a:cs typeface="Arial" panose="020B0604020202020204" pitchFamily="34" charset="0"/>
              </a:rPr>
              <a:t>Optional.</a:t>
            </a:r>
          </a:p>
          <a:p>
            <a:r>
              <a:rPr lang="en-US" sz="2200" dirty="0" smtClean="0">
                <a:latin typeface="Arial" panose="020B0604020202020204" pitchFamily="34" charset="0"/>
                <a:cs typeface="Arial" panose="020B0604020202020204" pitchFamily="34" charset="0"/>
              </a:rPr>
              <a:t>4) PCIe Message Space</a:t>
            </a:r>
          </a:p>
          <a:p>
            <a:pPr lvl="1"/>
            <a:r>
              <a:rPr lang="en-US" sz="1800" dirty="0" smtClean="0">
                <a:latin typeface="Arial" panose="020B0604020202020204" pitchFamily="34" charset="0"/>
                <a:cs typeface="Arial" panose="020B0604020202020204" pitchFamily="34" charset="0"/>
              </a:rPr>
              <a:t>For low-level protocol messaging/interrupts.  These are now sent via this address space rather than a physical side-channel</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158</a:t>
            </a:fld>
            <a:endParaRPr lang="en-US"/>
          </a:p>
        </p:txBody>
      </p:sp>
    </p:spTree>
    <p:extLst>
      <p:ext uri="{BB962C8B-B14F-4D97-AF65-F5344CB8AC3E}">
        <p14:creationId xmlns:p14="http://schemas.microsoft.com/office/powerpoint/2010/main" val="2356626169"/>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44562"/>
          </a:xfrm>
        </p:spPr>
        <p:txBody>
          <a:bodyPr>
            <a:normAutofit/>
          </a:bodyPr>
          <a:lstStyle/>
          <a:p>
            <a:r>
              <a:rPr lang="en-US" sz="3600" dirty="0" smtClean="0">
                <a:latin typeface="Arial" panose="020B0604020202020204" pitchFamily="34" charset="0"/>
                <a:cs typeface="Arial" panose="020B0604020202020204" pitchFamily="34" charset="0"/>
              </a:rPr>
              <a:t>Configuration Space Accesses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219200"/>
            <a:ext cx="8229600" cy="5562600"/>
          </a:xfrm>
        </p:spPr>
        <p:txBody>
          <a:bodyPr>
            <a:normAutofit lnSpcReduction="10000"/>
          </a:bodyPr>
          <a:lstStyle/>
          <a:p>
            <a:r>
              <a:rPr lang="en-US" sz="2200" dirty="0" smtClean="0">
                <a:latin typeface="Arial" panose="020B0604020202020204" pitchFamily="34" charset="0"/>
                <a:cs typeface="Arial" panose="020B0604020202020204" pitchFamily="34" charset="0"/>
              </a:rPr>
              <a:t>There are two ways to access the compatible PCI configuration space registers (0 to 255) but only one way to access the extended configuration space offered by PCI Express (255 to 4KB)</a:t>
            </a:r>
          </a:p>
          <a:p>
            <a:pPr lvl="1"/>
            <a:r>
              <a:rPr lang="en-US" sz="1800" dirty="0" smtClean="0">
                <a:latin typeface="Arial" panose="020B0604020202020204" pitchFamily="34" charset="0"/>
                <a:cs typeface="Arial" panose="020B0604020202020204" pitchFamily="34" charset="0"/>
              </a:rPr>
              <a:t>I/O Mapped Address Space</a:t>
            </a:r>
          </a:p>
          <a:p>
            <a:pPr lvl="1"/>
            <a:r>
              <a:rPr lang="en-US" sz="1800" dirty="0" smtClean="0">
                <a:latin typeface="Arial" panose="020B0604020202020204" pitchFamily="34" charset="0"/>
                <a:cs typeface="Arial" panose="020B0604020202020204" pitchFamily="34" charset="0"/>
              </a:rPr>
              <a:t>Memory-Mapped Address Space</a:t>
            </a:r>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Generally speaking, you will see accesses to PCI being performed via I/O in a couple situations:</a:t>
            </a:r>
          </a:p>
          <a:p>
            <a:pPr lvl="1"/>
            <a:r>
              <a:rPr lang="en-US" sz="1800" dirty="0" smtClean="0">
                <a:latin typeface="Arial" panose="020B0604020202020204" pitchFamily="34" charset="0"/>
                <a:cs typeface="Arial" panose="020B0604020202020204" pitchFamily="34" charset="0"/>
              </a:rPr>
              <a:t>When in Real Mode when accesses to 32-bit memory space is limited</a:t>
            </a:r>
          </a:p>
          <a:p>
            <a:pPr lvl="2"/>
            <a:r>
              <a:rPr lang="en-US" sz="1600" dirty="0" smtClean="0">
                <a:latin typeface="Arial" panose="020B0604020202020204" pitchFamily="34" charset="0"/>
                <a:cs typeface="Arial" panose="020B0604020202020204" pitchFamily="34" charset="0"/>
              </a:rPr>
              <a:t>Real Mode may be re-entered even after the system has transitioned to Protected mode (up to the vendor and their implementation, flat real </a:t>
            </a:r>
            <a:r>
              <a:rPr lang="en-US" sz="1600" dirty="0">
                <a:latin typeface="Arial" panose="020B0604020202020204" pitchFamily="34" charset="0"/>
                <a:cs typeface="Arial" panose="020B0604020202020204" pitchFamily="34" charset="0"/>
              </a:rPr>
              <a:t>mode could pull it </a:t>
            </a:r>
            <a:r>
              <a:rPr lang="en-US" sz="1600" dirty="0" smtClean="0">
                <a:latin typeface="Arial" panose="020B0604020202020204" pitchFamily="34" charset="0"/>
                <a:cs typeface="Arial" panose="020B0604020202020204" pitchFamily="34" charset="0"/>
              </a:rPr>
              <a:t>off)</a:t>
            </a:r>
            <a:endParaRPr lang="en-US" sz="1600" dirty="0">
              <a:latin typeface="Arial" panose="020B0604020202020204" pitchFamily="34" charset="0"/>
              <a:cs typeface="Arial" panose="020B0604020202020204" pitchFamily="34" charset="0"/>
            </a:endParaRPr>
          </a:p>
          <a:p>
            <a:pPr lvl="2"/>
            <a:r>
              <a:rPr lang="en-US" sz="1600" dirty="0" smtClean="0">
                <a:latin typeface="Arial" panose="020B0604020202020204" pitchFamily="34" charset="0"/>
                <a:cs typeface="Arial" panose="020B0604020202020204" pitchFamily="34" charset="0"/>
              </a:rPr>
              <a:t>I have only seen this done in a Legacy BIOS, never in UEFI</a:t>
            </a:r>
          </a:p>
          <a:p>
            <a:pPr lvl="1"/>
            <a:r>
              <a:rPr lang="en-US" sz="1800" dirty="0" smtClean="0">
                <a:latin typeface="Arial" panose="020B0604020202020204" pitchFamily="34" charset="0"/>
                <a:cs typeface="Arial" panose="020B0604020202020204" pitchFamily="34" charset="0"/>
              </a:rPr>
              <a:t>Before PCIEXBAR has been configured</a:t>
            </a:r>
          </a:p>
          <a:p>
            <a:r>
              <a:rPr lang="en-US" sz="2200" dirty="0" smtClean="0">
                <a:latin typeface="Arial" panose="020B0604020202020204" pitchFamily="34" charset="0"/>
                <a:cs typeface="Arial" panose="020B0604020202020204" pitchFamily="34" charset="0"/>
              </a:rPr>
              <a:t>Outside of those situations, you’ll probably see PCI accesses performed via memory-mapped I/O</a:t>
            </a:r>
          </a:p>
          <a:p>
            <a:r>
              <a:rPr lang="en-US" sz="2200" dirty="0" smtClean="0">
                <a:latin typeface="Arial" panose="020B0604020202020204" pitchFamily="34" charset="0"/>
                <a:cs typeface="Arial" panose="020B0604020202020204" pitchFamily="34" charset="0"/>
              </a:rPr>
              <a:t>But of course this is all up to the developers; it’s not a law of physics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159</a:t>
            </a:fld>
            <a:endParaRPr lang="en-US"/>
          </a:p>
        </p:txBody>
      </p:sp>
    </p:spTree>
    <p:extLst>
      <p:ext uri="{BB962C8B-B14F-4D97-AF65-F5344CB8AC3E}">
        <p14:creationId xmlns:p14="http://schemas.microsoft.com/office/powerpoint/2010/main" val="5041359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sz="3600" dirty="0" smtClean="0">
                <a:latin typeface="Arial" panose="020B0604020202020204" pitchFamily="34" charset="0"/>
                <a:cs typeface="Arial" panose="020B0604020202020204" pitchFamily="34" charset="0"/>
              </a:rPr>
              <a:t>Copernicus_BIOS.bin</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789714"/>
            <a:ext cx="8229600" cy="1905000"/>
          </a:xfrm>
        </p:spPr>
        <p:txBody>
          <a:bodyPr>
            <a:noAutofit/>
          </a:bodyPr>
          <a:lstStyle/>
          <a:p>
            <a:pPr>
              <a:spcBef>
                <a:spcPts val="0"/>
              </a:spcBef>
            </a:pPr>
            <a:r>
              <a:rPr lang="en-US" sz="2200" dirty="0" smtClean="0">
                <a:latin typeface="Arial" panose="020B0604020202020204" pitchFamily="34" charset="0"/>
                <a:cs typeface="Arial" panose="020B0604020202020204" pitchFamily="34" charset="0"/>
                <a:sym typeface="Wingdings" panose="05000000000000000000" pitchFamily="2" charset="2"/>
              </a:rPr>
              <a:t>This is a dump of the entire flash BIOS</a:t>
            </a:r>
          </a:p>
          <a:p>
            <a:pPr>
              <a:spcBef>
                <a:spcPts val="0"/>
              </a:spcBef>
            </a:pPr>
            <a:r>
              <a:rPr lang="en-US" sz="2200" dirty="0" smtClean="0">
                <a:latin typeface="Arial" panose="020B0604020202020204" pitchFamily="34" charset="0"/>
                <a:cs typeface="Arial" panose="020B0604020202020204" pitchFamily="34" charset="0"/>
                <a:sym typeface="Wingdings" panose="05000000000000000000" pitchFamily="2" charset="2"/>
              </a:rPr>
              <a:t>Flash is accessed via the programming registers</a:t>
            </a:r>
          </a:p>
          <a:p>
            <a:pPr>
              <a:spcBef>
                <a:spcPts val="0"/>
              </a:spcBef>
            </a:pPr>
            <a:r>
              <a:rPr lang="en-US" sz="2200" dirty="0" smtClean="0">
                <a:latin typeface="Arial" panose="020B0604020202020204" pitchFamily="34" charset="0"/>
                <a:cs typeface="Arial" panose="020B0604020202020204" pitchFamily="34" charset="0"/>
                <a:sym typeface="Wingdings" panose="05000000000000000000" pitchFamily="2" charset="2"/>
              </a:rPr>
              <a:t>Copernicus currently ignores flash master permissions and dumps the binary anyway </a:t>
            </a:r>
          </a:p>
          <a:p>
            <a:pPr lvl="1">
              <a:spcBef>
                <a:spcPts val="0"/>
              </a:spcBef>
            </a:pPr>
            <a:r>
              <a:rPr lang="en-US" sz="2000" dirty="0" smtClean="0">
                <a:latin typeface="Arial" panose="020B0604020202020204" pitchFamily="34" charset="0"/>
                <a:cs typeface="Arial" panose="020B0604020202020204" pitchFamily="34" charset="0"/>
                <a:sym typeface="Wingdings" panose="05000000000000000000" pitchFamily="2" charset="2"/>
              </a:rPr>
              <a:t>Reason: to preserve the flash linear address offsets for each region within the binary</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1" y="1066800"/>
            <a:ext cx="5562600" cy="36233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16</a:t>
            </a:fld>
            <a:endParaRPr lang="en-US"/>
          </a:p>
        </p:txBody>
      </p:sp>
    </p:spTree>
    <p:extLst>
      <p:ext uri="{BB962C8B-B14F-4D97-AF65-F5344CB8AC3E}">
        <p14:creationId xmlns:p14="http://schemas.microsoft.com/office/powerpoint/2010/main" val="2689484738"/>
      </p:ext>
    </p:extLst>
  </p:cSld>
  <p:clrMapOvr>
    <a:masterClrMapping/>
  </p:clrMapOvr>
  <p:timing>
    <p:tnLst>
      <p:par>
        <p:cTn xmlns:p14="http://schemas.microsoft.com/office/powerpoint/2010/mai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44562"/>
          </a:xfrm>
        </p:spPr>
        <p:txBody>
          <a:bodyPr/>
          <a:lstStyle/>
          <a:p>
            <a:r>
              <a:rPr lang="en-US" sz="3600" dirty="0">
                <a:latin typeface="Arial" panose="020B0604020202020204" pitchFamily="34" charset="0"/>
                <a:cs typeface="Arial" panose="020B0604020202020204" pitchFamily="34" charset="0"/>
              </a:rPr>
              <a:t>Compatible </a:t>
            </a:r>
            <a:r>
              <a:rPr lang="en-US" sz="3600" dirty="0" smtClean="0">
                <a:latin typeface="Arial" panose="020B0604020202020204" pitchFamily="34" charset="0"/>
                <a:cs typeface="Arial" panose="020B0604020202020204" pitchFamily="34" charset="0"/>
              </a:rPr>
              <a:t>PCI Configuration Space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143000"/>
            <a:ext cx="8229600" cy="5562600"/>
          </a:xfrm>
        </p:spPr>
        <p:txBody>
          <a:bodyPr>
            <a:normAutofit lnSpcReduction="10000"/>
          </a:bodyPr>
          <a:lstStyle/>
          <a:p>
            <a:r>
              <a:rPr lang="en-US" sz="2200" dirty="0" smtClean="0">
                <a:latin typeface="Arial" panose="020B0604020202020204" pitchFamily="34" charset="0"/>
                <a:cs typeface="Arial" panose="020B0604020202020204" pitchFamily="34" charset="0"/>
              </a:rPr>
              <a:t>This refers to the software generation of PCI configuration transactions</a:t>
            </a:r>
          </a:p>
          <a:p>
            <a:pPr lvl="1"/>
            <a:r>
              <a:rPr lang="en-US" sz="1800" dirty="0" smtClean="0">
                <a:latin typeface="Arial" panose="020B0604020202020204" pitchFamily="34" charset="0"/>
                <a:cs typeface="Arial" panose="020B0604020202020204" pitchFamily="34" charset="0"/>
              </a:rPr>
              <a:t>those generated by the CPU/BIOS</a:t>
            </a:r>
          </a:p>
          <a:p>
            <a:r>
              <a:rPr lang="en-US" sz="2200" dirty="0" smtClean="0">
                <a:latin typeface="Arial" panose="020B0604020202020204" pitchFamily="34" charset="0"/>
                <a:cs typeface="Arial" panose="020B0604020202020204" pitchFamily="34" charset="0"/>
              </a:rPr>
              <a:t>Compatible PCI extends 256 bytes of Configuration address space to the CPU/BIOS</a:t>
            </a:r>
          </a:p>
          <a:p>
            <a:r>
              <a:rPr lang="en-US" sz="2200" dirty="0" smtClean="0">
                <a:latin typeface="Arial" panose="020B0604020202020204" pitchFamily="34" charset="0"/>
                <a:cs typeface="Arial" panose="020B0604020202020204" pitchFamily="34" charset="0"/>
              </a:rPr>
              <a:t>CPU/BIOS programs the registers contained therein to configure the device and system parameters</a:t>
            </a:r>
          </a:p>
          <a:p>
            <a:r>
              <a:rPr lang="en-US" sz="2200" dirty="0" smtClean="0">
                <a:latin typeface="Arial" panose="020B0604020202020204" pitchFamily="34" charset="0"/>
                <a:cs typeface="Arial" panose="020B0604020202020204" pitchFamily="34" charset="0"/>
              </a:rPr>
              <a:t>Compatible PCI is configured using the port I/O address/data pair (CONFIG_ADDRESS, CONFIG_DATA)</a:t>
            </a:r>
          </a:p>
          <a:p>
            <a:r>
              <a:rPr lang="en-US" sz="2200" dirty="0" smtClean="0">
                <a:latin typeface="Arial" panose="020B0604020202020204" pitchFamily="34" charset="0"/>
                <a:cs typeface="Arial" panose="020B0604020202020204" pitchFamily="34" charset="0"/>
              </a:rPr>
              <a:t>Two 32-bit I/O locations are used to generate configuration transactions</a:t>
            </a:r>
          </a:p>
          <a:p>
            <a:pPr lvl="1"/>
            <a:r>
              <a:rPr lang="en-US" sz="1800" dirty="0" smtClean="0">
                <a:latin typeface="Arial" panose="020B0604020202020204" pitchFamily="34" charset="0"/>
                <a:cs typeface="Arial" panose="020B0604020202020204" pitchFamily="34" charset="0"/>
              </a:rPr>
              <a:t>CF8h (CONFIG_ADDRESS)</a:t>
            </a:r>
          </a:p>
          <a:p>
            <a:pPr lvl="1"/>
            <a:r>
              <a:rPr lang="en-US" sz="1800" dirty="0" smtClean="0">
                <a:latin typeface="Arial" panose="020B0604020202020204" pitchFamily="34" charset="0"/>
                <a:cs typeface="Arial" panose="020B0604020202020204" pitchFamily="34" charset="0"/>
              </a:rPr>
              <a:t>CFCh (CONFIG_DATA)</a:t>
            </a:r>
            <a:endParaRPr lang="en-US" sz="1800" dirty="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Curiously, these are never listed in the Fixed IO Address space registers in the applicable chipset datasheets, but are explicitly mentioned as CF8/CFC in the datasheets</a:t>
            </a:r>
            <a:endParaRPr lang="en-US" sz="1800" dirty="0" smtClean="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a:p>
            <a:endParaRPr lang="en-US" sz="2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160</a:t>
            </a:fld>
            <a:endParaRPr lang="en-US"/>
          </a:p>
        </p:txBody>
      </p:sp>
    </p:spTree>
    <p:extLst>
      <p:ext uri="{BB962C8B-B14F-4D97-AF65-F5344CB8AC3E}">
        <p14:creationId xmlns:p14="http://schemas.microsoft.com/office/powerpoint/2010/main" val="153764001"/>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44562"/>
          </a:xfrm>
        </p:spPr>
        <p:txBody>
          <a:bodyPr/>
          <a:lstStyle/>
          <a:p>
            <a:r>
              <a:rPr lang="en-US" sz="3600" dirty="0" smtClean="0">
                <a:latin typeface="Arial" panose="020B0604020202020204" pitchFamily="34" charset="0"/>
                <a:cs typeface="Arial" panose="020B0604020202020204" pitchFamily="34" charset="0"/>
              </a:rPr>
              <a:t>I/O Port CONFIG_ADDRESS (CF8h)</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04800" y="3124200"/>
            <a:ext cx="8458200" cy="3733800"/>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32 bits</a:t>
            </a:r>
          </a:p>
          <a:p>
            <a:r>
              <a:rPr lang="en-US" sz="2200" dirty="0" smtClean="0">
                <a:latin typeface="Arial" panose="020B0604020202020204" pitchFamily="34" charset="0"/>
                <a:cs typeface="Arial" panose="020B0604020202020204" pitchFamily="34" charset="0"/>
              </a:rPr>
              <a:t>Port CF8h</a:t>
            </a:r>
          </a:p>
          <a:p>
            <a:r>
              <a:rPr lang="en-US" sz="2200" dirty="0" smtClean="0">
                <a:latin typeface="Arial" panose="020B0604020202020204" pitchFamily="34" charset="0"/>
                <a:cs typeface="Arial" panose="020B0604020202020204" pitchFamily="34" charset="0"/>
              </a:rPr>
              <a:t>Bit 31 when set, all reads and writes to CONFIG_DATA are PCI Configuration transactions </a:t>
            </a:r>
          </a:p>
          <a:p>
            <a:r>
              <a:rPr lang="en-US" sz="2200" dirty="0" smtClean="0">
                <a:latin typeface="Arial" panose="020B0604020202020204" pitchFamily="34" charset="0"/>
                <a:cs typeface="Arial" panose="020B0604020202020204" pitchFamily="34" charset="0"/>
              </a:rPr>
              <a:t>Bits 30:24 are read-only and must return 0 when read</a:t>
            </a:r>
          </a:p>
          <a:p>
            <a:r>
              <a:rPr lang="en-US" sz="2200" dirty="0" smtClean="0">
                <a:latin typeface="Arial" panose="020B0604020202020204" pitchFamily="34" charset="0"/>
                <a:cs typeface="Arial" panose="020B0604020202020204" pitchFamily="34" charset="0"/>
              </a:rPr>
              <a:t>Bits 23:16 select a specific Bus in the system (up to 256 buses)</a:t>
            </a:r>
          </a:p>
          <a:p>
            <a:r>
              <a:rPr lang="en-US" sz="2200" dirty="0" smtClean="0">
                <a:latin typeface="Arial" panose="020B0604020202020204" pitchFamily="34" charset="0"/>
                <a:cs typeface="Arial" panose="020B0604020202020204" pitchFamily="34" charset="0"/>
              </a:rPr>
              <a:t>Bits 15:11 specify a Device on the given Bus (up to 32 devices)</a:t>
            </a:r>
          </a:p>
          <a:p>
            <a:r>
              <a:rPr lang="en-US" sz="2200" dirty="0" smtClean="0">
                <a:latin typeface="Arial" panose="020B0604020202020204" pitchFamily="34" charset="0"/>
                <a:cs typeface="Arial" panose="020B0604020202020204" pitchFamily="34" charset="0"/>
              </a:rPr>
              <a:t>Bits 10:8 Specify the function of a device (up to 8 devices)</a:t>
            </a:r>
          </a:p>
          <a:p>
            <a:r>
              <a:rPr lang="en-US" sz="2200" dirty="0" smtClean="0">
                <a:latin typeface="Arial" panose="020B0604020202020204" pitchFamily="34" charset="0"/>
                <a:cs typeface="Arial" panose="020B0604020202020204" pitchFamily="34" charset="0"/>
              </a:rPr>
              <a:t>Bits 7:0 Select an offset within the Configuration Space (256 bytes </a:t>
            </a:r>
            <a:r>
              <a:rPr lang="en-US" sz="2200" u="sng" dirty="0" smtClean="0">
                <a:solidFill>
                  <a:srgbClr val="C00000"/>
                </a:solidFill>
                <a:latin typeface="Arial" panose="020B0604020202020204" pitchFamily="34" charset="0"/>
                <a:cs typeface="Arial" panose="020B0604020202020204" pitchFamily="34" charset="0"/>
              </a:rPr>
              <a:t>max</a:t>
            </a:r>
            <a:r>
              <a:rPr lang="en-US" sz="2200" dirty="0" smtClean="0">
                <a:latin typeface="Arial" panose="020B0604020202020204" pitchFamily="34" charset="0"/>
                <a:cs typeface="Arial" panose="020B0604020202020204" pitchFamily="34" charset="0"/>
              </a:rPr>
              <a:t>, DWORD-aligned as bits 1:0 are hard-coded 0)</a:t>
            </a:r>
          </a:p>
          <a:p>
            <a:r>
              <a:rPr lang="en-US" sz="2200" dirty="0" smtClean="0">
                <a:latin typeface="Arial" panose="020B0604020202020204" pitchFamily="34" charset="0"/>
                <a:cs typeface="Arial" panose="020B0604020202020204" pitchFamily="34" charset="0"/>
              </a:rPr>
              <a:t>Addresses are often given in B(us)/D(</a:t>
            </a:r>
            <a:r>
              <a:rPr lang="en-US" sz="2200" dirty="0" err="1" smtClean="0">
                <a:latin typeface="Arial" panose="020B0604020202020204" pitchFamily="34" charset="0"/>
                <a:cs typeface="Arial" panose="020B0604020202020204" pitchFamily="34" charset="0"/>
              </a:rPr>
              <a:t>evice</a:t>
            </a:r>
            <a:r>
              <a:rPr lang="en-US" sz="2200" dirty="0" smtClean="0">
                <a:latin typeface="Arial" panose="020B0604020202020204" pitchFamily="34" charset="0"/>
                <a:cs typeface="Arial" panose="020B0604020202020204" pitchFamily="34" charset="0"/>
              </a:rPr>
              <a:t>)/F(unction), Offset notation</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371600"/>
            <a:ext cx="8305800" cy="14337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161</a:t>
            </a:fld>
            <a:endParaRPr lang="en-US"/>
          </a:p>
        </p:txBody>
      </p:sp>
    </p:spTree>
    <p:extLst>
      <p:ext uri="{BB962C8B-B14F-4D97-AF65-F5344CB8AC3E}">
        <p14:creationId xmlns:p14="http://schemas.microsoft.com/office/powerpoint/2010/main" val="1410749207"/>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00456" y="1159042"/>
            <a:ext cx="3581400" cy="51816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Compatible PCI Configuration Registers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800600" y="1159042"/>
            <a:ext cx="4114800" cy="5545622"/>
          </a:xfrm>
        </p:spPr>
        <p:txBody>
          <a:bodyPr>
            <a:normAutofit/>
          </a:bodyPr>
          <a:lstStyle/>
          <a:p>
            <a:r>
              <a:rPr lang="en-US" sz="2200" dirty="0" smtClean="0">
                <a:latin typeface="Arial" panose="020B0604020202020204" pitchFamily="34" charset="0"/>
                <a:cs typeface="Arial" panose="020B0604020202020204" pitchFamily="34" charset="0"/>
              </a:rPr>
              <a:t>256 bytes </a:t>
            </a:r>
          </a:p>
          <a:p>
            <a:r>
              <a:rPr lang="en-US" sz="2200" dirty="0" smtClean="0">
                <a:latin typeface="Arial" panose="020B0604020202020204" pitchFamily="34" charset="0"/>
                <a:cs typeface="Arial" panose="020B0604020202020204" pitchFamily="34" charset="0"/>
              </a:rPr>
              <a:t>Every PCI device implements this space</a:t>
            </a:r>
          </a:p>
          <a:p>
            <a:pPr lvl="1"/>
            <a:r>
              <a:rPr lang="en-US" sz="1800" dirty="0" smtClean="0">
                <a:latin typeface="Arial" panose="020B0604020202020204" pitchFamily="34" charset="0"/>
                <a:cs typeface="Arial" panose="020B0604020202020204" pitchFamily="34" charset="0"/>
              </a:rPr>
              <a:t>PCI Express further extends this to 4KB, we’ll cover that in a bit</a:t>
            </a:r>
          </a:p>
          <a:p>
            <a:r>
              <a:rPr lang="en-US" sz="2200" dirty="0" smtClean="0">
                <a:latin typeface="Arial" panose="020B0604020202020204" pitchFamily="34" charset="0"/>
                <a:cs typeface="Arial" panose="020B0604020202020204" pitchFamily="34" charset="0"/>
              </a:rPr>
              <a:t>First 0x40 bytes are the header</a:t>
            </a:r>
          </a:p>
          <a:p>
            <a:r>
              <a:rPr lang="en-US" sz="2200" dirty="0" smtClean="0">
                <a:latin typeface="Arial" panose="020B0604020202020204" pitchFamily="34" charset="0"/>
                <a:cs typeface="Arial" panose="020B0604020202020204" pitchFamily="34" charset="0"/>
              </a:rPr>
              <a:t>The remaining bytes consist of a device dependent region, which consists of device-specific information per PCI SIG documentation</a:t>
            </a:r>
          </a:p>
        </p:txBody>
      </p:sp>
      <p:sp>
        <p:nvSpPr>
          <p:cNvPr id="5" name="TextBox 4"/>
          <p:cNvSpPr txBox="1"/>
          <p:nvPr/>
        </p:nvSpPr>
        <p:spPr>
          <a:xfrm>
            <a:off x="0" y="6566165"/>
            <a:ext cx="3591752"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Type 0 header, General PCI Device, PCI Spec 2.3</a:t>
            </a:r>
          </a:p>
        </p:txBody>
      </p:sp>
      <p:cxnSp>
        <p:nvCxnSpPr>
          <p:cNvPr id="7" name="Straight Connector 6"/>
          <p:cNvCxnSpPr/>
          <p:nvPr/>
        </p:nvCxnSpPr>
        <p:spPr>
          <a:xfrm>
            <a:off x="400456" y="2468343"/>
            <a:ext cx="3581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09285" y="1627910"/>
            <a:ext cx="3463433" cy="369332"/>
          </a:xfrm>
          <a:prstGeom prst="rect">
            <a:avLst/>
          </a:prstGeom>
          <a:noFill/>
        </p:spPr>
        <p:txBody>
          <a:bodyPr wrap="none" rtlCol="0">
            <a:spAutoFit/>
          </a:bodyPr>
          <a:lstStyle/>
          <a:p>
            <a:r>
              <a:rPr lang="en-US" dirty="0" smtClean="0"/>
              <a:t>PCI Configuration Registers Header</a:t>
            </a:r>
            <a:endParaRPr lang="en-US" dirty="0"/>
          </a:p>
        </p:txBody>
      </p:sp>
      <p:sp>
        <p:nvSpPr>
          <p:cNvPr id="9" name="TextBox 8"/>
          <p:cNvSpPr txBox="1"/>
          <p:nvPr/>
        </p:nvSpPr>
        <p:spPr>
          <a:xfrm>
            <a:off x="3981856" y="1039998"/>
            <a:ext cx="463588" cy="276999"/>
          </a:xfrm>
          <a:prstGeom prst="rect">
            <a:avLst/>
          </a:prstGeom>
          <a:noFill/>
        </p:spPr>
        <p:txBody>
          <a:bodyPr wrap="none" rtlCol="0">
            <a:spAutoFit/>
          </a:bodyPr>
          <a:lstStyle/>
          <a:p>
            <a:r>
              <a:rPr lang="en-US" sz="1200" b="1" dirty="0" smtClean="0">
                <a:latin typeface="Courier New" panose="02070309020205020404" pitchFamily="49" charset="0"/>
                <a:cs typeface="Courier New" panose="02070309020205020404" pitchFamily="49" charset="0"/>
              </a:rPr>
              <a:t>00h</a:t>
            </a:r>
            <a:endParaRPr lang="en-US" sz="1200" b="1" dirty="0">
              <a:latin typeface="Courier New" panose="02070309020205020404" pitchFamily="49" charset="0"/>
              <a:cs typeface="Courier New" panose="02070309020205020404" pitchFamily="49" charset="0"/>
            </a:endParaRPr>
          </a:p>
        </p:txBody>
      </p:sp>
      <p:sp>
        <p:nvSpPr>
          <p:cNvPr id="11" name="TextBox 10"/>
          <p:cNvSpPr txBox="1"/>
          <p:nvPr/>
        </p:nvSpPr>
        <p:spPr>
          <a:xfrm>
            <a:off x="3991489" y="2329843"/>
            <a:ext cx="463588" cy="276999"/>
          </a:xfrm>
          <a:prstGeom prst="rect">
            <a:avLst/>
          </a:prstGeom>
          <a:noFill/>
        </p:spPr>
        <p:txBody>
          <a:bodyPr wrap="none" rtlCol="0">
            <a:spAutoFit/>
          </a:bodyPr>
          <a:lstStyle/>
          <a:p>
            <a:r>
              <a:rPr lang="en-US" sz="1200" b="1" dirty="0" smtClean="0">
                <a:latin typeface="Courier New" panose="02070309020205020404" pitchFamily="49" charset="0"/>
                <a:cs typeface="Courier New" panose="02070309020205020404" pitchFamily="49" charset="0"/>
              </a:rPr>
              <a:t>3Ch</a:t>
            </a:r>
            <a:endParaRPr lang="en-US" sz="1200" b="1" dirty="0">
              <a:latin typeface="Courier New" panose="02070309020205020404" pitchFamily="49" charset="0"/>
              <a:cs typeface="Courier New" panose="02070309020205020404" pitchFamily="49" charset="0"/>
            </a:endParaRPr>
          </a:p>
        </p:txBody>
      </p:sp>
      <p:sp>
        <p:nvSpPr>
          <p:cNvPr id="12" name="TextBox 11"/>
          <p:cNvSpPr txBox="1"/>
          <p:nvPr/>
        </p:nvSpPr>
        <p:spPr>
          <a:xfrm>
            <a:off x="3991298" y="6202142"/>
            <a:ext cx="463588" cy="276999"/>
          </a:xfrm>
          <a:prstGeom prst="rect">
            <a:avLst/>
          </a:prstGeom>
          <a:noFill/>
        </p:spPr>
        <p:txBody>
          <a:bodyPr wrap="none" rtlCol="0">
            <a:spAutoFit/>
          </a:bodyPr>
          <a:lstStyle/>
          <a:p>
            <a:r>
              <a:rPr lang="en-US" sz="1200" b="1" dirty="0" err="1" smtClean="0">
                <a:latin typeface="Courier New" panose="02070309020205020404" pitchFamily="49" charset="0"/>
                <a:cs typeface="Courier New" panose="02070309020205020404" pitchFamily="49" charset="0"/>
              </a:rPr>
              <a:t>FCh</a:t>
            </a:r>
            <a:endParaRPr lang="en-US" sz="1200" b="1" dirty="0">
              <a:latin typeface="Courier New" panose="02070309020205020404" pitchFamily="49" charset="0"/>
              <a:cs typeface="Courier New" panose="02070309020205020404" pitchFamily="49" charset="0"/>
            </a:endParaRPr>
          </a:p>
        </p:txBody>
      </p:sp>
      <p:sp>
        <p:nvSpPr>
          <p:cNvPr id="13" name="TextBox 12"/>
          <p:cNvSpPr txBox="1"/>
          <p:nvPr/>
        </p:nvSpPr>
        <p:spPr>
          <a:xfrm>
            <a:off x="838200" y="3749842"/>
            <a:ext cx="2610715" cy="369332"/>
          </a:xfrm>
          <a:prstGeom prst="rect">
            <a:avLst/>
          </a:prstGeom>
          <a:noFill/>
        </p:spPr>
        <p:txBody>
          <a:bodyPr wrap="none" rtlCol="0">
            <a:spAutoFit/>
          </a:bodyPr>
          <a:lstStyle/>
          <a:p>
            <a:r>
              <a:rPr lang="en-US" dirty="0" smtClean="0"/>
              <a:t>Device Dependent Region</a:t>
            </a:r>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162</a:t>
            </a:fld>
            <a:endParaRPr lang="en-US"/>
          </a:p>
        </p:txBody>
      </p:sp>
    </p:spTree>
    <p:extLst>
      <p:ext uri="{BB962C8B-B14F-4D97-AF65-F5344CB8AC3E}">
        <p14:creationId xmlns:p14="http://schemas.microsoft.com/office/powerpoint/2010/main" val="52142757"/>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PCI Configuration Registers Header</a:t>
            </a:r>
            <a:br>
              <a:rPr lang="en-US" sz="3600" dirty="0" smtClean="0">
                <a:latin typeface="Arial" panose="020B0604020202020204" pitchFamily="34" charset="0"/>
                <a:cs typeface="Arial" panose="020B0604020202020204" pitchFamily="34" charset="0"/>
              </a:rPr>
            </a:br>
            <a:r>
              <a:rPr lang="en-US" sz="2200" dirty="0" smtClean="0">
                <a:latin typeface="Arial" panose="020B0604020202020204" pitchFamily="34" charset="0"/>
                <a:cs typeface="Arial" panose="020B0604020202020204" pitchFamily="34" charset="0"/>
              </a:rPr>
              <a:t>(aka "configuration space all up in your face!")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800600" y="1142999"/>
            <a:ext cx="4114800" cy="5423165"/>
          </a:xfrm>
        </p:spPr>
        <p:txBody>
          <a:bodyPr>
            <a:normAutofit/>
          </a:bodyPr>
          <a:lstStyle/>
          <a:p>
            <a:r>
              <a:rPr lang="en-US" sz="2200" dirty="0" smtClean="0">
                <a:latin typeface="Arial" panose="020B0604020202020204" pitchFamily="34" charset="0"/>
                <a:cs typeface="Arial" panose="020B0604020202020204" pitchFamily="34" charset="0"/>
              </a:rPr>
              <a:t>This is what you should visualize when we're talking about access to specific register number offsets in CONFIG_ADDRESS</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066800"/>
            <a:ext cx="3962400" cy="54703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0" y="6566165"/>
            <a:ext cx="3591752"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Type 0 header, General PCI Device, PCI Spec 2.3</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163</a:t>
            </a:fld>
            <a:endParaRPr lang="en-US"/>
          </a:p>
        </p:txBody>
      </p:sp>
    </p:spTree>
    <p:extLst>
      <p:ext uri="{BB962C8B-B14F-4D97-AF65-F5344CB8AC3E}">
        <p14:creationId xmlns:p14="http://schemas.microsoft.com/office/powerpoint/2010/main" val="2395317782"/>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44562"/>
          </a:xfrm>
        </p:spPr>
        <p:txBody>
          <a:bodyPr/>
          <a:lstStyle/>
          <a:p>
            <a:r>
              <a:rPr lang="en-US" sz="3600" dirty="0" smtClean="0">
                <a:latin typeface="Arial" panose="020B0604020202020204" pitchFamily="34" charset="0"/>
                <a:cs typeface="Arial" panose="020B0604020202020204" pitchFamily="34" charset="0"/>
              </a:rPr>
              <a:t>I/O Port CONFIG_DATA (CFCh)</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p:txBody>
          <a:bodyPr/>
          <a:lstStyle/>
          <a:p>
            <a:r>
              <a:rPr lang="en-US" sz="2200" dirty="0" smtClean="0">
                <a:latin typeface="Arial" panose="020B0604020202020204" pitchFamily="34" charset="0"/>
                <a:cs typeface="Arial" panose="020B0604020202020204" pitchFamily="34" charset="0"/>
              </a:rPr>
              <a:t>CONFIG_DATA can be accessed in DWORD, WORD, or BYTE configurations</a:t>
            </a:r>
          </a:p>
          <a:p>
            <a:r>
              <a:rPr lang="en-US" sz="2200" dirty="0" smtClean="0">
                <a:latin typeface="Arial" panose="020B0604020202020204" pitchFamily="34" charset="0"/>
                <a:cs typeface="Arial" panose="020B0604020202020204" pitchFamily="34" charset="0"/>
              </a:rPr>
              <a:t>Reads and Writes to CONFIG_DATA with Bit 31 in CONFIG_ADDRESS set/enabled results in a PCI Configuration transaction to the device specified in CONFIG_ADDRESS</a:t>
            </a:r>
          </a:p>
          <a:p>
            <a:r>
              <a:rPr lang="en-US" sz="2200" dirty="0" smtClean="0">
                <a:latin typeface="Arial" panose="020B0604020202020204" pitchFamily="34" charset="0"/>
                <a:cs typeface="Arial" panose="020B0604020202020204" pitchFamily="34" charset="0"/>
              </a:rPr>
              <a:t>PCI Spec says that if Bit 31 is not enabled, then the transaction is forwarded out as Port I/O</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164</a:t>
            </a:fld>
            <a:endParaRPr lang="en-US"/>
          </a:p>
        </p:txBody>
      </p:sp>
    </p:spTree>
    <p:extLst>
      <p:ext uri="{BB962C8B-B14F-4D97-AF65-F5344CB8AC3E}">
        <p14:creationId xmlns:p14="http://schemas.microsoft.com/office/powerpoint/2010/main" val="3919052346"/>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0537" y="0"/>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BIOS Analysis: Finding PCI Configuration</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3276600"/>
            <a:ext cx="8229600" cy="3429000"/>
          </a:xfrm>
        </p:spPr>
        <p:txBody>
          <a:bodyPr>
            <a:normAutofit/>
          </a:bodyPr>
          <a:lstStyle/>
          <a:p>
            <a:r>
              <a:rPr lang="en-US" sz="2200" dirty="0" smtClean="0">
                <a:latin typeface="Arial" panose="020B0604020202020204" pitchFamily="34" charset="0"/>
                <a:cs typeface="Arial" panose="020B0604020202020204" pitchFamily="34" charset="0"/>
              </a:rPr>
              <a:t>Scenario: Let’s say we want to locate where in the executable BIOS the system programs the PCIEXBAR (determines where in the PCI Express Register Range will be mapped in memory</a:t>
            </a:r>
          </a:p>
          <a:p>
            <a:r>
              <a:rPr lang="en-US" sz="2200" dirty="0" smtClean="0">
                <a:latin typeface="Arial" panose="020B0604020202020204" pitchFamily="34" charset="0"/>
                <a:cs typeface="Arial" panose="020B0604020202020204" pitchFamily="34" charset="0"/>
              </a:rPr>
              <a:t>Looking in our datasheet, we see that, on our sample system, it is located in the DRAM Controller, which is located at B0:D0:F0. The specific 64 bit register is then at offset 60-67h</a:t>
            </a:r>
          </a:p>
          <a:p>
            <a:r>
              <a:rPr lang="en-US" sz="2200" dirty="0" smtClean="0">
                <a:latin typeface="Arial" panose="020B0604020202020204" pitchFamily="34" charset="0"/>
                <a:cs typeface="Arial" panose="020B0604020202020204" pitchFamily="34" charset="0"/>
              </a:rPr>
              <a:t>So we know I/O accesses to this will be to 0x80000060</a:t>
            </a:r>
          </a:p>
          <a:p>
            <a:pPr lvl="1"/>
            <a:r>
              <a:rPr lang="en-US" sz="1800" dirty="0" smtClean="0">
                <a:latin typeface="Arial" panose="020B0604020202020204" pitchFamily="34" charset="0"/>
                <a:cs typeface="Arial" panose="020B0604020202020204" pitchFamily="34" charset="0"/>
              </a:rPr>
              <a:t>Remember, accesses to CONFIG_ADDRESS are always 4-byte aligned</a:t>
            </a:r>
          </a:p>
          <a:p>
            <a:r>
              <a:rPr lang="en-US" sz="2200" dirty="0" smtClean="0">
                <a:latin typeface="Arial" panose="020B0604020202020204" pitchFamily="34" charset="0"/>
                <a:cs typeface="Arial" panose="020B0604020202020204" pitchFamily="34" charset="0"/>
              </a:rPr>
              <a:t>It’s not elegant, but it is scriptable</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095375"/>
            <a:ext cx="7077075" cy="202882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165</a:t>
            </a:fld>
            <a:endParaRPr lang="en-US"/>
          </a:p>
        </p:txBody>
      </p:sp>
    </p:spTree>
    <p:extLst>
      <p:ext uri="{BB962C8B-B14F-4D97-AF65-F5344CB8AC3E}">
        <p14:creationId xmlns:p14="http://schemas.microsoft.com/office/powerpoint/2010/main" val="3388023946"/>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44562"/>
          </a:xfrm>
        </p:spPr>
        <p:txBody>
          <a:bodyPr>
            <a:normAutofit fontScale="90000"/>
          </a:bodyPr>
          <a:lstStyle/>
          <a:p>
            <a:r>
              <a:rPr lang="en-US" sz="3600" dirty="0">
                <a:latin typeface="Arial" panose="020B0604020202020204" pitchFamily="34" charset="0"/>
                <a:cs typeface="Arial" panose="020B0604020202020204" pitchFamily="34" charset="0"/>
              </a:rPr>
              <a:t>BIOS Analysis: Finding PCI Configuration</a:t>
            </a:r>
          </a:p>
        </p:txBody>
      </p:sp>
      <p:sp>
        <p:nvSpPr>
          <p:cNvPr id="3" name="Content Placeholder 2"/>
          <p:cNvSpPr>
            <a:spLocks noGrp="1"/>
          </p:cNvSpPr>
          <p:nvPr>
            <p:ph idx="1"/>
          </p:nvPr>
        </p:nvSpPr>
        <p:spPr>
          <a:xfrm>
            <a:off x="457200" y="4419600"/>
            <a:ext cx="8229600" cy="2362200"/>
          </a:xfrm>
        </p:spPr>
        <p:txBody>
          <a:bodyPr>
            <a:normAutofit/>
          </a:bodyPr>
          <a:lstStyle/>
          <a:p>
            <a:r>
              <a:rPr lang="en-US" sz="2200" dirty="0" smtClean="0">
                <a:latin typeface="Arial" panose="020B0604020202020204" pitchFamily="34" charset="0"/>
                <a:cs typeface="Arial" panose="020B0604020202020204" pitchFamily="34" charset="0"/>
              </a:rPr>
              <a:t>So with 80000060h in mind, let’s look at our BIOS binary which we dumped using Copernicus</a:t>
            </a:r>
          </a:p>
          <a:p>
            <a:r>
              <a:rPr lang="en-US" sz="2200" dirty="0" smtClean="0">
                <a:latin typeface="Arial" panose="020B0604020202020204" pitchFamily="34" charset="0"/>
                <a:cs typeface="Arial" panose="020B0604020202020204" pitchFamily="34" charset="0"/>
              </a:rPr>
              <a:t>Looking in IDA Pro (Free version works fine), we can go to Search -&gt; sequence of bytes, and enter: 60 00 00 80</a:t>
            </a:r>
          </a:p>
          <a:p>
            <a:pPr lvl="1"/>
            <a:r>
              <a:rPr lang="en-US" sz="1800" dirty="0" smtClean="0">
                <a:latin typeface="Arial" panose="020B0604020202020204" pitchFamily="34" charset="0"/>
                <a:cs typeface="Arial" panose="020B0604020202020204" pitchFamily="34" charset="0"/>
              </a:rPr>
              <a:t>Little endian byte order</a:t>
            </a:r>
          </a:p>
          <a:p>
            <a:r>
              <a:rPr lang="en-US" sz="2200" dirty="0" smtClean="0">
                <a:latin typeface="Arial" panose="020B0604020202020204" pitchFamily="34" charset="0"/>
                <a:cs typeface="Arial" panose="020B0604020202020204" pitchFamily="34" charset="0"/>
              </a:rPr>
              <a:t>Simplistic, perhaps even lame, yet yields useful results:</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016137"/>
            <a:ext cx="4038600" cy="31873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Oval 6"/>
          <p:cNvSpPr/>
          <p:nvPr/>
        </p:nvSpPr>
        <p:spPr>
          <a:xfrm>
            <a:off x="2362200" y="2311537"/>
            <a:ext cx="533400" cy="26264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21896"/>
          <a:stretch/>
        </p:blipFill>
        <p:spPr bwMode="auto">
          <a:xfrm>
            <a:off x="4800600" y="1993694"/>
            <a:ext cx="4114799"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Straight Arrow Connector 4"/>
          <p:cNvCxnSpPr/>
          <p:nvPr/>
        </p:nvCxnSpPr>
        <p:spPr>
          <a:xfrm>
            <a:off x="2895600" y="2442860"/>
            <a:ext cx="2133600" cy="909940"/>
          </a:xfrm>
          <a:prstGeom prst="straightConnector1">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B6F15528-21DE-4FAA-801E-634DDDAF4B2B}" type="slidenum">
              <a:rPr lang="en-US" smtClean="0"/>
              <a:pPr/>
              <a:t>166</a:t>
            </a:fld>
            <a:endParaRPr lang="en-US"/>
          </a:p>
        </p:txBody>
      </p:sp>
    </p:spTree>
    <p:extLst>
      <p:ext uri="{BB962C8B-B14F-4D97-AF65-F5344CB8AC3E}">
        <p14:creationId xmlns:p14="http://schemas.microsoft.com/office/powerpoint/2010/main" val="1798841935"/>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38725" r="30508" b="39128"/>
          <a:stretch/>
        </p:blipFill>
        <p:spPr bwMode="auto">
          <a:xfrm>
            <a:off x="5537688" y="1374340"/>
            <a:ext cx="3492012" cy="15688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37322" y="0"/>
            <a:ext cx="8229600" cy="944562"/>
          </a:xfrm>
        </p:spPr>
        <p:txBody>
          <a:bodyPr>
            <a:normAutofit fontScale="90000"/>
          </a:bodyPr>
          <a:lstStyle/>
          <a:p>
            <a:r>
              <a:rPr lang="en-US" sz="3600" dirty="0">
                <a:latin typeface="Arial" panose="020B0604020202020204" pitchFamily="34" charset="0"/>
                <a:cs typeface="Arial" panose="020B0604020202020204" pitchFamily="34" charset="0"/>
              </a:rPr>
              <a:t>BIOS Analysis: </a:t>
            </a:r>
            <a:r>
              <a:rPr lang="en-US" sz="3600" dirty="0" smtClean="0">
                <a:latin typeface="Arial" panose="020B0604020202020204" pitchFamily="34" charset="0"/>
                <a:cs typeface="Arial" panose="020B0604020202020204" pitchFamily="34" charset="0"/>
              </a:rPr>
              <a:t/>
            </a:r>
            <a:br>
              <a:rPr lang="en-US" sz="3600" dirty="0" smtClean="0">
                <a:latin typeface="Arial" panose="020B0604020202020204" pitchFamily="34" charset="0"/>
                <a:cs typeface="Arial" panose="020B0604020202020204" pitchFamily="34" charset="0"/>
              </a:rPr>
            </a:br>
            <a:r>
              <a:rPr lang="en-US" sz="3600" dirty="0" smtClean="0">
                <a:latin typeface="Arial" panose="020B0604020202020204" pitchFamily="34" charset="0"/>
                <a:cs typeface="Arial" panose="020B0604020202020204" pitchFamily="34" charset="0"/>
              </a:rPr>
              <a:t>Interpreting PCI </a:t>
            </a:r>
            <a:r>
              <a:rPr lang="en-US" sz="3600" dirty="0">
                <a:latin typeface="Arial" panose="020B0604020202020204" pitchFamily="34" charset="0"/>
                <a:cs typeface="Arial" panose="020B0604020202020204" pitchFamily="34" charset="0"/>
              </a:rPr>
              <a:t>Configuration</a:t>
            </a:r>
          </a:p>
        </p:txBody>
      </p:sp>
      <p:sp>
        <p:nvSpPr>
          <p:cNvPr id="3" name="Content Placeholder 2"/>
          <p:cNvSpPr>
            <a:spLocks noGrp="1"/>
          </p:cNvSpPr>
          <p:nvPr>
            <p:ph idx="1"/>
          </p:nvPr>
        </p:nvSpPr>
        <p:spPr>
          <a:xfrm>
            <a:off x="279888" y="3581400"/>
            <a:ext cx="8612320" cy="2895600"/>
          </a:xfrm>
        </p:spPr>
        <p:txBody>
          <a:bodyPr>
            <a:normAutofit/>
          </a:bodyPr>
          <a:lstStyle/>
          <a:p>
            <a:r>
              <a:rPr lang="en-US" sz="2200" dirty="0" smtClean="0">
                <a:latin typeface="Arial" panose="020B0604020202020204" pitchFamily="34" charset="0"/>
                <a:cs typeface="Arial" panose="020B0604020202020204" pitchFamily="34" charset="0"/>
              </a:rPr>
              <a:t>For example the following disassembly snapshot maps the PCI Express registers to memory address F800_0000h</a:t>
            </a:r>
          </a:p>
          <a:p>
            <a:r>
              <a:rPr lang="en-US" sz="2200" dirty="0" smtClean="0">
                <a:latin typeface="Arial" panose="020B0604020202020204" pitchFamily="34" charset="0"/>
                <a:cs typeface="Arial" panose="020B0604020202020204" pitchFamily="34" charset="0"/>
              </a:rPr>
              <a:t>Per the PCIEXBAR register definition in the datasheet, it also allocates 64MB of space for it in the memory map (bits 2:1) and then activates it (bit 0)</a:t>
            </a:r>
          </a:p>
          <a:p>
            <a:pPr lvl="1"/>
            <a:r>
              <a:rPr lang="en-US" sz="1800" dirty="0" smtClean="0">
                <a:latin typeface="Arial" panose="020B0604020202020204" pitchFamily="34" charset="0"/>
                <a:cs typeface="Arial" panose="020B0604020202020204" pitchFamily="34" charset="0"/>
              </a:rPr>
              <a:t>So interestingly not all devices/functions may be mapped to memory</a:t>
            </a:r>
          </a:p>
          <a:p>
            <a:r>
              <a:rPr lang="en-US" sz="2200" dirty="0" smtClean="0">
                <a:latin typeface="Arial" panose="020B0604020202020204" pitchFamily="34" charset="0"/>
                <a:cs typeface="Arial" panose="020B0604020202020204" pitchFamily="34" charset="0"/>
              </a:rPr>
              <a:t>System configuration is very concise!</a:t>
            </a:r>
          </a:p>
        </p:txBody>
      </p:sp>
      <p:pic>
        <p:nvPicPr>
          <p:cNvPr id="1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52108" t="39134" b="39042"/>
          <a:stretch/>
        </p:blipFill>
        <p:spPr bwMode="auto">
          <a:xfrm>
            <a:off x="430696" y="1528685"/>
            <a:ext cx="2819400" cy="121530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0" name="TextBox 9"/>
          <p:cNvSpPr txBox="1"/>
          <p:nvPr/>
        </p:nvSpPr>
        <p:spPr>
          <a:xfrm>
            <a:off x="4410301" y="2212874"/>
            <a:ext cx="1188146" cy="307777"/>
          </a:xfrm>
          <a:prstGeom prst="rect">
            <a:avLst/>
          </a:prstGeom>
          <a:noFill/>
        </p:spPr>
        <p:txBody>
          <a:bodyPr wrap="none" rtlCol="0">
            <a:spAutoFit/>
          </a:bodyPr>
          <a:lstStyle/>
          <a:p>
            <a:r>
              <a:rPr lang="en-US" sz="1400" dirty="0" smtClean="0">
                <a:latin typeface="Arial" panose="020B0604020202020204" pitchFamily="34" charset="0"/>
                <a:cs typeface="Arial" panose="020B0604020202020204" pitchFamily="34" charset="0"/>
              </a:rPr>
              <a:t>F800_0000h</a:t>
            </a:r>
            <a:endParaRPr lang="en-US" sz="1400" dirty="0">
              <a:latin typeface="Arial" panose="020B0604020202020204" pitchFamily="34" charset="0"/>
              <a:cs typeface="Arial" panose="020B0604020202020204" pitchFamily="34" charset="0"/>
            </a:endParaRPr>
          </a:p>
        </p:txBody>
      </p:sp>
      <p:sp>
        <p:nvSpPr>
          <p:cNvPr id="18" name="TextBox 17"/>
          <p:cNvSpPr txBox="1"/>
          <p:nvPr/>
        </p:nvSpPr>
        <p:spPr>
          <a:xfrm>
            <a:off x="4399722" y="1745057"/>
            <a:ext cx="1218603" cy="307777"/>
          </a:xfrm>
          <a:prstGeom prst="rect">
            <a:avLst/>
          </a:prstGeom>
          <a:noFill/>
        </p:spPr>
        <p:txBody>
          <a:bodyPr wrap="none" rtlCol="0">
            <a:spAutoFit/>
          </a:bodyPr>
          <a:lstStyle/>
          <a:p>
            <a:r>
              <a:rPr lang="en-US" sz="1400" dirty="0" smtClean="0">
                <a:latin typeface="Arial" panose="020B0604020202020204" pitchFamily="34" charset="0"/>
                <a:cs typeface="Arial" panose="020B0604020202020204" pitchFamily="34" charset="0"/>
              </a:rPr>
              <a:t>FC00_0000h</a:t>
            </a:r>
            <a:endParaRPr lang="en-US" sz="1400" dirty="0">
              <a:latin typeface="Arial" panose="020B0604020202020204" pitchFamily="34" charset="0"/>
              <a:cs typeface="Arial" panose="020B0604020202020204" pitchFamily="34" charset="0"/>
            </a:endParaRPr>
          </a:p>
        </p:txBody>
      </p:sp>
      <p:pic>
        <p:nvPicPr>
          <p:cNvPr id="2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3999" t="75625" r="33278" b="17359"/>
          <a:stretch/>
        </p:blipFill>
        <p:spPr bwMode="auto">
          <a:xfrm>
            <a:off x="6745356" y="1887862"/>
            <a:ext cx="2146852" cy="4969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5" name="Straight Connector 14"/>
          <p:cNvCxnSpPr/>
          <p:nvPr/>
        </p:nvCxnSpPr>
        <p:spPr>
          <a:xfrm flipV="1">
            <a:off x="5618325" y="1898945"/>
            <a:ext cx="3353397" cy="1"/>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5611701" y="2374879"/>
            <a:ext cx="3353397" cy="1"/>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7" name="Right Arrow 16"/>
          <p:cNvSpPr/>
          <p:nvPr/>
        </p:nvSpPr>
        <p:spPr>
          <a:xfrm>
            <a:off x="3429000" y="1874016"/>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6950595" y="1879068"/>
            <a:ext cx="1736373" cy="523220"/>
          </a:xfrm>
          <a:prstGeom prst="rect">
            <a:avLst/>
          </a:prstGeom>
          <a:noFill/>
        </p:spPr>
        <p:txBody>
          <a:bodyPr wrap="none" rtlCol="0">
            <a:spAutoFit/>
          </a:bodyPr>
          <a:lstStyle/>
          <a:p>
            <a:pPr algn="ctr"/>
            <a:r>
              <a:rPr lang="en-US" sz="1400" dirty="0" smtClean="0">
                <a:latin typeface="Arial" panose="020B0604020202020204" pitchFamily="34" charset="0"/>
                <a:cs typeface="Arial" panose="020B0604020202020204" pitchFamily="34" charset="0"/>
              </a:rPr>
              <a:t>PCI Express</a:t>
            </a:r>
          </a:p>
          <a:p>
            <a:pPr algn="ctr"/>
            <a:r>
              <a:rPr lang="en-US" sz="1400" dirty="0" smtClean="0">
                <a:latin typeface="Arial" panose="020B0604020202020204" pitchFamily="34" charset="0"/>
                <a:cs typeface="Arial" panose="020B0604020202020204" pitchFamily="34" charset="0"/>
              </a:rPr>
              <a:t>configuration space</a:t>
            </a:r>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167</a:t>
            </a:fld>
            <a:endParaRPr lang="en-US"/>
          </a:p>
        </p:txBody>
      </p:sp>
    </p:spTree>
    <p:extLst>
      <p:ext uri="{BB962C8B-B14F-4D97-AF65-F5344CB8AC3E}">
        <p14:creationId xmlns:p14="http://schemas.microsoft.com/office/powerpoint/2010/main" val="2565414525"/>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4191" y="19878"/>
            <a:ext cx="8229600" cy="944562"/>
          </a:xfrm>
        </p:spPr>
        <p:txBody>
          <a:bodyPr/>
          <a:lstStyle/>
          <a:p>
            <a:r>
              <a:rPr lang="en-US" sz="3600" dirty="0" smtClean="0">
                <a:latin typeface="Arial" panose="020B0604020202020204" pitchFamily="34" charset="0"/>
                <a:cs typeface="Arial" panose="020B0604020202020204" pitchFamily="34" charset="0"/>
              </a:rPr>
              <a:t>Back to that Memory Map…</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200400" y="1143000"/>
            <a:ext cx="5638800" cy="5638800"/>
          </a:xfrm>
        </p:spPr>
        <p:txBody>
          <a:bodyPr>
            <a:normAutofit fontScale="92500"/>
          </a:bodyPr>
          <a:lstStyle/>
          <a:p>
            <a:r>
              <a:rPr lang="en-US" sz="2200" dirty="0" smtClean="0">
                <a:latin typeface="Arial" panose="020B0604020202020204" pitchFamily="34" charset="0"/>
                <a:cs typeface="Arial" panose="020B0604020202020204" pitchFamily="34" charset="0"/>
              </a:rPr>
              <a:t>Looking for 80000060h led us to a big </a:t>
            </a:r>
            <a:r>
              <a:rPr lang="en-US" sz="2200" dirty="0" err="1" smtClean="0">
                <a:latin typeface="Arial" panose="020B0604020202020204" pitchFamily="34" charset="0"/>
                <a:cs typeface="Arial" panose="020B0604020202020204" pitchFamily="34" charset="0"/>
              </a:rPr>
              <a:t>ol</a:t>
            </a:r>
            <a:r>
              <a:rPr lang="en-US" sz="2200" dirty="0" smtClean="0">
                <a:latin typeface="Arial" panose="020B0604020202020204" pitchFamily="34" charset="0"/>
                <a:cs typeface="Arial" panose="020B0604020202020204" pitchFamily="34" charset="0"/>
              </a:rPr>
              <a:t>’ block of memory map configuration code</a:t>
            </a:r>
          </a:p>
          <a:p>
            <a:r>
              <a:rPr lang="en-US" sz="2200" dirty="0" smtClean="0">
                <a:latin typeface="Arial" panose="020B0604020202020204" pitchFamily="34" charset="0"/>
                <a:cs typeface="Arial" panose="020B0604020202020204" pitchFamily="34" charset="0"/>
              </a:rPr>
              <a:t>I’ll leave it up to you to verify, but this block (in order):</a:t>
            </a:r>
          </a:p>
          <a:p>
            <a:r>
              <a:rPr lang="en-US" sz="2200" dirty="0" smtClean="0">
                <a:latin typeface="Arial" panose="020B0604020202020204" pitchFamily="34" charset="0"/>
                <a:cs typeface="Arial" panose="020B0604020202020204" pitchFamily="34" charset="0"/>
              </a:rPr>
              <a:t>Sets the Egress Port Base Address to FEDA_5000h and enables it</a:t>
            </a:r>
          </a:p>
          <a:p>
            <a:r>
              <a:rPr lang="en-US" sz="2200" dirty="0" smtClean="0">
                <a:latin typeface="Arial" panose="020B0604020202020204" pitchFamily="34" charset="0"/>
                <a:cs typeface="Arial" panose="020B0604020202020204" pitchFamily="34" charset="0"/>
              </a:rPr>
              <a:t>Sets the MCH Memory Mapped Register Range Base to FEDA_0000h and enables it </a:t>
            </a:r>
          </a:p>
          <a:p>
            <a:r>
              <a:rPr lang="en-US" sz="2200" dirty="0" smtClean="0">
                <a:latin typeface="Arial" panose="020B0604020202020204" pitchFamily="34" charset="0"/>
                <a:cs typeface="Arial" panose="020B0604020202020204" pitchFamily="34" charset="0"/>
              </a:rPr>
              <a:t>Allocates 64MB of memory for PCIEXBAR at base address F800_0000h</a:t>
            </a:r>
          </a:p>
          <a:p>
            <a:r>
              <a:rPr lang="en-US" sz="2200" dirty="0" smtClean="0">
                <a:latin typeface="Arial" panose="020B0604020202020204" pitchFamily="34" charset="0"/>
                <a:cs typeface="Arial" panose="020B0604020202020204" pitchFamily="34" charset="0"/>
              </a:rPr>
              <a:t>Sets DMIBAR to FEDA_4000h and enables it</a:t>
            </a:r>
          </a:p>
          <a:p>
            <a:r>
              <a:rPr lang="en-US" sz="2200" dirty="0" smtClean="0">
                <a:latin typeface="Arial" panose="020B0604020202020204" pitchFamily="34" charset="0"/>
                <a:cs typeface="Arial" panose="020B0604020202020204" pitchFamily="34" charset="0"/>
              </a:rPr>
              <a:t>And lastly it’s testing bit 49 (not a typo) in the Capabilities register to check whether the MCH is capable of supporting DDR SDRAM</a:t>
            </a:r>
          </a:p>
          <a:p>
            <a:r>
              <a:rPr lang="en-US" sz="2200" dirty="0" smtClean="0">
                <a:latin typeface="Arial" panose="020B0604020202020204" pitchFamily="34" charset="0"/>
                <a:cs typeface="Arial" panose="020B0604020202020204" pitchFamily="34" charset="0"/>
              </a:rPr>
              <a:t>You will find a lot more in the BIOS, but this is how its done</a:t>
            </a:r>
            <a:endParaRPr lang="en-US" sz="2200" dirty="0">
              <a:latin typeface="Arial" panose="020B0604020202020204" pitchFamily="34" charset="0"/>
              <a:cs typeface="Arial" panose="020B0604020202020204" pitchFamily="34" charset="0"/>
            </a:endParaRPr>
          </a:p>
        </p:txBody>
      </p:sp>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8168" r="50372"/>
          <a:stretch/>
        </p:blipFill>
        <p:spPr bwMode="auto">
          <a:xfrm>
            <a:off x="437321" y="1373221"/>
            <a:ext cx="2173357" cy="49497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52400" y="1066800"/>
            <a:ext cx="2743200" cy="5562599"/>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152400" y="2486026"/>
            <a:ext cx="2743200" cy="1"/>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52400" y="3438524"/>
            <a:ext cx="2743200" cy="1"/>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52400" y="4400549"/>
            <a:ext cx="2743200" cy="1"/>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52400" y="5353049"/>
            <a:ext cx="2743200" cy="1"/>
          </a:xfrm>
          <a:prstGeom prst="line">
            <a:avLst/>
          </a:prstGeom>
          <a:ln w="12700">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5" name="Slide Number Placeholder 4"/>
          <p:cNvSpPr>
            <a:spLocks noGrp="1"/>
          </p:cNvSpPr>
          <p:nvPr>
            <p:ph type="sldNum" sz="quarter" idx="12"/>
          </p:nvPr>
        </p:nvSpPr>
        <p:spPr/>
        <p:txBody>
          <a:bodyPr/>
          <a:lstStyle/>
          <a:p>
            <a:fld id="{B6F15528-21DE-4FAA-801E-634DDDAF4B2B}" type="slidenum">
              <a:rPr lang="en-US" smtClean="0"/>
              <a:pPr/>
              <a:t>168</a:t>
            </a:fld>
            <a:endParaRPr lang="en-US"/>
          </a:p>
        </p:txBody>
      </p:sp>
    </p:spTree>
    <p:extLst>
      <p:ext uri="{BB962C8B-B14F-4D97-AF65-F5344CB8AC3E}">
        <p14:creationId xmlns:p14="http://schemas.microsoft.com/office/powerpoint/2010/main" val="1888170987"/>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44562"/>
          </a:xfrm>
        </p:spPr>
        <p:txBody>
          <a:bodyPr>
            <a:normAutofit/>
          </a:bodyPr>
          <a:lstStyle/>
          <a:p>
            <a:pPr algn="r"/>
            <a:r>
              <a:rPr lang="en-US" sz="3600" dirty="0" smtClean="0">
                <a:latin typeface="Arial" panose="020B0604020202020204" pitchFamily="34" charset="0"/>
                <a:cs typeface="Arial" panose="020B0604020202020204" pitchFamily="34" charset="0"/>
              </a:rPr>
              <a:t>Lab: Use RW-E to Read PCI</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648200"/>
            <a:ext cx="8229600" cy="1981200"/>
          </a:xfrm>
        </p:spPr>
        <p:txBody>
          <a:bodyPr>
            <a:normAutofit/>
          </a:bodyPr>
          <a:lstStyle/>
          <a:p>
            <a:r>
              <a:rPr lang="en-US" sz="2200" dirty="0" smtClean="0">
                <a:latin typeface="Arial" panose="020B0604020202020204" pitchFamily="34" charset="0"/>
                <a:cs typeface="Arial" panose="020B0604020202020204" pitchFamily="34" charset="0"/>
              </a:rPr>
              <a:t>For example, in the Intel datasheet, let’s find the RCRB address since we’ll be using it often, e.g. to get to the SPI flash interface</a:t>
            </a:r>
          </a:p>
          <a:p>
            <a:pPr lvl="1"/>
            <a:r>
              <a:rPr lang="en-US" sz="1800" dirty="0" smtClean="0">
                <a:latin typeface="Arial" panose="020B0604020202020204" pitchFamily="34" charset="0"/>
                <a:cs typeface="Arial" panose="020B0604020202020204" pitchFamily="34" charset="0"/>
              </a:rPr>
              <a:t>Refer to your datasheet if doing on your own system but it should be at B0:D31:F0 (LPC device), </a:t>
            </a:r>
            <a:r>
              <a:rPr lang="en-US" sz="1800" dirty="0">
                <a:latin typeface="Arial" panose="020B0604020202020204" pitchFamily="34" charset="0"/>
                <a:cs typeface="Arial" panose="020B0604020202020204" pitchFamily="34" charset="0"/>
              </a:rPr>
              <a:t>offset F0h </a:t>
            </a:r>
            <a:endParaRPr lang="en-US" sz="1800" dirty="0" smtClean="0">
              <a:latin typeface="Arial" panose="020B0604020202020204" pitchFamily="34" charset="0"/>
              <a:cs typeface="Arial" panose="020B0604020202020204"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1524000"/>
            <a:ext cx="6795130"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169</a:t>
            </a:fld>
            <a:endParaRPr lang="en-US"/>
          </a:p>
        </p:txBody>
      </p:sp>
      <p:cxnSp>
        <p:nvCxnSpPr>
          <p:cNvPr id="6" name="Straight Connector 5"/>
          <p:cNvCxnSpPr/>
          <p:nvPr/>
        </p:nvCxnSpPr>
        <p:spPr>
          <a:xfrm>
            <a:off x="152400" y="2057400"/>
            <a:ext cx="42672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152400" y="2133600"/>
            <a:ext cx="2133600" cy="1477328"/>
          </a:xfrm>
          <a:prstGeom prst="rect">
            <a:avLst/>
          </a:prstGeom>
          <a:noFill/>
        </p:spPr>
        <p:txBody>
          <a:bodyPr wrap="square" rtlCol="0">
            <a:spAutoFit/>
          </a:bodyPr>
          <a:lstStyle/>
          <a:p>
            <a:r>
              <a:rPr lang="en-US" dirty="0" smtClean="0"/>
              <a:t>If the bus isn't specified by the Intel data sheet you can safely assume it's bus 0</a:t>
            </a:r>
          </a:p>
        </p:txBody>
      </p:sp>
      <p:cxnSp>
        <p:nvCxnSpPr>
          <p:cNvPr id="10" name="Straight Connector 9"/>
          <p:cNvCxnSpPr/>
          <p:nvPr/>
        </p:nvCxnSpPr>
        <p:spPr>
          <a:xfrm>
            <a:off x="6477000" y="3276600"/>
            <a:ext cx="19812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3048000" y="4191000"/>
            <a:ext cx="205740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pic>
        <p:nvPicPr>
          <p:cNvPr id="16" name="Picture 15"/>
          <p:cNvPicPr>
            <a:picLocks noChangeAspect="1"/>
          </p:cNvPicPr>
          <p:nvPr/>
        </p:nvPicPr>
        <p:blipFill>
          <a:blip r:embed="rId4"/>
          <a:stretch>
            <a:fillRect/>
          </a:stretch>
        </p:blipFill>
        <p:spPr>
          <a:xfrm>
            <a:off x="1828800" y="3259061"/>
            <a:ext cx="584200" cy="1066800"/>
          </a:xfrm>
          <a:prstGeom prst="rect">
            <a:avLst/>
          </a:prstGeom>
        </p:spPr>
      </p:pic>
      <p:pic>
        <p:nvPicPr>
          <p:cNvPr id="17" name="Picture 16"/>
          <p:cNvPicPr>
            <a:picLocks noChangeAspect="1"/>
          </p:cNvPicPr>
          <p:nvPr/>
        </p:nvPicPr>
        <p:blipFill>
          <a:blip r:embed="rId5"/>
          <a:stretch>
            <a:fillRect/>
          </a:stretch>
        </p:blipFill>
        <p:spPr>
          <a:xfrm>
            <a:off x="392306" y="306335"/>
            <a:ext cx="2003815" cy="1716088"/>
          </a:xfrm>
          <a:prstGeom prst="rect">
            <a:avLst/>
          </a:prstGeom>
        </p:spPr>
      </p:pic>
      <p:pic>
        <p:nvPicPr>
          <p:cNvPr id="19" name="Picture 18"/>
          <p:cNvPicPr>
            <a:picLocks noChangeAspect="1"/>
          </p:cNvPicPr>
          <p:nvPr/>
        </p:nvPicPr>
        <p:blipFill>
          <a:blip r:embed="rId4">
            <a:clrChange>
              <a:clrFrom>
                <a:srgbClr val="FFFFFF"/>
              </a:clrFrom>
              <a:clrTo>
                <a:srgbClr val="FFFFFF">
                  <a:alpha val="0"/>
                </a:srgbClr>
              </a:clrTo>
            </a:clrChange>
          </a:blip>
          <a:stretch>
            <a:fillRect/>
          </a:stretch>
        </p:blipFill>
        <p:spPr>
          <a:xfrm rot="2617343">
            <a:off x="310557" y="685800"/>
            <a:ext cx="584200" cy="1066800"/>
          </a:xfrm>
          <a:prstGeom prst="rect">
            <a:avLst/>
          </a:prstGeom>
        </p:spPr>
      </p:pic>
      <p:pic>
        <p:nvPicPr>
          <p:cNvPr id="20" name="Picture 19"/>
          <p:cNvPicPr>
            <a:picLocks noChangeAspect="1"/>
          </p:cNvPicPr>
          <p:nvPr/>
        </p:nvPicPr>
        <p:blipFill>
          <a:blip r:embed="rId4"/>
          <a:stretch>
            <a:fillRect/>
          </a:stretch>
        </p:blipFill>
        <p:spPr>
          <a:xfrm>
            <a:off x="7747000" y="4340853"/>
            <a:ext cx="355600" cy="649357"/>
          </a:xfrm>
          <a:prstGeom prst="rect">
            <a:avLst/>
          </a:prstGeom>
        </p:spPr>
      </p:pic>
      <p:sp>
        <p:nvSpPr>
          <p:cNvPr id="18" name="Rounded Rectangular Callout 17"/>
          <p:cNvSpPr/>
          <p:nvPr/>
        </p:nvSpPr>
        <p:spPr>
          <a:xfrm>
            <a:off x="-1" y="1"/>
            <a:ext cx="2396121" cy="533400"/>
          </a:xfrm>
          <a:prstGeom prst="wedgeRoundRectCallout">
            <a:avLst>
              <a:gd name="adj1" fmla="val -3657"/>
              <a:gd name="adj2" fmla="val 93361"/>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This association is highly refreshing!</a:t>
            </a:r>
            <a:endParaRPr lang="en-US" dirty="0"/>
          </a:p>
        </p:txBody>
      </p:sp>
    </p:spTree>
    <p:extLst>
      <p:ext uri="{BB962C8B-B14F-4D97-AF65-F5344CB8AC3E}">
        <p14:creationId xmlns:p14="http://schemas.microsoft.com/office/powerpoint/2010/main" val="25153912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pPr marL="457200" indent="-457200">
              <a:spcBef>
                <a:spcPts val="0"/>
              </a:spcBef>
            </a:pPr>
            <a:r>
              <a:rPr lang="en-US" sz="3600" dirty="0" smtClean="0">
                <a:latin typeface="Arial" panose="020B0604020202020204" pitchFamily="34" charset="0"/>
                <a:cs typeface="Arial" panose="020B0604020202020204" pitchFamily="34" charset="0"/>
                <a:sym typeface="Wingdings" panose="05000000000000000000" pitchFamily="2" charset="2"/>
              </a:rPr>
              <a:t>Copernicus_CSV_Out.csv</a:t>
            </a:r>
            <a:endParaRPr lang="en-US" sz="3600" dirty="0">
              <a:latin typeface="Arial" panose="020B0604020202020204" pitchFamily="34" charset="0"/>
              <a:cs typeface="Arial" panose="020B0604020202020204" pitchFamily="34" charset="0"/>
              <a:sym typeface="Wingdings" panose="05000000000000000000" pitchFamily="2" charset="2"/>
            </a:endParaRPr>
          </a:p>
        </p:txBody>
      </p:sp>
      <p:sp>
        <p:nvSpPr>
          <p:cNvPr id="3" name="Content Placeholder 2"/>
          <p:cNvSpPr>
            <a:spLocks noGrp="1"/>
          </p:cNvSpPr>
          <p:nvPr>
            <p:ph idx="1"/>
          </p:nvPr>
        </p:nvSpPr>
        <p:spPr>
          <a:xfrm>
            <a:off x="457200" y="2971800"/>
            <a:ext cx="8229600" cy="3733800"/>
          </a:xfrm>
        </p:spPr>
        <p:txBody>
          <a:bodyPr>
            <a:noAutofit/>
          </a:bodyPr>
          <a:lstStyle/>
          <a:p>
            <a:pPr>
              <a:spcBef>
                <a:spcPts val="0"/>
              </a:spcBef>
            </a:pPr>
            <a:r>
              <a:rPr lang="en-US" sz="2200" dirty="0">
                <a:latin typeface="Arial" panose="020B0604020202020204" pitchFamily="34" charset="0"/>
                <a:cs typeface="Arial" panose="020B0604020202020204" pitchFamily="34" charset="0"/>
                <a:sym typeface="Wingdings" panose="05000000000000000000" pitchFamily="2" charset="2"/>
              </a:rPr>
              <a:t>This is a comma-separated file containing the configuration data that was read from the system</a:t>
            </a:r>
          </a:p>
          <a:p>
            <a:pPr>
              <a:spcBef>
                <a:spcPts val="0"/>
              </a:spcBef>
            </a:pPr>
            <a:r>
              <a:rPr lang="en-US" sz="2200" smtClean="0">
                <a:latin typeface="Arial" panose="020B0604020202020204" pitchFamily="34" charset="0"/>
                <a:cs typeface="Arial" panose="020B0604020202020204" pitchFamily="34" charset="0"/>
                <a:sym typeface="Wingdings" panose="05000000000000000000" pitchFamily="2" charset="2"/>
              </a:rPr>
              <a:t>Not </a:t>
            </a:r>
            <a:r>
              <a:rPr lang="en-US" sz="2200" dirty="0">
                <a:latin typeface="Arial" panose="020B0604020202020204" pitchFamily="34" charset="0"/>
                <a:cs typeface="Arial" panose="020B0604020202020204" pitchFamily="34" charset="0"/>
                <a:sym typeface="Wingdings" panose="05000000000000000000" pitchFamily="2" charset="2"/>
              </a:rPr>
              <a:t>all are security-related</a:t>
            </a:r>
          </a:p>
          <a:p>
            <a:pPr lvl="1">
              <a:spcBef>
                <a:spcPts val="0"/>
              </a:spcBef>
            </a:pPr>
            <a:r>
              <a:rPr lang="en-US" sz="1800" dirty="0">
                <a:latin typeface="Arial" panose="020B0604020202020204" pitchFamily="34" charset="0"/>
                <a:cs typeface="Arial" panose="020B0604020202020204" pitchFamily="34" charset="0"/>
                <a:sym typeface="Wingdings" panose="05000000000000000000" pitchFamily="2" charset="2"/>
              </a:rPr>
              <a:t>what ICH/PCH is present</a:t>
            </a:r>
          </a:p>
          <a:p>
            <a:pPr lvl="1">
              <a:spcBef>
                <a:spcPts val="0"/>
              </a:spcBef>
            </a:pPr>
            <a:r>
              <a:rPr lang="en-US" sz="1800" dirty="0">
                <a:latin typeface="Arial" panose="020B0604020202020204" pitchFamily="34" charset="0"/>
                <a:cs typeface="Arial" panose="020B0604020202020204" pitchFamily="34" charset="0"/>
                <a:sym typeface="Wingdings" panose="05000000000000000000" pitchFamily="2" charset="2"/>
              </a:rPr>
              <a:t>FREG registers (just to determine the size of each region and the chip)</a:t>
            </a:r>
          </a:p>
          <a:p>
            <a:pPr lvl="1">
              <a:spcBef>
                <a:spcPts val="0"/>
              </a:spcBef>
            </a:pPr>
            <a:r>
              <a:rPr lang="en-US" sz="1800" dirty="0">
                <a:latin typeface="Arial" panose="020B0604020202020204" pitchFamily="34" charset="0"/>
                <a:cs typeface="Arial" panose="020B0604020202020204" pitchFamily="34" charset="0"/>
                <a:sym typeface="Wingdings" panose="05000000000000000000" pitchFamily="2" charset="2"/>
              </a:rPr>
              <a:t>Many others</a:t>
            </a:r>
          </a:p>
          <a:p>
            <a:pPr lvl="1">
              <a:spcBef>
                <a:spcPts val="0"/>
              </a:spcBef>
            </a:pPr>
            <a:r>
              <a:rPr lang="en-US" sz="1800" dirty="0">
                <a:latin typeface="Arial" panose="020B0604020202020204" pitchFamily="34" charset="0"/>
                <a:cs typeface="Arial" panose="020B0604020202020204" pitchFamily="34" charset="0"/>
                <a:sym typeface="Wingdings" panose="05000000000000000000" pitchFamily="2" charset="2"/>
              </a:rPr>
              <a:t>Because you are attending this class you can access the full .CSV file measurements</a:t>
            </a:r>
          </a:p>
          <a:p>
            <a:pPr lvl="1">
              <a:spcBef>
                <a:spcPts val="0"/>
              </a:spcBef>
            </a:pPr>
            <a:r>
              <a:rPr lang="en-US" sz="1800" dirty="0">
                <a:latin typeface="Arial" panose="020B0604020202020204" pitchFamily="34" charset="0"/>
                <a:cs typeface="Arial" panose="020B0604020202020204" pitchFamily="34" charset="0"/>
                <a:sym typeface="Wingdings" panose="05000000000000000000" pitchFamily="2" charset="2"/>
              </a:rPr>
              <a:t>otherwise you are limited only to the most simple SMM/BIOS lock/unlock measurements (but still the most pertinent!)</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60" y="1143000"/>
            <a:ext cx="9182060" cy="1533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17</a:t>
            </a:fld>
            <a:endParaRPr lang="en-US"/>
          </a:p>
        </p:txBody>
      </p:sp>
    </p:spTree>
    <p:extLst>
      <p:ext uri="{BB962C8B-B14F-4D97-AF65-F5344CB8AC3E}">
        <p14:creationId xmlns:p14="http://schemas.microsoft.com/office/powerpoint/2010/main" val="654710132"/>
      </p:ext>
    </p:extLst>
  </p:cSld>
  <p:clrMapOvr>
    <a:masterClrMapping/>
  </p:clrMapOvr>
  <p:timing>
    <p:tnLst>
      <p:par>
        <p:cTn xmlns:p14="http://schemas.microsoft.com/office/powerpoint/2010/mai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26469"/>
            <a:ext cx="8229600" cy="811731"/>
          </a:xfrm>
        </p:spPr>
        <p:txBody>
          <a:bodyPr>
            <a:normAutofit fontScale="90000"/>
          </a:bodyPr>
          <a:lstStyle/>
          <a:p>
            <a:r>
              <a:rPr lang="en-US" sz="3600" dirty="0">
                <a:latin typeface="Arial" panose="020B0604020202020204" pitchFamily="34" charset="0"/>
                <a:cs typeface="Arial" panose="020B0604020202020204" pitchFamily="34" charset="0"/>
              </a:rPr>
              <a:t>Find Root Complex Register Block</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(method </a:t>
            </a:r>
            <a:r>
              <a:rPr lang="en-US" sz="3600" dirty="0" smtClean="0">
                <a:latin typeface="Arial" panose="020B0604020202020204" pitchFamily="34" charset="0"/>
                <a:cs typeface="Arial" panose="020B0604020202020204" pitchFamily="34" charset="0"/>
              </a:rPr>
              <a:t>1)</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5181600"/>
            <a:ext cx="8229600" cy="1600200"/>
          </a:xfrm>
        </p:spPr>
        <p:txBody>
          <a:bodyPr>
            <a:normAutofit fontScale="92500"/>
          </a:bodyPr>
          <a:lstStyle/>
          <a:p>
            <a:r>
              <a:rPr lang="en-US" sz="2200" dirty="0" smtClean="0">
                <a:latin typeface="Arial" panose="020B0604020202020204" pitchFamily="34" charset="0"/>
                <a:cs typeface="Arial" panose="020B0604020202020204" pitchFamily="34" charset="0"/>
              </a:rPr>
              <a:t>RCBA register (LPC D0:F31, offset F0h</a:t>
            </a:r>
            <a:r>
              <a:rPr lang="en-US" sz="2200" dirty="0">
                <a:latin typeface="Arial" panose="020B0604020202020204" pitchFamily="34" charset="0"/>
                <a:cs typeface="Arial" panose="020B0604020202020204" pitchFamily="34" charset="0"/>
              </a:rPr>
              <a:t>) holds RCRB </a:t>
            </a:r>
            <a:r>
              <a:rPr lang="en-US" sz="2200" dirty="0" smtClean="0">
                <a:latin typeface="Arial" panose="020B0604020202020204" pitchFamily="34" charset="0"/>
                <a:cs typeface="Arial" panose="020B0604020202020204" pitchFamily="34" charset="0"/>
              </a:rPr>
              <a:t>address</a:t>
            </a:r>
          </a:p>
          <a:p>
            <a:r>
              <a:rPr lang="en-US" sz="2200" dirty="0" smtClean="0">
                <a:latin typeface="Arial" panose="020B0604020202020204" pitchFamily="34" charset="0"/>
                <a:cs typeface="Arial" panose="020B0604020202020204" pitchFamily="34" charset="0"/>
              </a:rPr>
              <a:t>It serves as a base address for memory mapped BARs such as the MCHBAR and SPIBAR (will be identified/explained as they come)</a:t>
            </a:r>
          </a:p>
          <a:p>
            <a:r>
              <a:rPr lang="en-US" sz="2200" dirty="0">
                <a:latin typeface="Arial" panose="020B0604020202020204" pitchFamily="34" charset="0"/>
                <a:cs typeface="Arial" panose="020B0604020202020204" pitchFamily="34" charset="0"/>
              </a:rPr>
              <a:t>On our Dell E6400 with 4GB RAM, RCRB is at </a:t>
            </a:r>
            <a:r>
              <a:rPr lang="en-US" sz="2200" dirty="0" smtClean="0">
                <a:latin typeface="Arial" panose="020B0604020202020204" pitchFamily="34" charset="0"/>
                <a:cs typeface="Arial" panose="020B0604020202020204" pitchFamily="34" charset="0"/>
              </a:rPr>
              <a:t>FED1_8000h</a:t>
            </a:r>
            <a:endParaRPr lang="en-US" sz="2200" dirty="0">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5743" y="1066800"/>
            <a:ext cx="5135755" cy="388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val 4"/>
          <p:cNvSpPr/>
          <p:nvPr/>
        </p:nvSpPr>
        <p:spPr>
          <a:xfrm>
            <a:off x="2314075" y="4591250"/>
            <a:ext cx="1143000" cy="2286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894974" y="2200175"/>
            <a:ext cx="3972425"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170</a:t>
            </a:fld>
            <a:endParaRPr lang="en-US"/>
          </a:p>
        </p:txBody>
      </p:sp>
      <p:pic>
        <p:nvPicPr>
          <p:cNvPr id="10" name="Picture 9"/>
          <p:cNvPicPr>
            <a:picLocks noChangeAspect="1"/>
          </p:cNvPicPr>
          <p:nvPr/>
        </p:nvPicPr>
        <p:blipFill>
          <a:blip r:embed="rId3"/>
          <a:stretch>
            <a:fillRect/>
          </a:stretch>
        </p:blipFill>
        <p:spPr>
          <a:xfrm flipH="1">
            <a:off x="1629753" y="4315319"/>
            <a:ext cx="690961" cy="591746"/>
          </a:xfrm>
          <a:prstGeom prst="rect">
            <a:avLst/>
          </a:prstGeom>
        </p:spPr>
      </p:pic>
      <p:pic>
        <p:nvPicPr>
          <p:cNvPr id="11" name="Picture 10"/>
          <p:cNvPicPr>
            <a:picLocks noChangeAspect="1"/>
          </p:cNvPicPr>
          <p:nvPr/>
        </p:nvPicPr>
        <p:blipFill>
          <a:blip r:embed="rId4">
            <a:clrChange>
              <a:clrFrom>
                <a:srgbClr val="FFFFFF"/>
              </a:clrFrom>
              <a:clrTo>
                <a:srgbClr val="FFFFFF">
                  <a:alpha val="0"/>
                </a:srgbClr>
              </a:clrTo>
            </a:clrChange>
          </a:blip>
          <a:stretch>
            <a:fillRect/>
          </a:stretch>
        </p:blipFill>
        <p:spPr>
          <a:xfrm>
            <a:off x="2186954" y="4499247"/>
            <a:ext cx="201446" cy="367857"/>
          </a:xfrm>
          <a:prstGeom prst="rect">
            <a:avLst/>
          </a:prstGeom>
        </p:spPr>
      </p:pic>
      <p:pic>
        <p:nvPicPr>
          <p:cNvPr id="12" name="Picture 11"/>
          <p:cNvPicPr>
            <a:picLocks noChangeAspect="1"/>
          </p:cNvPicPr>
          <p:nvPr/>
        </p:nvPicPr>
        <p:blipFill>
          <a:blip r:embed="rId5"/>
          <a:stretch>
            <a:fillRect/>
          </a:stretch>
        </p:blipFill>
        <p:spPr>
          <a:xfrm>
            <a:off x="304800" y="4876800"/>
            <a:ext cx="584200" cy="749300"/>
          </a:xfrm>
          <a:prstGeom prst="rect">
            <a:avLst/>
          </a:prstGeom>
        </p:spPr>
      </p:pic>
      <p:pic>
        <p:nvPicPr>
          <p:cNvPr id="13" name="Picture 12"/>
          <p:cNvPicPr>
            <a:picLocks noChangeAspect="1"/>
          </p:cNvPicPr>
          <p:nvPr/>
        </p:nvPicPr>
        <p:blipFill>
          <a:blip r:embed="rId4"/>
          <a:stretch>
            <a:fillRect/>
          </a:stretch>
        </p:blipFill>
        <p:spPr>
          <a:xfrm>
            <a:off x="7848600" y="4948379"/>
            <a:ext cx="355600" cy="649357"/>
          </a:xfrm>
          <a:prstGeom prst="rect">
            <a:avLst/>
          </a:prstGeom>
        </p:spPr>
      </p:pic>
      <p:pic>
        <p:nvPicPr>
          <p:cNvPr id="14" name="Picture 13"/>
          <p:cNvPicPr>
            <a:picLocks noChangeAspect="1"/>
          </p:cNvPicPr>
          <p:nvPr/>
        </p:nvPicPr>
        <p:blipFill>
          <a:blip r:embed="rId4"/>
          <a:stretch>
            <a:fillRect/>
          </a:stretch>
        </p:blipFill>
        <p:spPr>
          <a:xfrm>
            <a:off x="5105400" y="6563139"/>
            <a:ext cx="203200" cy="371061"/>
          </a:xfrm>
          <a:prstGeom prst="rect">
            <a:avLst/>
          </a:prstGeom>
        </p:spPr>
      </p:pic>
      <p:pic>
        <p:nvPicPr>
          <p:cNvPr id="15" name="Picture 14"/>
          <p:cNvPicPr>
            <a:picLocks noChangeAspect="1"/>
          </p:cNvPicPr>
          <p:nvPr/>
        </p:nvPicPr>
        <p:blipFill>
          <a:blip r:embed="rId4"/>
          <a:stretch>
            <a:fillRect/>
          </a:stretch>
        </p:blipFill>
        <p:spPr>
          <a:xfrm>
            <a:off x="7823200" y="26469"/>
            <a:ext cx="355600" cy="649357"/>
          </a:xfrm>
          <a:prstGeom prst="rect">
            <a:avLst/>
          </a:prstGeom>
        </p:spPr>
      </p:pic>
    </p:spTree>
    <p:extLst>
      <p:ext uri="{BB962C8B-B14F-4D97-AF65-F5344CB8AC3E}">
        <p14:creationId xmlns:p14="http://schemas.microsoft.com/office/powerpoint/2010/main" val="3927894829"/>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26469"/>
            <a:ext cx="8229600" cy="811731"/>
          </a:xfrm>
        </p:spPr>
        <p:txBody>
          <a:bodyPr>
            <a:normAutofit fontScale="90000"/>
          </a:bodyPr>
          <a:lstStyle/>
          <a:p>
            <a:r>
              <a:rPr lang="en-US" sz="3600" dirty="0">
                <a:latin typeface="Arial" panose="020B0604020202020204" pitchFamily="34" charset="0"/>
                <a:cs typeface="Arial" panose="020B0604020202020204" pitchFamily="34" charset="0"/>
              </a:rPr>
              <a:t>Find Root Complex Register </a:t>
            </a:r>
            <a:r>
              <a:rPr lang="en-US" sz="3600" dirty="0" smtClean="0">
                <a:latin typeface="Arial" panose="020B0604020202020204" pitchFamily="34" charset="0"/>
                <a:cs typeface="Arial" panose="020B0604020202020204" pitchFamily="34" charset="0"/>
              </a:rPr>
              <a:t>Block</a:t>
            </a:r>
            <a:br>
              <a:rPr lang="en-US" sz="3600" dirty="0" smtClean="0">
                <a:latin typeface="Arial" panose="020B0604020202020204" pitchFamily="34" charset="0"/>
                <a:cs typeface="Arial" panose="020B0604020202020204" pitchFamily="34" charset="0"/>
              </a:rPr>
            </a:br>
            <a:r>
              <a:rPr lang="en-US" sz="3600" dirty="0" smtClean="0">
                <a:latin typeface="Arial" panose="020B0604020202020204" pitchFamily="34" charset="0"/>
                <a:cs typeface="Arial" panose="020B0604020202020204" pitchFamily="34" charset="0"/>
              </a:rPr>
              <a:t>(</a:t>
            </a:r>
            <a:r>
              <a:rPr lang="en-US" sz="3600" dirty="0">
                <a:latin typeface="Arial" panose="020B0604020202020204" pitchFamily="34" charset="0"/>
                <a:cs typeface="Arial" panose="020B0604020202020204" pitchFamily="34" charset="0"/>
              </a:rPr>
              <a:t>method 2)</a:t>
            </a:r>
          </a:p>
        </p:txBody>
      </p:sp>
      <p:sp>
        <p:nvSpPr>
          <p:cNvPr id="3" name="Content Placeholder 2"/>
          <p:cNvSpPr>
            <a:spLocks noGrp="1"/>
          </p:cNvSpPr>
          <p:nvPr>
            <p:ph idx="1"/>
          </p:nvPr>
        </p:nvSpPr>
        <p:spPr>
          <a:xfrm>
            <a:off x="457200" y="4876800"/>
            <a:ext cx="8229600" cy="1752600"/>
          </a:xfrm>
        </p:spPr>
        <p:txBody>
          <a:bodyPr>
            <a:normAutofit/>
          </a:bodyPr>
          <a:lstStyle/>
          <a:p>
            <a:r>
              <a:rPr lang="en-US" sz="2200" dirty="0" smtClean="0">
                <a:latin typeface="Arial" panose="020B0604020202020204" pitchFamily="34" charset="0"/>
                <a:cs typeface="Arial" panose="020B0604020202020204" pitchFamily="34" charset="0"/>
              </a:rPr>
              <a:t>CF8h and CFCh are adjacent </a:t>
            </a:r>
            <a:r>
              <a:rPr lang="en-US" sz="2200" dirty="0" err="1" smtClean="0">
                <a:latin typeface="Arial" panose="020B0604020202020204" pitchFamily="34" charset="0"/>
                <a:cs typeface="Arial" panose="020B0604020202020204" pitchFamily="34" charset="0"/>
              </a:rPr>
              <a:t>dwords</a:t>
            </a:r>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LPC (B0:F31:D0, offset F0h) is 8000F8F0</a:t>
            </a:r>
          </a:p>
          <a:p>
            <a:r>
              <a:rPr lang="en-US" sz="2200" dirty="0" smtClean="0">
                <a:latin typeface="Arial" panose="020B0604020202020204" pitchFamily="34" charset="0"/>
                <a:cs typeface="Arial" panose="020B0604020202020204" pitchFamily="34" charset="0"/>
              </a:rPr>
              <a:t>So enter 8000F8F0 into port CF8h</a:t>
            </a:r>
          </a:p>
        </p:txBody>
      </p:sp>
      <p:pic>
        <p:nvPicPr>
          <p:cNvPr id="307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b="38865"/>
          <a:stretch/>
        </p:blipFill>
        <p:spPr bwMode="auto">
          <a:xfrm>
            <a:off x="838200" y="1371601"/>
            <a:ext cx="6903046" cy="32003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3"/>
          <p:cNvSpPr/>
          <p:nvPr/>
        </p:nvSpPr>
        <p:spPr>
          <a:xfrm>
            <a:off x="3421402" y="2502206"/>
            <a:ext cx="342900" cy="381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3764302" y="2869570"/>
            <a:ext cx="657103" cy="369332"/>
          </a:xfrm>
          <a:prstGeom prst="rect">
            <a:avLst/>
          </a:prstGeom>
          <a:noFill/>
        </p:spPr>
        <p:txBody>
          <a:bodyPr wrap="none" rtlCol="0">
            <a:spAutoFit/>
          </a:bodyPr>
          <a:lstStyle/>
          <a:p>
            <a:r>
              <a:rPr lang="en-US" dirty="0" smtClean="0">
                <a:solidFill>
                  <a:srgbClr val="C00000"/>
                </a:solidFill>
              </a:rPr>
              <a:t>CFCh</a:t>
            </a:r>
            <a:endParaRPr lang="en-US" dirty="0">
              <a:solidFill>
                <a:srgbClr val="C00000"/>
              </a:solidFill>
            </a:endParaRPr>
          </a:p>
        </p:txBody>
      </p:sp>
      <p:cxnSp>
        <p:nvCxnSpPr>
          <p:cNvPr id="7" name="Straight Arrow Connector 6"/>
          <p:cNvCxnSpPr/>
          <p:nvPr/>
        </p:nvCxnSpPr>
        <p:spPr>
          <a:xfrm flipH="1">
            <a:off x="3505200" y="3146569"/>
            <a:ext cx="382806" cy="244733"/>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15" idx="4"/>
          </p:cNvCxnSpPr>
          <p:nvPr/>
        </p:nvCxnSpPr>
        <p:spPr>
          <a:xfrm flipH="1">
            <a:off x="2286000" y="2199374"/>
            <a:ext cx="333375" cy="772426"/>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2419350" y="1818374"/>
            <a:ext cx="400050" cy="381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a:xfrm>
            <a:off x="1981200" y="3619902"/>
            <a:ext cx="609600" cy="45719"/>
          </a:xfrm>
          <a:custGeom>
            <a:avLst/>
            <a:gdLst>
              <a:gd name="connsiteX0" fmla="*/ 0 w 471638"/>
              <a:gd name="connsiteY0" fmla="*/ 9625 h 9625"/>
              <a:gd name="connsiteX1" fmla="*/ 211755 w 471638"/>
              <a:gd name="connsiteY1" fmla="*/ 0 h 9625"/>
              <a:gd name="connsiteX2" fmla="*/ 471638 w 471638"/>
              <a:gd name="connsiteY2" fmla="*/ 9625 h 9625"/>
            </a:gdLst>
            <a:ahLst/>
            <a:cxnLst>
              <a:cxn ang="0">
                <a:pos x="connsiteX0" y="connsiteY0"/>
              </a:cxn>
              <a:cxn ang="0">
                <a:pos x="connsiteX1" y="connsiteY1"/>
              </a:cxn>
              <a:cxn ang="0">
                <a:pos x="connsiteX2" y="connsiteY2"/>
              </a:cxn>
            </a:cxnLst>
            <a:rect l="l" t="t" r="r" b="b"/>
            <a:pathLst>
              <a:path w="471638" h="9625">
                <a:moveTo>
                  <a:pt x="0" y="9625"/>
                </a:moveTo>
                <a:cubicBezTo>
                  <a:pt x="70585" y="6417"/>
                  <a:pt x="141097" y="0"/>
                  <a:pt x="211755" y="0"/>
                </a:cubicBezTo>
                <a:cubicBezTo>
                  <a:pt x="298442" y="0"/>
                  <a:pt x="384951" y="9625"/>
                  <a:pt x="471638" y="9625"/>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171</a:t>
            </a:fld>
            <a:endParaRPr lang="en-US"/>
          </a:p>
        </p:txBody>
      </p:sp>
      <p:pic>
        <p:nvPicPr>
          <p:cNvPr id="14" name="Picture 13"/>
          <p:cNvPicPr>
            <a:picLocks noChangeAspect="1"/>
          </p:cNvPicPr>
          <p:nvPr/>
        </p:nvPicPr>
        <p:blipFill>
          <a:blip r:embed="rId3"/>
          <a:stretch>
            <a:fillRect/>
          </a:stretch>
        </p:blipFill>
        <p:spPr>
          <a:xfrm>
            <a:off x="6096000" y="5142509"/>
            <a:ext cx="584200" cy="749300"/>
          </a:xfrm>
          <a:prstGeom prst="rect">
            <a:avLst/>
          </a:prstGeom>
        </p:spPr>
      </p:pic>
      <p:pic>
        <p:nvPicPr>
          <p:cNvPr id="19" name="Picture 18"/>
          <p:cNvPicPr>
            <a:picLocks noChangeAspect="1"/>
          </p:cNvPicPr>
          <p:nvPr/>
        </p:nvPicPr>
        <p:blipFill>
          <a:blip r:embed="rId4"/>
          <a:stretch>
            <a:fillRect/>
          </a:stretch>
        </p:blipFill>
        <p:spPr>
          <a:xfrm>
            <a:off x="7823200" y="26469"/>
            <a:ext cx="355600" cy="649357"/>
          </a:xfrm>
          <a:prstGeom prst="rect">
            <a:avLst/>
          </a:prstGeom>
        </p:spPr>
      </p:pic>
      <p:pic>
        <p:nvPicPr>
          <p:cNvPr id="20" name="Picture 19"/>
          <p:cNvPicPr>
            <a:picLocks noChangeAspect="1"/>
          </p:cNvPicPr>
          <p:nvPr/>
        </p:nvPicPr>
        <p:blipFill>
          <a:blip r:embed="rId3"/>
          <a:stretch>
            <a:fillRect/>
          </a:stretch>
        </p:blipFill>
        <p:spPr>
          <a:xfrm>
            <a:off x="2035175" y="3665621"/>
            <a:ext cx="584200" cy="749300"/>
          </a:xfrm>
          <a:prstGeom prst="rect">
            <a:avLst/>
          </a:prstGeom>
        </p:spPr>
      </p:pic>
    </p:spTree>
    <p:extLst>
      <p:ext uri="{BB962C8B-B14F-4D97-AF65-F5344CB8AC3E}">
        <p14:creationId xmlns:p14="http://schemas.microsoft.com/office/powerpoint/2010/main" val="3098958583"/>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102669"/>
            <a:ext cx="8229600" cy="811731"/>
          </a:xfrm>
        </p:spPr>
        <p:txBody>
          <a:bodyPr>
            <a:normAutofit fontScale="90000"/>
          </a:bodyPr>
          <a:lstStyle/>
          <a:p>
            <a:r>
              <a:rPr lang="en-US" sz="3600" dirty="0">
                <a:latin typeface="Arial" panose="020B0604020202020204" pitchFamily="34" charset="0"/>
                <a:cs typeface="Arial" panose="020B0604020202020204" pitchFamily="34" charset="0"/>
              </a:rPr>
              <a:t>Find Root Complex Register Block</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(method </a:t>
            </a:r>
            <a:r>
              <a:rPr lang="en-US" sz="3600" dirty="0" smtClean="0">
                <a:latin typeface="Arial" panose="020B0604020202020204" pitchFamily="34" charset="0"/>
                <a:cs typeface="Arial" panose="020B0604020202020204" pitchFamily="34" charset="0"/>
              </a:rPr>
              <a:t>2, </a:t>
            </a:r>
            <a:r>
              <a:rPr lang="en-US" sz="3600" dirty="0" err="1" smtClean="0">
                <a:latin typeface="Arial" panose="020B0604020202020204" pitchFamily="34" charset="0"/>
                <a:cs typeface="Arial" panose="020B0604020202020204" pitchFamily="34" charset="0"/>
              </a:rPr>
              <a:t>cont</a:t>
            </a:r>
            <a:r>
              <a:rPr lang="en-US" sz="3600" dirty="0" smtClean="0">
                <a:latin typeface="Arial" panose="020B0604020202020204" pitchFamily="34" charset="0"/>
                <a:cs typeface="Arial" panose="020B0604020202020204" pitchFamily="34" charset="0"/>
              </a:rPr>
              <a:t>)</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114800"/>
            <a:ext cx="8382000" cy="2743200"/>
          </a:xfrm>
        </p:spPr>
        <p:txBody>
          <a:bodyPr>
            <a:normAutofit fontScale="92500"/>
          </a:bodyPr>
          <a:lstStyle/>
          <a:p>
            <a:r>
              <a:rPr lang="en-US" sz="2200" dirty="0" smtClean="0">
                <a:latin typeface="Arial" panose="020B0604020202020204" pitchFamily="34" charset="0"/>
                <a:cs typeface="Arial" panose="020B0604020202020204" pitchFamily="34" charset="0"/>
              </a:rPr>
              <a:t>So we have now determined that the RCRB address is FED1_8000h</a:t>
            </a:r>
          </a:p>
          <a:p>
            <a:pPr lvl="1"/>
            <a:r>
              <a:rPr lang="en-US" sz="1800" dirty="0" smtClean="0">
                <a:latin typeface="Arial" panose="020B0604020202020204" pitchFamily="34" charset="0"/>
                <a:cs typeface="Arial" panose="020B0604020202020204" pitchFamily="34" charset="0"/>
              </a:rPr>
              <a:t>Bit 0 is just an enable bit, still a 32-bit physical address</a:t>
            </a:r>
          </a:p>
          <a:p>
            <a:r>
              <a:rPr lang="en-US" sz="2200" dirty="0" smtClean="0">
                <a:latin typeface="Arial" panose="020B0604020202020204" pitchFamily="34" charset="0"/>
                <a:cs typeface="Arial" panose="020B0604020202020204" pitchFamily="34" charset="0"/>
              </a:rPr>
              <a:t>Aside, the </a:t>
            </a:r>
            <a:r>
              <a:rPr lang="en-US" sz="2200" dirty="0" err="1" smtClean="0">
                <a:latin typeface="Arial" panose="020B0604020202020204" pitchFamily="34" charset="0"/>
                <a:cs typeface="Arial" panose="020B0604020202020204" pitchFamily="34" charset="0"/>
              </a:rPr>
              <a:t>dword</a:t>
            </a:r>
            <a:r>
              <a:rPr lang="en-US" sz="2200" dirty="0" smtClean="0">
                <a:latin typeface="Arial" panose="020B0604020202020204" pitchFamily="34" charset="0"/>
                <a:cs typeface="Arial" panose="020B0604020202020204" pitchFamily="34" charset="0"/>
              </a:rPr>
              <a:t> at CF8h resets itself. If you keep this IO window open you might see PCI port IO accesses (if there are processes running that perform this)</a:t>
            </a:r>
          </a:p>
          <a:p>
            <a:pPr lvl="1"/>
            <a:r>
              <a:rPr lang="en-US" sz="1800" dirty="0" smtClean="0">
                <a:latin typeface="Arial" panose="020B0604020202020204" pitchFamily="34" charset="0"/>
                <a:cs typeface="Arial" panose="020B0604020202020204" pitchFamily="34" charset="0"/>
              </a:rPr>
              <a:t>I have seen this occur on Windows 8 where the vendor/device ID of one of the PCI devices on the CPU is read every few seconds or so; I have not determined which process(</a:t>
            </a:r>
            <a:r>
              <a:rPr lang="en-US" sz="1800" dirty="0" err="1" smtClean="0">
                <a:latin typeface="Arial" panose="020B0604020202020204" pitchFamily="34" charset="0"/>
                <a:cs typeface="Arial" panose="020B0604020202020204" pitchFamily="34" charset="0"/>
              </a:rPr>
              <a:t>es</a:t>
            </a:r>
            <a:r>
              <a:rPr lang="en-US" sz="1800" dirty="0" smtClean="0">
                <a:latin typeface="Arial" panose="020B0604020202020204" pitchFamily="34" charset="0"/>
                <a:cs typeface="Arial" panose="020B0604020202020204" pitchFamily="34" charset="0"/>
              </a:rPr>
              <a:t>) are doing this</a:t>
            </a:r>
          </a:p>
          <a:p>
            <a:endParaRPr lang="en-US" sz="2200" dirty="0" smtClean="0">
              <a:latin typeface="Arial" panose="020B0604020202020204" pitchFamily="34" charset="0"/>
              <a:cs typeface="Arial" panose="020B0604020202020204" pitchFamily="34" charset="0"/>
            </a:endParaRPr>
          </a:p>
          <a:p>
            <a:endParaRPr lang="en-US" sz="1800" dirty="0">
              <a:latin typeface="Arial" panose="020B0604020202020204" pitchFamily="34" charset="0"/>
              <a:cs typeface="Arial" panose="020B0604020202020204" pitchFamily="34" charset="0"/>
            </a:endParaRPr>
          </a:p>
        </p:txBody>
      </p:sp>
      <p:pic>
        <p:nvPicPr>
          <p:cNvPr id="3076"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t="17262" r="16829" b="41369"/>
          <a:stretch/>
        </p:blipFill>
        <p:spPr bwMode="auto">
          <a:xfrm>
            <a:off x="909932" y="1143000"/>
            <a:ext cx="7042196" cy="2666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Oval 9"/>
          <p:cNvSpPr/>
          <p:nvPr/>
        </p:nvSpPr>
        <p:spPr>
          <a:xfrm>
            <a:off x="3320312" y="2600425"/>
            <a:ext cx="1110717" cy="23822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4431030" y="1924250"/>
            <a:ext cx="657103" cy="369332"/>
          </a:xfrm>
          <a:prstGeom prst="rect">
            <a:avLst/>
          </a:prstGeom>
          <a:noFill/>
        </p:spPr>
        <p:txBody>
          <a:bodyPr wrap="none" rtlCol="0">
            <a:spAutoFit/>
          </a:bodyPr>
          <a:lstStyle/>
          <a:p>
            <a:r>
              <a:rPr lang="en-US" dirty="0" smtClean="0">
                <a:solidFill>
                  <a:srgbClr val="C00000"/>
                </a:solidFill>
              </a:rPr>
              <a:t>CFCh</a:t>
            </a:r>
            <a:endParaRPr lang="en-US" dirty="0">
              <a:solidFill>
                <a:srgbClr val="C00000"/>
              </a:solidFill>
            </a:endParaRPr>
          </a:p>
        </p:txBody>
      </p:sp>
      <p:cxnSp>
        <p:nvCxnSpPr>
          <p:cNvPr id="12" name="Straight Arrow Connector 11"/>
          <p:cNvCxnSpPr/>
          <p:nvPr/>
        </p:nvCxnSpPr>
        <p:spPr>
          <a:xfrm flipH="1">
            <a:off x="4267200" y="2201249"/>
            <a:ext cx="287534" cy="27525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B6F15528-21DE-4FAA-801E-634DDDAF4B2B}" type="slidenum">
              <a:rPr lang="en-US" smtClean="0"/>
              <a:pPr/>
              <a:t>172</a:t>
            </a:fld>
            <a:endParaRPr lang="en-US"/>
          </a:p>
        </p:txBody>
      </p:sp>
      <p:pic>
        <p:nvPicPr>
          <p:cNvPr id="9" name="Picture 8"/>
          <p:cNvPicPr>
            <a:picLocks noChangeAspect="1"/>
          </p:cNvPicPr>
          <p:nvPr/>
        </p:nvPicPr>
        <p:blipFill>
          <a:blip r:embed="rId4"/>
          <a:stretch>
            <a:fillRect/>
          </a:stretch>
        </p:blipFill>
        <p:spPr>
          <a:xfrm>
            <a:off x="7823200" y="26469"/>
            <a:ext cx="355600" cy="649357"/>
          </a:xfrm>
          <a:prstGeom prst="rect">
            <a:avLst/>
          </a:prstGeom>
        </p:spPr>
      </p:pic>
      <p:pic>
        <p:nvPicPr>
          <p:cNvPr id="13" name="Picture 12"/>
          <p:cNvPicPr>
            <a:picLocks noChangeAspect="1"/>
          </p:cNvPicPr>
          <p:nvPr/>
        </p:nvPicPr>
        <p:blipFill>
          <a:blip r:embed="rId4"/>
          <a:stretch>
            <a:fillRect/>
          </a:stretch>
        </p:blipFill>
        <p:spPr>
          <a:xfrm>
            <a:off x="3733800" y="2838651"/>
            <a:ext cx="355600" cy="649357"/>
          </a:xfrm>
          <a:prstGeom prst="rect">
            <a:avLst/>
          </a:prstGeom>
        </p:spPr>
      </p:pic>
    </p:spTree>
    <p:extLst>
      <p:ext uri="{BB962C8B-B14F-4D97-AF65-F5344CB8AC3E}">
        <p14:creationId xmlns:p14="http://schemas.microsoft.com/office/powerpoint/2010/main" val="3444927948"/>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00456" y="1159042"/>
            <a:ext cx="3581400" cy="51816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Compatible PCI Configuration Registers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800600" y="1159042"/>
            <a:ext cx="4114800" cy="5545622"/>
          </a:xfrm>
        </p:spPr>
        <p:txBody>
          <a:bodyPr>
            <a:normAutofit/>
          </a:bodyPr>
          <a:lstStyle/>
          <a:p>
            <a:r>
              <a:rPr lang="en-US" sz="2200" dirty="0" smtClean="0">
                <a:latin typeface="Arial" panose="020B0604020202020204" pitchFamily="34" charset="0"/>
                <a:cs typeface="Arial" panose="020B0604020202020204" pitchFamily="34" charset="0"/>
              </a:rPr>
              <a:t>Implemented in PCIe too</a:t>
            </a:r>
          </a:p>
          <a:p>
            <a:r>
              <a:rPr lang="en-US" sz="2200" dirty="0" smtClean="0">
                <a:latin typeface="Arial" panose="020B0604020202020204" pitchFamily="34" charset="0"/>
                <a:cs typeface="Arial" panose="020B0604020202020204" pitchFamily="34" charset="0"/>
              </a:rPr>
              <a:t>PCI Configuration register </a:t>
            </a:r>
          </a:p>
          <a:p>
            <a:r>
              <a:rPr lang="en-US" sz="2200" dirty="0" smtClean="0">
                <a:latin typeface="Arial" panose="020B0604020202020204" pitchFamily="34" charset="0"/>
                <a:cs typeface="Arial" panose="020B0604020202020204" pitchFamily="34" charset="0"/>
              </a:rPr>
              <a:t>256 bytes </a:t>
            </a:r>
          </a:p>
          <a:p>
            <a:r>
              <a:rPr lang="en-US" sz="2200" dirty="0" smtClean="0">
                <a:latin typeface="Arial" panose="020B0604020202020204" pitchFamily="34" charset="0"/>
                <a:cs typeface="Arial" panose="020B0604020202020204" pitchFamily="34" charset="0"/>
              </a:rPr>
              <a:t>Every PCI device implements this space</a:t>
            </a:r>
          </a:p>
          <a:p>
            <a:pPr lvl="1"/>
            <a:r>
              <a:rPr lang="en-US" sz="1800" dirty="0" smtClean="0">
                <a:latin typeface="Arial" panose="020B0604020202020204" pitchFamily="34" charset="0"/>
                <a:cs typeface="Arial" panose="020B0604020202020204" pitchFamily="34" charset="0"/>
              </a:rPr>
              <a:t>PCI Express further extends this to 4KB, we’ll cover that in a bit</a:t>
            </a:r>
          </a:p>
          <a:p>
            <a:r>
              <a:rPr lang="en-US" sz="2200" dirty="0" smtClean="0">
                <a:latin typeface="Arial" panose="020B0604020202020204" pitchFamily="34" charset="0"/>
                <a:cs typeface="Arial" panose="020B0604020202020204" pitchFamily="34" charset="0"/>
              </a:rPr>
              <a:t>First 0x40 bytes are the header</a:t>
            </a:r>
          </a:p>
          <a:p>
            <a:r>
              <a:rPr lang="en-US" sz="2200" dirty="0" smtClean="0">
                <a:latin typeface="Arial" panose="020B0604020202020204" pitchFamily="34" charset="0"/>
                <a:cs typeface="Arial" panose="020B0604020202020204" pitchFamily="34" charset="0"/>
              </a:rPr>
              <a:t>The remaining bytes consist of a device dependent region, which consists of device-specific information per PCI SIG documentation</a:t>
            </a:r>
          </a:p>
        </p:txBody>
      </p:sp>
      <p:sp>
        <p:nvSpPr>
          <p:cNvPr id="5" name="TextBox 4"/>
          <p:cNvSpPr txBox="1"/>
          <p:nvPr/>
        </p:nvSpPr>
        <p:spPr>
          <a:xfrm>
            <a:off x="0" y="6566165"/>
            <a:ext cx="3591752"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Type 0 header, General PCI Device, PCI Spec 2.3</a:t>
            </a:r>
          </a:p>
        </p:txBody>
      </p:sp>
      <p:cxnSp>
        <p:nvCxnSpPr>
          <p:cNvPr id="7" name="Straight Connector 6"/>
          <p:cNvCxnSpPr/>
          <p:nvPr/>
        </p:nvCxnSpPr>
        <p:spPr>
          <a:xfrm>
            <a:off x="400456" y="2468343"/>
            <a:ext cx="3581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09285" y="1627910"/>
            <a:ext cx="3363741" cy="369332"/>
          </a:xfrm>
          <a:prstGeom prst="rect">
            <a:avLst/>
          </a:prstGeom>
          <a:noFill/>
        </p:spPr>
        <p:txBody>
          <a:bodyPr wrap="none" rtlCol="0">
            <a:spAutoFit/>
          </a:bodyPr>
          <a:lstStyle/>
          <a:p>
            <a:r>
              <a:rPr lang="en-US" dirty="0" smtClean="0"/>
              <a:t>PCI Configuration Register Header</a:t>
            </a:r>
            <a:endParaRPr lang="en-US" dirty="0"/>
          </a:p>
        </p:txBody>
      </p:sp>
      <p:sp>
        <p:nvSpPr>
          <p:cNvPr id="9" name="TextBox 8"/>
          <p:cNvSpPr txBox="1"/>
          <p:nvPr/>
        </p:nvSpPr>
        <p:spPr>
          <a:xfrm>
            <a:off x="3981856" y="1039998"/>
            <a:ext cx="463588" cy="276999"/>
          </a:xfrm>
          <a:prstGeom prst="rect">
            <a:avLst/>
          </a:prstGeom>
          <a:noFill/>
        </p:spPr>
        <p:txBody>
          <a:bodyPr wrap="none" rtlCol="0">
            <a:spAutoFit/>
          </a:bodyPr>
          <a:lstStyle/>
          <a:p>
            <a:r>
              <a:rPr lang="en-US" sz="1200" b="1" dirty="0" smtClean="0">
                <a:latin typeface="Courier New" panose="02070309020205020404" pitchFamily="49" charset="0"/>
                <a:cs typeface="Courier New" panose="02070309020205020404" pitchFamily="49" charset="0"/>
              </a:rPr>
              <a:t>00h</a:t>
            </a:r>
            <a:endParaRPr lang="en-US" sz="1200" b="1" dirty="0">
              <a:latin typeface="Courier New" panose="02070309020205020404" pitchFamily="49" charset="0"/>
              <a:cs typeface="Courier New" panose="02070309020205020404" pitchFamily="49" charset="0"/>
            </a:endParaRPr>
          </a:p>
        </p:txBody>
      </p:sp>
      <p:sp>
        <p:nvSpPr>
          <p:cNvPr id="11" name="TextBox 10"/>
          <p:cNvSpPr txBox="1"/>
          <p:nvPr/>
        </p:nvSpPr>
        <p:spPr>
          <a:xfrm>
            <a:off x="3991489" y="2329843"/>
            <a:ext cx="463588" cy="276999"/>
          </a:xfrm>
          <a:prstGeom prst="rect">
            <a:avLst/>
          </a:prstGeom>
          <a:noFill/>
        </p:spPr>
        <p:txBody>
          <a:bodyPr wrap="none" rtlCol="0">
            <a:spAutoFit/>
          </a:bodyPr>
          <a:lstStyle/>
          <a:p>
            <a:r>
              <a:rPr lang="en-US" sz="1200" b="1" dirty="0" smtClean="0">
                <a:latin typeface="Courier New" panose="02070309020205020404" pitchFamily="49" charset="0"/>
                <a:cs typeface="Courier New" panose="02070309020205020404" pitchFamily="49" charset="0"/>
              </a:rPr>
              <a:t>3Ch</a:t>
            </a:r>
            <a:endParaRPr lang="en-US" sz="1200" b="1" dirty="0">
              <a:latin typeface="Courier New" panose="02070309020205020404" pitchFamily="49" charset="0"/>
              <a:cs typeface="Courier New" panose="02070309020205020404" pitchFamily="49" charset="0"/>
            </a:endParaRPr>
          </a:p>
        </p:txBody>
      </p:sp>
      <p:sp>
        <p:nvSpPr>
          <p:cNvPr id="12" name="TextBox 11"/>
          <p:cNvSpPr txBox="1"/>
          <p:nvPr/>
        </p:nvSpPr>
        <p:spPr>
          <a:xfrm>
            <a:off x="3991298" y="6202142"/>
            <a:ext cx="463588" cy="276999"/>
          </a:xfrm>
          <a:prstGeom prst="rect">
            <a:avLst/>
          </a:prstGeom>
          <a:noFill/>
        </p:spPr>
        <p:txBody>
          <a:bodyPr wrap="none" rtlCol="0">
            <a:spAutoFit/>
          </a:bodyPr>
          <a:lstStyle/>
          <a:p>
            <a:r>
              <a:rPr lang="en-US" sz="1200" b="1" dirty="0" err="1" smtClean="0">
                <a:latin typeface="Courier New" panose="02070309020205020404" pitchFamily="49" charset="0"/>
                <a:cs typeface="Courier New" panose="02070309020205020404" pitchFamily="49" charset="0"/>
              </a:rPr>
              <a:t>FCh</a:t>
            </a:r>
            <a:endParaRPr lang="en-US" sz="1200" b="1" dirty="0">
              <a:latin typeface="Courier New" panose="02070309020205020404" pitchFamily="49" charset="0"/>
              <a:cs typeface="Courier New" panose="02070309020205020404" pitchFamily="49" charset="0"/>
            </a:endParaRPr>
          </a:p>
        </p:txBody>
      </p:sp>
      <p:sp>
        <p:nvSpPr>
          <p:cNvPr id="13" name="TextBox 12"/>
          <p:cNvSpPr txBox="1"/>
          <p:nvPr/>
        </p:nvSpPr>
        <p:spPr>
          <a:xfrm>
            <a:off x="838200" y="3749842"/>
            <a:ext cx="2610715" cy="369332"/>
          </a:xfrm>
          <a:prstGeom prst="rect">
            <a:avLst/>
          </a:prstGeom>
          <a:noFill/>
        </p:spPr>
        <p:txBody>
          <a:bodyPr wrap="none" rtlCol="0">
            <a:spAutoFit/>
          </a:bodyPr>
          <a:lstStyle/>
          <a:p>
            <a:r>
              <a:rPr lang="en-US" dirty="0" smtClean="0"/>
              <a:t>Device Dependent Region</a:t>
            </a:r>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173</a:t>
            </a:fld>
            <a:endParaRPr lang="en-US"/>
          </a:p>
        </p:txBody>
      </p:sp>
    </p:spTree>
    <p:extLst>
      <p:ext uri="{BB962C8B-B14F-4D97-AF65-F5344CB8AC3E}">
        <p14:creationId xmlns:p14="http://schemas.microsoft.com/office/powerpoint/2010/main" val="256149550"/>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noAutofit/>
          </a:bodyPr>
          <a:lstStyle/>
          <a:p>
            <a:r>
              <a:rPr lang="en-US" sz="3200" dirty="0">
                <a:latin typeface="Arial" panose="020B0604020202020204" pitchFamily="34" charset="0"/>
                <a:cs typeface="Arial" panose="020B0604020202020204" pitchFamily="34" charset="0"/>
              </a:rPr>
              <a:t>PCI Configuration Registers Header</a:t>
            </a:r>
            <a:br>
              <a:rPr lang="en-US" sz="32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(aka "configuration space all up in your face!"</a:t>
            </a:r>
            <a:r>
              <a:rPr lang="en-US" sz="2000" dirty="0" smtClean="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800600" y="1142999"/>
            <a:ext cx="4114800" cy="5423165"/>
          </a:xfrm>
        </p:spPr>
        <p:txBody>
          <a:bodyPr>
            <a:normAutofit/>
          </a:bodyPr>
          <a:lstStyle/>
          <a:p>
            <a:r>
              <a:rPr lang="en-US" sz="2200" dirty="0" smtClean="0">
                <a:latin typeface="Arial" panose="020B0604020202020204" pitchFamily="34" charset="0"/>
                <a:cs typeface="Arial" panose="020B0604020202020204" pitchFamily="34" charset="0"/>
              </a:rPr>
              <a:t>Implemented in PCIe too</a:t>
            </a:r>
          </a:p>
          <a:p>
            <a:r>
              <a:rPr lang="en-US" sz="2200" dirty="0" smtClean="0">
                <a:latin typeface="Arial" panose="020B0604020202020204" pitchFamily="34" charset="0"/>
                <a:cs typeface="Arial" panose="020B0604020202020204" pitchFamily="34" charset="0"/>
              </a:rPr>
              <a:t>Three header types (0-2)</a:t>
            </a:r>
          </a:p>
          <a:p>
            <a:r>
              <a:rPr lang="en-US" sz="2200" dirty="0" smtClean="0">
                <a:latin typeface="Arial" panose="020B0604020202020204" pitchFamily="34" charset="0"/>
                <a:cs typeface="Arial" panose="020B0604020202020204" pitchFamily="34" charset="0"/>
              </a:rPr>
              <a:t>Type 0 = General Device</a:t>
            </a:r>
          </a:p>
          <a:p>
            <a:r>
              <a:rPr lang="en-US" sz="2200" dirty="0" smtClean="0">
                <a:latin typeface="Arial" panose="020B0604020202020204" pitchFamily="34" charset="0"/>
                <a:cs typeface="Arial" panose="020B0604020202020204" pitchFamily="34" charset="0"/>
              </a:rPr>
              <a:t>Type 1 = PCI-to-PCI Bridge</a:t>
            </a:r>
          </a:p>
          <a:p>
            <a:r>
              <a:rPr lang="en-US" sz="2200" dirty="0" smtClean="0">
                <a:latin typeface="Arial" panose="020B0604020202020204" pitchFamily="34" charset="0"/>
                <a:cs typeface="Arial" panose="020B0604020202020204" pitchFamily="34" charset="0"/>
              </a:rPr>
              <a:t>Type 2 = </a:t>
            </a:r>
            <a:r>
              <a:rPr lang="en-US" sz="2200" dirty="0" err="1" smtClean="0">
                <a:latin typeface="Arial" panose="020B0604020202020204" pitchFamily="34" charset="0"/>
                <a:cs typeface="Arial" panose="020B0604020202020204" pitchFamily="34" charset="0"/>
              </a:rPr>
              <a:t>CardBus</a:t>
            </a:r>
            <a:r>
              <a:rPr lang="en-US" sz="2200" dirty="0" smtClean="0">
                <a:latin typeface="Arial" panose="020B0604020202020204" pitchFamily="34" charset="0"/>
                <a:cs typeface="Arial" panose="020B0604020202020204" pitchFamily="34" charset="0"/>
              </a:rPr>
              <a:t> Bridge</a:t>
            </a:r>
          </a:p>
          <a:p>
            <a:r>
              <a:rPr lang="en-US" sz="2200" dirty="0" smtClean="0">
                <a:latin typeface="Arial" panose="020B0604020202020204" pitchFamily="34" charset="0"/>
                <a:cs typeface="Arial" panose="020B0604020202020204" pitchFamily="34" charset="0"/>
              </a:rPr>
              <a:t>Shown is Type 0</a:t>
            </a:r>
          </a:p>
          <a:p>
            <a:r>
              <a:rPr lang="en-US" sz="2200" dirty="0" smtClean="0">
                <a:latin typeface="Arial" panose="020B0604020202020204" pitchFamily="34" charset="0"/>
                <a:cs typeface="Arial" panose="020B0604020202020204" pitchFamily="34" charset="0"/>
              </a:rPr>
              <a:t>Divided into 2 parts:</a:t>
            </a:r>
          </a:p>
          <a:p>
            <a:r>
              <a:rPr lang="en-US" sz="2200" dirty="0" smtClean="0">
                <a:latin typeface="Arial" panose="020B0604020202020204" pitchFamily="34" charset="0"/>
                <a:cs typeface="Arial" panose="020B0604020202020204" pitchFamily="34" charset="0"/>
              </a:rPr>
              <a:t>First 16 bytes (0-F) are standard and defined the same for all devices</a:t>
            </a:r>
          </a:p>
          <a:p>
            <a:r>
              <a:rPr lang="en-US" sz="2200" dirty="0" smtClean="0">
                <a:latin typeface="Arial" panose="020B0604020202020204" pitchFamily="34" charset="0"/>
                <a:cs typeface="Arial" panose="020B0604020202020204" pitchFamily="34" charset="0"/>
              </a:rPr>
              <a:t>The </a:t>
            </a:r>
            <a:r>
              <a:rPr lang="en-US" sz="2200" dirty="0">
                <a:latin typeface="Arial" panose="020B0604020202020204" pitchFamily="34" charset="0"/>
                <a:cs typeface="Arial" panose="020B0604020202020204" pitchFamily="34" charset="0"/>
              </a:rPr>
              <a:t>remaining header bytes </a:t>
            </a:r>
            <a:r>
              <a:rPr lang="en-US" sz="2200" dirty="0" smtClean="0">
                <a:latin typeface="Arial" panose="020B0604020202020204" pitchFamily="34" charset="0"/>
                <a:cs typeface="Arial" panose="020B0604020202020204" pitchFamily="34" charset="0"/>
              </a:rPr>
              <a:t>are optional per the vendor, depending on </a:t>
            </a:r>
            <a:r>
              <a:rPr lang="en-US" sz="2200" dirty="0">
                <a:latin typeface="Arial" panose="020B0604020202020204" pitchFamily="34" charset="0"/>
                <a:cs typeface="Arial" panose="020B0604020202020204" pitchFamily="34" charset="0"/>
              </a:rPr>
              <a:t>what function the device performs </a:t>
            </a:r>
            <a:endParaRPr lang="en-US" sz="2200" dirty="0" smtClean="0">
              <a:latin typeface="Arial" panose="020B0604020202020204" pitchFamily="34" charset="0"/>
              <a:cs typeface="Arial" panose="020B0604020202020204" pitchFamily="34"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066800"/>
            <a:ext cx="3962400" cy="54703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0" y="6566165"/>
            <a:ext cx="3591752"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Type 0 header, General PCI Device, PCI Spec 2.3</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174</a:t>
            </a:fld>
            <a:endParaRPr lang="en-US"/>
          </a:p>
        </p:txBody>
      </p:sp>
    </p:spTree>
    <p:extLst>
      <p:ext uri="{BB962C8B-B14F-4D97-AF65-F5344CB8AC3E}">
        <p14:creationId xmlns:p14="http://schemas.microsoft.com/office/powerpoint/2010/main" val="2943207225"/>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normAutofit/>
          </a:bodyPr>
          <a:lstStyle/>
          <a:p>
            <a:r>
              <a:rPr lang="en-US" sz="3600" dirty="0" smtClean="0">
                <a:latin typeface="Arial" panose="020B0604020202020204" pitchFamily="34" charset="0"/>
                <a:cs typeface="Arial" panose="020B0604020202020204" pitchFamily="34" charset="0"/>
              </a:rPr>
              <a:t>PCI Device Identification</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81000" y="2819400"/>
            <a:ext cx="8534400" cy="3746765"/>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Five fields (all required) can be used to identify the device and its basic functionality</a:t>
            </a:r>
          </a:p>
          <a:p>
            <a:r>
              <a:rPr lang="en-US" sz="2200" dirty="0" smtClean="0">
                <a:latin typeface="Arial" panose="020B0604020202020204" pitchFamily="34" charset="0"/>
                <a:cs typeface="Arial" panose="020B0604020202020204" pitchFamily="34" charset="0"/>
              </a:rPr>
              <a:t>Vendor ID identifies the manufacturer of the device</a:t>
            </a:r>
          </a:p>
          <a:p>
            <a:pPr lvl="1"/>
            <a:r>
              <a:rPr lang="en-US" sz="1800" dirty="0" smtClean="0">
                <a:latin typeface="Arial" panose="020B0604020202020204" pitchFamily="34" charset="0"/>
                <a:cs typeface="Arial" panose="020B0604020202020204" pitchFamily="34" charset="0"/>
              </a:rPr>
              <a:t>Allocated by the PCI SIG to ensure each is unique</a:t>
            </a:r>
          </a:p>
          <a:p>
            <a:r>
              <a:rPr lang="en-US" sz="2200" dirty="0" smtClean="0">
                <a:latin typeface="Arial" panose="020B0604020202020204" pitchFamily="34" charset="0"/>
                <a:cs typeface="Arial" panose="020B0604020202020204" pitchFamily="34" charset="0"/>
              </a:rPr>
              <a:t>Device ID identifies the particular device, set by the vendor</a:t>
            </a:r>
          </a:p>
          <a:p>
            <a:r>
              <a:rPr lang="en-US" sz="2200" dirty="0" smtClean="0">
                <a:latin typeface="Arial" panose="020B0604020202020204" pitchFamily="34" charset="0"/>
                <a:cs typeface="Arial" panose="020B0604020202020204" pitchFamily="34" charset="0"/>
              </a:rPr>
              <a:t>Revision ID is set by the vendor, viewed as an extension to Device ID (Intel is 8086h, AMD microcontrollers is 1022h)</a:t>
            </a:r>
          </a:p>
          <a:p>
            <a:r>
              <a:rPr lang="en-US" sz="2200" dirty="0" smtClean="0">
                <a:latin typeface="Arial" panose="020B0604020202020204" pitchFamily="34" charset="0"/>
                <a:cs typeface="Arial" panose="020B0604020202020204" pitchFamily="34" charset="0"/>
              </a:rPr>
              <a:t>Class Code used to identify the generic functionality of the device </a:t>
            </a:r>
          </a:p>
          <a:p>
            <a:r>
              <a:rPr lang="en-US" sz="2200" dirty="0" smtClean="0">
                <a:latin typeface="Arial" panose="020B0604020202020204" pitchFamily="34" charset="0"/>
                <a:cs typeface="Arial" panose="020B0604020202020204" pitchFamily="34" charset="0"/>
              </a:rPr>
              <a:t>Header Type identifies what type of header to expect (per the previous slide, general, PCI bridge, </a:t>
            </a:r>
            <a:r>
              <a:rPr lang="en-US" sz="2200" dirty="0" err="1" smtClean="0">
                <a:latin typeface="Arial" panose="020B0604020202020204" pitchFamily="34" charset="0"/>
                <a:cs typeface="Arial" panose="020B0604020202020204" pitchFamily="34" charset="0"/>
              </a:rPr>
              <a:t>CardBus</a:t>
            </a:r>
            <a:r>
              <a:rPr lang="en-US" sz="2200" dirty="0" smtClean="0">
                <a:latin typeface="Arial" panose="020B0604020202020204" pitchFamily="34" charset="0"/>
                <a:cs typeface="Arial" panose="020B0604020202020204" pitchFamily="34" charset="0"/>
              </a:rPr>
              <a:t> bridge)</a:t>
            </a:r>
          </a:p>
          <a:p>
            <a:pPr lvl="1"/>
            <a:r>
              <a:rPr lang="en-US" sz="1800" dirty="0" smtClean="0">
                <a:latin typeface="Arial" panose="020B0604020202020204" pitchFamily="34" charset="0"/>
                <a:cs typeface="Arial" panose="020B0604020202020204" pitchFamily="34" charset="0"/>
              </a:rPr>
              <a:t>Bit 7 being set (0x80) indicates device is a multi-function device</a:t>
            </a:r>
          </a:p>
        </p:txBody>
      </p: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73170"/>
          <a:stretch/>
        </p:blipFill>
        <p:spPr bwMode="auto">
          <a:xfrm>
            <a:off x="2514600" y="1143000"/>
            <a:ext cx="3962400" cy="14676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0" y="6566165"/>
            <a:ext cx="2149050" cy="276999"/>
          </a:xfrm>
          <a:prstGeom prst="rect">
            <a:avLst/>
          </a:prstGeom>
          <a:noFill/>
        </p:spPr>
        <p:txBody>
          <a:bodyPr wrap="none" rtlCol="0">
            <a:spAutoFit/>
          </a:bodyPr>
          <a:lstStyle/>
          <a:p>
            <a:r>
              <a:rPr lang="en-US" sz="1200" dirty="0" smtClean="0">
                <a:latin typeface="Arial" panose="020B0604020202020204" pitchFamily="34" charset="0"/>
                <a:cs typeface="Arial" panose="020B0604020202020204" pitchFamily="34" charset="0"/>
              </a:rPr>
              <a:t>Type 0 header, PCI Spec 2.3</a:t>
            </a:r>
            <a:endParaRPr lang="en-US" sz="1200" dirty="0">
              <a:latin typeface="Arial" panose="020B0604020202020204" pitchFamily="34" charset="0"/>
              <a:cs typeface="Arial" panose="020B0604020202020204" pitchFamily="34" charset="0"/>
            </a:endParaRPr>
          </a:p>
        </p:txBody>
      </p:sp>
      <p:sp>
        <p:nvSpPr>
          <p:cNvPr id="4" name="Rectangle 3"/>
          <p:cNvSpPr/>
          <p:nvPr/>
        </p:nvSpPr>
        <p:spPr>
          <a:xfrm>
            <a:off x="2573274" y="1261245"/>
            <a:ext cx="3540252" cy="333355"/>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573275" y="1942427"/>
            <a:ext cx="3534592" cy="314035"/>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483396" y="2263805"/>
            <a:ext cx="864283" cy="317175"/>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175</a:t>
            </a:fld>
            <a:endParaRPr lang="en-US"/>
          </a:p>
        </p:txBody>
      </p:sp>
    </p:spTree>
    <p:extLst>
      <p:ext uri="{BB962C8B-B14F-4D97-AF65-F5344CB8AC3E}">
        <p14:creationId xmlns:p14="http://schemas.microsoft.com/office/powerpoint/2010/main" val="2312944331"/>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44562"/>
          </a:xfrm>
        </p:spPr>
        <p:txBody>
          <a:bodyPr>
            <a:normAutofit/>
          </a:bodyPr>
          <a:lstStyle/>
          <a:p>
            <a:r>
              <a:rPr lang="en-US" sz="3600" dirty="0" smtClean="0">
                <a:latin typeface="Arial" panose="020B0604020202020204" pitchFamily="34" charset="0"/>
                <a:cs typeface="Arial" panose="020B0604020202020204" pitchFamily="34" charset="0"/>
              </a:rPr>
              <a:t>Base Address Registers (BARs)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800600" y="1143000"/>
            <a:ext cx="4114800" cy="5561664"/>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Base Address Registers point to the location in the system address space where the PCI device will be located</a:t>
            </a:r>
          </a:p>
          <a:p>
            <a:pPr lvl="1"/>
            <a:r>
              <a:rPr lang="en-US" sz="1800" dirty="0" smtClean="0">
                <a:latin typeface="Arial" panose="020B0604020202020204" pitchFamily="34" charset="0"/>
                <a:cs typeface="Arial" panose="020B0604020202020204" pitchFamily="34" charset="0"/>
              </a:rPr>
              <a:t>The device RAM, etc. (anything really, per the vendor)</a:t>
            </a:r>
          </a:p>
          <a:p>
            <a:r>
              <a:rPr lang="en-US" sz="2200" dirty="0" smtClean="0">
                <a:latin typeface="Arial" panose="020B0604020202020204" pitchFamily="34" charset="0"/>
                <a:cs typeface="Arial" panose="020B0604020202020204" pitchFamily="34" charset="0"/>
              </a:rPr>
              <a:t>BARs are R/W and the BIOS programs them to set up the Memory Map</a:t>
            </a:r>
          </a:p>
          <a:p>
            <a:r>
              <a:rPr lang="en-US" sz="2200" dirty="0" smtClean="0">
                <a:latin typeface="Arial" panose="020B0604020202020204" pitchFamily="34" charset="0"/>
                <a:cs typeface="Arial" panose="020B0604020202020204" pitchFamily="34" charset="0"/>
              </a:rPr>
              <a:t>PCI Configuration Register provides space for up to 6 BARs (bytes 10h thru 27h)</a:t>
            </a:r>
          </a:p>
          <a:p>
            <a:pPr lvl="1"/>
            <a:r>
              <a:rPr lang="en-US" sz="1800" dirty="0" smtClean="0">
                <a:latin typeface="Arial" panose="020B0604020202020204" pitchFamily="34" charset="0"/>
                <a:cs typeface="Arial" panose="020B0604020202020204" pitchFamily="34" charset="0"/>
              </a:rPr>
              <a:t>BAR[0-5]</a:t>
            </a:r>
          </a:p>
          <a:p>
            <a:r>
              <a:rPr lang="en-US" sz="2200" dirty="0" smtClean="0">
                <a:latin typeface="Arial" panose="020B0604020202020204" pitchFamily="34" charset="0"/>
                <a:cs typeface="Arial" panose="020B0604020202020204" pitchFamily="34" charset="0"/>
              </a:rPr>
              <a:t>Each BAR is 32-bits wide to support 32-bit address space locations</a:t>
            </a:r>
          </a:p>
          <a:p>
            <a:r>
              <a:rPr lang="en-US" sz="2200" dirty="0" smtClean="0">
                <a:latin typeface="Arial" panose="020B0604020202020204" pitchFamily="34" charset="0"/>
                <a:cs typeface="Arial" panose="020B0604020202020204" pitchFamily="34" charset="0"/>
              </a:rPr>
              <a:t>Concatenating two 32-bit BARs provides 64-bit addressing capability </a:t>
            </a:r>
            <a:endParaRPr lang="en-US" sz="2200" dirty="0">
              <a:latin typeface="Arial" panose="020B0604020202020204" pitchFamily="34" charset="0"/>
              <a:cs typeface="Arial" panose="020B0604020202020204" pitchFamily="34"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066800"/>
            <a:ext cx="3962400" cy="54703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0" y="6566165"/>
            <a:ext cx="1165255"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Type 0 </a:t>
            </a:r>
            <a:r>
              <a:rPr lang="en-US" sz="1200" dirty="0" smtClean="0">
                <a:latin typeface="Arial" panose="020B0604020202020204" pitchFamily="34" charset="0"/>
                <a:cs typeface="Arial" panose="020B0604020202020204" pitchFamily="34" charset="0"/>
              </a:rPr>
              <a:t>header</a:t>
            </a:r>
            <a:endParaRPr lang="en-US" sz="1200" dirty="0">
              <a:latin typeface="Arial" panose="020B0604020202020204" pitchFamily="34" charset="0"/>
              <a:cs typeface="Arial" panose="020B0604020202020204" pitchFamily="34" charset="0"/>
            </a:endParaRPr>
          </a:p>
        </p:txBody>
      </p:sp>
      <p:sp>
        <p:nvSpPr>
          <p:cNvPr id="6" name="Rectangle 5"/>
          <p:cNvSpPr/>
          <p:nvPr/>
        </p:nvSpPr>
        <p:spPr>
          <a:xfrm>
            <a:off x="457200" y="2514600"/>
            <a:ext cx="3534592" cy="1981200"/>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176</a:t>
            </a:fld>
            <a:endParaRPr lang="en-US"/>
          </a:p>
        </p:txBody>
      </p:sp>
    </p:spTree>
    <p:extLst>
      <p:ext uri="{BB962C8B-B14F-4D97-AF65-F5344CB8AC3E}">
        <p14:creationId xmlns:p14="http://schemas.microsoft.com/office/powerpoint/2010/main" val="3380787949"/>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2847" y="4191000"/>
            <a:ext cx="8229600" cy="2514600"/>
          </a:xfrm>
        </p:spPr>
        <p:txBody>
          <a:bodyPr>
            <a:normAutofit fontScale="92500"/>
          </a:bodyPr>
          <a:lstStyle/>
          <a:p>
            <a:r>
              <a:rPr lang="en-US" sz="2200" dirty="0" smtClean="0">
                <a:latin typeface="Arial" panose="020B0604020202020204" pitchFamily="34" charset="0"/>
                <a:cs typeface="Arial" panose="020B0604020202020204" pitchFamily="34" charset="0"/>
              </a:rPr>
              <a:t>Actual Base address is obtained by logically </a:t>
            </a:r>
            <a:r>
              <a:rPr lang="en-US" sz="2200" dirty="0" err="1" smtClean="0">
                <a:latin typeface="Arial" panose="020B0604020202020204" pitchFamily="34" charset="0"/>
                <a:cs typeface="Arial" panose="020B0604020202020204" pitchFamily="34" charset="0"/>
              </a:rPr>
              <a:t>ANDing</a:t>
            </a:r>
            <a:r>
              <a:rPr lang="en-US" sz="2200" dirty="0" smtClean="0">
                <a:latin typeface="Arial" panose="020B0604020202020204" pitchFamily="34" charset="0"/>
                <a:cs typeface="Arial" panose="020B0604020202020204" pitchFamily="34" charset="0"/>
              </a:rPr>
              <a:t> the value in bits 31:4 with FFFF_FFF0h (mask the low 4 bits)</a:t>
            </a:r>
          </a:p>
          <a:p>
            <a:pPr lvl="1"/>
            <a:r>
              <a:rPr lang="en-US" sz="1800" dirty="0" smtClean="0">
                <a:latin typeface="Arial" panose="020B0604020202020204" pitchFamily="34" charset="0"/>
                <a:cs typeface="Arial" panose="020B0604020202020204" pitchFamily="34" charset="0"/>
              </a:rPr>
              <a:t>Actual Base Address = (BAR[x] &amp; FFFF_FFF0h)</a:t>
            </a:r>
          </a:p>
          <a:p>
            <a:r>
              <a:rPr lang="en-US" sz="2200" dirty="0" smtClean="0">
                <a:latin typeface="Arial" panose="020B0604020202020204" pitchFamily="34" charset="0"/>
                <a:cs typeface="Arial" panose="020B0604020202020204" pitchFamily="34" charset="0"/>
              </a:rPr>
              <a:t>A cleared Bit 0 indicates this will be located in memory address space, otherwise IO space</a:t>
            </a:r>
          </a:p>
          <a:p>
            <a:r>
              <a:rPr lang="en-US" sz="2200" dirty="0" smtClean="0">
                <a:latin typeface="Arial" panose="020B0604020202020204" pitchFamily="34" charset="0"/>
                <a:cs typeface="Arial" panose="020B0604020202020204" pitchFamily="34" charset="0"/>
              </a:rPr>
              <a:t>64-bit accessibility is provided by programming back-to-back BARs</a:t>
            </a:r>
          </a:p>
          <a:p>
            <a:pPr lvl="1"/>
            <a:r>
              <a:rPr lang="en-US" sz="1800" dirty="0" smtClean="0">
                <a:latin typeface="Arial" panose="020B0604020202020204" pitchFamily="34" charset="0"/>
                <a:cs typeface="Arial" panose="020B0604020202020204" pitchFamily="34" charset="0"/>
              </a:rPr>
              <a:t>(BAR[x] &amp; FFFF_FFF0h) + (BAR[x+1] &amp; FFFF_FFF0h)*</a:t>
            </a:r>
            <a:endParaRPr lang="en-US" sz="1800" dirty="0">
              <a:latin typeface="Arial" panose="020B0604020202020204" pitchFamily="34" charset="0"/>
              <a:cs typeface="Arial" panose="020B0604020202020204" pitchFamily="34" charset="0"/>
            </a:endParaRPr>
          </a:p>
        </p:txBody>
      </p:sp>
      <p:pic>
        <p:nvPicPr>
          <p:cNvPr id="1433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5826"/>
          <a:stretch/>
        </p:blipFill>
        <p:spPr bwMode="auto">
          <a:xfrm rot="16200000">
            <a:off x="2627669" y="-39585"/>
            <a:ext cx="3117188" cy="53245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1"/>
          <p:cNvSpPr>
            <a:spLocks noGrp="1"/>
          </p:cNvSpPr>
          <p:nvPr>
            <p:ph type="title"/>
          </p:nvPr>
        </p:nvSpPr>
        <p:spPr>
          <a:xfrm>
            <a:off x="457200" y="228600"/>
            <a:ext cx="8229600" cy="944562"/>
          </a:xfrm>
        </p:spPr>
        <p:txBody>
          <a:bodyPr>
            <a:normAutofit fontScale="90000"/>
          </a:bodyPr>
          <a:lstStyle/>
          <a:p>
            <a:r>
              <a:rPr lang="en-US" sz="3600" dirty="0">
                <a:latin typeface="Arial" panose="020B0604020202020204" pitchFamily="34" charset="0"/>
                <a:cs typeface="Arial" panose="020B0604020202020204" pitchFamily="34" charset="0"/>
              </a:rPr>
              <a:t>Base Address </a:t>
            </a:r>
            <a:r>
              <a:rPr lang="en-US" sz="3600" dirty="0" smtClean="0">
                <a:latin typeface="Arial" panose="020B0604020202020204" pitchFamily="34" charset="0"/>
                <a:cs typeface="Arial" panose="020B0604020202020204" pitchFamily="34" charset="0"/>
              </a:rPr>
              <a:t>Register for Memory Space</a:t>
            </a:r>
            <a:endParaRPr lang="en-US" sz="3600" dirty="0">
              <a:latin typeface="Arial" panose="020B0604020202020204" pitchFamily="34" charset="0"/>
              <a:cs typeface="Arial" panose="020B0604020202020204" pitchFamily="34" charset="0"/>
            </a:endParaRPr>
          </a:p>
        </p:txBody>
      </p:sp>
      <p:sp>
        <p:nvSpPr>
          <p:cNvPr id="5" name="TextBox 4"/>
          <p:cNvSpPr txBox="1"/>
          <p:nvPr/>
        </p:nvSpPr>
        <p:spPr>
          <a:xfrm>
            <a:off x="-9728" y="6578077"/>
            <a:ext cx="2336024" cy="276999"/>
          </a:xfrm>
          <a:prstGeom prst="rect">
            <a:avLst/>
          </a:prstGeom>
          <a:noFill/>
        </p:spPr>
        <p:txBody>
          <a:bodyPr wrap="none" rtlCol="0">
            <a:spAutoFit/>
          </a:bodyPr>
          <a:lstStyle/>
          <a:p>
            <a:r>
              <a:rPr lang="en-US" sz="1200" dirty="0" smtClean="0"/>
              <a:t>*OSDEV</a:t>
            </a:r>
            <a:r>
              <a:rPr lang="en-US" sz="1200" dirty="0"/>
              <a:t>: http://wiki.osdev.org/PCI</a:t>
            </a:r>
          </a:p>
        </p:txBody>
      </p:sp>
      <p:sp>
        <p:nvSpPr>
          <p:cNvPr id="2" name="Slide Number Placeholder 1"/>
          <p:cNvSpPr>
            <a:spLocks noGrp="1"/>
          </p:cNvSpPr>
          <p:nvPr>
            <p:ph type="sldNum" sz="quarter" idx="12"/>
          </p:nvPr>
        </p:nvSpPr>
        <p:spPr/>
        <p:txBody>
          <a:bodyPr/>
          <a:lstStyle/>
          <a:p>
            <a:fld id="{B6F15528-21DE-4FAA-801E-634DDDAF4B2B}" type="slidenum">
              <a:rPr lang="en-US" smtClean="0"/>
              <a:pPr/>
              <a:t>177</a:t>
            </a:fld>
            <a:endParaRPr lang="en-US"/>
          </a:p>
        </p:txBody>
      </p:sp>
    </p:spTree>
    <p:extLst>
      <p:ext uri="{BB962C8B-B14F-4D97-AF65-F5344CB8AC3E}">
        <p14:creationId xmlns:p14="http://schemas.microsoft.com/office/powerpoint/2010/main" val="1535627807"/>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44562"/>
          </a:xfrm>
        </p:spPr>
        <p:txBody>
          <a:bodyPr/>
          <a:lstStyle/>
          <a:p>
            <a:r>
              <a:rPr lang="en-US" sz="3600" dirty="0">
                <a:latin typeface="Arial" panose="020B0604020202020204" pitchFamily="34" charset="0"/>
                <a:cs typeface="Arial" panose="020B0604020202020204" pitchFamily="34" charset="0"/>
              </a:rPr>
              <a:t>Base Address Register for I/O Space</a:t>
            </a:r>
          </a:p>
        </p:txBody>
      </p:sp>
      <p:sp>
        <p:nvSpPr>
          <p:cNvPr id="3" name="Content Placeholder 2"/>
          <p:cNvSpPr>
            <a:spLocks noGrp="1"/>
          </p:cNvSpPr>
          <p:nvPr>
            <p:ph idx="1"/>
          </p:nvPr>
        </p:nvSpPr>
        <p:spPr>
          <a:xfrm>
            <a:off x="457200" y="3657600"/>
            <a:ext cx="8229600" cy="2819400"/>
          </a:xfrm>
        </p:spPr>
        <p:txBody>
          <a:bodyPr>
            <a:normAutofit fontScale="92500" lnSpcReduction="10000"/>
          </a:bodyPr>
          <a:lstStyle/>
          <a:p>
            <a:r>
              <a:rPr lang="en-US" sz="2200" dirty="0">
                <a:latin typeface="Arial" panose="020B0604020202020204" pitchFamily="34" charset="0"/>
                <a:cs typeface="Arial" panose="020B0604020202020204" pitchFamily="34" charset="0"/>
              </a:rPr>
              <a:t>Actual Base address is obtained by logically </a:t>
            </a:r>
            <a:r>
              <a:rPr lang="en-US" sz="2200" dirty="0" err="1" smtClean="0">
                <a:latin typeface="Arial" panose="020B0604020202020204" pitchFamily="34" charset="0"/>
                <a:cs typeface="Arial" panose="020B0604020202020204" pitchFamily="34" charset="0"/>
              </a:rPr>
              <a:t>ANDing</a:t>
            </a:r>
            <a:r>
              <a:rPr lang="en-US" sz="2200" dirty="0" smtClean="0">
                <a:latin typeface="Arial" panose="020B0604020202020204" pitchFamily="34" charset="0"/>
                <a:cs typeface="Arial" panose="020B0604020202020204" pitchFamily="34" charset="0"/>
              </a:rPr>
              <a:t> </a:t>
            </a:r>
            <a:r>
              <a:rPr lang="en-US" sz="2200" dirty="0">
                <a:latin typeface="Arial" panose="020B0604020202020204" pitchFamily="34" charset="0"/>
                <a:cs typeface="Arial" panose="020B0604020202020204" pitchFamily="34" charset="0"/>
              </a:rPr>
              <a:t>the value in bits 31:4 with FFFF_FFF0h (mask the low 4 bits)</a:t>
            </a:r>
          </a:p>
          <a:p>
            <a:pPr lvl="1"/>
            <a:r>
              <a:rPr lang="en-US" sz="1800" dirty="0">
                <a:latin typeface="Arial" panose="020B0604020202020204" pitchFamily="34" charset="0"/>
                <a:cs typeface="Arial" panose="020B0604020202020204" pitchFamily="34" charset="0"/>
              </a:rPr>
              <a:t>Actual Base Address = (Base </a:t>
            </a:r>
            <a:r>
              <a:rPr lang="en-US" sz="1800" dirty="0" smtClean="0">
                <a:latin typeface="Arial" panose="020B0604020202020204" pitchFamily="34" charset="0"/>
                <a:cs typeface="Arial" panose="020B0604020202020204" pitchFamily="34" charset="0"/>
              </a:rPr>
              <a:t>Address[31:2] </a:t>
            </a:r>
            <a:r>
              <a:rPr lang="en-US" sz="1800" dirty="0">
                <a:latin typeface="Arial" panose="020B0604020202020204" pitchFamily="34" charset="0"/>
                <a:cs typeface="Arial" panose="020B0604020202020204" pitchFamily="34" charset="0"/>
              </a:rPr>
              <a:t>&amp; </a:t>
            </a:r>
            <a:r>
              <a:rPr lang="en-US" sz="1800" dirty="0" smtClean="0">
                <a:latin typeface="Arial" panose="020B0604020202020204" pitchFamily="34" charset="0"/>
                <a:cs typeface="Arial" panose="020B0604020202020204" pitchFamily="34" charset="0"/>
              </a:rPr>
              <a:t>FFFF_FFFCh</a:t>
            </a:r>
            <a:r>
              <a:rPr lang="en-US" sz="1800" dirty="0">
                <a:latin typeface="Arial" panose="020B0604020202020204" pitchFamily="34" charset="0"/>
                <a:cs typeface="Arial" panose="020B0604020202020204" pitchFamily="34" charset="0"/>
              </a:rPr>
              <a:t>)</a:t>
            </a:r>
          </a:p>
          <a:p>
            <a:r>
              <a:rPr lang="en-US" sz="2200" dirty="0" smtClean="0">
                <a:latin typeface="Arial" panose="020B0604020202020204" pitchFamily="34" charset="0"/>
                <a:cs typeface="Arial" panose="020B0604020202020204" pitchFamily="34" charset="0"/>
              </a:rPr>
              <a:t>If Bit 0 is 1, then the Base Address will be an offset in the port I/O address space</a:t>
            </a:r>
          </a:p>
          <a:p>
            <a:r>
              <a:rPr lang="en-US" sz="2200" dirty="0" smtClean="0">
                <a:latin typeface="Arial" panose="020B0604020202020204" pitchFamily="34" charset="0"/>
                <a:cs typeface="Arial" panose="020B0604020202020204" pitchFamily="34" charset="0"/>
              </a:rPr>
              <a:t>PCI </a:t>
            </a:r>
            <a:r>
              <a:rPr lang="en-US" sz="2200" dirty="0">
                <a:latin typeface="Arial" panose="020B0604020202020204" pitchFamily="34" charset="0"/>
                <a:cs typeface="Arial" panose="020B0604020202020204" pitchFamily="34" charset="0"/>
              </a:rPr>
              <a:t>SIG recommends that devices are mapped to memory rather than I/O, because I/O can be fragmented </a:t>
            </a:r>
          </a:p>
          <a:p>
            <a:pPr lvl="1"/>
            <a:r>
              <a:rPr lang="en-US" sz="1800" dirty="0">
                <a:latin typeface="Arial" panose="020B0604020202020204" pitchFamily="34" charset="0"/>
                <a:cs typeface="Arial" panose="020B0604020202020204" pitchFamily="34" charset="0"/>
              </a:rPr>
              <a:t>Look at the Fixed and Re-locatable I/O ports in your friendly neighborhood ICH (or PCH) </a:t>
            </a:r>
            <a:r>
              <a:rPr lang="en-US" sz="1800" dirty="0" smtClean="0">
                <a:latin typeface="Arial" panose="020B0604020202020204" pitchFamily="34" charset="0"/>
                <a:cs typeface="Arial" panose="020B0604020202020204" pitchFamily="34" charset="0"/>
              </a:rPr>
              <a:t>datasheet</a:t>
            </a:r>
          </a:p>
        </p:txBody>
      </p:sp>
      <p:pic>
        <p:nvPicPr>
          <p:cNvPr id="1433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76900"/>
          <a:stretch/>
        </p:blipFill>
        <p:spPr bwMode="auto">
          <a:xfrm rot="16200000">
            <a:off x="3548414" y="-1186214"/>
            <a:ext cx="1752600" cy="7020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178</a:t>
            </a:fld>
            <a:endParaRPr lang="en-US"/>
          </a:p>
        </p:txBody>
      </p:sp>
    </p:spTree>
    <p:extLst>
      <p:ext uri="{BB962C8B-B14F-4D97-AF65-F5344CB8AC3E}">
        <p14:creationId xmlns:p14="http://schemas.microsoft.com/office/powerpoint/2010/main" val="2274496703"/>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9274" r="30020"/>
          <a:stretch/>
        </p:blipFill>
        <p:spPr bwMode="auto">
          <a:xfrm>
            <a:off x="1481789" y="1681768"/>
            <a:ext cx="3244292" cy="26616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228600"/>
            <a:ext cx="8229600" cy="944562"/>
          </a:xfrm>
        </p:spPr>
        <p:txBody>
          <a:bodyPr/>
          <a:lstStyle/>
          <a:p>
            <a:r>
              <a:rPr lang="en-US" sz="3600" dirty="0" smtClean="0">
                <a:latin typeface="Arial" panose="020B0604020202020204" pitchFamily="34" charset="0"/>
                <a:cs typeface="Arial" panose="020B0604020202020204" pitchFamily="34" charset="0"/>
              </a:rPr>
              <a:t>BAR Limit/Size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029200" y="1447801"/>
            <a:ext cx="3657600" cy="3886200"/>
          </a:xfrm>
        </p:spPr>
        <p:txBody>
          <a:bodyPr>
            <a:normAutofit/>
          </a:bodyPr>
          <a:lstStyle/>
          <a:p>
            <a:r>
              <a:rPr lang="en-US" sz="2200" dirty="0" smtClean="0">
                <a:latin typeface="Arial" panose="020B0604020202020204" pitchFamily="34" charset="0"/>
                <a:cs typeface="Arial" panose="020B0604020202020204" pitchFamily="34" charset="0"/>
              </a:rPr>
              <a:t>A Base Address is half the information that’s needed</a:t>
            </a:r>
          </a:p>
          <a:p>
            <a:r>
              <a:rPr lang="en-US" sz="2200" dirty="0" smtClean="0">
                <a:latin typeface="Arial" panose="020B0604020202020204" pitchFamily="34" charset="0"/>
                <a:cs typeface="Arial" panose="020B0604020202020204" pitchFamily="34" charset="0"/>
              </a:rPr>
              <a:t>We need a limit to determine how this PCI device will be mapped into memory</a:t>
            </a:r>
          </a:p>
          <a:p>
            <a:r>
              <a:rPr lang="en-US" sz="2200" dirty="0" smtClean="0">
                <a:latin typeface="Arial" panose="020B0604020202020204" pitchFamily="34" charset="0"/>
                <a:cs typeface="Arial" panose="020B0604020202020204" pitchFamily="34" charset="0"/>
              </a:rPr>
              <a:t>How does the BIOS determine how much space the device needs?</a:t>
            </a:r>
          </a:p>
          <a:p>
            <a:endParaRPr lang="en-US" sz="2200" dirty="0" smtClean="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7396"/>
          <a:stretch/>
        </p:blipFill>
        <p:spPr bwMode="auto">
          <a:xfrm rot="16200000">
            <a:off x="2684965" y="2784909"/>
            <a:ext cx="832720" cy="6113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Straight Arrow Connector 19"/>
          <p:cNvCxnSpPr/>
          <p:nvPr/>
        </p:nvCxnSpPr>
        <p:spPr>
          <a:xfrm>
            <a:off x="1371600" y="2491903"/>
            <a:ext cx="258564" cy="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371600" y="2482175"/>
            <a:ext cx="0" cy="3156625"/>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221384" y="1668453"/>
            <a:ext cx="327334" cy="461665"/>
          </a:xfrm>
          <a:prstGeom prst="rect">
            <a:avLst/>
          </a:prstGeom>
          <a:noFill/>
        </p:spPr>
        <p:txBody>
          <a:bodyPr wrap="none" rtlCol="0">
            <a:spAutoFit/>
          </a:bodyPr>
          <a:lstStyle/>
          <a:p>
            <a:r>
              <a:rPr lang="en-US" sz="2400" dirty="0" smtClean="0"/>
              <a:t>?</a:t>
            </a:r>
            <a:endParaRPr lang="en-US" sz="2400" dirty="0"/>
          </a:p>
        </p:txBody>
      </p:sp>
      <p:sp>
        <p:nvSpPr>
          <p:cNvPr id="31" name="Rectangle 30"/>
          <p:cNvSpPr/>
          <p:nvPr/>
        </p:nvSpPr>
        <p:spPr>
          <a:xfrm>
            <a:off x="2680318" y="1681768"/>
            <a:ext cx="1737719"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p:cNvCxnSpPr/>
          <p:nvPr/>
        </p:nvCxnSpPr>
        <p:spPr>
          <a:xfrm flipV="1">
            <a:off x="2882451" y="1853119"/>
            <a:ext cx="0" cy="679966"/>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2548718" y="1853119"/>
            <a:ext cx="20979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4726080" y="5643008"/>
            <a:ext cx="1293720" cy="5718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1066800" y="5791200"/>
            <a:ext cx="4497481" cy="276999"/>
          </a:xfrm>
          <a:prstGeom prst="rect">
            <a:avLst/>
          </a:prstGeom>
          <a:solidFill>
            <a:schemeClr val="bg1"/>
          </a:solidFill>
        </p:spPr>
        <p:txBody>
          <a:bodyPr wrap="square" rtlCol="0">
            <a:spAutoFit/>
          </a:bodyPr>
          <a:lstStyle/>
          <a:p>
            <a:pPr algn="ctr"/>
            <a:r>
              <a:rPr lang="en-US" sz="1200" b="1" dirty="0" smtClean="0">
                <a:latin typeface="Arial" panose="020B0604020202020204" pitchFamily="34" charset="0"/>
                <a:cs typeface="Arial" panose="020B0604020202020204" pitchFamily="34" charset="0"/>
              </a:rPr>
              <a:t>Base Address = (E000_0000h &amp; FFFF_FFFFh)</a:t>
            </a:r>
            <a:endParaRPr lang="en-US" sz="1200" b="1" dirty="0">
              <a:latin typeface="Arial" panose="020B0604020202020204" pitchFamily="34" charset="0"/>
              <a:cs typeface="Arial" panose="020B0604020202020204" pitchFamily="34" charset="0"/>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pPr/>
              <a:t>179</a:t>
            </a:fld>
            <a:endParaRPr lang="en-US"/>
          </a:p>
        </p:txBody>
      </p:sp>
    </p:spTree>
    <p:extLst>
      <p:ext uri="{BB962C8B-B14F-4D97-AF65-F5344CB8AC3E}">
        <p14:creationId xmlns:p14="http://schemas.microsoft.com/office/powerpoint/2010/main" val="9329688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dirty="0">
                <a:latin typeface="Arial" panose="020B0604020202020204" pitchFamily="34" charset="0"/>
                <a:cs typeface="Arial" panose="020B0604020202020204" pitchFamily="34" charset="0"/>
              </a:rPr>
              <a:t>Copernicus_Log.txt</a:t>
            </a:r>
          </a:p>
        </p:txBody>
      </p:sp>
      <p:sp>
        <p:nvSpPr>
          <p:cNvPr id="3" name="Content Placeholder 2"/>
          <p:cNvSpPr>
            <a:spLocks noGrp="1"/>
          </p:cNvSpPr>
          <p:nvPr>
            <p:ph idx="1"/>
          </p:nvPr>
        </p:nvSpPr>
        <p:spPr>
          <a:xfrm>
            <a:off x="5791200" y="1447800"/>
            <a:ext cx="3124200" cy="5029200"/>
          </a:xfrm>
        </p:spPr>
        <p:txBody>
          <a:bodyPr>
            <a:noAutofit/>
          </a:bodyPr>
          <a:lstStyle/>
          <a:p>
            <a:pPr>
              <a:spcBef>
                <a:spcPts val="0"/>
              </a:spcBef>
            </a:pPr>
            <a:r>
              <a:rPr lang="en-US" sz="2200" dirty="0" smtClean="0">
                <a:latin typeface="Arial" panose="020B0604020202020204" pitchFamily="34" charset="0"/>
                <a:cs typeface="Arial" panose="020B0604020202020204" pitchFamily="34" charset="0"/>
                <a:sym typeface="Wingdings" panose="05000000000000000000" pitchFamily="2" charset="2"/>
              </a:rPr>
              <a:t>Contains a log file of human-readable information about the system which was just measured</a:t>
            </a:r>
          </a:p>
          <a:p>
            <a:pPr>
              <a:spcBef>
                <a:spcPts val="0"/>
              </a:spcBef>
            </a:pPr>
            <a:r>
              <a:rPr lang="en-US" sz="2200" dirty="0" smtClean="0">
                <a:latin typeface="Arial" panose="020B0604020202020204" pitchFamily="34" charset="0"/>
                <a:cs typeface="Arial" panose="020B0604020202020204" pitchFamily="34" charset="0"/>
                <a:sym typeface="Wingdings" panose="05000000000000000000" pitchFamily="2" charset="2"/>
              </a:rPr>
              <a:t>Also exit status to determine which, if any, measurements failed</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1" y="1447800"/>
            <a:ext cx="5562600" cy="452773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18</a:t>
            </a:fld>
            <a:endParaRPr lang="en-US"/>
          </a:p>
        </p:txBody>
      </p:sp>
    </p:spTree>
    <p:extLst>
      <p:ext uri="{BB962C8B-B14F-4D97-AF65-F5344CB8AC3E}">
        <p14:creationId xmlns:p14="http://schemas.microsoft.com/office/powerpoint/2010/main" val="2340805970"/>
      </p:ext>
    </p:extLst>
  </p:cSld>
  <p:clrMapOvr>
    <a:masterClrMapping/>
  </p:clrMapOvr>
  <p:timing>
    <p:tnLst>
      <p:par>
        <p:cTn xmlns:p14="http://schemas.microsoft.com/office/powerpoint/2010/mai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64"/>
            <a:ext cx="8229600" cy="944562"/>
          </a:xfrm>
        </p:spPr>
        <p:txBody>
          <a:bodyPr/>
          <a:lstStyle/>
          <a:p>
            <a:r>
              <a:rPr lang="en-US" sz="3600" dirty="0" smtClean="0">
                <a:latin typeface="Arial" panose="020B0604020202020204" pitchFamily="34" charset="0"/>
                <a:cs typeface="Arial" panose="020B0604020202020204" pitchFamily="34" charset="0"/>
              </a:rPr>
              <a:t>BAR Space Utilization (Size)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33400" y="4267200"/>
            <a:ext cx="8153400" cy="2362200"/>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CPU/BIOS can write all 1’s to the BAR to determine how much address space the device needs by writing all 1’s to the BAR</a:t>
            </a:r>
          </a:p>
          <a:p>
            <a:r>
              <a:rPr lang="en-US" sz="2200" dirty="0" smtClean="0">
                <a:latin typeface="Arial" panose="020B0604020202020204" pitchFamily="34" charset="0"/>
                <a:cs typeface="Arial" panose="020B0604020202020204" pitchFamily="34" charset="0"/>
              </a:rPr>
              <a:t>Device will return 0’s in all "I don’t care if they're set" bits</a:t>
            </a:r>
          </a:p>
          <a:p>
            <a:pPr lvl="1"/>
            <a:r>
              <a:rPr lang="en-US" sz="1800" dirty="0" smtClean="0">
                <a:latin typeface="Arial" panose="020B0604020202020204" pitchFamily="34" charset="0"/>
                <a:cs typeface="Arial" panose="020B0604020202020204" pitchFamily="34" charset="0"/>
              </a:rPr>
              <a:t>Or put another way, returns 1s in all the "don't set" bits</a:t>
            </a:r>
          </a:p>
          <a:p>
            <a:r>
              <a:rPr lang="en-US" sz="2400" dirty="0" smtClean="0">
                <a:latin typeface="Arial" panose="020B0604020202020204" pitchFamily="34" charset="0"/>
                <a:cs typeface="Arial" panose="020B0604020202020204" pitchFamily="34" charset="0"/>
              </a:rPr>
              <a:t>Pro tip: save the original value first! ;)</a:t>
            </a:r>
          </a:p>
          <a:p>
            <a:r>
              <a:rPr lang="en-US" sz="2200" dirty="0" smtClean="0">
                <a:latin typeface="Arial" panose="020B0604020202020204" pitchFamily="34" charset="0"/>
                <a:cs typeface="Arial" panose="020B0604020202020204" pitchFamily="34" charset="0"/>
              </a:rPr>
              <a:t>The device returns the don’t care bits into the BAR thus telling you how much address space the device needs</a:t>
            </a:r>
          </a:p>
          <a:p>
            <a:endParaRPr lang="en-US" sz="2200" dirty="0" smtClean="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p:txBody>
      </p:sp>
      <p:pic>
        <p:nvPicPr>
          <p:cNvPr id="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7296"/>
          <a:stretch/>
        </p:blipFill>
        <p:spPr bwMode="auto">
          <a:xfrm rot="16200000">
            <a:off x="3116055" y="-1134854"/>
            <a:ext cx="821987" cy="5987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667737" y="1736388"/>
            <a:ext cx="5723335" cy="369332"/>
          </a:xfrm>
          <a:prstGeom prst="rect">
            <a:avLst/>
          </a:prstGeom>
          <a:solidFill>
            <a:schemeClr val="bg1"/>
          </a:solidFill>
        </p:spPr>
        <p:txBody>
          <a:bodyPr wrap="square" rtlCol="0">
            <a:spAutoFit/>
          </a:bodyPr>
          <a:lstStyle/>
          <a:p>
            <a:pPr algn="ctr"/>
            <a:r>
              <a:rPr lang="en-US" dirty="0" smtClean="0"/>
              <a:t>1111  1111  1111  1111  1111  1111  1111  1111</a:t>
            </a:r>
            <a:endParaRPr lang="en-US" dirty="0"/>
          </a:p>
        </p:txBody>
      </p:sp>
      <p:pic>
        <p:nvPicPr>
          <p:cNvPr id="2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7296"/>
          <a:stretch/>
        </p:blipFill>
        <p:spPr bwMode="auto">
          <a:xfrm rot="16200000">
            <a:off x="3130646" y="693946"/>
            <a:ext cx="821987" cy="59872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TextBox 25"/>
          <p:cNvSpPr txBox="1"/>
          <p:nvPr/>
        </p:nvSpPr>
        <p:spPr>
          <a:xfrm>
            <a:off x="663106" y="3589652"/>
            <a:ext cx="5723335" cy="369332"/>
          </a:xfrm>
          <a:prstGeom prst="rect">
            <a:avLst/>
          </a:prstGeom>
          <a:solidFill>
            <a:schemeClr val="bg1"/>
          </a:solidFill>
        </p:spPr>
        <p:txBody>
          <a:bodyPr wrap="square" rtlCol="0">
            <a:spAutoFit/>
          </a:bodyPr>
          <a:lstStyle/>
          <a:p>
            <a:pPr algn="ctr"/>
            <a:r>
              <a:rPr lang="en-US" dirty="0" smtClean="0"/>
              <a:t>1111  1111  1111  0000  0000  0000  0000  0000</a:t>
            </a:r>
            <a:endParaRPr lang="en-US" dirty="0"/>
          </a:p>
        </p:txBody>
      </p:sp>
      <p:sp>
        <p:nvSpPr>
          <p:cNvPr id="10" name="Down Arrow 9"/>
          <p:cNvSpPr/>
          <p:nvPr/>
        </p:nvSpPr>
        <p:spPr>
          <a:xfrm>
            <a:off x="2443266" y="2451775"/>
            <a:ext cx="2131199" cy="824825"/>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3020400" y="2451775"/>
            <a:ext cx="976934" cy="646331"/>
          </a:xfrm>
          <a:prstGeom prst="rect">
            <a:avLst/>
          </a:prstGeom>
          <a:noFill/>
        </p:spPr>
        <p:txBody>
          <a:bodyPr wrap="none" rtlCol="0">
            <a:spAutoFit/>
          </a:bodyPr>
          <a:lstStyle/>
          <a:p>
            <a:pPr algn="ctr"/>
            <a:r>
              <a:rPr lang="en-US" dirty="0" smtClean="0"/>
              <a:t>Example</a:t>
            </a:r>
          </a:p>
          <a:p>
            <a:pPr algn="ctr"/>
            <a:r>
              <a:rPr lang="en-US" dirty="0" smtClean="0"/>
              <a:t>return</a:t>
            </a:r>
            <a:endParaRPr lang="en-US" dirty="0"/>
          </a:p>
        </p:txBody>
      </p:sp>
      <p:sp>
        <p:nvSpPr>
          <p:cNvPr id="13" name="TextBox 12"/>
          <p:cNvSpPr txBox="1"/>
          <p:nvPr/>
        </p:nvSpPr>
        <p:spPr>
          <a:xfrm>
            <a:off x="6541150" y="1743901"/>
            <a:ext cx="1726755" cy="400110"/>
          </a:xfrm>
          <a:prstGeom prst="rect">
            <a:avLst/>
          </a:prstGeom>
          <a:noFill/>
        </p:spPr>
        <p:txBody>
          <a:bodyPr wrap="none" rtlCol="0">
            <a:spAutoFit/>
          </a:bodyPr>
          <a:lstStyle/>
          <a:p>
            <a:r>
              <a:rPr lang="en-US" sz="2000" b="1" dirty="0" smtClean="0">
                <a:latin typeface="Arial" panose="020B0604020202020204" pitchFamily="34" charset="0"/>
                <a:cs typeface="Arial" panose="020B0604020202020204" pitchFamily="34" charset="0"/>
              </a:rPr>
              <a:t>FFFF_FFFFh</a:t>
            </a:r>
            <a:endParaRPr lang="en-US" sz="2000" b="1" dirty="0">
              <a:latin typeface="Arial" panose="020B0604020202020204" pitchFamily="34" charset="0"/>
              <a:cs typeface="Arial" panose="020B0604020202020204" pitchFamily="34" charset="0"/>
            </a:endParaRPr>
          </a:p>
        </p:txBody>
      </p:sp>
      <p:sp>
        <p:nvSpPr>
          <p:cNvPr id="15" name="TextBox 14"/>
          <p:cNvSpPr txBox="1"/>
          <p:nvPr/>
        </p:nvSpPr>
        <p:spPr>
          <a:xfrm>
            <a:off x="6570003" y="3574263"/>
            <a:ext cx="1669047" cy="400110"/>
          </a:xfrm>
          <a:prstGeom prst="rect">
            <a:avLst/>
          </a:prstGeom>
          <a:noFill/>
        </p:spPr>
        <p:txBody>
          <a:bodyPr wrap="none" rtlCol="0">
            <a:spAutoFit/>
          </a:bodyPr>
          <a:lstStyle/>
          <a:p>
            <a:r>
              <a:rPr lang="en-US" sz="2000" b="1" dirty="0" smtClean="0">
                <a:latin typeface="Arial" panose="020B0604020202020204" pitchFamily="34" charset="0"/>
                <a:cs typeface="Arial" panose="020B0604020202020204" pitchFamily="34" charset="0"/>
              </a:rPr>
              <a:t>FFF0_0000h</a:t>
            </a:r>
            <a:endParaRPr lang="en-US" sz="20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180</a:t>
            </a:fld>
            <a:endParaRPr lang="en-US"/>
          </a:p>
        </p:txBody>
      </p:sp>
    </p:spTree>
    <p:extLst>
      <p:ext uri="{BB962C8B-B14F-4D97-AF65-F5344CB8AC3E}">
        <p14:creationId xmlns:p14="http://schemas.microsoft.com/office/powerpoint/2010/main" val="104825219"/>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Ex 1: Determine Device Address Space Size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419600"/>
            <a:ext cx="8229600" cy="2438400"/>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The IEEE 1394 FireWire device on the E6400 has a BAR located at F1BFF800h  (lower bits are already 0 so this is the actual base address in memory)</a:t>
            </a:r>
          </a:p>
          <a:p>
            <a:pPr lvl="1"/>
            <a:r>
              <a:rPr lang="en-US" sz="1800" dirty="0" smtClean="0">
                <a:latin typeface="Arial" panose="020B0604020202020204" pitchFamily="34" charset="0"/>
                <a:cs typeface="Arial" panose="020B0604020202020204" pitchFamily="34" charset="0"/>
              </a:rPr>
              <a:t>Bit 0 = 0, so it’s mapped to memory</a:t>
            </a:r>
          </a:p>
          <a:p>
            <a:pPr lvl="1"/>
            <a:r>
              <a:rPr lang="en-US" sz="1800" dirty="0" smtClean="0">
                <a:latin typeface="Arial" panose="020B0604020202020204" pitchFamily="34" charset="0"/>
                <a:cs typeface="Arial" panose="020B0604020202020204" pitchFamily="34" charset="0"/>
              </a:rPr>
              <a:t>Bits 2:1 = 00 so it’s 32-bit address space (below 4GB)</a:t>
            </a:r>
          </a:p>
          <a:p>
            <a:pPr lvl="1"/>
            <a:r>
              <a:rPr lang="en-US" sz="1800" dirty="0" smtClean="0">
                <a:latin typeface="Arial" panose="020B0604020202020204" pitchFamily="34" charset="0"/>
                <a:cs typeface="Arial" panose="020B0604020202020204" pitchFamily="34" charset="0"/>
              </a:rPr>
              <a:t>Bit 4 = 0, so it’s not pre-</a:t>
            </a:r>
            <a:r>
              <a:rPr lang="en-US" sz="1800" dirty="0" err="1" smtClean="0">
                <a:latin typeface="Arial" panose="020B0604020202020204" pitchFamily="34" charset="0"/>
                <a:cs typeface="Arial" panose="020B0604020202020204" pitchFamily="34" charset="0"/>
              </a:rPr>
              <a:t>fetchable</a:t>
            </a:r>
            <a:endParaRPr lang="en-US" sz="18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We can open up a memory window at F1BFF800h and see the device</a:t>
            </a:r>
            <a:endParaRPr lang="en-US" sz="2200" dirty="0">
              <a:latin typeface="Arial" panose="020B0604020202020204" pitchFamily="34" charset="0"/>
              <a:cs typeface="Arial" panose="020B0604020202020204" pitchFamily="34" charset="0"/>
            </a:endParaRPr>
          </a:p>
        </p:txBody>
      </p:sp>
      <p:pic>
        <p:nvPicPr>
          <p:cNvPr id="153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33899" b="48291"/>
          <a:stretch/>
        </p:blipFill>
        <p:spPr bwMode="auto">
          <a:xfrm>
            <a:off x="76200" y="914400"/>
            <a:ext cx="4842753" cy="2728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val 4"/>
          <p:cNvSpPr/>
          <p:nvPr/>
        </p:nvSpPr>
        <p:spPr>
          <a:xfrm>
            <a:off x="1217346" y="3179328"/>
            <a:ext cx="687654" cy="26264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5"/>
          <p:cNvSpPr/>
          <p:nvPr/>
        </p:nvSpPr>
        <p:spPr>
          <a:xfrm>
            <a:off x="152400" y="2743200"/>
            <a:ext cx="4648200" cy="58366"/>
          </a:xfrm>
          <a:custGeom>
            <a:avLst/>
            <a:gdLst>
              <a:gd name="connsiteX0" fmla="*/ 0 w 3063797"/>
              <a:gd name="connsiteY0" fmla="*/ 0 h 58366"/>
              <a:gd name="connsiteX1" fmla="*/ 126459 w 3063797"/>
              <a:gd name="connsiteY1" fmla="*/ 9728 h 58366"/>
              <a:gd name="connsiteX2" fmla="*/ 194553 w 3063797"/>
              <a:gd name="connsiteY2" fmla="*/ 29183 h 58366"/>
              <a:gd name="connsiteX3" fmla="*/ 291829 w 3063797"/>
              <a:gd name="connsiteY3" fmla="*/ 48639 h 58366"/>
              <a:gd name="connsiteX4" fmla="*/ 466927 w 3063797"/>
              <a:gd name="connsiteY4" fmla="*/ 58366 h 58366"/>
              <a:gd name="connsiteX5" fmla="*/ 1274323 w 3063797"/>
              <a:gd name="connsiteY5" fmla="*/ 48639 h 58366"/>
              <a:gd name="connsiteX6" fmla="*/ 1410510 w 3063797"/>
              <a:gd name="connsiteY6" fmla="*/ 38911 h 58366"/>
              <a:gd name="connsiteX7" fmla="*/ 1624519 w 3063797"/>
              <a:gd name="connsiteY7" fmla="*/ 29183 h 58366"/>
              <a:gd name="connsiteX8" fmla="*/ 2772383 w 3063797"/>
              <a:gd name="connsiteY8" fmla="*/ 38911 h 58366"/>
              <a:gd name="connsiteX9" fmla="*/ 2966936 w 3063797"/>
              <a:gd name="connsiteY9" fmla="*/ 48639 h 5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63797" h="58366">
                <a:moveTo>
                  <a:pt x="0" y="0"/>
                </a:moveTo>
                <a:cubicBezTo>
                  <a:pt x="42153" y="3243"/>
                  <a:pt x="84471" y="4788"/>
                  <a:pt x="126459" y="9728"/>
                </a:cubicBezTo>
                <a:cubicBezTo>
                  <a:pt x="167634" y="14572"/>
                  <a:pt x="158580" y="20881"/>
                  <a:pt x="194553" y="29183"/>
                </a:cubicBezTo>
                <a:cubicBezTo>
                  <a:pt x="226774" y="36619"/>
                  <a:pt x="258812" y="46805"/>
                  <a:pt x="291829" y="48639"/>
                </a:cubicBezTo>
                <a:lnTo>
                  <a:pt x="466927" y="58366"/>
                </a:lnTo>
                <a:lnTo>
                  <a:pt x="1274323" y="48639"/>
                </a:lnTo>
                <a:cubicBezTo>
                  <a:pt x="1319825" y="47701"/>
                  <a:pt x="1365069" y="41436"/>
                  <a:pt x="1410510" y="38911"/>
                </a:cubicBezTo>
                <a:cubicBezTo>
                  <a:pt x="1481810" y="34950"/>
                  <a:pt x="1553183" y="32426"/>
                  <a:pt x="1624519" y="29183"/>
                </a:cubicBezTo>
                <a:lnTo>
                  <a:pt x="2772383" y="38911"/>
                </a:lnTo>
                <a:cubicBezTo>
                  <a:pt x="3523571" y="50380"/>
                  <a:pt x="2533310" y="48639"/>
                  <a:pt x="2966936" y="48639"/>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36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03" r="303" b="40279"/>
          <a:stretch/>
        </p:blipFill>
        <p:spPr bwMode="auto">
          <a:xfrm>
            <a:off x="4324350" y="1524000"/>
            <a:ext cx="4819650" cy="26394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Oval 7"/>
          <p:cNvSpPr/>
          <p:nvPr/>
        </p:nvSpPr>
        <p:spPr>
          <a:xfrm>
            <a:off x="152400" y="1352144"/>
            <a:ext cx="457200" cy="3810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914400" y="1352144"/>
            <a:ext cx="457200" cy="3810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Curved Connector 6"/>
          <p:cNvCxnSpPr>
            <a:stCxn id="9" idx="0"/>
            <a:endCxn id="15363" idx="0"/>
          </p:cNvCxnSpPr>
          <p:nvPr/>
        </p:nvCxnSpPr>
        <p:spPr>
          <a:xfrm rot="16200000" flipH="1">
            <a:off x="3852659" y="-1357515"/>
            <a:ext cx="171856" cy="5591175"/>
          </a:xfrm>
          <a:prstGeom prst="curvedConnector3">
            <a:avLst>
              <a:gd name="adj1" fmla="val -133018"/>
            </a:avLst>
          </a:prstGeom>
          <a:ln w="254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B6F15528-21DE-4FAA-801E-634DDDAF4B2B}" type="slidenum">
              <a:rPr lang="en-US" smtClean="0"/>
              <a:pPr/>
              <a:t>181</a:t>
            </a:fld>
            <a:endParaRPr lang="en-US"/>
          </a:p>
        </p:txBody>
      </p:sp>
    </p:spTree>
    <p:extLst>
      <p:ext uri="{BB962C8B-B14F-4D97-AF65-F5344CB8AC3E}">
        <p14:creationId xmlns:p14="http://schemas.microsoft.com/office/powerpoint/2010/main" val="1514897253"/>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303" r="303" b="40279"/>
          <a:stretch/>
        </p:blipFill>
        <p:spPr bwMode="auto">
          <a:xfrm>
            <a:off x="4324350" y="1524000"/>
            <a:ext cx="4819650" cy="26394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38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29985" b="48255"/>
          <a:stretch/>
        </p:blipFill>
        <p:spPr bwMode="auto">
          <a:xfrm>
            <a:off x="76199" y="932234"/>
            <a:ext cx="4842753" cy="27107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0"/>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Ex </a:t>
            </a:r>
            <a:r>
              <a:rPr lang="en-US" sz="3600" dirty="0">
                <a:latin typeface="Arial" panose="020B0604020202020204" pitchFamily="34" charset="0"/>
                <a:cs typeface="Arial" panose="020B0604020202020204" pitchFamily="34" charset="0"/>
              </a:rPr>
              <a:t>1: Determine Device Address Space Size</a:t>
            </a:r>
          </a:p>
        </p:txBody>
      </p:sp>
      <p:sp>
        <p:nvSpPr>
          <p:cNvPr id="3" name="Content Placeholder 2"/>
          <p:cNvSpPr>
            <a:spLocks noGrp="1"/>
          </p:cNvSpPr>
          <p:nvPr>
            <p:ph idx="1"/>
          </p:nvPr>
        </p:nvSpPr>
        <p:spPr>
          <a:xfrm>
            <a:off x="457200" y="4267200"/>
            <a:ext cx="8229600" cy="2590800"/>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We </a:t>
            </a:r>
            <a:r>
              <a:rPr lang="en-US" sz="2200" dirty="0">
                <a:latin typeface="Arial" panose="020B0604020202020204" pitchFamily="34" charset="0"/>
                <a:cs typeface="Arial" panose="020B0604020202020204" pitchFamily="34" charset="0"/>
              </a:rPr>
              <a:t>write all 1’s to </a:t>
            </a:r>
            <a:r>
              <a:rPr lang="en-US" sz="2200" dirty="0" smtClean="0">
                <a:latin typeface="Arial" panose="020B0604020202020204" pitchFamily="34" charset="0"/>
                <a:cs typeface="Arial" panose="020B0604020202020204" pitchFamily="34" charset="0"/>
              </a:rPr>
              <a:t>it just like the BIOS does to determine the size of the FireWire device</a:t>
            </a:r>
          </a:p>
          <a:p>
            <a:r>
              <a:rPr lang="en-US" sz="2200" dirty="0" smtClean="0">
                <a:latin typeface="Arial" panose="020B0604020202020204" pitchFamily="34" charset="0"/>
                <a:cs typeface="Arial" panose="020B0604020202020204" pitchFamily="34" charset="0"/>
              </a:rPr>
              <a:t>When you try this for yourself, try to pick a device that you know is not actively being used.  ;)</a:t>
            </a:r>
          </a:p>
          <a:p>
            <a:pPr lvl="1"/>
            <a:r>
              <a:rPr lang="en-US" sz="1800" dirty="0" smtClean="0">
                <a:latin typeface="Arial" panose="020B0604020202020204" pitchFamily="34" charset="0"/>
                <a:cs typeface="Arial" panose="020B0604020202020204" pitchFamily="34" charset="0"/>
              </a:rPr>
              <a:t>These things tend to not fail gracefully in my experience</a:t>
            </a:r>
          </a:p>
          <a:p>
            <a:pPr lvl="1"/>
            <a:r>
              <a:rPr lang="en-US" sz="1800" dirty="0" smtClean="0">
                <a:latin typeface="Arial" panose="020B0604020202020204" pitchFamily="34" charset="0"/>
                <a:cs typeface="Arial" panose="020B0604020202020204" pitchFamily="34" charset="0"/>
              </a:rPr>
              <a:t>But it’s nothing a reboot shouldn’t fix (but still, you have been warned, there is no guarantee the vendor has protected itself adequately from erroneous writes)  </a:t>
            </a:r>
          </a:p>
          <a:p>
            <a:pPr lvl="1"/>
            <a:r>
              <a:rPr lang="en-US" sz="1800" dirty="0" smtClean="0">
                <a:latin typeface="Arial" panose="020B0604020202020204" pitchFamily="34" charset="0"/>
                <a:cs typeface="Arial" panose="020B0604020202020204" pitchFamily="34" charset="0"/>
              </a:rPr>
              <a:t>Check the devices datasheet you might find something interesting</a:t>
            </a:r>
          </a:p>
        </p:txBody>
      </p:sp>
      <p:sp>
        <p:nvSpPr>
          <p:cNvPr id="5" name="Oval 4"/>
          <p:cNvSpPr/>
          <p:nvPr/>
        </p:nvSpPr>
        <p:spPr>
          <a:xfrm>
            <a:off x="1217346" y="3169600"/>
            <a:ext cx="687654" cy="26264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182</a:t>
            </a:fld>
            <a:endParaRPr lang="en-US"/>
          </a:p>
        </p:txBody>
      </p:sp>
    </p:spTree>
    <p:extLst>
      <p:ext uri="{BB962C8B-B14F-4D97-AF65-F5344CB8AC3E}">
        <p14:creationId xmlns:p14="http://schemas.microsoft.com/office/powerpoint/2010/main" val="2391070121"/>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r="29985" b="48442"/>
          <a:stretch/>
        </p:blipFill>
        <p:spPr bwMode="auto">
          <a:xfrm>
            <a:off x="76198" y="937098"/>
            <a:ext cx="4842753" cy="27059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4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30701" b="39982"/>
          <a:stretch/>
        </p:blipFill>
        <p:spPr bwMode="auto">
          <a:xfrm>
            <a:off x="4326025" y="1533728"/>
            <a:ext cx="4819650" cy="26297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0"/>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Ex </a:t>
            </a:r>
            <a:r>
              <a:rPr lang="en-US" sz="3600" dirty="0">
                <a:latin typeface="Arial" panose="020B0604020202020204" pitchFamily="34" charset="0"/>
                <a:cs typeface="Arial" panose="020B0604020202020204" pitchFamily="34" charset="0"/>
              </a:rPr>
              <a:t>1: Determine Device Address Space Size</a:t>
            </a:r>
          </a:p>
        </p:txBody>
      </p:sp>
      <p:sp>
        <p:nvSpPr>
          <p:cNvPr id="3" name="Content Placeholder 2"/>
          <p:cNvSpPr>
            <a:spLocks noGrp="1"/>
          </p:cNvSpPr>
          <p:nvPr>
            <p:ph idx="1"/>
          </p:nvPr>
        </p:nvSpPr>
        <p:spPr>
          <a:xfrm>
            <a:off x="457200" y="4419600"/>
            <a:ext cx="8229600" cy="2438400"/>
          </a:xfrm>
        </p:spPr>
        <p:txBody>
          <a:bodyPr>
            <a:normAutofit fontScale="92500"/>
          </a:bodyPr>
          <a:lstStyle/>
          <a:p>
            <a:pPr marL="457200" indent="-457200">
              <a:buFont typeface="+mj-lt"/>
              <a:buAutoNum type="arabicPeriod"/>
            </a:pPr>
            <a:r>
              <a:rPr lang="en-US" sz="2200" dirty="0" smtClean="0">
                <a:latin typeface="Arial" panose="020B0604020202020204" pitchFamily="34" charset="0"/>
                <a:cs typeface="Arial" panose="020B0604020202020204" pitchFamily="34" charset="0"/>
              </a:rPr>
              <a:t>The device returns the value FFFF_F800h to the BAR</a:t>
            </a:r>
          </a:p>
          <a:p>
            <a:pPr lvl="1"/>
            <a:r>
              <a:rPr lang="en-US" sz="1800" dirty="0" smtClean="0">
                <a:latin typeface="Arial" panose="020B0604020202020204" pitchFamily="34" charset="0"/>
                <a:cs typeface="Arial" panose="020B0604020202020204" pitchFamily="34" charset="0"/>
              </a:rPr>
              <a:t>These are the don’t care bits which tell us the range of the device memory</a:t>
            </a:r>
          </a:p>
          <a:p>
            <a:pPr lvl="1"/>
            <a:r>
              <a:rPr lang="en-US" sz="1800" dirty="0" smtClean="0">
                <a:latin typeface="Arial" panose="020B0604020202020204" pitchFamily="34" charset="0"/>
                <a:cs typeface="Arial" panose="020B0604020202020204" pitchFamily="34" charset="0"/>
              </a:rPr>
              <a:t>~(FFFF_F800) = 7FFh, so the device’s mapped address range in memory is F1BF_F800h - (F1BF_F800 + 7FFh) </a:t>
            </a:r>
          </a:p>
          <a:p>
            <a:pPr marL="457200" indent="-457200">
              <a:buFont typeface="+mj-lt"/>
              <a:buAutoNum type="arabicPeriod"/>
            </a:pPr>
            <a:r>
              <a:rPr lang="en-US" sz="2200" dirty="0" smtClean="0">
                <a:latin typeface="Arial" panose="020B0604020202020204" pitchFamily="34" charset="0"/>
                <a:cs typeface="Arial" panose="020B0604020202020204" pitchFamily="34" charset="0"/>
              </a:rPr>
              <a:t>Also notice that when we change the value in the BAR, the device is no longer mapped to F1BF_F800h (as evident by all 0xFF’s)</a:t>
            </a:r>
          </a:p>
        </p:txBody>
      </p:sp>
      <p:sp>
        <p:nvSpPr>
          <p:cNvPr id="5" name="Oval 4"/>
          <p:cNvSpPr/>
          <p:nvPr/>
        </p:nvSpPr>
        <p:spPr>
          <a:xfrm>
            <a:off x="1217346" y="3169600"/>
            <a:ext cx="687654" cy="26264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345480" y="2514600"/>
            <a:ext cx="4779064" cy="17526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183</a:t>
            </a:fld>
            <a:endParaRPr lang="en-US"/>
          </a:p>
        </p:txBody>
      </p:sp>
    </p:spTree>
    <p:extLst>
      <p:ext uri="{BB962C8B-B14F-4D97-AF65-F5344CB8AC3E}">
        <p14:creationId xmlns:p14="http://schemas.microsoft.com/office/powerpoint/2010/main" val="1106813242"/>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r="29985" b="48442"/>
          <a:stretch/>
        </p:blipFill>
        <p:spPr bwMode="auto">
          <a:xfrm>
            <a:off x="76198" y="937098"/>
            <a:ext cx="4842753" cy="27059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43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31095"/>
          <a:stretch/>
        </p:blipFill>
        <p:spPr bwMode="auto">
          <a:xfrm>
            <a:off x="4345481" y="1546698"/>
            <a:ext cx="4779064" cy="4371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0"/>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Ex </a:t>
            </a:r>
            <a:r>
              <a:rPr lang="en-US" sz="3600" dirty="0">
                <a:latin typeface="Arial" panose="020B0604020202020204" pitchFamily="34" charset="0"/>
                <a:cs typeface="Arial" panose="020B0604020202020204" pitchFamily="34" charset="0"/>
              </a:rPr>
              <a:t>1: Determine Device Address Space Size</a:t>
            </a:r>
          </a:p>
        </p:txBody>
      </p:sp>
      <p:sp>
        <p:nvSpPr>
          <p:cNvPr id="3" name="Content Placeholder 2"/>
          <p:cNvSpPr>
            <a:spLocks noGrp="1"/>
          </p:cNvSpPr>
          <p:nvPr>
            <p:ph idx="1"/>
          </p:nvPr>
        </p:nvSpPr>
        <p:spPr>
          <a:xfrm>
            <a:off x="0" y="3962400"/>
            <a:ext cx="4345481" cy="2895600"/>
          </a:xfrm>
        </p:spPr>
        <p:txBody>
          <a:bodyPr>
            <a:normAutofit/>
          </a:bodyPr>
          <a:lstStyle/>
          <a:p>
            <a:r>
              <a:rPr lang="en-US" sz="2200" dirty="0" smtClean="0">
                <a:latin typeface="Arial" panose="020B0604020202020204" pitchFamily="34" charset="0"/>
                <a:cs typeface="Arial" panose="020B0604020202020204" pitchFamily="34" charset="0"/>
              </a:rPr>
              <a:t>So let’s verify our mapped range:</a:t>
            </a:r>
          </a:p>
          <a:p>
            <a:r>
              <a:rPr lang="en-US" sz="2200" dirty="0" smtClean="0">
                <a:latin typeface="Arial" panose="020B0604020202020204" pitchFamily="34" charset="0"/>
                <a:cs typeface="Arial" panose="020B0604020202020204" pitchFamily="34" charset="0"/>
              </a:rPr>
              <a:t>We’ll view memory address F1BF_FF80h which is 80h bytes before our upper limit address as denoted by the red line</a:t>
            </a:r>
          </a:p>
        </p:txBody>
      </p:sp>
      <p:sp>
        <p:nvSpPr>
          <p:cNvPr id="8" name="Oval 7"/>
          <p:cNvSpPr/>
          <p:nvPr/>
        </p:nvSpPr>
        <p:spPr>
          <a:xfrm>
            <a:off x="4267200" y="2133600"/>
            <a:ext cx="3124200" cy="4572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3"/>
          <p:cNvSpPr/>
          <p:nvPr/>
        </p:nvSpPr>
        <p:spPr>
          <a:xfrm>
            <a:off x="4231532" y="4173166"/>
            <a:ext cx="4766553" cy="48638"/>
          </a:xfrm>
          <a:custGeom>
            <a:avLst/>
            <a:gdLst>
              <a:gd name="connsiteX0" fmla="*/ 0 w 4766553"/>
              <a:gd name="connsiteY0" fmla="*/ 38911 h 48638"/>
              <a:gd name="connsiteX1" fmla="*/ 525294 w 4766553"/>
              <a:gd name="connsiteY1" fmla="*/ 48638 h 48638"/>
              <a:gd name="connsiteX2" fmla="*/ 651753 w 4766553"/>
              <a:gd name="connsiteY2" fmla="*/ 38911 h 48638"/>
              <a:gd name="connsiteX3" fmla="*/ 894945 w 4766553"/>
              <a:gd name="connsiteY3" fmla="*/ 29183 h 48638"/>
              <a:gd name="connsiteX4" fmla="*/ 1011677 w 4766553"/>
              <a:gd name="connsiteY4" fmla="*/ 9728 h 48638"/>
              <a:gd name="connsiteX5" fmla="*/ 1040859 w 4766553"/>
              <a:gd name="connsiteY5" fmla="*/ 0 h 48638"/>
              <a:gd name="connsiteX6" fmla="*/ 2889115 w 4766553"/>
              <a:gd name="connsiteY6" fmla="*/ 19455 h 48638"/>
              <a:gd name="connsiteX7" fmla="*/ 3122579 w 4766553"/>
              <a:gd name="connsiteY7" fmla="*/ 29183 h 48638"/>
              <a:gd name="connsiteX8" fmla="*/ 3443591 w 4766553"/>
              <a:gd name="connsiteY8" fmla="*/ 38911 h 48638"/>
              <a:gd name="connsiteX9" fmla="*/ 3978613 w 4766553"/>
              <a:gd name="connsiteY9" fmla="*/ 29183 h 48638"/>
              <a:gd name="connsiteX10" fmla="*/ 4416357 w 4766553"/>
              <a:gd name="connsiteY10" fmla="*/ 19455 h 48638"/>
              <a:gd name="connsiteX11" fmla="*/ 4766553 w 4766553"/>
              <a:gd name="connsiteY11" fmla="*/ 19455 h 48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6553" h="48638">
                <a:moveTo>
                  <a:pt x="0" y="38911"/>
                </a:moveTo>
                <a:lnTo>
                  <a:pt x="525294" y="48638"/>
                </a:lnTo>
                <a:cubicBezTo>
                  <a:pt x="567572" y="48638"/>
                  <a:pt x="609534" y="41133"/>
                  <a:pt x="651753" y="38911"/>
                </a:cubicBezTo>
                <a:cubicBezTo>
                  <a:pt x="732770" y="34647"/>
                  <a:pt x="813881" y="32426"/>
                  <a:pt x="894945" y="29183"/>
                </a:cubicBezTo>
                <a:cubicBezTo>
                  <a:pt x="933364" y="23694"/>
                  <a:pt x="973757" y="19208"/>
                  <a:pt x="1011677" y="9728"/>
                </a:cubicBezTo>
                <a:cubicBezTo>
                  <a:pt x="1021624" y="7241"/>
                  <a:pt x="1031132" y="3243"/>
                  <a:pt x="1040859" y="0"/>
                </a:cubicBezTo>
                <a:lnTo>
                  <a:pt x="2889115" y="19455"/>
                </a:lnTo>
                <a:cubicBezTo>
                  <a:pt x="2966988" y="21012"/>
                  <a:pt x="3044738" y="26452"/>
                  <a:pt x="3122579" y="29183"/>
                </a:cubicBezTo>
                <a:lnTo>
                  <a:pt x="3443591" y="38911"/>
                </a:lnTo>
                <a:lnTo>
                  <a:pt x="3978613" y="29183"/>
                </a:lnTo>
                <a:lnTo>
                  <a:pt x="4416357" y="19455"/>
                </a:lnTo>
                <a:cubicBezTo>
                  <a:pt x="4533080" y="18014"/>
                  <a:pt x="4649821" y="19455"/>
                  <a:pt x="4766553" y="19455"/>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184</a:t>
            </a:fld>
            <a:endParaRPr lang="en-US"/>
          </a:p>
        </p:txBody>
      </p:sp>
    </p:spTree>
    <p:extLst>
      <p:ext uri="{BB962C8B-B14F-4D97-AF65-F5344CB8AC3E}">
        <p14:creationId xmlns:p14="http://schemas.microsoft.com/office/powerpoint/2010/main" val="3510496406"/>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30194" b="48473"/>
          <a:stretch/>
        </p:blipFill>
        <p:spPr bwMode="auto">
          <a:xfrm>
            <a:off x="87548" y="928991"/>
            <a:ext cx="4821676" cy="27042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45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31095"/>
          <a:stretch/>
        </p:blipFill>
        <p:spPr bwMode="auto">
          <a:xfrm>
            <a:off x="4345482" y="1561810"/>
            <a:ext cx="4779064" cy="4391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0"/>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Ex </a:t>
            </a:r>
            <a:r>
              <a:rPr lang="en-US" sz="3600" dirty="0">
                <a:latin typeface="Arial" panose="020B0604020202020204" pitchFamily="34" charset="0"/>
                <a:cs typeface="Arial" panose="020B0604020202020204" pitchFamily="34" charset="0"/>
              </a:rPr>
              <a:t>1: Determine Device Address Space Size</a:t>
            </a:r>
          </a:p>
        </p:txBody>
      </p:sp>
      <p:sp>
        <p:nvSpPr>
          <p:cNvPr id="3" name="Content Placeholder 2"/>
          <p:cNvSpPr>
            <a:spLocks noGrp="1"/>
          </p:cNvSpPr>
          <p:nvPr>
            <p:ph idx="1"/>
          </p:nvPr>
        </p:nvSpPr>
        <p:spPr>
          <a:xfrm>
            <a:off x="0" y="3886200"/>
            <a:ext cx="4345481" cy="2971800"/>
          </a:xfrm>
        </p:spPr>
        <p:txBody>
          <a:bodyPr>
            <a:normAutofit/>
          </a:bodyPr>
          <a:lstStyle/>
          <a:p>
            <a:r>
              <a:rPr lang="en-US" sz="2200" dirty="0" smtClean="0">
                <a:latin typeface="Arial" panose="020B0604020202020204" pitchFamily="34" charset="0"/>
                <a:cs typeface="Arial" panose="020B0604020202020204" pitchFamily="34" charset="0"/>
              </a:rPr>
              <a:t>When we reset the BAR back to its original value (F1BF_F800h), the device is (re)mapped back to memory</a:t>
            </a:r>
          </a:p>
          <a:p>
            <a:r>
              <a:rPr lang="en-US" sz="2200" dirty="0" smtClean="0">
                <a:latin typeface="Arial" panose="020B0604020202020204" pitchFamily="34" charset="0"/>
                <a:cs typeface="Arial" panose="020B0604020202020204" pitchFamily="34" charset="0"/>
              </a:rPr>
              <a:t>And it shows our upper limit measurement was correct</a:t>
            </a:r>
          </a:p>
          <a:p>
            <a:r>
              <a:rPr lang="en-US" sz="2200" dirty="0" smtClean="0">
                <a:latin typeface="Arial" panose="020B0604020202020204" pitchFamily="34" charset="0"/>
                <a:cs typeface="Arial" panose="020B0604020202020204" pitchFamily="34" charset="0"/>
              </a:rPr>
              <a:t>It’s good to see for yourself how this world works</a:t>
            </a:r>
          </a:p>
        </p:txBody>
      </p:sp>
      <p:sp>
        <p:nvSpPr>
          <p:cNvPr id="4" name="Freeform 3"/>
          <p:cNvSpPr/>
          <p:nvPr/>
        </p:nvSpPr>
        <p:spPr>
          <a:xfrm>
            <a:off x="4231532" y="4173166"/>
            <a:ext cx="4766553" cy="48638"/>
          </a:xfrm>
          <a:custGeom>
            <a:avLst/>
            <a:gdLst>
              <a:gd name="connsiteX0" fmla="*/ 0 w 4766553"/>
              <a:gd name="connsiteY0" fmla="*/ 38911 h 48638"/>
              <a:gd name="connsiteX1" fmla="*/ 525294 w 4766553"/>
              <a:gd name="connsiteY1" fmla="*/ 48638 h 48638"/>
              <a:gd name="connsiteX2" fmla="*/ 651753 w 4766553"/>
              <a:gd name="connsiteY2" fmla="*/ 38911 h 48638"/>
              <a:gd name="connsiteX3" fmla="*/ 894945 w 4766553"/>
              <a:gd name="connsiteY3" fmla="*/ 29183 h 48638"/>
              <a:gd name="connsiteX4" fmla="*/ 1011677 w 4766553"/>
              <a:gd name="connsiteY4" fmla="*/ 9728 h 48638"/>
              <a:gd name="connsiteX5" fmla="*/ 1040859 w 4766553"/>
              <a:gd name="connsiteY5" fmla="*/ 0 h 48638"/>
              <a:gd name="connsiteX6" fmla="*/ 2889115 w 4766553"/>
              <a:gd name="connsiteY6" fmla="*/ 19455 h 48638"/>
              <a:gd name="connsiteX7" fmla="*/ 3122579 w 4766553"/>
              <a:gd name="connsiteY7" fmla="*/ 29183 h 48638"/>
              <a:gd name="connsiteX8" fmla="*/ 3443591 w 4766553"/>
              <a:gd name="connsiteY8" fmla="*/ 38911 h 48638"/>
              <a:gd name="connsiteX9" fmla="*/ 3978613 w 4766553"/>
              <a:gd name="connsiteY9" fmla="*/ 29183 h 48638"/>
              <a:gd name="connsiteX10" fmla="*/ 4416357 w 4766553"/>
              <a:gd name="connsiteY10" fmla="*/ 19455 h 48638"/>
              <a:gd name="connsiteX11" fmla="*/ 4766553 w 4766553"/>
              <a:gd name="connsiteY11" fmla="*/ 19455 h 48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66553" h="48638">
                <a:moveTo>
                  <a:pt x="0" y="38911"/>
                </a:moveTo>
                <a:lnTo>
                  <a:pt x="525294" y="48638"/>
                </a:lnTo>
                <a:cubicBezTo>
                  <a:pt x="567572" y="48638"/>
                  <a:pt x="609534" y="41133"/>
                  <a:pt x="651753" y="38911"/>
                </a:cubicBezTo>
                <a:cubicBezTo>
                  <a:pt x="732770" y="34647"/>
                  <a:pt x="813881" y="32426"/>
                  <a:pt x="894945" y="29183"/>
                </a:cubicBezTo>
                <a:cubicBezTo>
                  <a:pt x="933364" y="23694"/>
                  <a:pt x="973757" y="19208"/>
                  <a:pt x="1011677" y="9728"/>
                </a:cubicBezTo>
                <a:cubicBezTo>
                  <a:pt x="1021624" y="7241"/>
                  <a:pt x="1031132" y="3243"/>
                  <a:pt x="1040859" y="0"/>
                </a:cubicBezTo>
                <a:lnTo>
                  <a:pt x="2889115" y="19455"/>
                </a:lnTo>
                <a:cubicBezTo>
                  <a:pt x="2966988" y="21012"/>
                  <a:pt x="3044738" y="26452"/>
                  <a:pt x="3122579" y="29183"/>
                </a:cubicBezTo>
                <a:lnTo>
                  <a:pt x="3443591" y="38911"/>
                </a:lnTo>
                <a:lnTo>
                  <a:pt x="3978613" y="29183"/>
                </a:lnTo>
                <a:lnTo>
                  <a:pt x="4416357" y="19455"/>
                </a:lnTo>
                <a:cubicBezTo>
                  <a:pt x="4533080" y="18014"/>
                  <a:pt x="4649821" y="19455"/>
                  <a:pt x="4766553" y="19455"/>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217346" y="3169600"/>
            <a:ext cx="687654" cy="26264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185</a:t>
            </a:fld>
            <a:endParaRPr lang="en-US"/>
          </a:p>
        </p:txBody>
      </p:sp>
    </p:spTree>
    <p:extLst>
      <p:ext uri="{BB962C8B-B14F-4D97-AF65-F5344CB8AC3E}">
        <p14:creationId xmlns:p14="http://schemas.microsoft.com/office/powerpoint/2010/main" val="1619245850"/>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r="29985" b="48442"/>
          <a:stretch/>
        </p:blipFill>
        <p:spPr bwMode="auto">
          <a:xfrm>
            <a:off x="76198" y="937098"/>
            <a:ext cx="4842753" cy="27059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03" r="303" b="37931"/>
          <a:stretch/>
        </p:blipFill>
        <p:spPr bwMode="auto">
          <a:xfrm>
            <a:off x="4345480" y="1524000"/>
            <a:ext cx="4819650"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0"/>
            <a:ext cx="8229600" cy="944562"/>
          </a:xfrm>
        </p:spPr>
        <p:txBody>
          <a:bodyPr>
            <a:normAutofit/>
          </a:bodyPr>
          <a:lstStyle/>
          <a:p>
            <a:r>
              <a:rPr lang="en-US" sz="3600" dirty="0" smtClean="0">
                <a:latin typeface="Arial" panose="020B0604020202020204" pitchFamily="34" charset="0"/>
                <a:cs typeface="Arial" panose="020B0604020202020204" pitchFamily="34" charset="0"/>
              </a:rPr>
              <a:t>Ex 2: </a:t>
            </a:r>
            <a:r>
              <a:rPr lang="en-US" sz="3600" dirty="0">
                <a:latin typeface="Arial" panose="020B0604020202020204" pitchFamily="34" charset="0"/>
                <a:cs typeface="Arial" panose="020B0604020202020204" pitchFamily="34" charset="0"/>
              </a:rPr>
              <a:t>Relocate the PCI </a:t>
            </a:r>
            <a:r>
              <a:rPr lang="en-US" sz="3600" dirty="0" smtClean="0">
                <a:latin typeface="Arial" panose="020B0604020202020204" pitchFamily="34" charset="0"/>
                <a:cs typeface="Arial" panose="020B0604020202020204" pitchFamily="34" charset="0"/>
              </a:rPr>
              <a:t>Device Mapping</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343400"/>
            <a:ext cx="8229600" cy="2438400"/>
          </a:xfrm>
        </p:spPr>
        <p:txBody>
          <a:bodyPr>
            <a:normAutofit/>
          </a:bodyPr>
          <a:lstStyle/>
          <a:p>
            <a:r>
              <a:rPr lang="en-US" sz="2200" dirty="0" smtClean="0">
                <a:latin typeface="Arial" panose="020B0604020202020204" pitchFamily="34" charset="0"/>
                <a:cs typeface="Arial" panose="020B0604020202020204" pitchFamily="34" charset="0"/>
              </a:rPr>
              <a:t>So as you noticed, when we changed the value in the BAR, the device was no longer mapped to memory</a:t>
            </a:r>
          </a:p>
          <a:p>
            <a:r>
              <a:rPr lang="en-US" sz="2200" dirty="0" smtClean="0">
                <a:latin typeface="Arial" panose="020B0604020202020204" pitchFamily="34" charset="0"/>
                <a:cs typeface="Arial" panose="020B0604020202020204" pitchFamily="34" charset="0"/>
              </a:rPr>
              <a:t>We wrote a value of all 1’s to it which is an invalid base address in itself (but is designed to return the mask)</a:t>
            </a:r>
          </a:p>
          <a:p>
            <a:r>
              <a:rPr lang="en-US" sz="2200" dirty="0" smtClean="0">
                <a:latin typeface="Arial" panose="020B0604020202020204" pitchFamily="34" charset="0"/>
                <a:cs typeface="Arial" panose="020B0604020202020204" pitchFamily="34" charset="0"/>
              </a:rPr>
              <a:t>So what if we write a valid* address for the device to be mapped to?</a:t>
            </a:r>
          </a:p>
        </p:txBody>
      </p:sp>
      <p:sp>
        <p:nvSpPr>
          <p:cNvPr id="5" name="Oval 4"/>
          <p:cNvSpPr/>
          <p:nvPr/>
        </p:nvSpPr>
        <p:spPr>
          <a:xfrm>
            <a:off x="1217346" y="3169600"/>
            <a:ext cx="687654" cy="26264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345480" y="2438400"/>
            <a:ext cx="4779064" cy="18288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2970" y="6581001"/>
            <a:ext cx="5226752" cy="276999"/>
          </a:xfrm>
          <a:prstGeom prst="rect">
            <a:avLst/>
          </a:prstGeom>
          <a:noFill/>
        </p:spPr>
        <p:txBody>
          <a:bodyPr wrap="none" rtlCol="0">
            <a:spAutoFit/>
          </a:bodyPr>
          <a:lstStyle/>
          <a:p>
            <a:r>
              <a:rPr lang="en-US" sz="1200" dirty="0" smtClean="0"/>
              <a:t>*Overlapping ranges are not checked for, “valid” means proceed at your own risk</a:t>
            </a:r>
            <a:endParaRPr lang="en-US" sz="1200"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186</a:t>
            </a:fld>
            <a:endParaRPr lang="en-US"/>
          </a:p>
        </p:txBody>
      </p:sp>
    </p:spTree>
    <p:extLst>
      <p:ext uri="{BB962C8B-B14F-4D97-AF65-F5344CB8AC3E}">
        <p14:creationId xmlns:p14="http://schemas.microsoft.com/office/powerpoint/2010/main" val="464360306"/>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30082" b="48567"/>
          <a:stretch/>
        </p:blipFill>
        <p:spPr bwMode="auto">
          <a:xfrm>
            <a:off x="77819" y="935476"/>
            <a:ext cx="4842753" cy="27091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483"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r="31095" b="37341"/>
          <a:stretch/>
        </p:blipFill>
        <p:spPr bwMode="auto">
          <a:xfrm>
            <a:off x="4366611" y="1527029"/>
            <a:ext cx="4779064" cy="2733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0"/>
            <a:ext cx="8229600" cy="944562"/>
          </a:xfrm>
        </p:spPr>
        <p:txBody>
          <a:bodyPr>
            <a:normAutofit/>
          </a:bodyPr>
          <a:lstStyle/>
          <a:p>
            <a:r>
              <a:rPr lang="en-US" sz="3600" dirty="0" smtClean="0">
                <a:latin typeface="Arial" panose="020B0604020202020204" pitchFamily="34" charset="0"/>
                <a:cs typeface="Arial" panose="020B0604020202020204" pitchFamily="34" charset="0"/>
              </a:rPr>
              <a:t>Ex </a:t>
            </a:r>
            <a:r>
              <a:rPr lang="en-US" sz="3600" dirty="0">
                <a:latin typeface="Arial" panose="020B0604020202020204" pitchFamily="34" charset="0"/>
                <a:cs typeface="Arial" panose="020B0604020202020204" pitchFamily="34" charset="0"/>
              </a:rPr>
              <a:t>2: Relocate the PCI </a:t>
            </a:r>
            <a:r>
              <a:rPr lang="en-US" sz="3600" dirty="0" smtClean="0">
                <a:latin typeface="Arial" panose="020B0604020202020204" pitchFamily="34" charset="0"/>
                <a:cs typeface="Arial" panose="020B0604020202020204" pitchFamily="34" charset="0"/>
              </a:rPr>
              <a:t>Device Mapping</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343400"/>
            <a:ext cx="8229600" cy="2514600"/>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Let’s try moving this to F1BF_F000h</a:t>
            </a:r>
          </a:p>
          <a:p>
            <a:pPr lvl="1"/>
            <a:r>
              <a:rPr lang="en-US" sz="1800" dirty="0" smtClean="0">
                <a:latin typeface="Arial" panose="020B0604020202020204" pitchFamily="34" charset="0"/>
                <a:cs typeface="Arial" panose="020B0604020202020204" pitchFamily="34" charset="0"/>
              </a:rPr>
              <a:t>On the E6400 I checked beforehand and saw that this address space appeared to be unused (was all 0xFF’s)</a:t>
            </a:r>
          </a:p>
          <a:p>
            <a:r>
              <a:rPr lang="en-US" sz="2200" dirty="0" smtClean="0">
                <a:latin typeface="Arial" panose="020B0604020202020204" pitchFamily="34" charset="0"/>
                <a:cs typeface="Arial" panose="020B0604020202020204" pitchFamily="34" charset="0"/>
              </a:rPr>
              <a:t>When we write F1BF_F000h to the BAR… the device has been relocated.</a:t>
            </a:r>
          </a:p>
          <a:p>
            <a:r>
              <a:rPr lang="en-US" sz="2200" dirty="0" smtClean="0">
                <a:latin typeface="Arial" panose="020B0604020202020204" pitchFamily="34" charset="0"/>
                <a:cs typeface="Arial" panose="020B0604020202020204" pitchFamily="34" charset="0"/>
              </a:rPr>
              <a:t>This is part of the way the CPU/BIOS builds the memory map</a:t>
            </a:r>
          </a:p>
          <a:p>
            <a:pPr lvl="1"/>
            <a:r>
              <a:rPr lang="en-US" sz="1800" dirty="0" smtClean="0">
                <a:latin typeface="Arial" panose="020B0604020202020204" pitchFamily="34" charset="0"/>
                <a:cs typeface="Arial" panose="020B0604020202020204" pitchFamily="34" charset="0"/>
              </a:rPr>
              <a:t>And you can too, with sufficient permissions</a:t>
            </a:r>
          </a:p>
          <a:p>
            <a:pPr lvl="1"/>
            <a:r>
              <a:rPr lang="en-US" sz="1800" dirty="0" smtClean="0">
                <a:latin typeface="Arial" panose="020B0604020202020204" pitchFamily="34" charset="0"/>
                <a:cs typeface="Arial" panose="020B0604020202020204" pitchFamily="34" charset="0"/>
              </a:rPr>
              <a:t>Not really a security issue, just a “how the world works” kind of example</a:t>
            </a:r>
          </a:p>
        </p:txBody>
      </p:sp>
      <p:sp>
        <p:nvSpPr>
          <p:cNvPr id="5" name="Oval 4"/>
          <p:cNvSpPr/>
          <p:nvPr/>
        </p:nvSpPr>
        <p:spPr>
          <a:xfrm>
            <a:off x="1217346" y="3198784"/>
            <a:ext cx="687654" cy="26264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4267200" y="2094688"/>
            <a:ext cx="3124200" cy="457200"/>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187</a:t>
            </a:fld>
            <a:endParaRPr lang="en-US"/>
          </a:p>
        </p:txBody>
      </p:sp>
    </p:spTree>
    <p:extLst>
      <p:ext uri="{BB962C8B-B14F-4D97-AF65-F5344CB8AC3E}">
        <p14:creationId xmlns:p14="http://schemas.microsoft.com/office/powerpoint/2010/main" val="1156922507"/>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Things to be aware of once you start learning down at this level</a:t>
            </a:r>
            <a:endParaRPr lang="en-US" dirty="0"/>
          </a:p>
        </p:txBody>
      </p:sp>
      <p:sp>
        <p:nvSpPr>
          <p:cNvPr id="3" name="Content Placeholder 2"/>
          <p:cNvSpPr>
            <a:spLocks noGrp="1"/>
          </p:cNvSpPr>
          <p:nvPr>
            <p:ph idx="1"/>
          </p:nvPr>
        </p:nvSpPr>
        <p:spPr>
          <a:xfrm>
            <a:off x="457200" y="1371600"/>
            <a:ext cx="8305800" cy="4876800"/>
          </a:xfrm>
        </p:spPr>
        <p:txBody>
          <a:bodyPr>
            <a:normAutofit fontScale="55000" lnSpcReduction="20000"/>
          </a:bodyPr>
          <a:lstStyle/>
          <a:p>
            <a:r>
              <a:rPr lang="en-US" dirty="0" smtClean="0"/>
              <a:t>Here's a recent ASIA CCS paper evaluating whether past work on attacks that manipulate PCI (e.g. forcing MMIO overlap, configuration range overlap, </a:t>
            </a:r>
            <a:r>
              <a:rPr lang="en-US" dirty="0" err="1" smtClean="0"/>
              <a:t>etc</a:t>
            </a:r>
            <a:r>
              <a:rPr lang="en-US" dirty="0" smtClean="0"/>
              <a:t>) and other low level information for a pass-through device inside virtual environments (answer: doesn't seem like it, but they found a new attack :))</a:t>
            </a:r>
          </a:p>
          <a:p>
            <a:r>
              <a:rPr lang="en-US" dirty="0" smtClean="0"/>
              <a:t>On </a:t>
            </a:r>
            <a:r>
              <a:rPr lang="en-US" dirty="0"/>
              <a:t>the Feasibility of Software Attacks on </a:t>
            </a:r>
            <a:r>
              <a:rPr lang="en-US" dirty="0" smtClean="0"/>
              <a:t>Commodity Virtual </a:t>
            </a:r>
            <a:r>
              <a:rPr lang="en-US" dirty="0"/>
              <a:t>Machine Monitors via Direct Device </a:t>
            </a:r>
            <a:r>
              <a:rPr lang="en-US" dirty="0" smtClean="0"/>
              <a:t>Assignment – </a:t>
            </a:r>
            <a:r>
              <a:rPr lang="en-US" dirty="0" err="1" smtClean="0"/>
              <a:t>Pek</a:t>
            </a:r>
            <a:r>
              <a:rPr lang="en-US" dirty="0" smtClean="0"/>
              <a:t> et al.</a:t>
            </a:r>
          </a:p>
          <a:p>
            <a:endParaRPr lang="en-US" dirty="0"/>
          </a:p>
          <a:p>
            <a:endParaRPr lang="en-US" dirty="0" smtClean="0"/>
          </a:p>
          <a:p>
            <a:endParaRPr lang="en-US" dirty="0"/>
          </a:p>
          <a:p>
            <a:endParaRPr lang="en-US" dirty="0" smtClean="0"/>
          </a:p>
          <a:p>
            <a:endParaRPr lang="en-US" dirty="0" smtClean="0"/>
          </a:p>
          <a:p>
            <a:endParaRPr lang="en-US" dirty="0"/>
          </a:p>
          <a:p>
            <a:endParaRPr lang="en-US" dirty="0" smtClean="0"/>
          </a:p>
          <a:p>
            <a:endParaRPr lang="en-US" dirty="0"/>
          </a:p>
          <a:p>
            <a:endParaRPr lang="en-US" dirty="0" smtClean="0"/>
          </a:p>
          <a:p>
            <a:endParaRPr lang="en-US" dirty="0"/>
          </a:p>
          <a:p>
            <a:r>
              <a:rPr lang="en-US" dirty="0">
                <a:hlinkClick r:id="rId2"/>
              </a:rPr>
              <a:t>https://www.iseclab.org/people/andrew/download/asia14.pdf</a:t>
            </a:r>
            <a:endParaRPr lang="en-US" dirty="0"/>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188</a:t>
            </a:fld>
            <a:endParaRPr lang="en-US"/>
          </a:p>
        </p:txBody>
      </p:sp>
      <p:pic>
        <p:nvPicPr>
          <p:cNvPr id="5" name="Picture 4"/>
          <p:cNvPicPr>
            <a:picLocks noChangeAspect="1"/>
          </p:cNvPicPr>
          <p:nvPr/>
        </p:nvPicPr>
        <p:blipFill>
          <a:blip r:embed="rId3"/>
          <a:stretch>
            <a:fillRect/>
          </a:stretch>
        </p:blipFill>
        <p:spPr>
          <a:xfrm>
            <a:off x="1905000" y="2895600"/>
            <a:ext cx="5321300" cy="2476500"/>
          </a:xfrm>
          <a:prstGeom prst="rect">
            <a:avLst/>
          </a:prstGeom>
        </p:spPr>
      </p:pic>
    </p:spTree>
    <p:extLst>
      <p:ext uri="{BB962C8B-B14F-4D97-AF65-F5344CB8AC3E}">
        <p14:creationId xmlns:p14="http://schemas.microsoft.com/office/powerpoint/2010/main" val="1216891145"/>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44562"/>
          </a:xfrm>
        </p:spPr>
        <p:txBody>
          <a:bodyPr>
            <a:normAutofit fontScale="90000"/>
          </a:bodyPr>
          <a:lstStyle/>
          <a:p>
            <a:r>
              <a:rPr lang="en-US" sz="3600" dirty="0" smtClean="0">
                <a:latin typeface="Arial" panose="020B0604020202020204" pitchFamily="34" charset="0"/>
                <a:cs typeface="Arial" panose="020B0604020202020204" pitchFamily="34" charset="0"/>
              </a:rPr>
              <a:t>Command Register and Address Space Access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190999" y="3962400"/>
            <a:ext cx="4753327" cy="2743200"/>
          </a:xfrm>
        </p:spPr>
        <p:txBody>
          <a:bodyPr>
            <a:normAutofit fontScale="92500"/>
          </a:bodyPr>
          <a:lstStyle/>
          <a:p>
            <a:r>
              <a:rPr lang="en-US" sz="2200" dirty="0" smtClean="0">
                <a:latin typeface="Arial" panose="020B0604020202020204" pitchFamily="34" charset="0"/>
                <a:cs typeface="Arial" panose="020B0604020202020204" pitchFamily="34" charset="0"/>
              </a:rPr>
              <a:t>Determine whether a PCI device will respond to I/O accesses and Memory-Space accesses</a:t>
            </a:r>
          </a:p>
          <a:p>
            <a:r>
              <a:rPr lang="en-US" sz="2200" dirty="0" smtClean="0">
                <a:latin typeface="Arial" panose="020B0604020202020204" pitchFamily="34" charset="0"/>
                <a:cs typeface="Arial" panose="020B0604020202020204" pitchFamily="34" charset="0"/>
              </a:rPr>
              <a:t>The BIOS must set the applicable bit(s) to 1 if the device will be mapped to memory and/or I/O space</a:t>
            </a:r>
          </a:p>
          <a:p>
            <a:r>
              <a:rPr lang="en-US" sz="2200" dirty="0" smtClean="0">
                <a:latin typeface="Arial" panose="020B0604020202020204" pitchFamily="34" charset="0"/>
                <a:cs typeface="Arial" panose="020B0604020202020204" pitchFamily="34" charset="0"/>
              </a:rPr>
              <a:t>Turning these off/on will un/map the device (BARs) in the address space</a:t>
            </a:r>
            <a:endParaRPr lang="en-US" sz="2200" dirty="0">
              <a:latin typeface="Arial" panose="020B0604020202020204" pitchFamily="34" charset="0"/>
              <a:cs typeface="Arial" panose="020B0604020202020204" pitchFamily="34" charset="0"/>
            </a:endParaRPr>
          </a:p>
        </p:txBody>
      </p:sp>
      <p:pic>
        <p:nvPicPr>
          <p:cNvPr id="2355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3944" y="1143000"/>
            <a:ext cx="4710510" cy="27536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990600"/>
            <a:ext cx="3962400" cy="54703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1905000" y="1456106"/>
            <a:ext cx="1767296" cy="322237"/>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8696785" y="1352144"/>
            <a:ext cx="247542" cy="385442"/>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29787" y="1352144"/>
            <a:ext cx="247542" cy="385442"/>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flipV="1">
            <a:off x="3200400" y="1524000"/>
            <a:ext cx="1524000" cy="93224"/>
          </a:xfrm>
          <a:prstGeom prst="straightConnector1">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B6F15528-21DE-4FAA-801E-634DDDAF4B2B}" type="slidenum">
              <a:rPr lang="en-US" smtClean="0"/>
              <a:pPr/>
              <a:t>189</a:t>
            </a:fld>
            <a:endParaRPr lang="en-US"/>
          </a:p>
        </p:txBody>
      </p:sp>
    </p:spTree>
    <p:extLst>
      <p:ext uri="{BB962C8B-B14F-4D97-AF65-F5344CB8AC3E}">
        <p14:creationId xmlns:p14="http://schemas.microsoft.com/office/powerpoint/2010/main" val="42659953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US" dirty="0" smtClean="0">
                <a:latin typeface="Arial" panose="020B0604020202020204" pitchFamily="34" charset="0"/>
                <a:cs typeface="Arial" panose="020B0604020202020204" pitchFamily="34" charset="0"/>
              </a:rPr>
              <a:t>Running Protections.py</a:t>
            </a:r>
            <a:endParaRPr lang="en-US"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3505200"/>
            <a:ext cx="8229600" cy="3124200"/>
          </a:xfrm>
        </p:spPr>
        <p:txBody>
          <a:bodyPr>
            <a:noAutofit/>
          </a:bodyPr>
          <a:lstStyle/>
          <a:p>
            <a:pPr>
              <a:spcBef>
                <a:spcPts val="0"/>
              </a:spcBef>
            </a:pPr>
            <a:r>
              <a:rPr lang="en-US" sz="2200" dirty="0" smtClean="0">
                <a:latin typeface="Arial" panose="020B0604020202020204" pitchFamily="34" charset="0"/>
                <a:cs typeface="Arial" panose="020B0604020202020204" pitchFamily="34" charset="0"/>
                <a:sym typeface="Wingdings" panose="05000000000000000000" pitchFamily="2" charset="2"/>
              </a:rPr>
              <a:t>Let’s look at the .CSV file in Notepad++ </a:t>
            </a:r>
          </a:p>
          <a:p>
            <a:pPr>
              <a:spcBef>
                <a:spcPts val="0"/>
              </a:spcBef>
            </a:pPr>
            <a:r>
              <a:rPr lang="en-US" sz="2200" dirty="0" smtClean="0">
                <a:latin typeface="Arial" panose="020B0604020202020204" pitchFamily="34" charset="0"/>
                <a:cs typeface="Arial" panose="020B0604020202020204" pitchFamily="34" charset="0"/>
                <a:sym typeface="Wingdings" panose="05000000000000000000" pitchFamily="2" charset="2"/>
              </a:rPr>
              <a:t>By the end of the course you’ll know what these mean</a:t>
            </a:r>
          </a:p>
          <a:p>
            <a:pPr>
              <a:spcBef>
                <a:spcPts val="0"/>
              </a:spcBef>
            </a:pPr>
            <a:r>
              <a:rPr lang="en-US" sz="2200" dirty="0" smtClean="0">
                <a:latin typeface="Arial" panose="020B0604020202020204" pitchFamily="34" charset="0"/>
                <a:cs typeface="Arial" panose="020B0604020202020204" pitchFamily="34" charset="0"/>
                <a:sym typeface="Wingdings" panose="05000000000000000000" pitchFamily="2" charset="2"/>
              </a:rPr>
              <a:t>Open a CMD prompt in directory C:\Tools\CoP\</a:t>
            </a:r>
          </a:p>
          <a:p>
            <a:pPr>
              <a:spcBef>
                <a:spcPts val="0"/>
              </a:spcBef>
            </a:pPr>
            <a:r>
              <a:rPr lang="en-US" sz="2200" dirty="0" smtClean="0">
                <a:latin typeface="Arial" panose="020B0604020202020204" pitchFamily="34" charset="0"/>
                <a:cs typeface="Arial" panose="020B0604020202020204" pitchFamily="34" charset="0"/>
                <a:sym typeface="Wingdings" panose="05000000000000000000" pitchFamily="2" charset="2"/>
              </a:rPr>
              <a:t>&gt; python protections.py per-file C:\</a:t>
            </a:r>
          </a:p>
          <a:p>
            <a:pPr lvl="1">
              <a:spcBef>
                <a:spcPts val="0"/>
              </a:spcBef>
            </a:pPr>
            <a:r>
              <a:rPr lang="en-US" sz="1800" dirty="0" smtClean="0">
                <a:latin typeface="Arial" panose="020B0604020202020204" pitchFamily="34" charset="0"/>
                <a:cs typeface="Arial" panose="020B0604020202020204" pitchFamily="34" charset="0"/>
                <a:sym typeface="Wingdings" panose="05000000000000000000" pitchFamily="2" charset="2"/>
              </a:rPr>
              <a:t>Can also run per-version, affects the sorting of output</a:t>
            </a:r>
          </a:p>
          <a:p>
            <a:pPr>
              <a:spcBef>
                <a:spcPts val="0"/>
              </a:spcBef>
            </a:pPr>
            <a:r>
              <a:rPr lang="en-US" sz="2200" dirty="0" smtClean="0">
                <a:latin typeface="Arial" panose="020B0604020202020204" pitchFamily="34" charset="0"/>
                <a:cs typeface="Arial" panose="020B0604020202020204" pitchFamily="34" charset="0"/>
                <a:sym typeface="Wingdings" panose="05000000000000000000" pitchFamily="2" charset="2"/>
              </a:rPr>
              <a:t>This analyzes our .CSV file for the most basic configuration settings</a:t>
            </a:r>
          </a:p>
          <a:p>
            <a:pPr>
              <a:spcBef>
                <a:spcPts val="0"/>
              </a:spcBef>
            </a:pPr>
            <a:r>
              <a:rPr lang="en-US" sz="2200" dirty="0" smtClean="0">
                <a:latin typeface="Arial" panose="020B0604020202020204" pitchFamily="34" charset="0"/>
                <a:cs typeface="Arial" panose="020B0604020202020204" pitchFamily="34" charset="0"/>
                <a:sym typeface="Wingdings" panose="05000000000000000000" pitchFamily="2" charset="2"/>
              </a:rPr>
              <a:t>SMRAM unlocked in the image above is a bug that should be fixed in the version you're using</a:t>
            </a:r>
          </a:p>
          <a:p>
            <a:pPr>
              <a:spcBef>
                <a:spcPts val="0"/>
              </a:spcBef>
            </a:pPr>
            <a:r>
              <a:rPr lang="en-US" sz="2200" dirty="0" smtClean="0">
                <a:latin typeface="Arial" panose="020B0604020202020204" pitchFamily="34" charset="0"/>
                <a:cs typeface="Arial" panose="020B0604020202020204" pitchFamily="34" charset="0"/>
                <a:sym typeface="Wingdings" panose="05000000000000000000" pitchFamily="2" charset="2"/>
              </a:rPr>
              <a:t>Anyway, let’s get started on the course!</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295400"/>
            <a:ext cx="7783513" cy="193357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cxnSp>
        <p:nvCxnSpPr>
          <p:cNvPr id="7" name="Straight Connector 6"/>
          <p:cNvCxnSpPr/>
          <p:nvPr/>
        </p:nvCxnSpPr>
        <p:spPr>
          <a:xfrm>
            <a:off x="4566670" y="2031547"/>
            <a:ext cx="375445"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fld id="{B6F15528-21DE-4FAA-801E-634DDDAF4B2B}" type="slidenum">
              <a:rPr lang="en-US" smtClean="0"/>
              <a:pPr/>
              <a:t>19</a:t>
            </a:fld>
            <a:endParaRPr lang="en-US"/>
          </a:p>
        </p:txBody>
      </p:sp>
    </p:spTree>
    <p:extLst>
      <p:ext uri="{BB962C8B-B14F-4D97-AF65-F5344CB8AC3E}">
        <p14:creationId xmlns:p14="http://schemas.microsoft.com/office/powerpoint/2010/main" val="130033436"/>
      </p:ext>
    </p:extLst>
  </p:cSld>
  <p:clrMapOvr>
    <a:masterClrMapping/>
  </p:clrMapOvr>
  <p:timing>
    <p:tnLst>
      <p:par>
        <p:cTn xmlns:p14="http://schemas.microsoft.com/office/powerpoint/2010/mai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9274" r="30020"/>
          <a:stretch/>
        </p:blipFill>
        <p:spPr bwMode="auto">
          <a:xfrm>
            <a:off x="4211671" y="1443440"/>
            <a:ext cx="3244292" cy="26616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322519" y="5181600"/>
            <a:ext cx="8534400" cy="1524000"/>
          </a:xfrm>
        </p:spPr>
        <p:txBody>
          <a:bodyPr>
            <a:normAutofit/>
          </a:bodyPr>
          <a:lstStyle/>
          <a:p>
            <a:endParaRPr lang="en-US" sz="2200" dirty="0" smtClean="0">
              <a:latin typeface="Arial" panose="020B0604020202020204" pitchFamily="34" charset="0"/>
              <a:cs typeface="Arial" panose="020B0604020202020204" pitchFamily="34" charset="0"/>
            </a:endParaRPr>
          </a:p>
          <a:p>
            <a:pPr marL="0" indent="0">
              <a:buNone/>
            </a:pPr>
            <a:endParaRPr lang="en-US" sz="2200" dirty="0" smtClean="0">
              <a:latin typeface="Arial" panose="020B0604020202020204" pitchFamily="34" charset="0"/>
              <a:cs typeface="Arial" panose="020B0604020202020204" pitchFamily="34" charset="0"/>
            </a:endParaRPr>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7396"/>
          <a:stretch/>
        </p:blipFill>
        <p:spPr bwMode="auto">
          <a:xfrm rot="16200000">
            <a:off x="5414847" y="1403581"/>
            <a:ext cx="832720" cy="6113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2958481" y="4351503"/>
            <a:ext cx="4497481" cy="400110"/>
          </a:xfrm>
          <a:prstGeom prst="rect">
            <a:avLst/>
          </a:prstGeom>
          <a:solidFill>
            <a:schemeClr val="bg1"/>
          </a:solidFill>
        </p:spPr>
        <p:txBody>
          <a:bodyPr wrap="square" rtlCol="0">
            <a:spAutoFit/>
          </a:bodyPr>
          <a:lstStyle/>
          <a:p>
            <a:pPr algn="ctr"/>
            <a:r>
              <a:rPr lang="en-US" sz="2000" b="1" dirty="0" smtClean="0">
                <a:latin typeface="Arial" panose="020B0604020202020204" pitchFamily="34" charset="0"/>
                <a:cs typeface="Arial" panose="020B0604020202020204" pitchFamily="34" charset="0"/>
              </a:rPr>
              <a:t>E000_0000h</a:t>
            </a:r>
            <a:endParaRPr lang="en-US" sz="2000" b="1" dirty="0">
              <a:latin typeface="Arial" panose="020B0604020202020204" pitchFamily="34" charset="0"/>
              <a:cs typeface="Arial" panose="020B0604020202020204" pitchFamily="34" charset="0"/>
            </a:endParaRPr>
          </a:p>
        </p:txBody>
      </p:sp>
      <p:cxnSp>
        <p:nvCxnSpPr>
          <p:cNvPr id="20" name="Straight Arrow Connector 19"/>
          <p:cNvCxnSpPr/>
          <p:nvPr/>
        </p:nvCxnSpPr>
        <p:spPr>
          <a:xfrm>
            <a:off x="4101482" y="2253575"/>
            <a:ext cx="258564" cy="0"/>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4101482" y="2243847"/>
            <a:ext cx="0" cy="2013625"/>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211670" y="1487127"/>
            <a:ext cx="1066929" cy="276999"/>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E800_0000h</a:t>
            </a:r>
            <a:endParaRPr lang="en-US" sz="1200" dirty="0">
              <a:latin typeface="Arial" panose="020B0604020202020204" pitchFamily="34" charset="0"/>
              <a:cs typeface="Arial" panose="020B0604020202020204" pitchFamily="34" charset="0"/>
            </a:endParaRPr>
          </a:p>
        </p:txBody>
      </p:sp>
      <p:sp>
        <p:nvSpPr>
          <p:cNvPr id="31" name="Rectangle 30"/>
          <p:cNvSpPr/>
          <p:nvPr/>
        </p:nvSpPr>
        <p:spPr>
          <a:xfrm>
            <a:off x="5410200" y="1443440"/>
            <a:ext cx="1737719" cy="53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p:cNvCxnSpPr/>
          <p:nvPr/>
        </p:nvCxnSpPr>
        <p:spPr>
          <a:xfrm flipV="1">
            <a:off x="5612333" y="1614791"/>
            <a:ext cx="0" cy="679966"/>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278600" y="1614791"/>
            <a:ext cx="209792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4" name="Title 1"/>
          <p:cNvSpPr>
            <a:spLocks noGrp="1"/>
          </p:cNvSpPr>
          <p:nvPr>
            <p:ph type="title"/>
          </p:nvPr>
        </p:nvSpPr>
        <p:spPr>
          <a:xfrm>
            <a:off x="381000" y="0"/>
            <a:ext cx="8229600" cy="944562"/>
          </a:xfrm>
        </p:spPr>
        <p:txBody>
          <a:bodyPr/>
          <a:lstStyle/>
          <a:p>
            <a:r>
              <a:rPr lang="en-US" sz="3600" dirty="0" smtClean="0">
                <a:latin typeface="Arial" panose="020B0604020202020204" pitchFamily="34" charset="0"/>
                <a:cs typeface="Arial" panose="020B0604020202020204" pitchFamily="34" charset="0"/>
              </a:rPr>
              <a:t>BAR Summary in relation to BIOS</a:t>
            </a:r>
            <a:endParaRPr lang="en-US" sz="3600" dirty="0">
              <a:latin typeface="Arial" panose="020B0604020202020204" pitchFamily="34" charset="0"/>
              <a:cs typeface="Arial" panose="020B0604020202020204" pitchFamily="34" charset="0"/>
            </a:endParaRPr>
          </a:p>
        </p:txBody>
      </p:sp>
      <p:sp>
        <p:nvSpPr>
          <p:cNvPr id="9" name="Rounded Rectangle 8"/>
          <p:cNvSpPr/>
          <p:nvPr/>
        </p:nvSpPr>
        <p:spPr>
          <a:xfrm>
            <a:off x="228600" y="2510419"/>
            <a:ext cx="2286000" cy="20572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t>BIOS</a:t>
            </a:r>
          </a:p>
        </p:txBody>
      </p:sp>
      <p:cxnSp>
        <p:nvCxnSpPr>
          <p:cNvPr id="11" name="Straight Arrow Connector 10"/>
          <p:cNvCxnSpPr>
            <a:stCxn id="9" idx="3"/>
          </p:cNvCxnSpPr>
          <p:nvPr/>
        </p:nvCxnSpPr>
        <p:spPr>
          <a:xfrm>
            <a:off x="2514600" y="3539030"/>
            <a:ext cx="1981200" cy="1012528"/>
          </a:xfrm>
          <a:prstGeom prst="straightConnector1">
            <a:avLst/>
          </a:prstGeom>
          <a:ln w="25400">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591846" y="1061138"/>
            <a:ext cx="1471428" cy="369332"/>
          </a:xfrm>
          <a:prstGeom prst="rect">
            <a:avLst/>
          </a:prstGeom>
          <a:noFill/>
        </p:spPr>
        <p:txBody>
          <a:bodyPr wrap="none" rtlCol="0">
            <a:spAutoFit/>
          </a:bodyPr>
          <a:lstStyle/>
          <a:p>
            <a:r>
              <a:rPr lang="en-US" dirty="0" smtClean="0"/>
              <a:t>Memory Map</a:t>
            </a:r>
            <a:endParaRPr lang="en-US" dirty="0"/>
          </a:p>
        </p:txBody>
      </p:sp>
      <p:sp>
        <p:nvSpPr>
          <p:cNvPr id="25" name="Content Placeholder 2"/>
          <p:cNvSpPr txBox="1">
            <a:spLocks/>
          </p:cNvSpPr>
          <p:nvPr/>
        </p:nvSpPr>
        <p:spPr>
          <a:xfrm>
            <a:off x="457200" y="5181600"/>
            <a:ext cx="8229600" cy="1524000"/>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200" dirty="0" smtClean="0">
                <a:latin typeface="Arial" panose="020B0604020202020204" pitchFamily="34" charset="0"/>
                <a:cs typeface="Arial" panose="020B0604020202020204" pitchFamily="34" charset="0"/>
              </a:rPr>
              <a:t>As discussed above, PCI device address space is added to the memory map by the BIOS during the boot process</a:t>
            </a:r>
          </a:p>
          <a:p>
            <a:r>
              <a:rPr lang="en-US" sz="2200" dirty="0" smtClean="0">
                <a:latin typeface="Arial" panose="020B0604020202020204" pitchFamily="34" charset="0"/>
                <a:cs typeface="Arial" panose="020B0604020202020204" pitchFamily="34" charset="0"/>
              </a:rPr>
              <a:t>They can be relocated as necessary by the system software</a:t>
            </a:r>
          </a:p>
          <a:p>
            <a:r>
              <a:rPr lang="en-US" sz="2200" dirty="0" smtClean="0">
                <a:latin typeface="Arial" panose="020B0604020202020204" pitchFamily="34" charset="0"/>
                <a:cs typeface="Arial" panose="020B0604020202020204" pitchFamily="34" charset="0"/>
              </a:rPr>
              <a:t>Same principle if mapped to I/O address space instead of memory</a:t>
            </a:r>
            <a:endParaRPr lang="en-US" sz="2200" dirty="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190</a:t>
            </a:fld>
            <a:endParaRPr lang="en-US"/>
          </a:p>
        </p:txBody>
      </p:sp>
    </p:spTree>
    <p:extLst>
      <p:ext uri="{BB962C8B-B14F-4D97-AF65-F5344CB8AC3E}">
        <p14:creationId xmlns:p14="http://schemas.microsoft.com/office/powerpoint/2010/main" val="2084065387"/>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44562"/>
          </a:xfrm>
        </p:spPr>
        <p:txBody>
          <a:bodyPr/>
          <a:lstStyle/>
          <a:p>
            <a:r>
              <a:rPr lang="en-US" sz="3600" dirty="0" smtClean="0">
                <a:latin typeface="Arial" panose="020B0604020202020204" pitchFamily="34" charset="0"/>
                <a:cs typeface="Arial" panose="020B0604020202020204" pitchFamily="34" charset="0"/>
              </a:rPr>
              <a:t>PCI/PCIe Expansion ROMs (XROMs)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143000"/>
            <a:ext cx="8229600" cy="5562600"/>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A PCI/PCIe Expansion ROM is executable code located on a PCI device</a:t>
            </a:r>
          </a:p>
          <a:p>
            <a:r>
              <a:rPr lang="en-US" sz="2200" dirty="0" smtClean="0">
                <a:latin typeface="Arial" panose="020B0604020202020204" pitchFamily="34" charset="0"/>
                <a:cs typeface="Arial" panose="020B0604020202020204" pitchFamily="34" charset="0"/>
              </a:rPr>
              <a:t>Not every device will have one</a:t>
            </a:r>
          </a:p>
          <a:p>
            <a:pPr lvl="1"/>
            <a:r>
              <a:rPr lang="en-US" sz="1800" dirty="0" smtClean="0">
                <a:latin typeface="Arial" panose="020B0604020202020204" pitchFamily="34" charset="0"/>
                <a:cs typeface="Arial" panose="020B0604020202020204" pitchFamily="34" charset="0"/>
              </a:rPr>
              <a:t>Graphics cards, network cards will likely have one </a:t>
            </a:r>
          </a:p>
          <a:p>
            <a:pPr lvl="1"/>
            <a:r>
              <a:rPr lang="en-US" sz="1800" dirty="0" smtClean="0">
                <a:latin typeface="Arial" panose="020B0604020202020204" pitchFamily="34" charset="0"/>
                <a:cs typeface="Arial" panose="020B0604020202020204" pitchFamily="34" charset="0"/>
              </a:rPr>
              <a:t>A device can have multiple XROMs (for multiple architectures)</a:t>
            </a:r>
          </a:p>
          <a:p>
            <a:r>
              <a:rPr lang="en-US" sz="2200" dirty="0" smtClean="0">
                <a:latin typeface="Arial" panose="020B0604020202020204" pitchFamily="34" charset="0"/>
                <a:cs typeface="Arial" panose="020B0604020202020204" pitchFamily="34" charset="0"/>
              </a:rPr>
              <a:t>Benign or otherwise this code gets executed by the CPU/BIOS during the boot process</a:t>
            </a:r>
          </a:p>
          <a:p>
            <a:r>
              <a:rPr lang="en-US" sz="2200" dirty="0" smtClean="0">
                <a:latin typeface="Arial" panose="020B0604020202020204" pitchFamily="34" charset="0"/>
                <a:cs typeface="Arial" panose="020B0604020202020204" pitchFamily="34" charset="0"/>
              </a:rPr>
              <a:t>Good references:</a:t>
            </a:r>
          </a:p>
          <a:p>
            <a:pPr lvl="1"/>
            <a:r>
              <a:rPr lang="en-US" sz="1800" dirty="0" smtClean="0">
                <a:latin typeface="Arial" panose="020B0604020202020204" pitchFamily="34" charset="0"/>
                <a:cs typeface="Arial" panose="020B0604020202020204" pitchFamily="34" charset="0"/>
                <a:hlinkClick r:id="rId3"/>
              </a:rPr>
              <a:t>https://sites.google.com/site/pinczakko/building-a-kernel-in-pci-expansion-rom</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Darmawan</a:t>
            </a:r>
            <a:r>
              <a:rPr lang="en-US" sz="1800" dirty="0">
                <a:latin typeface="Arial" panose="020B0604020202020204" pitchFamily="34" charset="0"/>
                <a:cs typeface="Arial" panose="020B0604020202020204" pitchFamily="34" charset="0"/>
              </a:rPr>
              <a:t> </a:t>
            </a:r>
            <a:r>
              <a:rPr lang="en-US" sz="1800" dirty="0" err="1" smtClean="0">
                <a:latin typeface="Arial" panose="020B0604020202020204" pitchFamily="34" charset="0"/>
                <a:cs typeface="Arial" panose="020B0604020202020204" pitchFamily="34" charset="0"/>
              </a:rPr>
              <a:t>Salihun</a:t>
            </a:r>
            <a:r>
              <a:rPr lang="en-US" sz="1800" dirty="0" smtClean="0">
                <a:latin typeface="Arial" panose="020B0604020202020204" pitchFamily="34" charset="0"/>
                <a:cs typeface="Arial" panose="020B0604020202020204" pitchFamily="34" charset="0"/>
              </a:rPr>
              <a:t>)</a:t>
            </a:r>
          </a:p>
          <a:p>
            <a:pPr lvl="1"/>
            <a:r>
              <a:rPr lang="en-US" sz="1800" dirty="0">
                <a:latin typeface="Arial" panose="020B0604020202020204" pitchFamily="34" charset="0"/>
                <a:cs typeface="Arial" panose="020B0604020202020204" pitchFamily="34" charset="0"/>
                <a:hlinkClick r:id="rId4"/>
              </a:rPr>
              <a:t>http://</a:t>
            </a:r>
            <a:r>
              <a:rPr lang="en-US" sz="1800" dirty="0" smtClean="0">
                <a:latin typeface="Arial" panose="020B0604020202020204" pitchFamily="34" charset="0"/>
                <a:cs typeface="Arial" panose="020B0604020202020204" pitchFamily="34" charset="0"/>
                <a:hlinkClick r:id="rId4"/>
              </a:rPr>
              <a:t>www.blackhat.com/presentations/bh-dc-07/Heasman/Paper/bh-dc-07-Heasman-WP.pdf</a:t>
            </a:r>
            <a:r>
              <a:rPr lang="en-US" sz="1800" dirty="0" smtClean="0">
                <a:latin typeface="Arial" panose="020B0604020202020204" pitchFamily="34" charset="0"/>
                <a:cs typeface="Arial" panose="020B0604020202020204" pitchFamily="34" charset="0"/>
              </a:rPr>
              <a:t> (John </a:t>
            </a:r>
            <a:r>
              <a:rPr lang="en-US" sz="1800" dirty="0" err="1" smtClean="0">
                <a:latin typeface="Arial" panose="020B0604020202020204" pitchFamily="34" charset="0"/>
                <a:cs typeface="Arial" panose="020B0604020202020204" pitchFamily="34" charset="0"/>
              </a:rPr>
              <a:t>Heasman</a:t>
            </a:r>
            <a:r>
              <a:rPr lang="en-US" sz="1800" dirty="0" smtClean="0">
                <a:latin typeface="Arial" panose="020B0604020202020204" pitchFamily="34" charset="0"/>
                <a:cs typeface="Arial" panose="020B0604020202020204" pitchFamily="34" charset="0"/>
              </a:rPr>
              <a:t>)</a:t>
            </a:r>
          </a:p>
          <a:p>
            <a:pPr lvl="1"/>
            <a:r>
              <a:rPr lang="en-US" sz="1800" dirty="0">
                <a:latin typeface="Arial" panose="020B0604020202020204" pitchFamily="34" charset="0"/>
                <a:cs typeface="Arial" panose="020B0604020202020204" pitchFamily="34" charset="0"/>
                <a:hlinkClick r:id="rId5"/>
              </a:rPr>
              <a:t>http://pacsec.jp/psj13/psj2013-day2_Pierre_pacsec-uefi-</a:t>
            </a:r>
            <a:r>
              <a:rPr lang="en-US" sz="1800" dirty="0" smtClean="0">
                <a:latin typeface="Arial" panose="020B0604020202020204" pitchFamily="34" charset="0"/>
                <a:cs typeface="Arial" panose="020B0604020202020204" pitchFamily="34" charset="0"/>
                <a:hlinkClick r:id="rId5"/>
              </a:rPr>
              <a:t>pci.pdf</a:t>
            </a:r>
            <a:r>
              <a:rPr lang="en-US" sz="1800" dirty="0" smtClean="0">
                <a:latin typeface="Arial" panose="020B0604020202020204" pitchFamily="34" charset="0"/>
                <a:cs typeface="Arial" panose="020B0604020202020204" pitchFamily="34" charset="0"/>
              </a:rPr>
              <a:t> (Pierre </a:t>
            </a:r>
            <a:r>
              <a:rPr lang="en-US" sz="1800" dirty="0" err="1" smtClean="0">
                <a:latin typeface="Arial" panose="020B0604020202020204" pitchFamily="34" charset="0"/>
                <a:cs typeface="Arial" panose="020B0604020202020204" pitchFamily="34" charset="0"/>
              </a:rPr>
              <a:t>Chifflier</a:t>
            </a:r>
            <a:r>
              <a:rPr lang="en-US" sz="1800" dirty="0" smtClean="0">
                <a:latin typeface="Arial" panose="020B0604020202020204" pitchFamily="34" charset="0"/>
                <a:cs typeface="Arial" panose="020B0604020202020204" pitchFamily="34" charset="0"/>
              </a:rPr>
              <a:t>)</a:t>
            </a:r>
          </a:p>
          <a:p>
            <a:r>
              <a:rPr lang="en-US" sz="2200" dirty="0" smtClean="0">
                <a:latin typeface="Arial" panose="020B0604020202020204" pitchFamily="34" charset="0"/>
                <a:cs typeface="Arial" panose="020B0604020202020204" pitchFamily="34" charset="0"/>
              </a:rPr>
              <a:t>Logically speaking, they are handled the same on PCI Express as they are in PCI</a:t>
            </a:r>
            <a:endParaRPr lang="en-US" sz="2200" dirty="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They are configured via a separate BAR called the Expansion ROM Base Address Register</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191</a:t>
            </a:fld>
            <a:endParaRPr lang="en-US"/>
          </a:p>
        </p:txBody>
      </p:sp>
    </p:spTree>
    <p:extLst>
      <p:ext uri="{BB962C8B-B14F-4D97-AF65-F5344CB8AC3E}">
        <p14:creationId xmlns:p14="http://schemas.microsoft.com/office/powerpoint/2010/main" val="3924572570"/>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7102"/>
            <a:ext cx="8229600" cy="944562"/>
          </a:xfrm>
        </p:spPr>
        <p:txBody>
          <a:bodyPr/>
          <a:lstStyle/>
          <a:p>
            <a:r>
              <a:rPr lang="en-US" sz="3600" dirty="0" smtClean="0">
                <a:latin typeface="Arial" panose="020B0604020202020204" pitchFamily="34" charset="0"/>
                <a:cs typeface="Arial" panose="020B0604020202020204" pitchFamily="34" charset="0"/>
              </a:rPr>
              <a:t>Expansion ROMs (aka: Option ROMs)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724400" y="1143000"/>
            <a:ext cx="3962400" cy="5562600"/>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XROMs have their own BAR called the Expansion ROM Base Address Register</a:t>
            </a:r>
          </a:p>
          <a:p>
            <a:pPr lvl="1"/>
            <a:r>
              <a:rPr lang="en-US" sz="1800" dirty="0" smtClean="0">
                <a:latin typeface="Arial" panose="020B0604020202020204" pitchFamily="34" charset="0"/>
                <a:cs typeface="Arial" panose="020B0604020202020204" pitchFamily="34" charset="0"/>
              </a:rPr>
              <a:t>On general type PCI devices it’s located at offset 30h</a:t>
            </a:r>
          </a:p>
          <a:p>
            <a:pPr lvl="1"/>
            <a:r>
              <a:rPr lang="en-US" sz="1800" dirty="0" smtClean="0">
                <a:latin typeface="Arial" panose="020B0604020202020204" pitchFamily="34" charset="0"/>
                <a:cs typeface="Arial" panose="020B0604020202020204" pitchFamily="34" charset="0"/>
              </a:rPr>
              <a:t>On bridge type devices it’s at 38h</a:t>
            </a:r>
          </a:p>
          <a:p>
            <a:r>
              <a:rPr lang="en-US" sz="2200" dirty="0" smtClean="0">
                <a:latin typeface="Arial" panose="020B0604020202020204" pitchFamily="34" charset="0"/>
                <a:cs typeface="Arial" panose="020B0604020202020204" pitchFamily="34" charset="0"/>
              </a:rPr>
              <a:t>BIOS initializes the XROM BAR like the other BARs, but hands off execution control to the code it points to</a:t>
            </a:r>
          </a:p>
          <a:p>
            <a:r>
              <a:rPr lang="en-US" sz="2200" dirty="0" smtClean="0">
                <a:latin typeface="Arial" panose="020B0604020202020204" pitchFamily="34" charset="0"/>
                <a:cs typeface="Arial" panose="020B0604020202020204" pitchFamily="34" charset="0"/>
              </a:rPr>
              <a:t>XROMs are copied to memory before being executed</a:t>
            </a:r>
          </a:p>
          <a:p>
            <a:pPr lvl="1"/>
            <a:r>
              <a:rPr lang="en-US" sz="1800" dirty="0" smtClean="0">
                <a:latin typeface="Arial" panose="020B0604020202020204" pitchFamily="34" charset="0"/>
                <a:cs typeface="Arial" panose="020B0604020202020204" pitchFamily="34" charset="0"/>
              </a:rPr>
              <a:t>On legacy systems they are copied to C0000 to </a:t>
            </a:r>
            <a:r>
              <a:rPr lang="en-US" sz="1800" dirty="0" err="1" smtClean="0">
                <a:latin typeface="Arial" panose="020B0604020202020204" pitchFamily="34" charset="0"/>
                <a:cs typeface="Arial" panose="020B0604020202020204" pitchFamily="34" charset="0"/>
              </a:rPr>
              <a:t>DFFFFh</a:t>
            </a:r>
            <a:r>
              <a:rPr lang="en-US" sz="1800" dirty="0" smtClean="0">
                <a:latin typeface="Arial" panose="020B0604020202020204" pitchFamily="34" charset="0"/>
                <a:cs typeface="Arial" panose="020B0604020202020204" pitchFamily="34" charset="0"/>
              </a:rPr>
              <a:t> range</a:t>
            </a:r>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The XROM BAR operates similarly to the other BARs but the decoding is different</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066800"/>
            <a:ext cx="3962400" cy="54703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457200" y="5157699"/>
            <a:ext cx="3534592" cy="334771"/>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192</a:t>
            </a:fld>
            <a:endParaRPr lang="en-US"/>
          </a:p>
        </p:txBody>
      </p:sp>
    </p:spTree>
    <p:extLst>
      <p:ext uri="{BB962C8B-B14F-4D97-AF65-F5344CB8AC3E}">
        <p14:creationId xmlns:p14="http://schemas.microsoft.com/office/powerpoint/2010/main" val="3014264507"/>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Expansion ROM Base Address Register</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3657600"/>
            <a:ext cx="8229600" cy="3124200"/>
          </a:xfrm>
        </p:spPr>
        <p:txBody>
          <a:bodyPr>
            <a:normAutofit fontScale="92500" lnSpcReduction="20000"/>
          </a:bodyPr>
          <a:lstStyle/>
          <a:p>
            <a:r>
              <a:rPr lang="en-US" sz="2200" dirty="0" smtClean="0">
                <a:latin typeface="Arial" panose="020B0604020202020204" pitchFamily="34" charset="0"/>
                <a:cs typeface="Arial" panose="020B0604020202020204" pitchFamily="34" charset="0"/>
              </a:rPr>
              <a:t>The LSB determines whether accesses to the Expansion ROM are permitted. </a:t>
            </a:r>
            <a:r>
              <a:rPr lang="en-US" sz="2200" dirty="0">
                <a:latin typeface="Arial" panose="020B0604020202020204" pitchFamily="34" charset="0"/>
                <a:cs typeface="Arial" panose="020B0604020202020204" pitchFamily="34" charset="0"/>
              </a:rPr>
              <a:t> </a:t>
            </a:r>
            <a:r>
              <a:rPr lang="en-US" sz="2200" dirty="0" smtClean="0">
                <a:latin typeface="Arial" panose="020B0604020202020204" pitchFamily="34" charset="0"/>
                <a:cs typeface="Arial" panose="020B0604020202020204" pitchFamily="34" charset="0"/>
              </a:rPr>
              <a:t>When asserted to 1, they are permitted</a:t>
            </a:r>
          </a:p>
          <a:p>
            <a:r>
              <a:rPr lang="en-US" sz="2200" dirty="0" smtClean="0">
                <a:latin typeface="Arial" panose="020B0604020202020204" pitchFamily="34" charset="0"/>
                <a:cs typeface="Arial" panose="020B0604020202020204" pitchFamily="34" charset="0"/>
              </a:rPr>
              <a:t>Even when a device has an Expansion ROM, its BAR may still be 0 (meaning access to it is not permitted)</a:t>
            </a:r>
          </a:p>
          <a:p>
            <a:r>
              <a:rPr lang="en-US" sz="2200" dirty="0" smtClean="0">
                <a:latin typeface="Arial" panose="020B0604020202020204" pitchFamily="34" charset="0"/>
                <a:cs typeface="Arial" panose="020B0604020202020204" pitchFamily="34" charset="0"/>
              </a:rPr>
              <a:t>Like the PCI BARs, the Expansion ROM BAR is also R/W</a:t>
            </a:r>
          </a:p>
          <a:p>
            <a:r>
              <a:rPr lang="en-US" sz="2200" dirty="0">
                <a:latin typeface="Arial" panose="020B0604020202020204" pitchFamily="34" charset="0"/>
                <a:cs typeface="Arial" panose="020B0604020202020204" pitchFamily="34" charset="0"/>
              </a:rPr>
              <a:t>An expansion ROM will only respond to accesses if the memory space bit in the Command Register </a:t>
            </a:r>
            <a:r>
              <a:rPr lang="en-US" sz="2200" u="sng" dirty="0" smtClean="0">
                <a:latin typeface="Arial" panose="020B0604020202020204" pitchFamily="34" charset="0"/>
                <a:cs typeface="Arial" panose="020B0604020202020204" pitchFamily="34" charset="0"/>
              </a:rPr>
              <a:t>and</a:t>
            </a:r>
            <a:r>
              <a:rPr lang="en-US" sz="2200" dirty="0" smtClean="0">
                <a:latin typeface="Arial" panose="020B0604020202020204" pitchFamily="34" charset="0"/>
                <a:cs typeface="Arial" panose="020B0604020202020204" pitchFamily="34" charset="0"/>
              </a:rPr>
              <a:t> the Expansion </a:t>
            </a:r>
            <a:r>
              <a:rPr lang="en-US" sz="2200" dirty="0">
                <a:latin typeface="Arial" panose="020B0604020202020204" pitchFamily="34" charset="0"/>
                <a:cs typeface="Arial" panose="020B0604020202020204" pitchFamily="34" charset="0"/>
              </a:rPr>
              <a:t>ROM Enable </a:t>
            </a:r>
            <a:r>
              <a:rPr lang="en-US" sz="2200" dirty="0" smtClean="0">
                <a:latin typeface="Arial" panose="020B0604020202020204" pitchFamily="34" charset="0"/>
                <a:cs typeface="Arial" panose="020B0604020202020204" pitchFamily="34" charset="0"/>
              </a:rPr>
              <a:t>bit are both set</a:t>
            </a:r>
          </a:p>
          <a:p>
            <a:r>
              <a:rPr lang="en-US" sz="2200" dirty="0" smtClean="0">
                <a:latin typeface="Arial" panose="020B0604020202020204" pitchFamily="34" charset="0"/>
                <a:cs typeface="Arial" panose="020B0604020202020204" pitchFamily="34" charset="0"/>
              </a:rPr>
              <a:t>The CPU/BIOS handles Expansion ROMs a little differently depending on whether they are add-on cards or built-in to the mainboard</a:t>
            </a:r>
            <a:endParaRPr lang="en-US" sz="2200" dirty="0">
              <a:latin typeface="Arial" panose="020B0604020202020204" pitchFamily="34" charset="0"/>
              <a:cs typeface="Arial" panose="020B0604020202020204" pitchFamily="34" charset="0"/>
            </a:endParaRPr>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385" y="1219200"/>
            <a:ext cx="8601075" cy="2028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193</a:t>
            </a:fld>
            <a:endParaRPr lang="en-US"/>
          </a:p>
        </p:txBody>
      </p:sp>
    </p:spTree>
    <p:extLst>
      <p:ext uri="{BB962C8B-B14F-4D97-AF65-F5344CB8AC3E}">
        <p14:creationId xmlns:p14="http://schemas.microsoft.com/office/powerpoint/2010/main" val="300759249"/>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6122" y="76200"/>
            <a:ext cx="8229600" cy="944562"/>
          </a:xfrm>
        </p:spPr>
        <p:txBody>
          <a:bodyPr>
            <a:normAutofit/>
          </a:bodyPr>
          <a:lstStyle/>
          <a:p>
            <a:r>
              <a:rPr lang="en-US" sz="3600" dirty="0" smtClean="0">
                <a:latin typeface="Arial" panose="020B0604020202020204" pitchFamily="34" charset="0"/>
                <a:cs typeface="Arial" panose="020B0604020202020204" pitchFamily="34" charset="0"/>
              </a:rPr>
              <a:t>How CPU/BIOS Discovers XROMs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3810000"/>
            <a:ext cx="8229600" cy="3048000"/>
          </a:xfrm>
        </p:spPr>
        <p:txBody>
          <a:bodyPr>
            <a:normAutofit/>
          </a:bodyPr>
          <a:lstStyle/>
          <a:p>
            <a:r>
              <a:rPr lang="en-US" sz="2200" dirty="0" smtClean="0">
                <a:latin typeface="Arial" panose="020B0604020202020204" pitchFamily="34" charset="0"/>
                <a:cs typeface="Arial" panose="020B0604020202020204" pitchFamily="34" charset="0"/>
              </a:rPr>
              <a:t>To determine whether the device has implemented an Expansion ROM base:</a:t>
            </a:r>
          </a:p>
          <a:p>
            <a:r>
              <a:rPr lang="en-US" sz="2200" dirty="0" smtClean="0">
                <a:latin typeface="Arial" panose="020B0604020202020204" pitchFamily="34" charset="0"/>
                <a:cs typeface="Arial" panose="020B0604020202020204" pitchFamily="34" charset="0"/>
              </a:rPr>
              <a:t>All 1’s are written to the top 21 bits (31:11) of the Expansion ROM BAR</a:t>
            </a:r>
            <a:endParaRPr lang="en-US" sz="18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If the device returns anything other than 0, then it has implemented an Expansion ROM</a:t>
            </a:r>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385" y="1143000"/>
            <a:ext cx="8601075" cy="2028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8352816" y="1582368"/>
            <a:ext cx="393056" cy="584775"/>
          </a:xfrm>
          <a:prstGeom prst="rect">
            <a:avLst/>
          </a:prstGeom>
          <a:noFill/>
        </p:spPr>
        <p:txBody>
          <a:bodyPr wrap="none" rtlCol="0">
            <a:spAutoFit/>
          </a:bodyPr>
          <a:lstStyle/>
          <a:p>
            <a:r>
              <a:rPr lang="en-US" sz="3200" dirty="0" smtClean="0"/>
              <a:t>0</a:t>
            </a:r>
            <a:endParaRPr lang="en-US" sz="3200" dirty="0"/>
          </a:p>
        </p:txBody>
      </p:sp>
      <p:sp>
        <p:nvSpPr>
          <p:cNvPr id="7" name="Rectangle 6"/>
          <p:cNvSpPr/>
          <p:nvPr/>
        </p:nvSpPr>
        <p:spPr>
          <a:xfrm>
            <a:off x="381000" y="2295930"/>
            <a:ext cx="8364872" cy="8760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1026194" y="3043535"/>
            <a:ext cx="4424609" cy="461665"/>
          </a:xfrm>
          <a:prstGeom prst="rect">
            <a:avLst/>
          </a:prstGeom>
          <a:solidFill>
            <a:schemeClr val="tx2">
              <a:lumMod val="20000"/>
              <a:lumOff val="80000"/>
            </a:schemeClr>
          </a:solidFill>
        </p:spPr>
        <p:txBody>
          <a:bodyPr wrap="none" rtlCol="0">
            <a:spAutoFit/>
          </a:bodyPr>
          <a:lstStyle/>
          <a:p>
            <a:r>
              <a:rPr lang="en-US" sz="2400" dirty="0" smtClean="0">
                <a:latin typeface="Arial" panose="020B0604020202020204" pitchFamily="34" charset="0"/>
                <a:cs typeface="Arial" panose="020B0604020202020204" pitchFamily="34" charset="0"/>
              </a:rPr>
              <a:t>CPU/BIOS writes FFFF_F800h</a:t>
            </a:r>
            <a:endParaRPr lang="en-US" sz="2400" dirty="0">
              <a:latin typeface="Arial" panose="020B0604020202020204" pitchFamily="34" charset="0"/>
              <a:cs typeface="Arial" panose="020B0604020202020204" pitchFamily="34" charset="0"/>
            </a:endParaRPr>
          </a:p>
        </p:txBody>
      </p:sp>
      <p:sp>
        <p:nvSpPr>
          <p:cNvPr id="9" name="Rectangle 8"/>
          <p:cNvSpPr/>
          <p:nvPr/>
        </p:nvSpPr>
        <p:spPr>
          <a:xfrm>
            <a:off x="685800" y="1589289"/>
            <a:ext cx="4724400" cy="687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33400" y="1674649"/>
            <a:ext cx="5181600" cy="461665"/>
          </a:xfrm>
          <a:prstGeom prst="rect">
            <a:avLst/>
          </a:prstGeom>
          <a:solidFill>
            <a:schemeClr val="bg1"/>
          </a:solidFill>
        </p:spPr>
        <p:txBody>
          <a:bodyPr wrap="square" rtlCol="0" anchor="ctr">
            <a:spAutoFit/>
          </a:bodyPr>
          <a:lstStyle/>
          <a:p>
            <a:pPr algn="ctr"/>
            <a:r>
              <a:rPr lang="en-US" sz="2400" b="1" dirty="0" smtClean="0">
                <a:latin typeface="Arial" panose="020B0604020202020204" pitchFamily="34" charset="0"/>
                <a:cs typeface="Arial" panose="020B0604020202020204" pitchFamily="34" charset="0"/>
              </a:rPr>
              <a:t>1111 1111 1111 1111 1111 1</a:t>
            </a:r>
            <a:endParaRPr lang="en-US" sz="2400" b="1" dirty="0">
              <a:latin typeface="Arial" panose="020B0604020202020204" pitchFamily="34" charset="0"/>
              <a:cs typeface="Arial" panose="020B0604020202020204" pitchFamily="34" charset="0"/>
            </a:endParaRPr>
          </a:p>
        </p:txBody>
      </p:sp>
      <p:sp>
        <p:nvSpPr>
          <p:cNvPr id="6" name="Right Arrow 5"/>
          <p:cNvSpPr/>
          <p:nvPr/>
        </p:nvSpPr>
        <p:spPr>
          <a:xfrm rot="16200000">
            <a:off x="2920480" y="2208770"/>
            <a:ext cx="636040" cy="89001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4980033" y="2335759"/>
            <a:ext cx="3765839" cy="369332"/>
          </a:xfrm>
          <a:prstGeom prst="rect">
            <a:avLst/>
          </a:prstGeom>
          <a:noFill/>
        </p:spPr>
        <p:txBody>
          <a:bodyPr wrap="none" rtlCol="0">
            <a:spAutoFit/>
          </a:bodyPr>
          <a:lstStyle/>
          <a:p>
            <a:r>
              <a:rPr lang="en-US" dirty="0" smtClean="0"/>
              <a:t>Expansion ROM Base Address Register</a:t>
            </a:r>
            <a:endParaRPr lang="en-US" dirty="0"/>
          </a:p>
        </p:txBody>
      </p:sp>
      <p:sp>
        <p:nvSpPr>
          <p:cNvPr id="8" name="Slide Number Placeholder 7"/>
          <p:cNvSpPr>
            <a:spLocks noGrp="1"/>
          </p:cNvSpPr>
          <p:nvPr>
            <p:ph type="sldNum" sz="quarter" idx="12"/>
          </p:nvPr>
        </p:nvSpPr>
        <p:spPr/>
        <p:txBody>
          <a:bodyPr/>
          <a:lstStyle/>
          <a:p>
            <a:fld id="{B6F15528-21DE-4FAA-801E-634DDDAF4B2B}" type="slidenum">
              <a:rPr lang="en-US" smtClean="0"/>
              <a:pPr/>
              <a:t>194</a:t>
            </a:fld>
            <a:endParaRPr lang="en-US"/>
          </a:p>
        </p:txBody>
      </p:sp>
    </p:spTree>
    <p:extLst>
      <p:ext uri="{BB962C8B-B14F-4D97-AF65-F5344CB8AC3E}">
        <p14:creationId xmlns:p14="http://schemas.microsoft.com/office/powerpoint/2010/main" val="3272335238"/>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6122" y="76200"/>
            <a:ext cx="8229600" cy="944562"/>
          </a:xfrm>
        </p:spPr>
        <p:txBody>
          <a:bodyPr>
            <a:normAutofit/>
          </a:bodyPr>
          <a:lstStyle/>
          <a:p>
            <a:r>
              <a:rPr lang="en-US" sz="3600" dirty="0" smtClean="0">
                <a:latin typeface="Arial" panose="020B0604020202020204" pitchFamily="34" charset="0"/>
                <a:cs typeface="Arial" panose="020B0604020202020204" pitchFamily="34" charset="0"/>
              </a:rPr>
              <a:t>How CPU/BIOS Discovers XROMs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3886200"/>
            <a:ext cx="8229600" cy="2819400"/>
          </a:xfrm>
        </p:spPr>
        <p:txBody>
          <a:bodyPr>
            <a:normAutofit/>
          </a:bodyPr>
          <a:lstStyle/>
          <a:p>
            <a:r>
              <a:rPr lang="en-US" sz="2200" dirty="0" smtClean="0">
                <a:latin typeface="Arial" panose="020B0604020202020204" pitchFamily="34" charset="0"/>
                <a:cs typeface="Arial" panose="020B0604020202020204" pitchFamily="34" charset="0"/>
              </a:rPr>
              <a:t>The return address indicates both the size of the ROM and the memory alignment (mask) required by the ROM:</a:t>
            </a:r>
          </a:p>
          <a:p>
            <a:r>
              <a:rPr lang="en-US" sz="2200" dirty="0" smtClean="0">
                <a:latin typeface="Arial" panose="020B0604020202020204" pitchFamily="34" charset="0"/>
                <a:cs typeface="Arial" panose="020B0604020202020204" pitchFamily="34" charset="0"/>
              </a:rPr>
              <a:t>Per the above example:</a:t>
            </a:r>
          </a:p>
          <a:p>
            <a:r>
              <a:rPr lang="en-US" sz="2200" dirty="0" smtClean="0">
                <a:latin typeface="Arial" panose="020B0604020202020204" pitchFamily="34" charset="0"/>
                <a:cs typeface="Arial" panose="020B0604020202020204" pitchFamily="34" charset="0"/>
              </a:rPr>
              <a:t>Size = ~FFFE_0000 +1 = 2_0000h bytes</a:t>
            </a:r>
          </a:p>
          <a:p>
            <a:r>
              <a:rPr lang="en-US" sz="2200" dirty="0" smtClean="0">
                <a:latin typeface="Arial" panose="020B0604020202020204" pitchFamily="34" charset="0"/>
                <a:cs typeface="Arial" panose="020B0604020202020204" pitchFamily="34" charset="0"/>
              </a:rPr>
              <a:t>ROM must be mapped to a 128KB-aligned memory address</a:t>
            </a:r>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385" y="1143000"/>
            <a:ext cx="8601075" cy="2028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8352816" y="1582368"/>
            <a:ext cx="393056" cy="584775"/>
          </a:xfrm>
          <a:prstGeom prst="rect">
            <a:avLst/>
          </a:prstGeom>
          <a:noFill/>
        </p:spPr>
        <p:txBody>
          <a:bodyPr wrap="none" rtlCol="0">
            <a:spAutoFit/>
          </a:bodyPr>
          <a:lstStyle/>
          <a:p>
            <a:r>
              <a:rPr lang="en-US" sz="3200" dirty="0" smtClean="0"/>
              <a:t>0</a:t>
            </a:r>
            <a:endParaRPr lang="en-US" sz="3200" dirty="0"/>
          </a:p>
        </p:txBody>
      </p:sp>
      <p:sp>
        <p:nvSpPr>
          <p:cNvPr id="7" name="Rectangle 6"/>
          <p:cNvSpPr/>
          <p:nvPr/>
        </p:nvSpPr>
        <p:spPr>
          <a:xfrm>
            <a:off x="381000" y="2295930"/>
            <a:ext cx="8364872" cy="8760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1026194" y="3043535"/>
            <a:ext cx="4052713" cy="461665"/>
          </a:xfrm>
          <a:prstGeom prst="rect">
            <a:avLst/>
          </a:prstGeom>
          <a:solidFill>
            <a:schemeClr val="tx2">
              <a:lumMod val="20000"/>
              <a:lumOff val="80000"/>
            </a:schemeClr>
          </a:solidFill>
        </p:spPr>
        <p:txBody>
          <a:bodyPr wrap="none" rtlCol="0">
            <a:spAutoFit/>
          </a:bodyPr>
          <a:lstStyle/>
          <a:p>
            <a:r>
              <a:rPr lang="en-US" sz="2400" dirty="0" smtClean="0">
                <a:latin typeface="Arial" panose="020B0604020202020204" pitchFamily="34" charset="0"/>
                <a:cs typeface="Arial" panose="020B0604020202020204" pitchFamily="34" charset="0"/>
              </a:rPr>
              <a:t>Device returns FFFE_0000h</a:t>
            </a:r>
            <a:endParaRPr lang="en-US" sz="2400" dirty="0">
              <a:latin typeface="Arial" panose="020B0604020202020204" pitchFamily="34" charset="0"/>
              <a:cs typeface="Arial" panose="020B0604020202020204" pitchFamily="34" charset="0"/>
            </a:endParaRPr>
          </a:p>
        </p:txBody>
      </p:sp>
      <p:sp>
        <p:nvSpPr>
          <p:cNvPr id="9" name="Rectangle 8"/>
          <p:cNvSpPr/>
          <p:nvPr/>
        </p:nvSpPr>
        <p:spPr>
          <a:xfrm>
            <a:off x="685800" y="1589289"/>
            <a:ext cx="4724400" cy="687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33400" y="1674649"/>
            <a:ext cx="5181600" cy="461665"/>
          </a:xfrm>
          <a:prstGeom prst="rect">
            <a:avLst/>
          </a:prstGeom>
          <a:solidFill>
            <a:schemeClr val="bg1"/>
          </a:solidFill>
        </p:spPr>
        <p:txBody>
          <a:bodyPr wrap="square" rtlCol="0" anchor="ctr">
            <a:spAutoFit/>
          </a:bodyPr>
          <a:lstStyle/>
          <a:p>
            <a:pPr algn="ctr"/>
            <a:r>
              <a:rPr lang="en-US" sz="2400" b="1" dirty="0" smtClean="0">
                <a:latin typeface="Arial" panose="020B0604020202020204" pitchFamily="34" charset="0"/>
                <a:cs typeface="Arial" panose="020B0604020202020204" pitchFamily="34" charset="0"/>
              </a:rPr>
              <a:t>1111 1111 1111 1110 0000 0</a:t>
            </a:r>
            <a:endParaRPr lang="en-US" sz="2400" b="1" dirty="0">
              <a:latin typeface="Arial" panose="020B0604020202020204" pitchFamily="34" charset="0"/>
              <a:cs typeface="Arial" panose="020B0604020202020204" pitchFamily="34" charset="0"/>
            </a:endParaRPr>
          </a:p>
        </p:txBody>
      </p:sp>
      <p:sp>
        <p:nvSpPr>
          <p:cNvPr id="6" name="Right Arrow 5"/>
          <p:cNvSpPr/>
          <p:nvPr/>
        </p:nvSpPr>
        <p:spPr>
          <a:xfrm rot="5400000">
            <a:off x="2920480" y="2208770"/>
            <a:ext cx="636040" cy="89001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4980033" y="2335759"/>
            <a:ext cx="3765839" cy="369332"/>
          </a:xfrm>
          <a:prstGeom prst="rect">
            <a:avLst/>
          </a:prstGeom>
          <a:noFill/>
        </p:spPr>
        <p:txBody>
          <a:bodyPr wrap="none" rtlCol="0">
            <a:spAutoFit/>
          </a:bodyPr>
          <a:lstStyle/>
          <a:p>
            <a:r>
              <a:rPr lang="en-US" dirty="0" smtClean="0"/>
              <a:t>Expansion ROM Base Address Register</a:t>
            </a:r>
            <a:endParaRPr lang="en-US" dirty="0"/>
          </a:p>
        </p:txBody>
      </p:sp>
      <p:sp>
        <p:nvSpPr>
          <p:cNvPr id="8" name="Slide Number Placeholder 7"/>
          <p:cNvSpPr>
            <a:spLocks noGrp="1"/>
          </p:cNvSpPr>
          <p:nvPr>
            <p:ph type="sldNum" sz="quarter" idx="12"/>
          </p:nvPr>
        </p:nvSpPr>
        <p:spPr/>
        <p:txBody>
          <a:bodyPr/>
          <a:lstStyle/>
          <a:p>
            <a:fld id="{B6F15528-21DE-4FAA-801E-634DDDAF4B2B}" type="slidenum">
              <a:rPr lang="en-US" smtClean="0"/>
              <a:pPr/>
              <a:t>195</a:t>
            </a:fld>
            <a:endParaRPr lang="en-US"/>
          </a:p>
        </p:txBody>
      </p:sp>
    </p:spTree>
    <p:extLst>
      <p:ext uri="{BB962C8B-B14F-4D97-AF65-F5344CB8AC3E}">
        <p14:creationId xmlns:p14="http://schemas.microsoft.com/office/powerpoint/2010/main" val="1846012490"/>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6122" y="76200"/>
            <a:ext cx="8229600" cy="944562"/>
          </a:xfrm>
        </p:spPr>
        <p:txBody>
          <a:bodyPr>
            <a:normAutofit/>
          </a:bodyPr>
          <a:lstStyle/>
          <a:p>
            <a:r>
              <a:rPr lang="en-US" sz="3600" dirty="0" smtClean="0">
                <a:latin typeface="Arial" panose="020B0604020202020204" pitchFamily="34" charset="0"/>
                <a:cs typeface="Arial" panose="020B0604020202020204" pitchFamily="34" charset="0"/>
              </a:rPr>
              <a:t>How CPU/BIOS Discovers XROMs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3962400"/>
            <a:ext cx="8229600" cy="2819400"/>
          </a:xfrm>
        </p:spPr>
        <p:txBody>
          <a:bodyPr>
            <a:normAutofit/>
          </a:bodyPr>
          <a:lstStyle/>
          <a:p>
            <a:r>
              <a:rPr lang="en-US" sz="2200" dirty="0" smtClean="0">
                <a:latin typeface="Arial" panose="020B0604020202020204" pitchFamily="34" charset="0"/>
                <a:cs typeface="Arial" panose="020B0604020202020204" pitchFamily="34" charset="0"/>
              </a:rPr>
              <a:t>Next the CPU/BIOS maps the ROM to an unused portion of memory </a:t>
            </a:r>
          </a:p>
          <a:p>
            <a:r>
              <a:rPr lang="en-US" sz="2200" dirty="0" smtClean="0">
                <a:latin typeface="Arial" panose="020B0604020202020204" pitchFamily="34" charset="0"/>
                <a:cs typeface="Arial" panose="020B0604020202020204" pitchFamily="34" charset="0"/>
              </a:rPr>
              <a:t>Then it sets the enable bit so that the ROM is now accessible at the address defined by the BIOS</a:t>
            </a:r>
          </a:p>
          <a:p>
            <a:endParaRPr lang="en-US" sz="2200" dirty="0" smtClean="0">
              <a:latin typeface="Arial" panose="020B0604020202020204" pitchFamily="34" charset="0"/>
              <a:cs typeface="Arial" panose="020B0604020202020204" pitchFamily="34" charset="0"/>
            </a:endParaRPr>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385" y="1143000"/>
            <a:ext cx="8601075" cy="2028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8352816" y="1582368"/>
            <a:ext cx="393056" cy="584775"/>
          </a:xfrm>
          <a:prstGeom prst="rect">
            <a:avLst/>
          </a:prstGeom>
          <a:noFill/>
        </p:spPr>
        <p:txBody>
          <a:bodyPr wrap="none" rtlCol="0">
            <a:spAutoFit/>
          </a:bodyPr>
          <a:lstStyle/>
          <a:p>
            <a:r>
              <a:rPr lang="en-US" sz="3200" dirty="0" smtClean="0"/>
              <a:t>1</a:t>
            </a:r>
            <a:endParaRPr lang="en-US" sz="3200" dirty="0"/>
          </a:p>
        </p:txBody>
      </p:sp>
      <p:sp>
        <p:nvSpPr>
          <p:cNvPr id="7" name="Rectangle 6"/>
          <p:cNvSpPr/>
          <p:nvPr/>
        </p:nvSpPr>
        <p:spPr>
          <a:xfrm>
            <a:off x="381000" y="2295930"/>
            <a:ext cx="8364872" cy="8760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1026194" y="3043535"/>
            <a:ext cx="5897768" cy="461665"/>
          </a:xfrm>
          <a:prstGeom prst="rect">
            <a:avLst/>
          </a:prstGeom>
          <a:solidFill>
            <a:schemeClr val="tx2">
              <a:lumMod val="20000"/>
              <a:lumOff val="80000"/>
            </a:schemeClr>
          </a:solidFill>
        </p:spPr>
        <p:txBody>
          <a:bodyPr wrap="none" rtlCol="0">
            <a:spAutoFit/>
          </a:bodyPr>
          <a:lstStyle/>
          <a:p>
            <a:r>
              <a:rPr lang="en-US" sz="2400" dirty="0" smtClean="0">
                <a:latin typeface="Arial" panose="020B0604020202020204" pitchFamily="34" charset="0"/>
                <a:cs typeface="Arial" panose="020B0604020202020204" pitchFamily="34" charset="0"/>
              </a:rPr>
              <a:t>CPU/BIOS maps the ROM and enables it</a:t>
            </a:r>
            <a:endParaRPr lang="en-US" sz="2400" dirty="0">
              <a:latin typeface="Arial" panose="020B0604020202020204" pitchFamily="34" charset="0"/>
              <a:cs typeface="Arial" panose="020B0604020202020204" pitchFamily="34" charset="0"/>
            </a:endParaRPr>
          </a:p>
        </p:txBody>
      </p:sp>
      <p:sp>
        <p:nvSpPr>
          <p:cNvPr id="9" name="Rectangle 8"/>
          <p:cNvSpPr/>
          <p:nvPr/>
        </p:nvSpPr>
        <p:spPr>
          <a:xfrm>
            <a:off x="685800" y="1589289"/>
            <a:ext cx="4724400" cy="687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33400" y="1674649"/>
            <a:ext cx="5181600" cy="461665"/>
          </a:xfrm>
          <a:prstGeom prst="rect">
            <a:avLst/>
          </a:prstGeom>
          <a:solidFill>
            <a:schemeClr val="bg1"/>
          </a:solidFill>
        </p:spPr>
        <p:txBody>
          <a:bodyPr wrap="square" rtlCol="0" anchor="ctr">
            <a:spAutoFit/>
          </a:bodyPr>
          <a:lstStyle/>
          <a:p>
            <a:pPr algn="ctr"/>
            <a:r>
              <a:rPr lang="en-US" sz="2400" b="1" dirty="0" smtClean="0">
                <a:latin typeface="Arial" panose="020B0604020202020204" pitchFamily="34" charset="0"/>
                <a:cs typeface="Arial" panose="020B0604020202020204" pitchFamily="34" charset="0"/>
              </a:rPr>
              <a:t>( Some memory address )</a:t>
            </a:r>
            <a:endParaRPr lang="en-US" sz="2400" b="1" dirty="0">
              <a:latin typeface="Arial" panose="020B0604020202020204" pitchFamily="34" charset="0"/>
              <a:cs typeface="Arial" panose="020B0604020202020204" pitchFamily="34" charset="0"/>
            </a:endParaRPr>
          </a:p>
        </p:txBody>
      </p:sp>
      <p:sp>
        <p:nvSpPr>
          <p:cNvPr id="6" name="Right Arrow 5"/>
          <p:cNvSpPr/>
          <p:nvPr/>
        </p:nvSpPr>
        <p:spPr>
          <a:xfrm rot="16200000">
            <a:off x="2920480" y="2208770"/>
            <a:ext cx="636040" cy="89001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4980033" y="2335759"/>
            <a:ext cx="3765839" cy="369332"/>
          </a:xfrm>
          <a:prstGeom prst="rect">
            <a:avLst/>
          </a:prstGeom>
          <a:noFill/>
        </p:spPr>
        <p:txBody>
          <a:bodyPr wrap="none" rtlCol="0">
            <a:spAutoFit/>
          </a:bodyPr>
          <a:lstStyle/>
          <a:p>
            <a:r>
              <a:rPr lang="en-US" dirty="0" smtClean="0"/>
              <a:t>Expansion ROM Base Address Register</a:t>
            </a:r>
            <a:endParaRPr lang="en-US" dirty="0"/>
          </a:p>
        </p:txBody>
      </p:sp>
      <p:sp>
        <p:nvSpPr>
          <p:cNvPr id="8" name="Bent-Up Arrow 7"/>
          <p:cNvSpPr/>
          <p:nvPr/>
        </p:nvSpPr>
        <p:spPr>
          <a:xfrm>
            <a:off x="7010400" y="2324505"/>
            <a:ext cx="1796055" cy="1096765"/>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11"/>
          <p:cNvSpPr>
            <a:spLocks noGrp="1"/>
          </p:cNvSpPr>
          <p:nvPr>
            <p:ph type="sldNum" sz="quarter" idx="12"/>
          </p:nvPr>
        </p:nvSpPr>
        <p:spPr/>
        <p:txBody>
          <a:bodyPr/>
          <a:lstStyle/>
          <a:p>
            <a:fld id="{B6F15528-21DE-4FAA-801E-634DDDAF4B2B}" type="slidenum">
              <a:rPr lang="en-US" smtClean="0"/>
              <a:pPr/>
              <a:t>196</a:t>
            </a:fld>
            <a:endParaRPr lang="en-US"/>
          </a:p>
        </p:txBody>
      </p:sp>
    </p:spTree>
    <p:extLst>
      <p:ext uri="{BB962C8B-B14F-4D97-AF65-F5344CB8AC3E}">
        <p14:creationId xmlns:p14="http://schemas.microsoft.com/office/powerpoint/2010/main" val="2764039942"/>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6122" y="76200"/>
            <a:ext cx="8229600" cy="944562"/>
          </a:xfrm>
        </p:spPr>
        <p:txBody>
          <a:bodyPr>
            <a:normAutofit/>
          </a:bodyPr>
          <a:lstStyle/>
          <a:p>
            <a:r>
              <a:rPr lang="en-US" sz="3600" dirty="0" smtClean="0">
                <a:latin typeface="Arial" panose="020B0604020202020204" pitchFamily="34" charset="0"/>
                <a:cs typeface="Arial" panose="020B0604020202020204" pitchFamily="34" charset="0"/>
              </a:rPr>
              <a:t>How CPU/BIOS Discovers XROMs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114800"/>
            <a:ext cx="8229600" cy="2667000"/>
          </a:xfrm>
        </p:spPr>
        <p:txBody>
          <a:bodyPr>
            <a:normAutofit/>
          </a:bodyPr>
          <a:lstStyle/>
          <a:p>
            <a:r>
              <a:rPr lang="en-US" sz="2200" dirty="0" smtClean="0">
                <a:latin typeface="Arial" panose="020B0604020202020204" pitchFamily="34" charset="0"/>
                <a:cs typeface="Arial" panose="020B0604020202020204" pitchFamily="34" charset="0"/>
              </a:rPr>
              <a:t>If anything other than the “AA55” signature is present, there is actually no Option ROM provided by the device, despite the fact that it returns a mask as if there were</a:t>
            </a:r>
          </a:p>
          <a:p>
            <a:pPr lvl="1"/>
            <a:r>
              <a:rPr lang="en-US" sz="1800" dirty="0" smtClean="0">
                <a:latin typeface="Arial" panose="020B0604020202020204" pitchFamily="34" charset="0"/>
                <a:cs typeface="Arial" panose="020B0604020202020204" pitchFamily="34" charset="0"/>
              </a:rPr>
              <a:t>I have some ice cream. Want a lick? Psych! </a:t>
            </a:r>
          </a:p>
          <a:p>
            <a:r>
              <a:rPr lang="en-US" sz="2200" dirty="0" smtClean="0">
                <a:latin typeface="Arial" panose="020B0604020202020204" pitchFamily="34" charset="0"/>
                <a:cs typeface="Arial" panose="020B0604020202020204" pitchFamily="34" charset="0"/>
              </a:rPr>
              <a:t>There may still be an option ROM, however, some companies implement them in non-standard ways</a:t>
            </a:r>
          </a:p>
        </p:txBody>
      </p:sp>
      <p:sp>
        <p:nvSpPr>
          <p:cNvPr id="7" name="Rectangle 6"/>
          <p:cNvSpPr/>
          <p:nvPr/>
        </p:nvSpPr>
        <p:spPr>
          <a:xfrm>
            <a:off x="381000" y="2378239"/>
            <a:ext cx="8364872" cy="8760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p:cNvSpPr txBox="1"/>
          <p:nvPr/>
        </p:nvSpPr>
        <p:spPr>
          <a:xfrm>
            <a:off x="838200" y="3348335"/>
            <a:ext cx="7417415" cy="461665"/>
          </a:xfrm>
          <a:prstGeom prst="rect">
            <a:avLst/>
          </a:prstGeom>
          <a:solidFill>
            <a:schemeClr val="tx2">
              <a:lumMod val="20000"/>
              <a:lumOff val="80000"/>
            </a:schemeClr>
          </a:solidFill>
        </p:spPr>
        <p:txBody>
          <a:bodyPr wrap="none" rtlCol="0">
            <a:spAutoFit/>
          </a:bodyPr>
          <a:lstStyle/>
          <a:p>
            <a:r>
              <a:rPr lang="en-US" sz="2400" dirty="0" smtClean="0">
                <a:latin typeface="Arial" panose="020B0604020202020204" pitchFamily="34" charset="0"/>
                <a:cs typeface="Arial" panose="020B0604020202020204" pitchFamily="34" charset="0"/>
              </a:rPr>
              <a:t>CPU/BIOS checks memory for Option ROM structure</a:t>
            </a:r>
            <a:endParaRPr lang="en-US" sz="2400" dirty="0">
              <a:latin typeface="Arial" panose="020B0604020202020204" pitchFamily="34" charset="0"/>
              <a:cs typeface="Arial" panose="020B0604020202020204" pitchFamily="34" charset="0"/>
            </a:endParaRPr>
          </a:p>
        </p:txBody>
      </p:sp>
      <p:sp>
        <p:nvSpPr>
          <p:cNvPr id="9" name="Rectangle 8"/>
          <p:cNvSpPr/>
          <p:nvPr/>
        </p:nvSpPr>
        <p:spPr>
          <a:xfrm>
            <a:off x="685800" y="1671598"/>
            <a:ext cx="4724400" cy="687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Bent-Up Arrow 12"/>
          <p:cNvSpPr/>
          <p:nvPr/>
        </p:nvSpPr>
        <p:spPr>
          <a:xfrm rot="5400000" flipH="1">
            <a:off x="1234182" y="1890017"/>
            <a:ext cx="1676400" cy="1096765"/>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1150734"/>
            <a:ext cx="5262263" cy="204966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2" name="TextBox 11"/>
          <p:cNvSpPr txBox="1"/>
          <p:nvPr/>
        </p:nvSpPr>
        <p:spPr>
          <a:xfrm>
            <a:off x="0" y="6553200"/>
            <a:ext cx="1927131" cy="307777"/>
          </a:xfrm>
          <a:prstGeom prst="rect">
            <a:avLst/>
          </a:prstGeom>
          <a:noFill/>
        </p:spPr>
        <p:txBody>
          <a:bodyPr wrap="none" rtlCol="0">
            <a:spAutoFit/>
          </a:bodyPr>
          <a:lstStyle/>
          <a:p>
            <a:r>
              <a:rPr lang="en-US" sz="1400" dirty="0" smtClean="0"/>
              <a:t>PCI Express Revision 3.0</a:t>
            </a:r>
            <a:endParaRPr lang="en-US" sz="14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197</a:t>
            </a:fld>
            <a:endParaRPr lang="en-US"/>
          </a:p>
        </p:txBody>
      </p:sp>
    </p:spTree>
    <p:extLst>
      <p:ext uri="{BB962C8B-B14F-4D97-AF65-F5344CB8AC3E}">
        <p14:creationId xmlns:p14="http://schemas.microsoft.com/office/powerpoint/2010/main" val="3452574176"/>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44562"/>
          </a:xfrm>
        </p:spPr>
        <p:txBody>
          <a:bodyPr>
            <a:normAutofit/>
          </a:bodyPr>
          <a:lstStyle/>
          <a:p>
            <a:r>
              <a:rPr lang="en-US" sz="3600" dirty="0" smtClean="0">
                <a:latin typeface="Arial" panose="020B0604020202020204" pitchFamily="34" charset="0"/>
                <a:cs typeface="Arial" panose="020B0604020202020204" pitchFamily="34" charset="0"/>
              </a:rPr>
              <a:t>CPU/BIOS Expansion </a:t>
            </a:r>
            <a:r>
              <a:rPr lang="en-US" sz="3600" dirty="0">
                <a:latin typeface="Arial" panose="020B0604020202020204" pitchFamily="34" charset="0"/>
                <a:cs typeface="Arial" panose="020B0604020202020204" pitchFamily="34" charset="0"/>
              </a:rPr>
              <a:t>ROM </a:t>
            </a:r>
            <a:r>
              <a:rPr lang="en-US" sz="3600" dirty="0" smtClean="0">
                <a:latin typeface="Arial" panose="020B0604020202020204" pitchFamily="34" charset="0"/>
                <a:cs typeface="Arial" panose="020B0604020202020204" pitchFamily="34" charset="0"/>
              </a:rPr>
              <a:t>Discovery</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143000"/>
            <a:ext cx="8229600" cy="5486400"/>
          </a:xfrm>
        </p:spPr>
        <p:txBody>
          <a:bodyPr>
            <a:normAutofit/>
          </a:bodyPr>
          <a:lstStyle/>
          <a:p>
            <a:r>
              <a:rPr lang="en-US" sz="2200" dirty="0" smtClean="0">
                <a:latin typeface="Arial" panose="020B0604020202020204" pitchFamily="34" charset="0"/>
                <a:cs typeface="Arial" panose="020B0604020202020204" pitchFamily="34" charset="0"/>
              </a:rPr>
              <a:t>A PCI device can share a decoder between the Expansion ROM BAR and other BARs</a:t>
            </a:r>
          </a:p>
          <a:p>
            <a:r>
              <a:rPr lang="en-US" sz="2200" dirty="0" smtClean="0">
                <a:latin typeface="Arial" panose="020B0604020202020204" pitchFamily="34" charset="0"/>
                <a:cs typeface="Arial" panose="020B0604020202020204" pitchFamily="34" charset="0"/>
              </a:rPr>
              <a:t>For example:</a:t>
            </a:r>
          </a:p>
          <a:p>
            <a:r>
              <a:rPr lang="en-US" sz="2200" dirty="0" smtClean="0">
                <a:latin typeface="Arial" panose="020B0604020202020204" pitchFamily="34" charset="0"/>
                <a:cs typeface="Arial" panose="020B0604020202020204" pitchFamily="34" charset="0"/>
              </a:rPr>
              <a:t>Some vendors mirror their Expansion ROMs at BAR[n] or at an offset from BAR[n]</a:t>
            </a:r>
          </a:p>
          <a:p>
            <a:pPr lvl="1"/>
            <a:r>
              <a:rPr lang="en-US" sz="2000" dirty="0" smtClean="0">
                <a:latin typeface="Arial" panose="020B0604020202020204" pitchFamily="34" charset="0"/>
                <a:cs typeface="Arial" panose="020B0604020202020204" pitchFamily="34" charset="0"/>
              </a:rPr>
              <a:t>NVidia sometimes puts them at BAR[0] + 30_0000h (per the developers of </a:t>
            </a:r>
            <a:r>
              <a:rPr lang="en-US" sz="2000" dirty="0" err="1" smtClean="0">
                <a:latin typeface="Arial" panose="020B0604020202020204" pitchFamily="34" charset="0"/>
                <a:cs typeface="Arial" panose="020B0604020202020204" pitchFamily="34" charset="0"/>
              </a:rPr>
              <a:t>Flashrom</a:t>
            </a:r>
            <a:r>
              <a:rPr lang="en-US" sz="2000" dirty="0" smtClean="0">
                <a:latin typeface="Arial" panose="020B0604020202020204" pitchFamily="34" charset="0"/>
                <a:cs typeface="Arial" panose="020B0604020202020204" pitchFamily="34" charset="0"/>
              </a:rPr>
              <a:t> )</a:t>
            </a:r>
          </a:p>
          <a:p>
            <a:pPr lvl="1"/>
            <a:r>
              <a:rPr lang="en-US" sz="2000" dirty="0">
                <a:latin typeface="Arial" panose="020B0604020202020204" pitchFamily="34" charset="0"/>
                <a:cs typeface="Arial" panose="020B0604020202020204" pitchFamily="34" charset="0"/>
                <a:hlinkClick r:id="rId3"/>
              </a:rPr>
              <a:t>http://</a:t>
            </a:r>
            <a:r>
              <a:rPr lang="en-US" sz="2000" dirty="0" smtClean="0">
                <a:latin typeface="Arial" panose="020B0604020202020204" pitchFamily="34" charset="0"/>
                <a:cs typeface="Arial" panose="020B0604020202020204" pitchFamily="34" charset="0"/>
                <a:hlinkClick r:id="rId3"/>
              </a:rPr>
              <a:t>flashrom.org/Flashrom</a:t>
            </a:r>
            <a:endParaRPr lang="en-US" sz="20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It is possible that there simply </a:t>
            </a:r>
            <a:r>
              <a:rPr lang="en-US" sz="2200" u="sng" dirty="0" smtClean="0">
                <a:latin typeface="Arial" panose="020B0604020202020204" pitchFamily="34" charset="0"/>
                <a:cs typeface="Arial" panose="020B0604020202020204" pitchFamily="34" charset="0"/>
              </a:rPr>
              <a:t>is no</a:t>
            </a:r>
            <a:r>
              <a:rPr lang="en-US" sz="2200" dirty="0" smtClean="0">
                <a:latin typeface="Arial" panose="020B0604020202020204" pitchFamily="34" charset="0"/>
                <a:cs typeface="Arial" panose="020B0604020202020204" pitchFamily="34" charset="0"/>
              </a:rPr>
              <a:t> Expansion ROM present </a:t>
            </a:r>
            <a:r>
              <a:rPr lang="en-US" sz="2200" u="sng" dirty="0" smtClean="0">
                <a:latin typeface="Arial" panose="020B0604020202020204" pitchFamily="34" charset="0"/>
                <a:cs typeface="Arial" panose="020B0604020202020204" pitchFamily="34" charset="0"/>
              </a:rPr>
              <a:t>on the device</a:t>
            </a:r>
          </a:p>
          <a:p>
            <a:pPr lvl="1"/>
            <a:r>
              <a:rPr lang="en-US" sz="2000" i="1" dirty="0" smtClean="0">
                <a:latin typeface="Arial" panose="020B0604020202020204" pitchFamily="34" charset="0"/>
                <a:cs typeface="Arial" panose="020B0604020202020204" pitchFamily="34" charset="0"/>
                <a:sym typeface="Wingdings" panose="05000000000000000000" pitchFamily="2" charset="2"/>
              </a:rPr>
              <a:t>Could be located in a compressed module in the BIOS binary </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198</a:t>
            </a:fld>
            <a:endParaRPr lang="en-US"/>
          </a:p>
        </p:txBody>
      </p:sp>
    </p:spTree>
    <p:extLst>
      <p:ext uri="{BB962C8B-B14F-4D97-AF65-F5344CB8AC3E}">
        <p14:creationId xmlns:p14="http://schemas.microsoft.com/office/powerpoint/2010/main" val="3977727982"/>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3"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b="29397"/>
          <a:stretch/>
        </p:blipFill>
        <p:spPr bwMode="auto">
          <a:xfrm>
            <a:off x="65881" y="1123349"/>
            <a:ext cx="6878637" cy="304637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a:xfrm>
            <a:off x="457200" y="0"/>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Expansion ROM Discovery: </a:t>
            </a:r>
            <a:br>
              <a:rPr lang="en-US" sz="3600" dirty="0" smtClean="0">
                <a:latin typeface="Arial" panose="020B0604020202020204" pitchFamily="34" charset="0"/>
                <a:cs typeface="Arial" panose="020B0604020202020204" pitchFamily="34" charset="0"/>
              </a:rPr>
            </a:br>
            <a:r>
              <a:rPr lang="en-US" sz="3600" dirty="0" smtClean="0">
                <a:latin typeface="Arial" panose="020B0604020202020204" pitchFamily="34" charset="0"/>
                <a:cs typeface="Arial" panose="020B0604020202020204" pitchFamily="34" charset="0"/>
              </a:rPr>
              <a:t>User Example (Same as BIOS)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800600"/>
            <a:ext cx="8229600" cy="1981200"/>
          </a:xfrm>
        </p:spPr>
        <p:txBody>
          <a:bodyPr>
            <a:normAutofit fontScale="92500" lnSpcReduction="20000"/>
          </a:bodyPr>
          <a:lstStyle/>
          <a:p>
            <a:r>
              <a:rPr lang="en-US" sz="2200" dirty="0" smtClean="0">
                <a:latin typeface="Arial" panose="020B0604020202020204" pitchFamily="34" charset="0"/>
                <a:cs typeface="Arial" panose="020B0604020202020204" pitchFamily="34" charset="0"/>
              </a:rPr>
              <a:t>This example pertains to the nVidia VGA card on the E6400 laptop</a:t>
            </a:r>
          </a:p>
          <a:p>
            <a:r>
              <a:rPr lang="en-US" sz="2200" dirty="0">
                <a:latin typeface="Arial" panose="020B0604020202020204" pitchFamily="34" charset="0"/>
                <a:cs typeface="Arial" panose="020B0604020202020204" pitchFamily="34" charset="0"/>
              </a:rPr>
              <a:t>Verify that the memory-enable space bit 1 in the command register (offset 04h) is asserted</a:t>
            </a:r>
          </a:p>
          <a:p>
            <a:r>
              <a:rPr lang="en-US" sz="2200" dirty="0" smtClean="0">
                <a:latin typeface="Arial" panose="020B0604020202020204" pitchFamily="34" charset="0"/>
                <a:cs typeface="Arial" panose="020B0604020202020204" pitchFamily="34" charset="0"/>
              </a:rPr>
              <a:t>Writing FFFF_F800h to offset 30h returns FFFE_0000h indicating that an Expansion ROM [might be] present</a:t>
            </a:r>
            <a:endParaRPr lang="en-US" sz="2200" dirty="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Bit </a:t>
            </a:r>
            <a:r>
              <a:rPr lang="en-US" sz="1800" dirty="0">
                <a:latin typeface="Arial" panose="020B0604020202020204" pitchFamily="34" charset="0"/>
                <a:cs typeface="Arial" panose="020B0604020202020204" pitchFamily="34" charset="0"/>
              </a:rPr>
              <a:t>17 is the LSB, which indicates a 128KB </a:t>
            </a:r>
            <a:r>
              <a:rPr lang="en-US" sz="1800" dirty="0" smtClean="0">
                <a:latin typeface="Arial" panose="020B0604020202020204" pitchFamily="34" charset="0"/>
                <a:cs typeface="Arial" panose="020B0604020202020204" pitchFamily="34" charset="0"/>
              </a:rPr>
              <a:t>ROM</a:t>
            </a:r>
          </a:p>
          <a:p>
            <a:pPr lvl="1"/>
            <a:r>
              <a:rPr lang="en-US" sz="1800" dirty="0" smtClean="0">
                <a:latin typeface="Arial" panose="020B0604020202020204" pitchFamily="34" charset="0"/>
                <a:cs typeface="Arial" panose="020B0604020202020204" pitchFamily="34" charset="0"/>
              </a:rPr>
              <a:t>Size = ~FFFE_0000 + 1 = 2_0000h bytes</a:t>
            </a:r>
          </a:p>
        </p:txBody>
      </p:sp>
      <p:sp>
        <p:nvSpPr>
          <p:cNvPr id="6" name="Oval 5"/>
          <p:cNvSpPr/>
          <p:nvPr/>
        </p:nvSpPr>
        <p:spPr>
          <a:xfrm>
            <a:off x="1183532" y="2827717"/>
            <a:ext cx="687654" cy="26264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534"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r="20350" b="29078"/>
          <a:stretch/>
        </p:blipFill>
        <p:spPr bwMode="auto">
          <a:xfrm>
            <a:off x="3589506" y="1588036"/>
            <a:ext cx="5486400" cy="306016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8" name="Right Arrow 7"/>
          <p:cNvSpPr/>
          <p:nvPr/>
        </p:nvSpPr>
        <p:spPr>
          <a:xfrm rot="480000">
            <a:off x="1913465" y="3128741"/>
            <a:ext cx="2754967" cy="98102"/>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4719778" y="3286751"/>
            <a:ext cx="687654" cy="26264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438400" y="2286000"/>
            <a:ext cx="340468" cy="26264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199</a:t>
            </a:fld>
            <a:endParaRPr lang="en-US"/>
          </a:p>
        </p:txBody>
      </p:sp>
    </p:spTree>
    <p:extLst>
      <p:ext uri="{BB962C8B-B14F-4D97-AF65-F5344CB8AC3E}">
        <p14:creationId xmlns:p14="http://schemas.microsoft.com/office/powerpoint/2010/main" val="6838270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p:txBody>
          <a:bodyPr>
            <a:normAutofit fontScale="90000"/>
          </a:bodyPr>
          <a:lstStyle/>
          <a:p>
            <a:pPr eaLnBrk="1" hangingPunct="1"/>
            <a:r>
              <a:rPr lang="en-US" sz="3600">
                <a:latin typeface="Arial" charset="0"/>
                <a:ea typeface="ＭＳ Ｐゴシック" charset="0"/>
                <a:cs typeface="ＭＳ Ｐゴシック" charset="0"/>
              </a:rPr>
              <a:t>All materials are licensed under a Creative Commons </a:t>
            </a:r>
            <a:r>
              <a:rPr lang="ja-JP" altLang="en-US" sz="3600">
                <a:latin typeface="Arial" charset="0"/>
                <a:ea typeface="ＭＳ Ｐゴシック" charset="0"/>
                <a:cs typeface="ＭＳ Ｐゴシック" charset="0"/>
              </a:rPr>
              <a:t>“</a:t>
            </a:r>
            <a:r>
              <a:rPr lang="en-US" altLang="ja-JP" sz="3600">
                <a:latin typeface="Arial" charset="0"/>
                <a:ea typeface="ＭＳ Ｐゴシック" charset="0"/>
                <a:cs typeface="ＭＳ Ｐゴシック" charset="0"/>
              </a:rPr>
              <a:t>Share Alike</a:t>
            </a:r>
            <a:r>
              <a:rPr lang="ja-JP" altLang="en-US" sz="3600">
                <a:latin typeface="Arial" charset="0"/>
                <a:ea typeface="ＭＳ Ｐゴシック" charset="0"/>
                <a:cs typeface="ＭＳ Ｐゴシック" charset="0"/>
              </a:rPr>
              <a:t>”</a:t>
            </a:r>
            <a:r>
              <a:rPr lang="en-US" altLang="ja-JP" sz="3600">
                <a:latin typeface="Arial" charset="0"/>
                <a:ea typeface="ＭＳ Ｐゴシック" charset="0"/>
                <a:cs typeface="ＭＳ Ｐゴシック" charset="0"/>
              </a:rPr>
              <a:t> license.</a:t>
            </a:r>
            <a:endParaRPr lang="en-US" sz="3600">
              <a:latin typeface="Arial" charset="0"/>
              <a:ea typeface="ＭＳ Ｐゴシック" charset="0"/>
              <a:cs typeface="ＭＳ Ｐゴシック" charset="0"/>
            </a:endParaRPr>
          </a:p>
        </p:txBody>
      </p:sp>
      <p:sp>
        <p:nvSpPr>
          <p:cNvPr id="28674" name="Content Placeholder 2"/>
          <p:cNvSpPr>
            <a:spLocks noGrp="1"/>
          </p:cNvSpPr>
          <p:nvPr>
            <p:ph idx="1"/>
          </p:nvPr>
        </p:nvSpPr>
        <p:spPr>
          <a:xfrm>
            <a:off x="685800" y="1066800"/>
            <a:ext cx="7772400" cy="5486400"/>
          </a:xfrm>
        </p:spPr>
        <p:txBody>
          <a:bodyPr/>
          <a:lstStyle/>
          <a:p>
            <a:pPr marL="0" indent="0" algn="ctr" eaLnBrk="1" hangingPunct="1">
              <a:buFontTx/>
              <a:buNone/>
            </a:pPr>
            <a:r>
              <a:rPr lang="en-US" sz="2400">
                <a:latin typeface="Arial" charset="0"/>
                <a:ea typeface="ＭＳ Ｐゴシック" charset="0"/>
                <a:cs typeface="ＭＳ Ｐゴシック" charset="0"/>
              </a:rPr>
              <a:t>http://creativecommons.org/licenses/by-sa/3.0/</a:t>
            </a:r>
          </a:p>
        </p:txBody>
      </p:sp>
      <p:sp>
        <p:nvSpPr>
          <p:cNvPr id="28675"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ea typeface="ＭＳ Ｐゴシック" charset="0"/>
                <a:cs typeface="ＭＳ Ｐゴシック" charset="0"/>
              </a:defRPr>
            </a:lvl1pPr>
            <a:lvl2pPr marL="742950" indent="-285750">
              <a:defRPr sz="2000">
                <a:solidFill>
                  <a:schemeClr val="tx1"/>
                </a:solidFill>
                <a:latin typeface="Arial" charset="0"/>
                <a:ea typeface="ＭＳ Ｐゴシック" charset="0"/>
              </a:defRPr>
            </a:lvl2pPr>
            <a:lvl3pPr marL="1143000" indent="-228600">
              <a:defRPr sz="2000">
                <a:solidFill>
                  <a:schemeClr val="tx1"/>
                </a:solidFill>
                <a:latin typeface="Arial" charset="0"/>
                <a:ea typeface="ＭＳ Ｐゴシック" charset="0"/>
              </a:defRPr>
            </a:lvl3pPr>
            <a:lvl4pPr marL="1600200" indent="-228600">
              <a:defRPr sz="2000">
                <a:solidFill>
                  <a:schemeClr val="tx1"/>
                </a:solidFill>
                <a:latin typeface="Arial" charset="0"/>
                <a:ea typeface="ＭＳ Ｐゴシック" charset="0"/>
              </a:defRPr>
            </a:lvl4pPr>
            <a:lvl5pPr marL="2057400" indent="-22860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fld id="{1A0190B3-9E64-8946-ADD2-447C9EEAC016}" type="slidenum">
              <a:rPr lang="en-US" sz="1400">
                <a:solidFill>
                  <a:prstClr val="black"/>
                </a:solidFill>
              </a:rPr>
              <a:pPr/>
              <a:t>2</a:t>
            </a:fld>
            <a:endParaRPr lang="en-US" sz="1400" dirty="0">
              <a:solidFill>
                <a:prstClr val="black"/>
              </a:solidFill>
            </a:endParaRPr>
          </a:p>
        </p:txBody>
      </p:sp>
      <p:pic>
        <p:nvPicPr>
          <p:cNvPr id="2867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600200"/>
            <a:ext cx="6324600" cy="473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Rectangle 1"/>
          <p:cNvSpPr>
            <a:spLocks noChangeArrowheads="1"/>
          </p:cNvSpPr>
          <p:nvPr/>
        </p:nvSpPr>
        <p:spPr bwMode="auto">
          <a:xfrm>
            <a:off x="0" y="6427788"/>
            <a:ext cx="91440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100" dirty="0">
                <a:solidFill>
                  <a:prstClr val="black"/>
                </a:solidFill>
                <a:latin typeface="Calibri"/>
              </a:rPr>
              <a:t>Attribution condition: You must indicate that derivative work</a:t>
            </a:r>
          </a:p>
          <a:p>
            <a:r>
              <a:rPr lang="en-US" sz="1100" dirty="0">
                <a:solidFill>
                  <a:prstClr val="black"/>
                </a:solidFill>
                <a:latin typeface="Calibri"/>
              </a:rPr>
              <a:t>"Is derived from </a:t>
            </a:r>
            <a:r>
              <a:rPr lang="en-US" sz="1100" dirty="0" smtClean="0">
                <a:solidFill>
                  <a:prstClr val="black"/>
                </a:solidFill>
                <a:latin typeface="Calibri"/>
              </a:rPr>
              <a:t>John Butterworth &amp; </a:t>
            </a:r>
            <a:r>
              <a:rPr lang="en-US" sz="1100" dirty="0" err="1" smtClean="0">
                <a:solidFill>
                  <a:prstClr val="black"/>
                </a:solidFill>
                <a:latin typeface="Calibri"/>
              </a:rPr>
              <a:t>Xeno</a:t>
            </a:r>
            <a:r>
              <a:rPr lang="en-US" sz="1100" dirty="0" smtClean="0">
                <a:solidFill>
                  <a:prstClr val="black"/>
                </a:solidFill>
                <a:latin typeface="Calibri"/>
              </a:rPr>
              <a:t> </a:t>
            </a:r>
            <a:r>
              <a:rPr lang="en-US" sz="1100" dirty="0" err="1" smtClean="0">
                <a:solidFill>
                  <a:prstClr val="black"/>
                </a:solidFill>
                <a:latin typeface="Calibri"/>
              </a:rPr>
              <a:t>Kovah’s</a:t>
            </a:r>
            <a:r>
              <a:rPr lang="en-US" sz="1100" dirty="0" smtClean="0">
                <a:solidFill>
                  <a:prstClr val="black"/>
                </a:solidFill>
                <a:latin typeface="Calibri"/>
              </a:rPr>
              <a:t> ’Advanced Intel </a:t>
            </a:r>
            <a:r>
              <a:rPr lang="en-US" sz="1100" dirty="0">
                <a:solidFill>
                  <a:prstClr val="black"/>
                </a:solidFill>
                <a:latin typeface="Calibri"/>
              </a:rPr>
              <a:t>x86: </a:t>
            </a:r>
            <a:r>
              <a:rPr lang="en-US" sz="1100" dirty="0"/>
              <a:t>BIOS and </a:t>
            </a:r>
            <a:r>
              <a:rPr lang="en-US" sz="1100" dirty="0" smtClean="0"/>
              <a:t>SMM</a:t>
            </a:r>
            <a:r>
              <a:rPr lang="en-US" sz="1100" dirty="0" smtClean="0">
                <a:solidFill>
                  <a:prstClr val="black"/>
                </a:solidFill>
                <a:latin typeface="Calibri"/>
              </a:rPr>
              <a:t>’ class posted at http://</a:t>
            </a:r>
            <a:r>
              <a:rPr lang="en-US" sz="1100" dirty="0" err="1" smtClean="0">
                <a:solidFill>
                  <a:prstClr val="black"/>
                </a:solidFill>
                <a:latin typeface="Calibri"/>
              </a:rPr>
              <a:t>opensecuritytraining.info</a:t>
            </a:r>
            <a:r>
              <a:rPr lang="en-US" sz="1100" dirty="0" smtClean="0">
                <a:solidFill>
                  <a:prstClr val="black"/>
                </a:solidFill>
                <a:latin typeface="Calibri"/>
              </a:rPr>
              <a:t>/</a:t>
            </a:r>
            <a:r>
              <a:rPr lang="en-US" sz="1100" dirty="0" err="1" smtClean="0">
                <a:solidFill>
                  <a:prstClr val="black"/>
                </a:solidFill>
                <a:latin typeface="Calibri"/>
              </a:rPr>
              <a:t>IntroBIOS.html</a:t>
            </a:r>
            <a:r>
              <a:rPr lang="en-US" sz="1100" smtClean="0">
                <a:solidFill>
                  <a:prstClr val="black"/>
                </a:solidFill>
                <a:latin typeface="Calibri"/>
              </a:rPr>
              <a:t>”</a:t>
            </a:r>
            <a:endParaRPr lang="en-US" sz="1100" dirty="0">
              <a:solidFill>
                <a:prstClr val="black"/>
              </a:solidFill>
              <a:latin typeface="Calibri"/>
            </a:endParaRPr>
          </a:p>
        </p:txBody>
      </p:sp>
    </p:spTree>
    <p:extLst>
      <p:ext uri="{BB962C8B-B14F-4D97-AF65-F5344CB8AC3E}">
        <p14:creationId xmlns:p14="http://schemas.microsoft.com/office/powerpoint/2010/main" val="187625467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Some Useful Tools of the Trade</a:t>
            </a:r>
            <a:endParaRPr lang="en-US" dirty="0"/>
          </a:p>
        </p:txBody>
      </p:sp>
    </p:spTree>
    <p:extLst>
      <p:ext uri="{BB962C8B-B14F-4D97-AF65-F5344CB8AC3E}">
        <p14:creationId xmlns:p14="http://schemas.microsoft.com/office/powerpoint/2010/main" val="2748168402"/>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071"/>
          <a:stretch/>
        </p:blipFill>
        <p:spPr bwMode="auto">
          <a:xfrm>
            <a:off x="57150" y="1123349"/>
            <a:ext cx="6953250" cy="304637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a:xfrm>
            <a:off x="457200" y="0"/>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Expansion ROM Discovery: </a:t>
            </a:r>
            <a:br>
              <a:rPr lang="en-US" sz="3600" dirty="0" smtClean="0">
                <a:latin typeface="Arial" panose="020B0604020202020204" pitchFamily="34" charset="0"/>
                <a:cs typeface="Arial" panose="020B0604020202020204" pitchFamily="34" charset="0"/>
              </a:rPr>
            </a:br>
            <a:r>
              <a:rPr lang="en-US" sz="3600" dirty="0" smtClean="0">
                <a:latin typeface="Arial" panose="020B0604020202020204" pitchFamily="34" charset="0"/>
                <a:cs typeface="Arial" panose="020B0604020202020204" pitchFamily="34" charset="0"/>
              </a:rPr>
              <a:t>User Example (Same as BIOS)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724400"/>
            <a:ext cx="8229600" cy="2057400"/>
          </a:xfrm>
        </p:spPr>
        <p:txBody>
          <a:bodyPr>
            <a:normAutofit/>
          </a:bodyPr>
          <a:lstStyle/>
          <a:p>
            <a:r>
              <a:rPr lang="en-US" sz="2200" dirty="0" smtClean="0">
                <a:latin typeface="Arial" panose="020B0604020202020204" pitchFamily="34" charset="0"/>
                <a:cs typeface="Arial" panose="020B0604020202020204" pitchFamily="34" charset="0"/>
              </a:rPr>
              <a:t>We (or the BIOS) should be able to choose a memory address for the ROM to be mapped to </a:t>
            </a:r>
          </a:p>
          <a:p>
            <a:r>
              <a:rPr lang="en-US" sz="2200" dirty="0" smtClean="0">
                <a:latin typeface="Arial" panose="020B0604020202020204" pitchFamily="34" charset="0"/>
                <a:cs typeface="Arial" panose="020B0604020202020204" pitchFamily="34" charset="0"/>
              </a:rPr>
              <a:t>Address must meet alignment requirements</a:t>
            </a:r>
          </a:p>
          <a:p>
            <a:r>
              <a:rPr lang="en-US" sz="2200" dirty="0" smtClean="0">
                <a:latin typeface="Arial" panose="020B0604020202020204" pitchFamily="34" charset="0"/>
                <a:cs typeface="Arial" panose="020B0604020202020204" pitchFamily="34" charset="0"/>
              </a:rPr>
              <a:t>Address must provide enough room for the XROM</a:t>
            </a:r>
          </a:p>
          <a:p>
            <a:r>
              <a:rPr lang="en-US" sz="2200" dirty="0" smtClean="0">
                <a:latin typeface="Arial" panose="020B0604020202020204" pitchFamily="34" charset="0"/>
                <a:cs typeface="Arial" panose="020B0604020202020204" pitchFamily="34" charset="0"/>
              </a:rPr>
              <a:t>Must enable the XROM decoding (assert bit 0, enable)</a:t>
            </a:r>
          </a:p>
        </p:txBody>
      </p:sp>
      <p:pic>
        <p:nvPicPr>
          <p:cNvPr id="22534"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r="20350" b="29078"/>
          <a:stretch/>
        </p:blipFill>
        <p:spPr bwMode="auto">
          <a:xfrm>
            <a:off x="3589506" y="1588036"/>
            <a:ext cx="5486400" cy="306016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4705603" y="3286125"/>
            <a:ext cx="761747" cy="261610"/>
          </a:xfrm>
          <a:prstGeom prst="rect">
            <a:avLst/>
          </a:prstGeom>
          <a:solidFill>
            <a:schemeClr val="bg1"/>
          </a:solidFill>
        </p:spPr>
        <p:txBody>
          <a:bodyPr wrap="none" rtlCol="0">
            <a:spAutoFit/>
          </a:bodyPr>
          <a:lstStyle/>
          <a:p>
            <a:r>
              <a:rPr lang="en-US" sz="1100" b="1" dirty="0" smtClean="0"/>
              <a:t>00100001</a:t>
            </a:r>
            <a:endParaRPr lang="en-US" sz="1100" b="1" dirty="0"/>
          </a:p>
        </p:txBody>
      </p:sp>
      <p:sp>
        <p:nvSpPr>
          <p:cNvPr id="12" name="Oval 11"/>
          <p:cNvSpPr/>
          <p:nvPr/>
        </p:nvSpPr>
        <p:spPr>
          <a:xfrm>
            <a:off x="4719778" y="3286751"/>
            <a:ext cx="687654" cy="26264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rot="12468821">
            <a:off x="2149746" y="2693833"/>
            <a:ext cx="2754967" cy="98102"/>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200</a:t>
            </a:fld>
            <a:endParaRPr lang="en-US"/>
          </a:p>
        </p:txBody>
      </p:sp>
    </p:spTree>
    <p:extLst>
      <p:ext uri="{BB962C8B-B14F-4D97-AF65-F5344CB8AC3E}">
        <p14:creationId xmlns:p14="http://schemas.microsoft.com/office/powerpoint/2010/main" val="284598683"/>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31071"/>
          <a:stretch/>
        </p:blipFill>
        <p:spPr bwMode="auto">
          <a:xfrm>
            <a:off x="57150" y="1123349"/>
            <a:ext cx="6953250" cy="304637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a:xfrm>
            <a:off x="457200" y="0"/>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Expansion ROM Discovery: </a:t>
            </a:r>
            <a:br>
              <a:rPr lang="en-US" sz="3600" dirty="0" smtClean="0">
                <a:latin typeface="Arial" panose="020B0604020202020204" pitchFamily="34" charset="0"/>
                <a:cs typeface="Arial" panose="020B0604020202020204" pitchFamily="34" charset="0"/>
              </a:rPr>
            </a:br>
            <a:r>
              <a:rPr lang="en-US" sz="3600" dirty="0" smtClean="0">
                <a:latin typeface="Arial" panose="020B0604020202020204" pitchFamily="34" charset="0"/>
                <a:cs typeface="Arial" panose="020B0604020202020204" pitchFamily="34" charset="0"/>
              </a:rPr>
              <a:t>User Example (Same as BIOS)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724400"/>
            <a:ext cx="8229600" cy="2057400"/>
          </a:xfrm>
        </p:spPr>
        <p:txBody>
          <a:bodyPr>
            <a:normAutofit lnSpcReduction="10000"/>
          </a:bodyPr>
          <a:lstStyle/>
          <a:p>
            <a:r>
              <a:rPr lang="en-US" sz="2200" dirty="0" smtClean="0">
                <a:latin typeface="Arial" panose="020B0604020202020204" pitchFamily="34" charset="0"/>
                <a:cs typeface="Arial" panose="020B0604020202020204" pitchFamily="34" charset="0"/>
              </a:rPr>
              <a:t>If there is anything other than the “AA55” XROM signature, then there is actually no option ROM present</a:t>
            </a:r>
          </a:p>
          <a:p>
            <a:r>
              <a:rPr lang="en-US" sz="2200" dirty="0" smtClean="0">
                <a:latin typeface="Arial" panose="020B0604020202020204" pitchFamily="34" charset="0"/>
                <a:cs typeface="Arial" panose="020B0604020202020204" pitchFamily="34" charset="0"/>
              </a:rPr>
              <a:t>As it turns out, in this case, there is no option ROM located on the device</a:t>
            </a:r>
          </a:p>
          <a:p>
            <a:r>
              <a:rPr lang="en-US" sz="2200" dirty="0" smtClean="0">
                <a:latin typeface="Arial" panose="020B0604020202020204" pitchFamily="34" charset="0"/>
                <a:cs typeface="Arial" panose="020B0604020202020204" pitchFamily="34" charset="0"/>
              </a:rPr>
              <a:t>This option ROM is located on the BIOS flash as a compressed module</a:t>
            </a:r>
          </a:p>
        </p:txBody>
      </p:sp>
      <p:pic>
        <p:nvPicPr>
          <p:cNvPr id="22534" name="Picture 6"/>
          <p:cNvPicPr>
            <a:picLocks noChangeAspect="1" noChangeArrowheads="1"/>
          </p:cNvPicPr>
          <p:nvPr/>
        </p:nvPicPr>
        <p:blipFill rotWithShape="1">
          <a:blip r:embed="rId3">
            <a:extLst>
              <a:ext uri="{28A0092B-C50C-407E-A947-70E740481C1C}">
                <a14:useLocalDpi xmlns:a14="http://schemas.microsoft.com/office/drawing/2010/main" val="0"/>
              </a:ext>
            </a:extLst>
          </a:blip>
          <a:srcRect r="20350" b="29078"/>
          <a:stretch/>
        </p:blipFill>
        <p:spPr bwMode="auto">
          <a:xfrm>
            <a:off x="3589506" y="1588036"/>
            <a:ext cx="5486400" cy="306016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TextBox 3"/>
          <p:cNvSpPr txBox="1"/>
          <p:nvPr/>
        </p:nvSpPr>
        <p:spPr>
          <a:xfrm>
            <a:off x="4705603" y="3286125"/>
            <a:ext cx="761747" cy="261610"/>
          </a:xfrm>
          <a:prstGeom prst="rect">
            <a:avLst/>
          </a:prstGeom>
          <a:solidFill>
            <a:schemeClr val="bg1"/>
          </a:solidFill>
        </p:spPr>
        <p:txBody>
          <a:bodyPr wrap="none" rtlCol="0">
            <a:spAutoFit/>
          </a:bodyPr>
          <a:lstStyle/>
          <a:p>
            <a:r>
              <a:rPr lang="en-US" sz="1100" b="1" dirty="0" smtClean="0"/>
              <a:t>00100001</a:t>
            </a:r>
            <a:endParaRPr lang="en-US" sz="1100" b="1" dirty="0"/>
          </a:p>
        </p:txBody>
      </p:sp>
      <p:sp>
        <p:nvSpPr>
          <p:cNvPr id="12" name="Oval 11"/>
          <p:cNvSpPr/>
          <p:nvPr/>
        </p:nvSpPr>
        <p:spPr>
          <a:xfrm>
            <a:off x="552450" y="2305050"/>
            <a:ext cx="687654" cy="26264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201</a:t>
            </a:fld>
            <a:endParaRPr lang="en-US"/>
          </a:p>
        </p:txBody>
      </p:sp>
    </p:spTree>
    <p:extLst>
      <p:ext uri="{BB962C8B-B14F-4D97-AF65-F5344CB8AC3E}">
        <p14:creationId xmlns:p14="http://schemas.microsoft.com/office/powerpoint/2010/main" val="682672830"/>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44562"/>
          </a:xfrm>
        </p:spPr>
        <p:txBody>
          <a:bodyPr/>
          <a:lstStyle/>
          <a:p>
            <a:r>
              <a:rPr lang="en-US" sz="3600" dirty="0" smtClean="0">
                <a:latin typeface="Arial" panose="020B0604020202020204" pitchFamily="34" charset="0"/>
                <a:cs typeface="Arial" panose="020B0604020202020204" pitchFamily="34" charset="0"/>
              </a:rPr>
              <a:t>Expansion ROM Hacking</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371600"/>
            <a:ext cx="8229600" cy="5181600"/>
          </a:xfrm>
        </p:spPr>
        <p:txBody>
          <a:bodyPr/>
          <a:lstStyle/>
          <a:p>
            <a:r>
              <a:rPr lang="en-US" sz="2200" dirty="0" smtClean="0">
                <a:latin typeface="Arial" panose="020B0604020202020204" pitchFamily="34" charset="0"/>
                <a:cs typeface="Arial" panose="020B0604020202020204" pitchFamily="34" charset="0"/>
              </a:rPr>
              <a:t>Hacking an Expansion ROM typically requires re-flashing the firmware on the device</a:t>
            </a:r>
          </a:p>
          <a:p>
            <a:pPr lvl="1"/>
            <a:r>
              <a:rPr lang="en-US" sz="1800" dirty="0" smtClean="0">
                <a:latin typeface="Arial" panose="020B0604020202020204" pitchFamily="34" charset="0"/>
                <a:cs typeface="Arial" panose="020B0604020202020204" pitchFamily="34" charset="0"/>
              </a:rPr>
              <a:t>Sometimes the “RO” in ROM is a bit of a misnomer as we shall see in the latter topics of the class</a:t>
            </a:r>
          </a:p>
          <a:p>
            <a:pPr lvl="1"/>
            <a:r>
              <a:rPr lang="en-US" sz="1800" dirty="0" smtClean="0">
                <a:latin typeface="Arial" panose="020B0604020202020204" pitchFamily="34" charset="0"/>
                <a:cs typeface="Arial" panose="020B0604020202020204" pitchFamily="34" charset="0"/>
              </a:rPr>
              <a:t>Although in the case we just saw, modifying the BIOS itself could permit an attacker to insert a malicious XROM </a:t>
            </a:r>
          </a:p>
          <a:p>
            <a:r>
              <a:rPr lang="en-US" sz="2200" dirty="0" smtClean="0">
                <a:latin typeface="Arial" panose="020B0604020202020204" pitchFamily="34" charset="0"/>
                <a:cs typeface="Arial" panose="020B0604020202020204" pitchFamily="34" charset="0"/>
              </a:rPr>
              <a:t>If a vendor offers a utility to update the flash then you know the flash is writeable </a:t>
            </a:r>
          </a:p>
          <a:p>
            <a:r>
              <a:rPr lang="en-US" sz="2200" dirty="0" smtClean="0">
                <a:latin typeface="Arial" panose="020B0604020202020204" pitchFamily="34" charset="0"/>
                <a:cs typeface="Arial" panose="020B0604020202020204" pitchFamily="34" charset="0"/>
              </a:rPr>
              <a:t>Good reference on XROM hacking:</a:t>
            </a:r>
          </a:p>
          <a:p>
            <a:r>
              <a:rPr lang="en-US" sz="2200" dirty="0">
                <a:latin typeface="Arial" panose="020B0604020202020204" pitchFamily="34" charset="0"/>
                <a:cs typeface="Arial" panose="020B0604020202020204" pitchFamily="34" charset="0"/>
                <a:hlinkClick r:id="rId2"/>
              </a:rPr>
              <a:t>http://resources.infosecinstitute.com/pci-expansion-rom</a:t>
            </a:r>
            <a:r>
              <a:rPr lang="en-US" sz="2200" dirty="0" smtClean="0">
                <a:latin typeface="Arial" panose="020B0604020202020204" pitchFamily="34" charset="0"/>
                <a:cs typeface="Arial" panose="020B0604020202020204" pitchFamily="34" charset="0"/>
                <a:hlinkClick r:id="rId2"/>
              </a:rPr>
              <a:t>/</a:t>
            </a:r>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It’s important for Option ROMs to be measured (measured boot) before being executed</a:t>
            </a:r>
          </a:p>
          <a:p>
            <a:pPr lvl="1"/>
            <a:r>
              <a:rPr lang="en-US" sz="1800" dirty="0" smtClean="0">
                <a:latin typeface="Arial" panose="020B0604020202020204" pitchFamily="34" charset="0"/>
                <a:cs typeface="Arial" panose="020B0604020202020204" pitchFamily="34" charset="0"/>
              </a:rPr>
              <a:t>Captain obvious here</a:t>
            </a:r>
          </a:p>
          <a:p>
            <a:endParaRPr lang="en-US" sz="2200"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202</a:t>
            </a:fld>
            <a:endParaRPr lang="en-US"/>
          </a:p>
        </p:txBody>
      </p:sp>
    </p:spTree>
    <p:extLst>
      <p:ext uri="{BB962C8B-B14F-4D97-AF65-F5344CB8AC3E}">
        <p14:creationId xmlns:p14="http://schemas.microsoft.com/office/powerpoint/2010/main" val="2066708654"/>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44562"/>
          </a:xfrm>
        </p:spPr>
        <p:txBody>
          <a:bodyPr>
            <a:normAutofit/>
          </a:bodyPr>
          <a:lstStyle/>
          <a:p>
            <a:r>
              <a:rPr lang="en-US" sz="3600" dirty="0" smtClean="0">
                <a:latin typeface="Arial" panose="020B0604020202020204" pitchFamily="34" charset="0"/>
                <a:cs typeface="Arial" panose="020B0604020202020204" pitchFamily="34" charset="0"/>
              </a:rPr>
              <a:t>PCIe Extended Configuration Space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572000"/>
            <a:ext cx="8305800" cy="2133600"/>
          </a:xfrm>
        </p:spPr>
        <p:txBody>
          <a:bodyPr>
            <a:normAutofit lnSpcReduction="10000"/>
          </a:bodyPr>
          <a:lstStyle/>
          <a:p>
            <a:r>
              <a:rPr lang="en-US" sz="2200" dirty="0" smtClean="0">
                <a:latin typeface="Arial" panose="020B0604020202020204" pitchFamily="34" charset="0"/>
                <a:cs typeface="Arial" panose="020B0604020202020204" pitchFamily="34" charset="0"/>
              </a:rPr>
              <a:t>If a device is PCIe, the extended capabilities registers always start immediately following the compatible PCI configuration space (at 100h) </a:t>
            </a:r>
          </a:p>
          <a:p>
            <a:r>
              <a:rPr lang="en-US" sz="2200" dirty="0" smtClean="0">
                <a:latin typeface="Arial" panose="020B0604020202020204" pitchFamily="34" charset="0"/>
                <a:cs typeface="Arial" panose="020B0604020202020204" pitchFamily="34" charset="0"/>
              </a:rPr>
              <a:t>If device is PCIe but does not implement capabilities, the header contents must be all 0’s (unless it’s in the RCRB in which case Capability ID is FFFFh; but all others 0)</a:t>
            </a:r>
            <a:endParaRPr lang="en-US" sz="2200" dirty="0">
              <a:latin typeface="Arial" panose="020B0604020202020204" pitchFamily="34" charset="0"/>
              <a:cs typeface="Arial" panose="020B0604020202020204" pitchFamily="34" charset="0"/>
            </a:endParaRPr>
          </a:p>
        </p:txBody>
      </p:sp>
      <p:sp>
        <p:nvSpPr>
          <p:cNvPr id="9" name="TextBox 8"/>
          <p:cNvSpPr txBox="1"/>
          <p:nvPr/>
        </p:nvSpPr>
        <p:spPr>
          <a:xfrm>
            <a:off x="0" y="6489032"/>
            <a:ext cx="2081211" cy="369332"/>
          </a:xfrm>
          <a:prstGeom prst="rect">
            <a:avLst/>
          </a:prstGeom>
          <a:noFill/>
        </p:spPr>
        <p:txBody>
          <a:bodyPr wrap="none" rtlCol="0">
            <a:spAutoFit/>
          </a:bodyPr>
          <a:lstStyle/>
          <a:p>
            <a:r>
              <a:rPr lang="en-US" dirty="0" smtClean="0"/>
              <a:t>PCI Express 3.0 Spec</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138" y="962025"/>
            <a:ext cx="7705725" cy="3457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715000" y="953866"/>
            <a:ext cx="2893228" cy="369332"/>
          </a:xfrm>
          <a:prstGeom prst="rect">
            <a:avLst/>
          </a:prstGeom>
          <a:noFill/>
          <a:ln>
            <a:solidFill>
              <a:srgbClr val="C00000"/>
            </a:solidFill>
          </a:ln>
        </p:spPr>
        <p:txBody>
          <a:bodyPr wrap="none" rtlCol="0">
            <a:spAutoFit/>
          </a:bodyPr>
          <a:lstStyle/>
          <a:p>
            <a:r>
              <a:rPr lang="en-US" dirty="0" smtClean="0"/>
              <a:t>Extended capabilities header</a:t>
            </a:r>
            <a:endParaRPr lang="en-US" dirty="0"/>
          </a:p>
        </p:txBody>
      </p:sp>
      <p:sp>
        <p:nvSpPr>
          <p:cNvPr id="5" name="Rounded Rectangle 4"/>
          <p:cNvSpPr/>
          <p:nvPr/>
        </p:nvSpPr>
        <p:spPr>
          <a:xfrm>
            <a:off x="5069304" y="1929064"/>
            <a:ext cx="3060032" cy="685800"/>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Elbow Connector 6"/>
          <p:cNvCxnSpPr>
            <a:stCxn id="4" idx="3"/>
            <a:endCxn id="5" idx="3"/>
          </p:cNvCxnSpPr>
          <p:nvPr/>
        </p:nvCxnSpPr>
        <p:spPr>
          <a:xfrm flipH="1">
            <a:off x="8129336" y="1138532"/>
            <a:ext cx="478892" cy="1133432"/>
          </a:xfrm>
          <a:prstGeom prst="bentConnector3">
            <a:avLst>
              <a:gd name="adj1" fmla="val -47735"/>
            </a:avLst>
          </a:prstGeom>
          <a:ln>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12"/>
          </p:nvPr>
        </p:nvSpPr>
        <p:spPr/>
        <p:txBody>
          <a:bodyPr/>
          <a:lstStyle/>
          <a:p>
            <a:fld id="{B6F15528-21DE-4FAA-801E-634DDDAF4B2B}" type="slidenum">
              <a:rPr lang="en-US" smtClean="0"/>
              <a:pPr/>
              <a:t>203</a:t>
            </a:fld>
            <a:endParaRPr lang="en-US"/>
          </a:p>
        </p:txBody>
      </p:sp>
      <p:pic>
        <p:nvPicPr>
          <p:cNvPr id="10" name="Picture 9"/>
          <p:cNvPicPr>
            <a:picLocks noChangeAspect="1"/>
          </p:cNvPicPr>
          <p:nvPr/>
        </p:nvPicPr>
        <p:blipFill>
          <a:blip r:embed="rId3">
            <a:clrChange>
              <a:clrFrom>
                <a:srgbClr val="FFFFFF"/>
              </a:clrFrom>
              <a:clrTo>
                <a:srgbClr val="FFFFFF">
                  <a:alpha val="0"/>
                </a:srgbClr>
              </a:clrTo>
            </a:clrChange>
          </a:blip>
          <a:stretch>
            <a:fillRect/>
          </a:stretch>
        </p:blipFill>
        <p:spPr>
          <a:xfrm>
            <a:off x="8129336" y="5754757"/>
            <a:ext cx="355600" cy="649357"/>
          </a:xfrm>
          <a:prstGeom prst="rect">
            <a:avLst/>
          </a:prstGeom>
        </p:spPr>
      </p:pic>
    </p:spTree>
    <p:extLst>
      <p:ext uri="{BB962C8B-B14F-4D97-AF65-F5344CB8AC3E}">
        <p14:creationId xmlns:p14="http://schemas.microsoft.com/office/powerpoint/2010/main" val="3299872731"/>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990600"/>
            <a:ext cx="4829175" cy="284797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2663" y="1266825"/>
            <a:ext cx="4829175" cy="437197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a:xfrm>
            <a:off x="457200" y="76200"/>
            <a:ext cx="8229600" cy="944562"/>
          </a:xfrm>
        </p:spPr>
        <p:txBody>
          <a:bodyPr>
            <a:normAutofit/>
          </a:bodyPr>
          <a:lstStyle/>
          <a:p>
            <a:r>
              <a:rPr lang="en-US" sz="3600" dirty="0">
                <a:latin typeface="Arial" panose="020B0604020202020204" pitchFamily="34" charset="0"/>
                <a:cs typeface="Arial" panose="020B0604020202020204" pitchFamily="34" charset="0"/>
              </a:rPr>
              <a:t>PCIe </a:t>
            </a:r>
            <a:r>
              <a:rPr lang="en-US" sz="3600" dirty="0" smtClean="0">
                <a:latin typeface="Arial" panose="020B0604020202020204" pitchFamily="34" charset="0"/>
                <a:cs typeface="Arial" panose="020B0604020202020204" pitchFamily="34" charset="0"/>
              </a:rPr>
              <a:t>Address Mapping (PCIEXBAR)</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228600" y="4038600"/>
            <a:ext cx="3657600" cy="2590800"/>
          </a:xfrm>
        </p:spPr>
        <p:txBody>
          <a:bodyPr/>
          <a:lstStyle/>
          <a:p>
            <a:r>
              <a:rPr lang="en-US" sz="2200" dirty="0" smtClean="0">
                <a:latin typeface="Arial" panose="020B0604020202020204" pitchFamily="34" charset="0"/>
                <a:cs typeface="Arial" panose="020B0604020202020204" pitchFamily="34" charset="0"/>
              </a:rPr>
              <a:t>PCIEXBAR (D0:F0, Offset 60-67h) points to the memory location where the PCIe configuration space is mapped</a:t>
            </a:r>
            <a:endParaRPr lang="en-US" sz="2200" dirty="0">
              <a:latin typeface="Arial" panose="020B0604020202020204" pitchFamily="34" charset="0"/>
              <a:cs typeface="Arial" panose="020B0604020202020204" pitchFamily="34" charset="0"/>
            </a:endParaRPr>
          </a:p>
        </p:txBody>
      </p:sp>
      <p:sp>
        <p:nvSpPr>
          <p:cNvPr id="4" name="Oval 3"/>
          <p:cNvSpPr/>
          <p:nvPr/>
        </p:nvSpPr>
        <p:spPr>
          <a:xfrm>
            <a:off x="1295400" y="3224464"/>
            <a:ext cx="914400" cy="3048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038600" y="5791200"/>
            <a:ext cx="3886199" cy="923330"/>
          </a:xfrm>
          <a:prstGeom prst="rect">
            <a:avLst/>
          </a:prstGeom>
          <a:noFill/>
        </p:spPr>
        <p:txBody>
          <a:bodyPr wrap="square" rtlCol="0">
            <a:spAutoFit/>
          </a:bodyPr>
          <a:lstStyle/>
          <a:p>
            <a:pPr algn="ctr"/>
            <a:r>
              <a:rPr lang="en-US" dirty="0" smtClean="0"/>
              <a:t>Legacy compatibility space </a:t>
            </a:r>
          </a:p>
          <a:p>
            <a:pPr algn="ctr"/>
            <a:r>
              <a:rPr lang="en-US" dirty="0" smtClean="0"/>
              <a:t>for D0:F0 (PCI device).  Space extends to FFFh but is all 0xFF’s</a:t>
            </a:r>
            <a:endParaRPr lang="en-US" dirty="0"/>
          </a:p>
        </p:txBody>
      </p:sp>
      <p:cxnSp>
        <p:nvCxnSpPr>
          <p:cNvPr id="7" name="Straight Arrow Connector 6"/>
          <p:cNvCxnSpPr/>
          <p:nvPr/>
        </p:nvCxnSpPr>
        <p:spPr>
          <a:xfrm>
            <a:off x="7924799" y="5486400"/>
            <a:ext cx="0" cy="1143000"/>
          </a:xfrm>
          <a:prstGeom prst="straightConnector1">
            <a:avLst/>
          </a:prstGeom>
          <a:ln w="3492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407568" y="2133600"/>
            <a:ext cx="212156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5241760" y="2626896"/>
            <a:ext cx="54944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498435" y="2371725"/>
            <a:ext cx="54944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12"/>
          </p:nvPr>
        </p:nvSpPr>
        <p:spPr/>
        <p:txBody>
          <a:bodyPr/>
          <a:lstStyle/>
          <a:p>
            <a:fld id="{B6F15528-21DE-4FAA-801E-634DDDAF4B2B}" type="slidenum">
              <a:rPr lang="en-US" smtClean="0"/>
              <a:pPr/>
              <a:t>204</a:t>
            </a:fld>
            <a:endParaRPr lang="en-US"/>
          </a:p>
        </p:txBody>
      </p:sp>
    </p:spTree>
    <p:extLst>
      <p:ext uri="{BB962C8B-B14F-4D97-AF65-F5344CB8AC3E}">
        <p14:creationId xmlns:p14="http://schemas.microsoft.com/office/powerpoint/2010/main" val="3684991635"/>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44562"/>
          </a:xfrm>
        </p:spPr>
        <p:txBody>
          <a:bodyPr>
            <a:normAutofit/>
          </a:bodyPr>
          <a:lstStyle/>
          <a:p>
            <a:r>
              <a:rPr lang="en-US" sz="3600" dirty="0" smtClean="0">
                <a:latin typeface="Arial" panose="020B0604020202020204" pitchFamily="34" charset="0"/>
                <a:cs typeface="Arial" panose="020B0604020202020204" pitchFamily="34" charset="0"/>
              </a:rPr>
              <a:t>PCIe XROMs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219200"/>
            <a:ext cx="8305800" cy="5486400"/>
          </a:xfrm>
        </p:spPr>
        <p:txBody>
          <a:bodyPr>
            <a:normAutofit/>
          </a:bodyPr>
          <a:lstStyle/>
          <a:p>
            <a:r>
              <a:rPr lang="en-US" sz="2200" dirty="0" smtClean="0">
                <a:latin typeface="Arial" panose="020B0604020202020204" pitchFamily="34" charset="0"/>
                <a:cs typeface="Arial" panose="020B0604020202020204" pitchFamily="34" charset="0"/>
              </a:rPr>
              <a:t>Expansion ROMs are handled the same in PCI Express for backwards compatibility</a:t>
            </a:r>
          </a:p>
          <a:p>
            <a:r>
              <a:rPr lang="en-US" sz="2200" dirty="0" smtClean="0">
                <a:latin typeface="Arial" panose="020B0604020202020204" pitchFamily="34" charset="0"/>
                <a:cs typeface="Arial" panose="020B0604020202020204" pitchFamily="34" charset="0"/>
              </a:rPr>
              <a:t>Also, they are handled the same in a UEFI BIOS, since UEFI isn't re-defining PCI</a:t>
            </a:r>
          </a:p>
          <a:p>
            <a:pPr lvl="1"/>
            <a:r>
              <a:rPr lang="en-US" sz="1800" dirty="0" smtClean="0">
                <a:latin typeface="Arial" panose="020B0604020202020204" pitchFamily="34" charset="0"/>
                <a:cs typeface="Arial" panose="020B0604020202020204" pitchFamily="34" charset="0"/>
              </a:rPr>
              <a:t>If UEFI secure boot is enabled, the Option ROMs will either have their signatures verified prior to being loaded and executed or possibly just not be allowed to be loaded</a:t>
            </a:r>
          </a:p>
          <a:p>
            <a:pPr lvl="1"/>
            <a:r>
              <a:rPr lang="en-US" sz="1800" dirty="0" smtClean="0">
                <a:latin typeface="Arial" panose="020B0604020202020204" pitchFamily="34" charset="0"/>
                <a:cs typeface="Arial" panose="020B0604020202020204" pitchFamily="34" charset="0"/>
              </a:rPr>
              <a:t>Also, whereas there can be more than one option ROM on a device (to support different architectures), on a UEFI device a single option ROM could be implemented in UEFI byte code for use on any UEFI system)</a:t>
            </a:r>
          </a:p>
          <a:p>
            <a:pPr lvl="1"/>
            <a:endParaRPr lang="en-US" sz="1800"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205</a:t>
            </a:fld>
            <a:endParaRPr lang="en-US"/>
          </a:p>
        </p:txBody>
      </p:sp>
    </p:spTree>
    <p:extLst>
      <p:ext uri="{BB962C8B-B14F-4D97-AF65-F5344CB8AC3E}">
        <p14:creationId xmlns:p14="http://schemas.microsoft.com/office/powerpoint/2010/main" val="41905438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sz="3600" dirty="0" smtClean="0">
                <a:latin typeface="Arial" panose="020B0604020202020204" pitchFamily="34" charset="0"/>
                <a:cs typeface="Arial" panose="020B0604020202020204" pitchFamily="34" charset="0"/>
              </a:rPr>
              <a:t>Copernicus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219200"/>
            <a:ext cx="8229600" cy="5486400"/>
          </a:xfrm>
        </p:spPr>
        <p:txBody>
          <a:bodyPr>
            <a:normAutofit/>
          </a:bodyPr>
          <a:lstStyle/>
          <a:p>
            <a:r>
              <a:rPr lang="en-US" sz="2200" dirty="0" smtClean="0">
                <a:latin typeface="Arial" panose="020B0604020202020204" pitchFamily="34" charset="0"/>
                <a:cs typeface="Arial" panose="020B0604020202020204" pitchFamily="34" charset="0"/>
              </a:rPr>
              <a:t>Question your assumptions</a:t>
            </a:r>
          </a:p>
          <a:p>
            <a:r>
              <a:rPr lang="en-US" sz="2200" dirty="0" smtClean="0">
                <a:latin typeface="Arial" panose="020B0604020202020204" pitchFamily="34" charset="0"/>
                <a:cs typeface="Arial" panose="020B0604020202020204" pitchFamily="34" charset="0"/>
              </a:rPr>
              <a:t>Copernicus is a tool we wrote to determine how prevalent vulnerable BIOS’ are “in the wild”</a:t>
            </a:r>
          </a:p>
          <a:p>
            <a:r>
              <a:rPr lang="en-US" sz="2200" dirty="0" smtClean="0">
                <a:latin typeface="Arial" panose="020B0604020202020204" pitchFamily="34" charset="0"/>
                <a:cs typeface="Arial" panose="020B0604020202020204" pitchFamily="34" charset="0"/>
              </a:rPr>
              <a:t>Collects the information we are discussing during this class</a:t>
            </a:r>
          </a:p>
          <a:p>
            <a:pPr lvl="1"/>
            <a:r>
              <a:rPr lang="en-US" sz="1800" dirty="0" smtClean="0">
                <a:latin typeface="Arial" panose="020B0604020202020204" pitchFamily="34" charset="0"/>
                <a:cs typeface="Arial" panose="020B0604020202020204" pitchFamily="34" charset="0"/>
              </a:rPr>
              <a:t>BIOS_CNTL, SPI, Chipset settings, etc.</a:t>
            </a:r>
          </a:p>
          <a:p>
            <a:pPr lvl="1"/>
            <a:r>
              <a:rPr lang="en-US" sz="1800" dirty="0" smtClean="0">
                <a:latin typeface="Arial" panose="020B0604020202020204" pitchFamily="34" charset="0"/>
                <a:cs typeface="Arial" panose="020B0604020202020204" pitchFamily="34" charset="0"/>
              </a:rPr>
              <a:t>Data can be analyzed offline to determine the vulnerability of BIOS’ in an organization</a:t>
            </a:r>
          </a:p>
          <a:p>
            <a:r>
              <a:rPr lang="en-US" sz="2200" dirty="0" smtClean="0">
                <a:latin typeface="Arial" panose="020B0604020202020204" pitchFamily="34" charset="0"/>
                <a:cs typeface="Arial" panose="020B0604020202020204" pitchFamily="34" charset="0"/>
              </a:rPr>
              <a:t>So far it has been run on nearly 10,000 systems</a:t>
            </a:r>
          </a:p>
          <a:p>
            <a:r>
              <a:rPr lang="en-US" sz="2200" dirty="0">
                <a:latin typeface="Arial" panose="020B0604020202020204" pitchFamily="34" charset="0"/>
                <a:cs typeface="Arial" panose="020B0604020202020204" pitchFamily="34" charset="0"/>
              </a:rPr>
              <a:t>Runs as a Windows driver (32-bit and 64-bit supported</a:t>
            </a:r>
            <a:r>
              <a:rPr lang="en-US" sz="2200" dirty="0" smtClean="0">
                <a:latin typeface="Arial" panose="020B0604020202020204" pitchFamily="34" charset="0"/>
                <a:cs typeface="Arial" panose="020B0604020202020204" pitchFamily="34" charset="0"/>
              </a:rPr>
              <a:t>)</a:t>
            </a:r>
          </a:p>
          <a:p>
            <a:pPr lvl="1"/>
            <a:r>
              <a:rPr lang="en-US" sz="1800" dirty="0">
                <a:latin typeface="Arial" panose="020B0604020202020204" pitchFamily="34" charset="0"/>
                <a:cs typeface="Arial" panose="020B0604020202020204" pitchFamily="34" charset="0"/>
              </a:rPr>
              <a:t>It had to be written fast and </a:t>
            </a:r>
            <a:r>
              <a:rPr lang="en-US" sz="1800" dirty="0" smtClean="0">
                <a:latin typeface="Arial" panose="020B0604020202020204" pitchFamily="34" charset="0"/>
                <a:cs typeface="Arial" panose="020B0604020202020204" pitchFamily="34" charset="0"/>
              </a:rPr>
              <a:t>cheap; therefore </a:t>
            </a:r>
            <a:r>
              <a:rPr lang="en-US" sz="1800" dirty="0">
                <a:latin typeface="Arial" panose="020B0604020202020204" pitchFamily="34" charset="0"/>
                <a:cs typeface="Arial" panose="020B0604020202020204" pitchFamily="34" charset="0"/>
              </a:rPr>
              <a:t>“good” got left out </a:t>
            </a:r>
          </a:p>
          <a:p>
            <a:pPr lvl="1"/>
            <a:r>
              <a:rPr lang="en-US" sz="1800" dirty="0" smtClean="0">
                <a:latin typeface="Arial" panose="020B0604020202020204" pitchFamily="34" charset="0"/>
                <a:cs typeface="Arial" panose="020B0604020202020204" pitchFamily="34" charset="0"/>
              </a:rPr>
              <a:t>Linux </a:t>
            </a:r>
            <a:r>
              <a:rPr lang="en-US" sz="1800" dirty="0">
                <a:latin typeface="Arial" panose="020B0604020202020204" pitchFamily="34" charset="0"/>
                <a:cs typeface="Arial" panose="020B0604020202020204" pitchFamily="34" charset="0"/>
              </a:rPr>
              <a:t>and BSD implementations are on their way</a:t>
            </a:r>
          </a:p>
          <a:p>
            <a:r>
              <a:rPr lang="en-US" sz="2200" dirty="0" smtClean="0">
                <a:latin typeface="Arial" panose="020B0604020202020204" pitchFamily="34" charset="0"/>
                <a:cs typeface="Arial" panose="020B0604020202020204" pitchFamily="34" charset="0"/>
              </a:rPr>
              <a:t>Will eventually be released to open source when we have collected enough data to support a whitepaper on our findings</a:t>
            </a:r>
          </a:p>
          <a:p>
            <a:pPr lvl="1"/>
            <a:r>
              <a:rPr lang="en-US" sz="1800" dirty="0" smtClean="0">
                <a:latin typeface="Arial" panose="020B0604020202020204" pitchFamily="34" charset="0"/>
                <a:cs typeface="Arial" panose="020B0604020202020204" pitchFamily="34" charset="0"/>
              </a:rPr>
              <a:t>Source code released in a code for data agreement</a:t>
            </a:r>
          </a:p>
          <a:p>
            <a:pPr lvl="1"/>
            <a:r>
              <a:rPr lang="en-US" sz="1800" dirty="0" smtClean="0">
                <a:latin typeface="Arial" panose="020B0604020202020204" pitchFamily="34" charset="0"/>
                <a:cs typeface="Arial" panose="020B0604020202020204" pitchFamily="34" charset="0"/>
              </a:rPr>
              <a:t>Data run on many, many systems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21</a:t>
            </a:fld>
            <a:endParaRPr lang="en-US"/>
          </a:p>
        </p:txBody>
      </p:sp>
    </p:spTree>
    <p:extLst>
      <p:ext uri="{BB962C8B-B14F-4D97-AF65-F5344CB8AC3E}">
        <p14:creationId xmlns:p14="http://schemas.microsoft.com/office/powerpoint/2010/main" val="33830126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sz="3600" dirty="0" smtClean="0">
                <a:latin typeface="Arial" panose="020B0604020202020204" pitchFamily="34" charset="0"/>
                <a:cs typeface="Arial" panose="020B0604020202020204" pitchFamily="34" charset="0"/>
              </a:rPr>
              <a:t>RW Everything (RW-E)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410200" y="1219200"/>
            <a:ext cx="3581400" cy="5410200"/>
          </a:xfrm>
        </p:spPr>
        <p:txBody>
          <a:bodyPr>
            <a:normAutofit/>
          </a:bodyPr>
          <a:lstStyle/>
          <a:p>
            <a:r>
              <a:rPr lang="en-US" sz="2200" dirty="0">
                <a:latin typeface="Arial" panose="020B0604020202020204" pitchFamily="34" charset="0"/>
                <a:cs typeface="Arial" panose="020B0604020202020204" pitchFamily="34" charset="0"/>
                <a:hlinkClick r:id="rId2"/>
              </a:rPr>
              <a:t>http://rweverything.com</a:t>
            </a:r>
            <a:r>
              <a:rPr lang="en-US" sz="2200" dirty="0" smtClean="0">
                <a:latin typeface="Arial" panose="020B0604020202020204" pitchFamily="34" charset="0"/>
                <a:cs typeface="Arial" panose="020B0604020202020204" pitchFamily="34" charset="0"/>
                <a:hlinkClick r:id="rId2"/>
              </a:rPr>
              <a:t>/</a:t>
            </a:r>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Powerful utility to observe and/or modify platform hardware configurations</a:t>
            </a:r>
          </a:p>
          <a:p>
            <a:r>
              <a:rPr lang="en-US" sz="2200" dirty="0" smtClean="0">
                <a:latin typeface="Arial" panose="020B0604020202020204" pitchFamily="34" charset="0"/>
                <a:cs typeface="Arial" panose="020B0604020202020204" pitchFamily="34" charset="0"/>
              </a:rPr>
              <a:t>Scriptable so you can test ideas without writing a driver</a:t>
            </a:r>
            <a:endParaRPr lang="en-US" sz="2200" dirty="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Access to PCI </a:t>
            </a:r>
            <a:r>
              <a:rPr lang="en-US" sz="2200" dirty="0" err="1" smtClean="0">
                <a:latin typeface="Arial" panose="020B0604020202020204" pitchFamily="34" charset="0"/>
                <a:cs typeface="Arial" panose="020B0604020202020204" pitchFamily="34" charset="0"/>
              </a:rPr>
              <a:t>Config</a:t>
            </a:r>
            <a:r>
              <a:rPr lang="en-US" sz="2200" dirty="0" smtClean="0">
                <a:latin typeface="Arial" panose="020B0604020202020204" pitchFamily="34" charset="0"/>
                <a:cs typeface="Arial" panose="020B0604020202020204" pitchFamily="34" charset="0"/>
              </a:rPr>
              <a:t> space, IO space, physical memory</a:t>
            </a:r>
          </a:p>
          <a:p>
            <a:r>
              <a:rPr lang="en-US" sz="2200" dirty="0" smtClean="0">
                <a:latin typeface="Arial" panose="020B0604020202020204" pitchFamily="34" charset="0"/>
                <a:cs typeface="Arial" panose="020B0604020202020204" pitchFamily="34" charset="0"/>
              </a:rPr>
              <a:t>Freeware, not open source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600200"/>
            <a:ext cx="5149830" cy="4410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22</a:t>
            </a:fld>
            <a:endParaRPr lang="en-US"/>
          </a:p>
        </p:txBody>
      </p:sp>
    </p:spTree>
    <p:extLst>
      <p:ext uri="{BB962C8B-B14F-4D97-AF65-F5344CB8AC3E}">
        <p14:creationId xmlns:p14="http://schemas.microsoft.com/office/powerpoint/2010/main" val="15804646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762000"/>
          </a:xfrm>
        </p:spPr>
        <p:txBody>
          <a:bodyPr>
            <a:normAutofit/>
          </a:bodyPr>
          <a:lstStyle/>
          <a:p>
            <a:r>
              <a:rPr lang="en-US" sz="3600" dirty="0" smtClean="0">
                <a:latin typeface="Arial" panose="020B0604020202020204" pitchFamily="34" charset="0"/>
                <a:cs typeface="Arial" panose="020B0604020202020204" pitchFamily="34" charset="0"/>
              </a:rPr>
              <a:t>Darwin Dumper</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04800" y="3962400"/>
            <a:ext cx="8686800" cy="2667000"/>
          </a:xfrm>
        </p:spPr>
        <p:txBody>
          <a:bodyPr>
            <a:normAutofit fontScale="92500" lnSpcReduction="20000"/>
          </a:bodyPr>
          <a:lstStyle/>
          <a:p>
            <a:r>
              <a:rPr lang="en-US" sz="2400" dirty="0" smtClean="0">
                <a:latin typeface="Arial" panose="020B0604020202020204" pitchFamily="34" charset="0"/>
                <a:cs typeface="Arial" panose="020B0604020202020204" pitchFamily="34" charset="0"/>
                <a:hlinkClick r:id="rId2"/>
              </a:rPr>
              <a:t>https</a:t>
            </a:r>
            <a:r>
              <a:rPr lang="en-US" sz="2400" dirty="0">
                <a:latin typeface="Arial" panose="020B0604020202020204" pitchFamily="34" charset="0"/>
                <a:cs typeface="Arial" panose="020B0604020202020204" pitchFamily="34" charset="0"/>
                <a:hlinkClick r:id="rId2"/>
              </a:rPr>
              <a:t>://</a:t>
            </a:r>
            <a:r>
              <a:rPr lang="en-US" sz="2400" dirty="0" smtClean="0">
                <a:latin typeface="Arial" panose="020B0604020202020204" pitchFamily="34" charset="0"/>
                <a:cs typeface="Arial" panose="020B0604020202020204" pitchFamily="34" charset="0"/>
                <a:hlinkClick r:id="rId2"/>
              </a:rPr>
              <a:t>bitbucket.org/blackosx/darwindumper/downloads</a:t>
            </a:r>
            <a:endParaRPr lang="en-US" sz="2400" dirty="0" smtClean="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If it doesn’t work, you may be able to get the BSD port of PCI Utilities (LSPCI) to view the PCI Configuration space</a:t>
            </a:r>
          </a:p>
          <a:p>
            <a:r>
              <a:rPr lang="en-US" sz="2400" dirty="0" smtClean="0">
                <a:latin typeface="Arial" panose="020B0604020202020204" pitchFamily="34" charset="0"/>
                <a:cs typeface="Arial" panose="020B0604020202020204" pitchFamily="34" charset="0"/>
              </a:rPr>
              <a:t>Mac Memory Reader may provide the memory dumping capabilities</a:t>
            </a:r>
          </a:p>
          <a:p>
            <a:r>
              <a:rPr lang="en-US" sz="2400" dirty="0">
                <a:latin typeface="Arial" panose="020B0604020202020204" pitchFamily="34" charset="0"/>
                <a:cs typeface="Arial" panose="020B0604020202020204" pitchFamily="34" charset="0"/>
                <a:hlinkClick r:id="rId3"/>
              </a:rPr>
              <a:t>http://</a:t>
            </a:r>
            <a:r>
              <a:rPr lang="en-US" sz="2400" dirty="0" smtClean="0">
                <a:latin typeface="Arial" panose="020B0604020202020204" pitchFamily="34" charset="0"/>
                <a:cs typeface="Arial" panose="020B0604020202020204" pitchFamily="34" charset="0"/>
                <a:hlinkClick r:id="rId3"/>
              </a:rPr>
              <a:t>cybermarshal.com/index.php/cyber-marshal-utilities/mac-memory-reader</a:t>
            </a:r>
            <a:endParaRPr lang="en-US" sz="2400" dirty="0" smtClean="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I don’t know if OS X restricts access to regions in /</a:t>
            </a:r>
            <a:r>
              <a:rPr lang="en-US" sz="2400" dirty="0" err="1" smtClean="0">
                <a:latin typeface="Arial" panose="020B0604020202020204" pitchFamily="34" charset="0"/>
                <a:cs typeface="Arial" panose="020B0604020202020204" pitchFamily="34" charset="0"/>
              </a:rPr>
              <a:t>dev</a:t>
            </a:r>
            <a:r>
              <a:rPr lang="en-US" sz="2400" dirty="0" smtClean="0">
                <a:latin typeface="Arial" panose="020B0604020202020204" pitchFamily="34" charset="0"/>
                <a:cs typeface="Arial" panose="020B0604020202020204" pitchFamily="34" charset="0"/>
              </a:rPr>
              <a:t>/</a:t>
            </a:r>
            <a:r>
              <a:rPr lang="en-US" sz="2400" dirty="0" err="1" smtClean="0">
                <a:latin typeface="Arial" panose="020B0604020202020204" pitchFamily="34" charset="0"/>
                <a:cs typeface="Arial" panose="020B0604020202020204" pitchFamily="34" charset="0"/>
              </a:rPr>
              <a:t>mem</a:t>
            </a:r>
            <a:r>
              <a:rPr lang="en-US" sz="2400" dirty="0" smtClean="0">
                <a:latin typeface="Arial" panose="020B0604020202020204" pitchFamily="34" charset="0"/>
                <a:cs typeface="Arial" panose="020B0604020202020204" pitchFamily="34" charset="0"/>
              </a:rPr>
              <a:t> </a:t>
            </a:r>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838200"/>
            <a:ext cx="3505200" cy="30592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lide Number Placeholder 4"/>
          <p:cNvSpPr>
            <a:spLocks noGrp="1"/>
          </p:cNvSpPr>
          <p:nvPr>
            <p:ph type="sldNum" sz="quarter" idx="12"/>
          </p:nvPr>
        </p:nvSpPr>
        <p:spPr/>
        <p:txBody>
          <a:bodyPr/>
          <a:lstStyle/>
          <a:p>
            <a:fld id="{B6F15528-21DE-4FAA-801E-634DDDAF4B2B}" type="slidenum">
              <a:rPr lang="en-US" smtClean="0"/>
              <a:pPr/>
              <a:t>23</a:t>
            </a:fld>
            <a:endParaRPr lang="en-US"/>
          </a:p>
        </p:txBody>
      </p:sp>
    </p:spTree>
    <p:extLst>
      <p:ext uri="{BB962C8B-B14F-4D97-AF65-F5344CB8AC3E}">
        <p14:creationId xmlns:p14="http://schemas.microsoft.com/office/powerpoint/2010/main" val="37424481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sz="3600" dirty="0" smtClean="0">
                <a:latin typeface="Arial" panose="020B0604020202020204" pitchFamily="34" charset="0"/>
                <a:cs typeface="Arial" panose="020B0604020202020204" pitchFamily="34" charset="0"/>
              </a:rPr>
              <a:t>FMEM (Linux)</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81000" y="1219200"/>
            <a:ext cx="8610600" cy="5410200"/>
          </a:xfrm>
        </p:spPr>
        <p:txBody>
          <a:bodyPr>
            <a:normAutofit fontScale="92500" lnSpcReduction="10000"/>
          </a:bodyPr>
          <a:lstStyle/>
          <a:p>
            <a:r>
              <a:rPr lang="en-US" sz="2400" dirty="0" smtClean="0">
                <a:latin typeface="Arial" panose="020B0604020202020204" pitchFamily="34" charset="0"/>
                <a:cs typeface="Arial" panose="020B0604020202020204" pitchFamily="34" charset="0"/>
              </a:rPr>
              <a:t>FMEM is a little known Linux kernel module that provides you access to all physical memory in a system</a:t>
            </a:r>
          </a:p>
          <a:p>
            <a:r>
              <a:rPr lang="en-US" sz="2400" dirty="0">
                <a:latin typeface="Arial" panose="020B0604020202020204" pitchFamily="34" charset="0"/>
                <a:cs typeface="Arial" panose="020B0604020202020204" pitchFamily="34" charset="0"/>
              </a:rPr>
              <a:t>FMEM creates /</a:t>
            </a:r>
            <a:r>
              <a:rPr lang="en-US" sz="2400" dirty="0" err="1">
                <a:latin typeface="Arial" panose="020B0604020202020204" pitchFamily="34" charset="0"/>
                <a:cs typeface="Arial" panose="020B0604020202020204" pitchFamily="34" charset="0"/>
              </a:rPr>
              <a:t>dev</a:t>
            </a:r>
            <a:r>
              <a:rPr lang="en-US" sz="2400" dirty="0">
                <a:latin typeface="Arial" panose="020B0604020202020204" pitchFamily="34" charset="0"/>
                <a:cs typeface="Arial" panose="020B0604020202020204" pitchFamily="34" charset="0"/>
              </a:rPr>
              <a:t>/</a:t>
            </a:r>
            <a:r>
              <a:rPr lang="en-US" sz="2400" dirty="0" err="1">
                <a:latin typeface="Arial" panose="020B0604020202020204" pitchFamily="34" charset="0"/>
                <a:cs typeface="Arial" panose="020B0604020202020204" pitchFamily="34" charset="0"/>
              </a:rPr>
              <a:t>fmem</a:t>
            </a:r>
            <a:r>
              <a:rPr lang="en-US" sz="2400" dirty="0">
                <a:latin typeface="Arial" panose="020B0604020202020204" pitchFamily="34" charset="0"/>
                <a:cs typeface="Arial" panose="020B0604020202020204" pitchFamily="34" charset="0"/>
              </a:rPr>
              <a:t> </a:t>
            </a:r>
          </a:p>
          <a:p>
            <a:r>
              <a:rPr lang="en-US" sz="2400" dirty="0" smtClean="0">
                <a:latin typeface="Arial" panose="020B0604020202020204" pitchFamily="34" charset="0"/>
                <a:cs typeface="Arial" panose="020B0604020202020204" pitchFamily="34" charset="0"/>
              </a:rPr>
              <a:t>Very useful, since /</a:t>
            </a:r>
            <a:r>
              <a:rPr lang="en-US" sz="2400" dirty="0" err="1" smtClean="0">
                <a:latin typeface="Arial" panose="020B0604020202020204" pitchFamily="34" charset="0"/>
                <a:cs typeface="Arial" panose="020B0604020202020204" pitchFamily="34" charset="0"/>
              </a:rPr>
              <a:t>dev</a:t>
            </a:r>
            <a:r>
              <a:rPr lang="en-US" sz="2400" dirty="0" smtClean="0">
                <a:latin typeface="Arial" panose="020B0604020202020204" pitchFamily="34" charset="0"/>
                <a:cs typeface="Arial" panose="020B0604020202020204" pitchFamily="34" charset="0"/>
              </a:rPr>
              <a:t>/</a:t>
            </a:r>
            <a:r>
              <a:rPr lang="en-US" sz="2400" dirty="0" err="1" smtClean="0">
                <a:latin typeface="Arial" panose="020B0604020202020204" pitchFamily="34" charset="0"/>
                <a:cs typeface="Arial" panose="020B0604020202020204" pitchFamily="34" charset="0"/>
              </a:rPr>
              <a:t>mem</a:t>
            </a:r>
            <a:r>
              <a:rPr lang="en-US" sz="2400" dirty="0" smtClean="0">
                <a:latin typeface="Arial" panose="020B0604020202020204" pitchFamily="34" charset="0"/>
                <a:cs typeface="Arial" panose="020B0604020202020204" pitchFamily="34" charset="0"/>
              </a:rPr>
              <a:t> restricts access to various regions</a:t>
            </a:r>
          </a:p>
          <a:p>
            <a:pPr marL="342900" lvl="1" indent="-342900">
              <a:buFont typeface="Arial" pitchFamily="34" charset="0"/>
              <a:buChar char="•"/>
            </a:pPr>
            <a:r>
              <a:rPr lang="en-US" sz="2400" dirty="0">
                <a:latin typeface="Arial" panose="020B0604020202020204" pitchFamily="34" charset="0"/>
                <a:cs typeface="Arial" panose="020B0604020202020204" pitchFamily="34" charset="0"/>
                <a:hlinkClick r:id="rId2"/>
              </a:rPr>
              <a:t>http://hysteria.sk/~niekt0/fmem/</a:t>
            </a:r>
            <a:endParaRPr lang="en-US" sz="2400" dirty="0">
              <a:latin typeface="Arial" panose="020B0604020202020204" pitchFamily="34" charset="0"/>
              <a:cs typeface="Arial" panose="020B0604020202020204" pitchFamily="34" charset="0"/>
            </a:endParaRPr>
          </a:p>
          <a:p>
            <a:endParaRPr lang="en-US" sz="2400" dirty="0" smtClean="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Examples of its use:</a:t>
            </a:r>
          </a:p>
          <a:p>
            <a:r>
              <a:rPr lang="en-US" sz="2000" dirty="0" smtClean="0">
                <a:latin typeface="Arial" panose="020B0604020202020204" pitchFamily="34" charset="0"/>
                <a:cs typeface="Arial" panose="020B0604020202020204" pitchFamily="34" charset="0"/>
              </a:rPr>
              <a:t>Dumps the last 2 MB of system </a:t>
            </a:r>
            <a:r>
              <a:rPr lang="en-US" sz="2000" dirty="0">
                <a:latin typeface="Arial" panose="020B0604020202020204" pitchFamily="34" charset="0"/>
                <a:cs typeface="Arial" panose="020B0604020202020204" pitchFamily="34" charset="0"/>
              </a:rPr>
              <a:t>RAM (</a:t>
            </a:r>
            <a:r>
              <a:rPr lang="en-US" sz="2000" dirty="0" smtClean="0">
                <a:latin typeface="Arial" panose="020B0604020202020204" pitchFamily="34" charset="0"/>
                <a:cs typeface="Arial" panose="020B0604020202020204" pitchFamily="34" charset="0"/>
              </a:rPr>
              <a:t>FFE00000h – </a:t>
            </a:r>
            <a:r>
              <a:rPr lang="en-US" sz="2000" dirty="0" err="1" smtClean="0">
                <a:latin typeface="Arial" panose="020B0604020202020204" pitchFamily="34" charset="0"/>
                <a:cs typeface="Arial" panose="020B0604020202020204" pitchFamily="34" charset="0"/>
              </a:rPr>
              <a:t>FFFFFFFFh</a:t>
            </a:r>
            <a:r>
              <a:rPr lang="en-US" sz="2000" dirty="0" smtClean="0">
                <a:latin typeface="Arial" panose="020B0604020202020204" pitchFamily="34" charset="0"/>
                <a:cs typeface="Arial" panose="020B0604020202020204" pitchFamily="34" charset="0"/>
              </a:rPr>
              <a:t>)</a:t>
            </a:r>
          </a:p>
          <a:p>
            <a:r>
              <a:rPr lang="en-US" sz="2000" dirty="0" err="1" smtClean="0">
                <a:solidFill>
                  <a:srgbClr val="FF0000"/>
                </a:solidFill>
                <a:latin typeface="Arial" panose="020B0604020202020204" pitchFamily="34" charset="0"/>
                <a:cs typeface="Arial" panose="020B0604020202020204" pitchFamily="34" charset="0"/>
              </a:rPr>
              <a:t>dd</a:t>
            </a:r>
            <a:r>
              <a:rPr lang="en-US" sz="2000" dirty="0" smtClean="0">
                <a:solidFill>
                  <a:srgbClr val="FF0000"/>
                </a:solidFill>
                <a:latin typeface="Arial" panose="020B0604020202020204" pitchFamily="34" charset="0"/>
                <a:cs typeface="Arial" panose="020B0604020202020204" pitchFamily="34" charset="0"/>
              </a:rPr>
              <a:t> = /</a:t>
            </a:r>
            <a:r>
              <a:rPr lang="en-US" sz="2000" dirty="0" err="1" smtClean="0">
                <a:solidFill>
                  <a:srgbClr val="FF0000"/>
                </a:solidFill>
                <a:latin typeface="Arial" panose="020B0604020202020204" pitchFamily="34" charset="0"/>
                <a:cs typeface="Arial" panose="020B0604020202020204" pitchFamily="34" charset="0"/>
              </a:rPr>
              <a:t>dev</a:t>
            </a:r>
            <a:r>
              <a:rPr lang="en-US" sz="2000" dirty="0" smtClean="0">
                <a:solidFill>
                  <a:srgbClr val="FF0000"/>
                </a:solidFill>
                <a:latin typeface="Arial" panose="020B0604020202020204" pitchFamily="34" charset="0"/>
                <a:cs typeface="Arial" panose="020B0604020202020204" pitchFamily="34" charset="0"/>
              </a:rPr>
              <a:t>/</a:t>
            </a:r>
            <a:r>
              <a:rPr lang="en-US" sz="2000" dirty="0" err="1" smtClean="0">
                <a:solidFill>
                  <a:srgbClr val="FF0000"/>
                </a:solidFill>
                <a:latin typeface="Arial" panose="020B0604020202020204" pitchFamily="34" charset="0"/>
                <a:cs typeface="Arial" panose="020B0604020202020204" pitchFamily="34" charset="0"/>
              </a:rPr>
              <a:t>fmem</a:t>
            </a:r>
            <a:r>
              <a:rPr lang="en-US" sz="2000" dirty="0" smtClean="0">
                <a:solidFill>
                  <a:srgbClr val="FF0000"/>
                </a:solidFill>
                <a:latin typeface="Arial" panose="020B0604020202020204" pitchFamily="34" charset="0"/>
                <a:cs typeface="Arial" panose="020B0604020202020204" pitchFamily="34" charset="0"/>
              </a:rPr>
              <a:t> of=~/</a:t>
            </a:r>
            <a:r>
              <a:rPr lang="en-US" sz="2000" dirty="0" err="1" smtClean="0">
                <a:solidFill>
                  <a:srgbClr val="FF0000"/>
                </a:solidFill>
                <a:latin typeface="Arial" panose="020B0604020202020204" pitchFamily="34" charset="0"/>
                <a:cs typeface="Arial" panose="020B0604020202020204" pitchFamily="34" charset="0"/>
              </a:rPr>
              <a:t>foo.bin</a:t>
            </a:r>
            <a:r>
              <a:rPr lang="en-US" sz="2000" dirty="0" smtClean="0">
                <a:solidFill>
                  <a:srgbClr val="FF0000"/>
                </a:solidFill>
                <a:latin typeface="Arial" panose="020B0604020202020204" pitchFamily="34" charset="0"/>
                <a:cs typeface="Arial" panose="020B0604020202020204" pitchFamily="34" charset="0"/>
              </a:rPr>
              <a:t> </a:t>
            </a:r>
            <a:r>
              <a:rPr lang="en-US" sz="2000" dirty="0" err="1" smtClean="0">
                <a:solidFill>
                  <a:srgbClr val="FF0000"/>
                </a:solidFill>
                <a:latin typeface="Arial" panose="020B0604020202020204" pitchFamily="34" charset="0"/>
                <a:cs typeface="Arial" panose="020B0604020202020204" pitchFamily="34" charset="0"/>
              </a:rPr>
              <a:t>bs</a:t>
            </a:r>
            <a:r>
              <a:rPr lang="en-US" sz="2000" dirty="0" smtClean="0">
                <a:solidFill>
                  <a:srgbClr val="FF0000"/>
                </a:solidFill>
                <a:latin typeface="Arial" panose="020B0604020202020204" pitchFamily="34" charset="0"/>
                <a:cs typeface="Arial" panose="020B0604020202020204" pitchFamily="34" charset="0"/>
              </a:rPr>
              <a:t>=1048576 skip=4094 count=2</a:t>
            </a:r>
          </a:p>
          <a:p>
            <a:r>
              <a:rPr lang="en-US" sz="2000" dirty="0" smtClean="0">
                <a:latin typeface="Arial" panose="020B0604020202020204" pitchFamily="34" charset="0"/>
                <a:cs typeface="Arial" panose="020B0604020202020204" pitchFamily="34" charset="0"/>
              </a:rPr>
              <a:t>Therefore, to dump the last 4 MB of memory:</a:t>
            </a:r>
          </a:p>
          <a:p>
            <a:r>
              <a:rPr lang="en-US" sz="2000" dirty="0" err="1">
                <a:solidFill>
                  <a:srgbClr val="FF0000"/>
                </a:solidFill>
                <a:latin typeface="Arial" panose="020B0604020202020204" pitchFamily="34" charset="0"/>
                <a:cs typeface="Arial" panose="020B0604020202020204" pitchFamily="34" charset="0"/>
              </a:rPr>
              <a:t>dd</a:t>
            </a:r>
            <a:r>
              <a:rPr lang="en-US" sz="2000" dirty="0">
                <a:solidFill>
                  <a:srgbClr val="FF0000"/>
                </a:solidFill>
                <a:latin typeface="Arial" panose="020B0604020202020204" pitchFamily="34" charset="0"/>
                <a:cs typeface="Arial" panose="020B0604020202020204" pitchFamily="34" charset="0"/>
              </a:rPr>
              <a:t> = /</a:t>
            </a:r>
            <a:r>
              <a:rPr lang="en-US" sz="2000" dirty="0" err="1">
                <a:solidFill>
                  <a:srgbClr val="FF0000"/>
                </a:solidFill>
                <a:latin typeface="Arial" panose="020B0604020202020204" pitchFamily="34" charset="0"/>
                <a:cs typeface="Arial" panose="020B0604020202020204" pitchFamily="34" charset="0"/>
              </a:rPr>
              <a:t>dev</a:t>
            </a:r>
            <a:r>
              <a:rPr lang="en-US" sz="2000" dirty="0">
                <a:solidFill>
                  <a:srgbClr val="FF0000"/>
                </a:solidFill>
                <a:latin typeface="Arial" panose="020B0604020202020204" pitchFamily="34" charset="0"/>
                <a:cs typeface="Arial" panose="020B0604020202020204" pitchFamily="34" charset="0"/>
              </a:rPr>
              <a:t>/</a:t>
            </a:r>
            <a:r>
              <a:rPr lang="en-US" sz="2000" dirty="0" err="1">
                <a:solidFill>
                  <a:srgbClr val="FF0000"/>
                </a:solidFill>
                <a:latin typeface="Arial" panose="020B0604020202020204" pitchFamily="34" charset="0"/>
                <a:cs typeface="Arial" panose="020B0604020202020204" pitchFamily="34" charset="0"/>
              </a:rPr>
              <a:t>fmem</a:t>
            </a:r>
            <a:r>
              <a:rPr lang="en-US" sz="2000" dirty="0">
                <a:solidFill>
                  <a:srgbClr val="FF0000"/>
                </a:solidFill>
                <a:latin typeface="Arial" panose="020B0604020202020204" pitchFamily="34" charset="0"/>
                <a:cs typeface="Arial" panose="020B0604020202020204" pitchFamily="34" charset="0"/>
              </a:rPr>
              <a:t> of=~/</a:t>
            </a:r>
            <a:r>
              <a:rPr lang="en-US" sz="2000" dirty="0" err="1" smtClean="0">
                <a:solidFill>
                  <a:srgbClr val="FF0000"/>
                </a:solidFill>
                <a:latin typeface="Arial" panose="020B0604020202020204" pitchFamily="34" charset="0"/>
                <a:cs typeface="Arial" panose="020B0604020202020204" pitchFamily="34" charset="0"/>
              </a:rPr>
              <a:t>bar.bin</a:t>
            </a:r>
            <a:r>
              <a:rPr lang="en-US" sz="2000" dirty="0" smtClean="0">
                <a:solidFill>
                  <a:srgbClr val="FF0000"/>
                </a:solidFill>
                <a:latin typeface="Arial" panose="020B0604020202020204" pitchFamily="34" charset="0"/>
                <a:cs typeface="Arial" panose="020B0604020202020204" pitchFamily="34" charset="0"/>
              </a:rPr>
              <a:t> </a:t>
            </a:r>
            <a:r>
              <a:rPr lang="en-US" sz="2000" dirty="0" err="1">
                <a:solidFill>
                  <a:srgbClr val="FF0000"/>
                </a:solidFill>
                <a:latin typeface="Arial" panose="020B0604020202020204" pitchFamily="34" charset="0"/>
                <a:cs typeface="Arial" panose="020B0604020202020204" pitchFamily="34" charset="0"/>
              </a:rPr>
              <a:t>bs</a:t>
            </a:r>
            <a:r>
              <a:rPr lang="en-US" sz="2000" dirty="0">
                <a:solidFill>
                  <a:srgbClr val="FF0000"/>
                </a:solidFill>
                <a:latin typeface="Arial" panose="020B0604020202020204" pitchFamily="34" charset="0"/>
                <a:cs typeface="Arial" panose="020B0604020202020204" pitchFamily="34" charset="0"/>
              </a:rPr>
              <a:t>=1048576 </a:t>
            </a:r>
            <a:r>
              <a:rPr lang="en-US" sz="2000" dirty="0" smtClean="0">
                <a:solidFill>
                  <a:srgbClr val="FF0000"/>
                </a:solidFill>
                <a:latin typeface="Arial" panose="020B0604020202020204" pitchFamily="34" charset="0"/>
                <a:cs typeface="Arial" panose="020B0604020202020204" pitchFamily="34" charset="0"/>
              </a:rPr>
              <a:t>skip=4092 count=4</a:t>
            </a:r>
            <a:endParaRPr lang="en-US" sz="2000" dirty="0">
              <a:solidFill>
                <a:srgbClr val="FF0000"/>
              </a:solidFill>
              <a:latin typeface="Arial" panose="020B0604020202020204" pitchFamily="34" charset="0"/>
              <a:cs typeface="Arial" panose="020B0604020202020204" pitchFamily="34" charset="0"/>
            </a:endParaRPr>
          </a:p>
          <a:p>
            <a:endParaRPr lang="en-US" sz="2400" dirty="0" smtClean="0">
              <a:latin typeface="Arial" panose="020B0604020202020204" pitchFamily="34" charset="0"/>
              <a:cs typeface="Arial" panose="020B0604020202020204" pitchFamily="34" charset="0"/>
            </a:endParaRPr>
          </a:p>
          <a:p>
            <a:r>
              <a:rPr lang="en-US" sz="2400" dirty="0" smtClean="0">
                <a:latin typeface="Arial" panose="020B0604020202020204" pitchFamily="34" charset="0"/>
                <a:cs typeface="Arial" panose="020B0604020202020204" pitchFamily="34" charset="0"/>
              </a:rPr>
              <a:t>Block size (</a:t>
            </a:r>
            <a:r>
              <a:rPr lang="en-US" sz="2400" dirty="0" err="1" smtClean="0">
                <a:latin typeface="Arial" panose="020B0604020202020204" pitchFamily="34" charset="0"/>
                <a:cs typeface="Arial" panose="020B0604020202020204" pitchFamily="34" charset="0"/>
              </a:rPr>
              <a:t>bs</a:t>
            </a:r>
            <a:r>
              <a:rPr lang="en-US" sz="2400" dirty="0" smtClean="0">
                <a:latin typeface="Arial" panose="020B0604020202020204" pitchFamily="34" charset="0"/>
                <a:cs typeface="Arial" panose="020B0604020202020204" pitchFamily="34" charset="0"/>
              </a:rPr>
              <a:t>) is 1 MB decimal, you can play with </a:t>
            </a:r>
            <a:r>
              <a:rPr lang="en-US" sz="2400" dirty="0" err="1" smtClean="0">
                <a:latin typeface="Arial" panose="020B0604020202020204" pitchFamily="34" charset="0"/>
                <a:cs typeface="Arial" panose="020B0604020202020204" pitchFamily="34" charset="0"/>
              </a:rPr>
              <a:t>bs</a:t>
            </a:r>
            <a:r>
              <a:rPr lang="en-US" sz="2400" dirty="0" smtClean="0">
                <a:latin typeface="Arial" panose="020B0604020202020204" pitchFamily="34" charset="0"/>
                <a:cs typeface="Arial" panose="020B0604020202020204" pitchFamily="34" charset="0"/>
              </a:rPr>
              <a:t>, skip, and count to make it less obfuscated (or script it)</a:t>
            </a:r>
          </a:p>
          <a:p>
            <a:r>
              <a:rPr lang="en-US" sz="2400" dirty="0" smtClean="0">
                <a:latin typeface="Arial" panose="020B0604020202020204" pitchFamily="34" charset="0"/>
                <a:cs typeface="Arial" panose="020B0604020202020204" pitchFamily="34" charset="0"/>
              </a:rPr>
              <a:t>So we’re skipping &lt;skip&gt; blocks, then reading &lt;count&gt; blocks</a:t>
            </a:r>
          </a:p>
          <a:p>
            <a:endParaRPr lang="en-US" sz="2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24</a:t>
            </a:fld>
            <a:endParaRPr lang="en-US"/>
          </a:p>
        </p:txBody>
      </p:sp>
    </p:spTree>
    <p:extLst>
      <p:ext uri="{BB962C8B-B14F-4D97-AF65-F5344CB8AC3E}">
        <p14:creationId xmlns:p14="http://schemas.microsoft.com/office/powerpoint/2010/main" val="2774823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6040"/>
            <a:ext cx="8229600" cy="1143000"/>
          </a:xfrm>
        </p:spPr>
        <p:txBody>
          <a:bodyPr>
            <a:normAutofit/>
          </a:bodyPr>
          <a:lstStyle/>
          <a:p>
            <a:r>
              <a:rPr lang="en-US" sz="3600" dirty="0" smtClean="0">
                <a:latin typeface="Arial" panose="020B0604020202020204" pitchFamily="34" charset="0"/>
                <a:cs typeface="Arial" panose="020B0604020202020204" pitchFamily="34" charset="0"/>
              </a:rPr>
              <a:t>HxD (hex editor for Windows)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228600" y="5181600"/>
            <a:ext cx="8763000" cy="1447800"/>
          </a:xfrm>
        </p:spPr>
        <p:txBody>
          <a:bodyPr>
            <a:normAutofit lnSpcReduction="10000"/>
          </a:bodyPr>
          <a:lstStyle/>
          <a:p>
            <a:r>
              <a:rPr lang="en-US" sz="2200" dirty="0">
                <a:latin typeface="Arial" panose="020B0604020202020204" pitchFamily="34" charset="0"/>
                <a:cs typeface="Arial" panose="020B0604020202020204" pitchFamily="34" charset="0"/>
                <a:hlinkClick r:id="rId2"/>
              </a:rPr>
              <a:t>http://mh-nexus.de/en/hxd</a:t>
            </a:r>
            <a:r>
              <a:rPr lang="en-US" sz="2200" dirty="0" smtClean="0">
                <a:latin typeface="Arial" panose="020B0604020202020204" pitchFamily="34" charset="0"/>
                <a:cs typeface="Arial" panose="020B0604020202020204" pitchFamily="34" charset="0"/>
                <a:hlinkClick r:id="rId2"/>
              </a:rPr>
              <a:t>/</a:t>
            </a:r>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Good &amp; solid hex editor for Windows</a:t>
            </a:r>
          </a:p>
          <a:p>
            <a:r>
              <a:rPr lang="en-US" sz="2200" dirty="0" smtClean="0">
                <a:latin typeface="Arial" panose="020B0604020202020204" pitchFamily="34" charset="0"/>
                <a:cs typeface="Arial" panose="020B0604020202020204" pitchFamily="34" charset="0"/>
              </a:rPr>
              <a:t>Lots of features, including file diffing, raw HD access, </a:t>
            </a:r>
            <a:r>
              <a:rPr lang="en-US" sz="2200" dirty="0" err="1" smtClean="0">
                <a:latin typeface="Arial" panose="020B0604020202020204" pitchFamily="34" charset="0"/>
                <a:cs typeface="Arial" panose="020B0604020202020204" pitchFamily="34" charset="0"/>
              </a:rPr>
              <a:t>etc</a:t>
            </a:r>
            <a:endParaRPr lang="en-US" sz="2200" dirty="0" smtClean="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Only thing we want more is speculative x86 disassembly</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052605"/>
            <a:ext cx="6248400" cy="40527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25</a:t>
            </a:fld>
            <a:endParaRPr lang="en-US"/>
          </a:p>
        </p:txBody>
      </p:sp>
    </p:spTree>
    <p:extLst>
      <p:ext uri="{BB962C8B-B14F-4D97-AF65-F5344CB8AC3E}">
        <p14:creationId xmlns:p14="http://schemas.microsoft.com/office/powerpoint/2010/main" val="37246032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6040"/>
            <a:ext cx="8229600" cy="1143000"/>
          </a:xfrm>
        </p:spPr>
        <p:txBody>
          <a:bodyPr>
            <a:normAutofit/>
          </a:bodyPr>
          <a:lstStyle/>
          <a:p>
            <a:r>
              <a:rPr lang="en-US" sz="3600" dirty="0" smtClean="0">
                <a:latin typeface="Arial" panose="020B0604020202020204" pitchFamily="34" charset="0"/>
                <a:cs typeface="Arial" panose="020B0604020202020204" pitchFamily="34" charset="0"/>
              </a:rPr>
              <a:t>IDA Pro</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228600" y="5181600"/>
            <a:ext cx="8763000" cy="1600200"/>
          </a:xfrm>
        </p:spPr>
        <p:txBody>
          <a:bodyPr>
            <a:normAutofit fontScale="92500"/>
          </a:bodyPr>
          <a:lstStyle/>
          <a:p>
            <a:r>
              <a:rPr lang="en-US" sz="2200" dirty="0">
                <a:latin typeface="Arial" panose="020B0604020202020204" pitchFamily="34" charset="0"/>
                <a:cs typeface="Arial" panose="020B0604020202020204" pitchFamily="34" charset="0"/>
                <a:hlinkClick r:id="rId2"/>
              </a:rPr>
              <a:t>https://www.hex-rays.com/products/ida</a:t>
            </a:r>
            <a:r>
              <a:rPr lang="en-US" sz="2200" dirty="0" smtClean="0">
                <a:latin typeface="Arial" panose="020B0604020202020204" pitchFamily="34" charset="0"/>
                <a:cs typeface="Arial" panose="020B0604020202020204" pitchFamily="34" charset="0"/>
                <a:hlinkClick r:id="rId2"/>
              </a:rPr>
              <a:t>/</a:t>
            </a:r>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Free version (5.0) works for this class (minus pseudo-code of course)</a:t>
            </a:r>
          </a:p>
          <a:p>
            <a:pPr lvl="1"/>
            <a:r>
              <a:rPr lang="en-US" sz="1800" dirty="0">
                <a:latin typeface="Arial" panose="020B0604020202020204" pitchFamily="34" charset="0"/>
                <a:cs typeface="Arial" panose="020B0604020202020204" pitchFamily="34" charset="0"/>
                <a:hlinkClick r:id="rId3"/>
              </a:rPr>
              <a:t>https://</a:t>
            </a:r>
            <a:r>
              <a:rPr lang="en-US" sz="1800" dirty="0" smtClean="0">
                <a:latin typeface="Arial" panose="020B0604020202020204" pitchFamily="34" charset="0"/>
                <a:cs typeface="Arial" panose="020B0604020202020204" pitchFamily="34" charset="0"/>
                <a:hlinkClick r:id="rId3"/>
              </a:rPr>
              <a:t>www.hex-rays.com/products/ida/support/download_freeware.shtml</a:t>
            </a:r>
            <a:endParaRPr lang="en-US" sz="1800" dirty="0" smtClean="0">
              <a:latin typeface="Arial" panose="020B0604020202020204" pitchFamily="34" charset="0"/>
              <a:cs typeface="Arial" panose="020B0604020202020204" pitchFamily="34" charset="0"/>
            </a:endParaRPr>
          </a:p>
          <a:p>
            <a:r>
              <a:rPr lang="en-US" sz="2200" dirty="0" err="1" smtClean="0">
                <a:latin typeface="Arial" panose="020B0604020202020204" pitchFamily="34" charset="0"/>
                <a:cs typeface="Arial" panose="020B0604020202020204" pitchFamily="34" charset="0"/>
              </a:rPr>
              <a:t>OllyDbg</a:t>
            </a:r>
            <a:r>
              <a:rPr lang="en-US" sz="2200" dirty="0" smtClean="0">
                <a:latin typeface="Arial" panose="020B0604020202020204" pitchFamily="34" charset="0"/>
                <a:cs typeface="Arial" panose="020B0604020202020204" pitchFamily="34" charset="0"/>
              </a:rPr>
              <a:t> is good to, probably better than IDA Free</a:t>
            </a:r>
          </a:p>
        </p:txBody>
      </p:sp>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30169"/>
          <a:stretch/>
        </p:blipFill>
        <p:spPr bwMode="auto">
          <a:xfrm>
            <a:off x="1905000" y="1021080"/>
            <a:ext cx="5215387" cy="40386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26</a:t>
            </a:fld>
            <a:endParaRPr lang="en-US"/>
          </a:p>
        </p:txBody>
      </p:sp>
    </p:spTree>
    <p:extLst>
      <p:ext uri="{BB962C8B-B14F-4D97-AF65-F5344CB8AC3E}">
        <p14:creationId xmlns:p14="http://schemas.microsoft.com/office/powerpoint/2010/main" val="17719808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6040"/>
            <a:ext cx="8229600" cy="1143000"/>
          </a:xfrm>
        </p:spPr>
        <p:txBody>
          <a:bodyPr>
            <a:normAutofit/>
          </a:bodyPr>
          <a:lstStyle/>
          <a:p>
            <a:r>
              <a:rPr lang="en-US" sz="3600" dirty="0" smtClean="0">
                <a:latin typeface="Arial" panose="020B0604020202020204" pitchFamily="34" charset="0"/>
                <a:cs typeface="Arial" panose="020B0604020202020204" pitchFamily="34" charset="0"/>
              </a:rPr>
              <a:t>Snare’s </a:t>
            </a:r>
            <a:r>
              <a:rPr lang="en-US" sz="3600" dirty="0" err="1" smtClean="0">
                <a:latin typeface="Arial" panose="020B0604020202020204" pitchFamily="34" charset="0"/>
                <a:cs typeface="Arial" panose="020B0604020202020204" pitchFamily="34" charset="0"/>
              </a:rPr>
              <a:t>ida-efi</a:t>
            </a:r>
            <a:r>
              <a:rPr lang="en-US" sz="3600" dirty="0" smtClean="0">
                <a:latin typeface="Arial" panose="020B0604020202020204" pitchFamily="34" charset="0"/>
                <a:cs typeface="Arial" panose="020B0604020202020204" pitchFamily="34" charset="0"/>
              </a:rPr>
              <a:t> Utilities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228600" y="4419600"/>
            <a:ext cx="8763000" cy="2362200"/>
          </a:xfrm>
        </p:spPr>
        <p:txBody>
          <a:bodyPr>
            <a:normAutofit/>
          </a:bodyPr>
          <a:lstStyle/>
          <a:p>
            <a:r>
              <a:rPr lang="en-US" sz="2200" dirty="0">
                <a:latin typeface="Arial" panose="020B0604020202020204" pitchFamily="34" charset="0"/>
                <a:cs typeface="Arial" panose="020B0604020202020204" pitchFamily="34" charset="0"/>
                <a:hlinkClick r:id="rId2"/>
              </a:rPr>
              <a:t>https://</a:t>
            </a:r>
            <a:r>
              <a:rPr lang="en-US" sz="2200" dirty="0" smtClean="0">
                <a:latin typeface="Arial" panose="020B0604020202020204" pitchFamily="34" charset="0"/>
                <a:cs typeface="Arial" panose="020B0604020202020204" pitchFamily="34" charset="0"/>
                <a:hlinkClick r:id="rId2"/>
              </a:rPr>
              <a:t>github.com/snarez/ida-efiutils</a:t>
            </a:r>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Behemoth.h</a:t>
            </a:r>
          </a:p>
          <a:p>
            <a:pPr lvl="1"/>
            <a:r>
              <a:rPr lang="en-US" sz="1800" dirty="0" smtClean="0">
                <a:latin typeface="Arial" panose="020B0604020202020204" pitchFamily="34" charset="0"/>
                <a:cs typeface="Arial" panose="020B0604020202020204" pitchFamily="34" charset="0"/>
              </a:rPr>
              <a:t>UEFI structures to import into IDA Pro, makes code readable</a:t>
            </a:r>
          </a:p>
          <a:p>
            <a:r>
              <a:rPr lang="en-US" sz="2200" dirty="0" smtClean="0">
                <a:latin typeface="Arial" panose="020B0604020202020204" pitchFamily="34" charset="0"/>
                <a:cs typeface="Arial" panose="020B0604020202020204" pitchFamily="34" charset="0"/>
              </a:rPr>
              <a:t>EfiGuids.py</a:t>
            </a:r>
          </a:p>
          <a:p>
            <a:pPr lvl="1"/>
            <a:r>
              <a:rPr lang="en-US" sz="1800" dirty="0" smtClean="0">
                <a:latin typeface="Arial" panose="020B0604020202020204" pitchFamily="34" charset="0"/>
                <a:cs typeface="Arial" panose="020B0604020202020204" pitchFamily="34" charset="0"/>
              </a:rPr>
              <a:t>Big honking list of EFI Guids parsed from various sources</a:t>
            </a:r>
          </a:p>
          <a:p>
            <a:r>
              <a:rPr lang="en-US" sz="2200" dirty="0" smtClean="0">
                <a:latin typeface="Arial" panose="020B0604020202020204" pitchFamily="34" charset="0"/>
                <a:cs typeface="Arial" panose="020B0604020202020204" pitchFamily="34" charset="0"/>
              </a:rPr>
              <a:t>And others, but the above two I use most often</a:t>
            </a:r>
          </a:p>
        </p:txBody>
      </p:sp>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35354"/>
          <a:stretch/>
        </p:blipFill>
        <p:spPr bwMode="auto">
          <a:xfrm>
            <a:off x="152400" y="1092200"/>
            <a:ext cx="6553200" cy="24130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16643"/>
          <a:stretch/>
        </p:blipFill>
        <p:spPr bwMode="auto">
          <a:xfrm>
            <a:off x="3696031" y="1066801"/>
            <a:ext cx="5171743" cy="334264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27</a:t>
            </a:fld>
            <a:endParaRPr lang="en-US"/>
          </a:p>
        </p:txBody>
      </p:sp>
    </p:spTree>
    <p:extLst>
      <p:ext uri="{BB962C8B-B14F-4D97-AF65-F5344CB8AC3E}">
        <p14:creationId xmlns:p14="http://schemas.microsoft.com/office/powerpoint/2010/main" val="8825529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a:bodyPr>
          <a:lstStyle/>
          <a:p>
            <a:r>
              <a:rPr lang="en-US" sz="3600" dirty="0">
                <a:latin typeface="Arial" panose="020B0604020202020204" pitchFamily="34" charset="0"/>
                <a:cs typeface="Arial" panose="020B0604020202020204" pitchFamily="34" charset="0"/>
              </a:rPr>
              <a:t>EFIPWN (by </a:t>
            </a:r>
            <a:r>
              <a:rPr lang="en-US" sz="3600" dirty="0" smtClean="0">
                <a:latin typeface="Arial" panose="020B0604020202020204" pitchFamily="34" charset="0"/>
                <a:cs typeface="Arial" panose="020B0604020202020204" pitchFamily="34" charset="0"/>
              </a:rPr>
              <a:t>G33KatWork)</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228600" y="4343400"/>
            <a:ext cx="8763000" cy="2438400"/>
          </a:xfrm>
        </p:spPr>
        <p:txBody>
          <a:bodyPr>
            <a:normAutofit fontScale="92500" lnSpcReduction="10000"/>
          </a:bodyPr>
          <a:lstStyle/>
          <a:p>
            <a:r>
              <a:rPr lang="en-US" sz="2200" dirty="0">
                <a:latin typeface="Arial" panose="020B0604020202020204" pitchFamily="34" charset="0"/>
                <a:cs typeface="Arial" panose="020B0604020202020204" pitchFamily="34" charset="0"/>
                <a:hlinkClick r:id="rId2"/>
              </a:rPr>
              <a:t>https://</a:t>
            </a:r>
            <a:r>
              <a:rPr lang="en-US" sz="2200" dirty="0" smtClean="0">
                <a:latin typeface="Arial" panose="020B0604020202020204" pitchFamily="34" charset="0"/>
                <a:cs typeface="Arial" panose="020B0604020202020204" pitchFamily="34" charset="0"/>
                <a:hlinkClick r:id="rId2"/>
              </a:rPr>
              <a:t>github.com/G33KatWork/EFIPWN</a:t>
            </a:r>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EFI image parser, pulls out .</a:t>
            </a:r>
            <a:r>
              <a:rPr lang="en-US" sz="2200" dirty="0" err="1" smtClean="0">
                <a:latin typeface="Arial" panose="020B0604020202020204" pitchFamily="34" charset="0"/>
                <a:cs typeface="Arial" panose="020B0604020202020204" pitchFamily="34" charset="0"/>
              </a:rPr>
              <a:t>efi</a:t>
            </a:r>
            <a:r>
              <a:rPr lang="en-US" sz="2200" dirty="0" smtClean="0">
                <a:latin typeface="Arial" panose="020B0604020202020204" pitchFamily="34" charset="0"/>
                <a:cs typeface="Arial" panose="020B0604020202020204" pitchFamily="34" charset="0"/>
              </a:rPr>
              <a:t> modules/drivers</a:t>
            </a:r>
          </a:p>
          <a:p>
            <a:r>
              <a:rPr lang="en-US" sz="2200" dirty="0" smtClean="0">
                <a:latin typeface="Arial" panose="020B0604020202020204" pitchFamily="34" charset="0"/>
                <a:cs typeface="Arial" panose="020B0604020202020204" pitchFamily="34" charset="0"/>
              </a:rPr>
              <a:t>Written in Python, works on everything. Great utility. </a:t>
            </a:r>
          </a:p>
          <a:p>
            <a:r>
              <a:rPr lang="en-US" sz="2200" dirty="0" smtClean="0">
                <a:latin typeface="Arial" panose="020B0604020202020204" pitchFamily="34" charset="0"/>
                <a:cs typeface="Arial" panose="020B0604020202020204" pitchFamily="34" charset="0"/>
              </a:rPr>
              <a:t>Prints the PE file structure </a:t>
            </a:r>
            <a:r>
              <a:rPr lang="en-US" sz="2200" dirty="0">
                <a:latin typeface="Arial" panose="020B0604020202020204" pitchFamily="34" charset="0"/>
                <a:cs typeface="Arial" panose="020B0604020202020204" pitchFamily="34" charset="0"/>
              </a:rPr>
              <a:t>of an </a:t>
            </a:r>
            <a:r>
              <a:rPr lang="en-US" sz="2200" dirty="0" smtClean="0">
                <a:latin typeface="Arial" panose="020B0604020202020204" pitchFamily="34" charset="0"/>
                <a:cs typeface="Arial" panose="020B0604020202020204" pitchFamily="34" charset="0"/>
              </a:rPr>
              <a:t>image</a:t>
            </a:r>
          </a:p>
          <a:p>
            <a:r>
              <a:rPr lang="en-US" sz="2200" dirty="0" smtClean="0">
                <a:latin typeface="Arial" panose="020B0604020202020204" pitchFamily="34" charset="0"/>
                <a:cs typeface="Arial" panose="020B0604020202020204" pitchFamily="34" charset="0"/>
              </a:rPr>
              <a:t>Can Dump </a:t>
            </a:r>
            <a:r>
              <a:rPr lang="en-US" sz="2200" dirty="0">
                <a:latin typeface="Arial" panose="020B0604020202020204" pitchFamily="34" charset="0"/>
                <a:cs typeface="Arial" panose="020B0604020202020204" pitchFamily="34" charset="0"/>
              </a:rPr>
              <a:t>the </a:t>
            </a:r>
            <a:r>
              <a:rPr lang="en-US" sz="2200" dirty="0" smtClean="0">
                <a:latin typeface="Arial" panose="020B0604020202020204" pitchFamily="34" charset="0"/>
                <a:cs typeface="Arial" panose="020B0604020202020204" pitchFamily="34" charset="0"/>
              </a:rPr>
              <a:t>PE file contents </a:t>
            </a:r>
            <a:r>
              <a:rPr lang="en-US" sz="2200" dirty="0">
                <a:latin typeface="Arial" panose="020B0604020202020204" pitchFamily="34" charset="0"/>
                <a:cs typeface="Arial" panose="020B0604020202020204" pitchFamily="34" charset="0"/>
              </a:rPr>
              <a:t>into a </a:t>
            </a:r>
            <a:r>
              <a:rPr lang="en-US" sz="2200" dirty="0" smtClean="0">
                <a:latin typeface="Arial" panose="020B0604020202020204" pitchFamily="34" charset="0"/>
                <a:cs typeface="Arial" panose="020B0604020202020204" pitchFamily="34" charset="0"/>
              </a:rPr>
              <a:t>file system </a:t>
            </a:r>
            <a:r>
              <a:rPr lang="en-US" sz="2200" dirty="0">
                <a:latin typeface="Arial" panose="020B0604020202020204" pitchFamily="34" charset="0"/>
                <a:cs typeface="Arial" panose="020B0604020202020204" pitchFamily="34" charset="0"/>
              </a:rPr>
              <a:t>structure </a:t>
            </a:r>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Generating an FDF </a:t>
            </a:r>
            <a:r>
              <a:rPr lang="en-US" sz="2200" dirty="0">
                <a:latin typeface="Arial" panose="020B0604020202020204" pitchFamily="34" charset="0"/>
                <a:cs typeface="Arial" panose="020B0604020202020204" pitchFamily="34" charset="0"/>
              </a:rPr>
              <a:t>file </a:t>
            </a:r>
            <a:r>
              <a:rPr lang="en-US" sz="2200" dirty="0" smtClean="0">
                <a:latin typeface="Arial" panose="020B0604020202020204" pitchFamily="34" charset="0"/>
                <a:cs typeface="Arial" panose="020B0604020202020204" pitchFamily="34" charset="0"/>
              </a:rPr>
              <a:t>to regenerate an </a:t>
            </a:r>
            <a:r>
              <a:rPr lang="en-US" sz="2200" dirty="0">
                <a:latin typeface="Arial" panose="020B0604020202020204" pitchFamily="34" charset="0"/>
                <a:cs typeface="Arial" panose="020B0604020202020204" pitchFamily="34" charset="0"/>
              </a:rPr>
              <a:t>image using the EDK2 </a:t>
            </a:r>
            <a:r>
              <a:rPr lang="en-US" sz="2200" dirty="0" smtClean="0">
                <a:latin typeface="Arial" panose="020B0604020202020204" pitchFamily="34" charset="0"/>
                <a:cs typeface="Arial" panose="020B0604020202020204" pitchFamily="34" charset="0"/>
              </a:rPr>
              <a:t>build system (have not yet tested this)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073468"/>
            <a:ext cx="7705725" cy="159067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2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4468" r="12713" b="46381"/>
          <a:stretch/>
        </p:blipFill>
        <p:spPr bwMode="auto">
          <a:xfrm>
            <a:off x="3032760" y="1752600"/>
            <a:ext cx="5882640" cy="251459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28</a:t>
            </a:fld>
            <a:endParaRPr lang="en-US"/>
          </a:p>
        </p:txBody>
      </p:sp>
    </p:spTree>
    <p:extLst>
      <p:ext uri="{BB962C8B-B14F-4D97-AF65-F5344CB8AC3E}">
        <p14:creationId xmlns:p14="http://schemas.microsoft.com/office/powerpoint/2010/main" val="546383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lstStyle/>
          <a:p>
            <a:r>
              <a:rPr lang="en-US" dirty="0" err="1" smtClean="0">
                <a:hlinkClick r:id="rId3"/>
              </a:rPr>
              <a:t>UEFITool</a:t>
            </a:r>
            <a:r>
              <a:rPr lang="en-US" dirty="0">
                <a:hlinkClick r:id="rId3"/>
              </a:rPr>
              <a:t> </a:t>
            </a:r>
            <a:r>
              <a:rPr lang="en-US" dirty="0"/>
              <a:t>(by </a:t>
            </a:r>
            <a:r>
              <a:rPr lang="en-US" dirty="0" err="1" smtClean="0"/>
              <a:t>NikolajSchlej</a:t>
            </a:r>
            <a:r>
              <a:rPr lang="en-US" dirty="0" smtClean="0"/>
              <a:t>)</a:t>
            </a:r>
            <a:endParaRPr lang="en-US" dirty="0"/>
          </a:p>
        </p:txBody>
      </p:sp>
      <p:sp>
        <p:nvSpPr>
          <p:cNvPr id="3" name="Content Placeholder 2"/>
          <p:cNvSpPr>
            <a:spLocks noGrp="1"/>
          </p:cNvSpPr>
          <p:nvPr>
            <p:ph idx="1"/>
          </p:nvPr>
        </p:nvSpPr>
        <p:spPr>
          <a:xfrm>
            <a:off x="457200" y="685800"/>
            <a:ext cx="8229600" cy="4876800"/>
          </a:xfrm>
        </p:spPr>
        <p:txBody>
          <a:bodyPr>
            <a:normAutofit/>
          </a:bodyPr>
          <a:lstStyle/>
          <a:p>
            <a:r>
              <a:rPr lang="en-US" sz="2800" dirty="0" smtClean="0"/>
              <a:t>Succeeds in extracting some files that EFIPWN misses (such as DXE drivers on HP </a:t>
            </a:r>
            <a:r>
              <a:rPr lang="en-US" sz="2800" dirty="0" err="1" smtClean="0"/>
              <a:t>Elitebook</a:t>
            </a:r>
            <a:r>
              <a:rPr lang="en-US" sz="2800" dirty="0" smtClean="0"/>
              <a:t> 2540p dump)</a:t>
            </a:r>
            <a:endParaRPr lang="en-US" sz="2800" dirty="0"/>
          </a:p>
        </p:txBody>
      </p:sp>
      <p:pic>
        <p:nvPicPr>
          <p:cNvPr id="4" name="Picture 3"/>
          <p:cNvPicPr>
            <a:picLocks noChangeAspect="1"/>
          </p:cNvPicPr>
          <p:nvPr/>
        </p:nvPicPr>
        <p:blipFill>
          <a:blip r:embed="rId4"/>
          <a:stretch>
            <a:fillRect/>
          </a:stretch>
        </p:blipFill>
        <p:spPr>
          <a:xfrm>
            <a:off x="457200" y="1696609"/>
            <a:ext cx="8714662" cy="5161391"/>
          </a:xfrm>
          <a:prstGeom prst="rect">
            <a:avLst/>
          </a:prstGeom>
        </p:spPr>
      </p:pic>
      <p:sp>
        <p:nvSpPr>
          <p:cNvPr id="5" name="TextBox 4"/>
          <p:cNvSpPr txBox="1"/>
          <p:nvPr/>
        </p:nvSpPr>
        <p:spPr>
          <a:xfrm>
            <a:off x="7543801" y="3124200"/>
            <a:ext cx="1524000" cy="1477328"/>
          </a:xfrm>
          <a:prstGeom prst="rect">
            <a:avLst/>
          </a:prstGeom>
          <a:noFill/>
          <a:ln>
            <a:solidFill>
              <a:srgbClr val="4F81BD"/>
            </a:solidFill>
          </a:ln>
        </p:spPr>
        <p:txBody>
          <a:bodyPr wrap="square" rtlCol="0">
            <a:spAutoFit/>
          </a:bodyPr>
          <a:lstStyle/>
          <a:p>
            <a:r>
              <a:rPr lang="en-US" dirty="0" smtClean="0"/>
              <a:t>HP's too cool for a trampoline, they use trebuchets!</a:t>
            </a:r>
          </a:p>
        </p:txBody>
      </p:sp>
      <p:pic>
        <p:nvPicPr>
          <p:cNvPr id="6" name="Picture 5"/>
          <p:cNvPicPr>
            <a:picLocks noChangeAspect="1"/>
          </p:cNvPicPr>
          <p:nvPr/>
        </p:nvPicPr>
        <p:blipFill>
          <a:blip r:embed="rId5"/>
          <a:stretch>
            <a:fillRect/>
          </a:stretch>
        </p:blipFill>
        <p:spPr>
          <a:xfrm>
            <a:off x="7543800" y="4889500"/>
            <a:ext cx="1600200" cy="1968500"/>
          </a:xfrm>
          <a:prstGeom prst="rect">
            <a:avLst/>
          </a:prstGeom>
        </p:spPr>
      </p:pic>
      <p:sp>
        <p:nvSpPr>
          <p:cNvPr id="7" name="Slide Number Placeholder 6"/>
          <p:cNvSpPr>
            <a:spLocks noGrp="1"/>
          </p:cNvSpPr>
          <p:nvPr>
            <p:ph type="sldNum" sz="quarter" idx="12"/>
          </p:nvPr>
        </p:nvSpPr>
        <p:spPr/>
        <p:txBody>
          <a:bodyPr/>
          <a:lstStyle/>
          <a:p>
            <a:fld id="{B6F15528-21DE-4FAA-801E-634DDDAF4B2B}" type="slidenum">
              <a:rPr lang="en-US" smtClean="0"/>
              <a:pPr/>
              <a:t>29</a:t>
            </a:fld>
            <a:endParaRPr lang="en-US"/>
          </a:p>
        </p:txBody>
      </p:sp>
      <p:sp>
        <p:nvSpPr>
          <p:cNvPr id="8" name="Rectangle 7"/>
          <p:cNvSpPr/>
          <p:nvPr/>
        </p:nvSpPr>
        <p:spPr>
          <a:xfrm rot="16200000">
            <a:off x="-1715159" y="4773509"/>
            <a:ext cx="3799650" cy="369332"/>
          </a:xfrm>
          <a:prstGeom prst="rect">
            <a:avLst/>
          </a:prstGeom>
        </p:spPr>
        <p:txBody>
          <a:bodyPr wrap="none">
            <a:spAutoFit/>
          </a:bodyPr>
          <a:lstStyle/>
          <a:p>
            <a:r>
              <a:rPr lang="en-US" dirty="0"/>
              <a:t>https://</a:t>
            </a:r>
            <a:r>
              <a:rPr lang="en-US" dirty="0" err="1"/>
              <a:t>github.com</a:t>
            </a:r>
            <a:r>
              <a:rPr lang="en-US" dirty="0"/>
              <a:t>/</a:t>
            </a:r>
            <a:r>
              <a:rPr lang="en-US" dirty="0" err="1"/>
              <a:t>LongSoft</a:t>
            </a:r>
            <a:r>
              <a:rPr lang="en-US" dirty="0"/>
              <a:t>/</a:t>
            </a:r>
            <a:r>
              <a:rPr lang="en-US" dirty="0" err="1"/>
              <a:t>UEFITool</a:t>
            </a:r>
            <a:endParaRPr lang="en-US" dirty="0"/>
          </a:p>
        </p:txBody>
      </p:sp>
    </p:spTree>
    <p:extLst>
      <p:ext uri="{BB962C8B-B14F-4D97-AF65-F5344CB8AC3E}">
        <p14:creationId xmlns:p14="http://schemas.microsoft.com/office/powerpoint/2010/main" val="11697520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0" y="558800"/>
            <a:ext cx="9144000" cy="5726317"/>
          </a:xfrm>
          <a:prstGeom prst="rect">
            <a:avLst/>
          </a:prstGeom>
        </p:spPr>
      </p:pic>
      <p:sp>
        <p:nvSpPr>
          <p:cNvPr id="8" name="Left Arrow 7"/>
          <p:cNvSpPr/>
          <p:nvPr/>
        </p:nvSpPr>
        <p:spPr>
          <a:xfrm>
            <a:off x="5715000" y="4572000"/>
            <a:ext cx="1676400" cy="685800"/>
          </a:xfrm>
          <a:prstGeom prst="leftArrow">
            <a:avLst/>
          </a:prstGeom>
          <a:solidFill>
            <a:srgbClr val="FF0000"/>
          </a:solidFill>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0" name="TextBox 9"/>
          <p:cNvSpPr txBox="1"/>
          <p:nvPr/>
        </p:nvSpPr>
        <p:spPr>
          <a:xfrm>
            <a:off x="5943600" y="4724400"/>
            <a:ext cx="1457062" cy="369332"/>
          </a:xfrm>
          <a:prstGeom prst="rect">
            <a:avLst/>
          </a:prstGeom>
          <a:solidFill>
            <a:srgbClr val="FF0000"/>
          </a:solidFill>
        </p:spPr>
        <p:txBody>
          <a:bodyPr wrap="none" rtlCol="0">
            <a:spAutoFit/>
          </a:bodyPr>
          <a:lstStyle/>
          <a:p>
            <a:r>
              <a:rPr lang="en-US" dirty="0" smtClean="0"/>
              <a:t>You are here!</a:t>
            </a:r>
            <a:endParaRPr lang="en-US" dirty="0"/>
          </a:p>
        </p:txBody>
      </p:sp>
      <p:sp>
        <p:nvSpPr>
          <p:cNvPr id="11" name="TextBox 10"/>
          <p:cNvSpPr txBox="1"/>
          <p:nvPr/>
        </p:nvSpPr>
        <p:spPr>
          <a:xfrm>
            <a:off x="2362200" y="37981"/>
            <a:ext cx="4504659" cy="461665"/>
          </a:xfrm>
          <a:prstGeom prst="rect">
            <a:avLst/>
          </a:prstGeom>
          <a:noFill/>
        </p:spPr>
        <p:txBody>
          <a:bodyPr wrap="none" rtlCol="0">
            <a:spAutoFit/>
          </a:bodyPr>
          <a:lstStyle/>
          <a:p>
            <a:r>
              <a:rPr lang="en-US" sz="2400" b="1" dirty="0" smtClean="0"/>
              <a:t>Welcome x86 Machine Masters!!!</a:t>
            </a:r>
            <a:endParaRPr lang="en-US" sz="2400" b="1"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3</a:t>
            </a:fld>
            <a:endParaRPr lang="en-US"/>
          </a:p>
        </p:txBody>
      </p:sp>
    </p:spTree>
    <p:extLst>
      <p:ext uri="{BB962C8B-B14F-4D97-AF65-F5344CB8AC3E}">
        <p14:creationId xmlns:p14="http://schemas.microsoft.com/office/powerpoint/2010/main" val="3908577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fontScale="90000"/>
          </a:bodyPr>
          <a:lstStyle/>
          <a:p>
            <a:r>
              <a:rPr lang="en-US" dirty="0" smtClean="0"/>
              <a:t>UEFI Firmware Parser (by Ted Reed)</a:t>
            </a:r>
            <a:endParaRPr lang="en-US" dirty="0"/>
          </a:p>
        </p:txBody>
      </p:sp>
      <p:sp>
        <p:nvSpPr>
          <p:cNvPr id="3" name="Content Placeholder 2"/>
          <p:cNvSpPr>
            <a:spLocks noGrp="1"/>
          </p:cNvSpPr>
          <p:nvPr>
            <p:ph idx="1"/>
          </p:nvPr>
        </p:nvSpPr>
        <p:spPr>
          <a:xfrm>
            <a:off x="457200" y="609600"/>
            <a:ext cx="8686800" cy="4876800"/>
          </a:xfrm>
        </p:spPr>
        <p:txBody>
          <a:bodyPr>
            <a:normAutofit/>
          </a:bodyPr>
          <a:lstStyle/>
          <a:p>
            <a:r>
              <a:rPr lang="en-US" sz="2400" dirty="0">
                <a:hlinkClick r:id="rId2"/>
              </a:rPr>
              <a:t>https://github.com/theopolis/uefi-firmware-</a:t>
            </a:r>
            <a:r>
              <a:rPr lang="en-US" sz="2400" dirty="0" smtClean="0">
                <a:hlinkClick r:id="rId2"/>
              </a:rPr>
              <a:t>parser</a:t>
            </a:r>
            <a:r>
              <a:rPr lang="en-US" sz="2400" dirty="0" smtClean="0"/>
              <a:t> </a:t>
            </a:r>
            <a:endParaRPr lang="en-US" sz="2400" dirty="0"/>
          </a:p>
          <a:p>
            <a:r>
              <a:rPr lang="en-US" sz="2400" dirty="0" smtClean="0"/>
              <a:t>Can now also extract some stuff that EFIPWN misses</a:t>
            </a:r>
          </a:p>
          <a:p>
            <a:r>
              <a:rPr lang="en-US" sz="2400" dirty="0" smtClean="0"/>
              <a:t>Automatically identifies the possible usage of a file based on the file GUID</a:t>
            </a:r>
          </a:p>
          <a:p>
            <a:pPr lvl="1"/>
            <a:r>
              <a:rPr lang="en-US" sz="1600" dirty="0" smtClean="0"/>
              <a:t>But it can misidentify things which may use the same GUIDs across different vendors (but misidentification is not that big of a deal, since it still gives you a potentially useful name)</a:t>
            </a:r>
          </a:p>
        </p:txBody>
      </p:sp>
      <p:pic>
        <p:nvPicPr>
          <p:cNvPr id="4" name="Picture 3"/>
          <p:cNvPicPr>
            <a:picLocks noChangeAspect="1"/>
          </p:cNvPicPr>
          <p:nvPr/>
        </p:nvPicPr>
        <p:blipFill>
          <a:blip r:embed="rId3"/>
          <a:stretch>
            <a:fillRect/>
          </a:stretch>
        </p:blipFill>
        <p:spPr>
          <a:xfrm>
            <a:off x="1066800" y="2948285"/>
            <a:ext cx="8077200" cy="3925368"/>
          </a:xfrm>
          <a:prstGeom prst="rect">
            <a:avLst/>
          </a:prstGeom>
        </p:spPr>
      </p:pic>
      <p:pic>
        <p:nvPicPr>
          <p:cNvPr id="5" name="Picture 4"/>
          <p:cNvPicPr>
            <a:picLocks noChangeAspect="1"/>
          </p:cNvPicPr>
          <p:nvPr/>
        </p:nvPicPr>
        <p:blipFill>
          <a:blip r:embed="rId4"/>
          <a:stretch>
            <a:fillRect/>
          </a:stretch>
        </p:blipFill>
        <p:spPr>
          <a:xfrm>
            <a:off x="1066800" y="5709517"/>
            <a:ext cx="933606" cy="1148483"/>
          </a:xfrm>
          <a:prstGeom prst="rect">
            <a:avLst/>
          </a:prstGeom>
        </p:spPr>
      </p:pic>
      <p:sp>
        <p:nvSpPr>
          <p:cNvPr id="6" name="Slide Number Placeholder 5"/>
          <p:cNvSpPr>
            <a:spLocks noGrp="1"/>
          </p:cNvSpPr>
          <p:nvPr>
            <p:ph type="sldNum" sz="quarter" idx="12"/>
          </p:nvPr>
        </p:nvSpPr>
        <p:spPr/>
        <p:txBody>
          <a:bodyPr/>
          <a:lstStyle/>
          <a:p>
            <a:fld id="{B6F15528-21DE-4FAA-801E-634DDDAF4B2B}" type="slidenum">
              <a:rPr lang="en-US" smtClean="0"/>
              <a:pPr/>
              <a:t>30</a:t>
            </a:fld>
            <a:endParaRPr lang="en-US"/>
          </a:p>
        </p:txBody>
      </p:sp>
    </p:spTree>
    <p:extLst>
      <p:ext uri="{BB962C8B-B14F-4D97-AF65-F5344CB8AC3E}">
        <p14:creationId xmlns:p14="http://schemas.microsoft.com/office/powerpoint/2010/main" val="9982986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sz="3600" dirty="0" err="1" smtClean="0">
                <a:latin typeface="Arial" panose="020B0604020202020204" pitchFamily="34" charset="0"/>
                <a:cs typeface="Arial" panose="020B0604020202020204" pitchFamily="34" charset="0"/>
              </a:rPr>
              <a:t>Chipsec</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410576"/>
            <a:ext cx="8229600" cy="2295024"/>
          </a:xfrm>
        </p:spPr>
        <p:txBody>
          <a:bodyPr>
            <a:normAutofit lnSpcReduction="10000"/>
          </a:bodyPr>
          <a:lstStyle/>
          <a:p>
            <a:r>
              <a:rPr lang="en-US" sz="2200" dirty="0" smtClean="0">
                <a:latin typeface="Arial" panose="020B0604020202020204" pitchFamily="34" charset="0"/>
                <a:cs typeface="Arial" panose="020B0604020202020204" pitchFamily="34" charset="0"/>
              </a:rPr>
              <a:t>Intel’s open source firmware measurement tool</a:t>
            </a:r>
          </a:p>
          <a:p>
            <a:r>
              <a:rPr lang="en-US" sz="2200" dirty="0" err="1" smtClean="0">
                <a:latin typeface="Arial" panose="020B0604020202020204" pitchFamily="34" charset="0"/>
                <a:cs typeface="Arial" panose="020B0604020202020204" pitchFamily="34" charset="0"/>
              </a:rPr>
              <a:t>Yuriy</a:t>
            </a:r>
            <a:r>
              <a:rPr lang="en-US" sz="2200" dirty="0" smtClean="0">
                <a:latin typeface="Arial" panose="020B0604020202020204" pitchFamily="34" charset="0"/>
                <a:cs typeface="Arial" panose="020B0604020202020204" pitchFamily="34" charset="0"/>
              </a:rPr>
              <a:t> </a:t>
            </a:r>
            <a:r>
              <a:rPr lang="en-US" sz="2200" dirty="0" err="1" smtClean="0">
                <a:latin typeface="Arial" panose="020B0604020202020204" pitchFamily="34" charset="0"/>
                <a:cs typeface="Arial" panose="020B0604020202020204" pitchFamily="34" charset="0"/>
              </a:rPr>
              <a:t>Bulygin</a:t>
            </a:r>
            <a:r>
              <a:rPr lang="en-US" sz="2200" dirty="0" smtClean="0">
                <a:latin typeface="Arial" panose="020B0604020202020204" pitchFamily="34" charset="0"/>
                <a:cs typeface="Arial" panose="020B0604020202020204" pitchFamily="34" charset="0"/>
              </a:rPr>
              <a:t> and John </a:t>
            </a:r>
            <a:r>
              <a:rPr lang="en-US" sz="2200" dirty="0" err="1" smtClean="0">
                <a:latin typeface="Arial" panose="020B0604020202020204" pitchFamily="34" charset="0"/>
                <a:cs typeface="Arial" panose="020B0604020202020204" pitchFamily="34" charset="0"/>
              </a:rPr>
              <a:t>Loucaidis</a:t>
            </a:r>
            <a:r>
              <a:rPr lang="en-US" sz="2200" dirty="0" smtClean="0">
                <a:latin typeface="Arial" panose="020B0604020202020204" pitchFamily="34" charset="0"/>
                <a:cs typeface="Arial" panose="020B0604020202020204" pitchFamily="34" charset="0"/>
              </a:rPr>
              <a:t> (Intel) introduced this tool at </a:t>
            </a:r>
            <a:r>
              <a:rPr lang="en-US" sz="2200" dirty="0" err="1" smtClean="0">
                <a:latin typeface="Arial" panose="020B0604020202020204" pitchFamily="34" charset="0"/>
                <a:cs typeface="Arial" panose="020B0604020202020204" pitchFamily="34" charset="0"/>
              </a:rPr>
              <a:t>CanSecWest</a:t>
            </a:r>
            <a:r>
              <a:rPr lang="en-US" sz="2200" dirty="0" smtClean="0">
                <a:latin typeface="Arial" panose="020B0604020202020204" pitchFamily="34" charset="0"/>
                <a:cs typeface="Arial" panose="020B0604020202020204" pitchFamily="34" charset="0"/>
              </a:rPr>
              <a:t> 2014</a:t>
            </a:r>
          </a:p>
          <a:p>
            <a:r>
              <a:rPr lang="en-US" sz="2200" dirty="0">
                <a:latin typeface="Arial" panose="020B0604020202020204" pitchFamily="34" charset="0"/>
                <a:cs typeface="Arial" panose="020B0604020202020204" pitchFamily="34" charset="0"/>
                <a:hlinkClick r:id="rId2"/>
              </a:rPr>
              <a:t>https://</a:t>
            </a:r>
            <a:r>
              <a:rPr lang="en-US" sz="2200" dirty="0" smtClean="0">
                <a:latin typeface="Arial" panose="020B0604020202020204" pitchFamily="34" charset="0"/>
                <a:cs typeface="Arial" panose="020B0604020202020204" pitchFamily="34" charset="0"/>
                <a:hlinkClick r:id="rId2"/>
              </a:rPr>
              <a:t>github.com/chipsec/chipsec</a:t>
            </a:r>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Developers can add new measurement modules to it</a:t>
            </a:r>
          </a:p>
          <a:p>
            <a:r>
              <a:rPr lang="en-US" sz="2200" dirty="0" smtClean="0">
                <a:latin typeface="Arial" panose="020B0604020202020204" pitchFamily="34" charset="0"/>
                <a:cs typeface="Arial" panose="020B0604020202020204" pitchFamily="34" charset="0"/>
              </a:rPr>
              <a:t>Can </a:t>
            </a:r>
            <a:r>
              <a:rPr lang="en-US" sz="2200" dirty="0">
                <a:latin typeface="Arial" panose="020B0604020202020204" pitchFamily="34" charset="0"/>
                <a:cs typeface="Arial" panose="020B0604020202020204" pitchFamily="34" charset="0"/>
              </a:rPr>
              <a:t>be run from Windows, Linux, or UEFI </a:t>
            </a:r>
            <a:r>
              <a:rPr lang="en-US" sz="2200" dirty="0" smtClean="0">
                <a:latin typeface="Arial" panose="020B0604020202020204" pitchFamily="34" charset="0"/>
                <a:cs typeface="Arial" panose="020B0604020202020204" pitchFamily="34" charset="0"/>
              </a:rPr>
              <a:t>Shell</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990600"/>
            <a:ext cx="6629400" cy="334377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31</a:t>
            </a:fld>
            <a:endParaRPr lang="en-US"/>
          </a:p>
        </p:txBody>
      </p:sp>
    </p:spTree>
    <p:extLst>
      <p:ext uri="{BB962C8B-B14F-4D97-AF65-F5344CB8AC3E}">
        <p14:creationId xmlns:p14="http://schemas.microsoft.com/office/powerpoint/2010/main" val="22035789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sz="3600" dirty="0" err="1" smtClean="0">
                <a:latin typeface="Arial" panose="020B0604020202020204" pitchFamily="34" charset="0"/>
                <a:cs typeface="Arial" panose="020B0604020202020204" pitchFamily="34" charset="0"/>
              </a:rPr>
              <a:t>OpenTPM</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4876800"/>
            <a:ext cx="8229600" cy="1828800"/>
          </a:xfrm>
        </p:spPr>
        <p:txBody>
          <a:bodyPr>
            <a:normAutofit fontScale="92500" lnSpcReduction="10000"/>
          </a:bodyPr>
          <a:lstStyle/>
          <a:p>
            <a:r>
              <a:rPr lang="en-US" sz="2400" dirty="0">
                <a:latin typeface="Arial" panose="020B0604020202020204" pitchFamily="34" charset="0"/>
                <a:cs typeface="Arial" panose="020B0604020202020204" pitchFamily="34" charset="0"/>
                <a:hlinkClick r:id="rId2"/>
              </a:rPr>
              <a:t>https://code.google.com/p/opentpm</a:t>
            </a:r>
            <a:r>
              <a:rPr lang="en-US" sz="2400" dirty="0" smtClean="0">
                <a:latin typeface="Arial" panose="020B0604020202020204" pitchFamily="34" charset="0"/>
                <a:cs typeface="Arial" panose="020B0604020202020204" pitchFamily="34" charset="0"/>
                <a:hlinkClick r:id="rId2"/>
              </a:rPr>
              <a:t>/</a:t>
            </a:r>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Open Source utility written by Corey Kallenberg</a:t>
            </a:r>
          </a:p>
          <a:p>
            <a:r>
              <a:rPr lang="en-US" sz="2200" dirty="0" smtClean="0">
                <a:latin typeface="Arial" panose="020B0604020202020204" pitchFamily="34" charset="0"/>
                <a:cs typeface="Arial" panose="020B0604020202020204" pitchFamily="34" charset="0"/>
              </a:rPr>
              <a:t>Allows you to retrieve quotes of your TPM PCRs (will be covered in Trusted Computing portion of the class)</a:t>
            </a:r>
          </a:p>
          <a:p>
            <a:r>
              <a:rPr lang="en-US" sz="2200" dirty="0" smtClean="0">
                <a:latin typeface="Arial" panose="020B0604020202020204" pitchFamily="34" charset="0"/>
                <a:cs typeface="Arial" panose="020B0604020202020204" pitchFamily="34" charset="0"/>
              </a:rPr>
              <a:t>Linux users can use the </a:t>
            </a:r>
            <a:r>
              <a:rPr lang="en-US" sz="2200" dirty="0" err="1" smtClean="0">
                <a:latin typeface="Arial" panose="020B0604020202020204" pitchFamily="34" charset="0"/>
                <a:cs typeface="Arial" panose="020B0604020202020204" pitchFamily="34" charset="0"/>
              </a:rPr>
              <a:t>tpm_bios</a:t>
            </a:r>
            <a:r>
              <a:rPr lang="en-US" sz="2200" dirty="0" smtClean="0">
                <a:latin typeface="Arial" panose="020B0604020202020204" pitchFamily="34" charset="0"/>
                <a:cs typeface="Arial" panose="020B0604020202020204" pitchFamily="34" charset="0"/>
              </a:rPr>
              <a:t> and </a:t>
            </a:r>
            <a:r>
              <a:rPr lang="en-US" sz="2200" dirty="0" err="1" smtClean="0">
                <a:latin typeface="Arial" panose="020B0604020202020204" pitchFamily="34" charset="0"/>
                <a:cs typeface="Arial" panose="020B0604020202020204" pitchFamily="34" charset="0"/>
              </a:rPr>
              <a:t>tpm</a:t>
            </a:r>
            <a:r>
              <a:rPr lang="en-US" sz="2200" dirty="0" smtClean="0">
                <a:latin typeface="Arial" panose="020B0604020202020204" pitchFamily="34" charset="0"/>
                <a:cs typeface="Arial" panose="020B0604020202020204" pitchFamily="34" charset="0"/>
              </a:rPr>
              <a:t> modules to do this</a:t>
            </a:r>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31480"/>
          <a:stretch/>
        </p:blipFill>
        <p:spPr bwMode="auto">
          <a:xfrm>
            <a:off x="337948" y="1143000"/>
            <a:ext cx="8425052" cy="352006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5" name="Slide Number Placeholder 4"/>
          <p:cNvSpPr>
            <a:spLocks noGrp="1"/>
          </p:cNvSpPr>
          <p:nvPr>
            <p:ph type="sldNum" sz="quarter" idx="12"/>
          </p:nvPr>
        </p:nvSpPr>
        <p:spPr/>
        <p:txBody>
          <a:bodyPr/>
          <a:lstStyle/>
          <a:p>
            <a:fld id="{B6F15528-21DE-4FAA-801E-634DDDAF4B2B}" type="slidenum">
              <a:rPr lang="en-US" smtClean="0"/>
              <a:pPr/>
              <a:t>32</a:t>
            </a:fld>
            <a:endParaRPr lang="en-US"/>
          </a:p>
        </p:txBody>
      </p:sp>
    </p:spTree>
    <p:extLst>
      <p:ext uri="{BB962C8B-B14F-4D97-AF65-F5344CB8AC3E}">
        <p14:creationId xmlns:p14="http://schemas.microsoft.com/office/powerpoint/2010/main" val="38914247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Arial" panose="020B0604020202020204" pitchFamily="34" charset="0"/>
                <a:cs typeface="Arial" panose="020B0604020202020204" pitchFamily="34" charset="0"/>
              </a:rPr>
              <a:t>(Basic) Chipset Architecture</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22998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5962650" y="915890"/>
            <a:ext cx="2952750" cy="5942110"/>
          </a:xfrm>
        </p:spPr>
        <p:txBody>
          <a:bodyPr>
            <a:normAutofit fontScale="77500" lnSpcReduction="20000"/>
          </a:bodyPr>
          <a:lstStyle/>
          <a:p>
            <a:r>
              <a:rPr lang="en-US" sz="2200" dirty="0" smtClean="0">
                <a:latin typeface="Arial" panose="020B0604020202020204" pitchFamily="34" charset="0"/>
                <a:cs typeface="Arial" panose="020B0604020202020204" pitchFamily="34" charset="0"/>
              </a:rPr>
              <a:t>This is a hardware model the Mobile 4-Series chipset and its logical relation to the CPU</a:t>
            </a:r>
          </a:p>
          <a:p>
            <a:r>
              <a:rPr lang="en-US" sz="2200" dirty="0" smtClean="0">
                <a:latin typeface="Arial" panose="020B0604020202020204" pitchFamily="34" charset="0"/>
                <a:cs typeface="Arial" panose="020B0604020202020204" pitchFamily="34" charset="0"/>
              </a:rPr>
              <a:t>Specialized chips integrated onto the motherboard that interface the processor to system components.</a:t>
            </a:r>
          </a:p>
          <a:p>
            <a:r>
              <a:rPr lang="en-US" sz="2200" dirty="0" smtClean="0">
                <a:latin typeface="Arial" panose="020B0604020202020204" pitchFamily="34" charset="0"/>
                <a:cs typeface="Arial" panose="020B0604020202020204" pitchFamily="34" charset="0"/>
              </a:rPr>
              <a:t>Two components make up the chipset: the Memory Controller Hub (MCH) and the I/O Controller Hub (ICH)</a:t>
            </a:r>
          </a:p>
          <a:p>
            <a:r>
              <a:rPr lang="en-US" sz="2200" dirty="0" smtClean="0">
                <a:latin typeface="Arial" panose="020B0604020202020204" pitchFamily="34" charset="0"/>
                <a:cs typeface="Arial" panose="020B0604020202020204" pitchFamily="34" charset="0"/>
              </a:rPr>
              <a:t>These components must be configured to be able to sustain an Operating System.</a:t>
            </a:r>
          </a:p>
          <a:p>
            <a:r>
              <a:rPr lang="en-US" sz="2200" dirty="0" smtClean="0">
                <a:latin typeface="Arial" panose="020B0604020202020204" pitchFamily="34" charset="0"/>
                <a:cs typeface="Arial" panose="020B0604020202020204" pitchFamily="34" charset="0"/>
              </a:rPr>
              <a:t>BIOS performs this configuration during boot</a:t>
            </a:r>
          </a:p>
          <a:p>
            <a:r>
              <a:rPr lang="en-US" sz="2400" dirty="0">
                <a:latin typeface="Arial" panose="020B0604020202020204" pitchFamily="34" charset="0"/>
                <a:cs typeface="Arial" panose="020B0604020202020204" pitchFamily="34" charset="0"/>
              </a:rPr>
              <a:t>I prefer the diagram from the Desktop 4-Series Chipset, which explicitly labels the </a:t>
            </a:r>
            <a:r>
              <a:rPr lang="en-US" sz="2400" dirty="0" smtClean="0">
                <a:latin typeface="Arial" panose="020B0604020202020204" pitchFamily="34" charset="0"/>
                <a:cs typeface="Arial" panose="020B0604020202020204" pitchFamily="34" charset="0"/>
              </a:rPr>
              <a:t>MCH</a:t>
            </a:r>
            <a:endParaRPr lang="en-US" sz="2400" dirty="0">
              <a:latin typeface="Arial" panose="020B0604020202020204" pitchFamily="34" charset="0"/>
              <a:cs typeface="Arial" panose="020B0604020202020204" pitchFamily="34" charset="0"/>
            </a:endParaRPr>
          </a:p>
        </p:txBody>
      </p:sp>
      <p:sp>
        <p:nvSpPr>
          <p:cNvPr id="8" name="TextBox 7"/>
          <p:cNvSpPr txBox="1"/>
          <p:nvPr/>
        </p:nvSpPr>
        <p:spPr>
          <a:xfrm>
            <a:off x="0" y="6550223"/>
            <a:ext cx="3595215" cy="307777"/>
          </a:xfrm>
          <a:prstGeom prst="rect">
            <a:avLst/>
          </a:prstGeom>
          <a:noFill/>
        </p:spPr>
        <p:txBody>
          <a:bodyPr wrap="none" rtlCol="0">
            <a:spAutoFit/>
          </a:bodyPr>
          <a:lstStyle/>
          <a:p>
            <a:r>
              <a:rPr lang="en-US" sz="1400" dirty="0" smtClean="0"/>
              <a:t>Intel Mobile 4-Series Chipset Datasheet, pg. 13</a:t>
            </a:r>
            <a:endParaRPr lang="en-US" sz="1400" dirty="0"/>
          </a:p>
        </p:txBody>
      </p:sp>
      <p:sp>
        <p:nvSpPr>
          <p:cNvPr id="9" name="Title 1"/>
          <p:cNvSpPr>
            <a:spLocks noGrp="1"/>
          </p:cNvSpPr>
          <p:nvPr>
            <p:ph type="title"/>
          </p:nvPr>
        </p:nvSpPr>
        <p:spPr>
          <a:xfrm>
            <a:off x="457200" y="0"/>
            <a:ext cx="8229600" cy="838200"/>
          </a:xfrm>
        </p:spPr>
        <p:txBody>
          <a:bodyPr>
            <a:normAutofit/>
          </a:bodyPr>
          <a:lstStyle/>
          <a:p>
            <a:r>
              <a:rPr lang="en-US" sz="3600" dirty="0" smtClean="0">
                <a:latin typeface="Arial" panose="020B0604020202020204" pitchFamily="34" charset="0"/>
                <a:cs typeface="Arial" panose="020B0604020202020204" pitchFamily="34" charset="0"/>
              </a:rPr>
              <a:t>Mobile 4-Series Chipset Block Diagram</a:t>
            </a:r>
            <a:endParaRPr lang="en-US" sz="3600" dirty="0">
              <a:latin typeface="Arial" panose="020B0604020202020204" pitchFamily="34" charset="0"/>
              <a:cs typeface="Arial" panose="020B0604020202020204" pitchFamily="34" charset="0"/>
            </a:endParaRPr>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66800"/>
            <a:ext cx="6065834" cy="53423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34</a:t>
            </a:fld>
            <a:endParaRPr lang="en-US"/>
          </a:p>
        </p:txBody>
      </p:sp>
    </p:spTree>
    <p:extLst>
      <p:ext uri="{BB962C8B-B14F-4D97-AF65-F5344CB8AC3E}">
        <p14:creationId xmlns:p14="http://schemas.microsoft.com/office/powerpoint/2010/main" val="18033662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5334000" y="915889"/>
            <a:ext cx="3581400" cy="5634333"/>
          </a:xfrm>
        </p:spPr>
        <p:txBody>
          <a:bodyPr>
            <a:normAutofit lnSpcReduction="10000"/>
          </a:bodyPr>
          <a:lstStyle/>
          <a:p>
            <a:r>
              <a:rPr lang="en-US" sz="2200" dirty="0" smtClean="0">
                <a:latin typeface="Arial" panose="020B0604020202020204" pitchFamily="34" charset="0"/>
                <a:cs typeface="Arial" panose="020B0604020202020204" pitchFamily="34" charset="0"/>
              </a:rPr>
              <a:t>For reference, this is the diagram layout I personally (strongly) prefer</a:t>
            </a:r>
          </a:p>
          <a:p>
            <a:r>
              <a:rPr lang="en-US" sz="2200" dirty="0" smtClean="0">
                <a:latin typeface="Arial" panose="020B0604020202020204" pitchFamily="34" charset="0"/>
                <a:cs typeface="Arial" panose="020B0604020202020204" pitchFamily="34" charset="0"/>
              </a:rPr>
              <a:t>But it explicitly labels the MCH</a:t>
            </a:r>
          </a:p>
          <a:p>
            <a:r>
              <a:rPr lang="en-US" sz="2200" dirty="0" smtClean="0">
                <a:latin typeface="Arial" panose="020B0604020202020204" pitchFamily="34" charset="0"/>
                <a:cs typeface="Arial" panose="020B0604020202020204" pitchFamily="34" charset="0"/>
              </a:rPr>
              <a:t>Also lists the SPI device, unlike it’s Mobile counterpart</a:t>
            </a:r>
          </a:p>
          <a:p>
            <a:r>
              <a:rPr lang="en-US" sz="2200" dirty="0" smtClean="0">
                <a:latin typeface="Arial" panose="020B0604020202020204" pitchFamily="34" charset="0"/>
                <a:cs typeface="Arial" panose="020B0604020202020204" pitchFamily="34" charset="0"/>
              </a:rPr>
              <a:t>However, the </a:t>
            </a:r>
            <a:r>
              <a:rPr lang="en-US" sz="2200" dirty="0">
                <a:latin typeface="Arial" panose="020B0604020202020204" pitchFamily="34" charset="0"/>
                <a:cs typeface="Arial" panose="020B0604020202020204" pitchFamily="34" charset="0"/>
              </a:rPr>
              <a:t>MCH on the 4-Series chipset connects to an ICH </a:t>
            </a:r>
            <a:r>
              <a:rPr lang="en-US" sz="2200" dirty="0" smtClean="0">
                <a:latin typeface="Arial" panose="020B0604020202020204" pitchFamily="34" charset="0"/>
                <a:cs typeface="Arial" panose="020B0604020202020204" pitchFamily="34" charset="0"/>
              </a:rPr>
              <a:t>rev.10 rather </a:t>
            </a:r>
            <a:r>
              <a:rPr lang="en-US" sz="2200" dirty="0">
                <a:latin typeface="Arial" panose="020B0604020202020204" pitchFamily="34" charset="0"/>
                <a:cs typeface="Arial" panose="020B0604020202020204" pitchFamily="34" charset="0"/>
              </a:rPr>
              <a:t>than </a:t>
            </a:r>
            <a:r>
              <a:rPr lang="en-US" sz="2200" dirty="0" smtClean="0">
                <a:latin typeface="Arial" panose="020B0604020202020204" pitchFamily="34" charset="0"/>
                <a:cs typeface="Arial" panose="020B0604020202020204" pitchFamily="34" charset="0"/>
              </a:rPr>
              <a:t>an ICH rev. 9, which is not what's present on this example E6400 system</a:t>
            </a:r>
          </a:p>
          <a:p>
            <a:endParaRPr lang="en-US" sz="2200" dirty="0" smtClean="0">
              <a:latin typeface="Arial" panose="020B0604020202020204" pitchFamily="34" charset="0"/>
              <a:cs typeface="Arial" panose="020B0604020202020204" pitchFamily="34" charset="0"/>
            </a:endParaRPr>
          </a:p>
        </p:txBody>
      </p:sp>
      <p:sp>
        <p:nvSpPr>
          <p:cNvPr id="8" name="TextBox 7"/>
          <p:cNvSpPr txBox="1"/>
          <p:nvPr/>
        </p:nvSpPr>
        <p:spPr>
          <a:xfrm>
            <a:off x="0" y="6550223"/>
            <a:ext cx="3038973" cy="307777"/>
          </a:xfrm>
          <a:prstGeom prst="rect">
            <a:avLst/>
          </a:prstGeom>
          <a:noFill/>
        </p:spPr>
        <p:txBody>
          <a:bodyPr wrap="none" rtlCol="0">
            <a:spAutoFit/>
          </a:bodyPr>
          <a:lstStyle/>
          <a:p>
            <a:r>
              <a:rPr lang="en-US" sz="1400" dirty="0" smtClean="0"/>
              <a:t>Intel 4-Series Chipset Datasheet, pg. 25</a:t>
            </a:r>
            <a:endParaRPr lang="en-US" sz="1400" dirty="0"/>
          </a:p>
        </p:txBody>
      </p:sp>
      <p:sp>
        <p:nvSpPr>
          <p:cNvPr id="9" name="Title 1"/>
          <p:cNvSpPr>
            <a:spLocks noGrp="1"/>
          </p:cNvSpPr>
          <p:nvPr>
            <p:ph type="title"/>
          </p:nvPr>
        </p:nvSpPr>
        <p:spPr>
          <a:xfrm>
            <a:off x="457200" y="0"/>
            <a:ext cx="8229600" cy="695247"/>
          </a:xfrm>
        </p:spPr>
        <p:txBody>
          <a:bodyPr>
            <a:normAutofit/>
          </a:bodyPr>
          <a:lstStyle/>
          <a:p>
            <a:r>
              <a:rPr lang="en-US" sz="3600" dirty="0" smtClean="0">
                <a:latin typeface="Arial" panose="020B0604020202020204" pitchFamily="34" charset="0"/>
                <a:cs typeface="Arial" panose="020B0604020202020204" pitchFamily="34" charset="0"/>
              </a:rPr>
              <a:t>Alternative Block Diagram</a:t>
            </a:r>
            <a:endParaRPr lang="en-US" sz="3600" dirty="0">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695247"/>
            <a:ext cx="4191052" cy="5848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35</a:t>
            </a:fld>
            <a:endParaRPr lang="en-US"/>
          </a:p>
        </p:txBody>
      </p:sp>
    </p:spTree>
    <p:extLst>
      <p:ext uri="{BB962C8B-B14F-4D97-AF65-F5344CB8AC3E}">
        <p14:creationId xmlns:p14="http://schemas.microsoft.com/office/powerpoint/2010/main" val="3801275998"/>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66800"/>
            <a:ext cx="6065834" cy="53423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2"/>
          <p:cNvSpPr>
            <a:spLocks noGrp="1"/>
          </p:cNvSpPr>
          <p:nvPr>
            <p:ph idx="1"/>
          </p:nvPr>
        </p:nvSpPr>
        <p:spPr>
          <a:xfrm>
            <a:off x="6065834" y="914400"/>
            <a:ext cx="2952750" cy="5789711"/>
          </a:xfrm>
        </p:spPr>
        <p:txBody>
          <a:bodyPr>
            <a:noAutofit/>
          </a:bodyPr>
          <a:lstStyle/>
          <a:p>
            <a:r>
              <a:rPr lang="en-US" sz="1600" dirty="0" smtClean="0">
                <a:latin typeface="Arial" panose="020B0604020202020204" pitchFamily="34" charset="0"/>
                <a:cs typeface="Arial" panose="020B0604020202020204" pitchFamily="34" charset="0"/>
              </a:rPr>
              <a:t>Memory Controller Hub (MCH)</a:t>
            </a:r>
          </a:p>
          <a:p>
            <a:r>
              <a:rPr lang="en-US" sz="1600" dirty="0">
                <a:latin typeface="Arial" panose="020B0604020202020204" pitchFamily="34" charset="0"/>
                <a:cs typeface="Arial" panose="020B0604020202020204" pitchFamily="34" charset="0"/>
              </a:rPr>
              <a:t>Interfaces the processor with the rest of the system</a:t>
            </a:r>
          </a:p>
          <a:p>
            <a:r>
              <a:rPr lang="en-US" sz="1600" dirty="0">
                <a:latin typeface="Arial" panose="020B0604020202020204" pitchFamily="34" charset="0"/>
                <a:cs typeface="Arial" panose="020B0604020202020204" pitchFamily="34" charset="0"/>
              </a:rPr>
              <a:t>Connected via a fast bridge/bus (originally FSB, became </a:t>
            </a:r>
            <a:r>
              <a:rPr lang="en-US" sz="1600" dirty="0" err="1">
                <a:latin typeface="Arial" panose="020B0604020202020204" pitchFamily="34" charset="0"/>
                <a:cs typeface="Arial" panose="020B0604020202020204" pitchFamily="34" charset="0"/>
              </a:rPr>
              <a:t>HyperTransport</a:t>
            </a:r>
            <a:r>
              <a:rPr lang="en-US" sz="1600" dirty="0">
                <a:latin typeface="Arial" panose="020B0604020202020204" pitchFamily="34" charset="0"/>
                <a:cs typeface="Arial" panose="020B0604020202020204" pitchFamily="34" charset="0"/>
              </a:rPr>
              <a:t> (AMD) and </a:t>
            </a:r>
            <a:r>
              <a:rPr lang="en-US" sz="1600" dirty="0" err="1">
                <a:latin typeface="Arial" panose="020B0604020202020204" pitchFamily="34" charset="0"/>
                <a:cs typeface="Arial" panose="020B0604020202020204" pitchFamily="34" charset="0"/>
              </a:rPr>
              <a:t>QuickPath</a:t>
            </a:r>
            <a:r>
              <a:rPr lang="en-US" sz="1600" dirty="0">
                <a:latin typeface="Arial" panose="020B0604020202020204" pitchFamily="34" charset="0"/>
                <a:cs typeface="Arial" panose="020B0604020202020204" pitchFamily="34" charset="0"/>
              </a:rPr>
              <a:t> (Intel), the latter which became DMI (or DMI 2.0)</a:t>
            </a:r>
          </a:p>
          <a:p>
            <a:pPr lvl="1"/>
            <a:r>
              <a:rPr lang="en-US" sz="1600" dirty="0">
                <a:latin typeface="Arial" panose="020B0604020202020204" pitchFamily="34" charset="0"/>
                <a:cs typeface="Arial" panose="020B0604020202020204" pitchFamily="34" charset="0"/>
              </a:rPr>
              <a:t>From a logical perspective it’s invisible to us for our purposes </a:t>
            </a:r>
          </a:p>
          <a:p>
            <a:r>
              <a:rPr lang="en-US" sz="1600" dirty="0" smtClean="0">
                <a:latin typeface="Arial" panose="020B0604020202020204" pitchFamily="34" charset="0"/>
                <a:cs typeface="Arial" panose="020B0604020202020204" pitchFamily="34" charset="0"/>
              </a:rPr>
              <a:t>Sometimes called </a:t>
            </a:r>
            <a:r>
              <a:rPr lang="en-US" sz="1600" dirty="0">
                <a:latin typeface="Arial" panose="020B0604020202020204" pitchFamily="34" charset="0"/>
                <a:cs typeface="Arial" panose="020B0604020202020204" pitchFamily="34" charset="0"/>
              </a:rPr>
              <a:t>the Northbridge</a:t>
            </a:r>
          </a:p>
          <a:p>
            <a:r>
              <a:rPr lang="en-US" sz="1600" dirty="0">
                <a:latin typeface="Arial" panose="020B0604020202020204" pitchFamily="34" charset="0"/>
                <a:cs typeface="Arial" panose="020B0604020202020204" pitchFamily="34" charset="0"/>
              </a:rPr>
              <a:t>Contains a Memory Controller and an interface for PCI Express graphics</a:t>
            </a:r>
          </a:p>
          <a:p>
            <a:r>
              <a:rPr lang="en-US" sz="1600" dirty="0" smtClean="0">
                <a:latin typeface="Arial" panose="020B0604020202020204" pitchFamily="34" charset="0"/>
                <a:cs typeface="Arial" panose="020B0604020202020204" pitchFamily="34" charset="0"/>
              </a:rPr>
              <a:t>A </a:t>
            </a:r>
            <a:r>
              <a:rPr lang="en-US" sz="1600" dirty="0">
                <a:latin typeface="Arial" panose="020B0604020202020204" pitchFamily="34" charset="0"/>
                <a:cs typeface="Arial" panose="020B0604020202020204" pitchFamily="34" charset="0"/>
              </a:rPr>
              <a:t>‘G’ in front of </a:t>
            </a:r>
            <a:r>
              <a:rPr lang="en-US" sz="1600" dirty="0" smtClean="0">
                <a:latin typeface="Arial" panose="020B0604020202020204" pitchFamily="34" charset="0"/>
                <a:cs typeface="Arial" panose="020B0604020202020204" pitchFamily="34" charset="0"/>
              </a:rPr>
              <a:t>MCH indicates it </a:t>
            </a:r>
            <a:r>
              <a:rPr lang="en-US" sz="1600" dirty="0">
                <a:latin typeface="Arial" panose="020B0604020202020204" pitchFamily="34" charset="0"/>
                <a:cs typeface="Arial" panose="020B0604020202020204" pitchFamily="34" charset="0"/>
              </a:rPr>
              <a:t>has on-board </a:t>
            </a:r>
            <a:r>
              <a:rPr lang="en-US" sz="1600" dirty="0" smtClean="0">
                <a:latin typeface="Arial" panose="020B0604020202020204" pitchFamily="34" charset="0"/>
                <a:cs typeface="Arial" panose="020B0604020202020204" pitchFamily="34" charset="0"/>
              </a:rPr>
              <a:t>graphics</a:t>
            </a:r>
          </a:p>
        </p:txBody>
      </p:sp>
      <p:sp>
        <p:nvSpPr>
          <p:cNvPr id="11" name="Rectangle 10"/>
          <p:cNvSpPr/>
          <p:nvPr/>
        </p:nvSpPr>
        <p:spPr>
          <a:xfrm>
            <a:off x="1599760" y="2657200"/>
            <a:ext cx="1041422" cy="989896"/>
          </a:xfrm>
          <a:prstGeom prst="rect">
            <a:avLst/>
          </a:prstGeom>
          <a:solidFill>
            <a:schemeClr val="tx2">
              <a:lumMod val="60000"/>
              <a:lumOff val="40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p:cNvSpPr>
            <a:spLocks noGrp="1"/>
          </p:cNvSpPr>
          <p:nvPr>
            <p:ph type="title"/>
          </p:nvPr>
        </p:nvSpPr>
        <p:spPr>
          <a:xfrm>
            <a:off x="457200" y="0"/>
            <a:ext cx="8229600" cy="838200"/>
          </a:xfrm>
        </p:spPr>
        <p:txBody>
          <a:bodyPr>
            <a:normAutofit/>
          </a:bodyPr>
          <a:lstStyle/>
          <a:p>
            <a:r>
              <a:rPr lang="en-US" sz="3600" dirty="0" smtClean="0">
                <a:latin typeface="Arial" panose="020B0604020202020204" pitchFamily="34" charset="0"/>
                <a:cs typeface="Arial" panose="020B0604020202020204" pitchFamily="34" charset="0"/>
              </a:rPr>
              <a:t>Mobile 4-Series Chipset Block Diagram</a:t>
            </a:r>
            <a:endParaRPr lang="en-US" sz="3600" dirty="0">
              <a:latin typeface="Arial" panose="020B0604020202020204" pitchFamily="34" charset="0"/>
              <a:cs typeface="Arial" panose="020B0604020202020204" pitchFamily="34" charset="0"/>
            </a:endParaRPr>
          </a:p>
        </p:txBody>
      </p:sp>
      <p:sp>
        <p:nvSpPr>
          <p:cNvPr id="12" name="TextBox 11"/>
          <p:cNvSpPr txBox="1"/>
          <p:nvPr/>
        </p:nvSpPr>
        <p:spPr>
          <a:xfrm>
            <a:off x="0" y="6550223"/>
            <a:ext cx="3063018" cy="307777"/>
          </a:xfrm>
          <a:prstGeom prst="rect">
            <a:avLst/>
          </a:prstGeom>
          <a:noFill/>
        </p:spPr>
        <p:txBody>
          <a:bodyPr wrap="none" rtlCol="0">
            <a:spAutoFit/>
          </a:bodyPr>
          <a:lstStyle/>
          <a:p>
            <a:r>
              <a:rPr lang="en-US" sz="1400" dirty="0" smtClean="0"/>
              <a:t>Intel Mobile 4-Series Chipset Datasheet</a:t>
            </a:r>
            <a:endParaRPr lang="en-US" sz="1400"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36</a:t>
            </a:fld>
            <a:endParaRPr lang="en-US"/>
          </a:p>
        </p:txBody>
      </p:sp>
    </p:spTree>
    <p:extLst>
      <p:ext uri="{BB962C8B-B14F-4D97-AF65-F5344CB8AC3E}">
        <p14:creationId xmlns:p14="http://schemas.microsoft.com/office/powerpoint/2010/main" val="1697032112"/>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 brief (and final) word about the evolution of busses to the processor </a:t>
            </a:r>
            <a:endParaRPr lang="en-US" dirty="0"/>
          </a:p>
        </p:txBody>
      </p:sp>
      <p:sp>
        <p:nvSpPr>
          <p:cNvPr id="3" name="Content Placeholder 2"/>
          <p:cNvSpPr>
            <a:spLocks noGrp="1"/>
          </p:cNvSpPr>
          <p:nvPr>
            <p:ph idx="1"/>
          </p:nvPr>
        </p:nvSpPr>
        <p:spPr/>
        <p:txBody>
          <a:bodyPr/>
          <a:lstStyle/>
          <a:p>
            <a:r>
              <a:rPr lang="en-US" dirty="0" smtClean="0"/>
              <a:t>Pictures from </a:t>
            </a:r>
            <a:r>
              <a:rPr lang="en-US" dirty="0" smtClean="0">
                <a:hlinkClick r:id="rId2"/>
              </a:rPr>
              <a:t>https</a:t>
            </a:r>
            <a:r>
              <a:rPr lang="en-US" dirty="0">
                <a:hlinkClick r:id="rId2"/>
              </a:rPr>
              <a:t>://www-ssl.intel.com/content/dam/doc/white-paper/quick-path-interconnect-introduction-</a:t>
            </a:r>
            <a:r>
              <a:rPr lang="en-US" dirty="0" smtClean="0">
                <a:hlinkClick r:id="rId2"/>
              </a:rPr>
              <a:t>paper.pdf</a:t>
            </a:r>
            <a:r>
              <a:rPr lang="en-US" dirty="0" smtClean="0"/>
              <a:t> </a:t>
            </a:r>
            <a:endParaRPr lang="en-US" dirty="0"/>
          </a:p>
        </p:txBody>
      </p:sp>
      <p:pic>
        <p:nvPicPr>
          <p:cNvPr id="4" name="Picture 3"/>
          <p:cNvPicPr>
            <a:picLocks noChangeAspect="1"/>
          </p:cNvPicPr>
          <p:nvPr/>
        </p:nvPicPr>
        <p:blipFill>
          <a:blip r:embed="rId3"/>
          <a:stretch>
            <a:fillRect/>
          </a:stretch>
        </p:blipFill>
        <p:spPr>
          <a:xfrm>
            <a:off x="0" y="3511500"/>
            <a:ext cx="3695700" cy="3346500"/>
          </a:xfrm>
          <a:prstGeom prst="rect">
            <a:avLst/>
          </a:prstGeom>
          <a:ln>
            <a:solidFill>
              <a:srgbClr val="4F81BD"/>
            </a:solidFill>
          </a:ln>
        </p:spPr>
      </p:pic>
      <p:pic>
        <p:nvPicPr>
          <p:cNvPr id="5" name="Picture 4"/>
          <p:cNvPicPr>
            <a:picLocks noChangeAspect="1"/>
          </p:cNvPicPr>
          <p:nvPr/>
        </p:nvPicPr>
        <p:blipFill>
          <a:blip r:embed="rId4"/>
          <a:stretch>
            <a:fillRect/>
          </a:stretch>
        </p:blipFill>
        <p:spPr>
          <a:xfrm>
            <a:off x="5562600" y="3500260"/>
            <a:ext cx="3584880" cy="3357739"/>
          </a:xfrm>
          <a:prstGeom prst="rect">
            <a:avLst/>
          </a:prstGeom>
          <a:ln>
            <a:solidFill>
              <a:srgbClr val="4F81BD"/>
            </a:solidFill>
          </a:ln>
        </p:spPr>
      </p:pic>
      <p:sp>
        <p:nvSpPr>
          <p:cNvPr id="6" name="Slide Number Placeholder 5"/>
          <p:cNvSpPr>
            <a:spLocks noGrp="1"/>
          </p:cNvSpPr>
          <p:nvPr>
            <p:ph type="sldNum" sz="quarter" idx="12"/>
          </p:nvPr>
        </p:nvSpPr>
        <p:spPr/>
        <p:txBody>
          <a:bodyPr/>
          <a:lstStyle/>
          <a:p>
            <a:fld id="{B6F15528-21DE-4FAA-801E-634DDDAF4B2B}" type="slidenum">
              <a:rPr lang="en-US" smtClean="0"/>
              <a:pPr/>
              <a:t>37</a:t>
            </a:fld>
            <a:endParaRPr lang="en-US"/>
          </a:p>
        </p:txBody>
      </p:sp>
    </p:spTree>
    <p:extLst>
      <p:ext uri="{BB962C8B-B14F-4D97-AF65-F5344CB8AC3E}">
        <p14:creationId xmlns:p14="http://schemas.microsoft.com/office/powerpoint/2010/main" val="23572092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dirty="0" smtClean="0"/>
              <a:t>(Magic School) Busses cont.</a:t>
            </a:r>
            <a:endParaRPr lang="en-US" dirty="0"/>
          </a:p>
        </p:txBody>
      </p:sp>
      <p:sp>
        <p:nvSpPr>
          <p:cNvPr id="3" name="Content Placeholder 2"/>
          <p:cNvSpPr>
            <a:spLocks noGrp="1"/>
          </p:cNvSpPr>
          <p:nvPr>
            <p:ph idx="1"/>
          </p:nvPr>
        </p:nvSpPr>
        <p:spPr>
          <a:xfrm>
            <a:off x="0" y="1371600"/>
            <a:ext cx="9120284" cy="4876800"/>
          </a:xfrm>
        </p:spPr>
        <p:txBody>
          <a:bodyPr>
            <a:normAutofit/>
          </a:bodyPr>
          <a:lstStyle/>
          <a:p>
            <a:r>
              <a:rPr lang="en-US" sz="2800" dirty="0" smtClean="0"/>
              <a:t>QPI's lowest level protocols are designed for higher reliability and graceful failover in highly multi-processor systems like servers</a:t>
            </a:r>
            <a:endParaRPr lang="en-US" sz="2800" dirty="0"/>
          </a:p>
        </p:txBody>
      </p:sp>
      <p:pic>
        <p:nvPicPr>
          <p:cNvPr id="5" name="Picture 4"/>
          <p:cNvPicPr>
            <a:picLocks noChangeAspect="1"/>
          </p:cNvPicPr>
          <p:nvPr/>
        </p:nvPicPr>
        <p:blipFill>
          <a:blip r:embed="rId3"/>
          <a:stretch>
            <a:fillRect/>
          </a:stretch>
        </p:blipFill>
        <p:spPr>
          <a:xfrm>
            <a:off x="-33869" y="-3576"/>
            <a:ext cx="1722653" cy="1222776"/>
          </a:xfrm>
          <a:prstGeom prst="rect">
            <a:avLst/>
          </a:prstGeom>
        </p:spPr>
      </p:pic>
      <p:pic>
        <p:nvPicPr>
          <p:cNvPr id="6" name="Picture 5"/>
          <p:cNvPicPr>
            <a:picLocks noChangeAspect="1"/>
          </p:cNvPicPr>
          <p:nvPr/>
        </p:nvPicPr>
        <p:blipFill>
          <a:blip r:embed="rId4"/>
          <a:stretch>
            <a:fillRect/>
          </a:stretch>
        </p:blipFill>
        <p:spPr>
          <a:xfrm>
            <a:off x="0" y="3640239"/>
            <a:ext cx="3352800" cy="3183276"/>
          </a:xfrm>
          <a:prstGeom prst="rect">
            <a:avLst/>
          </a:prstGeom>
          <a:ln>
            <a:solidFill>
              <a:srgbClr val="4F81BD"/>
            </a:solidFill>
          </a:ln>
        </p:spPr>
      </p:pic>
      <p:pic>
        <p:nvPicPr>
          <p:cNvPr id="7" name="Picture 6"/>
          <p:cNvPicPr>
            <a:picLocks noChangeAspect="1"/>
          </p:cNvPicPr>
          <p:nvPr/>
        </p:nvPicPr>
        <p:blipFill>
          <a:blip r:embed="rId5"/>
          <a:stretch>
            <a:fillRect/>
          </a:stretch>
        </p:blipFill>
        <p:spPr>
          <a:xfrm>
            <a:off x="5029106" y="2362200"/>
            <a:ext cx="4091178" cy="4495800"/>
          </a:xfrm>
          <a:prstGeom prst="rect">
            <a:avLst/>
          </a:prstGeom>
          <a:ln>
            <a:solidFill>
              <a:srgbClr val="4F81BD"/>
            </a:solidFill>
          </a:ln>
        </p:spPr>
      </p:pic>
      <p:sp>
        <p:nvSpPr>
          <p:cNvPr id="8" name="TextBox 7"/>
          <p:cNvSpPr txBox="1"/>
          <p:nvPr/>
        </p:nvSpPr>
        <p:spPr>
          <a:xfrm>
            <a:off x="7467177" y="2514600"/>
            <a:ext cx="762423" cy="369332"/>
          </a:xfrm>
          <a:prstGeom prst="rect">
            <a:avLst/>
          </a:prstGeom>
          <a:noFill/>
        </p:spPr>
        <p:txBody>
          <a:bodyPr wrap="none" rtlCol="0">
            <a:spAutoFit/>
          </a:bodyPr>
          <a:lstStyle/>
          <a:p>
            <a:r>
              <a:rPr lang="en-US" dirty="0" smtClean="0"/>
              <a:t>, 2009</a:t>
            </a:r>
            <a:endParaRPr lang="en-US" dirty="0"/>
          </a:p>
        </p:txBody>
      </p:sp>
      <p:sp>
        <p:nvSpPr>
          <p:cNvPr id="9" name="Donut 8"/>
          <p:cNvSpPr/>
          <p:nvPr/>
        </p:nvSpPr>
        <p:spPr>
          <a:xfrm>
            <a:off x="5791200" y="5486400"/>
            <a:ext cx="1143000" cy="533400"/>
          </a:xfrm>
          <a:prstGeom prst="donu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0" name="TextBox 9"/>
          <p:cNvSpPr txBox="1"/>
          <p:nvPr/>
        </p:nvSpPr>
        <p:spPr>
          <a:xfrm>
            <a:off x="4038600" y="5541996"/>
            <a:ext cx="1752600" cy="738664"/>
          </a:xfrm>
          <a:prstGeom prst="rect">
            <a:avLst/>
          </a:prstGeom>
          <a:solidFill>
            <a:schemeClr val="bg1"/>
          </a:solidFill>
        </p:spPr>
        <p:txBody>
          <a:bodyPr wrap="square" rtlCol="0">
            <a:spAutoFit/>
          </a:bodyPr>
          <a:lstStyle/>
          <a:p>
            <a:r>
              <a:rPr lang="en-US" sz="1400" dirty="0" smtClean="0"/>
              <a:t>Note that it could also communicate with chipset via QPI</a:t>
            </a:r>
            <a:endParaRPr lang="en-US" sz="1400" dirty="0"/>
          </a:p>
        </p:txBody>
      </p:sp>
      <p:sp>
        <p:nvSpPr>
          <p:cNvPr id="11" name="Slide Number Placeholder 10"/>
          <p:cNvSpPr>
            <a:spLocks noGrp="1"/>
          </p:cNvSpPr>
          <p:nvPr>
            <p:ph type="sldNum" sz="quarter" idx="12"/>
          </p:nvPr>
        </p:nvSpPr>
        <p:spPr/>
        <p:txBody>
          <a:bodyPr/>
          <a:lstStyle/>
          <a:p>
            <a:fld id="{B6F15528-21DE-4FAA-801E-634DDDAF4B2B}" type="slidenum">
              <a:rPr lang="en-US" smtClean="0"/>
              <a:pPr/>
              <a:t>38</a:t>
            </a:fld>
            <a:endParaRPr lang="en-US"/>
          </a:p>
        </p:txBody>
      </p:sp>
    </p:spTree>
    <p:extLst>
      <p:ext uri="{BB962C8B-B14F-4D97-AF65-F5344CB8AC3E}">
        <p14:creationId xmlns:p14="http://schemas.microsoft.com/office/powerpoint/2010/main" val="28822376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So QPI was used to talk to the chipset, but then was </a:t>
            </a:r>
            <a:r>
              <a:rPr lang="en-US" sz="3200" dirty="0" err="1" smtClean="0"/>
              <a:t>superceded</a:t>
            </a:r>
            <a:r>
              <a:rPr lang="en-US" sz="3200" dirty="0" smtClean="0"/>
              <a:t> by DMI 2 in </a:t>
            </a:r>
            <a:r>
              <a:rPr lang="en-US" sz="3200" dirty="0" err="1" smtClean="0"/>
              <a:t>SandyBridge</a:t>
            </a:r>
            <a:endParaRPr lang="en-US" sz="3200" dirty="0"/>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39</a:t>
            </a:fld>
            <a:endParaRPr lang="en-US"/>
          </a:p>
        </p:txBody>
      </p:sp>
    </p:spTree>
    <p:extLst>
      <p:ext uri="{BB962C8B-B14F-4D97-AF65-F5344CB8AC3E}">
        <p14:creationId xmlns:p14="http://schemas.microsoft.com/office/powerpoint/2010/main" val="21981966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7" name="Straight Arrow Connector 226"/>
          <p:cNvCxnSpPr/>
          <p:nvPr/>
        </p:nvCxnSpPr>
        <p:spPr>
          <a:xfrm flipV="1">
            <a:off x="8763000" y="3962400"/>
            <a:ext cx="0" cy="2057400"/>
          </a:xfrm>
          <a:prstGeom prst="straightConnector1">
            <a:avLst/>
          </a:prstGeom>
          <a:ln w="25400" cap="flat" cmpd="sng" algn="ctr">
            <a:solidFill>
              <a:schemeClr val="accent1"/>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97" name="Straight Arrow Connector 196"/>
          <p:cNvCxnSpPr>
            <a:stCxn id="5" idx="0"/>
            <a:endCxn id="31" idx="2"/>
          </p:cNvCxnSpPr>
          <p:nvPr/>
        </p:nvCxnSpPr>
        <p:spPr>
          <a:xfrm flipV="1">
            <a:off x="4876800" y="2514600"/>
            <a:ext cx="0" cy="1981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p:nvPr/>
        </p:nvCxnSpPr>
        <p:spPr>
          <a:xfrm flipV="1">
            <a:off x="5867400" y="3962400"/>
            <a:ext cx="533400" cy="533400"/>
          </a:xfrm>
          <a:prstGeom prst="straightConnector1">
            <a:avLst/>
          </a:prstGeom>
          <a:ln>
            <a:prstDash val="dash"/>
            <a:tailEnd type="arrow"/>
          </a:ln>
        </p:spPr>
        <p:style>
          <a:lnRef idx="2">
            <a:schemeClr val="accent1"/>
          </a:lnRef>
          <a:fillRef idx="0">
            <a:schemeClr val="accent1"/>
          </a:fillRef>
          <a:effectRef idx="1">
            <a:schemeClr val="accent1"/>
          </a:effectRef>
          <a:fontRef idx="minor">
            <a:schemeClr val="tx1"/>
          </a:fontRef>
        </p:style>
      </p:cxnSp>
      <p:sp>
        <p:nvSpPr>
          <p:cNvPr id="5" name="Rounded Rectangle 4"/>
          <p:cNvSpPr/>
          <p:nvPr/>
        </p:nvSpPr>
        <p:spPr>
          <a:xfrm>
            <a:off x="3886200" y="4495800"/>
            <a:ext cx="1981200" cy="533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0" fontAlgn="base" hangingPunct="0">
              <a:spcBef>
                <a:spcPct val="0"/>
              </a:spcBef>
              <a:spcAft>
                <a:spcPct val="0"/>
              </a:spcAft>
              <a:defRPr/>
            </a:pPr>
            <a:r>
              <a:rPr lang="en-US" dirty="0">
                <a:solidFill>
                  <a:prstClr val="white"/>
                </a:solidFill>
                <a:latin typeface="Calibri"/>
              </a:rPr>
              <a:t>Intermediate x86</a:t>
            </a:r>
          </a:p>
          <a:p>
            <a:pPr algn="ctr" eaLnBrk="0" fontAlgn="base" hangingPunct="0">
              <a:spcBef>
                <a:spcPct val="0"/>
              </a:spcBef>
              <a:spcAft>
                <a:spcPct val="0"/>
              </a:spcAft>
              <a:defRPr/>
            </a:pPr>
            <a:r>
              <a:rPr lang="en-US" sz="1000" dirty="0">
                <a:solidFill>
                  <a:prstClr val="white"/>
                </a:solidFill>
                <a:latin typeface="Calibri"/>
              </a:rPr>
              <a:t>2 day, Xeno Kovah</a:t>
            </a:r>
          </a:p>
        </p:txBody>
      </p:sp>
      <p:sp>
        <p:nvSpPr>
          <p:cNvPr id="6" name="Rounded Rectangle 5"/>
          <p:cNvSpPr/>
          <p:nvPr/>
        </p:nvSpPr>
        <p:spPr>
          <a:xfrm>
            <a:off x="685800" y="4343400"/>
            <a:ext cx="1676400" cy="8382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0" fontAlgn="base" hangingPunct="0">
              <a:spcBef>
                <a:spcPct val="0"/>
              </a:spcBef>
              <a:spcAft>
                <a:spcPct val="0"/>
              </a:spcAft>
              <a:defRPr/>
            </a:pPr>
            <a:r>
              <a:rPr lang="en-US" dirty="0">
                <a:solidFill>
                  <a:prstClr val="white"/>
                </a:solidFill>
                <a:latin typeface="Calibri"/>
              </a:rPr>
              <a:t>Advanced x86:</a:t>
            </a:r>
          </a:p>
          <a:p>
            <a:pPr algn="ctr" eaLnBrk="0" fontAlgn="base" hangingPunct="0">
              <a:spcBef>
                <a:spcPct val="0"/>
              </a:spcBef>
              <a:spcAft>
                <a:spcPct val="0"/>
              </a:spcAft>
              <a:defRPr/>
            </a:pPr>
            <a:r>
              <a:rPr lang="en-US" dirty="0">
                <a:solidFill>
                  <a:prstClr val="white"/>
                </a:solidFill>
                <a:latin typeface="Calibri"/>
              </a:rPr>
              <a:t>Virtualization</a:t>
            </a:r>
          </a:p>
          <a:p>
            <a:pPr algn="ctr" eaLnBrk="0" fontAlgn="base" hangingPunct="0">
              <a:spcBef>
                <a:spcPct val="0"/>
              </a:spcBef>
              <a:spcAft>
                <a:spcPct val="0"/>
              </a:spcAft>
              <a:defRPr/>
            </a:pPr>
            <a:r>
              <a:rPr lang="en-US" sz="1000" dirty="0">
                <a:solidFill>
                  <a:prstClr val="white"/>
                </a:solidFill>
                <a:latin typeface="Calibri"/>
              </a:rPr>
              <a:t>2 day, David Weinstein</a:t>
            </a:r>
          </a:p>
        </p:txBody>
      </p:sp>
      <p:sp>
        <p:nvSpPr>
          <p:cNvPr id="7" name="Rounded Rectangle 6"/>
          <p:cNvSpPr/>
          <p:nvPr/>
        </p:nvSpPr>
        <p:spPr>
          <a:xfrm>
            <a:off x="3886200" y="6013450"/>
            <a:ext cx="1981200" cy="5207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0" fontAlgn="base" hangingPunct="0">
              <a:spcBef>
                <a:spcPct val="0"/>
              </a:spcBef>
              <a:spcAft>
                <a:spcPct val="0"/>
              </a:spcAft>
              <a:defRPr/>
            </a:pPr>
            <a:r>
              <a:rPr lang="en-US" sz="2000" dirty="0">
                <a:solidFill>
                  <a:prstClr val="white"/>
                </a:solidFill>
                <a:latin typeface="Calibri"/>
              </a:rPr>
              <a:t>Intro </a:t>
            </a:r>
            <a:r>
              <a:rPr lang="en-US" sz="2000" dirty="0" smtClean="0">
                <a:solidFill>
                  <a:prstClr val="white"/>
                </a:solidFill>
                <a:latin typeface="Calibri"/>
              </a:rPr>
              <a:t>x86-64</a:t>
            </a:r>
            <a:endParaRPr lang="en-US" sz="2000" dirty="0">
              <a:solidFill>
                <a:prstClr val="white"/>
              </a:solidFill>
              <a:latin typeface="Calibri"/>
            </a:endParaRPr>
          </a:p>
          <a:p>
            <a:pPr algn="ctr" eaLnBrk="0" fontAlgn="base" hangingPunct="0">
              <a:spcBef>
                <a:spcPct val="0"/>
              </a:spcBef>
              <a:spcAft>
                <a:spcPct val="0"/>
              </a:spcAft>
              <a:defRPr/>
            </a:pPr>
            <a:r>
              <a:rPr lang="en-US" sz="1000" dirty="0">
                <a:solidFill>
                  <a:prstClr val="white"/>
                </a:solidFill>
                <a:latin typeface="Calibri"/>
              </a:rPr>
              <a:t>2 day, </a:t>
            </a:r>
            <a:r>
              <a:rPr lang="en-US" sz="1000" dirty="0" smtClean="0">
                <a:solidFill>
                  <a:prstClr val="white"/>
                </a:solidFill>
                <a:latin typeface="Calibri"/>
              </a:rPr>
              <a:t>Sam Cornwel</a:t>
            </a:r>
            <a:r>
              <a:rPr lang="en-US" sz="1000" dirty="0">
                <a:solidFill>
                  <a:prstClr val="white"/>
                </a:solidFill>
                <a:latin typeface="Calibri"/>
              </a:rPr>
              <a:t>l</a:t>
            </a:r>
          </a:p>
        </p:txBody>
      </p:sp>
      <p:sp>
        <p:nvSpPr>
          <p:cNvPr id="8" name="Rounded Rectangle 7"/>
          <p:cNvSpPr/>
          <p:nvPr/>
        </p:nvSpPr>
        <p:spPr>
          <a:xfrm>
            <a:off x="6400800" y="6019800"/>
            <a:ext cx="2590800" cy="531813"/>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0" fontAlgn="base" hangingPunct="0">
              <a:spcBef>
                <a:spcPct val="0"/>
              </a:spcBef>
              <a:spcAft>
                <a:spcPct val="0"/>
              </a:spcAft>
              <a:defRPr/>
            </a:pPr>
            <a:r>
              <a:rPr lang="en-US" sz="2000" dirty="0">
                <a:solidFill>
                  <a:prstClr val="white"/>
                </a:solidFill>
                <a:latin typeface="Calibri"/>
              </a:rPr>
              <a:t>Life of Binaries</a:t>
            </a:r>
          </a:p>
          <a:p>
            <a:pPr algn="ctr" eaLnBrk="0" fontAlgn="base" hangingPunct="0">
              <a:spcBef>
                <a:spcPct val="0"/>
              </a:spcBef>
              <a:spcAft>
                <a:spcPct val="0"/>
              </a:spcAft>
              <a:defRPr/>
            </a:pPr>
            <a:r>
              <a:rPr lang="en-US" sz="1000" dirty="0">
                <a:solidFill>
                  <a:prstClr val="white"/>
                </a:solidFill>
                <a:latin typeface="Calibri"/>
              </a:rPr>
              <a:t>2 day, Xeno Kovah</a:t>
            </a:r>
          </a:p>
        </p:txBody>
      </p:sp>
      <p:sp>
        <p:nvSpPr>
          <p:cNvPr id="9" name="Rounded Rectangle 8"/>
          <p:cNvSpPr/>
          <p:nvPr/>
        </p:nvSpPr>
        <p:spPr>
          <a:xfrm>
            <a:off x="6400800" y="4495800"/>
            <a:ext cx="2133600" cy="5334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0" fontAlgn="base" hangingPunct="0">
              <a:spcBef>
                <a:spcPct val="0"/>
              </a:spcBef>
              <a:spcAft>
                <a:spcPct val="0"/>
              </a:spcAft>
              <a:defRPr/>
            </a:pPr>
            <a:r>
              <a:rPr lang="en-US" sz="2000" dirty="0">
                <a:solidFill>
                  <a:prstClr val="white"/>
                </a:solidFill>
                <a:latin typeface="Calibri"/>
              </a:rPr>
              <a:t>Stealth Malware</a:t>
            </a:r>
          </a:p>
          <a:p>
            <a:pPr algn="ctr" eaLnBrk="0" fontAlgn="base" hangingPunct="0">
              <a:spcBef>
                <a:spcPct val="0"/>
              </a:spcBef>
              <a:spcAft>
                <a:spcPct val="0"/>
              </a:spcAft>
              <a:defRPr/>
            </a:pPr>
            <a:r>
              <a:rPr lang="en-US" sz="1000" dirty="0">
                <a:solidFill>
                  <a:prstClr val="white"/>
                </a:solidFill>
                <a:latin typeface="Calibri"/>
              </a:rPr>
              <a:t>2 day, Xeno Kovah</a:t>
            </a:r>
          </a:p>
        </p:txBody>
      </p:sp>
      <p:cxnSp>
        <p:nvCxnSpPr>
          <p:cNvPr id="16" name="Straight Arrow Connector 15"/>
          <p:cNvCxnSpPr>
            <a:stCxn id="7" idx="0"/>
            <a:endCxn id="5" idx="2"/>
          </p:cNvCxnSpPr>
          <p:nvPr/>
        </p:nvCxnSpPr>
        <p:spPr>
          <a:xfrm flipV="1">
            <a:off x="4876800" y="5029200"/>
            <a:ext cx="0" cy="98425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a:stCxn id="7" idx="3"/>
            <a:endCxn id="8" idx="1"/>
          </p:cNvCxnSpPr>
          <p:nvPr/>
        </p:nvCxnSpPr>
        <p:spPr>
          <a:xfrm>
            <a:off x="5867400" y="6273800"/>
            <a:ext cx="533400" cy="12700"/>
          </a:xfrm>
          <a:prstGeom prst="straightConnector1">
            <a:avLst/>
          </a:prstGeom>
          <a:ln w="25400" cap="flat" cmpd="sng" algn="ctr">
            <a:solidFill>
              <a:schemeClr val="accent1"/>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3" name="Straight Arrow Connector 22"/>
          <p:cNvCxnSpPr>
            <a:stCxn id="5" idx="1"/>
            <a:endCxn id="6" idx="3"/>
          </p:cNvCxnSpPr>
          <p:nvPr/>
        </p:nvCxnSpPr>
        <p:spPr>
          <a:xfrm flipH="1">
            <a:off x="2362200" y="4762500"/>
            <a:ext cx="15240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5" name="Straight Arrow Connector 24"/>
          <p:cNvCxnSpPr>
            <a:stCxn id="5" idx="3"/>
            <a:endCxn id="9" idx="1"/>
          </p:cNvCxnSpPr>
          <p:nvPr/>
        </p:nvCxnSpPr>
        <p:spPr>
          <a:xfrm>
            <a:off x="5867400" y="4762500"/>
            <a:ext cx="533400" cy="0"/>
          </a:xfrm>
          <a:prstGeom prst="straightConnector1">
            <a:avLst/>
          </a:prstGeom>
          <a:ln w="25400" cap="flat" cmpd="sng" algn="ctr">
            <a:solidFill>
              <a:schemeClr val="accent1"/>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stCxn id="8" idx="0"/>
          </p:cNvCxnSpPr>
          <p:nvPr/>
        </p:nvCxnSpPr>
        <p:spPr>
          <a:xfrm flipV="1">
            <a:off x="7696200" y="5029200"/>
            <a:ext cx="0" cy="990600"/>
          </a:xfrm>
          <a:prstGeom prst="straightConnector1">
            <a:avLst/>
          </a:prstGeom>
          <a:ln w="25400" cap="flat" cmpd="sng" algn="ctr">
            <a:solidFill>
              <a:schemeClr val="accent1"/>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35" name="Straight Arrow Connector 34"/>
          <p:cNvCxnSpPr/>
          <p:nvPr/>
        </p:nvCxnSpPr>
        <p:spPr>
          <a:xfrm rot="10800000">
            <a:off x="76200" y="217488"/>
            <a:ext cx="650875"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rot="10800000">
            <a:off x="76200" y="530225"/>
            <a:ext cx="650875" cy="1588"/>
          </a:xfrm>
          <a:prstGeom prst="straightConnector1">
            <a:avLst/>
          </a:prstGeom>
          <a:ln w="25400" cap="flat" cmpd="sng" algn="ctr">
            <a:solidFill>
              <a:schemeClr val="accent1"/>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30736" name="TextBox 36"/>
          <p:cNvSpPr txBox="1">
            <a:spLocks noChangeArrowheads="1"/>
          </p:cNvSpPr>
          <p:nvPr/>
        </p:nvSpPr>
        <p:spPr bwMode="auto">
          <a:xfrm>
            <a:off x="835025" y="0"/>
            <a:ext cx="10302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ea typeface="ＭＳ Ｐゴシック" charset="0"/>
                <a:cs typeface="ＭＳ Ｐゴシック" charset="0"/>
              </a:defRPr>
            </a:lvl1pPr>
            <a:lvl2pPr marL="742950" indent="-285750">
              <a:defRPr sz="2000">
                <a:solidFill>
                  <a:schemeClr val="tx1"/>
                </a:solidFill>
                <a:latin typeface="Arial" charset="0"/>
                <a:ea typeface="ＭＳ Ｐゴシック" charset="0"/>
              </a:defRPr>
            </a:lvl2pPr>
            <a:lvl3pPr marL="1143000" indent="-228600">
              <a:defRPr sz="2000">
                <a:solidFill>
                  <a:schemeClr val="tx1"/>
                </a:solidFill>
                <a:latin typeface="Arial" charset="0"/>
                <a:ea typeface="ＭＳ Ｐゴシック" charset="0"/>
              </a:defRPr>
            </a:lvl3pPr>
            <a:lvl4pPr marL="1600200" indent="-228600">
              <a:defRPr sz="2000">
                <a:solidFill>
                  <a:schemeClr val="tx1"/>
                </a:solidFill>
                <a:latin typeface="Arial" charset="0"/>
                <a:ea typeface="ＭＳ Ｐゴシック" charset="0"/>
              </a:defRPr>
            </a:lvl4pPr>
            <a:lvl5pPr marL="2057400" indent="-22860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0" fontAlgn="base" hangingPunct="0">
              <a:spcBef>
                <a:spcPct val="0"/>
              </a:spcBef>
              <a:spcAft>
                <a:spcPct val="0"/>
              </a:spcAft>
            </a:pPr>
            <a:r>
              <a:rPr lang="en-US" smtClean="0">
                <a:solidFill>
                  <a:prstClr val="white"/>
                </a:solidFill>
              </a:rPr>
              <a:t>Required</a:t>
            </a:r>
          </a:p>
        </p:txBody>
      </p:sp>
      <p:sp>
        <p:nvSpPr>
          <p:cNvPr id="30737" name="TextBox 37"/>
          <p:cNvSpPr txBox="1">
            <a:spLocks noChangeArrowheads="1"/>
          </p:cNvSpPr>
          <p:nvPr/>
        </p:nvSpPr>
        <p:spPr bwMode="auto">
          <a:xfrm>
            <a:off x="835025" y="303213"/>
            <a:ext cx="1600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ea typeface="ＭＳ Ｐゴシック" charset="0"/>
                <a:cs typeface="ＭＳ Ｐゴシック" charset="0"/>
              </a:defRPr>
            </a:lvl1pPr>
            <a:lvl2pPr marL="742950" indent="-285750">
              <a:defRPr sz="2000">
                <a:solidFill>
                  <a:schemeClr val="tx1"/>
                </a:solidFill>
                <a:latin typeface="Arial" charset="0"/>
                <a:ea typeface="ＭＳ Ｐゴシック" charset="0"/>
              </a:defRPr>
            </a:lvl2pPr>
            <a:lvl3pPr marL="1143000" indent="-228600">
              <a:defRPr sz="2000">
                <a:solidFill>
                  <a:schemeClr val="tx1"/>
                </a:solidFill>
                <a:latin typeface="Arial" charset="0"/>
                <a:ea typeface="ＭＳ Ｐゴシック" charset="0"/>
              </a:defRPr>
            </a:lvl3pPr>
            <a:lvl4pPr marL="1600200" indent="-228600">
              <a:defRPr sz="2000">
                <a:solidFill>
                  <a:schemeClr val="tx1"/>
                </a:solidFill>
                <a:latin typeface="Arial" charset="0"/>
                <a:ea typeface="ＭＳ Ｐゴシック" charset="0"/>
              </a:defRPr>
            </a:lvl4pPr>
            <a:lvl5pPr marL="2057400" indent="-22860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0" fontAlgn="base" hangingPunct="0">
              <a:spcBef>
                <a:spcPct val="0"/>
              </a:spcBef>
              <a:spcAft>
                <a:spcPct val="0"/>
              </a:spcAft>
            </a:pPr>
            <a:r>
              <a:rPr lang="en-US" smtClean="0">
                <a:solidFill>
                  <a:prstClr val="white"/>
                </a:solidFill>
              </a:rPr>
              <a:t>Recommended</a:t>
            </a:r>
          </a:p>
        </p:txBody>
      </p:sp>
      <p:sp>
        <p:nvSpPr>
          <p:cNvPr id="39" name="Rounded Rectangle 38"/>
          <p:cNvSpPr/>
          <p:nvPr/>
        </p:nvSpPr>
        <p:spPr>
          <a:xfrm>
            <a:off x="76200" y="684213"/>
            <a:ext cx="650875" cy="239712"/>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0" fontAlgn="base" hangingPunct="0">
              <a:spcBef>
                <a:spcPct val="0"/>
              </a:spcBef>
              <a:spcAft>
                <a:spcPct val="0"/>
              </a:spcAft>
              <a:defRPr/>
            </a:pPr>
            <a:endParaRPr lang="en-US" sz="2000">
              <a:solidFill>
                <a:prstClr val="white"/>
              </a:solidFill>
              <a:latin typeface="Calibri"/>
            </a:endParaRPr>
          </a:p>
        </p:txBody>
      </p:sp>
      <p:sp>
        <p:nvSpPr>
          <p:cNvPr id="40" name="Rounded Rectangle 39"/>
          <p:cNvSpPr/>
          <p:nvPr/>
        </p:nvSpPr>
        <p:spPr>
          <a:xfrm>
            <a:off x="76200" y="1047750"/>
            <a:ext cx="650875" cy="238125"/>
          </a:xfrm>
          <a:prstGeom prst="roundRect">
            <a:avLst/>
          </a:prstGeom>
        </p:spPr>
        <p:style>
          <a:lnRef idx="1">
            <a:schemeClr val="accent3"/>
          </a:lnRef>
          <a:fillRef idx="2">
            <a:schemeClr val="accent3"/>
          </a:fillRef>
          <a:effectRef idx="1">
            <a:schemeClr val="accent3"/>
          </a:effectRef>
          <a:fontRef idx="minor">
            <a:schemeClr val="dk1"/>
          </a:fontRef>
        </p:style>
        <p:txBody>
          <a:bodyPr anchor="ctr"/>
          <a:lstStyle/>
          <a:p>
            <a:pPr algn="ctr" eaLnBrk="0" fontAlgn="base" hangingPunct="0">
              <a:spcBef>
                <a:spcPct val="0"/>
              </a:spcBef>
              <a:spcAft>
                <a:spcPct val="0"/>
              </a:spcAft>
              <a:defRPr/>
            </a:pPr>
            <a:endParaRPr lang="en-US" sz="2000">
              <a:solidFill>
                <a:prstClr val="black"/>
              </a:solidFill>
              <a:latin typeface="Calibri"/>
            </a:endParaRPr>
          </a:p>
        </p:txBody>
      </p:sp>
      <p:sp>
        <p:nvSpPr>
          <p:cNvPr id="30740" name="TextBox 40"/>
          <p:cNvSpPr txBox="1">
            <a:spLocks noChangeArrowheads="1"/>
          </p:cNvSpPr>
          <p:nvPr/>
        </p:nvSpPr>
        <p:spPr bwMode="auto">
          <a:xfrm>
            <a:off x="857250" y="598488"/>
            <a:ext cx="10969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ea typeface="ＭＳ Ｐゴシック" charset="0"/>
                <a:cs typeface="ＭＳ Ｐゴシック" charset="0"/>
              </a:defRPr>
            </a:lvl1pPr>
            <a:lvl2pPr marL="742950" indent="-285750">
              <a:defRPr sz="2000">
                <a:solidFill>
                  <a:schemeClr val="tx1"/>
                </a:solidFill>
                <a:latin typeface="Arial" charset="0"/>
                <a:ea typeface="ＭＳ Ｐゴシック" charset="0"/>
              </a:defRPr>
            </a:lvl2pPr>
            <a:lvl3pPr marL="1143000" indent="-228600">
              <a:defRPr sz="2000">
                <a:solidFill>
                  <a:schemeClr val="tx1"/>
                </a:solidFill>
                <a:latin typeface="Arial" charset="0"/>
                <a:ea typeface="ＭＳ Ｐゴシック" charset="0"/>
              </a:defRPr>
            </a:lvl3pPr>
            <a:lvl4pPr marL="1600200" indent="-228600">
              <a:defRPr sz="2000">
                <a:solidFill>
                  <a:schemeClr val="tx1"/>
                </a:solidFill>
                <a:latin typeface="Arial" charset="0"/>
                <a:ea typeface="ＭＳ Ｐゴシック" charset="0"/>
              </a:defRPr>
            </a:lvl4pPr>
            <a:lvl5pPr marL="2057400" indent="-22860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0" fontAlgn="base" hangingPunct="0">
              <a:spcBef>
                <a:spcPct val="0"/>
              </a:spcBef>
              <a:spcAft>
                <a:spcPct val="0"/>
              </a:spcAft>
            </a:pPr>
            <a:r>
              <a:rPr lang="en-US" smtClean="0">
                <a:solidFill>
                  <a:prstClr val="white"/>
                </a:solidFill>
              </a:rPr>
              <a:t>Approved</a:t>
            </a:r>
          </a:p>
        </p:txBody>
      </p:sp>
      <p:sp>
        <p:nvSpPr>
          <p:cNvPr id="30741" name="TextBox 41"/>
          <p:cNvSpPr txBox="1">
            <a:spLocks noChangeArrowheads="1"/>
          </p:cNvSpPr>
          <p:nvPr/>
        </p:nvSpPr>
        <p:spPr bwMode="auto">
          <a:xfrm>
            <a:off x="857250" y="938213"/>
            <a:ext cx="17002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ea typeface="ＭＳ Ｐゴシック" charset="0"/>
                <a:cs typeface="ＭＳ Ｐゴシック" charset="0"/>
              </a:defRPr>
            </a:lvl1pPr>
            <a:lvl2pPr marL="742950" indent="-285750">
              <a:defRPr sz="2000">
                <a:solidFill>
                  <a:schemeClr val="tx1"/>
                </a:solidFill>
                <a:latin typeface="Arial" charset="0"/>
                <a:ea typeface="ＭＳ Ｐゴシック" charset="0"/>
              </a:defRPr>
            </a:lvl2pPr>
            <a:lvl3pPr marL="1143000" indent="-228600">
              <a:defRPr sz="2000">
                <a:solidFill>
                  <a:schemeClr val="tx1"/>
                </a:solidFill>
                <a:latin typeface="Arial" charset="0"/>
                <a:ea typeface="ＭＳ Ｐゴシック" charset="0"/>
              </a:defRPr>
            </a:lvl3pPr>
            <a:lvl4pPr marL="1600200" indent="-228600">
              <a:defRPr sz="2000">
                <a:solidFill>
                  <a:schemeClr val="tx1"/>
                </a:solidFill>
                <a:latin typeface="Arial" charset="0"/>
                <a:ea typeface="ＭＳ Ｐゴシック" charset="0"/>
              </a:defRPr>
            </a:lvl4pPr>
            <a:lvl5pPr marL="2057400" indent="-22860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eaLnBrk="0" fontAlgn="base" hangingPunct="0">
              <a:spcBef>
                <a:spcPct val="0"/>
              </a:spcBef>
              <a:spcAft>
                <a:spcPct val="0"/>
              </a:spcAft>
            </a:pPr>
            <a:r>
              <a:rPr lang="en-US" smtClean="0">
                <a:solidFill>
                  <a:prstClr val="white"/>
                </a:solidFill>
              </a:rPr>
              <a:t>Intended Future</a:t>
            </a:r>
          </a:p>
        </p:txBody>
      </p:sp>
      <p:sp>
        <p:nvSpPr>
          <p:cNvPr id="30742" name="TextBox 79"/>
          <p:cNvSpPr txBox="1">
            <a:spLocks noChangeArrowheads="1"/>
          </p:cNvSpPr>
          <p:nvPr/>
        </p:nvSpPr>
        <p:spPr bwMode="auto">
          <a:xfrm>
            <a:off x="2859088" y="165100"/>
            <a:ext cx="45164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ea typeface="ＭＳ Ｐゴシック" charset="0"/>
                <a:cs typeface="ＭＳ Ｐゴシック" charset="0"/>
              </a:defRPr>
            </a:lvl1pPr>
            <a:lvl2pPr marL="742950" indent="-285750">
              <a:defRPr sz="2000">
                <a:solidFill>
                  <a:schemeClr val="tx1"/>
                </a:solidFill>
                <a:latin typeface="Arial" charset="0"/>
                <a:ea typeface="ＭＳ Ｐゴシック" charset="0"/>
              </a:defRPr>
            </a:lvl2pPr>
            <a:lvl3pPr marL="1143000" indent="-228600">
              <a:defRPr sz="2000">
                <a:solidFill>
                  <a:schemeClr val="tx1"/>
                </a:solidFill>
                <a:latin typeface="Arial" charset="0"/>
                <a:ea typeface="ＭＳ Ｐゴシック" charset="0"/>
              </a:defRPr>
            </a:lvl3pPr>
            <a:lvl4pPr marL="1600200" indent="-228600">
              <a:defRPr sz="2000">
                <a:solidFill>
                  <a:schemeClr val="tx1"/>
                </a:solidFill>
                <a:latin typeface="Arial" charset="0"/>
                <a:ea typeface="ＭＳ Ｐゴシック" charset="0"/>
              </a:defRPr>
            </a:lvl4pPr>
            <a:lvl5pPr marL="2057400" indent="-228600">
              <a:defRPr sz="2000">
                <a:solidFill>
                  <a:schemeClr val="tx1"/>
                </a:solidFill>
                <a:latin typeface="Arial" charset="0"/>
                <a:ea typeface="ＭＳ Ｐゴシック" charset="0"/>
              </a:defRPr>
            </a:lvl5pPr>
            <a:lvl6pPr marL="2514600" indent="-228600" eaLnBrk="0" fontAlgn="base" hangingPunct="0">
              <a:spcBef>
                <a:spcPct val="0"/>
              </a:spcBef>
              <a:spcAft>
                <a:spcPct val="0"/>
              </a:spcAft>
              <a:defRPr sz="2000">
                <a:solidFill>
                  <a:schemeClr val="tx1"/>
                </a:solidFill>
                <a:latin typeface="Arial" charset="0"/>
                <a:ea typeface="ＭＳ Ｐゴシック" charset="0"/>
              </a:defRPr>
            </a:lvl6pPr>
            <a:lvl7pPr marL="2971800" indent="-228600" eaLnBrk="0" fontAlgn="base" hangingPunct="0">
              <a:spcBef>
                <a:spcPct val="0"/>
              </a:spcBef>
              <a:spcAft>
                <a:spcPct val="0"/>
              </a:spcAft>
              <a:defRPr sz="2000">
                <a:solidFill>
                  <a:schemeClr val="tx1"/>
                </a:solidFill>
                <a:latin typeface="Arial" charset="0"/>
                <a:ea typeface="ＭＳ Ｐゴシック" charset="0"/>
              </a:defRPr>
            </a:lvl7pPr>
            <a:lvl8pPr marL="3429000" indent="-228600" eaLnBrk="0" fontAlgn="base" hangingPunct="0">
              <a:spcBef>
                <a:spcPct val="0"/>
              </a:spcBef>
              <a:spcAft>
                <a:spcPct val="0"/>
              </a:spcAft>
              <a:defRPr sz="2000">
                <a:solidFill>
                  <a:schemeClr val="tx1"/>
                </a:solidFill>
                <a:latin typeface="Arial" charset="0"/>
                <a:ea typeface="ＭＳ Ｐゴシック" charset="0"/>
              </a:defRPr>
            </a:lvl8pPr>
            <a:lvl9pPr marL="3886200" indent="-228600" eaLnBrk="0" fontAlgn="base" hangingPunct="0">
              <a:spcBef>
                <a:spcPct val="0"/>
              </a:spcBef>
              <a:spcAft>
                <a:spcPct val="0"/>
              </a:spcAft>
              <a:defRPr sz="2000">
                <a:solidFill>
                  <a:schemeClr val="tx1"/>
                </a:solidFill>
                <a:latin typeface="Arial" charset="0"/>
                <a:ea typeface="ＭＳ Ｐゴシック" charset="0"/>
              </a:defRPr>
            </a:lvl9pPr>
          </a:lstStyle>
          <a:p>
            <a:pPr algn="ctr" eaLnBrk="0" fontAlgn="base" hangingPunct="0">
              <a:spcBef>
                <a:spcPct val="0"/>
              </a:spcBef>
              <a:spcAft>
                <a:spcPct val="0"/>
              </a:spcAft>
            </a:pPr>
            <a:r>
              <a:rPr lang="en-US" sz="2400" smtClean="0">
                <a:solidFill>
                  <a:prstClr val="white"/>
                </a:solidFill>
              </a:rPr>
              <a:t>r0x0r Skill Tree</a:t>
            </a:r>
          </a:p>
          <a:p>
            <a:pPr algn="ctr" eaLnBrk="0" fontAlgn="base" hangingPunct="0">
              <a:spcBef>
                <a:spcPct val="0"/>
              </a:spcBef>
              <a:spcAft>
                <a:spcPct val="0"/>
              </a:spcAft>
            </a:pPr>
            <a:r>
              <a:rPr lang="en-US" sz="1600" smtClean="0">
                <a:solidFill>
                  <a:prstClr val="white"/>
                </a:solidFill>
              </a:rPr>
              <a:t>"PC deep system security &amp; trusted computing"</a:t>
            </a:r>
          </a:p>
        </p:txBody>
      </p:sp>
      <p:sp>
        <p:nvSpPr>
          <p:cNvPr id="32" name="Rounded Rectangle 31"/>
          <p:cNvSpPr/>
          <p:nvPr/>
        </p:nvSpPr>
        <p:spPr>
          <a:xfrm>
            <a:off x="6400800" y="2743200"/>
            <a:ext cx="2590800" cy="12192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0" fontAlgn="base" hangingPunct="0">
              <a:spcBef>
                <a:spcPct val="0"/>
              </a:spcBef>
              <a:spcAft>
                <a:spcPct val="0"/>
              </a:spcAft>
              <a:defRPr/>
            </a:pPr>
            <a:r>
              <a:rPr lang="en-US" sz="2000" dirty="0">
                <a:solidFill>
                  <a:prstClr val="white"/>
                </a:solidFill>
                <a:latin typeface="Calibri"/>
              </a:rPr>
              <a:t>A</a:t>
            </a:r>
            <a:r>
              <a:rPr lang="en-US" sz="1600" dirty="0">
                <a:solidFill>
                  <a:prstClr val="white"/>
                </a:solidFill>
                <a:latin typeface="Calibri"/>
              </a:rPr>
              <a:t>dvanced x86:</a:t>
            </a:r>
          </a:p>
          <a:p>
            <a:pPr algn="ctr" eaLnBrk="0" fontAlgn="base" hangingPunct="0">
              <a:spcBef>
                <a:spcPct val="0"/>
              </a:spcBef>
              <a:spcAft>
                <a:spcPct val="0"/>
              </a:spcAft>
              <a:defRPr/>
            </a:pPr>
            <a:r>
              <a:rPr lang="en-US" sz="1600" dirty="0">
                <a:solidFill>
                  <a:prstClr val="white"/>
                </a:solidFill>
                <a:latin typeface="Calibri"/>
              </a:rPr>
              <a:t>BIOS &amp; SMM (System Management Mode)</a:t>
            </a:r>
          </a:p>
          <a:p>
            <a:pPr algn="ctr" eaLnBrk="0" fontAlgn="base" hangingPunct="0">
              <a:spcBef>
                <a:spcPct val="0"/>
              </a:spcBef>
              <a:spcAft>
                <a:spcPct val="0"/>
              </a:spcAft>
              <a:defRPr/>
            </a:pPr>
            <a:r>
              <a:rPr lang="en-US" sz="1000" dirty="0">
                <a:solidFill>
                  <a:prstClr val="white"/>
                </a:solidFill>
                <a:latin typeface="Calibri"/>
              </a:rPr>
              <a:t>2 day, John Butterworth</a:t>
            </a:r>
          </a:p>
        </p:txBody>
      </p:sp>
      <p:sp>
        <p:nvSpPr>
          <p:cNvPr id="50" name="Rounded Rectangle 49"/>
          <p:cNvSpPr/>
          <p:nvPr/>
        </p:nvSpPr>
        <p:spPr>
          <a:xfrm>
            <a:off x="685800" y="1828800"/>
            <a:ext cx="1676400" cy="838200"/>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0" fontAlgn="base" hangingPunct="0">
              <a:spcBef>
                <a:spcPct val="0"/>
              </a:spcBef>
              <a:spcAft>
                <a:spcPct val="0"/>
              </a:spcAft>
              <a:defRPr/>
            </a:pPr>
            <a:r>
              <a:rPr lang="en-US" sz="2000" dirty="0">
                <a:solidFill>
                  <a:prstClr val="white"/>
                </a:solidFill>
                <a:latin typeface="Calibri"/>
              </a:rPr>
              <a:t>Intro Trusted Computing</a:t>
            </a:r>
          </a:p>
          <a:p>
            <a:pPr algn="ctr" eaLnBrk="0" fontAlgn="base" hangingPunct="0">
              <a:spcBef>
                <a:spcPct val="0"/>
              </a:spcBef>
              <a:spcAft>
                <a:spcPct val="0"/>
              </a:spcAft>
              <a:defRPr/>
            </a:pPr>
            <a:r>
              <a:rPr lang="en-US" sz="1000" dirty="0">
                <a:solidFill>
                  <a:prstClr val="white"/>
                </a:solidFill>
                <a:latin typeface="Calibri"/>
              </a:rPr>
              <a:t>2 day, Ariel Segall</a:t>
            </a:r>
          </a:p>
        </p:txBody>
      </p:sp>
      <p:sp>
        <p:nvSpPr>
          <p:cNvPr id="52" name="Rounded Rectangle 51"/>
          <p:cNvSpPr/>
          <p:nvPr/>
        </p:nvSpPr>
        <p:spPr>
          <a:xfrm>
            <a:off x="1447800" y="3124200"/>
            <a:ext cx="3276600" cy="801688"/>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0" fontAlgn="base" hangingPunct="0">
              <a:spcBef>
                <a:spcPct val="0"/>
              </a:spcBef>
              <a:spcAft>
                <a:spcPct val="0"/>
              </a:spcAft>
              <a:defRPr/>
            </a:pPr>
            <a:r>
              <a:rPr lang="en-US" sz="1600" dirty="0">
                <a:solidFill>
                  <a:prstClr val="white"/>
                </a:solidFill>
                <a:latin typeface="Calibri"/>
              </a:rPr>
              <a:t>Advanced x86:</a:t>
            </a:r>
          </a:p>
          <a:p>
            <a:pPr algn="ctr" eaLnBrk="0" fontAlgn="base" hangingPunct="0">
              <a:spcBef>
                <a:spcPct val="0"/>
              </a:spcBef>
              <a:spcAft>
                <a:spcPct val="0"/>
              </a:spcAft>
              <a:defRPr/>
            </a:pPr>
            <a:r>
              <a:rPr lang="en-US" sz="1600" dirty="0">
                <a:solidFill>
                  <a:prstClr val="white"/>
                </a:solidFill>
                <a:latin typeface="Calibri"/>
              </a:rPr>
              <a:t>Trusted Execution Technology (TXT)</a:t>
            </a:r>
          </a:p>
          <a:p>
            <a:pPr algn="ctr" eaLnBrk="0" fontAlgn="base" hangingPunct="0">
              <a:spcBef>
                <a:spcPct val="0"/>
              </a:spcBef>
              <a:spcAft>
                <a:spcPct val="0"/>
              </a:spcAft>
              <a:defRPr/>
            </a:pPr>
            <a:r>
              <a:rPr lang="en-US" sz="900" dirty="0">
                <a:solidFill>
                  <a:prstClr val="white"/>
                </a:solidFill>
                <a:latin typeface="Calibri"/>
              </a:rPr>
              <a:t>2 day, Xeno Kovah</a:t>
            </a:r>
          </a:p>
        </p:txBody>
      </p:sp>
      <p:cxnSp>
        <p:nvCxnSpPr>
          <p:cNvPr id="53" name="Straight Arrow Connector 52"/>
          <p:cNvCxnSpPr>
            <a:stCxn id="6" idx="0"/>
          </p:cNvCxnSpPr>
          <p:nvPr/>
        </p:nvCxnSpPr>
        <p:spPr>
          <a:xfrm flipV="1">
            <a:off x="1524000" y="3962400"/>
            <a:ext cx="0" cy="381000"/>
          </a:xfrm>
          <a:prstGeom prst="straightConnector1">
            <a:avLst/>
          </a:prstGeom>
          <a:ln>
            <a:prstDash val="dash"/>
            <a:tailEnd type="arrow"/>
          </a:ln>
        </p:spPr>
        <p:style>
          <a:lnRef idx="2">
            <a:schemeClr val="accent1"/>
          </a:lnRef>
          <a:fillRef idx="0">
            <a:schemeClr val="accent1"/>
          </a:fillRef>
          <a:effectRef idx="1">
            <a:schemeClr val="accent1"/>
          </a:effectRef>
          <a:fontRef idx="minor">
            <a:schemeClr val="tx1"/>
          </a:fontRef>
        </p:style>
      </p:cxnSp>
      <p:cxnSp>
        <p:nvCxnSpPr>
          <p:cNvPr id="56" name="Straight Arrow Connector 55"/>
          <p:cNvCxnSpPr>
            <a:stCxn id="50" idx="2"/>
          </p:cNvCxnSpPr>
          <p:nvPr/>
        </p:nvCxnSpPr>
        <p:spPr>
          <a:xfrm>
            <a:off x="1524000" y="2667000"/>
            <a:ext cx="0" cy="457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1" name="Rounded Rectangle 30"/>
          <p:cNvSpPr/>
          <p:nvPr/>
        </p:nvSpPr>
        <p:spPr>
          <a:xfrm>
            <a:off x="3886200" y="1981200"/>
            <a:ext cx="1981200" cy="533400"/>
          </a:xfrm>
          <a:prstGeom prst="roundRect">
            <a:avLst/>
          </a:prstGeom>
        </p:spPr>
        <p:style>
          <a:lnRef idx="1">
            <a:schemeClr val="accent3"/>
          </a:lnRef>
          <a:fillRef idx="2">
            <a:schemeClr val="accent3"/>
          </a:fillRef>
          <a:effectRef idx="1">
            <a:schemeClr val="accent3"/>
          </a:effectRef>
          <a:fontRef idx="minor">
            <a:schemeClr val="dk1"/>
          </a:fontRef>
        </p:style>
        <p:txBody>
          <a:bodyPr anchor="ctr"/>
          <a:lstStyle/>
          <a:p>
            <a:pPr algn="ctr" eaLnBrk="0" fontAlgn="base" hangingPunct="0">
              <a:spcBef>
                <a:spcPct val="0"/>
              </a:spcBef>
              <a:spcAft>
                <a:spcPct val="0"/>
              </a:spcAft>
              <a:defRPr/>
            </a:pPr>
            <a:r>
              <a:rPr lang="en-US" sz="2000" dirty="0">
                <a:solidFill>
                  <a:prstClr val="black"/>
                </a:solidFill>
                <a:latin typeface="Calibri"/>
              </a:rPr>
              <a:t>Intel SGX</a:t>
            </a:r>
          </a:p>
          <a:p>
            <a:pPr algn="ctr" eaLnBrk="0" fontAlgn="base" hangingPunct="0">
              <a:spcBef>
                <a:spcPct val="0"/>
              </a:spcBef>
              <a:spcAft>
                <a:spcPct val="0"/>
              </a:spcAft>
              <a:defRPr/>
            </a:pPr>
            <a:r>
              <a:rPr lang="en-US" sz="1000" dirty="0">
                <a:solidFill>
                  <a:prstClr val="black"/>
                </a:solidFill>
                <a:latin typeface="Calibri"/>
              </a:rPr>
              <a:t>2 day, Xeno Kovah</a:t>
            </a:r>
          </a:p>
        </p:txBody>
      </p:sp>
      <p:cxnSp>
        <p:nvCxnSpPr>
          <p:cNvPr id="41" name="Straight Arrow Connector 40"/>
          <p:cNvCxnSpPr/>
          <p:nvPr/>
        </p:nvCxnSpPr>
        <p:spPr>
          <a:xfrm flipV="1">
            <a:off x="5867400" y="5029200"/>
            <a:ext cx="533400" cy="990600"/>
          </a:xfrm>
          <a:prstGeom prst="straightConnector1">
            <a:avLst/>
          </a:prstGeom>
          <a:ln w="25400" cap="flat" cmpd="sng" algn="ctr">
            <a:solidFill>
              <a:schemeClr val="accent1"/>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87" name="Straight Arrow Connector 186"/>
          <p:cNvCxnSpPr>
            <a:endCxn id="52" idx="2"/>
          </p:cNvCxnSpPr>
          <p:nvPr/>
        </p:nvCxnSpPr>
        <p:spPr>
          <a:xfrm flipH="1" flipV="1">
            <a:off x="3086100" y="3925888"/>
            <a:ext cx="800100" cy="56991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4" name="Straight Arrow Connector 193"/>
          <p:cNvCxnSpPr>
            <a:stCxn id="50" idx="3"/>
            <a:endCxn id="31" idx="1"/>
          </p:cNvCxnSpPr>
          <p:nvPr/>
        </p:nvCxnSpPr>
        <p:spPr>
          <a:xfrm>
            <a:off x="2362200" y="2247900"/>
            <a:ext cx="1524000"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64" name="Right Arrow 263"/>
          <p:cNvSpPr/>
          <p:nvPr/>
        </p:nvSpPr>
        <p:spPr>
          <a:xfrm>
            <a:off x="5105400" y="2971800"/>
            <a:ext cx="1227138" cy="660400"/>
          </a:xfrm>
          <a:prstGeom prs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anchor="ctr"/>
          <a:lstStyle/>
          <a:p>
            <a:pPr algn="ctr" eaLnBrk="0" fontAlgn="base" hangingPunct="0">
              <a:spcBef>
                <a:spcPct val="0"/>
              </a:spcBef>
              <a:spcAft>
                <a:spcPct val="0"/>
              </a:spcAft>
              <a:defRPr/>
            </a:pPr>
            <a:r>
              <a:rPr lang="en-US" sz="1100" b="1" dirty="0">
                <a:solidFill>
                  <a:prstClr val="white"/>
                </a:solidFill>
                <a:latin typeface="Calibri"/>
              </a:rPr>
              <a:t>YOU ARE HERE</a:t>
            </a:r>
          </a:p>
        </p:txBody>
      </p:sp>
      <p:sp>
        <p:nvSpPr>
          <p:cNvPr id="2" name="Slide Number Placeholder 1"/>
          <p:cNvSpPr>
            <a:spLocks noGrp="1"/>
          </p:cNvSpPr>
          <p:nvPr>
            <p:ph type="sldNum" sz="quarter" idx="12"/>
          </p:nvPr>
        </p:nvSpPr>
        <p:spPr/>
        <p:txBody>
          <a:bodyPr/>
          <a:lstStyle/>
          <a:p>
            <a:pPr>
              <a:defRPr/>
            </a:pPr>
            <a:fld id="{ECD449E8-E292-6A40-820D-5A54EE0F0311}" type="slidenum">
              <a:rPr lang="en-US" smtClean="0">
                <a:solidFill>
                  <a:prstClr val="white">
                    <a:tint val="75000"/>
                  </a:prstClr>
                </a:solidFill>
              </a:rPr>
              <a:pPr>
                <a:defRPr/>
              </a:pPr>
              <a:t>4</a:t>
            </a:fld>
            <a:endParaRPr lang="en-US">
              <a:solidFill>
                <a:prstClr val="white">
                  <a:tint val="75000"/>
                </a:prstClr>
              </a:solidFill>
            </a:endParaRPr>
          </a:p>
        </p:txBody>
      </p:sp>
    </p:spTree>
    <p:extLst>
      <p:ext uri="{BB962C8B-B14F-4D97-AF65-F5344CB8AC3E}">
        <p14:creationId xmlns:p14="http://schemas.microsoft.com/office/powerpoint/2010/main" val="60649266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609600" y="4267200"/>
            <a:ext cx="8153400" cy="2362200"/>
          </a:xfrm>
        </p:spPr>
        <p:txBody>
          <a:bodyPr>
            <a:normAutofit lnSpcReduction="10000"/>
          </a:bodyPr>
          <a:lstStyle/>
          <a:p>
            <a:r>
              <a:rPr lang="en-US" sz="2200" dirty="0" smtClean="0">
                <a:latin typeface="Arial" panose="020B0604020202020204" pitchFamily="34" charset="0"/>
                <a:cs typeface="Arial" panose="020B0604020202020204" pitchFamily="34" charset="0"/>
              </a:rPr>
              <a:t>For this course on BIOS/UEFI security, the aspects of the MCH (or Platform Controller Hub (PCH) as it has evolved to) we care about most are:</a:t>
            </a:r>
          </a:p>
          <a:p>
            <a:pPr marL="800100" lvl="1" indent="-342900">
              <a:buFont typeface="+mj-lt"/>
              <a:buAutoNum type="arabicPeriod"/>
            </a:pPr>
            <a:r>
              <a:rPr lang="en-US" sz="1800" dirty="0" smtClean="0">
                <a:latin typeface="Arial" panose="020B0604020202020204" pitchFamily="34" charset="0"/>
                <a:cs typeface="Arial" panose="020B0604020202020204" pitchFamily="34" charset="0"/>
              </a:rPr>
              <a:t>Chipset Configuration registers</a:t>
            </a:r>
          </a:p>
          <a:p>
            <a:pPr marL="800100" lvl="1" indent="-342900">
              <a:buFont typeface="+mj-lt"/>
              <a:buAutoNum type="arabicPeriod"/>
            </a:pPr>
            <a:r>
              <a:rPr lang="en-US" sz="1800" dirty="0" smtClean="0">
                <a:latin typeface="Arial" panose="020B0604020202020204" pitchFamily="34" charset="0"/>
                <a:cs typeface="Arial" panose="020B0604020202020204" pitchFamily="34" charset="0"/>
              </a:rPr>
              <a:t>DRAM Controller Registers</a:t>
            </a:r>
          </a:p>
          <a:p>
            <a:r>
              <a:rPr lang="en-US" sz="2200" dirty="0" smtClean="0">
                <a:latin typeface="Arial" panose="020B0604020202020204" pitchFamily="34" charset="0"/>
                <a:cs typeface="Arial" panose="020B0604020202020204" pitchFamily="34" charset="0"/>
              </a:rPr>
              <a:t>In PCH systems the DRAM Controller Registers move into the CPU (we will talk about this in a bit)</a:t>
            </a:r>
          </a:p>
          <a:p>
            <a:endParaRPr lang="en-US" sz="2200" dirty="0">
              <a:latin typeface="Arial" panose="020B0604020202020204" pitchFamily="34" charset="0"/>
              <a:cs typeface="Arial" panose="020B0604020202020204" pitchFamily="34" charset="0"/>
            </a:endParaRPr>
          </a:p>
        </p:txBody>
      </p:sp>
      <p:sp>
        <p:nvSpPr>
          <p:cNvPr id="5" name="Title 1"/>
          <p:cNvSpPr>
            <a:spLocks noGrp="1"/>
          </p:cNvSpPr>
          <p:nvPr>
            <p:ph type="title"/>
          </p:nvPr>
        </p:nvSpPr>
        <p:spPr>
          <a:xfrm>
            <a:off x="457200" y="274638"/>
            <a:ext cx="8229600" cy="1143000"/>
          </a:xfrm>
        </p:spPr>
        <p:txBody>
          <a:bodyPr/>
          <a:lstStyle/>
          <a:p>
            <a:r>
              <a:rPr lang="en-US" dirty="0" smtClean="0">
                <a:latin typeface="Arial" panose="020B0604020202020204" pitchFamily="34" charset="0"/>
                <a:cs typeface="Arial" panose="020B0604020202020204" pitchFamily="34" charset="0"/>
              </a:rPr>
              <a:t>Memory Controller Hub (MCH)</a:t>
            </a:r>
            <a:endParaRPr lang="en-US" dirty="0">
              <a:latin typeface="Arial" panose="020B0604020202020204" pitchFamily="34" charset="0"/>
              <a:cs typeface="Arial" panose="020B0604020202020204" pitchFamily="34" charset="0"/>
            </a:endParaRPr>
          </a:p>
        </p:txBody>
      </p:sp>
      <p:sp>
        <p:nvSpPr>
          <p:cNvPr id="11" name="TextBox 10"/>
          <p:cNvSpPr txBox="1"/>
          <p:nvPr/>
        </p:nvSpPr>
        <p:spPr>
          <a:xfrm>
            <a:off x="0" y="6550223"/>
            <a:ext cx="3595215" cy="307777"/>
          </a:xfrm>
          <a:prstGeom prst="rect">
            <a:avLst/>
          </a:prstGeom>
          <a:noFill/>
        </p:spPr>
        <p:txBody>
          <a:bodyPr wrap="none" rtlCol="0">
            <a:spAutoFit/>
          </a:bodyPr>
          <a:lstStyle/>
          <a:p>
            <a:r>
              <a:rPr lang="en-US" sz="1400" dirty="0" smtClean="0"/>
              <a:t>Intel Mobile 4-Series Chipset Datasheet, pg. 13</a:t>
            </a:r>
            <a:endParaRPr lang="en-US" sz="1400" dirty="0"/>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1714" y="1390650"/>
            <a:ext cx="7553325" cy="2724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B6F15528-21DE-4FAA-801E-634DDDAF4B2B}" type="slidenum">
              <a:rPr lang="en-US" smtClean="0"/>
              <a:pPr/>
              <a:t>40</a:t>
            </a:fld>
            <a:endParaRPr lang="en-US"/>
          </a:p>
        </p:txBody>
      </p:sp>
    </p:spTree>
    <p:extLst>
      <p:ext uri="{BB962C8B-B14F-4D97-AF65-F5344CB8AC3E}">
        <p14:creationId xmlns:p14="http://schemas.microsoft.com/office/powerpoint/2010/main" val="4135199333"/>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 y="1066800"/>
            <a:ext cx="6065834" cy="53423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2"/>
          <p:cNvSpPr>
            <a:spLocks noGrp="1"/>
          </p:cNvSpPr>
          <p:nvPr>
            <p:ph idx="1"/>
          </p:nvPr>
        </p:nvSpPr>
        <p:spPr>
          <a:xfrm>
            <a:off x="6029391" y="465519"/>
            <a:ext cx="2952750" cy="2125281"/>
          </a:xfrm>
        </p:spPr>
        <p:txBody>
          <a:bodyPr>
            <a:normAutofit/>
          </a:bodyPr>
          <a:lstStyle/>
          <a:p>
            <a:r>
              <a:rPr lang="en-US" sz="2200" dirty="0" smtClean="0">
                <a:latin typeface="Arial" panose="020B0604020202020204" pitchFamily="34" charset="0"/>
                <a:cs typeface="Arial" panose="020B0604020202020204" pitchFamily="34" charset="0"/>
              </a:rPr>
              <a:t>I/O Controller Hub</a:t>
            </a:r>
          </a:p>
          <a:p>
            <a:r>
              <a:rPr lang="en-US" sz="2200" dirty="0" smtClean="0">
                <a:latin typeface="Arial" panose="020B0604020202020204" pitchFamily="34" charset="0"/>
                <a:cs typeface="Arial" panose="020B0604020202020204" pitchFamily="34" charset="0"/>
              </a:rPr>
              <a:t>Interfaces </a:t>
            </a:r>
            <a:r>
              <a:rPr lang="en-US" sz="2200" dirty="0">
                <a:latin typeface="Arial" panose="020B0604020202020204" pitchFamily="34" charset="0"/>
                <a:cs typeface="Arial" panose="020B0604020202020204" pitchFamily="34" charset="0"/>
              </a:rPr>
              <a:t>the MCH (and thus the processor) to system devices</a:t>
            </a:r>
          </a:p>
          <a:p>
            <a:endParaRPr lang="en-US" sz="2200" dirty="0">
              <a:latin typeface="Arial" panose="020B0604020202020204" pitchFamily="34" charset="0"/>
              <a:cs typeface="Arial" panose="020B0604020202020204" pitchFamily="34" charset="0"/>
            </a:endParaRPr>
          </a:p>
        </p:txBody>
      </p:sp>
      <p:sp>
        <p:nvSpPr>
          <p:cNvPr id="12" name="Rectangle 11"/>
          <p:cNvSpPr/>
          <p:nvPr/>
        </p:nvSpPr>
        <p:spPr>
          <a:xfrm>
            <a:off x="1657672" y="4171826"/>
            <a:ext cx="1041422" cy="989896"/>
          </a:xfrm>
          <a:prstGeom prst="rect">
            <a:avLst/>
          </a:prstGeom>
          <a:solidFill>
            <a:schemeClr val="tx2">
              <a:lumMod val="60000"/>
              <a:lumOff val="40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0" y="6550223"/>
            <a:ext cx="3063018" cy="307777"/>
          </a:xfrm>
          <a:prstGeom prst="rect">
            <a:avLst/>
          </a:prstGeom>
          <a:noFill/>
        </p:spPr>
        <p:txBody>
          <a:bodyPr wrap="none" rtlCol="0">
            <a:spAutoFit/>
          </a:bodyPr>
          <a:lstStyle/>
          <a:p>
            <a:r>
              <a:rPr lang="en-US" sz="1400" dirty="0" smtClean="0"/>
              <a:t>Intel Mobile 4-Series Chipset Datasheet</a:t>
            </a:r>
            <a:endParaRPr lang="en-US" sz="1400"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41</a:t>
            </a:fld>
            <a:endParaRPr lang="en-US"/>
          </a:p>
        </p:txBody>
      </p:sp>
    </p:spTree>
    <p:extLst>
      <p:ext uri="{BB962C8B-B14F-4D97-AF65-F5344CB8AC3E}">
        <p14:creationId xmlns:p14="http://schemas.microsoft.com/office/powerpoint/2010/main" val="667756736"/>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7585"/>
          <a:stretch/>
        </p:blipFill>
        <p:spPr bwMode="auto">
          <a:xfrm>
            <a:off x="1828800" y="1295400"/>
            <a:ext cx="5449824" cy="33281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2"/>
          <p:cNvSpPr>
            <a:spLocks noGrp="1"/>
          </p:cNvSpPr>
          <p:nvPr>
            <p:ph idx="1"/>
          </p:nvPr>
        </p:nvSpPr>
        <p:spPr>
          <a:xfrm>
            <a:off x="381000" y="4724400"/>
            <a:ext cx="8534400" cy="2057400"/>
          </a:xfrm>
        </p:spPr>
        <p:txBody>
          <a:bodyPr>
            <a:normAutofit/>
          </a:bodyPr>
          <a:lstStyle/>
          <a:p>
            <a:r>
              <a:rPr lang="en-US" sz="1800" dirty="0" smtClean="0">
                <a:latin typeface="Arial" panose="020B0604020202020204" pitchFamily="34" charset="0"/>
                <a:cs typeface="Arial" panose="020B0604020202020204" pitchFamily="34" charset="0"/>
              </a:rPr>
              <a:t>The devices on the ICH which we care about most are:</a:t>
            </a:r>
          </a:p>
          <a:p>
            <a:r>
              <a:rPr lang="en-US" sz="1800" dirty="0" smtClean="0">
                <a:latin typeface="Arial" panose="020B0604020202020204" pitchFamily="34" charset="0"/>
                <a:cs typeface="Arial" panose="020B0604020202020204" pitchFamily="34" charset="0"/>
              </a:rPr>
              <a:t>LPC (Low-Pin Count) controller device</a:t>
            </a:r>
          </a:p>
          <a:p>
            <a:r>
              <a:rPr lang="en-US" sz="1800" dirty="0" smtClean="0">
                <a:latin typeface="Arial" panose="020B0604020202020204" pitchFamily="34" charset="0"/>
                <a:cs typeface="Arial" panose="020B0604020202020204" pitchFamily="34" charset="0"/>
              </a:rPr>
              <a:t>SPI Flash (and somewhat the Firmware Hub)</a:t>
            </a:r>
          </a:p>
          <a:p>
            <a:r>
              <a:rPr lang="en-US" sz="1800" dirty="0" smtClean="0">
                <a:latin typeface="Arial" panose="020B0604020202020204" pitchFamily="34" charset="0"/>
                <a:cs typeface="Arial" panose="020B0604020202020204" pitchFamily="34" charset="0"/>
              </a:rPr>
              <a:t>Trusted Platform Module (TPM)</a:t>
            </a:r>
            <a:endParaRPr lang="en-US" sz="1800" dirty="0">
              <a:latin typeface="Arial" panose="020B0604020202020204" pitchFamily="34" charset="0"/>
              <a:cs typeface="Arial" panose="020B0604020202020204" pitchFamily="34" charset="0"/>
            </a:endParaRPr>
          </a:p>
        </p:txBody>
      </p:sp>
      <p:sp>
        <p:nvSpPr>
          <p:cNvPr id="5" name="Title 1"/>
          <p:cNvSpPr>
            <a:spLocks noGrp="1"/>
          </p:cNvSpPr>
          <p:nvPr>
            <p:ph type="title"/>
          </p:nvPr>
        </p:nvSpPr>
        <p:spPr>
          <a:xfrm>
            <a:off x="457200" y="76200"/>
            <a:ext cx="8229600" cy="1143000"/>
          </a:xfrm>
        </p:spPr>
        <p:txBody>
          <a:bodyPr>
            <a:normAutofit/>
          </a:bodyPr>
          <a:lstStyle/>
          <a:p>
            <a:r>
              <a:rPr lang="en-US" sz="3600" dirty="0" smtClean="0">
                <a:latin typeface="Arial" panose="020B0604020202020204" pitchFamily="34" charset="0"/>
                <a:cs typeface="Arial" panose="020B0604020202020204" pitchFamily="34" charset="0"/>
              </a:rPr>
              <a:t>Low-Pin Count (LPC)</a:t>
            </a:r>
            <a:endParaRPr lang="en-US" sz="3600" dirty="0">
              <a:latin typeface="Arial" panose="020B0604020202020204" pitchFamily="34" charset="0"/>
              <a:cs typeface="Arial" panose="020B0604020202020204" pitchFamily="34" charset="0"/>
            </a:endParaRPr>
          </a:p>
        </p:txBody>
      </p:sp>
      <p:sp>
        <p:nvSpPr>
          <p:cNvPr id="9" name="Rectangle 8"/>
          <p:cNvSpPr/>
          <p:nvPr/>
        </p:nvSpPr>
        <p:spPr>
          <a:xfrm>
            <a:off x="4267200" y="3657600"/>
            <a:ext cx="914400" cy="228600"/>
          </a:xfrm>
          <a:prstGeom prst="rect">
            <a:avLst/>
          </a:prstGeom>
          <a:solidFill>
            <a:srgbClr val="C000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B6F15528-21DE-4FAA-801E-634DDDAF4B2B}" type="slidenum">
              <a:rPr lang="en-US" smtClean="0"/>
              <a:pPr/>
              <a:t>42</a:t>
            </a:fld>
            <a:endParaRPr lang="en-US"/>
          </a:p>
        </p:txBody>
      </p:sp>
    </p:spTree>
    <p:extLst>
      <p:ext uri="{BB962C8B-B14F-4D97-AF65-F5344CB8AC3E}">
        <p14:creationId xmlns:p14="http://schemas.microsoft.com/office/powerpoint/2010/main" val="3810600684"/>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7585"/>
          <a:stretch/>
        </p:blipFill>
        <p:spPr bwMode="auto">
          <a:xfrm>
            <a:off x="1496568" y="1066800"/>
            <a:ext cx="5791200" cy="35366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2"/>
          <p:cNvSpPr>
            <a:spLocks noGrp="1"/>
          </p:cNvSpPr>
          <p:nvPr>
            <p:ph idx="1"/>
          </p:nvPr>
        </p:nvSpPr>
        <p:spPr>
          <a:xfrm>
            <a:off x="381000" y="4800600"/>
            <a:ext cx="8382000" cy="1828800"/>
          </a:xfrm>
        </p:spPr>
        <p:txBody>
          <a:bodyPr>
            <a:normAutofit lnSpcReduction="10000"/>
          </a:bodyPr>
          <a:lstStyle/>
          <a:p>
            <a:r>
              <a:rPr lang="en-US" sz="2200" dirty="0" smtClean="0">
                <a:latin typeface="Arial" panose="020B0604020202020204" pitchFamily="34" charset="0"/>
                <a:cs typeface="Arial" panose="020B0604020202020204" pitchFamily="34" charset="0"/>
              </a:rPr>
              <a:t>Extends the security functions within the TPM chip to the CPU/system</a:t>
            </a:r>
          </a:p>
          <a:p>
            <a:r>
              <a:rPr lang="en-US" sz="2200" dirty="0" smtClean="0">
                <a:latin typeface="Arial" panose="020B0604020202020204" pitchFamily="34" charset="0"/>
                <a:cs typeface="Arial" panose="020B0604020202020204" pitchFamily="34" charset="0"/>
              </a:rPr>
              <a:t>Memory-Mapped (</a:t>
            </a:r>
            <a:r>
              <a:rPr lang="en-US" sz="2200" smtClean="0">
                <a:latin typeface="Arial" panose="020B0604020202020204" pitchFamily="34" charset="0"/>
                <a:cs typeface="Arial" panose="020B0604020202020204" pitchFamily="34" charset="0"/>
              </a:rPr>
              <a:t>fixed address)</a:t>
            </a:r>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Software operation is still the same when the ICH is consolidated </a:t>
            </a:r>
            <a:r>
              <a:rPr lang="en-US" sz="2200" dirty="0">
                <a:latin typeface="Arial" panose="020B0604020202020204" pitchFamily="34" charset="0"/>
                <a:cs typeface="Arial" panose="020B0604020202020204" pitchFamily="34" charset="0"/>
              </a:rPr>
              <a:t>into a </a:t>
            </a:r>
            <a:r>
              <a:rPr lang="en-US" sz="2200" dirty="0" smtClean="0">
                <a:latin typeface="Arial" panose="020B0604020202020204" pitchFamily="34" charset="0"/>
                <a:cs typeface="Arial" panose="020B0604020202020204" pitchFamily="34" charset="0"/>
              </a:rPr>
              <a:t>PCH</a:t>
            </a:r>
          </a:p>
        </p:txBody>
      </p:sp>
      <p:sp>
        <p:nvSpPr>
          <p:cNvPr id="5" name="Title 1"/>
          <p:cNvSpPr>
            <a:spLocks noGrp="1"/>
          </p:cNvSpPr>
          <p:nvPr>
            <p:ph type="title"/>
          </p:nvPr>
        </p:nvSpPr>
        <p:spPr>
          <a:xfrm>
            <a:off x="533400" y="76200"/>
            <a:ext cx="8069540" cy="990600"/>
          </a:xfrm>
        </p:spPr>
        <p:txBody>
          <a:bodyPr>
            <a:normAutofit/>
          </a:bodyPr>
          <a:lstStyle/>
          <a:p>
            <a:r>
              <a:rPr lang="en-US" sz="3600" dirty="0" smtClean="0">
                <a:latin typeface="Arial" panose="020B0604020202020204" pitchFamily="34" charset="0"/>
                <a:cs typeface="Arial" panose="020B0604020202020204" pitchFamily="34" charset="0"/>
              </a:rPr>
              <a:t>Trusted Platform Module (TPM)</a:t>
            </a:r>
            <a:endParaRPr lang="en-US" sz="3600" dirty="0">
              <a:latin typeface="Arial" panose="020B0604020202020204" pitchFamily="34" charset="0"/>
              <a:cs typeface="Arial" panose="020B0604020202020204" pitchFamily="34" charset="0"/>
            </a:endParaRPr>
          </a:p>
        </p:txBody>
      </p:sp>
      <p:sp>
        <p:nvSpPr>
          <p:cNvPr id="8" name="Rectangle 7"/>
          <p:cNvSpPr/>
          <p:nvPr/>
        </p:nvSpPr>
        <p:spPr>
          <a:xfrm>
            <a:off x="2931475" y="4105656"/>
            <a:ext cx="1108905" cy="362975"/>
          </a:xfrm>
          <a:prstGeom prst="rect">
            <a:avLst/>
          </a:prstGeom>
          <a:solidFill>
            <a:srgbClr val="C000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0" y="6550223"/>
            <a:ext cx="6631174" cy="307777"/>
          </a:xfrm>
          <a:prstGeom prst="rect">
            <a:avLst/>
          </a:prstGeom>
          <a:noFill/>
        </p:spPr>
        <p:txBody>
          <a:bodyPr wrap="none" rtlCol="0">
            <a:spAutoFit/>
          </a:bodyPr>
          <a:lstStyle/>
          <a:p>
            <a:r>
              <a:rPr lang="en-US" sz="1400" dirty="0" smtClean="0"/>
              <a:t>Intel I/O Controller Hub 9 Datasheet, because it includes a more complete block diagram</a:t>
            </a:r>
            <a:endParaRPr lang="en-US" sz="1400"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43</a:t>
            </a:fld>
            <a:endParaRPr lang="en-US"/>
          </a:p>
        </p:txBody>
      </p:sp>
    </p:spTree>
    <p:extLst>
      <p:ext uri="{BB962C8B-B14F-4D97-AF65-F5344CB8AC3E}">
        <p14:creationId xmlns:p14="http://schemas.microsoft.com/office/powerpoint/2010/main" val="2808573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7585"/>
          <a:stretch/>
        </p:blipFill>
        <p:spPr bwMode="auto">
          <a:xfrm>
            <a:off x="1676400" y="914400"/>
            <a:ext cx="5791200" cy="35366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ontent Placeholder 2"/>
          <p:cNvSpPr>
            <a:spLocks noGrp="1"/>
          </p:cNvSpPr>
          <p:nvPr>
            <p:ph idx="1"/>
          </p:nvPr>
        </p:nvSpPr>
        <p:spPr>
          <a:xfrm>
            <a:off x="381000" y="4495800"/>
            <a:ext cx="8458200" cy="2133600"/>
          </a:xfrm>
        </p:spPr>
        <p:txBody>
          <a:bodyPr>
            <a:normAutofit fontScale="92500" lnSpcReduction="20000"/>
          </a:bodyPr>
          <a:lstStyle/>
          <a:p>
            <a:r>
              <a:rPr lang="en-US" sz="2200" dirty="0" smtClean="0">
                <a:latin typeface="Arial" panose="020B0604020202020204" pitchFamily="34" charset="0"/>
                <a:cs typeface="Arial" panose="020B0604020202020204" pitchFamily="34" charset="0"/>
              </a:rPr>
              <a:t>It’s where the BIOS binary resides</a:t>
            </a:r>
          </a:p>
          <a:p>
            <a:r>
              <a:rPr lang="en-US" sz="2200" dirty="0" smtClean="0">
                <a:latin typeface="Arial" panose="020B0604020202020204" pitchFamily="34" charset="0"/>
                <a:cs typeface="Arial" panose="020B0604020202020204" pitchFamily="34" charset="0"/>
              </a:rPr>
              <a:t>CPU execution starts here upon system startup</a:t>
            </a:r>
          </a:p>
          <a:p>
            <a:r>
              <a:rPr lang="en-US" sz="2200" dirty="0" smtClean="0">
                <a:latin typeface="Arial" panose="020B0604020202020204" pitchFamily="34" charset="0"/>
                <a:cs typeface="Arial" panose="020B0604020202020204" pitchFamily="34" charset="0"/>
              </a:rPr>
              <a:t>Interface to the device is Memory-Mapped</a:t>
            </a:r>
          </a:p>
          <a:p>
            <a:r>
              <a:rPr lang="en-US" sz="2200" dirty="0" smtClean="0">
                <a:latin typeface="Arial" panose="020B0604020202020204" pitchFamily="34" charset="0"/>
                <a:cs typeface="Arial" panose="020B0604020202020204" pitchFamily="34" charset="0"/>
              </a:rPr>
              <a:t>We’ll cover memory-mapping in the Address Space portion of the course</a:t>
            </a:r>
          </a:p>
          <a:p>
            <a:r>
              <a:rPr lang="en-US" sz="2200" dirty="0" smtClean="0">
                <a:latin typeface="Arial" panose="020B0604020202020204" pitchFamily="34" charset="0"/>
                <a:cs typeface="Arial" panose="020B0604020202020204" pitchFamily="34" charset="0"/>
              </a:rPr>
              <a:t>From a software development, configuration is </a:t>
            </a:r>
            <a:r>
              <a:rPr lang="en-US" sz="2200" dirty="0">
                <a:latin typeface="Arial" panose="020B0604020202020204" pitchFamily="34" charset="0"/>
                <a:cs typeface="Arial" panose="020B0604020202020204" pitchFamily="34" charset="0"/>
              </a:rPr>
              <a:t>still the same when the ICH is consolidated into a PCH</a:t>
            </a:r>
          </a:p>
        </p:txBody>
      </p:sp>
      <p:sp>
        <p:nvSpPr>
          <p:cNvPr id="5" name="Title 1"/>
          <p:cNvSpPr>
            <a:spLocks noGrp="1"/>
          </p:cNvSpPr>
          <p:nvPr>
            <p:ph type="title"/>
          </p:nvPr>
        </p:nvSpPr>
        <p:spPr>
          <a:xfrm>
            <a:off x="465992" y="76200"/>
            <a:ext cx="8229600" cy="990600"/>
          </a:xfrm>
        </p:spPr>
        <p:txBody>
          <a:bodyPr>
            <a:normAutofit/>
          </a:bodyPr>
          <a:lstStyle/>
          <a:p>
            <a:r>
              <a:rPr lang="en-US" sz="3600" dirty="0" smtClean="0">
                <a:latin typeface="Arial" panose="020B0604020202020204" pitchFamily="34" charset="0"/>
                <a:cs typeface="Arial" panose="020B0604020202020204" pitchFamily="34" charset="0"/>
              </a:rPr>
              <a:t>Serial-Peripheral Interface (SPI)</a:t>
            </a:r>
            <a:endParaRPr lang="en-US" sz="3600" dirty="0">
              <a:latin typeface="Arial" panose="020B0604020202020204" pitchFamily="34" charset="0"/>
              <a:cs typeface="Arial" panose="020B0604020202020204" pitchFamily="34" charset="0"/>
            </a:endParaRPr>
          </a:p>
        </p:txBody>
      </p:sp>
      <p:sp>
        <p:nvSpPr>
          <p:cNvPr id="6" name="Rectangle 5"/>
          <p:cNvSpPr/>
          <p:nvPr/>
        </p:nvSpPr>
        <p:spPr>
          <a:xfrm>
            <a:off x="5791200" y="3419669"/>
            <a:ext cx="1072208" cy="282782"/>
          </a:xfrm>
          <a:prstGeom prst="rect">
            <a:avLst/>
          </a:prstGeom>
          <a:solidFill>
            <a:srgbClr val="C000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6571842" y="4114800"/>
            <a:ext cx="2343558" cy="738664"/>
          </a:xfrm>
          <a:prstGeom prst="rect">
            <a:avLst/>
          </a:prstGeom>
          <a:noFill/>
          <a:ln>
            <a:solidFill>
              <a:schemeClr val="tx1"/>
            </a:solidFill>
          </a:ln>
        </p:spPr>
        <p:txBody>
          <a:bodyPr wrap="square" rtlCol="0">
            <a:spAutoFit/>
          </a:bodyPr>
          <a:lstStyle/>
          <a:p>
            <a:r>
              <a:rPr lang="en-US" sz="1400" dirty="0" smtClean="0"/>
              <a:t>(This is the Firmware Hub (FWH).  We’ll cover this when </a:t>
            </a:r>
          </a:p>
          <a:p>
            <a:r>
              <a:rPr lang="en-US" sz="1400" dirty="0" smtClean="0"/>
              <a:t>we talk about SPI.)</a:t>
            </a:r>
            <a:endParaRPr lang="en-US" sz="1400" dirty="0"/>
          </a:p>
        </p:txBody>
      </p:sp>
      <p:cxnSp>
        <p:nvCxnSpPr>
          <p:cNvPr id="10" name="Straight Arrow Connector 9"/>
          <p:cNvCxnSpPr>
            <a:stCxn id="3" idx="1"/>
          </p:cNvCxnSpPr>
          <p:nvPr/>
        </p:nvCxnSpPr>
        <p:spPr>
          <a:xfrm flipH="1" flipV="1">
            <a:off x="6019800" y="4343400"/>
            <a:ext cx="552042" cy="14073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0" y="6550223"/>
            <a:ext cx="6631174" cy="307777"/>
          </a:xfrm>
          <a:prstGeom prst="rect">
            <a:avLst/>
          </a:prstGeom>
          <a:noFill/>
        </p:spPr>
        <p:txBody>
          <a:bodyPr wrap="none" rtlCol="0">
            <a:spAutoFit/>
          </a:bodyPr>
          <a:lstStyle/>
          <a:p>
            <a:r>
              <a:rPr lang="en-US" sz="1400" dirty="0" smtClean="0"/>
              <a:t>Intel I/O Controller Hub 9 Datasheet, because it includes a more complete block diagram</a:t>
            </a:r>
            <a:endParaRPr lang="en-US" sz="1400"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44</a:t>
            </a:fld>
            <a:endParaRPr lang="en-US"/>
          </a:p>
        </p:txBody>
      </p:sp>
    </p:spTree>
    <p:extLst>
      <p:ext uri="{BB962C8B-B14F-4D97-AF65-F5344CB8AC3E}">
        <p14:creationId xmlns:p14="http://schemas.microsoft.com/office/powerpoint/2010/main" val="31972393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02" y="1207294"/>
            <a:ext cx="5938236" cy="52299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0" y="6550223"/>
            <a:ext cx="2506776" cy="307777"/>
          </a:xfrm>
          <a:prstGeom prst="rect">
            <a:avLst/>
          </a:prstGeom>
          <a:noFill/>
        </p:spPr>
        <p:txBody>
          <a:bodyPr wrap="none" rtlCol="0">
            <a:spAutoFit/>
          </a:bodyPr>
          <a:lstStyle/>
          <a:p>
            <a:r>
              <a:rPr lang="en-US" sz="1400" dirty="0" smtClean="0"/>
              <a:t>Intel 4-Series Chipset Datasheet</a:t>
            </a:r>
            <a:endParaRPr lang="en-US" sz="1400" dirty="0"/>
          </a:p>
        </p:txBody>
      </p:sp>
      <p:sp>
        <p:nvSpPr>
          <p:cNvPr id="9" name="Oval 8"/>
          <p:cNvSpPr/>
          <p:nvPr/>
        </p:nvSpPr>
        <p:spPr>
          <a:xfrm>
            <a:off x="2743200" y="2263915"/>
            <a:ext cx="1676400" cy="1165085"/>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Curved Connector 10"/>
          <p:cNvCxnSpPr>
            <a:stCxn id="9" idx="0"/>
          </p:cNvCxnSpPr>
          <p:nvPr/>
        </p:nvCxnSpPr>
        <p:spPr>
          <a:xfrm rot="16200000" flipV="1">
            <a:off x="2830443" y="1512958"/>
            <a:ext cx="587515" cy="914400"/>
          </a:xfrm>
          <a:prstGeom prst="curvedConnector2">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6" name="Content Placeholder 2"/>
          <p:cNvSpPr>
            <a:spLocks noGrp="1"/>
          </p:cNvSpPr>
          <p:nvPr>
            <p:ph idx="1"/>
          </p:nvPr>
        </p:nvSpPr>
        <p:spPr>
          <a:xfrm>
            <a:off x="5943600" y="1068644"/>
            <a:ext cx="3193774" cy="5507240"/>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Bottleneck reduction</a:t>
            </a:r>
          </a:p>
          <a:p>
            <a:r>
              <a:rPr lang="en-US" sz="2200" dirty="0" smtClean="0">
                <a:latin typeface="Arial" panose="020B0604020202020204" pitchFamily="34" charset="0"/>
                <a:cs typeface="Arial" panose="020B0604020202020204" pitchFamily="34" charset="0"/>
              </a:rPr>
              <a:t>Memory Controller moved into the CPU</a:t>
            </a:r>
          </a:p>
          <a:p>
            <a:pPr lvl="1"/>
            <a:r>
              <a:rPr lang="en-US" sz="1800" dirty="0" smtClean="0">
                <a:latin typeface="Arial" panose="020B0604020202020204" pitchFamily="34" charset="0"/>
                <a:cs typeface="Arial" panose="020B0604020202020204" pitchFamily="34" charset="0"/>
              </a:rPr>
              <a:t>AMD did this in ~2003 with Athlon64</a:t>
            </a:r>
          </a:p>
          <a:p>
            <a:pPr lvl="1"/>
            <a:r>
              <a:rPr lang="en-US" sz="1800" dirty="0" smtClean="0">
                <a:latin typeface="Arial" panose="020B0604020202020204" pitchFamily="34" charset="0"/>
                <a:cs typeface="Arial" panose="020B0604020202020204" pitchFamily="34" charset="0"/>
              </a:rPr>
              <a:t>Intel ~2008 (Core i-series CPU)</a:t>
            </a:r>
          </a:p>
          <a:p>
            <a:r>
              <a:rPr lang="en-US" sz="2200" dirty="0" smtClean="0">
                <a:latin typeface="Arial" panose="020B0604020202020204" pitchFamily="34" charset="0"/>
                <a:cs typeface="Arial" panose="020B0604020202020204" pitchFamily="34" charset="0"/>
              </a:rPr>
              <a:t>Graphics processing unit too</a:t>
            </a:r>
          </a:p>
          <a:p>
            <a:r>
              <a:rPr lang="en-US" sz="2200" dirty="0" smtClean="0">
                <a:latin typeface="Arial" panose="020B0604020202020204" pitchFamily="34" charset="0"/>
                <a:cs typeface="Arial" panose="020B0604020202020204" pitchFamily="34" charset="0"/>
              </a:rPr>
              <a:t>The Northbridge was essentially eliminated to form a single component (PCH)</a:t>
            </a:r>
          </a:p>
          <a:p>
            <a:r>
              <a:rPr lang="en-US" sz="2200" dirty="0" smtClean="0">
                <a:latin typeface="Arial" panose="020B0604020202020204" pitchFamily="34" charset="0"/>
                <a:cs typeface="Arial" panose="020B0604020202020204" pitchFamily="34" charset="0"/>
              </a:rPr>
              <a:t>Overall trend is to move high-bottleneck areas closer to the CPU which has the fastest clock on the system</a:t>
            </a:r>
          </a:p>
          <a:p>
            <a:endParaRPr lang="en-US" sz="2200" dirty="0" smtClean="0">
              <a:latin typeface="Arial" panose="020B0604020202020204" pitchFamily="34" charset="0"/>
              <a:cs typeface="Arial" panose="020B0604020202020204" pitchFamily="34" charset="0"/>
            </a:endParaRPr>
          </a:p>
        </p:txBody>
      </p:sp>
      <p:cxnSp>
        <p:nvCxnSpPr>
          <p:cNvPr id="29" name="Straight Arrow Connector 28"/>
          <p:cNvCxnSpPr>
            <a:stCxn id="34" idx="0"/>
          </p:cNvCxnSpPr>
          <p:nvPr/>
        </p:nvCxnSpPr>
        <p:spPr>
          <a:xfrm flipH="1" flipV="1">
            <a:off x="2204162" y="3276602"/>
            <a:ext cx="5638" cy="761998"/>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4" name="Oval 33"/>
          <p:cNvSpPr/>
          <p:nvPr/>
        </p:nvSpPr>
        <p:spPr>
          <a:xfrm>
            <a:off x="762000" y="4038600"/>
            <a:ext cx="2895600" cy="1676400"/>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itle 1"/>
          <p:cNvSpPr>
            <a:spLocks noGrp="1"/>
          </p:cNvSpPr>
          <p:nvPr>
            <p:ph type="title"/>
          </p:nvPr>
        </p:nvSpPr>
        <p:spPr>
          <a:xfrm>
            <a:off x="457200" y="0"/>
            <a:ext cx="8229600" cy="990600"/>
          </a:xfrm>
        </p:spPr>
        <p:txBody>
          <a:bodyPr>
            <a:normAutofit fontScale="90000"/>
          </a:bodyPr>
          <a:lstStyle/>
          <a:p>
            <a:r>
              <a:rPr lang="en-US" sz="3600" dirty="0" smtClean="0">
                <a:latin typeface="Arial" panose="020B0604020202020204" pitchFamily="34" charset="0"/>
                <a:cs typeface="Arial" panose="020B0604020202020204" pitchFamily="34" charset="0"/>
              </a:rPr>
              <a:t>Evolution to Platform Controller Hub (PCH)</a:t>
            </a:r>
            <a:endParaRPr lang="en-US" sz="3600" dirty="0">
              <a:latin typeface="Arial" panose="020B0604020202020204" pitchFamily="34" charset="0"/>
              <a:cs typeface="Arial" panose="020B0604020202020204" pitchFamily="34" charset="0"/>
            </a:endParaRPr>
          </a:p>
        </p:txBody>
      </p:sp>
      <p:sp>
        <p:nvSpPr>
          <p:cNvPr id="30" name="Oval 29"/>
          <p:cNvSpPr/>
          <p:nvPr/>
        </p:nvSpPr>
        <p:spPr>
          <a:xfrm>
            <a:off x="3765263" y="2922658"/>
            <a:ext cx="2254537" cy="142074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urved Connector 30"/>
          <p:cNvCxnSpPr>
            <a:stCxn id="30" idx="0"/>
          </p:cNvCxnSpPr>
          <p:nvPr/>
        </p:nvCxnSpPr>
        <p:spPr>
          <a:xfrm rot="16200000" flipV="1">
            <a:off x="3080437" y="1110563"/>
            <a:ext cx="1398658" cy="2225532"/>
          </a:xfrm>
          <a:prstGeom prst="curvedConnector2">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B6F15528-21DE-4FAA-801E-634DDDAF4B2B}" type="slidenum">
              <a:rPr lang="en-US" smtClean="0"/>
              <a:pPr/>
              <a:t>45</a:t>
            </a:fld>
            <a:endParaRPr lang="en-US"/>
          </a:p>
        </p:txBody>
      </p:sp>
    </p:spTree>
    <p:extLst>
      <p:ext uri="{BB962C8B-B14F-4D97-AF65-F5344CB8AC3E}">
        <p14:creationId xmlns:p14="http://schemas.microsoft.com/office/powerpoint/2010/main" val="8923582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4061" t="4791" r="5133" b="1854"/>
          <a:stretch/>
        </p:blipFill>
        <p:spPr bwMode="auto">
          <a:xfrm>
            <a:off x="152400" y="800100"/>
            <a:ext cx="5324475" cy="5753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2"/>
          <p:cNvSpPr>
            <a:spLocks noGrp="1"/>
          </p:cNvSpPr>
          <p:nvPr>
            <p:ph idx="1"/>
          </p:nvPr>
        </p:nvSpPr>
        <p:spPr>
          <a:xfrm>
            <a:off x="5638800" y="855882"/>
            <a:ext cx="3276600" cy="5773518"/>
          </a:xfrm>
        </p:spPr>
        <p:txBody>
          <a:bodyPr>
            <a:normAutofit fontScale="85000" lnSpcReduction="20000"/>
          </a:bodyPr>
          <a:lstStyle/>
          <a:p>
            <a:r>
              <a:rPr lang="en-US" sz="2200" dirty="0" smtClean="0">
                <a:latin typeface="Arial" panose="020B0604020202020204" pitchFamily="34" charset="0"/>
                <a:cs typeface="Arial" panose="020B0604020202020204" pitchFamily="34" charset="0"/>
              </a:rPr>
              <a:t>Shown here is the </a:t>
            </a:r>
            <a:r>
              <a:rPr lang="en-US" sz="2200" dirty="0">
                <a:latin typeface="Arial" panose="020B0604020202020204" pitchFamily="34" charset="0"/>
                <a:cs typeface="Arial" panose="020B0604020202020204" pitchFamily="34" charset="0"/>
              </a:rPr>
              <a:t>Intel 5-series chipset</a:t>
            </a:r>
          </a:p>
          <a:p>
            <a:r>
              <a:rPr lang="en-US" sz="2200" dirty="0" smtClean="0">
                <a:latin typeface="Arial" panose="020B0604020202020204" pitchFamily="34" charset="0"/>
                <a:cs typeface="Arial" panose="020B0604020202020204" pitchFamily="34" charset="0"/>
              </a:rPr>
              <a:t>First iteration of the consolidation into a single Platform Controller Hub (PCH)</a:t>
            </a:r>
          </a:p>
          <a:p>
            <a:r>
              <a:rPr lang="en-US" sz="2200" dirty="0" smtClean="0">
                <a:latin typeface="Arial" panose="020B0604020202020204" pitchFamily="34" charset="0"/>
                <a:cs typeface="Arial" panose="020B0604020202020204" pitchFamily="34" charset="0"/>
              </a:rPr>
              <a:t>AMD did similar in 2003, but I don’t want to throw too many hardware diagrams at you (despite being different at the hardware level, logically they are similar if not the same)</a:t>
            </a:r>
          </a:p>
          <a:p>
            <a:r>
              <a:rPr lang="en-US" sz="2200" dirty="0" smtClean="0">
                <a:latin typeface="Arial" panose="020B0604020202020204" pitchFamily="34" charset="0"/>
                <a:cs typeface="Arial" panose="020B0604020202020204" pitchFamily="34" charset="0"/>
              </a:rPr>
              <a:t>Better to show you just a few, explain why they are the way they are so then you can interpret new/different ones yourself</a:t>
            </a:r>
          </a:p>
          <a:p>
            <a:r>
              <a:rPr lang="en-US" sz="2200" dirty="0" smtClean="0">
                <a:latin typeface="Arial" panose="020B0604020202020204" pitchFamily="34" charset="0"/>
                <a:cs typeface="Arial" panose="020B0604020202020204" pitchFamily="34" charset="0"/>
              </a:rPr>
              <a:t>Processor is starting to resemble a System On a Chip (</a:t>
            </a:r>
            <a:r>
              <a:rPr lang="en-US" sz="2200" dirty="0" err="1" smtClean="0">
                <a:latin typeface="Arial" panose="020B0604020202020204" pitchFamily="34" charset="0"/>
                <a:cs typeface="Arial" panose="020B0604020202020204" pitchFamily="34" charset="0"/>
              </a:rPr>
              <a:t>SoC</a:t>
            </a:r>
            <a:r>
              <a:rPr lang="en-US" sz="2200" dirty="0" smtClean="0">
                <a:latin typeface="Arial" panose="020B0604020202020204" pitchFamily="34" charset="0"/>
                <a:cs typeface="Arial" panose="020B0604020202020204" pitchFamily="34" charset="0"/>
              </a:rPr>
              <a:t>)</a:t>
            </a:r>
          </a:p>
        </p:txBody>
      </p:sp>
      <p:sp>
        <p:nvSpPr>
          <p:cNvPr id="7" name="TextBox 6"/>
          <p:cNvSpPr txBox="1"/>
          <p:nvPr/>
        </p:nvSpPr>
        <p:spPr>
          <a:xfrm>
            <a:off x="2649" y="6573619"/>
            <a:ext cx="6817251" cy="276999"/>
          </a:xfrm>
          <a:prstGeom prst="rect">
            <a:avLst/>
          </a:prstGeom>
          <a:noFill/>
        </p:spPr>
        <p:txBody>
          <a:bodyPr wrap="none" rtlCol="0">
            <a:spAutoFit/>
          </a:bodyPr>
          <a:lstStyle/>
          <a:p>
            <a:r>
              <a:rPr lang="en-US" sz="1200" dirty="0" smtClean="0"/>
              <a:t>Intel Core i5-600, i3-500 Desktop Processor Series, Intel Pentium Desktop Processor 6000 Series datasheet</a:t>
            </a:r>
            <a:endParaRPr lang="en-US" sz="1200" dirty="0"/>
          </a:p>
        </p:txBody>
      </p:sp>
      <p:sp>
        <p:nvSpPr>
          <p:cNvPr id="10" name="TextBox 9"/>
          <p:cNvSpPr txBox="1"/>
          <p:nvPr/>
        </p:nvSpPr>
        <p:spPr>
          <a:xfrm>
            <a:off x="2527727" y="4050268"/>
            <a:ext cx="712054" cy="369332"/>
          </a:xfrm>
          <a:prstGeom prst="rect">
            <a:avLst/>
          </a:prstGeom>
          <a:solidFill>
            <a:schemeClr val="bg1"/>
          </a:solidFill>
        </p:spPr>
        <p:txBody>
          <a:bodyPr wrap="none" rtlCol="0">
            <a:spAutoFit/>
          </a:bodyPr>
          <a:lstStyle/>
          <a:p>
            <a:r>
              <a:rPr lang="en-US" dirty="0" smtClean="0"/>
              <a:t>(PCH)</a:t>
            </a:r>
            <a:endParaRPr lang="en-US" dirty="0"/>
          </a:p>
        </p:txBody>
      </p:sp>
      <p:sp>
        <p:nvSpPr>
          <p:cNvPr id="15" name="Title 1"/>
          <p:cNvSpPr>
            <a:spLocks noGrp="1"/>
          </p:cNvSpPr>
          <p:nvPr>
            <p:ph type="title"/>
          </p:nvPr>
        </p:nvSpPr>
        <p:spPr>
          <a:xfrm>
            <a:off x="457200" y="0"/>
            <a:ext cx="8229600" cy="800100"/>
          </a:xfrm>
        </p:spPr>
        <p:txBody>
          <a:bodyPr>
            <a:normAutofit/>
          </a:bodyPr>
          <a:lstStyle/>
          <a:p>
            <a:r>
              <a:rPr lang="en-US" sz="3600" dirty="0" smtClean="0">
                <a:latin typeface="Arial" panose="020B0604020202020204" pitchFamily="34" charset="0"/>
                <a:cs typeface="Arial" panose="020B0604020202020204" pitchFamily="34" charset="0"/>
              </a:rPr>
              <a:t>Now everything’s just </a:t>
            </a:r>
            <a:r>
              <a:rPr lang="en-US" sz="3600" dirty="0" err="1" smtClean="0">
                <a:latin typeface="Arial" panose="020B0604020202020204" pitchFamily="34" charset="0"/>
                <a:cs typeface="Arial" panose="020B0604020202020204" pitchFamily="34" charset="0"/>
              </a:rPr>
              <a:t>PCHy</a:t>
            </a:r>
            <a:endParaRPr lang="en-US" sz="3600" dirty="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46</a:t>
            </a:fld>
            <a:endParaRPr lang="en-US"/>
          </a:p>
        </p:txBody>
      </p:sp>
    </p:spTree>
    <p:extLst>
      <p:ext uri="{BB962C8B-B14F-4D97-AF65-F5344CB8AC3E}">
        <p14:creationId xmlns:p14="http://schemas.microsoft.com/office/powerpoint/2010/main" val="9679785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4061" t="41577" r="5133" b="1854"/>
          <a:stretch/>
        </p:blipFill>
        <p:spPr bwMode="auto">
          <a:xfrm>
            <a:off x="1495425" y="1143000"/>
            <a:ext cx="5324475" cy="3486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Content Placeholder 2"/>
          <p:cNvSpPr>
            <a:spLocks noGrp="1"/>
          </p:cNvSpPr>
          <p:nvPr>
            <p:ph idx="1"/>
          </p:nvPr>
        </p:nvSpPr>
        <p:spPr>
          <a:xfrm>
            <a:off x="381000" y="4629149"/>
            <a:ext cx="8458200" cy="1944469"/>
          </a:xfrm>
        </p:spPr>
        <p:txBody>
          <a:bodyPr>
            <a:normAutofit fontScale="92500" lnSpcReduction="20000"/>
          </a:bodyPr>
          <a:lstStyle/>
          <a:p>
            <a:r>
              <a:rPr lang="en-US" sz="2200" dirty="0" smtClean="0">
                <a:latin typeface="Arial" panose="020B0604020202020204" pitchFamily="34" charset="0"/>
                <a:cs typeface="Arial" panose="020B0604020202020204" pitchFamily="34" charset="0"/>
              </a:rPr>
              <a:t>All the ICH components that we cared about for this course are still present</a:t>
            </a:r>
          </a:p>
          <a:p>
            <a:pPr lvl="1"/>
            <a:r>
              <a:rPr lang="en-US" sz="1800" dirty="0" smtClean="0">
                <a:latin typeface="Arial" panose="020B0604020202020204" pitchFamily="34" charset="0"/>
                <a:cs typeface="Arial" panose="020B0604020202020204" pitchFamily="34" charset="0"/>
              </a:rPr>
              <a:t>From a software standpoint, even their mode of access is the same</a:t>
            </a:r>
          </a:p>
          <a:p>
            <a:r>
              <a:rPr lang="en-US" sz="2200" dirty="0" smtClean="0">
                <a:latin typeface="Arial" panose="020B0604020202020204" pitchFamily="34" charset="0"/>
                <a:cs typeface="Arial" panose="020B0604020202020204" pitchFamily="34" charset="0"/>
              </a:rPr>
              <a:t>Functionally speaking, most of what we’ll be looking at is agnostic as to whether its MCH/ICH or PCH</a:t>
            </a:r>
          </a:p>
          <a:p>
            <a:pPr lvl="1"/>
            <a:r>
              <a:rPr lang="en-US" sz="1800" dirty="0" smtClean="0">
                <a:latin typeface="Arial" panose="020B0604020202020204" pitchFamily="34" charset="0"/>
                <a:cs typeface="Arial" panose="020B0604020202020204" pitchFamily="34" charset="0"/>
              </a:rPr>
              <a:t>There are a few exceptions and those will be addressed as they crop up as well as how you account for them </a:t>
            </a:r>
          </a:p>
        </p:txBody>
      </p:sp>
      <p:sp>
        <p:nvSpPr>
          <p:cNvPr id="7" name="TextBox 6"/>
          <p:cNvSpPr txBox="1"/>
          <p:nvPr/>
        </p:nvSpPr>
        <p:spPr>
          <a:xfrm>
            <a:off x="2649" y="6573619"/>
            <a:ext cx="6817251" cy="276999"/>
          </a:xfrm>
          <a:prstGeom prst="rect">
            <a:avLst/>
          </a:prstGeom>
          <a:noFill/>
        </p:spPr>
        <p:txBody>
          <a:bodyPr wrap="none" rtlCol="0">
            <a:spAutoFit/>
          </a:bodyPr>
          <a:lstStyle/>
          <a:p>
            <a:r>
              <a:rPr lang="en-US" sz="1200" dirty="0" smtClean="0"/>
              <a:t>Intel Core i5-600, i3-500 Desktop Processor Series, Intel Pentium Desktop Processor 6000 Series datasheet</a:t>
            </a:r>
            <a:endParaRPr lang="en-US" sz="1200" dirty="0"/>
          </a:p>
        </p:txBody>
      </p:sp>
      <p:sp>
        <p:nvSpPr>
          <p:cNvPr id="6" name="Title 1"/>
          <p:cNvSpPr>
            <a:spLocks noGrp="1"/>
          </p:cNvSpPr>
          <p:nvPr>
            <p:ph type="title"/>
          </p:nvPr>
        </p:nvSpPr>
        <p:spPr>
          <a:xfrm>
            <a:off x="457200" y="152400"/>
            <a:ext cx="8229600" cy="1143000"/>
          </a:xfrm>
        </p:spPr>
        <p:txBody>
          <a:bodyPr>
            <a:normAutofit/>
          </a:bodyPr>
          <a:lstStyle/>
          <a:p>
            <a:r>
              <a:rPr lang="en-US" sz="3600" dirty="0" smtClean="0">
                <a:latin typeface="Arial" panose="020B0604020202020204" pitchFamily="34" charset="0"/>
                <a:cs typeface="Arial" panose="020B0604020202020204" pitchFamily="34" charset="0"/>
              </a:rPr>
              <a:t>Platform Controller Hub (PCH)</a:t>
            </a:r>
            <a:endParaRPr lang="en-US" sz="3600" dirty="0">
              <a:latin typeface="Arial" panose="020B0604020202020204" pitchFamily="34" charset="0"/>
              <a:cs typeface="Arial" panose="020B0604020202020204" pitchFamily="34" charset="0"/>
            </a:endParaRPr>
          </a:p>
        </p:txBody>
      </p:sp>
      <p:sp>
        <p:nvSpPr>
          <p:cNvPr id="9" name="TextBox 8"/>
          <p:cNvSpPr txBox="1"/>
          <p:nvPr/>
        </p:nvSpPr>
        <p:spPr>
          <a:xfrm>
            <a:off x="3886200" y="2209800"/>
            <a:ext cx="712054" cy="369332"/>
          </a:xfrm>
          <a:prstGeom prst="rect">
            <a:avLst/>
          </a:prstGeom>
          <a:noFill/>
        </p:spPr>
        <p:txBody>
          <a:bodyPr wrap="none" rtlCol="0">
            <a:spAutoFit/>
          </a:bodyPr>
          <a:lstStyle/>
          <a:p>
            <a:r>
              <a:rPr lang="en-US" dirty="0" smtClean="0"/>
              <a:t>(PCH)</a:t>
            </a:r>
            <a:endParaRPr lang="en-US"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47</a:t>
            </a:fld>
            <a:endParaRPr lang="en-US"/>
          </a:p>
        </p:txBody>
      </p:sp>
    </p:spTree>
    <p:extLst>
      <p:ext uri="{BB962C8B-B14F-4D97-AF65-F5344CB8AC3E}">
        <p14:creationId xmlns:p14="http://schemas.microsoft.com/office/powerpoint/2010/main" val="35438867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171575"/>
            <a:ext cx="4823657" cy="5686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2"/>
          <p:cNvSpPr>
            <a:spLocks noGrp="1"/>
          </p:cNvSpPr>
          <p:nvPr>
            <p:ph idx="1"/>
          </p:nvPr>
        </p:nvSpPr>
        <p:spPr>
          <a:xfrm>
            <a:off x="5357056" y="1219200"/>
            <a:ext cx="3482144" cy="5638800"/>
          </a:xfrm>
        </p:spPr>
        <p:txBody>
          <a:bodyPr>
            <a:normAutofit fontScale="92500"/>
          </a:bodyPr>
          <a:lstStyle/>
          <a:p>
            <a:r>
              <a:rPr lang="en-US" sz="2200" dirty="0" smtClean="0">
                <a:latin typeface="Arial" panose="020B0604020202020204" pitchFamily="34" charset="0"/>
                <a:cs typeface="Arial" panose="020B0604020202020204" pitchFamily="34" charset="0"/>
              </a:rPr>
              <a:t>This is how the processor sees the chipset devices</a:t>
            </a:r>
          </a:p>
          <a:p>
            <a:r>
              <a:rPr lang="en-US" sz="2200" dirty="0" smtClean="0">
                <a:latin typeface="Arial" panose="020B0604020202020204" pitchFamily="34" charset="0"/>
                <a:cs typeface="Arial" panose="020B0604020202020204" pitchFamily="34" charset="0"/>
              </a:rPr>
              <a:t>Not actually a complete diagram, there are more devices listed in the datasheet than what Intel included in this diagram</a:t>
            </a:r>
          </a:p>
          <a:p>
            <a:r>
              <a:rPr lang="en-US" sz="2200" dirty="0" smtClean="0">
                <a:latin typeface="Arial" panose="020B0604020202020204" pitchFamily="34" charset="0"/>
                <a:cs typeface="Arial" panose="020B0604020202020204" pitchFamily="34" charset="0"/>
              </a:rPr>
              <a:t>Some devices have additional functions (it’s a PCI-thing which we’ll talk about)</a:t>
            </a:r>
          </a:p>
          <a:p>
            <a:pPr marL="0" indent="0">
              <a:buNone/>
            </a:pPr>
            <a:endParaRPr lang="en-US" sz="1800" dirty="0" smtClean="0">
              <a:latin typeface="Arial" panose="020B0604020202020204" pitchFamily="34" charset="0"/>
              <a:cs typeface="Arial" panose="020B0604020202020204" pitchFamily="34" charset="0"/>
            </a:endParaRPr>
          </a:p>
          <a:p>
            <a:pPr marL="0" indent="0">
              <a:buNone/>
            </a:pPr>
            <a:endParaRPr lang="en-US" sz="1800" dirty="0" smtClean="0">
              <a:latin typeface="Arial" panose="020B0604020202020204" pitchFamily="34" charset="0"/>
              <a:cs typeface="Arial" panose="020B0604020202020204" pitchFamily="34" charset="0"/>
            </a:endParaRPr>
          </a:p>
          <a:p>
            <a:pPr marL="0" indent="0">
              <a:buNone/>
            </a:pPr>
            <a:endParaRPr lang="en-US" sz="1800" dirty="0" smtClean="0">
              <a:latin typeface="Arial" panose="020B0604020202020204" pitchFamily="34" charset="0"/>
              <a:cs typeface="Arial" panose="020B0604020202020204" pitchFamily="34" charset="0"/>
            </a:endParaRPr>
          </a:p>
          <a:p>
            <a:pPr marL="0" indent="0">
              <a:buNone/>
            </a:pPr>
            <a:r>
              <a:rPr lang="en-US" sz="1800" dirty="0" smtClean="0">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Device 2 </a:t>
            </a:r>
            <a:r>
              <a:rPr lang="en-US" sz="1800" dirty="0" smtClean="0">
                <a:latin typeface="Arial" panose="020B0604020202020204" pitchFamily="34" charset="0"/>
                <a:cs typeface="Arial" panose="020B0604020202020204" pitchFamily="34" charset="0"/>
              </a:rPr>
              <a:t>won’t be implemented if there is an </a:t>
            </a:r>
            <a:r>
              <a:rPr lang="en-US" sz="1800" dirty="0">
                <a:latin typeface="Arial" panose="020B0604020202020204" pitchFamily="34" charset="0"/>
                <a:cs typeface="Arial" panose="020B0604020202020204" pitchFamily="34" charset="0"/>
              </a:rPr>
              <a:t>external graphics card.  </a:t>
            </a:r>
            <a:endParaRPr lang="en-US" sz="2200" dirty="0" smtClean="0">
              <a:latin typeface="Arial" panose="020B0604020202020204" pitchFamily="34" charset="0"/>
              <a:cs typeface="Arial" panose="020B0604020202020204" pitchFamily="34" charset="0"/>
            </a:endParaRPr>
          </a:p>
          <a:p>
            <a:endParaRPr lang="en-US" sz="2200" dirty="0">
              <a:latin typeface="Arial" panose="020B0604020202020204" pitchFamily="34" charset="0"/>
              <a:cs typeface="Arial" panose="020B0604020202020204" pitchFamily="34" charset="0"/>
            </a:endParaRPr>
          </a:p>
        </p:txBody>
      </p:sp>
      <p:sp>
        <p:nvSpPr>
          <p:cNvPr id="7" name="Title 1"/>
          <p:cNvSpPr>
            <a:spLocks noGrp="1"/>
          </p:cNvSpPr>
          <p:nvPr>
            <p:ph type="title"/>
          </p:nvPr>
        </p:nvSpPr>
        <p:spPr>
          <a:xfrm>
            <a:off x="470732" y="152400"/>
            <a:ext cx="8229600" cy="914400"/>
          </a:xfrm>
        </p:spPr>
        <p:txBody>
          <a:bodyPr/>
          <a:lstStyle/>
          <a:p>
            <a:r>
              <a:rPr lang="en-US" dirty="0" smtClean="0">
                <a:latin typeface="Arial" panose="020B0604020202020204" pitchFamily="34" charset="0"/>
                <a:cs typeface="Arial" panose="020B0604020202020204" pitchFamily="34" charset="0"/>
              </a:rPr>
              <a:t>Software Model</a:t>
            </a:r>
            <a:endParaRPr lang="en-US" dirty="0">
              <a:latin typeface="Arial" panose="020B0604020202020204" pitchFamily="34" charset="0"/>
              <a:cs typeface="Arial" panose="020B0604020202020204" pitchFamily="34" charset="0"/>
            </a:endParaRPr>
          </a:p>
        </p:txBody>
      </p:sp>
      <p:sp>
        <p:nvSpPr>
          <p:cNvPr id="2" name="Slide Number Placeholder 1"/>
          <p:cNvSpPr>
            <a:spLocks noGrp="1"/>
          </p:cNvSpPr>
          <p:nvPr>
            <p:ph type="sldNum" sz="quarter" idx="12"/>
          </p:nvPr>
        </p:nvSpPr>
        <p:spPr/>
        <p:txBody>
          <a:bodyPr/>
          <a:lstStyle/>
          <a:p>
            <a:fld id="{B6F15528-21DE-4FAA-801E-634DDDAF4B2B}" type="slidenum">
              <a:rPr lang="en-US" smtClean="0"/>
              <a:pPr/>
              <a:t>48</a:t>
            </a:fld>
            <a:endParaRPr lang="en-US"/>
          </a:p>
        </p:txBody>
      </p:sp>
    </p:spTree>
    <p:extLst>
      <p:ext uri="{BB962C8B-B14F-4D97-AF65-F5344CB8AC3E}">
        <p14:creationId xmlns:p14="http://schemas.microsoft.com/office/powerpoint/2010/main" val="35007741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0732" y="152400"/>
            <a:ext cx="8229600" cy="838200"/>
          </a:xfrm>
        </p:spPr>
        <p:txBody>
          <a:bodyPr>
            <a:normAutofit/>
          </a:bodyPr>
          <a:lstStyle/>
          <a:p>
            <a:r>
              <a:rPr lang="en-US" sz="3600" dirty="0" smtClean="0">
                <a:latin typeface="Arial" panose="020B0604020202020204" pitchFamily="34" charset="0"/>
                <a:cs typeface="Arial" panose="020B0604020202020204" pitchFamily="34" charset="0"/>
              </a:rPr>
              <a:t>Device 0: DRAM Controller</a:t>
            </a:r>
            <a:endParaRPr lang="en-US" sz="3600" dirty="0">
              <a:latin typeface="Arial" panose="020B0604020202020204" pitchFamily="34" charset="0"/>
              <a:cs typeface="Arial" panose="020B0604020202020204"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171575"/>
            <a:ext cx="4823657" cy="5686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2"/>
          <p:cNvSpPr>
            <a:spLocks noGrp="1"/>
          </p:cNvSpPr>
          <p:nvPr>
            <p:ph idx="1"/>
          </p:nvPr>
        </p:nvSpPr>
        <p:spPr>
          <a:xfrm>
            <a:off x="5357056" y="1143000"/>
            <a:ext cx="3329743" cy="5638800"/>
          </a:xfrm>
        </p:spPr>
        <p:txBody>
          <a:bodyPr>
            <a:normAutofit/>
          </a:bodyPr>
          <a:lstStyle/>
          <a:p>
            <a:r>
              <a:rPr lang="en-US" sz="2200" dirty="0" smtClean="0">
                <a:latin typeface="Arial" panose="020B0604020202020204" pitchFamily="34" charset="0"/>
                <a:cs typeface="Arial" panose="020B0604020202020204" pitchFamily="34" charset="0"/>
              </a:rPr>
              <a:t>Device 0 – DRAM Controller</a:t>
            </a:r>
          </a:p>
          <a:p>
            <a:r>
              <a:rPr lang="en-US" sz="2200" dirty="0" smtClean="0">
                <a:latin typeface="Arial" panose="020B0604020202020204" pitchFamily="34" charset="0"/>
                <a:cs typeface="Arial" panose="020B0604020202020204" pitchFamily="34" charset="0"/>
              </a:rPr>
              <a:t>Configured by BIOS to define much of the memory map</a:t>
            </a:r>
          </a:p>
          <a:p>
            <a:pPr lvl="1"/>
            <a:r>
              <a:rPr lang="en-US" sz="1800" dirty="0" smtClean="0">
                <a:latin typeface="Arial" panose="020B0604020202020204" pitchFamily="34" charset="0"/>
                <a:cs typeface="Arial" panose="020B0604020202020204" pitchFamily="34" charset="0"/>
              </a:rPr>
              <a:t>SMM</a:t>
            </a:r>
          </a:p>
          <a:p>
            <a:pPr lvl="1"/>
            <a:r>
              <a:rPr lang="en-US" sz="1800" dirty="0" smtClean="0">
                <a:latin typeface="Arial" panose="020B0604020202020204" pitchFamily="34" charset="0"/>
                <a:cs typeface="Arial" panose="020B0604020202020204" pitchFamily="34" charset="0"/>
              </a:rPr>
              <a:t>PCI Express base address register space(PCIEXBAR)</a:t>
            </a:r>
          </a:p>
          <a:p>
            <a:pPr lvl="1"/>
            <a:r>
              <a:rPr lang="en-US" sz="1800" dirty="0" smtClean="0">
                <a:latin typeface="Arial" panose="020B0604020202020204" pitchFamily="34" charset="0"/>
                <a:cs typeface="Arial" panose="020B0604020202020204" pitchFamily="34" charset="0"/>
              </a:rPr>
              <a:t>Etc.</a:t>
            </a:r>
          </a:p>
          <a:p>
            <a:endParaRPr lang="en-US" sz="2200" dirty="0" smtClean="0">
              <a:latin typeface="Arial" panose="020B0604020202020204" pitchFamily="34" charset="0"/>
              <a:cs typeface="Arial" panose="020B0604020202020204" pitchFamily="34" charset="0"/>
            </a:endParaRPr>
          </a:p>
          <a:p>
            <a:endParaRPr lang="en-US" sz="2200" dirty="0">
              <a:latin typeface="Arial" panose="020B0604020202020204" pitchFamily="34" charset="0"/>
              <a:cs typeface="Arial" panose="020B0604020202020204" pitchFamily="34" charset="0"/>
            </a:endParaRPr>
          </a:p>
        </p:txBody>
      </p:sp>
      <p:sp>
        <p:nvSpPr>
          <p:cNvPr id="3" name="Rectangle 2"/>
          <p:cNvSpPr/>
          <p:nvPr/>
        </p:nvSpPr>
        <p:spPr>
          <a:xfrm>
            <a:off x="3594846" y="2610651"/>
            <a:ext cx="887508" cy="591671"/>
          </a:xfrm>
          <a:prstGeom prst="rect">
            <a:avLst/>
          </a:prstGeom>
          <a:solidFill>
            <a:srgbClr val="00B05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49</a:t>
            </a:fld>
            <a:endParaRPr lang="en-US"/>
          </a:p>
        </p:txBody>
      </p:sp>
    </p:spTree>
    <p:extLst>
      <p:ext uri="{BB962C8B-B14F-4D97-AF65-F5344CB8AC3E}">
        <p14:creationId xmlns:p14="http://schemas.microsoft.com/office/powerpoint/2010/main" val="235628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upload.wikimedia.org/wikipedia/commons/6/69/PapaLegbaCharlesSanderson.jpg"/>
          <p:cNvPicPr>
            <a:picLocks noChangeAspect="1" noChangeArrowheads="1"/>
          </p:cNvPicPr>
          <p:nvPr/>
        </p:nvPicPr>
        <p:blipFill>
          <a:blip r:embed="rId3">
            <a:alphaModFix amt="22000"/>
            <a:extLst>
              <a:ext uri="{28A0092B-C50C-407E-A947-70E740481C1C}">
                <a14:useLocalDpi xmlns:a14="http://schemas.microsoft.com/office/drawing/2010/main" val="0"/>
              </a:ext>
            </a:extLst>
          </a:blip>
          <a:srcRect/>
          <a:stretch>
            <a:fillRect/>
          </a:stretch>
        </p:blipFill>
        <p:spPr bwMode="auto">
          <a:xfrm>
            <a:off x="-10220" y="-1244596"/>
            <a:ext cx="9154220" cy="909319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274638"/>
            <a:ext cx="8229600" cy="868362"/>
          </a:xfrm>
        </p:spPr>
        <p:txBody>
          <a:bodyPr/>
          <a:lstStyle/>
          <a:p>
            <a:r>
              <a:rPr lang="en-US" dirty="0">
                <a:latin typeface="Arial" panose="020B0604020202020204" pitchFamily="34" charset="0"/>
                <a:cs typeface="Arial" panose="020B0604020202020204" pitchFamily="34" charset="0"/>
              </a:rPr>
              <a:t>About Us</a:t>
            </a:r>
            <a:endParaRPr lang="en-US" dirty="0"/>
          </a:p>
        </p:txBody>
      </p:sp>
      <p:sp>
        <p:nvSpPr>
          <p:cNvPr id="3" name="Content Placeholder 2"/>
          <p:cNvSpPr>
            <a:spLocks noGrp="1"/>
          </p:cNvSpPr>
          <p:nvPr>
            <p:ph idx="1"/>
          </p:nvPr>
        </p:nvSpPr>
        <p:spPr>
          <a:xfrm>
            <a:off x="457200" y="1600200"/>
            <a:ext cx="8229600" cy="4525963"/>
          </a:xfrm>
        </p:spPr>
        <p:txBody>
          <a:bodyPr>
            <a:normAutofit lnSpcReduction="10000"/>
          </a:bodyPr>
          <a:lstStyle/>
          <a:p>
            <a:r>
              <a:rPr lang="en-US" sz="2400" dirty="0" smtClean="0">
                <a:latin typeface="Arial" panose="020B0604020202020204" pitchFamily="34" charset="0"/>
                <a:cs typeface="Arial" panose="020B0604020202020204" pitchFamily="34" charset="0"/>
              </a:rPr>
              <a:t>Full time security </a:t>
            </a:r>
            <a:r>
              <a:rPr lang="en-US" sz="2400" dirty="0">
                <a:latin typeface="Arial" panose="020B0604020202020204" pitchFamily="34" charset="0"/>
                <a:cs typeface="Arial" panose="020B0604020202020204" pitchFamily="34" charset="0"/>
              </a:rPr>
              <a:t>researchers at The MITRE Corporation</a:t>
            </a:r>
          </a:p>
          <a:p>
            <a:r>
              <a:rPr lang="en-US" sz="2400" i="1" u="sng" dirty="0">
                <a:latin typeface="Arial" panose="020B0604020202020204" pitchFamily="34" charset="0"/>
                <a:cs typeface="Arial" panose="020B0604020202020204" pitchFamily="34" charset="0"/>
              </a:rPr>
              <a:t>"The author's affiliation with The MITRE Corporation is provided for identification purposes only, and is not intended to convey or imply MITRE's concurrence with, or support for, the positions, opinions or viewpoints expressed by the author."</a:t>
            </a:r>
          </a:p>
          <a:p>
            <a:endParaRPr lang="en-US" sz="2400" i="1" u="sng"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Officially here as </a:t>
            </a:r>
            <a:r>
              <a:rPr lang="en-US" sz="2400" dirty="0" err="1" smtClean="0">
                <a:latin typeface="Arial" panose="020B0604020202020204" pitchFamily="34" charset="0"/>
                <a:cs typeface="Arial" panose="020B0604020202020204" pitchFamily="34" charset="0"/>
              </a:rPr>
              <a:t>LegbaCore</a:t>
            </a:r>
            <a:r>
              <a:rPr lang="en-US" sz="2400" dirty="0">
                <a:latin typeface="Arial" panose="020B0604020202020204" pitchFamily="34" charset="0"/>
                <a:cs typeface="Arial" panose="020B0604020202020204" pitchFamily="34" charset="0"/>
              </a:rPr>
              <a:t>, </a:t>
            </a:r>
            <a:r>
              <a:rPr lang="en-US" sz="2400" dirty="0" smtClean="0">
                <a:latin typeface="Arial" panose="020B0604020202020204" pitchFamily="34" charset="0"/>
                <a:cs typeface="Arial" panose="020B0604020202020204" pitchFamily="34" charset="0"/>
              </a:rPr>
              <a:t>LLC, </a:t>
            </a:r>
            <a:r>
              <a:rPr lang="en-US" sz="2400" dirty="0">
                <a:latin typeface="Arial" panose="020B0604020202020204" pitchFamily="34" charset="0"/>
                <a:cs typeface="Arial" panose="020B0604020202020204" pitchFamily="34" charset="0"/>
              </a:rPr>
              <a:t>our training company</a:t>
            </a:r>
          </a:p>
          <a:p>
            <a:pPr lvl="1"/>
            <a:r>
              <a:rPr lang="en-US" sz="2000" dirty="0" smtClean="0">
                <a:latin typeface="Arial" panose="020B0604020202020204" pitchFamily="34" charset="0"/>
                <a:cs typeface="Arial" panose="020B0604020202020204" pitchFamily="34" charset="0"/>
              </a:rPr>
              <a:t>"Papa </a:t>
            </a:r>
            <a:r>
              <a:rPr lang="en-US" sz="2000" dirty="0" err="1" smtClean="0">
                <a:latin typeface="Arial" panose="020B0604020202020204" pitchFamily="34" charset="0"/>
                <a:cs typeface="Arial" panose="020B0604020202020204" pitchFamily="34" charset="0"/>
              </a:rPr>
              <a:t>Legba</a:t>
            </a:r>
            <a:r>
              <a:rPr lang="en-US" sz="2000" dirty="0" smtClean="0">
                <a:latin typeface="Arial" panose="020B0604020202020204" pitchFamily="34" charset="0"/>
                <a:cs typeface="Arial" panose="020B0604020202020204" pitchFamily="34" charset="0"/>
              </a:rPr>
              <a:t>, Hear my call!"</a:t>
            </a:r>
            <a:endParaRPr lang="en-US" sz="20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We've never been employed as BIOS developers, we've just just been researchers investigating what it would take to build more secure systems</a:t>
            </a:r>
          </a:p>
        </p:txBody>
      </p:sp>
    </p:spTree>
    <p:extLst>
      <p:ext uri="{BB962C8B-B14F-4D97-AF65-F5344CB8AC3E}">
        <p14:creationId xmlns:p14="http://schemas.microsoft.com/office/powerpoint/2010/main" val="1928020370"/>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0732" y="152400"/>
            <a:ext cx="8229600" cy="838200"/>
          </a:xfrm>
        </p:spPr>
        <p:txBody>
          <a:bodyPr>
            <a:normAutofit/>
          </a:bodyPr>
          <a:lstStyle/>
          <a:p>
            <a:r>
              <a:rPr lang="en-US" sz="3600" dirty="0">
                <a:latin typeface="Arial" panose="020B0604020202020204" pitchFamily="34" charset="0"/>
                <a:cs typeface="Arial" panose="020B0604020202020204" pitchFamily="34" charset="0"/>
              </a:rPr>
              <a:t>Device </a:t>
            </a:r>
            <a:r>
              <a:rPr lang="en-US" sz="3600" dirty="0" smtClean="0">
                <a:latin typeface="Arial" panose="020B0604020202020204" pitchFamily="34" charset="0"/>
                <a:cs typeface="Arial" panose="020B0604020202020204" pitchFamily="34" charset="0"/>
              </a:rPr>
              <a:t>31: LPC Interface Bridge</a:t>
            </a:r>
            <a:endParaRPr lang="en-US" sz="3600" dirty="0">
              <a:latin typeface="Arial" panose="020B0604020202020204" pitchFamily="34" charset="0"/>
              <a:cs typeface="Arial" panose="020B0604020202020204"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171575"/>
            <a:ext cx="4823657" cy="5686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ontent Placeholder 2"/>
          <p:cNvSpPr>
            <a:spLocks noGrp="1"/>
          </p:cNvSpPr>
          <p:nvPr>
            <p:ph idx="1"/>
          </p:nvPr>
        </p:nvSpPr>
        <p:spPr>
          <a:xfrm>
            <a:off x="5357056" y="1143000"/>
            <a:ext cx="3558344" cy="5638800"/>
          </a:xfrm>
        </p:spPr>
        <p:txBody>
          <a:bodyPr>
            <a:normAutofit lnSpcReduction="10000"/>
          </a:bodyPr>
          <a:lstStyle/>
          <a:p>
            <a:r>
              <a:rPr lang="en-US" sz="2200" dirty="0" smtClean="0">
                <a:latin typeface="Arial" panose="020B0604020202020204" pitchFamily="34" charset="0"/>
                <a:cs typeface="Arial" panose="020B0604020202020204" pitchFamily="34" charset="0"/>
              </a:rPr>
              <a:t>Device 31 – Low Pin Count Interface (LPC) Bridge</a:t>
            </a:r>
          </a:p>
          <a:p>
            <a:r>
              <a:rPr lang="en-US" sz="2200" dirty="0" smtClean="0">
                <a:latin typeface="Arial" panose="020B0604020202020204" pitchFamily="34" charset="0"/>
                <a:cs typeface="Arial" panose="020B0604020202020204" pitchFamily="34" charset="0"/>
              </a:rPr>
              <a:t>Located on ICH (or PCH if it’s a PCH system)</a:t>
            </a:r>
          </a:p>
          <a:p>
            <a:r>
              <a:rPr lang="en-US" sz="2200" dirty="0" smtClean="0">
                <a:latin typeface="Arial" panose="020B0604020202020204" pitchFamily="34" charset="0"/>
                <a:cs typeface="Arial" panose="020B0604020202020204" pitchFamily="34" charset="0"/>
              </a:rPr>
              <a:t>Implements various system management functions</a:t>
            </a:r>
          </a:p>
          <a:p>
            <a:r>
              <a:rPr lang="en-US" sz="2200" dirty="0" smtClean="0">
                <a:latin typeface="Arial" panose="020B0604020202020204" pitchFamily="34" charset="0"/>
                <a:cs typeface="Arial" panose="020B0604020202020204" pitchFamily="34" charset="0"/>
              </a:rPr>
              <a:t>We reference this device a lot</a:t>
            </a:r>
          </a:p>
          <a:p>
            <a:r>
              <a:rPr lang="en-US" sz="2200" dirty="0" smtClean="0">
                <a:latin typeface="Arial" panose="020B0604020202020204" pitchFamily="34" charset="0"/>
                <a:cs typeface="Arial" panose="020B0604020202020204" pitchFamily="34" charset="0"/>
              </a:rPr>
              <a:t>Spec: </a:t>
            </a:r>
            <a:r>
              <a:rPr lang="en-US" sz="2200" dirty="0" smtClean="0">
                <a:latin typeface="Arial" panose="020B0604020202020204" pitchFamily="34" charset="0"/>
                <a:cs typeface="Arial" panose="020B0604020202020204" pitchFamily="34" charset="0"/>
                <a:hlinkClick r:id="rId4"/>
              </a:rPr>
              <a:t>http</a:t>
            </a:r>
            <a:r>
              <a:rPr lang="en-US" sz="2200" dirty="0">
                <a:latin typeface="Arial" panose="020B0604020202020204" pitchFamily="34" charset="0"/>
                <a:cs typeface="Arial" panose="020B0604020202020204" pitchFamily="34" charset="0"/>
                <a:hlinkClick r:id="rId4"/>
              </a:rPr>
              <a:t>://</a:t>
            </a:r>
            <a:r>
              <a:rPr lang="en-US" sz="2200" dirty="0" smtClean="0">
                <a:latin typeface="Arial" panose="020B0604020202020204" pitchFamily="34" charset="0"/>
                <a:cs typeface="Arial" panose="020B0604020202020204" pitchFamily="34" charset="0"/>
                <a:hlinkClick r:id="rId4"/>
              </a:rPr>
              <a:t>www.intel.com/design/chipsets/industry/25128901.pdf</a:t>
            </a:r>
            <a:r>
              <a:rPr lang="en-US" sz="2200" dirty="0" smtClean="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Low Pin Count Interface Specification, </a:t>
            </a:r>
            <a:r>
              <a:rPr lang="en-US" sz="2000" dirty="0">
                <a:latin typeface="Arial" panose="020B0604020202020204" pitchFamily="34" charset="0"/>
                <a:cs typeface="Arial" panose="020B0604020202020204" pitchFamily="34" charset="0"/>
              </a:rPr>
              <a:t>Revision </a:t>
            </a:r>
            <a:r>
              <a:rPr lang="en-US" sz="2000" dirty="0" smtClean="0">
                <a:latin typeface="Arial" panose="020B0604020202020204" pitchFamily="34" charset="0"/>
                <a:cs typeface="Arial" panose="020B0604020202020204" pitchFamily="34" charset="0"/>
              </a:rPr>
              <a:t>1.1)</a:t>
            </a:r>
          </a:p>
          <a:p>
            <a:endParaRPr lang="en-US" sz="2200" dirty="0">
              <a:latin typeface="Arial" panose="020B0604020202020204" pitchFamily="34" charset="0"/>
              <a:cs typeface="Arial" panose="020B0604020202020204" pitchFamily="34" charset="0"/>
            </a:endParaRPr>
          </a:p>
        </p:txBody>
      </p:sp>
      <p:sp>
        <p:nvSpPr>
          <p:cNvPr id="5" name="Rectangle 4"/>
          <p:cNvSpPr/>
          <p:nvPr/>
        </p:nvSpPr>
        <p:spPr>
          <a:xfrm>
            <a:off x="1393372" y="5377542"/>
            <a:ext cx="887508" cy="591671"/>
          </a:xfrm>
          <a:prstGeom prst="rect">
            <a:avLst/>
          </a:prstGeom>
          <a:solidFill>
            <a:srgbClr val="00B05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50</a:t>
            </a:fld>
            <a:endParaRPr lang="en-US"/>
          </a:p>
        </p:txBody>
      </p:sp>
    </p:spTree>
    <p:extLst>
      <p:ext uri="{BB962C8B-B14F-4D97-AF65-F5344CB8AC3E}">
        <p14:creationId xmlns:p14="http://schemas.microsoft.com/office/powerpoint/2010/main" val="1309504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4587" y="2142297"/>
            <a:ext cx="4314825" cy="3438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199" y="26504"/>
            <a:ext cx="8229600" cy="868362"/>
          </a:xfrm>
        </p:spPr>
        <p:txBody>
          <a:bodyPr>
            <a:normAutofit/>
          </a:bodyPr>
          <a:lstStyle/>
          <a:p>
            <a:r>
              <a:rPr lang="en-US" sz="3600" dirty="0" smtClean="0">
                <a:latin typeface="Arial" panose="020B0604020202020204" pitchFamily="34" charset="0"/>
                <a:cs typeface="Arial" panose="020B0604020202020204" pitchFamily="34" charset="0"/>
              </a:rPr>
              <a:t>Datasheet will list </a:t>
            </a:r>
            <a:r>
              <a:rPr lang="en-US" sz="3600" smtClean="0">
                <a:latin typeface="Arial" panose="020B0604020202020204" pitchFamily="34" charset="0"/>
                <a:cs typeface="Arial" panose="020B0604020202020204" pitchFamily="34" charset="0"/>
              </a:rPr>
              <a:t>all PCI Devices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199" y="5715000"/>
            <a:ext cx="8229600" cy="1066800"/>
          </a:xfrm>
        </p:spPr>
        <p:txBody>
          <a:bodyPr>
            <a:normAutofit fontScale="85000" lnSpcReduction="20000"/>
          </a:bodyPr>
          <a:lstStyle/>
          <a:p>
            <a:r>
              <a:rPr lang="en-US" sz="2000" dirty="0" smtClean="0">
                <a:latin typeface="Arial" panose="020B0604020202020204" pitchFamily="34" charset="0"/>
                <a:cs typeface="Arial" panose="020B0604020202020204" pitchFamily="34" charset="0"/>
              </a:rPr>
              <a:t>So as I said, there are devices which were not included in the chipset diagram provided by Intel in the Mobile 4-Series datasheet.</a:t>
            </a:r>
          </a:p>
          <a:p>
            <a:r>
              <a:rPr lang="en-US" sz="2000" dirty="0" smtClean="0">
                <a:latin typeface="Arial" panose="020B0604020202020204" pitchFamily="34" charset="0"/>
                <a:cs typeface="Arial" panose="020B0604020202020204" pitchFamily="34" charset="0"/>
              </a:rPr>
              <a:t>They’re not all important from a security perspective, but provided here for reference</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7900" y="990600"/>
            <a:ext cx="4314825" cy="1400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6477000" y="6581001"/>
            <a:ext cx="2659702" cy="276999"/>
          </a:xfrm>
          <a:prstGeom prst="rect">
            <a:avLst/>
          </a:prstGeom>
          <a:noFill/>
        </p:spPr>
        <p:txBody>
          <a:bodyPr wrap="none" rtlCol="0">
            <a:spAutoFit/>
          </a:bodyPr>
          <a:lstStyle/>
          <a:p>
            <a:r>
              <a:rPr lang="en-US" sz="1200" dirty="0">
                <a:latin typeface="Arial" panose="020B0604020202020204" pitchFamily="34" charset="0"/>
                <a:cs typeface="Arial" panose="020B0604020202020204" pitchFamily="34" charset="0"/>
              </a:rPr>
              <a:t>*Intel </a:t>
            </a:r>
            <a:r>
              <a:rPr lang="en-US" sz="1200" dirty="0" smtClean="0">
                <a:latin typeface="Arial" panose="020B0604020202020204" pitchFamily="34" charset="0"/>
                <a:cs typeface="Arial" panose="020B0604020202020204" pitchFamily="34" charset="0"/>
              </a:rPr>
              <a:t>I/O </a:t>
            </a:r>
            <a:r>
              <a:rPr lang="en-US" sz="1200" dirty="0">
                <a:latin typeface="Arial" panose="020B0604020202020204" pitchFamily="34" charset="0"/>
                <a:cs typeface="Arial" panose="020B0604020202020204" pitchFamily="34" charset="0"/>
              </a:rPr>
              <a:t>Controller Hub 9 </a:t>
            </a:r>
            <a:r>
              <a:rPr lang="en-US" sz="1200" dirty="0" smtClean="0">
                <a:latin typeface="Arial" panose="020B0604020202020204" pitchFamily="34" charset="0"/>
                <a:cs typeface="Arial" panose="020B0604020202020204" pitchFamily="34" charset="0"/>
              </a:rPr>
              <a:t>datasheet</a:t>
            </a:r>
            <a:endParaRPr lang="en-US" sz="1200"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pPr/>
              <a:t>51</a:t>
            </a:fld>
            <a:endParaRPr lang="en-US"/>
          </a:p>
        </p:txBody>
      </p:sp>
    </p:spTree>
    <p:extLst>
      <p:ext uri="{BB962C8B-B14F-4D97-AF65-F5344CB8AC3E}">
        <p14:creationId xmlns:p14="http://schemas.microsoft.com/office/powerpoint/2010/main" val="32693015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44562"/>
          </a:xfrm>
        </p:spPr>
        <p:txBody>
          <a:bodyPr>
            <a:normAutofit/>
          </a:bodyPr>
          <a:lstStyle/>
          <a:p>
            <a:r>
              <a:rPr lang="en-US" sz="3600" dirty="0" smtClean="0">
                <a:latin typeface="Arial" panose="020B0604020202020204" pitchFamily="34" charset="0"/>
                <a:cs typeface="Arial" panose="020B0604020202020204" pitchFamily="34" charset="0"/>
              </a:rPr>
              <a:t>Chipset Identification</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143000"/>
            <a:ext cx="8229600" cy="5486400"/>
          </a:xfrm>
        </p:spPr>
        <p:txBody>
          <a:bodyPr>
            <a:normAutofit lnSpcReduction="10000"/>
          </a:bodyPr>
          <a:lstStyle/>
          <a:p>
            <a:r>
              <a:rPr lang="en-US" sz="2200" u="sng" dirty="0" smtClean="0">
                <a:latin typeface="Arial" panose="020B0604020202020204" pitchFamily="34" charset="0"/>
                <a:cs typeface="Arial" panose="020B0604020202020204" pitchFamily="34" charset="0"/>
              </a:rPr>
              <a:t>Goal</a:t>
            </a:r>
            <a:r>
              <a:rPr lang="en-US" sz="2200" dirty="0" smtClean="0">
                <a:latin typeface="Arial" panose="020B0604020202020204" pitchFamily="34" charset="0"/>
                <a:cs typeface="Arial" panose="020B0604020202020204" pitchFamily="34" charset="0"/>
              </a:rPr>
              <a:t>: Identify the Chipset and/or Controller Hub</a:t>
            </a:r>
          </a:p>
          <a:p>
            <a:r>
              <a:rPr lang="en-US" sz="2200" u="sng" dirty="0" smtClean="0">
                <a:latin typeface="Arial" panose="020B0604020202020204" pitchFamily="34" charset="0"/>
                <a:cs typeface="Arial" panose="020B0604020202020204" pitchFamily="34" charset="0"/>
              </a:rPr>
              <a:t>Reasons</a:t>
            </a:r>
            <a:r>
              <a:rPr lang="en-US" sz="2200" dirty="0" smtClean="0">
                <a:latin typeface="Arial" panose="020B0604020202020204" pitchFamily="34" charset="0"/>
                <a:cs typeface="Arial" panose="020B0604020202020204" pitchFamily="34" charset="0"/>
              </a:rPr>
              <a:t>: (1) To find the datasheet, and (2) know the locations of those registers which we will be probing to determine whether a system is vulnerable</a:t>
            </a:r>
          </a:p>
          <a:p>
            <a:pPr lvl="1"/>
            <a:r>
              <a:rPr lang="en-US" sz="1600" dirty="0" smtClean="0">
                <a:latin typeface="Arial" panose="020B0604020202020204" pitchFamily="34" charset="0"/>
                <a:cs typeface="Arial" panose="020B0604020202020204" pitchFamily="34" charset="0"/>
              </a:rPr>
              <a:t>Some have stayed the same (same name, same offset) over the years (LPC, BIOS_CNTL) while others have “bounced around a little”</a:t>
            </a:r>
          </a:p>
          <a:p>
            <a:pPr lvl="1"/>
            <a:r>
              <a:rPr lang="en-US" sz="1600" dirty="0" smtClean="0">
                <a:latin typeface="Arial" panose="020B0604020202020204" pitchFamily="34" charset="0"/>
                <a:cs typeface="Arial" panose="020B0604020202020204" pitchFamily="34" charset="0"/>
              </a:rPr>
              <a:t>Our demonstrations/slides are all on the Mobile 4-Series Chipset and IO Controller Hub Family 9</a:t>
            </a:r>
          </a:p>
          <a:p>
            <a:pPr lvl="1"/>
            <a:r>
              <a:rPr lang="en-US" sz="1600" dirty="0" smtClean="0">
                <a:latin typeface="Arial" panose="020B0604020202020204" pitchFamily="34" charset="0"/>
                <a:cs typeface="Arial" panose="020B0604020202020204" pitchFamily="34" charset="0"/>
              </a:rPr>
              <a:t>However, the functionality provided by these registers still exist in the latest architecture (assuming they aren’t just still the “same old registers”)</a:t>
            </a:r>
          </a:p>
          <a:p>
            <a:pPr lvl="1"/>
            <a:r>
              <a:rPr lang="en-US" sz="1600" dirty="0" smtClean="0">
                <a:latin typeface="Arial" panose="020B0604020202020204" pitchFamily="34" charset="0"/>
                <a:cs typeface="Arial" panose="020B0604020202020204" pitchFamily="34" charset="0"/>
              </a:rPr>
              <a:t>I want you to be able to locate/analyze these for evaluation (</a:t>
            </a:r>
            <a:r>
              <a:rPr lang="en-US" sz="1600" dirty="0" err="1" smtClean="0">
                <a:latin typeface="Arial" panose="020B0604020202020204" pitchFamily="34" charset="0"/>
                <a:cs typeface="Arial" panose="020B0604020202020204" pitchFamily="34" charset="0"/>
              </a:rPr>
              <a:t>ie</a:t>
            </a:r>
            <a:r>
              <a:rPr lang="en-US" sz="1600" dirty="0" smtClean="0">
                <a:latin typeface="Arial" panose="020B0604020202020204" pitchFamily="34" charset="0"/>
                <a:cs typeface="Arial" panose="020B0604020202020204" pitchFamily="34" charset="0"/>
              </a:rPr>
              <a:t>: teaching you to fish)</a:t>
            </a:r>
          </a:p>
          <a:p>
            <a:pPr lvl="1"/>
            <a:endParaRPr lang="en-US" sz="14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Ok I’m convinced!  So how do we find out?</a:t>
            </a:r>
          </a:p>
          <a:p>
            <a:pPr lvl="1"/>
            <a:r>
              <a:rPr lang="en-US" sz="1800" dirty="0" smtClean="0">
                <a:latin typeface="Arial" panose="020B0604020202020204" pitchFamily="34" charset="0"/>
                <a:cs typeface="Arial" panose="020B0604020202020204" pitchFamily="34" charset="0"/>
              </a:rPr>
              <a:t>We are “pretending” that we don’t have eyes on the platform itself:</a:t>
            </a:r>
          </a:p>
          <a:p>
            <a:pPr lvl="1"/>
            <a:r>
              <a:rPr lang="en-US" sz="1800" dirty="0" smtClean="0">
                <a:latin typeface="Arial" panose="020B0604020202020204" pitchFamily="34" charset="0"/>
                <a:cs typeface="Arial" panose="020B0604020202020204" pitchFamily="34" charset="0"/>
              </a:rPr>
              <a:t>In other words, </a:t>
            </a:r>
            <a:r>
              <a:rPr lang="en-US" sz="1800" dirty="0">
                <a:latin typeface="Arial" panose="020B0604020202020204" pitchFamily="34" charset="0"/>
                <a:cs typeface="Arial" panose="020B0604020202020204" pitchFamily="34" charset="0"/>
              </a:rPr>
              <a:t>w</a:t>
            </a:r>
            <a:r>
              <a:rPr lang="en-US" sz="1800" dirty="0" smtClean="0">
                <a:latin typeface="Arial" panose="020B0604020202020204" pitchFamily="34" charset="0"/>
                <a:cs typeface="Arial" panose="020B0604020202020204" pitchFamily="34" charset="0"/>
              </a:rPr>
              <a:t>e are using RW-Everything in this example, but RW-E accesses the PCI configuration space </a:t>
            </a:r>
            <a:r>
              <a:rPr lang="en-US" sz="1800" u="sng" dirty="0" smtClean="0">
                <a:latin typeface="Arial" panose="020B0604020202020204" pitchFamily="34" charset="0"/>
                <a:cs typeface="Arial" panose="020B0604020202020204" pitchFamily="34" charset="0"/>
              </a:rPr>
              <a:t>which we also could do programmatically</a:t>
            </a:r>
          </a:p>
          <a:p>
            <a:endParaRPr lang="en-US" sz="2200"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52</a:t>
            </a:fld>
            <a:endParaRPr lang="en-US"/>
          </a:p>
        </p:txBody>
      </p:sp>
    </p:spTree>
    <p:extLst>
      <p:ext uri="{BB962C8B-B14F-4D97-AF65-F5344CB8AC3E}">
        <p14:creationId xmlns:p14="http://schemas.microsoft.com/office/powerpoint/2010/main" val="45103327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44562"/>
          </a:xfrm>
        </p:spPr>
        <p:txBody>
          <a:bodyPr>
            <a:normAutofit/>
          </a:bodyPr>
          <a:lstStyle/>
          <a:p>
            <a:r>
              <a:rPr lang="en-US" sz="3600" dirty="0" smtClean="0">
                <a:latin typeface="Arial" panose="020B0604020202020204" pitchFamily="34" charset="0"/>
                <a:cs typeface="Arial" panose="020B0604020202020204" pitchFamily="34" charset="0"/>
              </a:rPr>
              <a:t>Strategy:</a:t>
            </a:r>
            <a:endParaRPr lang="en-US" sz="3600" dirty="0">
              <a:latin typeface="Arial" panose="020B0604020202020204" pitchFamily="34" charset="0"/>
              <a:cs typeface="Arial" panose="020B0604020202020204" pitchFamily="34" charset="0"/>
            </a:endParaRPr>
          </a:p>
        </p:txBody>
      </p:sp>
      <p:sp>
        <p:nvSpPr>
          <p:cNvPr id="6" name="Content Placeholder 2"/>
          <p:cNvSpPr>
            <a:spLocks noGrp="1"/>
          </p:cNvSpPr>
          <p:nvPr>
            <p:ph idx="1"/>
          </p:nvPr>
        </p:nvSpPr>
        <p:spPr>
          <a:xfrm>
            <a:off x="3657600" y="914400"/>
            <a:ext cx="5257800" cy="5810736"/>
          </a:xfrm>
        </p:spPr>
        <p:txBody>
          <a:bodyPr>
            <a:normAutofit/>
          </a:bodyPr>
          <a:lstStyle/>
          <a:p>
            <a:r>
              <a:rPr lang="en-US" sz="2200" dirty="0" smtClean="0">
                <a:latin typeface="Arial" panose="020B0604020202020204" pitchFamily="34" charset="0"/>
                <a:cs typeface="Arial" panose="020B0604020202020204" pitchFamily="34" charset="0"/>
              </a:rPr>
              <a:t>Many of the registers we care about are located in two separate devices: (1) LPC Device, and (2) DRAM-Controller </a:t>
            </a:r>
          </a:p>
          <a:p>
            <a:r>
              <a:rPr lang="en-US" sz="2200" dirty="0" smtClean="0">
                <a:latin typeface="Arial" panose="020B0604020202020204" pitchFamily="34" charset="0"/>
                <a:cs typeface="Arial" panose="020B0604020202020204" pitchFamily="34" charset="0"/>
              </a:rPr>
              <a:t>In legacy Chipsets the LPC device is located in the IO Controller Hub and the DRAM-Controller is located in the Memory Controller Hub</a:t>
            </a:r>
          </a:p>
          <a:p>
            <a:r>
              <a:rPr lang="en-US" sz="2200" dirty="0" smtClean="0">
                <a:latin typeface="Arial" panose="020B0604020202020204" pitchFamily="34" charset="0"/>
                <a:cs typeface="Arial" panose="020B0604020202020204" pitchFamily="34" charset="0"/>
              </a:rPr>
              <a:t>The datasheet containing the information related to the DRAM controller will be found in the Chipset datasheet</a:t>
            </a:r>
          </a:p>
          <a:p>
            <a:r>
              <a:rPr lang="en-US" sz="2200" dirty="0" smtClean="0">
                <a:latin typeface="Arial" panose="020B0604020202020204" pitchFamily="34" charset="0"/>
                <a:cs typeface="Arial" panose="020B0604020202020204" pitchFamily="34" charset="0"/>
              </a:rPr>
              <a:t>The datasheet containing the LPC-related information will be found in the “I/O Controller Hub” datasheet</a:t>
            </a:r>
          </a:p>
        </p:txBody>
      </p:sp>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8750" r="54777" b="21674"/>
          <a:stretch/>
        </p:blipFill>
        <p:spPr bwMode="auto">
          <a:xfrm>
            <a:off x="13521" y="1073285"/>
            <a:ext cx="2161413" cy="56323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13520" y="3200400"/>
            <a:ext cx="568647" cy="3524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174934" y="3199876"/>
            <a:ext cx="1455207" cy="307777"/>
          </a:xfrm>
          <a:prstGeom prst="rect">
            <a:avLst/>
          </a:prstGeom>
          <a:noFill/>
          <a:ln w="28575">
            <a:solidFill>
              <a:schemeClr val="tx1"/>
            </a:solidFill>
          </a:ln>
        </p:spPr>
        <p:txBody>
          <a:bodyPr wrap="none" rtlCol="0">
            <a:spAutoFit/>
          </a:bodyPr>
          <a:lstStyle/>
          <a:p>
            <a:r>
              <a:rPr lang="en-US" sz="1400" b="1" dirty="0" smtClean="0"/>
              <a:t>DRAM Controller</a:t>
            </a:r>
            <a:endParaRPr lang="en-US" sz="1400" b="1" dirty="0"/>
          </a:p>
        </p:txBody>
      </p:sp>
      <p:sp>
        <p:nvSpPr>
          <p:cNvPr id="7" name="TextBox 6"/>
          <p:cNvSpPr txBox="1"/>
          <p:nvPr/>
        </p:nvSpPr>
        <p:spPr>
          <a:xfrm>
            <a:off x="2184105" y="5230368"/>
            <a:ext cx="988476" cy="307777"/>
          </a:xfrm>
          <a:prstGeom prst="rect">
            <a:avLst/>
          </a:prstGeom>
          <a:noFill/>
          <a:ln w="28575">
            <a:solidFill>
              <a:schemeClr val="tx1"/>
            </a:solidFill>
          </a:ln>
        </p:spPr>
        <p:txBody>
          <a:bodyPr wrap="none" rtlCol="0">
            <a:spAutoFit/>
          </a:bodyPr>
          <a:lstStyle/>
          <a:p>
            <a:r>
              <a:rPr lang="en-US" sz="1400" b="1" dirty="0" smtClean="0"/>
              <a:t>LPC Device</a:t>
            </a:r>
            <a:endParaRPr lang="en-US" sz="1400" b="1" dirty="0"/>
          </a:p>
        </p:txBody>
      </p:sp>
      <p:sp>
        <p:nvSpPr>
          <p:cNvPr id="4" name="TextBox 3"/>
          <p:cNvSpPr txBox="1"/>
          <p:nvPr/>
        </p:nvSpPr>
        <p:spPr>
          <a:xfrm>
            <a:off x="2438400" y="3797808"/>
            <a:ext cx="1138710" cy="646331"/>
          </a:xfrm>
          <a:prstGeom prst="rect">
            <a:avLst/>
          </a:prstGeom>
          <a:noFill/>
          <a:ln w="28575">
            <a:solidFill>
              <a:srgbClr val="C00000"/>
            </a:solidFill>
          </a:ln>
        </p:spPr>
        <p:txBody>
          <a:bodyPr wrap="none" rtlCol="0">
            <a:spAutoFit/>
          </a:bodyPr>
          <a:lstStyle/>
          <a:p>
            <a:pPr algn="ctr"/>
            <a:r>
              <a:rPr lang="en-US" dirty="0" smtClean="0"/>
              <a:t>Chipset </a:t>
            </a:r>
          </a:p>
          <a:p>
            <a:pPr algn="ctr"/>
            <a:r>
              <a:rPr lang="en-US" dirty="0" smtClean="0"/>
              <a:t>Datasheet</a:t>
            </a:r>
            <a:endParaRPr lang="en-US" dirty="0"/>
          </a:p>
        </p:txBody>
      </p:sp>
      <p:sp>
        <p:nvSpPr>
          <p:cNvPr id="10" name="TextBox 9"/>
          <p:cNvSpPr txBox="1"/>
          <p:nvPr/>
        </p:nvSpPr>
        <p:spPr>
          <a:xfrm>
            <a:off x="2366693" y="6022693"/>
            <a:ext cx="1191741" cy="646331"/>
          </a:xfrm>
          <a:prstGeom prst="rect">
            <a:avLst/>
          </a:prstGeom>
          <a:noFill/>
          <a:ln w="28575">
            <a:solidFill>
              <a:srgbClr val="C00000"/>
            </a:solidFill>
          </a:ln>
        </p:spPr>
        <p:txBody>
          <a:bodyPr wrap="square" rtlCol="0">
            <a:spAutoFit/>
          </a:bodyPr>
          <a:lstStyle/>
          <a:p>
            <a:pPr algn="ctr"/>
            <a:r>
              <a:rPr lang="en-US" dirty="0" smtClean="0"/>
              <a:t>ICH</a:t>
            </a:r>
          </a:p>
          <a:p>
            <a:pPr algn="ctr"/>
            <a:r>
              <a:rPr lang="en-US" dirty="0" smtClean="0"/>
              <a:t>Datasheet</a:t>
            </a:r>
            <a:endParaRPr lang="en-US" dirty="0"/>
          </a:p>
        </p:txBody>
      </p:sp>
      <p:cxnSp>
        <p:nvCxnSpPr>
          <p:cNvPr id="11" name="Straight Arrow Connector 10"/>
          <p:cNvCxnSpPr>
            <a:stCxn id="4" idx="1"/>
          </p:cNvCxnSpPr>
          <p:nvPr/>
        </p:nvCxnSpPr>
        <p:spPr>
          <a:xfrm flipH="1" flipV="1">
            <a:off x="1828800" y="4120973"/>
            <a:ext cx="609600" cy="1"/>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flipV="1">
            <a:off x="1752600" y="6345857"/>
            <a:ext cx="609600" cy="1"/>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2189686" y="3218792"/>
            <a:ext cx="1462278" cy="290844"/>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2207781" y="5250545"/>
            <a:ext cx="962793" cy="296690"/>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53</a:t>
            </a:fld>
            <a:endParaRPr lang="en-US"/>
          </a:p>
        </p:txBody>
      </p:sp>
    </p:spTree>
    <p:extLst>
      <p:ext uri="{BB962C8B-B14F-4D97-AF65-F5344CB8AC3E}">
        <p14:creationId xmlns:p14="http://schemas.microsoft.com/office/powerpoint/2010/main" val="231478477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682" y="0"/>
            <a:ext cx="8229600" cy="944562"/>
          </a:xfrm>
        </p:spPr>
        <p:txBody>
          <a:bodyPr>
            <a:normAutofit/>
          </a:bodyPr>
          <a:lstStyle/>
          <a:p>
            <a:r>
              <a:rPr lang="en-US" sz="3600" dirty="0" smtClean="0">
                <a:latin typeface="Arial" panose="020B0604020202020204" pitchFamily="34" charset="0"/>
                <a:cs typeface="Arial" panose="020B0604020202020204" pitchFamily="34" charset="0"/>
              </a:rPr>
              <a:t>Strategy:</a:t>
            </a:r>
            <a:endParaRPr lang="en-US" sz="3600" dirty="0">
              <a:latin typeface="Arial" panose="020B0604020202020204" pitchFamily="34" charset="0"/>
              <a:cs typeface="Arial" panose="020B0604020202020204" pitchFamily="34" charset="0"/>
            </a:endParaRPr>
          </a:p>
        </p:txBody>
      </p:sp>
      <p:sp>
        <p:nvSpPr>
          <p:cNvPr id="8" name="Rectangle 7"/>
          <p:cNvSpPr/>
          <p:nvPr/>
        </p:nvSpPr>
        <p:spPr>
          <a:xfrm>
            <a:off x="7434" y="3200400"/>
            <a:ext cx="914400" cy="3524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3588" t="4791" r="33692" b="30006"/>
          <a:stretch/>
        </p:blipFill>
        <p:spPr bwMode="auto">
          <a:xfrm>
            <a:off x="130604" y="1600200"/>
            <a:ext cx="2001084" cy="4191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Content Placeholder 2"/>
          <p:cNvSpPr>
            <a:spLocks noGrp="1"/>
          </p:cNvSpPr>
          <p:nvPr>
            <p:ph idx="1"/>
          </p:nvPr>
        </p:nvSpPr>
        <p:spPr>
          <a:xfrm>
            <a:off x="3657600" y="914400"/>
            <a:ext cx="5257800" cy="5810736"/>
          </a:xfrm>
        </p:spPr>
        <p:txBody>
          <a:bodyPr>
            <a:normAutofit/>
          </a:bodyPr>
          <a:lstStyle/>
          <a:p>
            <a:r>
              <a:rPr lang="en-US" sz="2200" dirty="0" smtClean="0">
                <a:latin typeface="Arial" panose="020B0604020202020204" pitchFamily="34" charset="0"/>
                <a:cs typeface="Arial" panose="020B0604020202020204" pitchFamily="34" charset="0"/>
              </a:rPr>
              <a:t>Many of the registers we care about are located in two separate devices: (1) LPC Device, and (2) DRAM-Controller </a:t>
            </a:r>
          </a:p>
          <a:p>
            <a:r>
              <a:rPr lang="en-US" sz="2200" dirty="0" smtClean="0">
                <a:latin typeface="Arial" panose="020B0604020202020204" pitchFamily="34" charset="0"/>
                <a:cs typeface="Arial" panose="020B0604020202020204" pitchFamily="34" charset="0"/>
              </a:rPr>
              <a:t>In Modern "Chipsets" (PCH) the LPC device is located in the Platform Controller Hub and the DRAM-Controller is located in the Processor</a:t>
            </a:r>
          </a:p>
          <a:p>
            <a:r>
              <a:rPr lang="en-US" sz="2200" dirty="0" smtClean="0">
                <a:latin typeface="Arial" panose="020B0604020202020204" pitchFamily="34" charset="0"/>
                <a:cs typeface="Arial" panose="020B0604020202020204" pitchFamily="34" charset="0"/>
              </a:rPr>
              <a:t>The datasheet containing the information related to the DRAM controller will be found in the processor datasheet</a:t>
            </a:r>
          </a:p>
          <a:p>
            <a:r>
              <a:rPr lang="en-US" sz="2200" dirty="0" smtClean="0">
                <a:latin typeface="Arial" panose="020B0604020202020204" pitchFamily="34" charset="0"/>
                <a:cs typeface="Arial" panose="020B0604020202020204" pitchFamily="34" charset="0"/>
              </a:rPr>
              <a:t>The datasheet containing the LPC-related information will be found in the Chipset datasheet</a:t>
            </a:r>
          </a:p>
        </p:txBody>
      </p:sp>
      <p:sp>
        <p:nvSpPr>
          <p:cNvPr id="11" name="TextBox 10"/>
          <p:cNvSpPr txBox="1"/>
          <p:nvPr/>
        </p:nvSpPr>
        <p:spPr>
          <a:xfrm>
            <a:off x="2113514" y="2309931"/>
            <a:ext cx="1455207" cy="307777"/>
          </a:xfrm>
          <a:prstGeom prst="rect">
            <a:avLst/>
          </a:prstGeom>
          <a:noFill/>
          <a:ln w="28575">
            <a:solidFill>
              <a:schemeClr val="tx1"/>
            </a:solidFill>
          </a:ln>
        </p:spPr>
        <p:txBody>
          <a:bodyPr wrap="none" rtlCol="0">
            <a:spAutoFit/>
          </a:bodyPr>
          <a:lstStyle/>
          <a:p>
            <a:r>
              <a:rPr lang="en-US" sz="1400" b="1" dirty="0" smtClean="0"/>
              <a:t>DRAM Controller</a:t>
            </a:r>
            <a:endParaRPr lang="en-US" sz="1400" b="1" dirty="0"/>
          </a:p>
        </p:txBody>
      </p:sp>
      <p:sp>
        <p:nvSpPr>
          <p:cNvPr id="12" name="TextBox 11"/>
          <p:cNvSpPr txBox="1"/>
          <p:nvPr/>
        </p:nvSpPr>
        <p:spPr>
          <a:xfrm>
            <a:off x="2135264" y="4114800"/>
            <a:ext cx="988476" cy="307777"/>
          </a:xfrm>
          <a:prstGeom prst="rect">
            <a:avLst/>
          </a:prstGeom>
          <a:noFill/>
          <a:ln w="28575">
            <a:solidFill>
              <a:schemeClr val="tx1"/>
            </a:solidFill>
          </a:ln>
        </p:spPr>
        <p:txBody>
          <a:bodyPr wrap="none" rtlCol="0">
            <a:spAutoFit/>
          </a:bodyPr>
          <a:lstStyle/>
          <a:p>
            <a:r>
              <a:rPr lang="en-US" sz="1400" b="1" dirty="0" smtClean="0"/>
              <a:t>LPC Device</a:t>
            </a:r>
            <a:endParaRPr lang="en-US" sz="1400" b="1" dirty="0"/>
          </a:p>
        </p:txBody>
      </p:sp>
      <p:sp>
        <p:nvSpPr>
          <p:cNvPr id="13" name="Rectangle 12"/>
          <p:cNvSpPr/>
          <p:nvPr/>
        </p:nvSpPr>
        <p:spPr>
          <a:xfrm>
            <a:off x="2119122" y="2319757"/>
            <a:ext cx="1462278" cy="290844"/>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2155505" y="4114800"/>
            <a:ext cx="962793" cy="296690"/>
          </a:xfrm>
          <a:prstGeom prst="rect">
            <a:avLst/>
          </a:prstGeom>
          <a:solidFill>
            <a:schemeClr val="accent1">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2340404" y="2743200"/>
            <a:ext cx="1138710" cy="646331"/>
          </a:xfrm>
          <a:prstGeom prst="rect">
            <a:avLst/>
          </a:prstGeom>
          <a:noFill/>
          <a:ln w="28575">
            <a:solidFill>
              <a:srgbClr val="C00000"/>
            </a:solidFill>
          </a:ln>
        </p:spPr>
        <p:txBody>
          <a:bodyPr wrap="none" rtlCol="0">
            <a:spAutoFit/>
          </a:bodyPr>
          <a:lstStyle/>
          <a:p>
            <a:pPr algn="ctr"/>
            <a:r>
              <a:rPr lang="en-US" dirty="0" smtClean="0"/>
              <a:t>CPU</a:t>
            </a:r>
          </a:p>
          <a:p>
            <a:pPr algn="ctr"/>
            <a:r>
              <a:rPr lang="en-US" dirty="0" smtClean="0"/>
              <a:t>Datasheet</a:t>
            </a:r>
            <a:endParaRPr lang="en-US" dirty="0"/>
          </a:p>
        </p:txBody>
      </p:sp>
      <p:sp>
        <p:nvSpPr>
          <p:cNvPr id="16" name="TextBox 15"/>
          <p:cNvSpPr txBox="1"/>
          <p:nvPr/>
        </p:nvSpPr>
        <p:spPr>
          <a:xfrm>
            <a:off x="2268697" y="4968085"/>
            <a:ext cx="1191741" cy="646331"/>
          </a:xfrm>
          <a:prstGeom prst="rect">
            <a:avLst/>
          </a:prstGeom>
          <a:noFill/>
          <a:ln w="28575">
            <a:solidFill>
              <a:srgbClr val="C00000"/>
            </a:solidFill>
          </a:ln>
        </p:spPr>
        <p:txBody>
          <a:bodyPr wrap="square" rtlCol="0">
            <a:spAutoFit/>
          </a:bodyPr>
          <a:lstStyle/>
          <a:p>
            <a:pPr algn="ctr"/>
            <a:r>
              <a:rPr lang="en-US" dirty="0" smtClean="0"/>
              <a:t>"Chipset"</a:t>
            </a:r>
          </a:p>
          <a:p>
            <a:pPr algn="ctr"/>
            <a:r>
              <a:rPr lang="en-US" dirty="0" smtClean="0"/>
              <a:t>Datasheet</a:t>
            </a:r>
            <a:endParaRPr lang="en-US" dirty="0"/>
          </a:p>
        </p:txBody>
      </p:sp>
      <p:cxnSp>
        <p:nvCxnSpPr>
          <p:cNvPr id="17" name="Straight Arrow Connector 16"/>
          <p:cNvCxnSpPr>
            <a:stCxn id="15" idx="1"/>
          </p:cNvCxnSpPr>
          <p:nvPr/>
        </p:nvCxnSpPr>
        <p:spPr>
          <a:xfrm flipH="1" flipV="1">
            <a:off x="1730804" y="3066365"/>
            <a:ext cx="609600" cy="1"/>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flipV="1">
            <a:off x="1654604" y="5291249"/>
            <a:ext cx="609600" cy="1"/>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39624" y="2514600"/>
            <a:ext cx="11430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54</a:t>
            </a:fld>
            <a:endParaRPr lang="en-US"/>
          </a:p>
        </p:txBody>
      </p:sp>
    </p:spTree>
    <p:extLst>
      <p:ext uri="{BB962C8B-B14F-4D97-AF65-F5344CB8AC3E}">
        <p14:creationId xmlns:p14="http://schemas.microsoft.com/office/powerpoint/2010/main" val="326506169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44562"/>
          </a:xfrm>
        </p:spPr>
        <p:txBody>
          <a:bodyPr>
            <a:normAutofit/>
          </a:bodyPr>
          <a:lstStyle/>
          <a:p>
            <a:r>
              <a:rPr lang="en-US" sz="3600" dirty="0" smtClean="0">
                <a:latin typeface="Arial" panose="020B0604020202020204" pitchFamily="34" charset="0"/>
                <a:cs typeface="Arial" panose="020B0604020202020204" pitchFamily="34" charset="0"/>
              </a:rPr>
              <a:t>Strategy: Additional Notes</a:t>
            </a:r>
            <a:endParaRPr lang="en-US" sz="3600" dirty="0">
              <a:latin typeface="Arial" panose="020B0604020202020204" pitchFamily="34" charset="0"/>
              <a:cs typeface="Arial" panose="020B0604020202020204" pitchFamily="34" charset="0"/>
            </a:endParaRPr>
          </a:p>
        </p:txBody>
      </p:sp>
      <p:sp>
        <p:nvSpPr>
          <p:cNvPr id="6" name="Content Placeholder 2"/>
          <p:cNvSpPr>
            <a:spLocks noGrp="1"/>
          </p:cNvSpPr>
          <p:nvPr>
            <p:ph idx="1"/>
          </p:nvPr>
        </p:nvSpPr>
        <p:spPr>
          <a:xfrm>
            <a:off x="304800" y="1447800"/>
            <a:ext cx="8610600" cy="5029200"/>
          </a:xfrm>
        </p:spPr>
        <p:txBody>
          <a:bodyPr>
            <a:normAutofit/>
          </a:bodyPr>
          <a:lstStyle/>
          <a:p>
            <a:pPr marL="457200" indent="-457200">
              <a:buFont typeface="+mj-lt"/>
              <a:buAutoNum type="arabicPeriod"/>
            </a:pPr>
            <a:r>
              <a:rPr lang="en-US" sz="2200" dirty="0" smtClean="0">
                <a:latin typeface="Arial" panose="020B0604020202020204" pitchFamily="34" charset="0"/>
                <a:cs typeface="Arial" panose="020B0604020202020204" pitchFamily="34" charset="0"/>
              </a:rPr>
              <a:t>You do not have to know in advance whether the architecture is a modern chipset or otherwise, the process of identifying the device ID’s will tell you that</a:t>
            </a:r>
          </a:p>
          <a:p>
            <a:pPr marL="457200" indent="-457200">
              <a:buFont typeface="+mj-lt"/>
              <a:buAutoNum type="arabicPeriod"/>
            </a:pPr>
            <a:endParaRPr lang="en-US" sz="2200" dirty="0" smtClean="0">
              <a:latin typeface="Arial" panose="020B0604020202020204" pitchFamily="34" charset="0"/>
              <a:cs typeface="Arial" panose="020B0604020202020204" pitchFamily="34" charset="0"/>
            </a:endParaRPr>
          </a:p>
          <a:p>
            <a:pPr marL="457200" indent="-457200">
              <a:buFont typeface="+mj-lt"/>
              <a:buAutoNum type="arabicPeriod"/>
            </a:pPr>
            <a:r>
              <a:rPr lang="en-US" sz="2200" dirty="0" smtClean="0">
                <a:latin typeface="Arial" panose="020B0604020202020204" pitchFamily="34" charset="0"/>
                <a:cs typeface="Arial" panose="020B0604020202020204" pitchFamily="34" charset="0"/>
              </a:rPr>
              <a:t>Because we’re identifying PCI devices, this same strategy will work on an AMD system (which is completely left out in this course)</a:t>
            </a:r>
          </a:p>
          <a:p>
            <a:pPr marL="857250" lvl="1" indent="-457200"/>
            <a:r>
              <a:rPr lang="en-US" sz="1800" dirty="0" smtClean="0">
                <a:latin typeface="Arial" panose="020B0604020202020204" pitchFamily="34" charset="0"/>
                <a:cs typeface="Arial" panose="020B0604020202020204" pitchFamily="34" charset="0"/>
              </a:rPr>
              <a:t>However, identifying the applicable registers and offsets is an exercise left to you (or me if I get my hands on an enterprise system with an AMD processor)</a:t>
            </a:r>
            <a:endParaRPr lang="en-US" sz="1800" dirty="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55</a:t>
            </a:fld>
            <a:endParaRPr lang="en-US"/>
          </a:p>
        </p:txBody>
      </p:sp>
    </p:spTree>
    <p:extLst>
      <p:ext uri="{BB962C8B-B14F-4D97-AF65-F5344CB8AC3E}">
        <p14:creationId xmlns:p14="http://schemas.microsoft.com/office/powerpoint/2010/main" val="27411737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9527"/>
            <a:ext cx="8229600" cy="944562"/>
          </a:xfrm>
        </p:spPr>
        <p:txBody>
          <a:bodyPr>
            <a:normAutofit/>
          </a:bodyPr>
          <a:lstStyle/>
          <a:p>
            <a:r>
              <a:rPr lang="en-US" sz="3600" dirty="0" smtClean="0">
                <a:latin typeface="Arial" panose="020B0604020202020204" pitchFamily="34" charset="0"/>
                <a:cs typeface="Arial" panose="020B0604020202020204" pitchFamily="34" charset="0"/>
              </a:rPr>
              <a:t>Get the LPC Device ID</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4819" y="4724400"/>
            <a:ext cx="8229600" cy="2057400"/>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Will tell us the Controller Hub family (therefore either ICH datasheet if legacy or chipset datasheet otherwise)</a:t>
            </a:r>
          </a:p>
          <a:p>
            <a:r>
              <a:rPr lang="en-US" sz="2200" dirty="0" smtClean="0">
                <a:latin typeface="Arial" panose="020B0604020202020204" pitchFamily="34" charset="0"/>
                <a:cs typeface="Arial" panose="020B0604020202020204" pitchFamily="34" charset="0"/>
              </a:rPr>
              <a:t>Bus 0, Device 31 (1Fh), Function 0, Offset 2 (2-bytes)</a:t>
            </a:r>
          </a:p>
          <a:p>
            <a:r>
              <a:rPr lang="en-US" sz="2200" dirty="0" smtClean="0">
                <a:latin typeface="Arial" panose="020B0604020202020204" pitchFamily="34" charset="0"/>
                <a:cs typeface="Arial" panose="020B0604020202020204" pitchFamily="34" charset="0"/>
              </a:rPr>
              <a:t>Not sure where RW Everything gets the names of its PCI devices from </a:t>
            </a:r>
          </a:p>
          <a:p>
            <a:r>
              <a:rPr lang="en-US" sz="2200" dirty="0" smtClean="0">
                <a:latin typeface="Arial" panose="020B0604020202020204" pitchFamily="34" charset="0"/>
                <a:cs typeface="Arial" panose="020B0604020202020204" pitchFamily="34" charset="0"/>
              </a:rPr>
              <a:t>In this example, the LPC Device ID is 0x2917</a:t>
            </a:r>
            <a:endParaRPr lang="en-US" sz="2200" dirty="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p:txBody>
      </p:sp>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26039"/>
          <a:stretch/>
        </p:blipFill>
        <p:spPr bwMode="auto">
          <a:xfrm>
            <a:off x="838200" y="1104089"/>
            <a:ext cx="7051908" cy="342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Oval 3"/>
          <p:cNvSpPr/>
          <p:nvPr/>
        </p:nvSpPr>
        <p:spPr>
          <a:xfrm>
            <a:off x="838200" y="1402404"/>
            <a:ext cx="533400" cy="42639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905000" y="2965313"/>
            <a:ext cx="533400" cy="26264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1031131" y="2762654"/>
            <a:ext cx="3063797" cy="58366"/>
          </a:xfrm>
          <a:custGeom>
            <a:avLst/>
            <a:gdLst>
              <a:gd name="connsiteX0" fmla="*/ 0 w 3063797"/>
              <a:gd name="connsiteY0" fmla="*/ 0 h 58366"/>
              <a:gd name="connsiteX1" fmla="*/ 126459 w 3063797"/>
              <a:gd name="connsiteY1" fmla="*/ 9728 h 58366"/>
              <a:gd name="connsiteX2" fmla="*/ 194553 w 3063797"/>
              <a:gd name="connsiteY2" fmla="*/ 29183 h 58366"/>
              <a:gd name="connsiteX3" fmla="*/ 291829 w 3063797"/>
              <a:gd name="connsiteY3" fmla="*/ 48639 h 58366"/>
              <a:gd name="connsiteX4" fmla="*/ 466927 w 3063797"/>
              <a:gd name="connsiteY4" fmla="*/ 58366 h 58366"/>
              <a:gd name="connsiteX5" fmla="*/ 1274323 w 3063797"/>
              <a:gd name="connsiteY5" fmla="*/ 48639 h 58366"/>
              <a:gd name="connsiteX6" fmla="*/ 1410510 w 3063797"/>
              <a:gd name="connsiteY6" fmla="*/ 38911 h 58366"/>
              <a:gd name="connsiteX7" fmla="*/ 1624519 w 3063797"/>
              <a:gd name="connsiteY7" fmla="*/ 29183 h 58366"/>
              <a:gd name="connsiteX8" fmla="*/ 2772383 w 3063797"/>
              <a:gd name="connsiteY8" fmla="*/ 38911 h 58366"/>
              <a:gd name="connsiteX9" fmla="*/ 2966936 w 3063797"/>
              <a:gd name="connsiteY9" fmla="*/ 48639 h 5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63797" h="58366">
                <a:moveTo>
                  <a:pt x="0" y="0"/>
                </a:moveTo>
                <a:cubicBezTo>
                  <a:pt x="42153" y="3243"/>
                  <a:pt x="84471" y="4788"/>
                  <a:pt x="126459" y="9728"/>
                </a:cubicBezTo>
                <a:cubicBezTo>
                  <a:pt x="167634" y="14572"/>
                  <a:pt x="158580" y="20881"/>
                  <a:pt x="194553" y="29183"/>
                </a:cubicBezTo>
                <a:cubicBezTo>
                  <a:pt x="226774" y="36619"/>
                  <a:pt x="258812" y="46805"/>
                  <a:pt x="291829" y="48639"/>
                </a:cubicBezTo>
                <a:lnTo>
                  <a:pt x="466927" y="58366"/>
                </a:lnTo>
                <a:lnTo>
                  <a:pt x="1274323" y="48639"/>
                </a:lnTo>
                <a:cubicBezTo>
                  <a:pt x="1319825" y="47701"/>
                  <a:pt x="1365069" y="41436"/>
                  <a:pt x="1410510" y="38911"/>
                </a:cubicBezTo>
                <a:cubicBezTo>
                  <a:pt x="1481810" y="34950"/>
                  <a:pt x="1553183" y="32426"/>
                  <a:pt x="1624519" y="29183"/>
                </a:cubicBezTo>
                <a:lnTo>
                  <a:pt x="2772383" y="38911"/>
                </a:lnTo>
                <a:cubicBezTo>
                  <a:pt x="3523571" y="50380"/>
                  <a:pt x="2533310" y="48639"/>
                  <a:pt x="2966936" y="48639"/>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56</a:t>
            </a:fld>
            <a:endParaRPr lang="en-US"/>
          </a:p>
        </p:txBody>
      </p:sp>
    </p:spTree>
    <p:extLst>
      <p:ext uri="{BB962C8B-B14F-4D97-AF65-F5344CB8AC3E}">
        <p14:creationId xmlns:p14="http://schemas.microsoft.com/office/powerpoint/2010/main" val="20468474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038"/>
            <a:ext cx="8229600" cy="944562"/>
          </a:xfrm>
        </p:spPr>
        <p:txBody>
          <a:bodyPr>
            <a:normAutofit/>
          </a:bodyPr>
          <a:lstStyle/>
          <a:p>
            <a:r>
              <a:rPr lang="en-US" sz="3600" dirty="0" smtClean="0">
                <a:latin typeface="Arial" panose="020B0604020202020204" pitchFamily="34" charset="0"/>
                <a:cs typeface="Arial" panose="020B0604020202020204" pitchFamily="34" charset="0"/>
              </a:rPr>
              <a:t>Device ID Lookup</a:t>
            </a:r>
            <a:endParaRPr lang="en-US" sz="3600" dirty="0">
              <a:latin typeface="Arial" panose="020B0604020202020204" pitchFamily="34" charset="0"/>
              <a:cs typeface="Arial" panose="020B0604020202020204" pitchFamily="34" charset="0"/>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000554"/>
            <a:ext cx="5862211" cy="388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Content Placeholder 2"/>
          <p:cNvSpPr txBox="1">
            <a:spLocks/>
          </p:cNvSpPr>
          <p:nvPr/>
        </p:nvSpPr>
        <p:spPr>
          <a:xfrm>
            <a:off x="533400" y="1066800"/>
            <a:ext cx="8229600" cy="762000"/>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smtClean="0">
                <a:latin typeface="Arial" panose="020B0604020202020204" pitchFamily="34" charset="0"/>
                <a:cs typeface="Arial" panose="020B0604020202020204" pitchFamily="34" charset="0"/>
                <a:hlinkClick r:id="rId4"/>
              </a:rPr>
              <a:t>http</a:t>
            </a:r>
            <a:r>
              <a:rPr lang="en-US" sz="2400" dirty="0">
                <a:latin typeface="Arial" panose="020B0604020202020204" pitchFamily="34" charset="0"/>
                <a:cs typeface="Arial" panose="020B0604020202020204" pitchFamily="34" charset="0"/>
                <a:hlinkClick r:id="rId4"/>
              </a:rPr>
              <a:t>://pciids.sourceforge.net</a:t>
            </a:r>
            <a:endParaRPr lang="en-US" sz="2400" dirty="0" smtClean="0">
              <a:latin typeface="Arial" panose="020B0604020202020204" pitchFamily="34" charset="0"/>
              <a:cs typeface="Arial" panose="020B0604020202020204" pitchFamily="34" charset="0"/>
              <a:hlinkClick r:id="rId5"/>
            </a:endParaRPr>
          </a:p>
          <a:p>
            <a:r>
              <a:rPr lang="en-US" sz="2400" dirty="0" smtClean="0">
                <a:latin typeface="Arial" panose="020B0604020202020204" pitchFamily="34" charset="0"/>
                <a:cs typeface="Arial" panose="020B0604020202020204" pitchFamily="34" charset="0"/>
                <a:hlinkClick r:id="rId5"/>
              </a:rPr>
              <a:t>http://pci-ids.ucw.cz/</a:t>
            </a:r>
            <a:r>
              <a:rPr lang="en-US" sz="2400" dirty="0" smtClean="0">
                <a:latin typeface="Arial" panose="020B0604020202020204" pitchFamily="34" charset="0"/>
                <a:cs typeface="Arial" panose="020B0604020202020204" pitchFamily="34" charset="0"/>
              </a:rPr>
              <a:t>  (same site, alternate location) </a:t>
            </a:r>
          </a:p>
        </p:txBody>
      </p:sp>
      <p:sp>
        <p:nvSpPr>
          <p:cNvPr id="4" name="Right Arrow 3"/>
          <p:cNvSpPr/>
          <p:nvPr/>
        </p:nvSpPr>
        <p:spPr>
          <a:xfrm>
            <a:off x="1371600" y="5166907"/>
            <a:ext cx="2209800" cy="484632"/>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476656" y="5307083"/>
            <a:ext cx="609600" cy="26264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95"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t="42545" r="3243"/>
          <a:stretch/>
        </p:blipFill>
        <p:spPr bwMode="auto">
          <a:xfrm>
            <a:off x="3657600" y="3890963"/>
            <a:ext cx="5280498" cy="2052637"/>
          </a:xfrm>
          <a:prstGeom prst="rect">
            <a:avLst/>
          </a:prstGeom>
          <a:noFill/>
          <a:ln w="9525">
            <a:solidFill>
              <a:srgbClr val="C00000"/>
            </a:solidFill>
            <a:miter lim="800000"/>
            <a:headEnd/>
            <a:tailEnd/>
          </a:ln>
          <a:extLst>
            <a:ext uri="{909E8E84-426E-40dd-AFC4-6F175D3DCCD1}">
              <a14:hiddenFill xmlns:a14="http://schemas.microsoft.com/office/drawing/2010/main">
                <a:solidFill>
                  <a:schemeClr val="accent1"/>
                </a:solidFill>
              </a14:hiddenFill>
            </a:ext>
          </a:extLst>
        </p:spPr>
      </p:pic>
      <p:sp>
        <p:nvSpPr>
          <p:cNvPr id="13" name="Rectangle 12"/>
          <p:cNvSpPr/>
          <p:nvPr/>
        </p:nvSpPr>
        <p:spPr>
          <a:xfrm>
            <a:off x="3753256" y="3889125"/>
            <a:ext cx="5189704" cy="1417957"/>
          </a:xfrm>
          <a:prstGeom prst="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3745152" y="5513787"/>
            <a:ext cx="5189704" cy="413496"/>
          </a:xfrm>
          <a:prstGeom prst="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2"/>
          <p:cNvSpPr>
            <a:spLocks noGrp="1"/>
          </p:cNvSpPr>
          <p:nvPr>
            <p:ph idx="1"/>
          </p:nvPr>
        </p:nvSpPr>
        <p:spPr>
          <a:xfrm>
            <a:off x="454819" y="6096000"/>
            <a:ext cx="8229600" cy="674916"/>
          </a:xfrm>
        </p:spPr>
        <p:txBody>
          <a:bodyPr>
            <a:normAutofit fontScale="77500" lnSpcReduction="20000"/>
          </a:bodyPr>
          <a:lstStyle/>
          <a:p>
            <a:r>
              <a:rPr lang="en-US" sz="2200" dirty="0" smtClean="0">
                <a:latin typeface="Arial" panose="020B0604020202020204" pitchFamily="34" charset="0"/>
                <a:cs typeface="Arial" panose="020B0604020202020204" pitchFamily="34" charset="0"/>
              </a:rPr>
              <a:t>Device ID 0x2917 is part of the ICH9M-E family</a:t>
            </a:r>
            <a:endParaRPr lang="en-US" sz="2200" dirty="0">
              <a:latin typeface="Arial" panose="020B0604020202020204" pitchFamily="34" charset="0"/>
              <a:cs typeface="Arial" panose="020B0604020202020204" pitchFamily="34" charset="0"/>
            </a:endParaRPr>
          </a:p>
          <a:p>
            <a:r>
              <a:rPr lang="en-US" sz="2200" dirty="0">
                <a:latin typeface="Arial" panose="020B0604020202020204" pitchFamily="34" charset="0"/>
                <a:cs typeface="Arial" panose="020B0604020202020204" pitchFamily="34" charset="0"/>
                <a:hlinkClick r:id="rId7"/>
              </a:rPr>
              <a:t>http://</a:t>
            </a:r>
            <a:r>
              <a:rPr lang="en-US" sz="2200" dirty="0" smtClean="0">
                <a:latin typeface="Arial" panose="020B0604020202020204" pitchFamily="34" charset="0"/>
                <a:cs typeface="Arial" panose="020B0604020202020204" pitchFamily="34" charset="0"/>
                <a:hlinkClick r:id="rId7"/>
              </a:rPr>
              <a:t>www.intel.com/content/www/us/en/io/io-controller-hub-9-datasheet.html</a:t>
            </a:r>
            <a:endParaRPr lang="en-US" sz="2200" dirty="0" smtClean="0">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57</a:t>
            </a:fld>
            <a:endParaRPr lang="en-US"/>
          </a:p>
        </p:txBody>
      </p:sp>
    </p:spTree>
    <p:extLst>
      <p:ext uri="{BB962C8B-B14F-4D97-AF65-F5344CB8AC3E}">
        <p14:creationId xmlns:p14="http://schemas.microsoft.com/office/powerpoint/2010/main" val="39433025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 b="33313"/>
          <a:stretch/>
        </p:blipFill>
        <p:spPr bwMode="auto">
          <a:xfrm>
            <a:off x="806163" y="1147866"/>
            <a:ext cx="6919221" cy="3424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159527"/>
            <a:ext cx="8229600" cy="944562"/>
          </a:xfrm>
        </p:spPr>
        <p:txBody>
          <a:bodyPr>
            <a:normAutofit/>
          </a:bodyPr>
          <a:lstStyle/>
          <a:p>
            <a:r>
              <a:rPr lang="en-US" sz="3600" dirty="0" smtClean="0">
                <a:latin typeface="Arial" panose="020B0604020202020204" pitchFamily="34" charset="0"/>
                <a:cs typeface="Arial" panose="020B0604020202020204" pitchFamily="34" charset="0"/>
              </a:rPr>
              <a:t>Get the Memory Controller Device ID</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04800" y="4800600"/>
            <a:ext cx="8379619" cy="1981200"/>
          </a:xfrm>
        </p:spPr>
        <p:txBody>
          <a:bodyPr>
            <a:normAutofit fontScale="92500" lnSpcReduction="10000"/>
          </a:bodyPr>
          <a:lstStyle/>
          <a:p>
            <a:r>
              <a:rPr lang="en-US" sz="2200" dirty="0" smtClean="0">
                <a:latin typeface="Arial" panose="020B0604020202020204" pitchFamily="34" charset="0"/>
                <a:cs typeface="Arial" panose="020B0604020202020204" pitchFamily="34" charset="0"/>
              </a:rPr>
              <a:t>Read the 2-byte Device ID of the Memory Controller:</a:t>
            </a:r>
          </a:p>
          <a:p>
            <a:r>
              <a:rPr lang="en-US" sz="2200" dirty="0" smtClean="0">
                <a:latin typeface="Arial" panose="020B0604020202020204" pitchFamily="34" charset="0"/>
                <a:cs typeface="Arial" panose="020B0604020202020204" pitchFamily="34" charset="0"/>
              </a:rPr>
              <a:t>Bus 0, Device 0, Function 0, Offset 2</a:t>
            </a:r>
          </a:p>
          <a:p>
            <a:r>
              <a:rPr lang="en-US" sz="2200" dirty="0" smtClean="0">
                <a:latin typeface="Arial" panose="020B0604020202020204" pitchFamily="34" charset="0"/>
                <a:cs typeface="Arial" panose="020B0604020202020204" pitchFamily="34" charset="0"/>
              </a:rPr>
              <a:t>In this case RW Everything calls it a Host bridge, but as you can see at offset 0x0E in it’s header, it is not a bridge</a:t>
            </a:r>
          </a:p>
          <a:p>
            <a:pPr lvl="1"/>
            <a:r>
              <a:rPr lang="en-US" sz="1800" dirty="0" smtClean="0">
                <a:latin typeface="Arial" panose="020B0604020202020204" pitchFamily="34" charset="0"/>
                <a:cs typeface="Arial" panose="020B0604020202020204" pitchFamily="34" charset="0"/>
              </a:rPr>
              <a:t>PCI-related fact which we’ll cover in PCI</a:t>
            </a:r>
          </a:p>
          <a:p>
            <a:r>
              <a:rPr lang="en-US" sz="2200" dirty="0" smtClean="0">
                <a:latin typeface="Arial" panose="020B0604020202020204" pitchFamily="34" charset="0"/>
                <a:cs typeface="Arial" panose="020B0604020202020204" pitchFamily="34" charset="0"/>
              </a:rPr>
              <a:t>In this sample case the Memory Controller Device ID is 0x2A40</a:t>
            </a:r>
            <a:endParaRPr lang="en-US" sz="2200" dirty="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p:txBody>
      </p:sp>
      <p:sp>
        <p:nvSpPr>
          <p:cNvPr id="4" name="Oval 3"/>
          <p:cNvSpPr/>
          <p:nvPr/>
        </p:nvSpPr>
        <p:spPr>
          <a:xfrm>
            <a:off x="838200" y="1567773"/>
            <a:ext cx="533400" cy="42639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171700" y="3247418"/>
            <a:ext cx="533400" cy="26264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1172792" y="2976661"/>
            <a:ext cx="3246808" cy="58366"/>
          </a:xfrm>
          <a:custGeom>
            <a:avLst/>
            <a:gdLst>
              <a:gd name="connsiteX0" fmla="*/ 0 w 3063797"/>
              <a:gd name="connsiteY0" fmla="*/ 0 h 58366"/>
              <a:gd name="connsiteX1" fmla="*/ 126459 w 3063797"/>
              <a:gd name="connsiteY1" fmla="*/ 9728 h 58366"/>
              <a:gd name="connsiteX2" fmla="*/ 194553 w 3063797"/>
              <a:gd name="connsiteY2" fmla="*/ 29183 h 58366"/>
              <a:gd name="connsiteX3" fmla="*/ 291829 w 3063797"/>
              <a:gd name="connsiteY3" fmla="*/ 48639 h 58366"/>
              <a:gd name="connsiteX4" fmla="*/ 466927 w 3063797"/>
              <a:gd name="connsiteY4" fmla="*/ 58366 h 58366"/>
              <a:gd name="connsiteX5" fmla="*/ 1274323 w 3063797"/>
              <a:gd name="connsiteY5" fmla="*/ 48639 h 58366"/>
              <a:gd name="connsiteX6" fmla="*/ 1410510 w 3063797"/>
              <a:gd name="connsiteY6" fmla="*/ 38911 h 58366"/>
              <a:gd name="connsiteX7" fmla="*/ 1624519 w 3063797"/>
              <a:gd name="connsiteY7" fmla="*/ 29183 h 58366"/>
              <a:gd name="connsiteX8" fmla="*/ 2772383 w 3063797"/>
              <a:gd name="connsiteY8" fmla="*/ 38911 h 58366"/>
              <a:gd name="connsiteX9" fmla="*/ 2966936 w 3063797"/>
              <a:gd name="connsiteY9" fmla="*/ 48639 h 5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63797" h="58366">
                <a:moveTo>
                  <a:pt x="0" y="0"/>
                </a:moveTo>
                <a:cubicBezTo>
                  <a:pt x="42153" y="3243"/>
                  <a:pt x="84471" y="4788"/>
                  <a:pt x="126459" y="9728"/>
                </a:cubicBezTo>
                <a:cubicBezTo>
                  <a:pt x="167634" y="14572"/>
                  <a:pt x="158580" y="20881"/>
                  <a:pt x="194553" y="29183"/>
                </a:cubicBezTo>
                <a:cubicBezTo>
                  <a:pt x="226774" y="36619"/>
                  <a:pt x="258812" y="46805"/>
                  <a:pt x="291829" y="48639"/>
                </a:cubicBezTo>
                <a:lnTo>
                  <a:pt x="466927" y="58366"/>
                </a:lnTo>
                <a:lnTo>
                  <a:pt x="1274323" y="48639"/>
                </a:lnTo>
                <a:cubicBezTo>
                  <a:pt x="1319825" y="47701"/>
                  <a:pt x="1365069" y="41436"/>
                  <a:pt x="1410510" y="38911"/>
                </a:cubicBezTo>
                <a:cubicBezTo>
                  <a:pt x="1481810" y="34950"/>
                  <a:pt x="1553183" y="32426"/>
                  <a:pt x="1624519" y="29183"/>
                </a:cubicBezTo>
                <a:lnTo>
                  <a:pt x="2772383" y="38911"/>
                </a:lnTo>
                <a:cubicBezTo>
                  <a:pt x="3523571" y="50380"/>
                  <a:pt x="2533310" y="48639"/>
                  <a:pt x="2966936" y="48639"/>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5431971" y="3418114"/>
            <a:ext cx="198937" cy="65315"/>
          </a:xfrm>
          <a:custGeom>
            <a:avLst/>
            <a:gdLst>
              <a:gd name="connsiteX0" fmla="*/ 0 w 198937"/>
              <a:gd name="connsiteY0" fmla="*/ 65315 h 65315"/>
              <a:gd name="connsiteX1" fmla="*/ 87086 w 198937"/>
              <a:gd name="connsiteY1" fmla="*/ 43543 h 65315"/>
              <a:gd name="connsiteX2" fmla="*/ 195943 w 198937"/>
              <a:gd name="connsiteY2" fmla="*/ 21772 h 65315"/>
              <a:gd name="connsiteX3" fmla="*/ 195943 w 198937"/>
              <a:gd name="connsiteY3" fmla="*/ 0 h 65315"/>
            </a:gdLst>
            <a:ahLst/>
            <a:cxnLst>
              <a:cxn ang="0">
                <a:pos x="connsiteX0" y="connsiteY0"/>
              </a:cxn>
              <a:cxn ang="0">
                <a:pos x="connsiteX1" y="connsiteY1"/>
              </a:cxn>
              <a:cxn ang="0">
                <a:pos x="connsiteX2" y="connsiteY2"/>
              </a:cxn>
              <a:cxn ang="0">
                <a:pos x="connsiteX3" y="connsiteY3"/>
              </a:cxn>
            </a:cxnLst>
            <a:rect l="l" t="t" r="r" b="b"/>
            <a:pathLst>
              <a:path w="198937" h="65315">
                <a:moveTo>
                  <a:pt x="0" y="65315"/>
                </a:moveTo>
                <a:cubicBezTo>
                  <a:pt x="29029" y="58058"/>
                  <a:pt x="57876" y="50034"/>
                  <a:pt x="87086" y="43543"/>
                </a:cubicBezTo>
                <a:cubicBezTo>
                  <a:pt x="123209" y="35516"/>
                  <a:pt x="161585" y="35515"/>
                  <a:pt x="195943" y="21772"/>
                </a:cubicBezTo>
                <a:cubicBezTo>
                  <a:pt x="202681" y="19077"/>
                  <a:pt x="195943" y="7257"/>
                  <a:pt x="195943" y="0"/>
                </a:cubicBezTo>
              </a:path>
            </a:pathLst>
          </a:cu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58</a:t>
            </a:fld>
            <a:endParaRPr lang="en-US"/>
          </a:p>
        </p:txBody>
      </p:sp>
    </p:spTree>
    <p:extLst>
      <p:ext uri="{BB962C8B-B14F-4D97-AF65-F5344CB8AC3E}">
        <p14:creationId xmlns:p14="http://schemas.microsoft.com/office/powerpoint/2010/main" val="393456750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656" y="100467"/>
            <a:ext cx="8229600" cy="944562"/>
          </a:xfrm>
        </p:spPr>
        <p:txBody>
          <a:bodyPr>
            <a:normAutofit/>
          </a:bodyPr>
          <a:lstStyle/>
          <a:p>
            <a:r>
              <a:rPr lang="en-US" sz="3600" dirty="0" smtClean="0">
                <a:latin typeface="Arial" panose="020B0604020202020204" pitchFamily="34" charset="0"/>
                <a:cs typeface="Arial" panose="020B0604020202020204" pitchFamily="34" charset="0"/>
              </a:rPr>
              <a:t>Device ID Lookup</a:t>
            </a:r>
            <a:endParaRPr lang="en-US" sz="3600" dirty="0">
              <a:latin typeface="Arial" panose="020B0604020202020204" pitchFamily="34" charset="0"/>
              <a:cs typeface="Arial" panose="020B0604020202020204" pitchFamily="34" charset="0"/>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932158"/>
            <a:ext cx="5862211" cy="388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ight Arrow 3"/>
          <p:cNvSpPr/>
          <p:nvPr/>
        </p:nvSpPr>
        <p:spPr>
          <a:xfrm>
            <a:off x="1371600" y="5098511"/>
            <a:ext cx="2209800" cy="484632"/>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476656" y="5238687"/>
            <a:ext cx="609600" cy="26264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26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35755" r="16214"/>
          <a:stretch/>
        </p:blipFill>
        <p:spPr bwMode="auto">
          <a:xfrm>
            <a:off x="3623836" y="3875258"/>
            <a:ext cx="5452068" cy="2068342"/>
          </a:xfrm>
          <a:prstGeom prst="rect">
            <a:avLst/>
          </a:prstGeom>
          <a:noFill/>
          <a:ln w="9525">
            <a:solidFill>
              <a:srgbClr val="C00000"/>
            </a:solidFill>
            <a:miter lim="800000"/>
            <a:headEnd/>
            <a:tailEnd/>
          </a:ln>
          <a:extLst>
            <a:ext uri="{909E8E84-426E-40dd-AFC4-6F175D3DCCD1}">
              <a14:hiddenFill xmlns:a14="http://schemas.microsoft.com/office/drawing/2010/main">
                <a:solidFill>
                  <a:schemeClr val="accent1"/>
                </a:solidFill>
              </a14:hiddenFill>
            </a:ext>
          </a:extLst>
        </p:spPr>
      </p:pic>
      <p:sp>
        <p:nvSpPr>
          <p:cNvPr id="5" name="Rectangle 4"/>
          <p:cNvSpPr/>
          <p:nvPr/>
        </p:nvSpPr>
        <p:spPr>
          <a:xfrm>
            <a:off x="3649496" y="3876673"/>
            <a:ext cx="5342104" cy="1352286"/>
          </a:xfrm>
          <a:prstGeom prst="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677906" y="5514526"/>
            <a:ext cx="5395525" cy="426025"/>
          </a:xfrm>
          <a:prstGeom prst="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ontent Placeholder 2"/>
          <p:cNvSpPr txBox="1">
            <a:spLocks/>
          </p:cNvSpPr>
          <p:nvPr/>
        </p:nvSpPr>
        <p:spPr>
          <a:xfrm>
            <a:off x="533400" y="990600"/>
            <a:ext cx="8229600" cy="762000"/>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smtClean="0">
                <a:latin typeface="Arial" panose="020B0604020202020204" pitchFamily="34" charset="0"/>
                <a:cs typeface="Arial" panose="020B0604020202020204" pitchFamily="34" charset="0"/>
                <a:hlinkClick r:id="rId5"/>
              </a:rPr>
              <a:t>http</a:t>
            </a:r>
            <a:r>
              <a:rPr lang="en-US" sz="2400" dirty="0">
                <a:latin typeface="Arial" panose="020B0604020202020204" pitchFamily="34" charset="0"/>
                <a:cs typeface="Arial" panose="020B0604020202020204" pitchFamily="34" charset="0"/>
                <a:hlinkClick r:id="rId5"/>
              </a:rPr>
              <a:t>://pciids.sourceforge.net</a:t>
            </a:r>
            <a:endParaRPr lang="en-US" sz="2400" dirty="0" smtClean="0">
              <a:latin typeface="Arial" panose="020B0604020202020204" pitchFamily="34" charset="0"/>
              <a:cs typeface="Arial" panose="020B0604020202020204" pitchFamily="34" charset="0"/>
              <a:hlinkClick r:id="rId6"/>
            </a:endParaRPr>
          </a:p>
          <a:p>
            <a:r>
              <a:rPr lang="en-US" sz="2400" dirty="0" smtClean="0">
                <a:latin typeface="Arial" panose="020B0604020202020204" pitchFamily="34" charset="0"/>
                <a:cs typeface="Arial" panose="020B0604020202020204" pitchFamily="34" charset="0"/>
                <a:hlinkClick r:id="rId6"/>
              </a:rPr>
              <a:t>http://pci-ids.ucw.cz/</a:t>
            </a:r>
            <a:r>
              <a:rPr lang="en-US" sz="2400" dirty="0" smtClean="0">
                <a:latin typeface="Arial" panose="020B0604020202020204" pitchFamily="34" charset="0"/>
                <a:cs typeface="Arial" panose="020B0604020202020204" pitchFamily="34" charset="0"/>
              </a:rPr>
              <a:t>  (same site, alternate location) </a:t>
            </a:r>
          </a:p>
        </p:txBody>
      </p:sp>
      <p:sp>
        <p:nvSpPr>
          <p:cNvPr id="14" name="Content Placeholder 2"/>
          <p:cNvSpPr>
            <a:spLocks noGrp="1"/>
          </p:cNvSpPr>
          <p:nvPr>
            <p:ph idx="1"/>
          </p:nvPr>
        </p:nvSpPr>
        <p:spPr>
          <a:xfrm>
            <a:off x="454819" y="6096000"/>
            <a:ext cx="8229600" cy="674916"/>
          </a:xfrm>
        </p:spPr>
        <p:txBody>
          <a:bodyPr>
            <a:normAutofit fontScale="92500" lnSpcReduction="20000"/>
          </a:bodyPr>
          <a:lstStyle/>
          <a:p>
            <a:r>
              <a:rPr lang="en-US" sz="2200" dirty="0" smtClean="0">
                <a:latin typeface="Arial" panose="020B0604020202020204" pitchFamily="34" charset="0"/>
                <a:cs typeface="Arial" panose="020B0604020202020204" pitchFamily="34" charset="0"/>
              </a:rPr>
              <a:t>Device ID 0x2a40 is part of the Mobile 4-Series chipset family</a:t>
            </a:r>
            <a:endParaRPr lang="en-US" sz="2200" dirty="0">
              <a:latin typeface="Arial" panose="020B0604020202020204" pitchFamily="34" charset="0"/>
              <a:cs typeface="Arial" panose="020B0604020202020204" pitchFamily="34" charset="0"/>
            </a:endParaRPr>
          </a:p>
          <a:p>
            <a:r>
              <a:rPr lang="en-US" sz="2200" dirty="0">
                <a:latin typeface="Arial" panose="020B0604020202020204" pitchFamily="34" charset="0"/>
                <a:cs typeface="Arial" panose="020B0604020202020204" pitchFamily="34" charset="0"/>
                <a:hlinkClick r:id="rId7"/>
              </a:rPr>
              <a:t>http://</a:t>
            </a:r>
            <a:r>
              <a:rPr lang="en-US" sz="2200" dirty="0" smtClean="0">
                <a:latin typeface="Arial" panose="020B0604020202020204" pitchFamily="34" charset="0"/>
                <a:cs typeface="Arial" panose="020B0604020202020204" pitchFamily="34" charset="0"/>
                <a:hlinkClick r:id="rId7"/>
              </a:rPr>
              <a:t>www.intel.com/assets/PDF/datasheet/320122.pdf</a:t>
            </a:r>
            <a:endParaRPr lang="en-US" sz="2200" dirty="0" smtClean="0">
              <a:latin typeface="Arial" panose="020B0604020202020204" pitchFamily="34" charset="0"/>
              <a:cs typeface="Arial" panose="020B0604020202020204" pitchFamily="34"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59</a:t>
            </a:fld>
            <a:endParaRPr lang="en-US"/>
          </a:p>
        </p:txBody>
      </p:sp>
    </p:spTree>
    <p:extLst>
      <p:ext uri="{BB962C8B-B14F-4D97-AF65-F5344CB8AC3E}">
        <p14:creationId xmlns:p14="http://schemas.microsoft.com/office/powerpoint/2010/main" val="35122416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alphaModFix amt="23000"/>
          </a:blip>
          <a:stretch>
            <a:fillRect/>
          </a:stretch>
        </p:blipFill>
        <p:spPr>
          <a:xfrm>
            <a:off x="-749357" y="0"/>
            <a:ext cx="10579157" cy="6858000"/>
          </a:xfrm>
          <a:prstGeom prst="rect">
            <a:avLst/>
          </a:prstGeom>
        </p:spPr>
      </p:pic>
      <p:sp>
        <p:nvSpPr>
          <p:cNvPr id="2" name="Title 1"/>
          <p:cNvSpPr>
            <a:spLocks noGrp="1"/>
          </p:cNvSpPr>
          <p:nvPr>
            <p:ph type="title"/>
          </p:nvPr>
        </p:nvSpPr>
        <p:spPr>
          <a:xfrm>
            <a:off x="457200" y="-304800"/>
            <a:ext cx="8229600" cy="1143000"/>
          </a:xfrm>
        </p:spPr>
        <p:txBody>
          <a:bodyPr/>
          <a:lstStyle/>
          <a:p>
            <a:r>
              <a:rPr lang="en-US" dirty="0" smtClean="0"/>
              <a:t>About You</a:t>
            </a:r>
            <a:endParaRPr lang="en-US" dirty="0"/>
          </a:p>
        </p:txBody>
      </p:sp>
      <p:sp>
        <p:nvSpPr>
          <p:cNvPr id="3" name="Content Placeholder 2"/>
          <p:cNvSpPr>
            <a:spLocks noGrp="1"/>
          </p:cNvSpPr>
          <p:nvPr>
            <p:ph idx="1"/>
          </p:nvPr>
        </p:nvSpPr>
        <p:spPr>
          <a:xfrm>
            <a:off x="33880" y="685800"/>
            <a:ext cx="9110120" cy="6172200"/>
          </a:xfrm>
        </p:spPr>
        <p:txBody>
          <a:bodyPr>
            <a:normAutofit/>
          </a:bodyPr>
          <a:lstStyle/>
          <a:p>
            <a:r>
              <a:rPr lang="en-US" sz="2000" dirty="0" smtClean="0"/>
              <a:t>What is your name?</a:t>
            </a:r>
          </a:p>
          <a:p>
            <a:endParaRPr lang="en-US" dirty="0" smtClean="0"/>
          </a:p>
        </p:txBody>
      </p:sp>
      <p:sp>
        <p:nvSpPr>
          <p:cNvPr id="4" name="Slide Number Placeholder 3"/>
          <p:cNvSpPr>
            <a:spLocks noGrp="1"/>
          </p:cNvSpPr>
          <p:nvPr>
            <p:ph type="sldNum" sz="quarter" idx="12"/>
          </p:nvPr>
        </p:nvSpPr>
        <p:spPr/>
        <p:txBody>
          <a:bodyPr/>
          <a:lstStyle/>
          <a:p>
            <a:fld id="{B6F15528-21DE-4FAA-801E-634DDDAF4B2B}" type="slidenum">
              <a:rPr lang="en-US" smtClean="0"/>
              <a:pPr/>
              <a:t>6</a:t>
            </a:fld>
            <a:endParaRPr lang="en-US"/>
          </a:p>
        </p:txBody>
      </p:sp>
      <p:sp>
        <p:nvSpPr>
          <p:cNvPr id="6" name="Rectangle 5"/>
          <p:cNvSpPr/>
          <p:nvPr/>
        </p:nvSpPr>
        <p:spPr>
          <a:xfrm>
            <a:off x="6248400" y="1752600"/>
            <a:ext cx="3352800" cy="646331"/>
          </a:xfrm>
          <a:prstGeom prst="rect">
            <a:avLst/>
          </a:prstGeom>
        </p:spPr>
        <p:txBody>
          <a:bodyPr wrap="square">
            <a:spAutoFit/>
          </a:bodyPr>
          <a:lstStyle/>
          <a:p>
            <a:r>
              <a:rPr lang="en-US" dirty="0"/>
              <a:t> (What do you want/hope </a:t>
            </a:r>
            <a:endParaRPr lang="en-US" dirty="0" smtClean="0"/>
          </a:p>
          <a:p>
            <a:r>
              <a:rPr lang="en-US" dirty="0" smtClean="0"/>
              <a:t>to </a:t>
            </a:r>
            <a:r>
              <a:rPr lang="en-US" dirty="0"/>
              <a:t>get out of the class?)</a:t>
            </a:r>
          </a:p>
        </p:txBody>
      </p:sp>
      <p:sp>
        <p:nvSpPr>
          <p:cNvPr id="7" name="Rectangle 6"/>
          <p:cNvSpPr/>
          <p:nvPr/>
        </p:nvSpPr>
        <p:spPr>
          <a:xfrm>
            <a:off x="-49240" y="3380125"/>
            <a:ext cx="9193240" cy="3477875"/>
          </a:xfrm>
          <a:prstGeom prst="rect">
            <a:avLst/>
          </a:prstGeom>
        </p:spPr>
        <p:txBody>
          <a:bodyPr wrap="square">
            <a:spAutoFit/>
          </a:bodyPr>
          <a:lstStyle/>
          <a:p>
            <a:pPr marL="285750" indent="-285750">
              <a:buFont typeface="Arial"/>
              <a:buChar char="•"/>
            </a:pPr>
            <a:r>
              <a:rPr lang="en-US" sz="2000" dirty="0"/>
              <a:t>What is your department?</a:t>
            </a:r>
          </a:p>
          <a:p>
            <a:pPr marL="285750" indent="-285750">
              <a:buFont typeface="Arial"/>
              <a:buChar char="•"/>
            </a:pPr>
            <a:r>
              <a:rPr lang="en-US" sz="2000" dirty="0"/>
              <a:t>Have you taken, or did you review, Intro &amp; Intermediate x86 per the class </a:t>
            </a:r>
            <a:r>
              <a:rPr lang="en-US" sz="2000" dirty="0" err="1"/>
              <a:t>prereqs</a:t>
            </a:r>
            <a:r>
              <a:rPr lang="en-US" sz="2000" dirty="0"/>
              <a:t>? ;)</a:t>
            </a:r>
          </a:p>
          <a:p>
            <a:pPr marL="742950" lvl="1" indent="-285750">
              <a:buFont typeface="Arial"/>
              <a:buChar char="•"/>
            </a:pPr>
            <a:r>
              <a:rPr lang="en-US" sz="2000" dirty="0"/>
              <a:t>How often do you deal with x86 </a:t>
            </a:r>
            <a:r>
              <a:rPr lang="en-US" sz="2000" dirty="0" err="1"/>
              <a:t>asm</a:t>
            </a:r>
            <a:r>
              <a:rPr lang="en-US" sz="2000" dirty="0"/>
              <a:t>?</a:t>
            </a:r>
          </a:p>
          <a:p>
            <a:pPr marL="742950" lvl="1" indent="-285750">
              <a:buFont typeface="Arial"/>
              <a:buChar char="•"/>
            </a:pPr>
            <a:r>
              <a:rPr lang="en-US" sz="2000" dirty="0"/>
              <a:t>How often do you deal with x86 architecture? (e.g. memory management, MSRs, control </a:t>
            </a:r>
            <a:r>
              <a:rPr lang="en-US" sz="2000" dirty="0" err="1"/>
              <a:t>regs</a:t>
            </a:r>
            <a:r>
              <a:rPr lang="en-US" sz="2000" dirty="0"/>
              <a:t>, </a:t>
            </a:r>
            <a:r>
              <a:rPr lang="en-US" sz="2000" dirty="0" err="1"/>
              <a:t>etc</a:t>
            </a:r>
            <a:r>
              <a:rPr lang="en-US" sz="2000" dirty="0"/>
              <a:t>)</a:t>
            </a:r>
          </a:p>
          <a:p>
            <a:pPr marL="742950" lvl="1" indent="-285750">
              <a:buFont typeface="Arial"/>
              <a:buChar char="•"/>
            </a:pPr>
            <a:r>
              <a:rPr lang="en-US" sz="2000" dirty="0"/>
              <a:t>How often do you look at Intel manuals?</a:t>
            </a:r>
          </a:p>
          <a:p>
            <a:pPr marL="285750" indent="-285750">
              <a:buFont typeface="Arial"/>
              <a:buChar char="•"/>
            </a:pPr>
            <a:r>
              <a:rPr lang="en-US" sz="2000" dirty="0"/>
              <a:t>Did you review Intro to Reverse Engineering</a:t>
            </a:r>
            <a:r>
              <a:rPr lang="en-US" sz="2000" dirty="0" smtClean="0"/>
              <a:t>?</a:t>
            </a:r>
            <a:endParaRPr lang="en-US" sz="2000" dirty="0"/>
          </a:p>
          <a:p>
            <a:pPr marL="285750" indent="-285750">
              <a:buFont typeface="Arial"/>
              <a:buChar char="•"/>
            </a:pPr>
            <a:r>
              <a:rPr lang="en-US" sz="2000" b="1" dirty="0"/>
              <a:t>Do you prefer more lab time or more lecture time?</a:t>
            </a:r>
          </a:p>
          <a:p>
            <a:pPr marL="742950" lvl="1" indent="-285750">
              <a:buFont typeface="Arial"/>
              <a:buChar char="•"/>
            </a:pPr>
            <a:r>
              <a:rPr lang="en-US" sz="2000" dirty="0"/>
              <a:t>I.e. do you want to understand fewer things through hands on experience, or want an </a:t>
            </a:r>
            <a:r>
              <a:rPr lang="en-US" sz="2000" dirty="0" err="1"/>
              <a:t>infodump</a:t>
            </a:r>
            <a:r>
              <a:rPr lang="en-US" sz="2000" dirty="0"/>
              <a:t> of all the stuff I know for you to sift through?</a:t>
            </a:r>
          </a:p>
        </p:txBody>
      </p:sp>
      <p:pic>
        <p:nvPicPr>
          <p:cNvPr id="8" name="Picture 7"/>
          <p:cNvPicPr>
            <a:picLocks noChangeAspect="1"/>
          </p:cNvPicPr>
          <p:nvPr/>
        </p:nvPicPr>
        <p:blipFill rotWithShape="1">
          <a:blip r:embed="rId3">
            <a:alphaModFix/>
          </a:blip>
          <a:srcRect l="6739" t="15774" r="44002" b="48907"/>
          <a:stretch/>
        </p:blipFill>
        <p:spPr>
          <a:xfrm>
            <a:off x="-49240" y="1081759"/>
            <a:ext cx="5211389" cy="2422199"/>
          </a:xfrm>
          <a:prstGeom prst="rect">
            <a:avLst/>
          </a:prstGeom>
        </p:spPr>
      </p:pic>
    </p:spTree>
    <p:extLst>
      <p:ext uri="{BB962C8B-B14F-4D97-AF65-F5344CB8AC3E}">
        <p14:creationId xmlns:p14="http://schemas.microsoft.com/office/powerpoint/2010/main" val="3791555413"/>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44562"/>
          </a:xfrm>
        </p:spPr>
        <p:txBody>
          <a:bodyPr>
            <a:normAutofit fontScale="90000"/>
          </a:bodyPr>
          <a:lstStyle/>
          <a:p>
            <a:r>
              <a:rPr lang="en-US" sz="3600" dirty="0" smtClean="0">
                <a:latin typeface="Arial" panose="020B0604020202020204" pitchFamily="34" charset="0"/>
                <a:cs typeface="Arial" panose="020B0604020202020204" pitchFamily="34" charset="0"/>
              </a:rPr>
              <a:t>So what we have learned about this E6400</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219200"/>
            <a:ext cx="8229600" cy="5486400"/>
          </a:xfrm>
        </p:spPr>
        <p:txBody>
          <a:bodyPr>
            <a:normAutofit/>
          </a:bodyPr>
          <a:lstStyle/>
          <a:p>
            <a:r>
              <a:rPr lang="en-US" sz="2200" dirty="0" smtClean="0">
                <a:latin typeface="Arial" panose="020B0604020202020204" pitchFamily="34" charset="0"/>
                <a:cs typeface="Arial" panose="020B0604020202020204" pitchFamily="34" charset="0"/>
              </a:rPr>
              <a:t>The LPC Device ID is 2917h </a:t>
            </a:r>
          </a:p>
          <a:p>
            <a:pPr lvl="1"/>
            <a:r>
              <a:rPr lang="en-US" sz="1800" dirty="0" smtClean="0">
                <a:latin typeface="Arial" panose="020B0604020202020204" pitchFamily="34" charset="0"/>
                <a:cs typeface="Arial" panose="020B0604020202020204" pitchFamily="34" charset="0"/>
              </a:rPr>
              <a:t>ICH9M-E Controller Hub</a:t>
            </a:r>
          </a:p>
          <a:p>
            <a:pPr lvl="1"/>
            <a:r>
              <a:rPr lang="en-US" sz="1800" dirty="0" smtClean="0">
                <a:latin typeface="Arial" panose="020B0604020202020204" pitchFamily="34" charset="0"/>
                <a:cs typeface="Arial" panose="020B0604020202020204" pitchFamily="34" charset="0"/>
              </a:rPr>
              <a:t>Member of </a:t>
            </a:r>
            <a:r>
              <a:rPr lang="en-US" sz="1800" dirty="0">
                <a:latin typeface="Arial" panose="020B0604020202020204" pitchFamily="34" charset="0"/>
                <a:cs typeface="Arial" panose="020B0604020202020204" pitchFamily="34" charset="0"/>
              </a:rPr>
              <a:t>the </a:t>
            </a:r>
            <a:r>
              <a:rPr lang="en-US" sz="1800" dirty="0" smtClean="0">
                <a:latin typeface="Arial" panose="020B0604020202020204" pitchFamily="34" charset="0"/>
                <a:cs typeface="Arial" panose="020B0604020202020204" pitchFamily="34" charset="0"/>
              </a:rPr>
              <a:t>IO Controller Hub 9 family</a:t>
            </a:r>
          </a:p>
          <a:p>
            <a:r>
              <a:rPr lang="en-US" sz="2200" dirty="0" smtClean="0">
                <a:latin typeface="Arial" panose="020B0604020202020204" pitchFamily="34" charset="0"/>
                <a:cs typeface="Arial" panose="020B0604020202020204" pitchFamily="34" charset="0"/>
              </a:rPr>
              <a:t>The Memory Controller Device ID is 2A40h</a:t>
            </a:r>
          </a:p>
          <a:p>
            <a:pPr lvl="1"/>
            <a:r>
              <a:rPr lang="en-US" sz="1800" dirty="0" smtClean="0">
                <a:latin typeface="Arial" panose="020B0604020202020204" pitchFamily="34" charset="0"/>
                <a:cs typeface="Arial" panose="020B0604020202020204" pitchFamily="34" charset="0"/>
              </a:rPr>
              <a:t>Mobile 4-Series Chipset Memory Controller</a:t>
            </a:r>
          </a:p>
          <a:p>
            <a:r>
              <a:rPr lang="en-US" sz="2200" dirty="0" smtClean="0">
                <a:latin typeface="Arial" panose="020B0604020202020204" pitchFamily="34" charset="0"/>
                <a:cs typeface="Arial" panose="020B0604020202020204" pitchFamily="34" charset="0"/>
              </a:rPr>
              <a:t>Therefore this is a legacy chipset</a:t>
            </a:r>
          </a:p>
          <a:p>
            <a:pPr lvl="1"/>
            <a:r>
              <a:rPr lang="en-US" sz="1800" dirty="0" smtClean="0">
                <a:latin typeface="Arial" panose="020B0604020202020204" pitchFamily="34" charset="0"/>
                <a:cs typeface="Arial" panose="020B0604020202020204" pitchFamily="34" charset="0"/>
              </a:rPr>
              <a:t>DRAM controller is located in the chipset</a:t>
            </a:r>
          </a:p>
          <a:p>
            <a:pPr lvl="1"/>
            <a:r>
              <a:rPr lang="en-US" sz="1800" dirty="0" smtClean="0">
                <a:latin typeface="Arial" panose="020B0604020202020204" pitchFamily="34" charset="0"/>
                <a:cs typeface="Arial" panose="020B0604020202020204" pitchFamily="34" charset="0"/>
              </a:rPr>
              <a:t>LPC is located in the IO Controller Hub</a:t>
            </a:r>
          </a:p>
          <a:p>
            <a:r>
              <a:rPr lang="en-US" sz="2200" dirty="0" smtClean="0">
                <a:latin typeface="Arial" panose="020B0604020202020204" pitchFamily="34" charset="0"/>
                <a:cs typeface="Arial" panose="020B0604020202020204" pitchFamily="34" charset="0"/>
              </a:rPr>
              <a:t>The same steps will work on a new system</a:t>
            </a:r>
          </a:p>
          <a:p>
            <a:pPr lvl="1"/>
            <a:r>
              <a:rPr lang="en-US" sz="1800" dirty="0" smtClean="0">
                <a:latin typeface="Arial" panose="020B0604020202020204" pitchFamily="34" charset="0"/>
                <a:cs typeface="Arial" panose="020B0604020202020204" pitchFamily="34" charset="0"/>
              </a:rPr>
              <a:t>The DRAM controller will be located on the processor</a:t>
            </a:r>
          </a:p>
          <a:p>
            <a:pPr lvl="1"/>
            <a:r>
              <a:rPr lang="en-US" sz="1800" dirty="0" smtClean="0">
                <a:latin typeface="Arial" panose="020B0604020202020204" pitchFamily="34" charset="0"/>
                <a:cs typeface="Arial" panose="020B0604020202020204" pitchFamily="34" charset="0"/>
              </a:rPr>
              <a:t>The LPC device will be located in the chipset (aka: platform controller hub)</a:t>
            </a:r>
          </a:p>
          <a:p>
            <a:r>
              <a:rPr lang="en-US" sz="2200" dirty="0" smtClean="0">
                <a:latin typeface="Arial" panose="020B0604020202020204" pitchFamily="34" charset="0"/>
                <a:cs typeface="Arial" panose="020B0604020202020204" pitchFamily="34" charset="0"/>
              </a:rPr>
              <a:t>Sometimes there may be ambiguity, let’s take a look at one where this happens, and it just happens to be a PCH system.  Let’s figure out how to tell</a:t>
            </a:r>
          </a:p>
        </p:txBody>
      </p:sp>
      <p:sp>
        <p:nvSpPr>
          <p:cNvPr id="4" name="Slide Number Placeholder 3"/>
          <p:cNvSpPr>
            <a:spLocks noGrp="1"/>
          </p:cNvSpPr>
          <p:nvPr>
            <p:ph type="sldNum" sz="quarter" idx="12"/>
          </p:nvPr>
        </p:nvSpPr>
        <p:spPr/>
        <p:txBody>
          <a:bodyPr/>
          <a:lstStyle/>
          <a:p>
            <a:fld id="{B6F15528-21DE-4FAA-801E-634DDDAF4B2B}" type="slidenum">
              <a:rPr lang="en-US" smtClean="0"/>
              <a:pPr/>
              <a:t>60</a:t>
            </a:fld>
            <a:endParaRPr lang="en-US"/>
          </a:p>
        </p:txBody>
      </p:sp>
    </p:spTree>
    <p:extLst>
      <p:ext uri="{BB962C8B-B14F-4D97-AF65-F5344CB8AC3E}">
        <p14:creationId xmlns:p14="http://schemas.microsoft.com/office/powerpoint/2010/main" val="234212841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19009" b="37736"/>
          <a:stretch/>
        </p:blipFill>
        <p:spPr bwMode="auto">
          <a:xfrm>
            <a:off x="228599" y="914400"/>
            <a:ext cx="6026285" cy="3416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76200"/>
            <a:ext cx="8229600" cy="914400"/>
          </a:xfrm>
        </p:spPr>
        <p:txBody>
          <a:bodyPr>
            <a:normAutofit/>
          </a:bodyPr>
          <a:lstStyle/>
          <a:p>
            <a:r>
              <a:rPr lang="en-US" sz="3600" dirty="0" smtClean="0">
                <a:latin typeface="Arial" panose="020B0604020202020204" pitchFamily="34" charset="0"/>
                <a:cs typeface="Arial" panose="020B0604020202020204" pitchFamily="34" charset="0"/>
              </a:rPr>
              <a:t>Solving Ambiguity: Get LPC Device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4819" y="4550664"/>
            <a:ext cx="8229600" cy="2286000"/>
          </a:xfrm>
        </p:spPr>
        <p:txBody>
          <a:bodyPr>
            <a:normAutofit fontScale="85000" lnSpcReduction="20000"/>
          </a:bodyPr>
          <a:lstStyle/>
          <a:p>
            <a:r>
              <a:rPr lang="en-US" sz="2200" dirty="0" smtClean="0">
                <a:latin typeface="Arial" panose="020B0604020202020204" pitchFamily="34" charset="0"/>
                <a:cs typeface="Arial" panose="020B0604020202020204" pitchFamily="34" charset="0"/>
              </a:rPr>
              <a:t>As before, Read the 2-byte Device ID of the LPC device:</a:t>
            </a:r>
          </a:p>
          <a:p>
            <a:r>
              <a:rPr lang="en-US" sz="2200" dirty="0" smtClean="0">
                <a:latin typeface="Arial" panose="020B0604020202020204" pitchFamily="34" charset="0"/>
                <a:cs typeface="Arial" panose="020B0604020202020204" pitchFamily="34" charset="0"/>
              </a:rPr>
              <a:t>Bus 0, Device 31d (1Fh), Function 0, Offset 2</a:t>
            </a:r>
          </a:p>
          <a:p>
            <a:r>
              <a:rPr lang="en-US" sz="2200" dirty="0" smtClean="0">
                <a:latin typeface="Arial" panose="020B0604020202020204" pitchFamily="34" charset="0"/>
                <a:cs typeface="Arial" panose="020B0604020202020204" pitchFamily="34" charset="0"/>
              </a:rPr>
              <a:t>If the Controller Hub is referred to as the Chipset, it’s a PCH device.</a:t>
            </a:r>
          </a:p>
          <a:p>
            <a:r>
              <a:rPr lang="en-US" sz="2200" dirty="0" smtClean="0">
                <a:latin typeface="Arial" panose="020B0604020202020204" pitchFamily="34" charset="0"/>
                <a:cs typeface="Arial" panose="020B0604020202020204" pitchFamily="34" charset="0"/>
              </a:rPr>
              <a:t>So in a PCH system, the LPC controller will tell us the chipset family</a:t>
            </a:r>
          </a:p>
          <a:p>
            <a:r>
              <a:rPr lang="en-US" sz="2200" dirty="0" smtClean="0">
                <a:latin typeface="Arial" panose="020B0604020202020204" pitchFamily="34" charset="0"/>
                <a:cs typeface="Arial" panose="020B0604020202020204" pitchFamily="34" charset="0"/>
              </a:rPr>
              <a:t>So this is a QM67 Express Chipset (6-series chipset)</a:t>
            </a:r>
          </a:p>
          <a:p>
            <a:r>
              <a:rPr lang="en-US" sz="2200" dirty="0" smtClean="0">
                <a:latin typeface="Arial" panose="020B0604020202020204" pitchFamily="34" charset="0"/>
                <a:cs typeface="Arial" panose="020B0604020202020204" pitchFamily="34" charset="0"/>
              </a:rPr>
              <a:t>Datasheet: </a:t>
            </a:r>
            <a:r>
              <a:rPr lang="en-US" sz="2200" dirty="0">
                <a:latin typeface="Arial" panose="020B0604020202020204" pitchFamily="34" charset="0"/>
                <a:cs typeface="Arial" panose="020B0604020202020204" pitchFamily="34" charset="0"/>
                <a:hlinkClick r:id="rId4"/>
              </a:rPr>
              <a:t>http://</a:t>
            </a:r>
            <a:r>
              <a:rPr lang="en-US" sz="2200" dirty="0" smtClean="0">
                <a:latin typeface="Arial" panose="020B0604020202020204" pitchFamily="34" charset="0"/>
                <a:cs typeface="Arial" panose="020B0604020202020204" pitchFamily="34" charset="0"/>
                <a:hlinkClick r:id="rId4"/>
              </a:rPr>
              <a:t>www.intel.com/content/www/us/en/chipsets/6-chipset-c200-chipset-datasheet.html</a:t>
            </a:r>
            <a:endParaRPr lang="en-US" sz="1800" dirty="0">
              <a:latin typeface="Arial" panose="020B0604020202020204" pitchFamily="34" charset="0"/>
              <a:cs typeface="Arial" panose="020B0604020202020204" pitchFamily="34" charset="0"/>
            </a:endParaRPr>
          </a:p>
        </p:txBody>
      </p:sp>
      <p:sp>
        <p:nvSpPr>
          <p:cNvPr id="4" name="Oval 3"/>
          <p:cNvSpPr/>
          <p:nvPr/>
        </p:nvSpPr>
        <p:spPr>
          <a:xfrm>
            <a:off x="344284" y="1382948"/>
            <a:ext cx="533400" cy="42639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561865" y="3185811"/>
            <a:ext cx="533400" cy="26264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649084" y="2934512"/>
            <a:ext cx="3063797" cy="58366"/>
          </a:xfrm>
          <a:custGeom>
            <a:avLst/>
            <a:gdLst>
              <a:gd name="connsiteX0" fmla="*/ 0 w 3063797"/>
              <a:gd name="connsiteY0" fmla="*/ 0 h 58366"/>
              <a:gd name="connsiteX1" fmla="*/ 126459 w 3063797"/>
              <a:gd name="connsiteY1" fmla="*/ 9728 h 58366"/>
              <a:gd name="connsiteX2" fmla="*/ 194553 w 3063797"/>
              <a:gd name="connsiteY2" fmla="*/ 29183 h 58366"/>
              <a:gd name="connsiteX3" fmla="*/ 291829 w 3063797"/>
              <a:gd name="connsiteY3" fmla="*/ 48639 h 58366"/>
              <a:gd name="connsiteX4" fmla="*/ 466927 w 3063797"/>
              <a:gd name="connsiteY4" fmla="*/ 58366 h 58366"/>
              <a:gd name="connsiteX5" fmla="*/ 1274323 w 3063797"/>
              <a:gd name="connsiteY5" fmla="*/ 48639 h 58366"/>
              <a:gd name="connsiteX6" fmla="*/ 1410510 w 3063797"/>
              <a:gd name="connsiteY6" fmla="*/ 38911 h 58366"/>
              <a:gd name="connsiteX7" fmla="*/ 1624519 w 3063797"/>
              <a:gd name="connsiteY7" fmla="*/ 29183 h 58366"/>
              <a:gd name="connsiteX8" fmla="*/ 2772383 w 3063797"/>
              <a:gd name="connsiteY8" fmla="*/ 38911 h 58366"/>
              <a:gd name="connsiteX9" fmla="*/ 2966936 w 3063797"/>
              <a:gd name="connsiteY9" fmla="*/ 48639 h 5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63797" h="58366">
                <a:moveTo>
                  <a:pt x="0" y="0"/>
                </a:moveTo>
                <a:cubicBezTo>
                  <a:pt x="42153" y="3243"/>
                  <a:pt x="84471" y="4788"/>
                  <a:pt x="126459" y="9728"/>
                </a:cubicBezTo>
                <a:cubicBezTo>
                  <a:pt x="167634" y="14572"/>
                  <a:pt x="158580" y="20881"/>
                  <a:pt x="194553" y="29183"/>
                </a:cubicBezTo>
                <a:cubicBezTo>
                  <a:pt x="226774" y="36619"/>
                  <a:pt x="258812" y="46805"/>
                  <a:pt x="291829" y="48639"/>
                </a:cubicBezTo>
                <a:lnTo>
                  <a:pt x="466927" y="58366"/>
                </a:lnTo>
                <a:lnTo>
                  <a:pt x="1274323" y="48639"/>
                </a:lnTo>
                <a:cubicBezTo>
                  <a:pt x="1319825" y="47701"/>
                  <a:pt x="1365069" y="41436"/>
                  <a:pt x="1410510" y="38911"/>
                </a:cubicBezTo>
                <a:cubicBezTo>
                  <a:pt x="1481810" y="34950"/>
                  <a:pt x="1553183" y="32426"/>
                  <a:pt x="1624519" y="29183"/>
                </a:cubicBezTo>
                <a:lnTo>
                  <a:pt x="2772383" y="38911"/>
                </a:lnTo>
                <a:cubicBezTo>
                  <a:pt x="3523571" y="50380"/>
                  <a:pt x="2533310" y="48639"/>
                  <a:pt x="2966936" y="48639"/>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291"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t="31840"/>
          <a:stretch/>
        </p:blipFill>
        <p:spPr bwMode="auto">
          <a:xfrm>
            <a:off x="4343400" y="2161163"/>
            <a:ext cx="4694062" cy="1449421"/>
          </a:xfrm>
          <a:prstGeom prst="rect">
            <a:avLst/>
          </a:prstGeom>
          <a:noFill/>
          <a:ln w="9525">
            <a:solidFill>
              <a:srgbClr val="C00000"/>
            </a:solidFill>
            <a:miter lim="800000"/>
            <a:headEnd/>
            <a:tailEnd/>
          </a:ln>
          <a:extLst>
            <a:ext uri="{909E8E84-426E-40dd-AFC4-6F175D3DCCD1}">
              <a14:hiddenFill xmlns:a14="http://schemas.microsoft.com/office/drawing/2010/main">
                <a:solidFill>
                  <a:schemeClr val="accent1"/>
                </a:solidFill>
              </a14:hiddenFill>
            </a:ext>
          </a:extLst>
        </p:spPr>
      </p:pic>
      <p:sp>
        <p:nvSpPr>
          <p:cNvPr id="11" name="Right Arrow 10"/>
          <p:cNvSpPr/>
          <p:nvPr/>
        </p:nvSpPr>
        <p:spPr>
          <a:xfrm>
            <a:off x="2169397" y="3179328"/>
            <a:ext cx="2209800" cy="242316"/>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359741" y="2161470"/>
            <a:ext cx="4675787" cy="1064566"/>
          </a:xfrm>
          <a:prstGeom prst="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362829" y="3421644"/>
            <a:ext cx="4675787" cy="179212"/>
          </a:xfrm>
          <a:prstGeom prst="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61</a:t>
            </a:fld>
            <a:endParaRPr lang="en-US"/>
          </a:p>
        </p:txBody>
      </p:sp>
    </p:spTree>
    <p:extLst>
      <p:ext uri="{BB962C8B-B14F-4D97-AF65-F5344CB8AC3E}">
        <p14:creationId xmlns:p14="http://schemas.microsoft.com/office/powerpoint/2010/main" val="287992557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31338" b="38530"/>
          <a:stretch/>
        </p:blipFill>
        <p:spPr bwMode="auto">
          <a:xfrm>
            <a:off x="228601" y="838200"/>
            <a:ext cx="5082702" cy="33900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7033" y="1914830"/>
            <a:ext cx="4923361" cy="1570914"/>
          </a:xfrm>
          <a:prstGeom prst="rect">
            <a:avLst/>
          </a:prstGeom>
          <a:noFill/>
          <a:ln w="9525">
            <a:solidFill>
              <a:srgbClr val="C00000"/>
            </a:solidFill>
            <a:miter lim="800000"/>
            <a:headEnd/>
            <a:tailEnd/>
          </a:ln>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a:xfrm>
            <a:off x="457200" y="122238"/>
            <a:ext cx="8229600" cy="792162"/>
          </a:xfrm>
        </p:spPr>
        <p:txBody>
          <a:bodyPr>
            <a:normAutofit/>
          </a:bodyPr>
          <a:lstStyle/>
          <a:p>
            <a:r>
              <a:rPr lang="en-US" sz="3600" dirty="0" smtClean="0">
                <a:latin typeface="Arial" panose="020B0604020202020204" pitchFamily="34" charset="0"/>
                <a:cs typeface="Arial" panose="020B0604020202020204" pitchFamily="34" charset="0"/>
              </a:rPr>
              <a:t>Identify the MCH Device ID</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4819" y="4419600"/>
            <a:ext cx="8229600" cy="2438400"/>
          </a:xfrm>
        </p:spPr>
        <p:txBody>
          <a:bodyPr>
            <a:normAutofit fontScale="85000" lnSpcReduction="20000"/>
          </a:bodyPr>
          <a:lstStyle/>
          <a:p>
            <a:r>
              <a:rPr lang="en-US" sz="2200" dirty="0" smtClean="0">
                <a:latin typeface="Arial" panose="020B0604020202020204" pitchFamily="34" charset="0"/>
                <a:cs typeface="Arial" panose="020B0604020202020204" pitchFamily="34" charset="0"/>
              </a:rPr>
              <a:t>As before, Read the 2-byte Device ID of the MCH (DRAM Controller):</a:t>
            </a:r>
          </a:p>
          <a:p>
            <a:r>
              <a:rPr lang="en-US" sz="2200" dirty="0">
                <a:latin typeface="Arial" panose="020B0604020202020204" pitchFamily="34" charset="0"/>
                <a:cs typeface="Arial" panose="020B0604020202020204" pitchFamily="34" charset="0"/>
              </a:rPr>
              <a:t>Bus 0, Device 0, Function 0, Offset 2</a:t>
            </a:r>
          </a:p>
          <a:p>
            <a:r>
              <a:rPr lang="en-US" sz="2200" dirty="0">
                <a:latin typeface="Arial" panose="020B0604020202020204" pitchFamily="34" charset="0"/>
                <a:cs typeface="Arial" panose="020B0604020202020204" pitchFamily="34" charset="0"/>
              </a:rPr>
              <a:t>In this sample case the Memory Controller Device ID is </a:t>
            </a:r>
            <a:r>
              <a:rPr lang="en-US" sz="2200" dirty="0" smtClean="0">
                <a:latin typeface="Arial" panose="020B0604020202020204" pitchFamily="34" charset="0"/>
                <a:cs typeface="Arial" panose="020B0604020202020204" pitchFamily="34" charset="0"/>
              </a:rPr>
              <a:t>0x0104</a:t>
            </a:r>
          </a:p>
          <a:p>
            <a:r>
              <a:rPr lang="en-US" sz="2200" dirty="0" smtClean="0">
                <a:latin typeface="Arial" panose="020B0604020202020204" pitchFamily="34" charset="0"/>
                <a:cs typeface="Arial" panose="020B0604020202020204" pitchFamily="34" charset="0"/>
              </a:rPr>
              <a:t>2</a:t>
            </a:r>
            <a:r>
              <a:rPr lang="en-US" sz="2200" baseline="30000" dirty="0" smtClean="0">
                <a:latin typeface="Arial" panose="020B0604020202020204" pitchFamily="34" charset="0"/>
                <a:cs typeface="Arial" panose="020B0604020202020204" pitchFamily="34" charset="0"/>
              </a:rPr>
              <a:t>nd</a:t>
            </a:r>
            <a:r>
              <a:rPr lang="en-US" sz="2200" dirty="0" smtClean="0">
                <a:latin typeface="Arial" panose="020B0604020202020204" pitchFamily="34" charset="0"/>
                <a:cs typeface="Arial" panose="020B0604020202020204" pitchFamily="34" charset="0"/>
              </a:rPr>
              <a:t> Generation Core processor Family</a:t>
            </a:r>
          </a:p>
          <a:p>
            <a:r>
              <a:rPr lang="en-US" sz="2200" dirty="0" smtClean="0">
                <a:latin typeface="Arial" panose="020B0604020202020204" pitchFamily="34" charset="0"/>
                <a:cs typeface="Arial" panose="020B0604020202020204" pitchFamily="34" charset="0"/>
              </a:rPr>
              <a:t>However there are separate datasheets for the 2</a:t>
            </a:r>
            <a:r>
              <a:rPr lang="en-US" sz="2200" baseline="30000" dirty="0" smtClean="0">
                <a:latin typeface="Arial" panose="020B0604020202020204" pitchFamily="34" charset="0"/>
                <a:cs typeface="Arial" panose="020B0604020202020204" pitchFamily="34" charset="0"/>
              </a:rPr>
              <a:t>nd</a:t>
            </a:r>
            <a:r>
              <a:rPr lang="en-US" sz="2200" dirty="0" smtClean="0">
                <a:latin typeface="Arial" panose="020B0604020202020204" pitchFamily="34" charset="0"/>
                <a:cs typeface="Arial" panose="020B0604020202020204" pitchFamily="34" charset="0"/>
              </a:rPr>
              <a:t> generation Mobile and Desktop family datasheets</a:t>
            </a:r>
          </a:p>
          <a:p>
            <a:r>
              <a:rPr lang="en-US" sz="2200" dirty="0" smtClean="0">
                <a:latin typeface="Arial" panose="020B0604020202020204" pitchFamily="34" charset="0"/>
                <a:cs typeface="Arial" panose="020B0604020202020204" pitchFamily="34" charset="0"/>
              </a:rPr>
              <a:t>To identify the CPU, we have to download the Specification updates for each </a:t>
            </a:r>
          </a:p>
        </p:txBody>
      </p:sp>
      <p:sp>
        <p:nvSpPr>
          <p:cNvPr id="4" name="Oval 3"/>
          <p:cNvSpPr/>
          <p:nvPr/>
        </p:nvSpPr>
        <p:spPr>
          <a:xfrm>
            <a:off x="344284" y="1306748"/>
            <a:ext cx="533400" cy="42639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561865" y="3109611"/>
            <a:ext cx="533400" cy="26264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4"/>
          <p:cNvSpPr/>
          <p:nvPr/>
        </p:nvSpPr>
        <p:spPr>
          <a:xfrm>
            <a:off x="649084" y="2858312"/>
            <a:ext cx="3063797" cy="58366"/>
          </a:xfrm>
          <a:custGeom>
            <a:avLst/>
            <a:gdLst>
              <a:gd name="connsiteX0" fmla="*/ 0 w 3063797"/>
              <a:gd name="connsiteY0" fmla="*/ 0 h 58366"/>
              <a:gd name="connsiteX1" fmla="*/ 126459 w 3063797"/>
              <a:gd name="connsiteY1" fmla="*/ 9728 h 58366"/>
              <a:gd name="connsiteX2" fmla="*/ 194553 w 3063797"/>
              <a:gd name="connsiteY2" fmla="*/ 29183 h 58366"/>
              <a:gd name="connsiteX3" fmla="*/ 291829 w 3063797"/>
              <a:gd name="connsiteY3" fmla="*/ 48639 h 58366"/>
              <a:gd name="connsiteX4" fmla="*/ 466927 w 3063797"/>
              <a:gd name="connsiteY4" fmla="*/ 58366 h 58366"/>
              <a:gd name="connsiteX5" fmla="*/ 1274323 w 3063797"/>
              <a:gd name="connsiteY5" fmla="*/ 48639 h 58366"/>
              <a:gd name="connsiteX6" fmla="*/ 1410510 w 3063797"/>
              <a:gd name="connsiteY6" fmla="*/ 38911 h 58366"/>
              <a:gd name="connsiteX7" fmla="*/ 1624519 w 3063797"/>
              <a:gd name="connsiteY7" fmla="*/ 29183 h 58366"/>
              <a:gd name="connsiteX8" fmla="*/ 2772383 w 3063797"/>
              <a:gd name="connsiteY8" fmla="*/ 38911 h 58366"/>
              <a:gd name="connsiteX9" fmla="*/ 2966936 w 3063797"/>
              <a:gd name="connsiteY9" fmla="*/ 48639 h 58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63797" h="58366">
                <a:moveTo>
                  <a:pt x="0" y="0"/>
                </a:moveTo>
                <a:cubicBezTo>
                  <a:pt x="42153" y="3243"/>
                  <a:pt x="84471" y="4788"/>
                  <a:pt x="126459" y="9728"/>
                </a:cubicBezTo>
                <a:cubicBezTo>
                  <a:pt x="167634" y="14572"/>
                  <a:pt x="158580" y="20881"/>
                  <a:pt x="194553" y="29183"/>
                </a:cubicBezTo>
                <a:cubicBezTo>
                  <a:pt x="226774" y="36619"/>
                  <a:pt x="258812" y="46805"/>
                  <a:pt x="291829" y="48639"/>
                </a:cubicBezTo>
                <a:lnTo>
                  <a:pt x="466927" y="58366"/>
                </a:lnTo>
                <a:lnTo>
                  <a:pt x="1274323" y="48639"/>
                </a:lnTo>
                <a:cubicBezTo>
                  <a:pt x="1319825" y="47701"/>
                  <a:pt x="1365069" y="41436"/>
                  <a:pt x="1410510" y="38911"/>
                </a:cubicBezTo>
                <a:cubicBezTo>
                  <a:pt x="1481810" y="34950"/>
                  <a:pt x="1553183" y="32426"/>
                  <a:pt x="1624519" y="29183"/>
                </a:cubicBezTo>
                <a:lnTo>
                  <a:pt x="2772383" y="38911"/>
                </a:lnTo>
                <a:cubicBezTo>
                  <a:pt x="3523571" y="50380"/>
                  <a:pt x="2533310" y="48639"/>
                  <a:pt x="2966936" y="48639"/>
                </a:cubicBezTo>
              </a:path>
            </a:pathLst>
          </a:cu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a:off x="2199411" y="3103128"/>
            <a:ext cx="1945100" cy="242316"/>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176507" y="1914830"/>
            <a:ext cx="4892973" cy="1235006"/>
          </a:xfrm>
          <a:prstGeom prst="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362829" y="3313121"/>
            <a:ext cx="4675787" cy="149826"/>
          </a:xfrm>
          <a:prstGeom prst="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62</a:t>
            </a:fld>
            <a:endParaRPr lang="en-US"/>
          </a:p>
        </p:txBody>
      </p:sp>
    </p:spTree>
    <p:extLst>
      <p:ext uri="{BB962C8B-B14F-4D97-AF65-F5344CB8AC3E}">
        <p14:creationId xmlns:p14="http://schemas.microsoft.com/office/powerpoint/2010/main" val="62574896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8229600" cy="944562"/>
          </a:xfrm>
        </p:spPr>
        <p:txBody>
          <a:bodyPr>
            <a:normAutofit/>
          </a:bodyPr>
          <a:lstStyle/>
          <a:p>
            <a:r>
              <a:rPr lang="en-US" sz="3600" dirty="0" smtClean="0">
                <a:latin typeface="Arial" panose="020B0604020202020204" pitchFamily="34" charset="0"/>
                <a:cs typeface="Arial" panose="020B0604020202020204" pitchFamily="34" charset="0"/>
              </a:rPr>
              <a:t>Hmm…Either Mobile or Desktop* CPU</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4819" y="1143000"/>
            <a:ext cx="8229600" cy="2590800"/>
          </a:xfrm>
        </p:spPr>
        <p:txBody>
          <a:bodyPr>
            <a:normAutofit/>
          </a:bodyPr>
          <a:lstStyle/>
          <a:p>
            <a:r>
              <a:rPr lang="en-US" sz="2200" dirty="0" smtClean="0">
                <a:latin typeface="Arial" panose="020B0604020202020204" pitchFamily="34" charset="0"/>
                <a:cs typeface="Arial" panose="020B0604020202020204" pitchFamily="34" charset="0"/>
              </a:rPr>
              <a:t>Download the </a:t>
            </a:r>
            <a:r>
              <a:rPr lang="en-US" sz="2200" u="sng" dirty="0" smtClean="0">
                <a:latin typeface="Arial" panose="020B0604020202020204" pitchFamily="34" charset="0"/>
                <a:cs typeface="Arial" panose="020B0604020202020204" pitchFamily="34" charset="0"/>
              </a:rPr>
              <a:t>Specification Updates</a:t>
            </a:r>
            <a:r>
              <a:rPr lang="en-US" sz="2200" dirty="0" smtClean="0">
                <a:latin typeface="Arial" panose="020B0604020202020204" pitchFamily="34" charset="0"/>
                <a:cs typeface="Arial" panose="020B0604020202020204" pitchFamily="34" charset="0"/>
              </a:rPr>
              <a:t> for both the Desktop and Mobile family (2</a:t>
            </a:r>
            <a:r>
              <a:rPr lang="en-US" sz="2200" baseline="30000" dirty="0" smtClean="0">
                <a:latin typeface="Arial" panose="020B0604020202020204" pitchFamily="34" charset="0"/>
                <a:cs typeface="Arial" panose="020B0604020202020204" pitchFamily="34" charset="0"/>
              </a:rPr>
              <a:t>nd</a:t>
            </a:r>
            <a:r>
              <a:rPr lang="en-US" sz="2200" dirty="0" smtClean="0">
                <a:latin typeface="Arial" panose="020B0604020202020204" pitchFamily="34" charset="0"/>
                <a:cs typeface="Arial" panose="020B0604020202020204" pitchFamily="34" charset="0"/>
              </a:rPr>
              <a:t> generation Core series processor)</a:t>
            </a:r>
            <a:endParaRPr lang="en-US" sz="2200" dirty="0" smtClean="0">
              <a:latin typeface="Arial" panose="020B0604020202020204" pitchFamily="34" charset="0"/>
              <a:cs typeface="Arial" panose="020B0604020202020204" pitchFamily="34" charset="0"/>
              <a:hlinkClick r:id="rId3"/>
            </a:endParaRPr>
          </a:p>
          <a:p>
            <a:pPr lvl="1"/>
            <a:r>
              <a:rPr lang="en-US" sz="1800" dirty="0" smtClean="0">
                <a:latin typeface="Arial" panose="020B0604020202020204" pitchFamily="34" charset="0"/>
                <a:cs typeface="Arial" panose="020B0604020202020204" pitchFamily="34" charset="0"/>
                <a:hlinkClick r:id="rId3"/>
              </a:rPr>
              <a:t>http</a:t>
            </a:r>
            <a:r>
              <a:rPr lang="en-US" sz="1800" dirty="0">
                <a:latin typeface="Arial" panose="020B0604020202020204" pitchFamily="34" charset="0"/>
                <a:cs typeface="Arial" panose="020B0604020202020204" pitchFamily="34" charset="0"/>
                <a:hlinkClick r:id="rId3"/>
              </a:rPr>
              <a:t>://www.intel.com/content/dam/www/public/us/en/documents/specification-updates/2nd-gen-core-family-mobile-specification-update.pdf</a:t>
            </a:r>
            <a:endParaRPr lang="en-US" sz="1800" dirty="0">
              <a:latin typeface="Arial" panose="020B0604020202020204" pitchFamily="34" charset="0"/>
              <a:cs typeface="Arial" panose="020B0604020202020204" pitchFamily="34" charset="0"/>
            </a:endParaRPr>
          </a:p>
          <a:p>
            <a:pPr lvl="1"/>
            <a:r>
              <a:rPr lang="en-US" sz="1800" dirty="0">
                <a:latin typeface="Arial" panose="020B0604020202020204" pitchFamily="34" charset="0"/>
                <a:cs typeface="Arial" panose="020B0604020202020204" pitchFamily="34" charset="0"/>
                <a:hlinkClick r:id="rId4"/>
              </a:rPr>
              <a:t>http://</a:t>
            </a:r>
            <a:r>
              <a:rPr lang="en-US" sz="1800" dirty="0" smtClean="0">
                <a:latin typeface="Arial" panose="020B0604020202020204" pitchFamily="34" charset="0"/>
                <a:cs typeface="Arial" panose="020B0604020202020204" pitchFamily="34" charset="0"/>
                <a:hlinkClick r:id="rId4"/>
              </a:rPr>
              <a:t>www.intel.com/content/dam/www/public/us/en/documents/specification-updates/2nd-gen-core-desktop-specification-update.pdf</a:t>
            </a:r>
            <a:endParaRPr lang="en-US" sz="1800" dirty="0" smtClean="0">
              <a:latin typeface="Arial" panose="020B0604020202020204" pitchFamily="34" charset="0"/>
              <a:cs typeface="Arial" panose="020B0604020202020204" pitchFamily="34" charset="0"/>
            </a:endParaRPr>
          </a:p>
        </p:txBody>
      </p:sp>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5837" y="3581400"/>
            <a:ext cx="7172325" cy="1724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Content Placeholder 2"/>
          <p:cNvSpPr txBox="1">
            <a:spLocks/>
          </p:cNvSpPr>
          <p:nvPr/>
        </p:nvSpPr>
        <p:spPr>
          <a:xfrm>
            <a:off x="454819" y="5715000"/>
            <a:ext cx="8229600" cy="99060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200" dirty="0" smtClean="0">
                <a:latin typeface="Arial" panose="020B0604020202020204" pitchFamily="34" charset="0"/>
                <a:cs typeface="Arial" panose="020B0604020202020204" pitchFamily="34" charset="0"/>
              </a:rPr>
              <a:t>In this case, the DRAM Controller (MCH) device ID of 0104h is defined in the Mobile series specification update</a:t>
            </a:r>
          </a:p>
        </p:txBody>
      </p:sp>
      <p:sp>
        <p:nvSpPr>
          <p:cNvPr id="4" name="TextBox 3"/>
          <p:cNvSpPr txBox="1"/>
          <p:nvPr/>
        </p:nvSpPr>
        <p:spPr>
          <a:xfrm>
            <a:off x="0" y="6477000"/>
            <a:ext cx="9177384" cy="369332"/>
          </a:xfrm>
          <a:prstGeom prst="rect">
            <a:avLst/>
          </a:prstGeom>
          <a:noFill/>
        </p:spPr>
        <p:txBody>
          <a:bodyPr wrap="none" rtlCol="0">
            <a:spAutoFit/>
          </a:bodyPr>
          <a:lstStyle/>
          <a:p>
            <a:r>
              <a:rPr lang="en-US" dirty="0" smtClean="0"/>
              <a:t>*We’re operating under the assumption that this is being done remotely so we can’t just “look.”</a:t>
            </a:r>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63</a:t>
            </a:fld>
            <a:endParaRPr lang="en-US"/>
          </a:p>
        </p:txBody>
      </p:sp>
    </p:spTree>
    <p:extLst>
      <p:ext uri="{BB962C8B-B14F-4D97-AF65-F5344CB8AC3E}">
        <p14:creationId xmlns:p14="http://schemas.microsoft.com/office/powerpoint/2010/main" val="83641049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857" y="76200"/>
            <a:ext cx="8229600" cy="944562"/>
          </a:xfrm>
        </p:spPr>
        <p:txBody>
          <a:bodyPr>
            <a:normAutofit/>
          </a:bodyPr>
          <a:lstStyle/>
          <a:p>
            <a:r>
              <a:rPr lang="en-US" sz="3600" dirty="0" smtClean="0">
                <a:latin typeface="Arial" panose="020B0604020202020204" pitchFamily="34" charset="0"/>
                <a:cs typeface="Arial" panose="020B0604020202020204" pitchFamily="34" charset="0"/>
              </a:rPr>
              <a:t>Get the CPU Stepping Information</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4819" y="5029200"/>
            <a:ext cx="8229600" cy="1752600"/>
          </a:xfrm>
        </p:spPr>
        <p:txBody>
          <a:bodyPr>
            <a:normAutofit/>
          </a:bodyPr>
          <a:lstStyle/>
          <a:p>
            <a:r>
              <a:rPr lang="en-US" sz="2000" dirty="0" smtClean="0">
                <a:latin typeface="Arial" panose="020B0604020202020204" pitchFamily="34" charset="0"/>
                <a:cs typeface="Arial" panose="020B0604020202020204" pitchFamily="34" charset="0"/>
              </a:rPr>
              <a:t>When EAX initialized with a value of ‘1’, CPUID returns the Extended Family, </a:t>
            </a:r>
            <a:r>
              <a:rPr lang="en-US" sz="2000" dirty="0">
                <a:latin typeface="Arial" panose="020B0604020202020204" pitchFamily="34" charset="0"/>
                <a:cs typeface="Arial" panose="020B0604020202020204" pitchFamily="34" charset="0"/>
              </a:rPr>
              <a:t>Extended Model, Processor Type, Family Code, Model Number and </a:t>
            </a:r>
            <a:r>
              <a:rPr lang="en-US" sz="2000" dirty="0" smtClean="0">
                <a:latin typeface="Arial" panose="020B0604020202020204" pitchFamily="34" charset="0"/>
                <a:cs typeface="Arial" panose="020B0604020202020204" pitchFamily="34" charset="0"/>
              </a:rPr>
              <a:t>Stepping </a:t>
            </a:r>
            <a:r>
              <a:rPr lang="en-US" sz="2000" dirty="0">
                <a:latin typeface="Arial" panose="020B0604020202020204" pitchFamily="34" charset="0"/>
                <a:cs typeface="Arial" panose="020B0604020202020204" pitchFamily="34" charset="0"/>
              </a:rPr>
              <a:t>ID value </a:t>
            </a:r>
            <a:r>
              <a:rPr lang="en-US" sz="2000" dirty="0" smtClean="0">
                <a:latin typeface="Arial" panose="020B0604020202020204" pitchFamily="34" charset="0"/>
                <a:cs typeface="Arial" panose="020B0604020202020204" pitchFamily="34" charset="0"/>
              </a:rPr>
              <a:t>(in EAX)</a:t>
            </a:r>
          </a:p>
          <a:p>
            <a:r>
              <a:rPr lang="en-US" sz="2000" dirty="0" smtClean="0">
                <a:latin typeface="Arial" panose="020B0604020202020204" pitchFamily="34" charset="0"/>
                <a:cs typeface="Arial" panose="020B0604020202020204" pitchFamily="34" charset="0"/>
              </a:rPr>
              <a:t>You can run CPUID in RW Everything</a:t>
            </a:r>
          </a:p>
          <a:p>
            <a:pPr lvl="1"/>
            <a:r>
              <a:rPr lang="en-US" sz="1800" dirty="0" smtClean="0">
                <a:latin typeface="Arial" panose="020B0604020202020204" pitchFamily="34" charset="0"/>
                <a:cs typeface="Arial" panose="020B0604020202020204" pitchFamily="34" charset="0"/>
              </a:rPr>
              <a:t>CPUID requires no privileges to run</a:t>
            </a:r>
          </a:p>
        </p:txBody>
      </p:sp>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1057275"/>
            <a:ext cx="4676775" cy="374332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64</a:t>
            </a:fld>
            <a:endParaRPr lang="en-US"/>
          </a:p>
        </p:txBody>
      </p:sp>
    </p:spTree>
    <p:extLst>
      <p:ext uri="{BB962C8B-B14F-4D97-AF65-F5344CB8AC3E}">
        <p14:creationId xmlns:p14="http://schemas.microsoft.com/office/powerpoint/2010/main" val="233804486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9857" y="76200"/>
            <a:ext cx="8229600" cy="944562"/>
          </a:xfrm>
        </p:spPr>
        <p:txBody>
          <a:bodyPr>
            <a:normAutofit/>
          </a:bodyPr>
          <a:lstStyle/>
          <a:p>
            <a:r>
              <a:rPr lang="en-US" sz="3600" dirty="0" smtClean="0">
                <a:latin typeface="Arial" panose="020B0604020202020204" pitchFamily="34" charset="0"/>
                <a:cs typeface="Arial" panose="020B0604020202020204" pitchFamily="34" charset="0"/>
              </a:rPr>
              <a:t>Identify the CPU Stepping Information</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4819" y="4147456"/>
            <a:ext cx="8229600" cy="2634343"/>
          </a:xfrm>
        </p:spPr>
        <p:txBody>
          <a:bodyPr>
            <a:normAutofit fontScale="92500" lnSpcReduction="20000"/>
          </a:bodyPr>
          <a:lstStyle/>
          <a:p>
            <a:r>
              <a:rPr lang="en-US" sz="2200" dirty="0" smtClean="0">
                <a:latin typeface="Arial" panose="020B0604020202020204" pitchFamily="34" charset="0"/>
                <a:cs typeface="Arial" panose="020B0604020202020204" pitchFamily="34" charset="0"/>
              </a:rPr>
              <a:t>Extended family tells you which processor family the CPU is of (Pentium, Pentium Pro, Intel Core, etc.)</a:t>
            </a:r>
          </a:p>
          <a:p>
            <a:r>
              <a:rPr lang="en-US" sz="2200" dirty="0" smtClean="0">
                <a:latin typeface="Arial" panose="020B0604020202020204" pitchFamily="34" charset="0"/>
                <a:cs typeface="Arial" panose="020B0604020202020204" pitchFamily="34" charset="0"/>
              </a:rPr>
              <a:t>Extended Model identifies the particular model within the family</a:t>
            </a:r>
          </a:p>
          <a:p>
            <a:r>
              <a:rPr lang="en-US" sz="2200" dirty="0" smtClean="0">
                <a:latin typeface="Arial" panose="020B0604020202020204" pitchFamily="34" charset="0"/>
                <a:cs typeface="Arial" panose="020B0604020202020204" pitchFamily="34" charset="0"/>
              </a:rPr>
              <a:t>Processor Type tells you if it’s OEM, etc.</a:t>
            </a:r>
          </a:p>
          <a:p>
            <a:r>
              <a:rPr lang="en-US" sz="2200" dirty="0" smtClean="0">
                <a:latin typeface="Arial" panose="020B0604020202020204" pitchFamily="34" charset="0"/>
                <a:cs typeface="Arial" panose="020B0604020202020204" pitchFamily="34" charset="0"/>
              </a:rPr>
              <a:t>Family Code corresponds to EDX bits [11:8] at </a:t>
            </a:r>
            <a:r>
              <a:rPr lang="en-US" sz="2200" dirty="0">
                <a:latin typeface="Arial" panose="020B0604020202020204" pitchFamily="34" charset="0"/>
                <a:cs typeface="Arial" panose="020B0604020202020204" pitchFamily="34" charset="0"/>
              </a:rPr>
              <a:t>system reset</a:t>
            </a:r>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The Model Number corresponds to EDX bits [7:4] at system reset</a:t>
            </a:r>
          </a:p>
          <a:p>
            <a:pPr marL="742950" lvl="2" indent="-342900"/>
            <a:r>
              <a:rPr lang="en-US" sz="1800" dirty="0">
                <a:latin typeface="Arial" panose="020B0604020202020204" pitchFamily="34" charset="0"/>
                <a:cs typeface="Arial" panose="020B0604020202020204" pitchFamily="34" charset="0"/>
              </a:rPr>
              <a:t>This is a PCH example and so this CPUID return will differ from our EDX value </a:t>
            </a:r>
            <a:r>
              <a:rPr lang="en-US" sz="1800" dirty="0" smtClean="0">
                <a:latin typeface="Arial" panose="020B0604020202020204" pitchFamily="34" charset="0"/>
                <a:cs typeface="Arial" panose="020B0604020202020204" pitchFamily="34" charset="0"/>
              </a:rPr>
              <a:t>from the entry vector portion of the course which was of the E6400</a:t>
            </a:r>
          </a:p>
          <a:p>
            <a:pPr marL="342900" lvl="1" indent="-342900"/>
            <a:r>
              <a:rPr lang="en-US" sz="2200" dirty="0" smtClean="0">
                <a:latin typeface="Arial" panose="020B0604020202020204" pitchFamily="34" charset="0"/>
                <a:cs typeface="Arial" panose="020B0604020202020204" pitchFamily="34" charset="0"/>
              </a:rPr>
              <a:t>Stepping ID is the revision number of this CPU model</a:t>
            </a:r>
            <a:endParaRPr lang="en-US" sz="2200" dirty="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820" y="942975"/>
            <a:ext cx="8829675" cy="1266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39986" b="3653"/>
          <a:stretch/>
        </p:blipFill>
        <p:spPr bwMode="auto">
          <a:xfrm>
            <a:off x="2026089" y="2656114"/>
            <a:ext cx="4984311" cy="13824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2026089" y="3222171"/>
            <a:ext cx="4984311" cy="228600"/>
          </a:xfrm>
          <a:prstGeom prst="rect">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228600" y="2111566"/>
            <a:ext cx="3792257" cy="338554"/>
          </a:xfrm>
          <a:prstGeom prst="rect">
            <a:avLst/>
          </a:prstGeom>
          <a:noFill/>
        </p:spPr>
        <p:txBody>
          <a:bodyPr wrap="none" rtlCol="0">
            <a:spAutoFit/>
          </a:bodyPr>
          <a:lstStyle/>
          <a:p>
            <a:r>
              <a:rPr lang="en-US" sz="1600" b="1" dirty="0" smtClean="0"/>
              <a:t>Gen2 Core Specification Update Datasheet</a:t>
            </a:r>
            <a:endParaRPr lang="en-US" sz="1600" b="1"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65</a:t>
            </a:fld>
            <a:endParaRPr lang="en-US"/>
          </a:p>
        </p:txBody>
      </p:sp>
    </p:spTree>
    <p:extLst>
      <p:ext uri="{BB962C8B-B14F-4D97-AF65-F5344CB8AC3E}">
        <p14:creationId xmlns:p14="http://schemas.microsoft.com/office/powerpoint/2010/main" val="54816099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9527"/>
            <a:ext cx="8229600" cy="944562"/>
          </a:xfrm>
        </p:spPr>
        <p:txBody>
          <a:bodyPr>
            <a:normAutofit/>
          </a:bodyPr>
          <a:lstStyle/>
          <a:p>
            <a:r>
              <a:rPr lang="en-US" sz="3600" dirty="0" smtClean="0">
                <a:latin typeface="Arial" panose="020B0604020202020204" pitchFamily="34" charset="0"/>
                <a:cs typeface="Arial" panose="020B0604020202020204" pitchFamily="34" charset="0"/>
              </a:rPr>
              <a:t>Beware: Gotcha #1</a:t>
            </a:r>
            <a:endParaRPr lang="en-US" sz="3600" dirty="0">
              <a:latin typeface="Arial" panose="020B0604020202020204" pitchFamily="34" charset="0"/>
              <a:cs typeface="Arial" panose="020B0604020202020204" pitchFamily="34" charset="0"/>
            </a:endParaRPr>
          </a:p>
        </p:txBody>
      </p:sp>
      <p:sp>
        <p:nvSpPr>
          <p:cNvPr id="19" name="Content Placeholder 2"/>
          <p:cNvSpPr txBox="1">
            <a:spLocks/>
          </p:cNvSpPr>
          <p:nvPr/>
        </p:nvSpPr>
        <p:spPr>
          <a:xfrm>
            <a:off x="436123" y="4648200"/>
            <a:ext cx="8229600" cy="2133600"/>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200" dirty="0" smtClean="0">
                <a:latin typeface="Arial" panose="020B0604020202020204" pitchFamily="34" charset="0"/>
                <a:cs typeface="Arial" panose="020B0604020202020204" pitchFamily="34" charset="0"/>
              </a:rPr>
              <a:t>Verify </a:t>
            </a:r>
            <a:r>
              <a:rPr lang="en-US" sz="2200" dirty="0">
                <a:latin typeface="Arial" panose="020B0604020202020204" pitchFamily="34" charset="0"/>
                <a:cs typeface="Arial" panose="020B0604020202020204" pitchFamily="34" charset="0"/>
              </a:rPr>
              <a:t>the Device ID </a:t>
            </a:r>
            <a:r>
              <a:rPr lang="en-US" sz="2200" dirty="0" smtClean="0">
                <a:latin typeface="Arial" panose="020B0604020202020204" pitchFamily="34" charset="0"/>
                <a:cs typeface="Arial" panose="020B0604020202020204" pitchFamily="34" charset="0"/>
              </a:rPr>
              <a:t>you look up is </a:t>
            </a:r>
            <a:r>
              <a:rPr lang="en-US" sz="2200" dirty="0">
                <a:latin typeface="Arial" panose="020B0604020202020204" pitchFamily="34" charset="0"/>
                <a:cs typeface="Arial" panose="020B0604020202020204" pitchFamily="34" charset="0"/>
              </a:rPr>
              <a:t>for the </a:t>
            </a:r>
            <a:r>
              <a:rPr lang="en-US" sz="2200" dirty="0" smtClean="0">
                <a:latin typeface="Arial" panose="020B0604020202020204" pitchFamily="34" charset="0"/>
                <a:cs typeface="Arial" panose="020B0604020202020204" pitchFamily="34" charset="0"/>
              </a:rPr>
              <a:t>correct vendor</a:t>
            </a:r>
            <a:endParaRPr lang="en-US" sz="2200" dirty="0">
              <a:latin typeface="Arial" panose="020B0604020202020204" pitchFamily="34" charset="0"/>
              <a:cs typeface="Arial" panose="020B0604020202020204" pitchFamily="34" charset="0"/>
            </a:endParaRPr>
          </a:p>
          <a:p>
            <a:pPr lvl="1"/>
            <a:r>
              <a:rPr lang="en-US" sz="1800" dirty="0" smtClean="0">
                <a:latin typeface="Arial" panose="020B0604020202020204" pitchFamily="34" charset="0"/>
                <a:cs typeface="Arial" panose="020B0604020202020204" pitchFamily="34" charset="0"/>
              </a:rPr>
              <a:t>Different Vendors can use the same Device IDs</a:t>
            </a:r>
          </a:p>
          <a:p>
            <a:pPr lvl="1"/>
            <a:r>
              <a:rPr lang="en-US" sz="1800" dirty="0" smtClean="0">
                <a:latin typeface="Arial" panose="020B0604020202020204" pitchFamily="34" charset="0"/>
                <a:cs typeface="Arial" panose="020B0604020202020204" pitchFamily="34" charset="0"/>
              </a:rPr>
              <a:t>Vendor ID’s are allocated by the PCI SIG and are always </a:t>
            </a:r>
            <a:r>
              <a:rPr lang="en-US" sz="1800" u="sng" dirty="0" smtClean="0">
                <a:latin typeface="Arial" panose="020B0604020202020204" pitchFamily="34" charset="0"/>
                <a:cs typeface="Arial" panose="020B0604020202020204" pitchFamily="34" charset="0"/>
              </a:rPr>
              <a:t>unique</a:t>
            </a:r>
          </a:p>
          <a:p>
            <a:r>
              <a:rPr lang="en-US" sz="2200" dirty="0" smtClean="0">
                <a:latin typeface="Arial" panose="020B0604020202020204" pitchFamily="34" charset="0"/>
                <a:cs typeface="Arial" panose="020B0604020202020204" pitchFamily="34" charset="0"/>
              </a:rPr>
              <a:t>The above Memory Controller Device ID of 0104h returns multiple hits on </a:t>
            </a:r>
            <a:r>
              <a:rPr lang="en-US" sz="2200" dirty="0">
                <a:latin typeface="Arial" panose="020B0604020202020204" pitchFamily="34" charset="0"/>
                <a:cs typeface="Arial" panose="020B0604020202020204" pitchFamily="34" charset="0"/>
                <a:hlinkClick r:id="rId3"/>
              </a:rPr>
              <a:t>http://</a:t>
            </a:r>
            <a:r>
              <a:rPr lang="en-US" sz="2200" dirty="0" smtClean="0">
                <a:latin typeface="Arial" panose="020B0604020202020204" pitchFamily="34" charset="0"/>
                <a:cs typeface="Arial" panose="020B0604020202020204" pitchFamily="34" charset="0"/>
                <a:hlinkClick r:id="rId3"/>
              </a:rPr>
              <a:t>pci-ids.ucw.cz</a:t>
            </a:r>
            <a:r>
              <a:rPr lang="en-US" sz="2200" dirty="0" smtClean="0">
                <a:latin typeface="Arial" panose="020B0604020202020204" pitchFamily="34" charset="0"/>
                <a:cs typeface="Arial" panose="020B0604020202020204" pitchFamily="34" charset="0"/>
              </a:rPr>
              <a:t> </a:t>
            </a:r>
          </a:p>
          <a:p>
            <a:pPr lvl="1"/>
            <a:r>
              <a:rPr lang="en-US" sz="1800" dirty="0" smtClean="0">
                <a:latin typeface="Arial" panose="020B0604020202020204" pitchFamily="34" charset="0"/>
                <a:cs typeface="Arial" panose="020B0604020202020204" pitchFamily="34" charset="0"/>
              </a:rPr>
              <a:t>But it’s the 8086h (Intel) one that we want</a:t>
            </a:r>
          </a:p>
          <a:p>
            <a:endParaRPr lang="en-US" sz="2200" dirty="0" smtClean="0">
              <a:latin typeface="Arial" panose="020B0604020202020204" pitchFamily="34" charset="0"/>
              <a:cs typeface="Arial" panose="020B0604020202020204" pitchFamily="34" charset="0"/>
            </a:endParaRPr>
          </a:p>
        </p:txBody>
      </p:sp>
      <p:pic>
        <p:nvPicPr>
          <p:cNvPr id="2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11026" r="31338" b="34827"/>
          <a:stretch/>
        </p:blipFill>
        <p:spPr bwMode="auto">
          <a:xfrm>
            <a:off x="1676400" y="1357008"/>
            <a:ext cx="5082702" cy="2986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Oval 20"/>
          <p:cNvSpPr/>
          <p:nvPr/>
        </p:nvSpPr>
        <p:spPr>
          <a:xfrm>
            <a:off x="2509736" y="3036650"/>
            <a:ext cx="533400" cy="262647"/>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66</a:t>
            </a:fld>
            <a:endParaRPr lang="en-US"/>
          </a:p>
        </p:txBody>
      </p:sp>
    </p:spTree>
    <p:extLst>
      <p:ext uri="{BB962C8B-B14F-4D97-AF65-F5344CB8AC3E}">
        <p14:creationId xmlns:p14="http://schemas.microsoft.com/office/powerpoint/2010/main" val="81968023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9527"/>
            <a:ext cx="8229600" cy="944562"/>
          </a:xfrm>
        </p:spPr>
        <p:txBody>
          <a:bodyPr>
            <a:normAutofit/>
          </a:bodyPr>
          <a:lstStyle/>
          <a:p>
            <a:r>
              <a:rPr lang="en-US" sz="3600" dirty="0" smtClean="0">
                <a:latin typeface="Arial" panose="020B0604020202020204" pitchFamily="34" charset="0"/>
                <a:cs typeface="Arial" panose="020B0604020202020204" pitchFamily="34" charset="0"/>
              </a:rPr>
              <a:t>Beware: Gotcha #2</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18716" y="1143000"/>
            <a:ext cx="8229600" cy="1828800"/>
          </a:xfrm>
        </p:spPr>
        <p:txBody>
          <a:bodyPr>
            <a:normAutofit/>
          </a:bodyPr>
          <a:lstStyle/>
          <a:p>
            <a:r>
              <a:rPr lang="en-US" sz="2200" dirty="0" smtClean="0">
                <a:latin typeface="Arial" panose="020B0604020202020204" pitchFamily="34" charset="0"/>
                <a:cs typeface="Arial" panose="020B0604020202020204" pitchFamily="34" charset="0"/>
              </a:rPr>
              <a:t>It’s good to cross-reference more than one source...</a:t>
            </a:r>
          </a:p>
          <a:p>
            <a:r>
              <a:rPr lang="en-US" sz="2200" dirty="0" smtClean="0">
                <a:latin typeface="Arial" panose="020B0604020202020204" pitchFamily="34" charset="0"/>
                <a:cs typeface="Arial" panose="020B0604020202020204" pitchFamily="34" charset="0"/>
              </a:rPr>
              <a:t>Where one fails (either returns an incorrect device, or finds no device at all), another may succeed</a:t>
            </a:r>
          </a:p>
          <a:p>
            <a:r>
              <a:rPr lang="en-US" sz="2200" dirty="0" smtClean="0">
                <a:latin typeface="Arial" panose="020B0604020202020204" pitchFamily="34" charset="0"/>
                <a:cs typeface="Arial" panose="020B0604020202020204" pitchFamily="34" charset="0"/>
                <a:hlinkClick r:id="rId3"/>
              </a:rPr>
              <a:t>www.PCIDatabase.com</a:t>
            </a:r>
            <a:endParaRPr lang="en-US" sz="2200" dirty="0" smtClean="0">
              <a:latin typeface="Arial" panose="020B0604020202020204" pitchFamily="34" charset="0"/>
              <a:cs typeface="Arial" panose="020B0604020202020204" pitchFamily="34" charset="0"/>
            </a:endParaRPr>
          </a:p>
        </p:txBody>
      </p:sp>
      <p:pic>
        <p:nvPicPr>
          <p:cNvPr id="7173"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b="3315"/>
          <a:stretch/>
        </p:blipFill>
        <p:spPr bwMode="auto">
          <a:xfrm>
            <a:off x="351850" y="2971800"/>
            <a:ext cx="8181782" cy="373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67</a:t>
            </a:fld>
            <a:endParaRPr lang="en-US"/>
          </a:p>
        </p:txBody>
      </p:sp>
    </p:spTree>
    <p:extLst>
      <p:ext uri="{BB962C8B-B14F-4D97-AF65-F5344CB8AC3E}">
        <p14:creationId xmlns:p14="http://schemas.microsoft.com/office/powerpoint/2010/main" val="357294869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9527"/>
            <a:ext cx="8229600" cy="944562"/>
          </a:xfrm>
        </p:spPr>
        <p:txBody>
          <a:bodyPr>
            <a:normAutofit/>
          </a:bodyPr>
          <a:lstStyle/>
          <a:p>
            <a:r>
              <a:rPr lang="en-US" sz="3600" dirty="0" smtClean="0">
                <a:latin typeface="Arial" panose="020B0604020202020204" pitchFamily="34" charset="0"/>
                <a:cs typeface="Arial" panose="020B0604020202020204" pitchFamily="34" charset="0"/>
              </a:rPr>
              <a:t>Further Observations:</a:t>
            </a:r>
            <a:endParaRPr lang="en-US" sz="3600" dirty="0">
              <a:latin typeface="Arial" panose="020B0604020202020204" pitchFamily="34" charset="0"/>
              <a:cs typeface="Arial" panose="020B0604020202020204" pitchFamily="34" charset="0"/>
            </a:endParaRPr>
          </a:p>
        </p:txBody>
      </p:sp>
      <p:sp>
        <p:nvSpPr>
          <p:cNvPr id="19" name="Content Placeholder 2"/>
          <p:cNvSpPr txBox="1">
            <a:spLocks/>
          </p:cNvSpPr>
          <p:nvPr/>
        </p:nvSpPr>
        <p:spPr>
          <a:xfrm>
            <a:off x="436123" y="1295400"/>
            <a:ext cx="8229600" cy="5105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200" dirty="0" smtClean="0">
                <a:latin typeface="Arial" panose="020B0604020202020204" pitchFamily="34" charset="0"/>
                <a:cs typeface="Arial" panose="020B0604020202020204" pitchFamily="34" charset="0"/>
              </a:rPr>
              <a:t>The </a:t>
            </a:r>
            <a:r>
              <a:rPr lang="en-US" sz="2200" dirty="0">
                <a:latin typeface="Arial" panose="020B0604020202020204" pitchFamily="34" charset="0"/>
                <a:cs typeface="Arial" panose="020B0604020202020204" pitchFamily="34" charset="0"/>
              </a:rPr>
              <a:t>above method will work for any PCI device located on the PCI </a:t>
            </a:r>
            <a:r>
              <a:rPr lang="en-US" sz="2200" dirty="0" smtClean="0">
                <a:latin typeface="Arial" panose="020B0604020202020204" pitchFamily="34" charset="0"/>
                <a:cs typeface="Arial" panose="020B0604020202020204" pitchFamily="34" charset="0"/>
              </a:rPr>
              <a:t>Bus</a:t>
            </a:r>
          </a:p>
          <a:p>
            <a:r>
              <a:rPr lang="en-US" sz="2200" dirty="0" smtClean="0">
                <a:latin typeface="Arial" panose="020B0604020202020204" pitchFamily="34" charset="0"/>
                <a:cs typeface="Arial" panose="020B0604020202020204" pitchFamily="34" charset="0"/>
              </a:rPr>
              <a:t>There probably won’t be datasheets (publically) available for every PCI device on your system</a:t>
            </a:r>
            <a:endParaRPr lang="en-US" sz="18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It’s up the vendor as to the amount of information they wish to make public</a:t>
            </a:r>
          </a:p>
          <a:p>
            <a:r>
              <a:rPr lang="en-US" sz="2200" dirty="0" smtClean="0">
                <a:latin typeface="Arial" panose="020B0604020202020204" pitchFamily="34" charset="0"/>
                <a:cs typeface="Arial" panose="020B0604020202020204" pitchFamily="34" charset="0"/>
              </a:rPr>
              <a:t>TPM datasheets are a good example</a:t>
            </a:r>
            <a:endParaRPr lang="en-US" sz="2200" dirty="0">
              <a:latin typeface="Arial" panose="020B0604020202020204" pitchFamily="34" charset="0"/>
              <a:cs typeface="Arial" panose="020B0604020202020204" pitchFamily="34" charset="0"/>
            </a:endParaRPr>
          </a:p>
          <a:p>
            <a:pPr marL="0" indent="0">
              <a:buNone/>
            </a:pPr>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Be wary of the gotcha’s</a:t>
            </a:r>
          </a:p>
          <a:p>
            <a:pPr lvl="1"/>
            <a:r>
              <a:rPr lang="en-US" sz="1800" dirty="0">
                <a:latin typeface="Arial" panose="020B0604020202020204" pitchFamily="34" charset="0"/>
                <a:cs typeface="Arial" panose="020B0604020202020204" pitchFamily="34" charset="0"/>
                <a:hlinkClick r:id="rId3"/>
              </a:rPr>
              <a:t>http://</a:t>
            </a:r>
            <a:r>
              <a:rPr lang="en-US" sz="1800" dirty="0" smtClean="0">
                <a:latin typeface="Arial" panose="020B0604020202020204" pitchFamily="34" charset="0"/>
                <a:cs typeface="Arial" panose="020B0604020202020204" pitchFamily="34" charset="0"/>
                <a:hlinkClick r:id="rId3"/>
              </a:rPr>
              <a:t>pciids.sourceforge.net</a:t>
            </a:r>
            <a:r>
              <a:rPr lang="en-US" sz="1800" dirty="0" smtClean="0">
                <a:latin typeface="Arial" panose="020B0604020202020204" pitchFamily="34" charset="0"/>
                <a:cs typeface="Arial" panose="020B0604020202020204" pitchFamily="34" charset="0"/>
              </a:rPr>
              <a:t> is also used by the LSPCI utility for Linux </a:t>
            </a:r>
          </a:p>
          <a:p>
            <a:pPr lvl="1"/>
            <a:r>
              <a:rPr lang="en-US" sz="1800" dirty="0" smtClean="0">
                <a:latin typeface="Arial" panose="020B0604020202020204" pitchFamily="34" charset="0"/>
                <a:cs typeface="Arial" panose="020B0604020202020204" pitchFamily="34" charset="0"/>
              </a:rPr>
              <a:t>has always been reliable for me </a:t>
            </a:r>
          </a:p>
          <a:p>
            <a:pPr lvl="1"/>
            <a:r>
              <a:rPr lang="en-US" sz="1800" smtClean="0">
                <a:latin typeface="Arial" panose="020B0604020202020204" pitchFamily="34" charset="0"/>
                <a:cs typeface="Arial" panose="020B0604020202020204" pitchFamily="34" charset="0"/>
              </a:rPr>
              <a:t>their </a:t>
            </a:r>
            <a:r>
              <a:rPr lang="en-US" sz="1800" dirty="0" smtClean="0">
                <a:latin typeface="Arial" panose="020B0604020202020204" pitchFamily="34" charset="0"/>
                <a:cs typeface="Arial" panose="020B0604020202020204" pitchFamily="34" charset="0"/>
              </a:rPr>
              <a:t>human-readable device names are intuitive</a:t>
            </a:r>
          </a:p>
        </p:txBody>
      </p:sp>
      <p:sp>
        <p:nvSpPr>
          <p:cNvPr id="3" name="Slide Number Placeholder 2"/>
          <p:cNvSpPr>
            <a:spLocks noGrp="1"/>
          </p:cNvSpPr>
          <p:nvPr>
            <p:ph type="sldNum" sz="quarter" idx="12"/>
          </p:nvPr>
        </p:nvSpPr>
        <p:spPr/>
        <p:txBody>
          <a:bodyPr/>
          <a:lstStyle/>
          <a:p>
            <a:fld id="{B6F15528-21DE-4FAA-801E-634DDDAF4B2B}" type="slidenum">
              <a:rPr lang="en-US" smtClean="0"/>
              <a:pPr/>
              <a:t>68</a:t>
            </a:fld>
            <a:endParaRPr lang="en-US"/>
          </a:p>
        </p:txBody>
      </p:sp>
    </p:spTree>
    <p:extLst>
      <p:ext uri="{BB962C8B-B14F-4D97-AF65-F5344CB8AC3E}">
        <p14:creationId xmlns:p14="http://schemas.microsoft.com/office/powerpoint/2010/main" val="234983872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9527"/>
            <a:ext cx="8229600" cy="944562"/>
          </a:xfrm>
        </p:spPr>
        <p:txBody>
          <a:bodyPr>
            <a:normAutofit/>
          </a:bodyPr>
          <a:lstStyle/>
          <a:p>
            <a:r>
              <a:rPr lang="en-US" sz="3600" dirty="0" smtClean="0">
                <a:latin typeface="Arial" panose="020B0604020202020204" pitchFamily="34" charset="0"/>
                <a:cs typeface="Arial" panose="020B0604020202020204" pitchFamily="34" charset="0"/>
              </a:rPr>
              <a:t>Specification Updates</a:t>
            </a:r>
            <a:endParaRPr lang="en-US" sz="3600" dirty="0">
              <a:latin typeface="Arial" panose="020B0604020202020204" pitchFamily="34" charset="0"/>
              <a:cs typeface="Arial" panose="020B0604020202020204" pitchFamily="34" charset="0"/>
            </a:endParaRPr>
          </a:p>
        </p:txBody>
      </p:sp>
      <p:sp>
        <p:nvSpPr>
          <p:cNvPr id="19" name="Content Placeholder 2"/>
          <p:cNvSpPr txBox="1">
            <a:spLocks/>
          </p:cNvSpPr>
          <p:nvPr/>
        </p:nvSpPr>
        <p:spPr>
          <a:xfrm>
            <a:off x="436123" y="1295400"/>
            <a:ext cx="8229600" cy="2438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200" dirty="0" smtClean="0">
                <a:latin typeface="Arial" panose="020B0604020202020204" pitchFamily="34" charset="0"/>
                <a:cs typeface="Arial" panose="020B0604020202020204" pitchFamily="34" charset="0"/>
              </a:rPr>
              <a:t>For an Intel system, a given device family (Processor, IO Controller Hub, Chipset) will have a separate datasheet entitled “Specification Update”</a:t>
            </a:r>
          </a:p>
          <a:p>
            <a:r>
              <a:rPr lang="en-US" sz="2200" dirty="0" smtClean="0">
                <a:latin typeface="Arial" panose="020B0604020202020204" pitchFamily="34" charset="0"/>
                <a:cs typeface="Arial" panose="020B0604020202020204" pitchFamily="34" charset="0"/>
              </a:rPr>
              <a:t>The spec update provides typo-fixes and such but also provides the device ID’s for each revision within that particular device family </a:t>
            </a: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290" y="4124325"/>
            <a:ext cx="7343775" cy="2428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667000" y="3762875"/>
            <a:ext cx="3385607" cy="369332"/>
          </a:xfrm>
          <a:prstGeom prst="rect">
            <a:avLst/>
          </a:prstGeom>
          <a:noFill/>
        </p:spPr>
        <p:txBody>
          <a:bodyPr wrap="none" rtlCol="0">
            <a:spAutoFit/>
          </a:bodyPr>
          <a:lstStyle/>
          <a:p>
            <a:r>
              <a:rPr lang="en-US" dirty="0" smtClean="0"/>
              <a:t>ICH Family 9 Specification Update</a:t>
            </a:r>
            <a:endParaRPr lang="en-US" dirty="0"/>
          </a:p>
        </p:txBody>
      </p:sp>
      <p:sp>
        <p:nvSpPr>
          <p:cNvPr id="3" name="Slide Number Placeholder 2"/>
          <p:cNvSpPr>
            <a:spLocks noGrp="1"/>
          </p:cNvSpPr>
          <p:nvPr>
            <p:ph type="sldNum" sz="quarter" idx="12"/>
          </p:nvPr>
        </p:nvSpPr>
        <p:spPr/>
        <p:txBody>
          <a:bodyPr/>
          <a:lstStyle/>
          <a:p>
            <a:fld id="{B6F15528-21DE-4FAA-801E-634DDDAF4B2B}" type="slidenum">
              <a:rPr lang="en-US" smtClean="0"/>
              <a:pPr/>
              <a:t>69</a:t>
            </a:fld>
            <a:endParaRPr lang="en-US"/>
          </a:p>
        </p:txBody>
      </p:sp>
    </p:spTree>
    <p:extLst>
      <p:ext uri="{BB962C8B-B14F-4D97-AF65-F5344CB8AC3E}">
        <p14:creationId xmlns:p14="http://schemas.microsoft.com/office/powerpoint/2010/main" val="20268590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90600"/>
          </a:xfrm>
        </p:spPr>
        <p:txBody>
          <a:bodyPr>
            <a:normAutofit/>
          </a:bodyPr>
          <a:lstStyle/>
          <a:p>
            <a:r>
              <a:rPr lang="en-US" sz="3600" dirty="0" smtClean="0">
                <a:latin typeface="Arial" panose="020B0604020202020204" pitchFamily="34" charset="0"/>
                <a:cs typeface="Arial" panose="020B0604020202020204" pitchFamily="34" charset="0"/>
              </a:rPr>
              <a:t>The work that led to this</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143000"/>
            <a:ext cx="8229600" cy="5486400"/>
          </a:xfrm>
        </p:spPr>
        <p:txBody>
          <a:bodyPr>
            <a:normAutofit/>
          </a:bodyPr>
          <a:lstStyle/>
          <a:p>
            <a:r>
              <a:rPr lang="en-US" sz="2200" dirty="0" smtClean="0">
                <a:latin typeface="Arial" panose="020B0604020202020204" pitchFamily="34" charset="0"/>
                <a:cs typeface="Arial" panose="020B0604020202020204" pitchFamily="34" charset="0"/>
              </a:rPr>
              <a:t>Originally this work came about because we were using “Timing-Based Attestation” (TBA) research to build more trustworthy code in the Windows kernel, such as code looking for rootkits:</a:t>
            </a:r>
          </a:p>
          <a:p>
            <a:pPr lvl="1"/>
            <a:r>
              <a:rPr lang="en-US" sz="1800" dirty="0">
                <a:latin typeface="Arial" panose="020B0604020202020204" pitchFamily="34" charset="0"/>
                <a:cs typeface="Arial" panose="020B0604020202020204" pitchFamily="34" charset="0"/>
                <a:hlinkClick r:id="rId3"/>
              </a:rPr>
              <a:t>http://</a:t>
            </a:r>
            <a:r>
              <a:rPr lang="en-US" sz="1800" dirty="0" smtClean="0">
                <a:latin typeface="Arial" panose="020B0604020202020204" pitchFamily="34" charset="0"/>
                <a:cs typeface="Arial" panose="020B0604020202020204" pitchFamily="34" charset="0"/>
                <a:hlinkClick r:id="rId3"/>
              </a:rPr>
              <a:t>www.ieee-security.org/TC/SP2012/papers/4681a239.pdf</a:t>
            </a:r>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At which point we thought it might be a good idea to apply the same principles of TBA to the system BIOS to ensure trustworthy firmware</a:t>
            </a:r>
          </a:p>
          <a:p>
            <a:pPr lvl="1"/>
            <a:r>
              <a:rPr lang="en-US" sz="1800" dirty="0">
                <a:latin typeface="Arial" panose="020B0604020202020204" pitchFamily="34" charset="0"/>
                <a:cs typeface="Arial" panose="020B0604020202020204" pitchFamily="34" charset="0"/>
                <a:hlinkClick r:id="rId4"/>
              </a:rPr>
              <a:t>http://</a:t>
            </a:r>
            <a:r>
              <a:rPr lang="en-US" sz="1800" dirty="0" smtClean="0">
                <a:latin typeface="Arial" panose="020B0604020202020204" pitchFamily="34" charset="0"/>
                <a:cs typeface="Arial" panose="020B0604020202020204" pitchFamily="34" charset="0"/>
                <a:hlinkClick r:id="rId4"/>
              </a:rPr>
              <a:t>dl.acm.org/citation.cfm?id=2516714</a:t>
            </a:r>
            <a:r>
              <a:rPr lang="en-US" sz="1800" dirty="0" smtClean="0">
                <a:latin typeface="Arial" panose="020B0604020202020204" pitchFamily="34" charset="0"/>
                <a:cs typeface="Arial" panose="020B0604020202020204" pitchFamily="34" charset="0"/>
              </a:rPr>
              <a:t>	</a:t>
            </a:r>
            <a:endParaRPr lang="en-US" sz="1800" dirty="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Along the way to completing this we learned a lot about how the system works at the lowest level, where the problems lie.</a:t>
            </a:r>
          </a:p>
          <a:p>
            <a:r>
              <a:rPr lang="en-US" sz="2200" dirty="0" smtClean="0">
                <a:latin typeface="Arial" panose="020B0604020202020204" pitchFamily="34" charset="0"/>
                <a:cs typeface="Arial" panose="020B0604020202020204" pitchFamily="34" charset="0"/>
              </a:rPr>
              <a:t>And we've worked with BIOS vendors to help fix their problems and make more secure systems for everyone</a:t>
            </a:r>
            <a:endParaRPr lang="en-US" sz="18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This class comprises of the results of our findings</a:t>
            </a:r>
          </a:p>
        </p:txBody>
      </p:sp>
      <p:sp>
        <p:nvSpPr>
          <p:cNvPr id="4" name="Slide Number Placeholder 3"/>
          <p:cNvSpPr>
            <a:spLocks noGrp="1"/>
          </p:cNvSpPr>
          <p:nvPr>
            <p:ph type="sldNum" sz="quarter" idx="12"/>
          </p:nvPr>
        </p:nvSpPr>
        <p:spPr/>
        <p:txBody>
          <a:bodyPr/>
          <a:lstStyle/>
          <a:p>
            <a:fld id="{B6F15528-21DE-4FAA-801E-634DDDAF4B2B}" type="slidenum">
              <a:rPr lang="en-US" smtClean="0"/>
              <a:pPr/>
              <a:t>7</a:t>
            </a:fld>
            <a:endParaRPr lang="en-US"/>
          </a:p>
        </p:txBody>
      </p:sp>
    </p:spTree>
    <p:extLst>
      <p:ext uri="{BB962C8B-B14F-4D97-AF65-F5344CB8AC3E}">
        <p14:creationId xmlns:p14="http://schemas.microsoft.com/office/powerpoint/2010/main" val="2933641861"/>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BIOS </a:t>
            </a:r>
            <a:r>
              <a:rPr lang="en-US" smtClean="0"/>
              <a:t>Boot Process Summary</a:t>
            </a:r>
            <a:endParaRPr lang="en-US" dirty="0"/>
          </a:p>
        </p:txBody>
      </p:sp>
      <p:sp>
        <p:nvSpPr>
          <p:cNvPr id="3" name="Subtitle 2"/>
          <p:cNvSpPr>
            <a:spLocks noGrp="1"/>
          </p:cNvSpPr>
          <p:nvPr>
            <p:ph type="subTitle" idx="1"/>
          </p:nvPr>
        </p:nvSpPr>
        <p:spPr/>
        <p:txBody>
          <a:bodyPr/>
          <a:lstStyle/>
          <a:p>
            <a:r>
              <a:rPr lang="en-US" dirty="0" smtClean="0"/>
              <a:t>A “simple” process…</a:t>
            </a:r>
            <a:endParaRPr lang="en-US" dirty="0"/>
          </a:p>
        </p:txBody>
      </p:sp>
    </p:spTree>
    <p:extLst>
      <p:ext uri="{BB962C8B-B14F-4D97-AF65-F5344CB8AC3E}">
        <p14:creationId xmlns:p14="http://schemas.microsoft.com/office/powerpoint/2010/main" val="369458127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This covers an example of a minimal BIOS boot process, just to give an idea of what the BIOS does before your operating system starts to load.</a:t>
            </a:r>
          </a:p>
          <a:p>
            <a:r>
              <a:rPr lang="en-US" dirty="0" smtClean="0"/>
              <a:t>It doesn’t include everything of course because it’s geared towards minimal-configuration to achieve 100% functionality.</a:t>
            </a:r>
            <a:endParaRPr lang="en-US"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71</a:t>
            </a:fld>
            <a:endParaRPr lang="en-US"/>
          </a:p>
        </p:txBody>
      </p:sp>
    </p:spTree>
    <p:extLst>
      <p:ext uri="{BB962C8B-B14F-4D97-AF65-F5344CB8AC3E}">
        <p14:creationId xmlns:p14="http://schemas.microsoft.com/office/powerpoint/2010/main" val="93023855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68362"/>
          </a:xfrm>
        </p:spPr>
        <p:txBody>
          <a:bodyPr>
            <a:normAutofit/>
          </a:bodyPr>
          <a:lstStyle/>
          <a:p>
            <a:r>
              <a:rPr lang="en-US" sz="3600" dirty="0" smtClean="0">
                <a:latin typeface="Arial" panose="020B0604020202020204" pitchFamily="34" charset="0"/>
                <a:cs typeface="Arial" panose="020B0604020202020204" pitchFamily="34" charset="0"/>
              </a:rPr>
              <a:t>Boot Process at a glance*</a:t>
            </a:r>
            <a:endParaRPr lang="en-US" sz="3600" dirty="0">
              <a:latin typeface="Arial" panose="020B0604020202020204" pitchFamily="34" charset="0"/>
              <a:cs typeface="Arial" panose="020B0604020202020204" pitchFamily="34" charset="0"/>
            </a:endParaRPr>
          </a:p>
        </p:txBody>
      </p:sp>
      <p:sp>
        <p:nvSpPr>
          <p:cNvPr id="4" name="TextBox 3"/>
          <p:cNvSpPr txBox="1"/>
          <p:nvPr/>
        </p:nvSpPr>
        <p:spPr>
          <a:xfrm>
            <a:off x="0" y="6559649"/>
            <a:ext cx="4936736" cy="307777"/>
          </a:xfrm>
          <a:prstGeom prst="rect">
            <a:avLst/>
          </a:prstGeom>
          <a:noFill/>
        </p:spPr>
        <p:txBody>
          <a:bodyPr wrap="none" rtlCol="0">
            <a:spAutoFit/>
          </a:bodyPr>
          <a:lstStyle/>
          <a:p>
            <a:r>
              <a:rPr lang="en-US" sz="1400" dirty="0" smtClean="0"/>
              <a:t>*This list composed from Intel Minimal Architecture Boot Loader </a:t>
            </a:r>
            <a:endParaRPr lang="en-US" sz="1400" dirty="0"/>
          </a:p>
        </p:txBody>
      </p:sp>
      <p:sp>
        <p:nvSpPr>
          <p:cNvPr id="40" name="Content Placeholder 2"/>
          <p:cNvSpPr>
            <a:spLocks noGrp="1"/>
          </p:cNvSpPr>
          <p:nvPr>
            <p:ph idx="1"/>
          </p:nvPr>
        </p:nvSpPr>
        <p:spPr>
          <a:xfrm>
            <a:off x="457200" y="1066799"/>
            <a:ext cx="8229600" cy="5492849"/>
          </a:xfrm>
        </p:spPr>
        <p:txBody>
          <a:bodyPr>
            <a:normAutofit lnSpcReduction="10000"/>
          </a:bodyPr>
          <a:lstStyle/>
          <a:p>
            <a:pPr marL="457200" indent="-457200">
              <a:buFont typeface="+mj-lt"/>
              <a:buAutoNum type="arabicPeriod"/>
            </a:pPr>
            <a:r>
              <a:rPr lang="en-US" sz="1800" dirty="0" smtClean="0">
                <a:latin typeface="Arial" pitchFamily="34" charset="0"/>
                <a:cs typeface="Arial" pitchFamily="34" charset="0"/>
              </a:rPr>
              <a:t>Power-up</a:t>
            </a:r>
          </a:p>
          <a:p>
            <a:pPr marL="857250" lvl="1" indent="-457200">
              <a:buFont typeface="+mj-lt"/>
              <a:buAutoNum type="arabicPeriod"/>
            </a:pPr>
            <a:r>
              <a:rPr lang="en-US" sz="1600" dirty="0" smtClean="0">
                <a:latin typeface="Arial" pitchFamily="34" charset="0"/>
                <a:cs typeface="Arial" pitchFamily="34" charset="0"/>
              </a:rPr>
              <a:t>16-bit Real Mode accessing address FFFF_FFF0h </a:t>
            </a:r>
          </a:p>
          <a:p>
            <a:pPr marL="457200" indent="-457200">
              <a:buFont typeface="+mj-lt"/>
              <a:buAutoNum type="arabicPeriod"/>
            </a:pPr>
            <a:r>
              <a:rPr lang="en-US" sz="1800" dirty="0" smtClean="0">
                <a:latin typeface="Arial" pitchFamily="34" charset="0"/>
                <a:cs typeface="Arial" pitchFamily="34" charset="0"/>
              </a:rPr>
              <a:t>Operating Mode Selection</a:t>
            </a:r>
          </a:p>
          <a:p>
            <a:pPr marL="857250" lvl="1" indent="-457200">
              <a:buFont typeface="+mj-lt"/>
              <a:buAutoNum type="arabicPeriod"/>
            </a:pPr>
            <a:r>
              <a:rPr lang="en-US" sz="1600" dirty="0" smtClean="0">
                <a:latin typeface="Arial" pitchFamily="34" charset="0"/>
                <a:cs typeface="Arial" pitchFamily="34" charset="0"/>
              </a:rPr>
              <a:t>Flat Protected Mode</a:t>
            </a:r>
          </a:p>
          <a:p>
            <a:pPr marL="457200" indent="-457200">
              <a:buFont typeface="+mj-lt"/>
              <a:buAutoNum type="arabicPeriod"/>
            </a:pPr>
            <a:r>
              <a:rPr lang="en-US" sz="1800" dirty="0" smtClean="0">
                <a:latin typeface="Arial" pitchFamily="34" charset="0"/>
                <a:cs typeface="Arial" pitchFamily="34" charset="0"/>
              </a:rPr>
              <a:t>Preparation for Memory Initialization</a:t>
            </a:r>
          </a:p>
          <a:p>
            <a:pPr marL="857250" lvl="1" indent="-457200">
              <a:buFont typeface="+mj-lt"/>
              <a:buAutoNum type="arabicPeriod"/>
            </a:pPr>
            <a:r>
              <a:rPr lang="en-US" sz="1600" dirty="0" smtClean="0">
                <a:latin typeface="Arial" pitchFamily="34" charset="0"/>
                <a:cs typeface="Arial" pitchFamily="34" charset="0"/>
              </a:rPr>
              <a:t>CPU Microcode Update</a:t>
            </a:r>
          </a:p>
          <a:p>
            <a:pPr marL="857250" lvl="1" indent="-457200">
              <a:buFont typeface="+mj-lt"/>
              <a:buAutoNum type="arabicPeriod"/>
            </a:pPr>
            <a:r>
              <a:rPr lang="en-US" sz="1600" dirty="0" smtClean="0">
                <a:latin typeface="Arial" pitchFamily="34" charset="0"/>
                <a:cs typeface="Arial" pitchFamily="34" charset="0"/>
              </a:rPr>
              <a:t>Set up CPU Cache as RAM (CAR)</a:t>
            </a:r>
          </a:p>
          <a:p>
            <a:pPr marL="857250" lvl="1" indent="-457200">
              <a:buFont typeface="+mj-lt"/>
              <a:buAutoNum type="arabicPeriod"/>
            </a:pPr>
            <a:r>
              <a:rPr lang="en-US" sz="1600" dirty="0" smtClean="0">
                <a:latin typeface="Arial" pitchFamily="34" charset="0"/>
                <a:cs typeface="Arial" pitchFamily="34" charset="0"/>
              </a:rPr>
              <a:t>Chipset Initialization (MCHBAR, PCIEXBAR, etc.)</a:t>
            </a:r>
            <a:endParaRPr lang="en-US" sz="2400" dirty="0" smtClean="0">
              <a:latin typeface="Arial" pitchFamily="34" charset="0"/>
              <a:cs typeface="Arial" pitchFamily="34" charset="0"/>
            </a:endParaRPr>
          </a:p>
          <a:p>
            <a:pPr marL="457200" indent="-457200">
              <a:buFont typeface="+mj-lt"/>
              <a:buAutoNum type="arabicPeriod"/>
            </a:pPr>
            <a:r>
              <a:rPr lang="en-US" sz="1800" dirty="0" smtClean="0">
                <a:latin typeface="Arial" pitchFamily="34" charset="0"/>
                <a:cs typeface="Arial" pitchFamily="34" charset="0"/>
              </a:rPr>
              <a:t>Memory Initialization</a:t>
            </a:r>
          </a:p>
          <a:p>
            <a:pPr marL="857250" lvl="1" indent="-457200">
              <a:buFont typeface="+mj-lt"/>
              <a:buAutoNum type="arabicPeriod"/>
            </a:pPr>
            <a:r>
              <a:rPr lang="en-US" sz="1600" dirty="0" smtClean="0">
                <a:latin typeface="Arial" pitchFamily="34" charset="0"/>
                <a:cs typeface="Arial" pitchFamily="34" charset="0"/>
              </a:rPr>
              <a:t>Configure the Memory Controller</a:t>
            </a:r>
          </a:p>
          <a:p>
            <a:pPr marL="457200" indent="-457200">
              <a:buFont typeface="+mj-lt"/>
              <a:buAutoNum type="arabicPeriod"/>
            </a:pPr>
            <a:r>
              <a:rPr lang="en-US" sz="1800" dirty="0" smtClean="0">
                <a:latin typeface="Arial" pitchFamily="34" charset="0"/>
                <a:cs typeface="Arial" pitchFamily="34" charset="0"/>
              </a:rPr>
              <a:t>Post Memory Initialization</a:t>
            </a:r>
          </a:p>
          <a:p>
            <a:pPr marL="857250" lvl="1" indent="-457200">
              <a:buFont typeface="+mj-lt"/>
              <a:buAutoNum type="arabicPeriod"/>
            </a:pPr>
            <a:r>
              <a:rPr lang="en-US" sz="1600" dirty="0" smtClean="0">
                <a:latin typeface="Arial" pitchFamily="34" charset="0"/>
                <a:cs typeface="Arial" pitchFamily="34" charset="0"/>
              </a:rPr>
              <a:t>Memory test</a:t>
            </a:r>
          </a:p>
          <a:p>
            <a:pPr marL="857250" lvl="1" indent="-457200">
              <a:buFont typeface="+mj-lt"/>
              <a:buAutoNum type="arabicPeriod"/>
            </a:pPr>
            <a:r>
              <a:rPr lang="en-US" sz="1600" dirty="0" smtClean="0">
                <a:latin typeface="Arial" pitchFamily="34" charset="0"/>
                <a:cs typeface="Arial" pitchFamily="34" charset="0"/>
              </a:rPr>
              <a:t>Copy firmware from flash to memory for faster execution*</a:t>
            </a:r>
          </a:p>
          <a:p>
            <a:pPr marL="1257300" lvl="2" indent="-457200">
              <a:buFont typeface="+mj-lt"/>
              <a:buAutoNum type="arabicPeriod"/>
            </a:pPr>
            <a:r>
              <a:rPr lang="en-US" sz="1400" dirty="0" smtClean="0"/>
              <a:t>In the doc this </a:t>
            </a:r>
            <a:r>
              <a:rPr lang="en-US" sz="1400" dirty="0"/>
              <a:t>is listed as firmware shadowing but I’m modifying it </a:t>
            </a:r>
            <a:r>
              <a:rPr lang="en-US" sz="1400" dirty="0" smtClean="0"/>
              <a:t>somewhat since the BIOS can perform the copying of flash components to memory</a:t>
            </a:r>
          </a:p>
          <a:p>
            <a:pPr marL="1257300" lvl="2" indent="-457200">
              <a:buFont typeface="+mj-lt"/>
              <a:buAutoNum type="arabicPeriod"/>
            </a:pPr>
            <a:r>
              <a:rPr lang="en-US" sz="1400" dirty="0" smtClean="0"/>
              <a:t>As a general rule, it’s better to copy things to memory before execution as soon as possible</a:t>
            </a:r>
          </a:p>
          <a:p>
            <a:pPr marL="857250" lvl="1" indent="-457200">
              <a:buFont typeface="+mj-lt"/>
              <a:buAutoNum type="arabicPeriod"/>
            </a:pPr>
            <a:r>
              <a:rPr lang="en-US" sz="1600" dirty="0" smtClean="0">
                <a:latin typeface="Arial" pitchFamily="34" charset="0"/>
                <a:cs typeface="Arial" pitchFamily="34" charset="0"/>
              </a:rPr>
              <a:t>Memory Transaction Re-Direction (PAM registers)</a:t>
            </a:r>
          </a:p>
          <a:p>
            <a:pPr marL="857250" lvl="1" indent="-457200">
              <a:buFont typeface="+mj-lt"/>
              <a:buAutoNum type="arabicPeriod"/>
            </a:pPr>
            <a:r>
              <a:rPr lang="en-US" sz="1600" dirty="0" smtClean="0">
                <a:latin typeface="Arial" pitchFamily="34" charset="0"/>
                <a:cs typeface="Arial" pitchFamily="34" charset="0"/>
              </a:rPr>
              <a:t>Setting up the Stack (before memory initialization, stack will be in CPU cache)</a:t>
            </a:r>
          </a:p>
          <a:p>
            <a:pPr marL="857250" lvl="1" indent="-457200">
              <a:buFont typeface="+mj-lt"/>
              <a:buAutoNum type="arabicPeriod"/>
            </a:pPr>
            <a:r>
              <a:rPr lang="en-US" sz="1600" dirty="0" smtClean="0">
                <a:latin typeface="Arial" pitchFamily="34" charset="0"/>
                <a:cs typeface="Arial" pitchFamily="34" charset="0"/>
              </a:rPr>
              <a:t>Transfer to DRAM (the BIOS flash that was copied to memory is now executed)</a:t>
            </a:r>
          </a:p>
        </p:txBody>
      </p:sp>
      <p:sp>
        <p:nvSpPr>
          <p:cNvPr id="3" name="Slide Number Placeholder 2"/>
          <p:cNvSpPr>
            <a:spLocks noGrp="1"/>
          </p:cNvSpPr>
          <p:nvPr>
            <p:ph type="sldNum" sz="quarter" idx="12"/>
          </p:nvPr>
        </p:nvSpPr>
        <p:spPr/>
        <p:txBody>
          <a:bodyPr/>
          <a:lstStyle/>
          <a:p>
            <a:fld id="{B6F15528-21DE-4FAA-801E-634DDDAF4B2B}" type="slidenum">
              <a:rPr lang="en-US" smtClean="0"/>
              <a:pPr/>
              <a:t>72</a:t>
            </a:fld>
            <a:endParaRPr lang="en-US"/>
          </a:p>
        </p:txBody>
      </p:sp>
    </p:spTree>
    <p:extLst>
      <p:ext uri="{BB962C8B-B14F-4D97-AF65-F5344CB8AC3E}">
        <p14:creationId xmlns:p14="http://schemas.microsoft.com/office/powerpoint/2010/main" val="272189177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600" dirty="0">
                <a:latin typeface="Arial" panose="020B0604020202020204" pitchFamily="34" charset="0"/>
                <a:cs typeface="Arial" panose="020B0604020202020204" pitchFamily="34" charset="0"/>
              </a:rPr>
              <a:t>Boot Process at a glance*</a:t>
            </a:r>
          </a:p>
        </p:txBody>
      </p:sp>
      <p:sp>
        <p:nvSpPr>
          <p:cNvPr id="4" name="TextBox 3"/>
          <p:cNvSpPr txBox="1"/>
          <p:nvPr/>
        </p:nvSpPr>
        <p:spPr>
          <a:xfrm>
            <a:off x="0" y="6559649"/>
            <a:ext cx="4936736" cy="307777"/>
          </a:xfrm>
          <a:prstGeom prst="rect">
            <a:avLst/>
          </a:prstGeom>
          <a:noFill/>
        </p:spPr>
        <p:txBody>
          <a:bodyPr wrap="none" rtlCol="0">
            <a:spAutoFit/>
          </a:bodyPr>
          <a:lstStyle/>
          <a:p>
            <a:r>
              <a:rPr lang="en-US" sz="1400" dirty="0" smtClean="0"/>
              <a:t>*This list composed from Intel Minimal Architecture Boot Loader </a:t>
            </a:r>
            <a:endParaRPr lang="en-US" sz="1400" dirty="0"/>
          </a:p>
        </p:txBody>
      </p:sp>
      <p:sp>
        <p:nvSpPr>
          <p:cNvPr id="40" name="Content Placeholder 2"/>
          <p:cNvSpPr>
            <a:spLocks noGrp="1"/>
          </p:cNvSpPr>
          <p:nvPr>
            <p:ph idx="1"/>
          </p:nvPr>
        </p:nvSpPr>
        <p:spPr>
          <a:xfrm>
            <a:off x="457200" y="1066801"/>
            <a:ext cx="8229600" cy="5492848"/>
          </a:xfrm>
        </p:spPr>
        <p:txBody>
          <a:bodyPr>
            <a:normAutofit lnSpcReduction="10000"/>
          </a:bodyPr>
          <a:lstStyle/>
          <a:p>
            <a:pPr marL="457200" indent="-457200">
              <a:buFont typeface="+mj-lt"/>
              <a:buAutoNum type="arabicPeriod" startAt="6"/>
            </a:pPr>
            <a:r>
              <a:rPr lang="en-US" sz="1800" dirty="0" smtClean="0">
                <a:latin typeface="Arial" pitchFamily="34" charset="0"/>
                <a:cs typeface="Arial" pitchFamily="34" charset="0"/>
              </a:rPr>
              <a:t>Miscellaneous Platform Enabling </a:t>
            </a:r>
          </a:p>
          <a:p>
            <a:pPr marL="857250" lvl="1" indent="-457200">
              <a:buFont typeface="+mj-lt"/>
              <a:buAutoNum type="arabicPeriod"/>
            </a:pPr>
            <a:r>
              <a:rPr lang="en-US" sz="1600" dirty="0" smtClean="0">
                <a:latin typeface="Arial" pitchFamily="34" charset="0"/>
                <a:cs typeface="Arial" pitchFamily="34" charset="0"/>
              </a:rPr>
              <a:t>Platform dependent: Initialize clocks to operate at N Hz, configure general-purpose I/O, etc.</a:t>
            </a:r>
          </a:p>
          <a:p>
            <a:pPr marL="457200" indent="-457200">
              <a:buFont typeface="+mj-lt"/>
              <a:buAutoNum type="arabicPeriod" startAt="6"/>
            </a:pPr>
            <a:r>
              <a:rPr lang="en-US" sz="1800" dirty="0" smtClean="0">
                <a:latin typeface="Arial" pitchFamily="34" charset="0"/>
                <a:cs typeface="Arial" pitchFamily="34" charset="0"/>
              </a:rPr>
              <a:t>Interrupt Enabling - PIC (Programmable Interrupt Controller), LAPIC (Local Advanced PIC), I/O APIC, etc.</a:t>
            </a:r>
          </a:p>
          <a:p>
            <a:pPr marL="457200" indent="-457200">
              <a:buFont typeface="+mj-lt"/>
              <a:buAutoNum type="arabicPeriod" startAt="6"/>
            </a:pPr>
            <a:r>
              <a:rPr lang="en-US" sz="1800" dirty="0" smtClean="0">
                <a:latin typeface="Arial" pitchFamily="34" charset="0"/>
                <a:cs typeface="Arial" pitchFamily="34" charset="0"/>
              </a:rPr>
              <a:t>Interrupt Tables </a:t>
            </a:r>
          </a:p>
          <a:p>
            <a:pPr marL="857250" lvl="1" indent="-457200">
              <a:buFont typeface="+mj-lt"/>
              <a:buAutoNum type="arabicPeriod"/>
            </a:pPr>
            <a:r>
              <a:rPr lang="en-US" sz="1600" dirty="0" smtClean="0">
                <a:latin typeface="Arial" pitchFamily="34" charset="0"/>
                <a:cs typeface="Arial" pitchFamily="34" charset="0"/>
              </a:rPr>
              <a:t>Interrupt Vector Table (IVT)</a:t>
            </a:r>
          </a:p>
          <a:p>
            <a:pPr marL="1257300" lvl="2" indent="-457200">
              <a:buFont typeface="+mj-lt"/>
              <a:buAutoNum type="arabicPeriod"/>
            </a:pPr>
            <a:r>
              <a:rPr lang="en-US" sz="1400" dirty="0" smtClean="0">
                <a:latin typeface="Arial" pitchFamily="34" charset="0"/>
                <a:cs typeface="Arial" pitchFamily="34" charset="0"/>
              </a:rPr>
              <a:t>Interrupt Service Routine (ISR) – INT 10h, etc…</a:t>
            </a:r>
          </a:p>
          <a:p>
            <a:pPr marL="857250" lvl="1" indent="-457200">
              <a:buFont typeface="+mj-lt"/>
              <a:buAutoNum type="arabicPeriod"/>
            </a:pPr>
            <a:r>
              <a:rPr lang="en-US" sz="1600" dirty="0" smtClean="0">
                <a:latin typeface="Arial" pitchFamily="34" charset="0"/>
                <a:cs typeface="Arial" pitchFamily="34" charset="0"/>
              </a:rPr>
              <a:t>Interrupt Descriptor Table (IDT)</a:t>
            </a:r>
          </a:p>
          <a:p>
            <a:pPr marL="1257300" lvl="2" indent="-457200">
              <a:buFont typeface="+mj-lt"/>
              <a:buAutoNum type="arabicPeriod"/>
            </a:pPr>
            <a:r>
              <a:rPr lang="en-US" sz="1400" dirty="0" smtClean="0">
                <a:latin typeface="Arial" pitchFamily="34" charset="0"/>
                <a:cs typeface="Arial" pitchFamily="34" charset="0"/>
              </a:rPr>
              <a:t>Exceptions</a:t>
            </a:r>
          </a:p>
          <a:p>
            <a:pPr marL="457200" indent="-457200">
              <a:buFont typeface="+mj-lt"/>
              <a:buAutoNum type="arabicPeriod" startAt="6"/>
            </a:pPr>
            <a:r>
              <a:rPr lang="en-US" sz="1800" dirty="0" smtClean="0">
                <a:latin typeface="Arial" pitchFamily="34" charset="0"/>
                <a:cs typeface="Arial" pitchFamily="34" charset="0"/>
              </a:rPr>
              <a:t>Setting up timers</a:t>
            </a:r>
          </a:p>
          <a:p>
            <a:pPr marL="857250" lvl="1" indent="-457200">
              <a:buFont typeface="+mj-lt"/>
              <a:buAutoNum type="arabicPeriod"/>
            </a:pPr>
            <a:r>
              <a:rPr lang="en-US" sz="1400" dirty="0" smtClean="0">
                <a:latin typeface="Arial" pitchFamily="34" charset="0"/>
                <a:cs typeface="Arial" pitchFamily="34" charset="0"/>
              </a:rPr>
              <a:t>In ICH: RTC (, HPET, 8254 Programmable Interrupt Timer (PIT), </a:t>
            </a:r>
            <a:r>
              <a:rPr lang="en-US" sz="1400" dirty="0">
                <a:latin typeface="Arial" pitchFamily="34" charset="0"/>
                <a:cs typeface="Arial" pitchFamily="34" charset="0"/>
              </a:rPr>
              <a:t>TCO timer (used as watchdog</a:t>
            </a:r>
            <a:r>
              <a:rPr lang="en-US" sz="1400" dirty="0" smtClean="0">
                <a:latin typeface="Arial" pitchFamily="34" charset="0"/>
                <a:cs typeface="Arial" pitchFamily="34" charset="0"/>
              </a:rPr>
              <a:t>)</a:t>
            </a:r>
          </a:p>
          <a:p>
            <a:pPr marL="857250" lvl="1" indent="-457200">
              <a:buFont typeface="+mj-lt"/>
              <a:buAutoNum type="arabicPeriod"/>
            </a:pPr>
            <a:r>
              <a:rPr lang="en-US" sz="1400" dirty="0" smtClean="0">
                <a:latin typeface="Arial" pitchFamily="34" charset="0"/>
                <a:cs typeface="Arial" pitchFamily="34" charset="0"/>
              </a:rPr>
              <a:t>In CPU: LAPIC timer</a:t>
            </a:r>
          </a:p>
          <a:p>
            <a:pPr marL="457200" indent="-457200">
              <a:buFont typeface="+mj-lt"/>
              <a:buAutoNum type="arabicPeriod" startAt="6"/>
            </a:pPr>
            <a:r>
              <a:rPr lang="en-US" sz="1800" dirty="0" smtClean="0">
                <a:latin typeface="Arial" pitchFamily="34" charset="0"/>
                <a:cs typeface="Arial" pitchFamily="34" charset="0"/>
              </a:rPr>
              <a:t>Memory Caching Control</a:t>
            </a:r>
          </a:p>
          <a:p>
            <a:pPr marL="457200" indent="-457200">
              <a:buFont typeface="+mj-lt"/>
              <a:buAutoNum type="arabicPeriod" startAt="6"/>
            </a:pPr>
            <a:r>
              <a:rPr lang="en-US" sz="1800" dirty="0" smtClean="0">
                <a:latin typeface="Arial" pitchFamily="34" charset="0"/>
                <a:cs typeface="Arial" pitchFamily="34" charset="0"/>
              </a:rPr>
              <a:t>Processor Discovery and Initialization</a:t>
            </a:r>
          </a:p>
          <a:p>
            <a:pPr marL="857250" lvl="1" indent="-457200">
              <a:buFont typeface="+mj-lt"/>
              <a:buAutoNum type="arabicPeriod"/>
            </a:pPr>
            <a:r>
              <a:rPr lang="en-US" sz="1400" dirty="0" smtClean="0">
                <a:latin typeface="Arial" pitchFamily="34" charset="0"/>
                <a:cs typeface="Arial" pitchFamily="34" charset="0"/>
              </a:rPr>
              <a:t>CPUID</a:t>
            </a:r>
          </a:p>
          <a:p>
            <a:pPr marL="857250" lvl="1" indent="-457200">
              <a:buFont typeface="+mj-lt"/>
              <a:buAutoNum type="arabicPeriod"/>
            </a:pPr>
            <a:r>
              <a:rPr lang="en-US" sz="1400" dirty="0" smtClean="0">
                <a:latin typeface="Arial" pitchFamily="34" charset="0"/>
                <a:cs typeface="Arial" pitchFamily="34" charset="0"/>
              </a:rPr>
              <a:t>Startup Inter-Processor Interrupts (SIPIs) are written to a processor’s LAPIC telling it to wake up and where to start executing code at (must be a 4KB aligned boundary)</a:t>
            </a:r>
          </a:p>
          <a:p>
            <a:pPr marL="1257300" lvl="2" indent="-457200">
              <a:buFont typeface="+mj-lt"/>
              <a:buAutoNum type="arabicPeriod"/>
            </a:pPr>
            <a:r>
              <a:rPr lang="en-US" sz="1200" dirty="0" smtClean="0">
                <a:latin typeface="Arial" pitchFamily="34" charset="0"/>
                <a:cs typeface="Arial" pitchFamily="34" charset="0"/>
              </a:rPr>
              <a:t>Intel SW Programmer’s Guide has more detail on this</a:t>
            </a:r>
          </a:p>
          <a:p>
            <a:pPr marL="857250" lvl="1" indent="-457200">
              <a:buFont typeface="+mj-lt"/>
              <a:buAutoNum type="arabicPeriod"/>
            </a:pPr>
            <a:r>
              <a:rPr lang="en-US" sz="1400" dirty="0" smtClean="0">
                <a:latin typeface="Arial" pitchFamily="34" charset="0"/>
                <a:cs typeface="Arial" pitchFamily="34" charset="0"/>
              </a:rPr>
              <a:t>Each processor will awaken in Real Mode</a:t>
            </a:r>
          </a:p>
        </p:txBody>
      </p:sp>
      <p:sp>
        <p:nvSpPr>
          <p:cNvPr id="3" name="Slide Number Placeholder 2"/>
          <p:cNvSpPr>
            <a:spLocks noGrp="1"/>
          </p:cNvSpPr>
          <p:nvPr>
            <p:ph type="sldNum" sz="quarter" idx="12"/>
          </p:nvPr>
        </p:nvSpPr>
        <p:spPr/>
        <p:txBody>
          <a:bodyPr/>
          <a:lstStyle/>
          <a:p>
            <a:fld id="{B6F15528-21DE-4FAA-801E-634DDDAF4B2B}" type="slidenum">
              <a:rPr lang="en-US" smtClean="0"/>
              <a:pPr/>
              <a:t>73</a:t>
            </a:fld>
            <a:endParaRPr lang="en-US"/>
          </a:p>
        </p:txBody>
      </p:sp>
    </p:spTree>
    <p:extLst>
      <p:ext uri="{BB962C8B-B14F-4D97-AF65-F5344CB8AC3E}">
        <p14:creationId xmlns:p14="http://schemas.microsoft.com/office/powerpoint/2010/main" val="371323757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600" dirty="0">
                <a:latin typeface="Arial" panose="020B0604020202020204" pitchFamily="34" charset="0"/>
                <a:cs typeface="Arial" panose="020B0604020202020204" pitchFamily="34" charset="0"/>
              </a:rPr>
              <a:t>Boot Process at a glance*</a:t>
            </a:r>
          </a:p>
        </p:txBody>
      </p:sp>
      <p:sp>
        <p:nvSpPr>
          <p:cNvPr id="4" name="TextBox 3"/>
          <p:cNvSpPr txBox="1"/>
          <p:nvPr/>
        </p:nvSpPr>
        <p:spPr>
          <a:xfrm>
            <a:off x="0" y="6559649"/>
            <a:ext cx="4936736" cy="307777"/>
          </a:xfrm>
          <a:prstGeom prst="rect">
            <a:avLst/>
          </a:prstGeom>
          <a:noFill/>
        </p:spPr>
        <p:txBody>
          <a:bodyPr wrap="none" rtlCol="0">
            <a:spAutoFit/>
          </a:bodyPr>
          <a:lstStyle/>
          <a:p>
            <a:r>
              <a:rPr lang="en-US" sz="1400" dirty="0" smtClean="0"/>
              <a:t>*This list composed from Intel Minimal Architecture Boot Loader </a:t>
            </a:r>
            <a:endParaRPr lang="en-US" sz="1400" dirty="0"/>
          </a:p>
        </p:txBody>
      </p:sp>
      <p:sp>
        <p:nvSpPr>
          <p:cNvPr id="40" name="Content Placeholder 2"/>
          <p:cNvSpPr>
            <a:spLocks noGrp="1"/>
          </p:cNvSpPr>
          <p:nvPr>
            <p:ph idx="1"/>
          </p:nvPr>
        </p:nvSpPr>
        <p:spPr>
          <a:xfrm>
            <a:off x="457200" y="1066800"/>
            <a:ext cx="8229600" cy="5416650"/>
          </a:xfrm>
        </p:spPr>
        <p:txBody>
          <a:bodyPr>
            <a:normAutofit lnSpcReduction="10000"/>
          </a:bodyPr>
          <a:lstStyle/>
          <a:p>
            <a:pPr marL="457200" indent="-457200">
              <a:buFont typeface="+mj-lt"/>
              <a:buAutoNum type="arabicPeriod" startAt="12"/>
            </a:pPr>
            <a:r>
              <a:rPr lang="en-US" sz="1800" dirty="0" smtClean="0">
                <a:latin typeface="Arial" pitchFamily="34" charset="0"/>
                <a:cs typeface="Arial" pitchFamily="34" charset="0"/>
              </a:rPr>
              <a:t>I/O Devices</a:t>
            </a:r>
          </a:p>
          <a:p>
            <a:pPr marL="857250" lvl="1" indent="-457200">
              <a:buFont typeface="+mj-lt"/>
              <a:buAutoNum type="arabicPeriod"/>
            </a:pPr>
            <a:r>
              <a:rPr lang="en-US" sz="1600" dirty="0" smtClean="0">
                <a:latin typeface="Arial" pitchFamily="34" charset="0"/>
                <a:cs typeface="Arial" pitchFamily="34" charset="0"/>
              </a:rPr>
              <a:t>Super I/O can control PS/2 keyboard, serial, parallel, etc. interfaces</a:t>
            </a:r>
          </a:p>
          <a:p>
            <a:pPr marL="457200" indent="-457200">
              <a:buFont typeface="+mj-lt"/>
              <a:buAutoNum type="arabicPeriod" startAt="12"/>
            </a:pPr>
            <a:r>
              <a:rPr lang="en-US" sz="1800" dirty="0" smtClean="0">
                <a:latin typeface="Arial" pitchFamily="34" charset="0"/>
                <a:cs typeface="Arial" pitchFamily="34" charset="0"/>
              </a:rPr>
              <a:t>PCI Device Discovery</a:t>
            </a:r>
          </a:p>
          <a:p>
            <a:pPr marL="857250" lvl="1" indent="-457200">
              <a:buFont typeface="+mj-lt"/>
              <a:buAutoNum type="arabicPeriod"/>
            </a:pPr>
            <a:r>
              <a:rPr lang="en-US" sz="1600" dirty="0" smtClean="0">
                <a:latin typeface="Arial" pitchFamily="34" charset="0"/>
                <a:cs typeface="Arial" pitchFamily="34" charset="0"/>
              </a:rPr>
              <a:t>Enumerate PCI devices</a:t>
            </a:r>
          </a:p>
          <a:p>
            <a:pPr marL="857250" lvl="1" indent="-457200">
              <a:buFont typeface="+mj-lt"/>
              <a:buAutoNum type="arabicPeriod"/>
            </a:pPr>
            <a:r>
              <a:rPr lang="en-US" sz="1600" dirty="0" smtClean="0">
                <a:latin typeface="Arial" pitchFamily="34" charset="0"/>
                <a:cs typeface="Arial" pitchFamily="34" charset="0"/>
              </a:rPr>
              <a:t>Assign address space (port IO, Memory Mapped IO)</a:t>
            </a:r>
          </a:p>
          <a:p>
            <a:pPr marL="857250" lvl="1" indent="-457200">
              <a:buFont typeface="+mj-lt"/>
              <a:buAutoNum type="arabicPeriod"/>
            </a:pPr>
            <a:r>
              <a:rPr lang="en-US" sz="1600" dirty="0" smtClean="0">
                <a:latin typeface="Arial" pitchFamily="34" charset="0"/>
                <a:cs typeface="Arial" pitchFamily="34" charset="0"/>
              </a:rPr>
              <a:t>Detect and execute Expansion ROMs (XROMs)</a:t>
            </a:r>
          </a:p>
          <a:p>
            <a:pPr marL="457200" indent="-457200">
              <a:buFont typeface="+mj-lt"/>
              <a:buAutoNum type="arabicPeriod" startAt="12"/>
            </a:pPr>
            <a:r>
              <a:rPr lang="en-US" sz="1800" dirty="0" smtClean="0">
                <a:latin typeface="Arial" pitchFamily="34" charset="0"/>
                <a:cs typeface="Arial" pitchFamily="34" charset="0"/>
              </a:rPr>
              <a:t>Memory Map</a:t>
            </a:r>
          </a:p>
          <a:p>
            <a:pPr marL="857250" lvl="1" indent="-457200">
              <a:buFont typeface="+mj-lt"/>
              <a:buAutoNum type="arabicPeriod"/>
            </a:pPr>
            <a:r>
              <a:rPr lang="en-US" sz="1600" dirty="0" smtClean="0">
                <a:latin typeface="Arial" pitchFamily="34" charset="0"/>
                <a:cs typeface="Arial" pitchFamily="34" charset="0"/>
              </a:rPr>
              <a:t>Region Types</a:t>
            </a:r>
          </a:p>
          <a:p>
            <a:pPr marL="1257300" lvl="2" indent="-457200">
              <a:buFont typeface="+mj-lt"/>
              <a:buAutoNum type="arabicPeriod"/>
            </a:pPr>
            <a:r>
              <a:rPr lang="en-US" sz="1200" dirty="0" smtClean="0">
                <a:latin typeface="Arial" pitchFamily="34" charset="0"/>
                <a:cs typeface="Arial" pitchFamily="34" charset="0"/>
              </a:rPr>
              <a:t>Memory</a:t>
            </a:r>
          </a:p>
          <a:p>
            <a:pPr marL="1257300" lvl="2" indent="-457200">
              <a:buFont typeface="+mj-lt"/>
              <a:buAutoNum type="arabicPeriod"/>
            </a:pPr>
            <a:r>
              <a:rPr lang="en-US" sz="1200" dirty="0" smtClean="0">
                <a:latin typeface="Arial" pitchFamily="34" charset="0"/>
                <a:cs typeface="Arial" pitchFamily="34" charset="0"/>
              </a:rPr>
              <a:t>Reserved</a:t>
            </a:r>
          </a:p>
          <a:p>
            <a:pPr marL="1257300" lvl="2" indent="-457200">
              <a:buFont typeface="+mj-lt"/>
              <a:buAutoNum type="arabicPeriod"/>
            </a:pPr>
            <a:r>
              <a:rPr lang="en-US" sz="1200" dirty="0" smtClean="0">
                <a:latin typeface="Arial" pitchFamily="34" charset="0"/>
                <a:cs typeface="Arial" pitchFamily="34" charset="0"/>
              </a:rPr>
              <a:t>ACPI Reclaim</a:t>
            </a:r>
          </a:p>
          <a:p>
            <a:pPr marL="1257300" lvl="2" indent="-457200">
              <a:buFont typeface="+mj-lt"/>
              <a:buAutoNum type="arabicPeriod"/>
            </a:pPr>
            <a:r>
              <a:rPr lang="en-US" sz="1200" dirty="0" smtClean="0">
                <a:latin typeface="Arial" pitchFamily="34" charset="0"/>
                <a:cs typeface="Arial" pitchFamily="34" charset="0"/>
              </a:rPr>
              <a:t>ACPI NVS</a:t>
            </a:r>
          </a:p>
          <a:p>
            <a:pPr marL="1257300" lvl="2" indent="-457200">
              <a:buFont typeface="+mj-lt"/>
              <a:buAutoNum type="arabicPeriod"/>
            </a:pPr>
            <a:r>
              <a:rPr lang="en-US" sz="1200" dirty="0" smtClean="0">
                <a:latin typeface="Arial" pitchFamily="34" charset="0"/>
                <a:cs typeface="Arial" pitchFamily="34" charset="0"/>
              </a:rPr>
              <a:t>ROM</a:t>
            </a:r>
          </a:p>
          <a:p>
            <a:pPr marL="1257300" lvl="2" indent="-457200">
              <a:buFont typeface="+mj-lt"/>
              <a:buAutoNum type="arabicPeriod"/>
            </a:pPr>
            <a:r>
              <a:rPr lang="en-US" sz="1200" dirty="0" smtClean="0">
                <a:latin typeface="Arial" pitchFamily="34" charset="0"/>
                <a:cs typeface="Arial" pitchFamily="34" charset="0"/>
              </a:rPr>
              <a:t>IOAPIC</a:t>
            </a:r>
          </a:p>
          <a:p>
            <a:pPr marL="1257300" lvl="2" indent="-457200">
              <a:buFont typeface="+mj-lt"/>
              <a:buAutoNum type="arabicPeriod"/>
            </a:pPr>
            <a:r>
              <a:rPr lang="en-US" sz="1200" dirty="0" smtClean="0">
                <a:latin typeface="Arial" pitchFamily="34" charset="0"/>
                <a:cs typeface="Arial" pitchFamily="34" charset="0"/>
              </a:rPr>
              <a:t>LAPIC</a:t>
            </a:r>
          </a:p>
          <a:p>
            <a:pPr marL="857250" lvl="1" indent="-457200">
              <a:buFont typeface="+mj-lt"/>
              <a:buAutoNum type="arabicPeriod"/>
            </a:pPr>
            <a:r>
              <a:rPr lang="en-US" sz="1600" dirty="0" smtClean="0">
                <a:latin typeface="Arial" pitchFamily="34" charset="0"/>
                <a:cs typeface="Arial" pitchFamily="34" charset="0"/>
              </a:rPr>
              <a:t>Region Locations</a:t>
            </a:r>
          </a:p>
          <a:p>
            <a:pPr marL="1257300" lvl="2" indent="-457200">
              <a:buFont typeface="+mj-lt"/>
              <a:buAutoNum type="arabicPeriod"/>
            </a:pPr>
            <a:r>
              <a:rPr lang="en-US" sz="1200" dirty="0" smtClean="0">
                <a:latin typeface="Arial" pitchFamily="34" charset="0"/>
                <a:cs typeface="Arial" pitchFamily="34" charset="0"/>
              </a:rPr>
              <a:t>Consult your datasheet for a complete list, but we’ll cover some of the more relevant ones</a:t>
            </a:r>
          </a:p>
          <a:p>
            <a:pPr marL="457200" indent="-457200">
              <a:buFont typeface="+mj-lt"/>
              <a:buAutoNum type="arabicPeriod" startAt="12"/>
            </a:pPr>
            <a:r>
              <a:rPr lang="en-US" sz="1800" dirty="0" smtClean="0">
                <a:latin typeface="Arial" pitchFamily="34" charset="0"/>
                <a:cs typeface="Arial" pitchFamily="34" charset="0"/>
              </a:rPr>
              <a:t>Non-Volatile (NV) Storage</a:t>
            </a:r>
          </a:p>
          <a:p>
            <a:pPr marL="857250" lvl="1" indent="-457200">
              <a:buFont typeface="+mj-lt"/>
              <a:buAutoNum type="arabicPeriod"/>
            </a:pPr>
            <a:r>
              <a:rPr lang="en-US" sz="1600" dirty="0" smtClean="0">
                <a:latin typeface="Arial" pitchFamily="34" charset="0"/>
                <a:cs typeface="Arial" pitchFamily="34" charset="0"/>
              </a:rPr>
              <a:t>CMOS</a:t>
            </a:r>
          </a:p>
          <a:p>
            <a:pPr marL="857250" lvl="1" indent="-457200">
              <a:buFont typeface="+mj-lt"/>
              <a:buAutoNum type="arabicPeriod"/>
            </a:pPr>
            <a:r>
              <a:rPr lang="en-US" sz="1600" dirty="0" smtClean="0">
                <a:latin typeface="Arial" pitchFamily="34" charset="0"/>
                <a:cs typeface="Arial" pitchFamily="34" charset="0"/>
              </a:rPr>
              <a:t>NV Flash </a:t>
            </a:r>
          </a:p>
          <a:p>
            <a:pPr marL="457200" indent="-457200">
              <a:buFont typeface="+mj-lt"/>
              <a:buAutoNum type="arabicPeriod" startAt="12"/>
            </a:pPr>
            <a:r>
              <a:rPr lang="en-US" sz="1800" dirty="0" smtClean="0">
                <a:latin typeface="Arial" pitchFamily="34" charset="0"/>
                <a:cs typeface="Arial" pitchFamily="34" charset="0"/>
              </a:rPr>
              <a:t>Handoff to boot-loader</a:t>
            </a:r>
          </a:p>
        </p:txBody>
      </p:sp>
      <p:sp>
        <p:nvSpPr>
          <p:cNvPr id="3" name="Slide Number Placeholder 2"/>
          <p:cNvSpPr>
            <a:spLocks noGrp="1"/>
          </p:cNvSpPr>
          <p:nvPr>
            <p:ph type="sldNum" sz="quarter" idx="12"/>
          </p:nvPr>
        </p:nvSpPr>
        <p:spPr/>
        <p:txBody>
          <a:bodyPr/>
          <a:lstStyle/>
          <a:p>
            <a:fld id="{B6F15528-21DE-4FAA-801E-634DDDAF4B2B}" type="slidenum">
              <a:rPr lang="en-US" smtClean="0"/>
              <a:pPr/>
              <a:t>74</a:t>
            </a:fld>
            <a:endParaRPr lang="en-US"/>
          </a:p>
        </p:txBody>
      </p:sp>
    </p:spTree>
    <p:extLst>
      <p:ext uri="{BB962C8B-B14F-4D97-AF65-F5344CB8AC3E}">
        <p14:creationId xmlns:p14="http://schemas.microsoft.com/office/powerpoint/2010/main" val="249244711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600" dirty="0" smtClean="0">
                <a:latin typeface="Arial" panose="020B0604020202020204" pitchFamily="34" charset="0"/>
                <a:cs typeface="Arial" panose="020B0604020202020204" pitchFamily="34" charset="0"/>
              </a:rPr>
              <a:t>Only 16 steps? BIOS is simple!</a:t>
            </a:r>
            <a:endParaRPr lang="en-US" sz="3600" dirty="0">
              <a:latin typeface="Arial" panose="020B0604020202020204" pitchFamily="34" charset="0"/>
              <a:cs typeface="Arial" panose="020B0604020202020204" pitchFamily="34" charset="0"/>
            </a:endParaRPr>
          </a:p>
        </p:txBody>
      </p:sp>
      <p:sp>
        <p:nvSpPr>
          <p:cNvPr id="4" name="TextBox 3"/>
          <p:cNvSpPr txBox="1"/>
          <p:nvPr/>
        </p:nvSpPr>
        <p:spPr>
          <a:xfrm>
            <a:off x="0" y="6559649"/>
            <a:ext cx="4936736" cy="307777"/>
          </a:xfrm>
          <a:prstGeom prst="rect">
            <a:avLst/>
          </a:prstGeom>
          <a:noFill/>
        </p:spPr>
        <p:txBody>
          <a:bodyPr wrap="none" rtlCol="0">
            <a:spAutoFit/>
          </a:bodyPr>
          <a:lstStyle/>
          <a:p>
            <a:r>
              <a:rPr lang="en-US" sz="1400" dirty="0" smtClean="0"/>
              <a:t>*This list composed from Intel Minimal Architecture Boot Loader </a:t>
            </a:r>
            <a:endParaRPr lang="en-US" sz="1400" dirty="0"/>
          </a:p>
        </p:txBody>
      </p:sp>
      <p:sp>
        <p:nvSpPr>
          <p:cNvPr id="40" name="Content Placeholder 2"/>
          <p:cNvSpPr>
            <a:spLocks noGrp="1"/>
          </p:cNvSpPr>
          <p:nvPr>
            <p:ph idx="1"/>
          </p:nvPr>
        </p:nvSpPr>
        <p:spPr>
          <a:xfrm>
            <a:off x="457200" y="1295400"/>
            <a:ext cx="8229600" cy="5188050"/>
          </a:xfrm>
        </p:spPr>
        <p:txBody>
          <a:bodyPr>
            <a:normAutofit/>
          </a:bodyPr>
          <a:lstStyle/>
          <a:p>
            <a:r>
              <a:rPr lang="en-US" sz="2400" dirty="0" smtClean="0">
                <a:latin typeface="Arial" pitchFamily="34" charset="0"/>
                <a:cs typeface="Arial" pitchFamily="34" charset="0"/>
              </a:rPr>
              <a:t>Easy to summarize, not so easy to implement</a:t>
            </a:r>
          </a:p>
          <a:p>
            <a:r>
              <a:rPr lang="en-US" sz="2400" dirty="0" smtClean="0">
                <a:latin typeface="Arial" pitchFamily="34" charset="0"/>
                <a:cs typeface="Arial" pitchFamily="34" charset="0"/>
              </a:rPr>
              <a:t>Very complex implementations</a:t>
            </a:r>
          </a:p>
          <a:p>
            <a:r>
              <a:rPr lang="en-US" sz="2400" dirty="0" smtClean="0">
                <a:latin typeface="Arial" pitchFamily="34" charset="0"/>
                <a:cs typeface="Arial" pitchFamily="34" charset="0"/>
              </a:rPr>
              <a:t>Even if it’s only a couple MB, it’s a very DENSE couple of MB</a:t>
            </a:r>
          </a:p>
          <a:p>
            <a:r>
              <a:rPr lang="en-US" sz="2400" dirty="0" smtClean="0">
                <a:latin typeface="Arial" pitchFamily="34" charset="0"/>
                <a:cs typeface="Arial" pitchFamily="34" charset="0"/>
              </a:rPr>
              <a:t>That list taken from the Intel Minimal Architecture Boot Loader which provides a pretty good list of functional requirements</a:t>
            </a:r>
          </a:p>
          <a:p>
            <a:r>
              <a:rPr lang="en-US" sz="2400" dirty="0" smtClean="0">
                <a:latin typeface="Arial" pitchFamily="34" charset="0"/>
                <a:cs typeface="Arial" pitchFamily="34" charset="0"/>
              </a:rPr>
              <a:t>What is left out is:</a:t>
            </a:r>
          </a:p>
          <a:p>
            <a:pPr lvl="1"/>
            <a:r>
              <a:rPr lang="en-US" sz="2000" dirty="0" smtClean="0">
                <a:latin typeface="Arial" pitchFamily="34" charset="0"/>
                <a:cs typeface="Arial" pitchFamily="34" charset="0"/>
              </a:rPr>
              <a:t>Initializing SMM and locking down SMRAM</a:t>
            </a:r>
          </a:p>
          <a:p>
            <a:pPr lvl="1"/>
            <a:r>
              <a:rPr lang="en-US" sz="2000" dirty="0" smtClean="0">
                <a:latin typeface="Arial" pitchFamily="34" charset="0"/>
                <a:cs typeface="Arial" pitchFamily="34" charset="0"/>
              </a:rPr>
              <a:t>Locking down the BIOS Flash</a:t>
            </a:r>
          </a:p>
          <a:p>
            <a:endParaRPr lang="en-US" sz="1800" dirty="0" smtClean="0">
              <a:latin typeface="Arial" pitchFamily="34" charset="0"/>
              <a:cs typeface="Arial" pitchFamily="34" charset="0"/>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75</a:t>
            </a:fld>
            <a:endParaRPr lang="en-US"/>
          </a:p>
        </p:txBody>
      </p:sp>
    </p:spTree>
    <p:extLst>
      <p:ext uri="{BB962C8B-B14F-4D97-AF65-F5344CB8AC3E}">
        <p14:creationId xmlns:p14="http://schemas.microsoft.com/office/powerpoint/2010/main" val="263790715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Entry Vector </a:t>
            </a:r>
            <a:br>
              <a:rPr lang="en-US" dirty="0" smtClean="0"/>
            </a:br>
            <a:r>
              <a:rPr lang="en-US" dirty="0" smtClean="0"/>
              <a:t>Execution Environment</a:t>
            </a:r>
            <a:endParaRPr lang="en-US" dirty="0"/>
          </a:p>
        </p:txBody>
      </p:sp>
      <p:sp>
        <p:nvSpPr>
          <p:cNvPr id="3" name="Subtitle 2"/>
          <p:cNvSpPr>
            <a:spLocks noGrp="1"/>
          </p:cNvSpPr>
          <p:nvPr>
            <p:ph type="subTitle" idx="1"/>
          </p:nvPr>
        </p:nvSpPr>
        <p:spPr/>
        <p:txBody>
          <a:bodyPr/>
          <a:lstStyle/>
          <a:p>
            <a:r>
              <a:rPr lang="en-US" dirty="0" smtClean="0"/>
              <a:t>In the beginning…</a:t>
            </a:r>
            <a:endParaRPr lang="en-US" dirty="0"/>
          </a:p>
        </p:txBody>
      </p:sp>
    </p:spTree>
    <p:extLst>
      <p:ext uri="{BB962C8B-B14F-4D97-AF65-F5344CB8AC3E}">
        <p14:creationId xmlns:p14="http://schemas.microsoft.com/office/powerpoint/2010/main" val="393294455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0" y="64532"/>
            <a:ext cx="5884737" cy="1066800"/>
          </a:xfrm>
        </p:spPr>
        <p:txBody>
          <a:bodyPr>
            <a:normAutofit/>
          </a:bodyPr>
          <a:lstStyle/>
          <a:p>
            <a:r>
              <a:rPr lang="en-US" sz="3600" dirty="0">
                <a:latin typeface="Arial" pitchFamily="34" charset="0"/>
                <a:cs typeface="Arial" pitchFamily="34" charset="0"/>
              </a:rPr>
              <a:t>Processor State After Reset</a:t>
            </a:r>
            <a:endParaRPr lang="en-US" sz="3600" dirty="0" smtClean="0">
              <a:latin typeface="Arial" pitchFamily="34" charset="0"/>
              <a:cs typeface="Arial" pitchFamily="34" charset="0"/>
            </a:endParaRPr>
          </a:p>
        </p:txBody>
      </p:sp>
      <p:sp>
        <p:nvSpPr>
          <p:cNvPr id="3" name="Content Placeholder 2"/>
          <p:cNvSpPr>
            <a:spLocks noGrp="1"/>
          </p:cNvSpPr>
          <p:nvPr>
            <p:ph idx="1"/>
          </p:nvPr>
        </p:nvSpPr>
        <p:spPr>
          <a:xfrm>
            <a:off x="3200400" y="1295400"/>
            <a:ext cx="5486400" cy="5410200"/>
          </a:xfrm>
        </p:spPr>
        <p:txBody>
          <a:bodyPr>
            <a:normAutofit fontScale="85000" lnSpcReduction="20000"/>
          </a:bodyPr>
          <a:lstStyle/>
          <a:p>
            <a:r>
              <a:rPr lang="en-US" sz="2400" dirty="0" smtClean="0">
                <a:latin typeface="Arial" pitchFamily="34" charset="0"/>
                <a:cs typeface="Arial" pitchFamily="34" charset="0"/>
              </a:rPr>
              <a:t>EAX, EBX, ECX, EBP, ESI, EDI, ESP are all reset to 0</a:t>
            </a:r>
          </a:p>
          <a:p>
            <a:r>
              <a:rPr lang="en-US" sz="2400" dirty="0" smtClean="0">
                <a:latin typeface="Arial" pitchFamily="34" charset="0"/>
                <a:cs typeface="Arial" pitchFamily="34" charset="0"/>
              </a:rPr>
              <a:t>EDX contains the CPU stepping identification </a:t>
            </a:r>
            <a:r>
              <a:rPr lang="en-US" sz="2400" dirty="0">
                <a:latin typeface="Arial" pitchFamily="34" charset="0"/>
                <a:cs typeface="Arial" pitchFamily="34" charset="0"/>
              </a:rPr>
              <a:t>information </a:t>
            </a:r>
            <a:endParaRPr lang="en-US" sz="2400" dirty="0" smtClean="0">
              <a:latin typeface="Arial" pitchFamily="34" charset="0"/>
              <a:cs typeface="Arial" pitchFamily="34" charset="0"/>
            </a:endParaRPr>
          </a:p>
          <a:p>
            <a:pPr lvl="1"/>
            <a:r>
              <a:rPr lang="en-US" sz="2000" dirty="0" smtClean="0">
                <a:latin typeface="Arial" pitchFamily="34" charset="0"/>
                <a:cs typeface="Arial" pitchFamily="34" charset="0"/>
              </a:rPr>
              <a:t>Same info returned in EAX when CPUID is called with EAX initialized to ‘1’</a:t>
            </a:r>
          </a:p>
          <a:p>
            <a:pPr lvl="1"/>
            <a:r>
              <a:rPr lang="en-US" sz="2000" dirty="0" smtClean="0">
                <a:latin typeface="Arial" pitchFamily="34" charset="0"/>
                <a:cs typeface="Arial" pitchFamily="34" charset="0"/>
              </a:rPr>
              <a:t>*This will vary of course, the value in the table to the left corresponds to the Core2Duo inside the E6400</a:t>
            </a:r>
          </a:p>
          <a:p>
            <a:r>
              <a:rPr lang="en-US" sz="2400" dirty="0" smtClean="0">
                <a:latin typeface="Arial" pitchFamily="34" charset="0"/>
                <a:cs typeface="Arial" pitchFamily="34" charset="0"/>
              </a:rPr>
              <a:t>The base registers are 0 with the exception of CS which is initialized with F000</a:t>
            </a:r>
          </a:p>
          <a:p>
            <a:r>
              <a:rPr lang="en-US" sz="2400" dirty="0" smtClean="0">
                <a:latin typeface="Arial" pitchFamily="34" charset="0"/>
                <a:cs typeface="Arial" pitchFamily="34" charset="0"/>
              </a:rPr>
              <a:t>EIP (or IP since it’s 16-bit mode) is initialized with (0000)FFF0</a:t>
            </a:r>
          </a:p>
          <a:p>
            <a:pPr lvl="1"/>
            <a:r>
              <a:rPr lang="en-US" sz="2000" dirty="0" smtClean="0">
                <a:latin typeface="Arial" pitchFamily="34" charset="0"/>
                <a:cs typeface="Arial" pitchFamily="34" charset="0"/>
              </a:rPr>
              <a:t>CS:IP = F:FFF0h</a:t>
            </a:r>
          </a:p>
          <a:p>
            <a:r>
              <a:rPr lang="en-US" sz="2400" dirty="0" smtClean="0">
                <a:latin typeface="Arial" pitchFamily="34" charset="0"/>
                <a:cs typeface="Arial" pitchFamily="34" charset="0"/>
              </a:rPr>
              <a:t>EFLAGS is 00000002h</a:t>
            </a:r>
          </a:p>
          <a:p>
            <a:pPr lvl="1"/>
            <a:r>
              <a:rPr lang="en-US" sz="2000" dirty="0" smtClean="0">
                <a:latin typeface="Arial" pitchFamily="34" charset="0"/>
                <a:cs typeface="Arial" pitchFamily="34" charset="0"/>
              </a:rPr>
              <a:t>Only hard-coded bit 1 is asserted</a:t>
            </a:r>
          </a:p>
          <a:p>
            <a:pPr lvl="1"/>
            <a:r>
              <a:rPr lang="en-US" sz="2000" dirty="0" smtClean="0">
                <a:latin typeface="Arial" pitchFamily="34" charset="0"/>
                <a:cs typeface="Arial" pitchFamily="34" charset="0"/>
              </a:rPr>
              <a:t>If I were sitting at a breakpoint at the entry vector, then bit 16 (resume flag) would be asserted indicating that debug exceptions (#DB) are disabled.</a:t>
            </a:r>
          </a:p>
        </p:txBody>
      </p:sp>
      <p:graphicFrame>
        <p:nvGraphicFramePr>
          <p:cNvPr id="4" name="Table 3"/>
          <p:cNvGraphicFramePr>
            <a:graphicFrameLocks noGrp="1" noChangeAspect="1"/>
          </p:cNvGraphicFramePr>
          <p:nvPr>
            <p:extLst>
              <p:ext uri="{D42A27DB-BD31-4B8C-83A1-F6EECF244321}">
                <p14:modId xmlns:p14="http://schemas.microsoft.com/office/powerpoint/2010/main" val="2741250847"/>
              </p:ext>
            </p:extLst>
          </p:nvPr>
        </p:nvGraphicFramePr>
        <p:xfrm>
          <a:off x="304800" y="685800"/>
          <a:ext cx="2506884" cy="5802648"/>
        </p:xfrm>
        <a:graphic>
          <a:graphicData uri="http://schemas.openxmlformats.org/drawingml/2006/table">
            <a:tbl>
              <a:tblPr firstRow="1" bandRow="1">
                <a:tableStyleId>{F5AB1C69-6EDB-4FF4-983F-18BD219EF322}</a:tableStyleId>
              </a:tblPr>
              <a:tblGrid>
                <a:gridCol w="1066795"/>
                <a:gridCol w="1440089"/>
              </a:tblGrid>
              <a:tr h="232965">
                <a:tc>
                  <a:txBody>
                    <a:bodyPr/>
                    <a:lstStyle/>
                    <a:p>
                      <a:r>
                        <a:rPr lang="en-US" dirty="0" smtClean="0"/>
                        <a:t>Name</a:t>
                      </a:r>
                      <a:endParaRPr lang="en-US" dirty="0"/>
                    </a:p>
                  </a:txBody>
                  <a:tcPr/>
                </a:tc>
                <a:tc>
                  <a:txBody>
                    <a:bodyPr/>
                    <a:lstStyle/>
                    <a:p>
                      <a:r>
                        <a:rPr lang="en-US" dirty="0" smtClean="0"/>
                        <a:t>Value</a:t>
                      </a:r>
                      <a:endParaRPr lang="en-US" dirty="0"/>
                    </a:p>
                  </a:txBody>
                  <a:tcPr/>
                </a:tc>
              </a:tr>
              <a:tr h="232965">
                <a:tc>
                  <a:txBody>
                    <a:bodyPr/>
                    <a:lstStyle/>
                    <a:p>
                      <a:r>
                        <a:rPr lang="en-US" sz="1600" b="1" dirty="0" smtClean="0">
                          <a:latin typeface="Courier New" panose="02070309020205020404" pitchFamily="49" charset="0"/>
                          <a:cs typeface="Courier New" panose="02070309020205020404" pitchFamily="49" charset="0"/>
                        </a:rPr>
                        <a:t>EAX</a:t>
                      </a:r>
                      <a:endParaRPr lang="en-US" sz="1600" b="1" dirty="0">
                        <a:latin typeface="Courier New" panose="02070309020205020404" pitchFamily="49" charset="0"/>
                        <a:cs typeface="Courier New" panose="02070309020205020404" pitchFamily="49" charset="0"/>
                      </a:endParaRPr>
                    </a:p>
                  </a:txBody>
                  <a:tcPr/>
                </a:tc>
                <a:tc>
                  <a:txBody>
                    <a:bodyPr/>
                    <a:lstStyle/>
                    <a:p>
                      <a:r>
                        <a:rPr lang="en-US" sz="1600" b="1" dirty="0" smtClean="0">
                          <a:latin typeface="Courier New" panose="02070309020205020404" pitchFamily="49" charset="0"/>
                          <a:cs typeface="Courier New" panose="02070309020205020404" pitchFamily="49" charset="0"/>
                        </a:rPr>
                        <a:t>00000000</a:t>
                      </a:r>
                      <a:endParaRPr lang="en-US" sz="1600" b="1" dirty="0">
                        <a:latin typeface="Courier New" panose="02070309020205020404" pitchFamily="49" charset="0"/>
                        <a:cs typeface="Courier New" panose="02070309020205020404" pitchFamily="49" charset="0"/>
                      </a:endParaRPr>
                    </a:p>
                  </a:txBody>
                  <a:tcPr/>
                </a:tc>
              </a:tr>
              <a:tr h="232965">
                <a:tc>
                  <a:txBody>
                    <a:bodyPr/>
                    <a:lstStyle/>
                    <a:p>
                      <a:r>
                        <a:rPr lang="en-US" sz="1600" b="1" dirty="0" smtClean="0">
                          <a:latin typeface="Courier New" panose="02070309020205020404" pitchFamily="49" charset="0"/>
                          <a:cs typeface="Courier New" panose="02070309020205020404" pitchFamily="49" charset="0"/>
                        </a:rPr>
                        <a:t>EBX</a:t>
                      </a:r>
                      <a:endParaRPr lang="en-US" sz="1600" b="1" dirty="0">
                        <a:latin typeface="Courier New" panose="02070309020205020404" pitchFamily="49" charset="0"/>
                        <a:cs typeface="Courier New" panose="02070309020205020404" pitchFamily="49"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Courier New" panose="02070309020205020404" pitchFamily="49" charset="0"/>
                          <a:cs typeface="Courier New" panose="02070309020205020404" pitchFamily="49" charset="0"/>
                        </a:rPr>
                        <a:t>00000000</a:t>
                      </a:r>
                    </a:p>
                  </a:txBody>
                  <a:tcPr/>
                </a:tc>
              </a:tr>
              <a:tr h="232965">
                <a:tc>
                  <a:txBody>
                    <a:bodyPr/>
                    <a:lstStyle/>
                    <a:p>
                      <a:r>
                        <a:rPr lang="en-US" sz="1600" b="1" dirty="0" smtClean="0">
                          <a:latin typeface="Courier New" panose="02070309020205020404" pitchFamily="49" charset="0"/>
                          <a:cs typeface="Courier New" panose="02070309020205020404" pitchFamily="49" charset="0"/>
                        </a:rPr>
                        <a:t>ECX</a:t>
                      </a:r>
                      <a:endParaRPr lang="en-US" sz="1600" b="1" dirty="0">
                        <a:latin typeface="Courier New" panose="02070309020205020404" pitchFamily="49" charset="0"/>
                        <a:cs typeface="Courier New" panose="02070309020205020404" pitchFamily="49"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latin typeface="Courier New" panose="02070309020205020404" pitchFamily="49" charset="0"/>
                          <a:cs typeface="Courier New" panose="02070309020205020404" pitchFamily="49" charset="0"/>
                        </a:rPr>
                        <a:t>00000000</a:t>
                      </a:r>
                    </a:p>
                  </a:txBody>
                  <a:tcPr/>
                </a:tc>
              </a:tr>
              <a:tr h="232965">
                <a:tc>
                  <a:txBody>
                    <a:bodyPr/>
                    <a:lstStyle/>
                    <a:p>
                      <a:r>
                        <a:rPr lang="en-US" sz="1600" b="1" dirty="0" smtClean="0">
                          <a:latin typeface="Courier New" panose="02070309020205020404" pitchFamily="49" charset="0"/>
                          <a:cs typeface="Courier New" panose="02070309020205020404" pitchFamily="49" charset="0"/>
                        </a:rPr>
                        <a:t>EDX</a:t>
                      </a:r>
                      <a:endParaRPr lang="en-US" sz="1600" b="1" dirty="0">
                        <a:latin typeface="Courier New" panose="02070309020205020404" pitchFamily="49" charset="0"/>
                        <a:cs typeface="Courier New" panose="02070309020205020404" pitchFamily="49" charset="0"/>
                      </a:endParaRPr>
                    </a:p>
                  </a:txBody>
                  <a:tcPr/>
                </a:tc>
                <a:tc>
                  <a:txBody>
                    <a:bodyPr/>
                    <a:lstStyle/>
                    <a:p>
                      <a:r>
                        <a:rPr lang="en-US" sz="1600" b="1" dirty="0" smtClean="0">
                          <a:latin typeface="Courier New" panose="02070309020205020404" pitchFamily="49" charset="0"/>
                          <a:cs typeface="Courier New" panose="02070309020205020404" pitchFamily="49" charset="0"/>
                        </a:rPr>
                        <a:t>00010676*</a:t>
                      </a:r>
                      <a:endParaRPr lang="en-US" sz="1600" b="1" dirty="0">
                        <a:latin typeface="Courier New" panose="02070309020205020404" pitchFamily="49" charset="0"/>
                        <a:cs typeface="Courier New" panose="02070309020205020404" pitchFamily="49" charset="0"/>
                      </a:endParaRPr>
                    </a:p>
                  </a:txBody>
                  <a:tcPr/>
                </a:tc>
              </a:tr>
              <a:tr h="232965">
                <a:tc>
                  <a:txBody>
                    <a:bodyPr/>
                    <a:lstStyle/>
                    <a:p>
                      <a:r>
                        <a:rPr lang="en-US" sz="1600" b="1" dirty="0" smtClean="0">
                          <a:latin typeface="Courier New" panose="02070309020205020404" pitchFamily="49" charset="0"/>
                          <a:cs typeface="Courier New" panose="02070309020205020404" pitchFamily="49" charset="0"/>
                        </a:rPr>
                        <a:t>EBP</a:t>
                      </a:r>
                      <a:endParaRPr lang="en-US" sz="1600" b="1" dirty="0">
                        <a:latin typeface="Courier New" panose="02070309020205020404" pitchFamily="49" charset="0"/>
                        <a:cs typeface="Courier New" panose="02070309020205020404" pitchFamily="49" charset="0"/>
                      </a:endParaRPr>
                    </a:p>
                  </a:txBody>
                  <a:tcPr/>
                </a:tc>
                <a:tc>
                  <a:txBody>
                    <a:bodyPr/>
                    <a:lstStyle/>
                    <a:p>
                      <a:r>
                        <a:rPr lang="en-US" sz="1600" b="1" dirty="0" smtClean="0">
                          <a:latin typeface="Courier New" panose="02070309020205020404" pitchFamily="49" charset="0"/>
                          <a:cs typeface="Courier New" panose="02070309020205020404" pitchFamily="49" charset="0"/>
                        </a:rPr>
                        <a:t>00000000</a:t>
                      </a:r>
                      <a:endParaRPr lang="en-US" sz="1600" b="1" dirty="0">
                        <a:latin typeface="Courier New" panose="02070309020205020404" pitchFamily="49" charset="0"/>
                        <a:cs typeface="Courier New" panose="02070309020205020404" pitchFamily="49" charset="0"/>
                      </a:endParaRPr>
                    </a:p>
                  </a:txBody>
                  <a:tcPr/>
                </a:tc>
              </a:tr>
              <a:tr h="232965">
                <a:tc>
                  <a:txBody>
                    <a:bodyPr/>
                    <a:lstStyle/>
                    <a:p>
                      <a:r>
                        <a:rPr lang="en-US" sz="1600" b="1" dirty="0" smtClean="0">
                          <a:latin typeface="Courier New" panose="02070309020205020404" pitchFamily="49" charset="0"/>
                          <a:cs typeface="Courier New" panose="02070309020205020404" pitchFamily="49" charset="0"/>
                        </a:rPr>
                        <a:t>ESI</a:t>
                      </a:r>
                      <a:endParaRPr lang="en-US" sz="1600" b="1" dirty="0">
                        <a:latin typeface="Courier New" panose="02070309020205020404" pitchFamily="49" charset="0"/>
                        <a:cs typeface="Courier New" panose="02070309020205020404" pitchFamily="49" charset="0"/>
                      </a:endParaRPr>
                    </a:p>
                  </a:txBody>
                  <a:tcPr/>
                </a:tc>
                <a:tc>
                  <a:txBody>
                    <a:bodyPr/>
                    <a:lstStyle/>
                    <a:p>
                      <a:r>
                        <a:rPr lang="en-US" sz="1600" b="1" dirty="0" smtClean="0">
                          <a:latin typeface="Courier New" panose="02070309020205020404" pitchFamily="49" charset="0"/>
                          <a:cs typeface="Courier New" panose="02070309020205020404" pitchFamily="49" charset="0"/>
                        </a:rPr>
                        <a:t>00000000</a:t>
                      </a:r>
                      <a:endParaRPr lang="en-US" sz="1600" b="1" dirty="0">
                        <a:latin typeface="Courier New" panose="02070309020205020404" pitchFamily="49" charset="0"/>
                        <a:cs typeface="Courier New" panose="02070309020205020404" pitchFamily="49" charset="0"/>
                      </a:endParaRPr>
                    </a:p>
                  </a:txBody>
                  <a:tcPr/>
                </a:tc>
              </a:tr>
              <a:tr h="232965">
                <a:tc>
                  <a:txBody>
                    <a:bodyPr/>
                    <a:lstStyle/>
                    <a:p>
                      <a:r>
                        <a:rPr lang="en-US" sz="1600" b="1" dirty="0" smtClean="0">
                          <a:latin typeface="Courier New" panose="02070309020205020404" pitchFamily="49" charset="0"/>
                          <a:cs typeface="Courier New" panose="02070309020205020404" pitchFamily="49" charset="0"/>
                        </a:rPr>
                        <a:t>EDI</a:t>
                      </a:r>
                      <a:endParaRPr lang="en-US" sz="1600" b="1" dirty="0">
                        <a:latin typeface="Courier New" panose="02070309020205020404" pitchFamily="49" charset="0"/>
                        <a:cs typeface="Courier New" panose="02070309020205020404" pitchFamily="49" charset="0"/>
                      </a:endParaRPr>
                    </a:p>
                  </a:txBody>
                  <a:tcPr/>
                </a:tc>
                <a:tc>
                  <a:txBody>
                    <a:bodyPr/>
                    <a:lstStyle/>
                    <a:p>
                      <a:r>
                        <a:rPr lang="en-US" sz="1600" b="1" dirty="0" smtClean="0">
                          <a:latin typeface="Courier New" panose="02070309020205020404" pitchFamily="49" charset="0"/>
                          <a:cs typeface="Courier New" panose="02070309020205020404" pitchFamily="49" charset="0"/>
                        </a:rPr>
                        <a:t>00000000</a:t>
                      </a:r>
                      <a:endParaRPr lang="en-US" sz="1600" b="1" dirty="0">
                        <a:latin typeface="Courier New" panose="02070309020205020404" pitchFamily="49" charset="0"/>
                        <a:cs typeface="Courier New" panose="02070309020205020404" pitchFamily="49" charset="0"/>
                      </a:endParaRPr>
                    </a:p>
                  </a:txBody>
                  <a:tcPr/>
                </a:tc>
              </a:tr>
              <a:tr h="232965">
                <a:tc>
                  <a:txBody>
                    <a:bodyPr/>
                    <a:lstStyle/>
                    <a:p>
                      <a:r>
                        <a:rPr lang="en-US" sz="1600" b="1" dirty="0" smtClean="0">
                          <a:latin typeface="Courier New" panose="02070309020205020404" pitchFamily="49" charset="0"/>
                          <a:cs typeface="Courier New" panose="02070309020205020404" pitchFamily="49" charset="0"/>
                        </a:rPr>
                        <a:t>ESP</a:t>
                      </a:r>
                      <a:endParaRPr lang="en-US" sz="1600" b="1" dirty="0">
                        <a:latin typeface="Courier New" panose="02070309020205020404" pitchFamily="49" charset="0"/>
                        <a:cs typeface="Courier New" panose="02070309020205020404" pitchFamily="49" charset="0"/>
                      </a:endParaRPr>
                    </a:p>
                  </a:txBody>
                  <a:tcPr/>
                </a:tc>
                <a:tc>
                  <a:txBody>
                    <a:bodyPr/>
                    <a:lstStyle/>
                    <a:p>
                      <a:r>
                        <a:rPr lang="en-US" sz="1600" b="1" dirty="0" smtClean="0">
                          <a:latin typeface="Courier New" panose="02070309020205020404" pitchFamily="49" charset="0"/>
                          <a:cs typeface="Courier New" panose="02070309020205020404" pitchFamily="49" charset="0"/>
                        </a:rPr>
                        <a:t>00000000</a:t>
                      </a:r>
                      <a:endParaRPr lang="en-US" sz="1600" b="1" dirty="0">
                        <a:latin typeface="Courier New" panose="02070309020205020404" pitchFamily="49" charset="0"/>
                        <a:cs typeface="Courier New" panose="02070309020205020404" pitchFamily="49" charset="0"/>
                      </a:endParaRPr>
                    </a:p>
                  </a:txBody>
                  <a:tcPr/>
                </a:tc>
              </a:tr>
              <a:tr h="232965">
                <a:tc>
                  <a:txBody>
                    <a:bodyPr/>
                    <a:lstStyle/>
                    <a:p>
                      <a:r>
                        <a:rPr lang="en-US" sz="1600" b="1" dirty="0" smtClean="0">
                          <a:latin typeface="Courier New" panose="02070309020205020404" pitchFamily="49" charset="0"/>
                          <a:cs typeface="Courier New" panose="02070309020205020404" pitchFamily="49" charset="0"/>
                        </a:rPr>
                        <a:t>CS</a:t>
                      </a:r>
                      <a:endParaRPr lang="en-US" sz="1600" b="1" dirty="0">
                        <a:latin typeface="Courier New" panose="02070309020205020404" pitchFamily="49" charset="0"/>
                        <a:cs typeface="Courier New" panose="02070309020205020404" pitchFamily="49" charset="0"/>
                      </a:endParaRPr>
                    </a:p>
                  </a:txBody>
                  <a:tcPr/>
                </a:tc>
                <a:tc>
                  <a:txBody>
                    <a:bodyPr/>
                    <a:lstStyle/>
                    <a:p>
                      <a:r>
                        <a:rPr lang="en-US" sz="1600" b="1" dirty="0" smtClean="0">
                          <a:latin typeface="Courier New" panose="02070309020205020404" pitchFamily="49" charset="0"/>
                          <a:cs typeface="Courier New" panose="02070309020205020404" pitchFamily="49" charset="0"/>
                        </a:rPr>
                        <a:t>F000</a:t>
                      </a:r>
                      <a:endParaRPr lang="en-US" sz="1600" b="1" dirty="0">
                        <a:latin typeface="Courier New" panose="02070309020205020404" pitchFamily="49" charset="0"/>
                        <a:cs typeface="Courier New" panose="02070309020205020404" pitchFamily="49" charset="0"/>
                      </a:endParaRPr>
                    </a:p>
                  </a:txBody>
                  <a:tcPr/>
                </a:tc>
              </a:tr>
              <a:tr h="232965">
                <a:tc>
                  <a:txBody>
                    <a:bodyPr/>
                    <a:lstStyle/>
                    <a:p>
                      <a:r>
                        <a:rPr lang="en-US" sz="1600" b="1" dirty="0" smtClean="0">
                          <a:latin typeface="Courier New" panose="02070309020205020404" pitchFamily="49" charset="0"/>
                          <a:cs typeface="Courier New" panose="02070309020205020404" pitchFamily="49" charset="0"/>
                        </a:rPr>
                        <a:t>DS</a:t>
                      </a:r>
                      <a:endParaRPr lang="en-US" sz="1600" b="1" dirty="0">
                        <a:latin typeface="Courier New" panose="02070309020205020404" pitchFamily="49" charset="0"/>
                        <a:cs typeface="Courier New" panose="02070309020205020404" pitchFamily="49" charset="0"/>
                      </a:endParaRPr>
                    </a:p>
                  </a:txBody>
                  <a:tcPr/>
                </a:tc>
                <a:tc>
                  <a:txBody>
                    <a:bodyPr/>
                    <a:lstStyle/>
                    <a:p>
                      <a:r>
                        <a:rPr lang="en-US" sz="1600" b="1" dirty="0" smtClean="0">
                          <a:latin typeface="Courier New" panose="02070309020205020404" pitchFamily="49" charset="0"/>
                          <a:cs typeface="Courier New" panose="02070309020205020404" pitchFamily="49" charset="0"/>
                        </a:rPr>
                        <a:t>0000</a:t>
                      </a:r>
                      <a:endParaRPr lang="en-US" sz="1600" b="1" dirty="0">
                        <a:latin typeface="Courier New" panose="02070309020205020404" pitchFamily="49" charset="0"/>
                        <a:cs typeface="Courier New" panose="02070309020205020404" pitchFamily="49" charset="0"/>
                      </a:endParaRPr>
                    </a:p>
                  </a:txBody>
                  <a:tcPr/>
                </a:tc>
              </a:tr>
              <a:tr h="232965">
                <a:tc>
                  <a:txBody>
                    <a:bodyPr/>
                    <a:lstStyle/>
                    <a:p>
                      <a:r>
                        <a:rPr lang="en-US" sz="1600" b="1" dirty="0" smtClean="0">
                          <a:latin typeface="Courier New" panose="02070309020205020404" pitchFamily="49" charset="0"/>
                          <a:cs typeface="Courier New" panose="02070309020205020404" pitchFamily="49" charset="0"/>
                        </a:rPr>
                        <a:t>SS</a:t>
                      </a:r>
                      <a:endParaRPr lang="en-US" sz="1600" b="1" dirty="0">
                        <a:latin typeface="Courier New" panose="02070309020205020404" pitchFamily="49" charset="0"/>
                        <a:cs typeface="Courier New" panose="02070309020205020404" pitchFamily="49" charset="0"/>
                      </a:endParaRPr>
                    </a:p>
                  </a:txBody>
                  <a:tcPr/>
                </a:tc>
                <a:tc>
                  <a:txBody>
                    <a:bodyPr/>
                    <a:lstStyle/>
                    <a:p>
                      <a:r>
                        <a:rPr lang="en-US" sz="1600" b="1" dirty="0" smtClean="0">
                          <a:latin typeface="Courier New" panose="02070309020205020404" pitchFamily="49" charset="0"/>
                          <a:cs typeface="Courier New" panose="02070309020205020404" pitchFamily="49" charset="0"/>
                        </a:rPr>
                        <a:t>0000</a:t>
                      </a:r>
                      <a:endParaRPr lang="en-US" sz="1600" b="1" dirty="0">
                        <a:latin typeface="Courier New" panose="02070309020205020404" pitchFamily="49" charset="0"/>
                        <a:cs typeface="Courier New" panose="02070309020205020404" pitchFamily="49" charset="0"/>
                      </a:endParaRPr>
                    </a:p>
                  </a:txBody>
                  <a:tcPr/>
                </a:tc>
              </a:tr>
              <a:tr h="232965">
                <a:tc>
                  <a:txBody>
                    <a:bodyPr/>
                    <a:lstStyle/>
                    <a:p>
                      <a:r>
                        <a:rPr lang="en-US" sz="1600" b="1" dirty="0" smtClean="0">
                          <a:latin typeface="Courier New" panose="02070309020205020404" pitchFamily="49" charset="0"/>
                          <a:cs typeface="Courier New" panose="02070309020205020404" pitchFamily="49" charset="0"/>
                        </a:rPr>
                        <a:t>ES</a:t>
                      </a:r>
                      <a:endParaRPr lang="en-US" sz="1600" b="1" dirty="0">
                        <a:latin typeface="Courier New" panose="02070309020205020404" pitchFamily="49" charset="0"/>
                        <a:cs typeface="Courier New" panose="02070309020205020404" pitchFamily="49" charset="0"/>
                      </a:endParaRPr>
                    </a:p>
                  </a:txBody>
                  <a:tcPr/>
                </a:tc>
                <a:tc>
                  <a:txBody>
                    <a:bodyPr/>
                    <a:lstStyle/>
                    <a:p>
                      <a:r>
                        <a:rPr lang="en-US" sz="1600" b="1" dirty="0" smtClean="0">
                          <a:latin typeface="Courier New" panose="02070309020205020404" pitchFamily="49" charset="0"/>
                          <a:cs typeface="Courier New" panose="02070309020205020404" pitchFamily="49" charset="0"/>
                        </a:rPr>
                        <a:t>0000</a:t>
                      </a:r>
                      <a:endParaRPr lang="en-US" sz="1600" b="1" dirty="0">
                        <a:latin typeface="Courier New" panose="02070309020205020404" pitchFamily="49" charset="0"/>
                        <a:cs typeface="Courier New" panose="02070309020205020404" pitchFamily="49" charset="0"/>
                      </a:endParaRPr>
                    </a:p>
                  </a:txBody>
                  <a:tcPr/>
                </a:tc>
              </a:tr>
              <a:tr h="232965">
                <a:tc>
                  <a:txBody>
                    <a:bodyPr/>
                    <a:lstStyle/>
                    <a:p>
                      <a:r>
                        <a:rPr lang="en-US" sz="1600" b="1" dirty="0" smtClean="0">
                          <a:latin typeface="Courier New" panose="02070309020205020404" pitchFamily="49" charset="0"/>
                          <a:cs typeface="Courier New" panose="02070309020205020404" pitchFamily="49" charset="0"/>
                        </a:rPr>
                        <a:t>FS</a:t>
                      </a:r>
                      <a:endParaRPr lang="en-US" sz="1600" b="1" dirty="0">
                        <a:latin typeface="Courier New" panose="02070309020205020404" pitchFamily="49" charset="0"/>
                        <a:cs typeface="Courier New" panose="02070309020205020404" pitchFamily="49" charset="0"/>
                      </a:endParaRPr>
                    </a:p>
                  </a:txBody>
                  <a:tcPr/>
                </a:tc>
                <a:tc>
                  <a:txBody>
                    <a:bodyPr/>
                    <a:lstStyle/>
                    <a:p>
                      <a:r>
                        <a:rPr lang="en-US" sz="1600" b="1" dirty="0" smtClean="0">
                          <a:latin typeface="Courier New" panose="02070309020205020404" pitchFamily="49" charset="0"/>
                          <a:cs typeface="Courier New" panose="02070309020205020404" pitchFamily="49" charset="0"/>
                        </a:rPr>
                        <a:t>0000</a:t>
                      </a:r>
                      <a:endParaRPr lang="en-US" sz="1600" b="1" dirty="0">
                        <a:latin typeface="Courier New" panose="02070309020205020404" pitchFamily="49" charset="0"/>
                        <a:cs typeface="Courier New" panose="02070309020205020404" pitchFamily="49" charset="0"/>
                      </a:endParaRPr>
                    </a:p>
                  </a:txBody>
                  <a:tcPr/>
                </a:tc>
              </a:tr>
              <a:tr h="232965">
                <a:tc>
                  <a:txBody>
                    <a:bodyPr/>
                    <a:lstStyle/>
                    <a:p>
                      <a:r>
                        <a:rPr lang="en-US" sz="1600" b="1" dirty="0" smtClean="0">
                          <a:latin typeface="Courier New" panose="02070309020205020404" pitchFamily="49" charset="0"/>
                          <a:cs typeface="Courier New" panose="02070309020205020404" pitchFamily="49" charset="0"/>
                        </a:rPr>
                        <a:t>GS</a:t>
                      </a:r>
                      <a:endParaRPr lang="en-US" sz="1600" b="1" dirty="0">
                        <a:latin typeface="Courier New" panose="02070309020205020404" pitchFamily="49" charset="0"/>
                        <a:cs typeface="Courier New" panose="02070309020205020404" pitchFamily="49" charset="0"/>
                      </a:endParaRPr>
                    </a:p>
                  </a:txBody>
                  <a:tcPr/>
                </a:tc>
                <a:tc>
                  <a:txBody>
                    <a:bodyPr/>
                    <a:lstStyle/>
                    <a:p>
                      <a:r>
                        <a:rPr lang="en-US" sz="1600" b="1" dirty="0" smtClean="0">
                          <a:latin typeface="Courier New" panose="02070309020205020404" pitchFamily="49" charset="0"/>
                          <a:cs typeface="Courier New" panose="02070309020205020404" pitchFamily="49" charset="0"/>
                        </a:rPr>
                        <a:t>0000</a:t>
                      </a:r>
                      <a:endParaRPr lang="en-US" sz="1600" b="1" dirty="0">
                        <a:latin typeface="Courier New" panose="02070309020205020404" pitchFamily="49" charset="0"/>
                        <a:cs typeface="Courier New" panose="02070309020205020404" pitchFamily="49" charset="0"/>
                      </a:endParaRPr>
                    </a:p>
                  </a:txBody>
                  <a:tcPr/>
                </a:tc>
              </a:tr>
              <a:tr h="232965">
                <a:tc>
                  <a:txBody>
                    <a:bodyPr/>
                    <a:lstStyle/>
                    <a:p>
                      <a:r>
                        <a:rPr lang="en-US" sz="1600" b="1" dirty="0" smtClean="0">
                          <a:latin typeface="Courier New" panose="02070309020205020404" pitchFamily="49" charset="0"/>
                          <a:cs typeface="Courier New" panose="02070309020205020404" pitchFamily="49" charset="0"/>
                        </a:rPr>
                        <a:t>EIP</a:t>
                      </a:r>
                      <a:endParaRPr lang="en-US" sz="1600" b="1" dirty="0">
                        <a:latin typeface="Courier New" panose="02070309020205020404" pitchFamily="49" charset="0"/>
                        <a:cs typeface="Courier New" panose="02070309020205020404" pitchFamily="49" charset="0"/>
                      </a:endParaRPr>
                    </a:p>
                  </a:txBody>
                  <a:tcPr/>
                </a:tc>
                <a:tc>
                  <a:txBody>
                    <a:bodyPr/>
                    <a:lstStyle/>
                    <a:p>
                      <a:r>
                        <a:rPr lang="en-US" sz="1600" b="1" dirty="0" smtClean="0">
                          <a:latin typeface="Courier New" panose="02070309020205020404" pitchFamily="49" charset="0"/>
                          <a:cs typeface="Courier New" panose="02070309020205020404" pitchFamily="49" charset="0"/>
                        </a:rPr>
                        <a:t>0000FFF0</a:t>
                      </a:r>
                      <a:endParaRPr lang="en-US" sz="1600" b="1" dirty="0">
                        <a:latin typeface="Courier New" panose="02070309020205020404" pitchFamily="49" charset="0"/>
                        <a:cs typeface="Courier New" panose="02070309020205020404" pitchFamily="49" charset="0"/>
                      </a:endParaRPr>
                    </a:p>
                  </a:txBody>
                  <a:tcPr/>
                </a:tc>
              </a:tr>
              <a:tr h="407688">
                <a:tc>
                  <a:txBody>
                    <a:bodyPr/>
                    <a:lstStyle/>
                    <a:p>
                      <a:r>
                        <a:rPr lang="en-US" sz="1600" b="1" dirty="0" smtClean="0">
                          <a:latin typeface="Courier New" panose="02070309020205020404" pitchFamily="49" charset="0"/>
                          <a:cs typeface="Courier New" panose="02070309020205020404" pitchFamily="49" charset="0"/>
                        </a:rPr>
                        <a:t>EFLAGS</a:t>
                      </a:r>
                      <a:endParaRPr lang="en-US" sz="1600" b="1" dirty="0">
                        <a:latin typeface="Courier New" panose="02070309020205020404" pitchFamily="49" charset="0"/>
                        <a:cs typeface="Courier New" panose="02070309020205020404" pitchFamily="49" charset="0"/>
                      </a:endParaRPr>
                    </a:p>
                  </a:txBody>
                  <a:tcPr/>
                </a:tc>
                <a:tc>
                  <a:txBody>
                    <a:bodyPr/>
                    <a:lstStyle/>
                    <a:p>
                      <a:r>
                        <a:rPr lang="en-US" sz="1600" b="1" dirty="0" smtClean="0">
                          <a:latin typeface="Courier New" panose="02070309020205020404" pitchFamily="49" charset="0"/>
                          <a:cs typeface="Courier New" panose="02070309020205020404" pitchFamily="49" charset="0"/>
                        </a:rPr>
                        <a:t>00000002</a:t>
                      </a:r>
                      <a:endParaRPr lang="en-US" sz="1600" b="1" dirty="0">
                        <a:latin typeface="Courier New" panose="02070309020205020404" pitchFamily="49" charset="0"/>
                        <a:cs typeface="Courier New" panose="02070309020205020404" pitchFamily="49" charset="0"/>
                      </a:endParaRPr>
                    </a:p>
                  </a:txBody>
                  <a:tcPr/>
                </a:tc>
              </a:tr>
            </a:tbl>
          </a:graphicData>
        </a:graphic>
      </p:graphicFrame>
      <p:sp>
        <p:nvSpPr>
          <p:cNvPr id="5" name="TextBox 4"/>
          <p:cNvSpPr txBox="1"/>
          <p:nvPr/>
        </p:nvSpPr>
        <p:spPr>
          <a:xfrm>
            <a:off x="304800" y="228600"/>
            <a:ext cx="2520626" cy="369332"/>
          </a:xfrm>
          <a:prstGeom prst="rect">
            <a:avLst/>
          </a:prstGeom>
          <a:noFill/>
        </p:spPr>
        <p:txBody>
          <a:bodyPr wrap="none" rtlCol="0">
            <a:spAutoFit/>
          </a:bodyPr>
          <a:lstStyle/>
          <a:p>
            <a:r>
              <a:rPr lang="en-US" dirty="0" smtClean="0"/>
              <a:t>E6400 Registers at </a:t>
            </a:r>
            <a:r>
              <a:rPr lang="en-US" dirty="0"/>
              <a:t>Reset </a:t>
            </a:r>
          </a:p>
        </p:txBody>
      </p:sp>
      <p:sp>
        <p:nvSpPr>
          <p:cNvPr id="6" name="Slide Number Placeholder 5"/>
          <p:cNvSpPr>
            <a:spLocks noGrp="1"/>
          </p:cNvSpPr>
          <p:nvPr>
            <p:ph type="sldNum" sz="quarter" idx="12"/>
          </p:nvPr>
        </p:nvSpPr>
        <p:spPr/>
        <p:txBody>
          <a:bodyPr/>
          <a:lstStyle/>
          <a:p>
            <a:fld id="{B6F15528-21DE-4FAA-801E-634DDDAF4B2B}" type="slidenum">
              <a:rPr lang="en-US" smtClean="0"/>
              <a:pPr/>
              <a:t>77</a:t>
            </a:fld>
            <a:endParaRPr lang="en-US"/>
          </a:p>
        </p:txBody>
      </p:sp>
    </p:spTree>
    <p:extLst>
      <p:ext uri="{BB962C8B-B14F-4D97-AF65-F5344CB8AC3E}">
        <p14:creationId xmlns:p14="http://schemas.microsoft.com/office/powerpoint/2010/main" val="265817880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537" y="65926"/>
            <a:ext cx="8229600" cy="1066800"/>
          </a:xfrm>
        </p:spPr>
        <p:txBody>
          <a:bodyPr>
            <a:normAutofit fontScale="90000"/>
          </a:bodyPr>
          <a:lstStyle/>
          <a:p>
            <a:r>
              <a:rPr lang="en-US" sz="3200" dirty="0">
                <a:latin typeface="Arial" pitchFamily="34" charset="0"/>
                <a:cs typeface="Arial" pitchFamily="34" charset="0"/>
              </a:rPr>
              <a:t>Processor State After Reset: </a:t>
            </a:r>
            <a:r>
              <a:rPr lang="en-US" sz="3200" dirty="0" smtClean="0">
                <a:latin typeface="Arial" pitchFamily="34" charset="0"/>
                <a:cs typeface="Arial" pitchFamily="34" charset="0"/>
              </a:rPr>
              <a:t/>
            </a:r>
            <a:br>
              <a:rPr lang="en-US" sz="3200" dirty="0" smtClean="0">
                <a:latin typeface="Arial" pitchFamily="34" charset="0"/>
                <a:cs typeface="Arial" pitchFamily="34" charset="0"/>
              </a:rPr>
            </a:br>
            <a:r>
              <a:rPr lang="en-US" sz="3200" dirty="0" smtClean="0">
                <a:latin typeface="Arial" pitchFamily="34" charset="0"/>
                <a:cs typeface="Arial" pitchFamily="34" charset="0"/>
              </a:rPr>
              <a:t>Control Registers (CRs) (add more info)</a:t>
            </a:r>
          </a:p>
        </p:txBody>
      </p:sp>
      <p:sp>
        <p:nvSpPr>
          <p:cNvPr id="3" name="Content Placeholder 2"/>
          <p:cNvSpPr>
            <a:spLocks noGrp="1"/>
          </p:cNvSpPr>
          <p:nvPr>
            <p:ph idx="1"/>
          </p:nvPr>
        </p:nvSpPr>
        <p:spPr>
          <a:xfrm>
            <a:off x="457200" y="3124200"/>
            <a:ext cx="8229600" cy="3657600"/>
          </a:xfrm>
        </p:spPr>
        <p:txBody>
          <a:bodyPr>
            <a:normAutofit fontScale="92500" lnSpcReduction="20000"/>
          </a:bodyPr>
          <a:lstStyle/>
          <a:p>
            <a:r>
              <a:rPr lang="en-US" sz="2400" dirty="0">
                <a:latin typeface="Arial" pitchFamily="34" charset="0"/>
                <a:cs typeface="Arial" pitchFamily="34" charset="0"/>
              </a:rPr>
              <a:t>Control registers CR2, CR3, and CR4 are all 0 </a:t>
            </a:r>
          </a:p>
          <a:p>
            <a:r>
              <a:rPr lang="en-US" sz="2400" dirty="0">
                <a:latin typeface="Arial" pitchFamily="34" charset="0"/>
                <a:cs typeface="Arial" pitchFamily="34" charset="0"/>
              </a:rPr>
              <a:t>CR0 is </a:t>
            </a:r>
            <a:r>
              <a:rPr lang="en-US" sz="2400" dirty="0" smtClean="0">
                <a:latin typeface="Arial" pitchFamily="34" charset="0"/>
                <a:cs typeface="Arial" pitchFamily="34" charset="0"/>
              </a:rPr>
              <a:t>6000_0010h (likely since Pentium)</a:t>
            </a:r>
            <a:endParaRPr lang="en-US" sz="2400" dirty="0">
              <a:latin typeface="Arial" pitchFamily="34" charset="0"/>
              <a:cs typeface="Arial" pitchFamily="34" charset="0"/>
            </a:endParaRPr>
          </a:p>
          <a:p>
            <a:r>
              <a:rPr lang="en-US" sz="2400" dirty="0" smtClean="0">
                <a:latin typeface="Arial" pitchFamily="34" charset="0"/>
                <a:cs typeface="Arial" pitchFamily="34" charset="0"/>
              </a:rPr>
              <a:t>Paging (bit 31) is disabled</a:t>
            </a:r>
          </a:p>
          <a:p>
            <a:pPr lvl="1"/>
            <a:r>
              <a:rPr lang="en-US" sz="2000" dirty="0" smtClean="0">
                <a:latin typeface="Arial" pitchFamily="34" charset="0"/>
                <a:cs typeface="Arial" pitchFamily="34" charset="0"/>
              </a:rPr>
              <a:t>All linear addresses are treated as physical addresses</a:t>
            </a:r>
          </a:p>
          <a:p>
            <a:r>
              <a:rPr lang="en-US" sz="2400" dirty="0" smtClean="0">
                <a:latin typeface="Arial" pitchFamily="34" charset="0"/>
                <a:cs typeface="Arial" pitchFamily="34" charset="0"/>
              </a:rPr>
              <a:t>Cache Disabled (bit 30) is set</a:t>
            </a:r>
            <a:endParaRPr lang="en-US" sz="2000" dirty="0" smtClean="0">
              <a:latin typeface="Arial" pitchFamily="34" charset="0"/>
              <a:cs typeface="Arial" pitchFamily="34" charset="0"/>
            </a:endParaRPr>
          </a:p>
          <a:p>
            <a:r>
              <a:rPr lang="en-US" sz="2400" dirty="0" smtClean="0">
                <a:latin typeface="Arial" pitchFamily="34" charset="0"/>
                <a:cs typeface="Arial" pitchFamily="34" charset="0"/>
              </a:rPr>
              <a:t>Not-Write-through (bit 29) is set</a:t>
            </a:r>
          </a:p>
          <a:p>
            <a:r>
              <a:rPr lang="en-US" sz="2400" dirty="0" smtClean="0">
                <a:latin typeface="Arial" pitchFamily="34" charset="0"/>
                <a:cs typeface="Arial" pitchFamily="34" charset="0"/>
              </a:rPr>
              <a:t>Bits 30 and 29 refer to caching and ensure that CPU caching is disabled and that Write-Back caching in particular is disabled</a:t>
            </a:r>
          </a:p>
          <a:p>
            <a:pPr lvl="1"/>
            <a:r>
              <a:rPr lang="en-US" sz="2000" dirty="0" smtClean="0">
                <a:latin typeface="Arial" pitchFamily="34" charset="0"/>
                <a:cs typeface="Arial" pitchFamily="34" charset="0"/>
              </a:rPr>
              <a:t>We’ll talk about that in the System Management Mode (SMM) section since there was a high profile attack on SMM using caching</a:t>
            </a:r>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75675" r="3413"/>
          <a:stretch/>
        </p:blipFill>
        <p:spPr bwMode="auto">
          <a:xfrm>
            <a:off x="228600" y="1143000"/>
            <a:ext cx="8721475" cy="18419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592244" y="1493104"/>
            <a:ext cx="481639" cy="904308"/>
          </a:xfrm>
          <a:prstGeom prst="rect">
            <a:avLst/>
          </a:prstGeom>
          <a:solidFill>
            <a:srgbClr val="FF00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800600" y="2406134"/>
            <a:ext cx="3429000" cy="369332"/>
          </a:xfrm>
          <a:prstGeom prst="rect">
            <a:avLst/>
          </a:prstGeom>
          <a:noFill/>
        </p:spPr>
        <p:txBody>
          <a:bodyPr wrap="square" rtlCol="0">
            <a:spAutoFit/>
          </a:bodyPr>
          <a:lstStyle/>
          <a:p>
            <a:r>
              <a:rPr lang="en-US" dirty="0" smtClean="0"/>
              <a:t>Most notable bits are high-lighted</a:t>
            </a:r>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78</a:t>
            </a:fld>
            <a:endParaRPr lang="en-US"/>
          </a:p>
        </p:txBody>
      </p:sp>
    </p:spTree>
    <p:extLst>
      <p:ext uri="{BB962C8B-B14F-4D97-AF65-F5344CB8AC3E}">
        <p14:creationId xmlns:p14="http://schemas.microsoft.com/office/powerpoint/2010/main" val="1332235344"/>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4537" y="152400"/>
            <a:ext cx="8229600" cy="1066800"/>
          </a:xfrm>
        </p:spPr>
        <p:txBody>
          <a:bodyPr>
            <a:normAutofit fontScale="90000"/>
          </a:bodyPr>
          <a:lstStyle/>
          <a:p>
            <a:r>
              <a:rPr lang="en-US" sz="3600" dirty="0">
                <a:latin typeface="Arial" pitchFamily="34" charset="0"/>
                <a:cs typeface="Arial" pitchFamily="34" charset="0"/>
              </a:rPr>
              <a:t>Processor State After Reset</a:t>
            </a:r>
            <a:r>
              <a:rPr lang="en-US" sz="3600" dirty="0" smtClean="0">
                <a:latin typeface="Arial" pitchFamily="34" charset="0"/>
                <a:cs typeface="Arial" pitchFamily="34" charset="0"/>
              </a:rPr>
              <a:t>: </a:t>
            </a:r>
            <a:r>
              <a:rPr lang="en-US" sz="3600" dirty="0">
                <a:latin typeface="Arial" pitchFamily="34" charset="0"/>
                <a:cs typeface="Arial" pitchFamily="34" charset="0"/>
              </a:rPr>
              <a:t/>
            </a:r>
            <a:br>
              <a:rPr lang="en-US" sz="3600" dirty="0">
                <a:latin typeface="Arial" pitchFamily="34" charset="0"/>
                <a:cs typeface="Arial" pitchFamily="34" charset="0"/>
              </a:rPr>
            </a:br>
            <a:r>
              <a:rPr lang="en-US" sz="3600" dirty="0">
                <a:latin typeface="Arial" pitchFamily="34" charset="0"/>
                <a:cs typeface="Arial" pitchFamily="34" charset="0"/>
              </a:rPr>
              <a:t>Control Registers (</a:t>
            </a:r>
            <a:r>
              <a:rPr lang="en-US" sz="3600" dirty="0" smtClean="0">
                <a:latin typeface="Arial" pitchFamily="34" charset="0"/>
                <a:cs typeface="Arial" pitchFamily="34" charset="0"/>
              </a:rPr>
              <a:t>CRs) (add more info)</a:t>
            </a:r>
          </a:p>
        </p:txBody>
      </p:sp>
      <p:sp>
        <p:nvSpPr>
          <p:cNvPr id="3" name="Content Placeholder 2"/>
          <p:cNvSpPr>
            <a:spLocks noGrp="1"/>
          </p:cNvSpPr>
          <p:nvPr>
            <p:ph idx="1"/>
          </p:nvPr>
        </p:nvSpPr>
        <p:spPr>
          <a:xfrm>
            <a:off x="457200" y="3061165"/>
            <a:ext cx="8229600" cy="3644435"/>
          </a:xfrm>
        </p:spPr>
        <p:txBody>
          <a:bodyPr>
            <a:normAutofit fontScale="92500" lnSpcReduction="20000"/>
          </a:bodyPr>
          <a:lstStyle/>
          <a:p>
            <a:r>
              <a:rPr lang="en-US" sz="2400" dirty="0" smtClean="0">
                <a:latin typeface="Arial" pitchFamily="34" charset="0"/>
                <a:cs typeface="Arial" pitchFamily="34" charset="0"/>
              </a:rPr>
              <a:t>Alignment Mask (bit 18) is 0</a:t>
            </a:r>
          </a:p>
          <a:p>
            <a:r>
              <a:rPr lang="en-US" sz="2400" dirty="0" smtClean="0">
                <a:latin typeface="Arial" pitchFamily="34" charset="0"/>
                <a:cs typeface="Arial" pitchFamily="34" charset="0"/>
              </a:rPr>
              <a:t>Write Protect (bit 16) is 0</a:t>
            </a:r>
          </a:p>
          <a:p>
            <a:r>
              <a:rPr lang="en-US" sz="2400" dirty="0" smtClean="0">
                <a:latin typeface="Arial" pitchFamily="34" charset="0"/>
                <a:cs typeface="Arial" pitchFamily="34" charset="0"/>
              </a:rPr>
              <a:t>Numeric Error (bit 5) is 0</a:t>
            </a:r>
          </a:p>
          <a:p>
            <a:r>
              <a:rPr lang="en-US" sz="2400" dirty="0" smtClean="0">
                <a:latin typeface="Arial" pitchFamily="34" charset="0"/>
                <a:cs typeface="Arial" pitchFamily="34" charset="0"/>
              </a:rPr>
              <a:t>Extension Type (bit 4) is set (hard-coded math coprocessor support)</a:t>
            </a:r>
          </a:p>
          <a:p>
            <a:r>
              <a:rPr lang="en-US" sz="2400" dirty="0" smtClean="0">
                <a:latin typeface="Arial" pitchFamily="34" charset="0"/>
                <a:cs typeface="Arial" pitchFamily="34" charset="0"/>
              </a:rPr>
              <a:t>Task Switched (bit 3) is 0</a:t>
            </a:r>
          </a:p>
          <a:p>
            <a:r>
              <a:rPr lang="en-US" sz="2400" dirty="0" smtClean="0">
                <a:latin typeface="Arial" pitchFamily="34" charset="0"/>
                <a:cs typeface="Arial" pitchFamily="34" charset="0"/>
              </a:rPr>
              <a:t>Emulation (bit 2) is 0</a:t>
            </a:r>
          </a:p>
          <a:p>
            <a:r>
              <a:rPr lang="en-US" sz="2400" dirty="0" smtClean="0">
                <a:latin typeface="Arial" pitchFamily="34" charset="0"/>
                <a:cs typeface="Arial" pitchFamily="34" charset="0"/>
              </a:rPr>
              <a:t>Monitor Coprocessor (bit 1) is 0</a:t>
            </a:r>
          </a:p>
          <a:p>
            <a:r>
              <a:rPr lang="en-US" sz="2400" dirty="0" smtClean="0">
                <a:latin typeface="Arial" pitchFamily="34" charset="0"/>
                <a:cs typeface="Arial" pitchFamily="34" charset="0"/>
              </a:rPr>
              <a:t>Protection Enable (bit 0) is </a:t>
            </a:r>
            <a:r>
              <a:rPr lang="en-US" sz="2400" dirty="0" smtClean="0">
                <a:solidFill>
                  <a:srgbClr val="FF0000"/>
                </a:solidFill>
                <a:latin typeface="Arial" pitchFamily="34" charset="0"/>
                <a:cs typeface="Arial" pitchFamily="34" charset="0"/>
              </a:rPr>
              <a:t>0</a:t>
            </a:r>
          </a:p>
          <a:p>
            <a:pPr lvl="1"/>
            <a:r>
              <a:rPr lang="en-US" sz="2000" dirty="0" smtClean="0">
                <a:latin typeface="Arial" pitchFamily="34" charset="0"/>
                <a:cs typeface="Arial" pitchFamily="34" charset="0"/>
              </a:rPr>
              <a:t>0 indicates that we are in Real Mode</a:t>
            </a:r>
          </a:p>
          <a:p>
            <a:pPr lvl="1"/>
            <a:r>
              <a:rPr lang="en-US" sz="2000" dirty="0" smtClean="0">
                <a:latin typeface="Arial" pitchFamily="34" charset="0"/>
                <a:cs typeface="Arial" pitchFamily="34" charset="0"/>
              </a:rPr>
              <a:t>1 indicates we are in Protected Mode</a:t>
            </a:r>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75675" r="3413"/>
          <a:stretch/>
        </p:blipFill>
        <p:spPr bwMode="auto">
          <a:xfrm>
            <a:off x="228600" y="1143000"/>
            <a:ext cx="8721475" cy="18419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7992151" y="1489652"/>
            <a:ext cx="218011" cy="898466"/>
          </a:xfrm>
          <a:prstGeom prst="rect">
            <a:avLst/>
          </a:prstGeom>
          <a:solidFill>
            <a:srgbClr val="FF0000">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4800600" y="2406134"/>
            <a:ext cx="3429000" cy="369332"/>
          </a:xfrm>
          <a:prstGeom prst="rect">
            <a:avLst/>
          </a:prstGeom>
          <a:noFill/>
        </p:spPr>
        <p:txBody>
          <a:bodyPr wrap="square" rtlCol="0">
            <a:spAutoFit/>
          </a:bodyPr>
          <a:lstStyle/>
          <a:p>
            <a:r>
              <a:rPr lang="en-US" dirty="0" smtClean="0"/>
              <a:t>Most notable bits are high-lighted</a:t>
            </a:r>
            <a:endParaRPr lang="en-US" dirty="0"/>
          </a:p>
        </p:txBody>
      </p:sp>
      <p:pic>
        <p:nvPicPr>
          <p:cNvPr id="4" name="Picture 3"/>
          <p:cNvPicPr>
            <a:picLocks noChangeAspect="1"/>
          </p:cNvPicPr>
          <p:nvPr/>
        </p:nvPicPr>
        <p:blipFill>
          <a:blip r:embed="rId4"/>
          <a:stretch>
            <a:fillRect/>
          </a:stretch>
        </p:blipFill>
        <p:spPr>
          <a:xfrm>
            <a:off x="5562600" y="5524500"/>
            <a:ext cx="1587500" cy="1333500"/>
          </a:xfrm>
          <a:prstGeom prst="rect">
            <a:avLst/>
          </a:prstGeom>
        </p:spPr>
      </p:pic>
      <p:sp>
        <p:nvSpPr>
          <p:cNvPr id="5" name="Slide Number Placeholder 4"/>
          <p:cNvSpPr>
            <a:spLocks noGrp="1"/>
          </p:cNvSpPr>
          <p:nvPr>
            <p:ph type="sldNum" sz="quarter" idx="12"/>
          </p:nvPr>
        </p:nvSpPr>
        <p:spPr/>
        <p:txBody>
          <a:bodyPr/>
          <a:lstStyle/>
          <a:p>
            <a:fld id="{B6F15528-21DE-4FAA-801E-634DDDAF4B2B}" type="slidenum">
              <a:rPr lang="en-US" smtClean="0"/>
              <a:pPr/>
              <a:t>79</a:t>
            </a:fld>
            <a:endParaRPr lang="en-US"/>
          </a:p>
        </p:txBody>
      </p:sp>
    </p:spTree>
    <p:extLst>
      <p:ext uri="{BB962C8B-B14F-4D97-AF65-F5344CB8AC3E}">
        <p14:creationId xmlns:p14="http://schemas.microsoft.com/office/powerpoint/2010/main" val="16582919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90600"/>
          </a:xfrm>
        </p:spPr>
        <p:txBody>
          <a:bodyPr>
            <a:normAutofit/>
          </a:bodyPr>
          <a:lstStyle/>
          <a:p>
            <a:r>
              <a:rPr lang="en-US" sz="3600" dirty="0" smtClean="0">
                <a:latin typeface="Arial" panose="020B0604020202020204" pitchFamily="34" charset="0"/>
                <a:cs typeface="Arial" panose="020B0604020202020204" pitchFamily="34" charset="0"/>
              </a:rPr>
              <a:t>This Course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990600"/>
            <a:ext cx="8229600" cy="5638800"/>
          </a:xfrm>
        </p:spPr>
        <p:txBody>
          <a:bodyPr>
            <a:normAutofit lnSpcReduction="10000"/>
          </a:bodyPr>
          <a:lstStyle/>
          <a:p>
            <a:r>
              <a:rPr lang="en-US" sz="2200" dirty="0" smtClean="0">
                <a:latin typeface="Arial" panose="020B0604020202020204" pitchFamily="34" charset="0"/>
                <a:cs typeface="Arial" panose="020B0604020202020204" pitchFamily="34" charset="0"/>
              </a:rPr>
              <a:t>Show you how to detect if a BIOS is vulnerable</a:t>
            </a:r>
          </a:p>
          <a:p>
            <a:r>
              <a:rPr lang="en-US" sz="2200" dirty="0" smtClean="0">
                <a:latin typeface="Arial" panose="020B0604020202020204" pitchFamily="34" charset="0"/>
                <a:cs typeface="Arial" panose="020B0604020202020204" pitchFamily="34" charset="0"/>
              </a:rPr>
              <a:t>Show you what an attacker can do as a result</a:t>
            </a:r>
          </a:p>
          <a:p>
            <a:r>
              <a:rPr lang="en-US" sz="2200" dirty="0" smtClean="0">
                <a:latin typeface="Arial" panose="020B0604020202020204" pitchFamily="34" charset="0"/>
                <a:cs typeface="Arial" panose="020B0604020202020204" pitchFamily="34" charset="0"/>
              </a:rPr>
              <a:t>Show you how it should be locked down </a:t>
            </a:r>
          </a:p>
          <a:p>
            <a:pPr lvl="1"/>
            <a:r>
              <a:rPr lang="en-US" sz="1800" dirty="0" smtClean="0">
                <a:latin typeface="Arial" panose="020B0604020202020204" pitchFamily="34" charset="0"/>
                <a:cs typeface="Arial" panose="020B0604020202020204" pitchFamily="34" charset="0"/>
              </a:rPr>
              <a:t>Some things you can lock yourself, but for the most part it’s really the OEM who should be doing this</a:t>
            </a:r>
            <a:endParaRPr lang="en-US" sz="2000" dirty="0">
              <a:latin typeface="Arial" panose="020B0604020202020204" pitchFamily="34" charset="0"/>
              <a:cs typeface="Arial" panose="020B0604020202020204" pitchFamily="34" charset="0"/>
            </a:endParaRPr>
          </a:p>
          <a:p>
            <a:endParaRPr lang="en-US" sz="2200" dirty="0" smtClean="0">
              <a:latin typeface="Arial" panose="020B0604020202020204" pitchFamily="34" charset="0"/>
              <a:cs typeface="Arial" panose="020B0604020202020204" pitchFamily="34" charset="0"/>
            </a:endParaRPr>
          </a:p>
          <a:p>
            <a:r>
              <a:rPr lang="en-US" sz="2200" dirty="0" smtClean="0">
                <a:latin typeface="Arial" panose="020B0604020202020204" pitchFamily="34" charset="0"/>
                <a:cs typeface="Arial" panose="020B0604020202020204" pitchFamily="34" charset="0"/>
              </a:rPr>
              <a:t>This course is not intended to </a:t>
            </a:r>
            <a:r>
              <a:rPr lang="en-US" sz="2200" dirty="0">
                <a:latin typeface="Arial" panose="020B0604020202020204" pitchFamily="34" charset="0"/>
                <a:cs typeface="Arial" panose="020B0604020202020204" pitchFamily="34" charset="0"/>
              </a:rPr>
              <a:t>be a complete discussion of BIOS </a:t>
            </a:r>
            <a:r>
              <a:rPr lang="en-US" sz="2200" dirty="0" smtClean="0">
                <a:latin typeface="Arial" panose="020B0604020202020204" pitchFamily="34" charset="0"/>
                <a:cs typeface="Arial" panose="020B0604020202020204" pitchFamily="34" charset="0"/>
              </a:rPr>
              <a:t>and how it works </a:t>
            </a:r>
          </a:p>
          <a:p>
            <a:pPr lvl="1"/>
            <a:r>
              <a:rPr lang="en-US" sz="1800" dirty="0" smtClean="0">
                <a:latin typeface="Arial" panose="020B0604020202020204" pitchFamily="34" charset="0"/>
                <a:cs typeface="Arial" panose="020B0604020202020204" pitchFamily="34" charset="0"/>
              </a:rPr>
              <a:t>Our goal is to fill-in concepts needed to understand the security</a:t>
            </a:r>
          </a:p>
          <a:p>
            <a:pPr lvl="1"/>
            <a:r>
              <a:rPr lang="en-US" sz="2200" dirty="0" smtClean="0">
                <a:latin typeface="Arial" panose="020B0604020202020204" pitchFamily="34" charset="0"/>
                <a:cs typeface="Arial" panose="020B0604020202020204" pitchFamily="34" charset="0"/>
              </a:rPr>
              <a:t>There </a:t>
            </a:r>
            <a:r>
              <a:rPr lang="en-US" sz="2200" dirty="0">
                <a:latin typeface="Arial" panose="020B0604020202020204" pitchFamily="34" charset="0"/>
                <a:cs typeface="Arial" panose="020B0604020202020204" pitchFamily="34" charset="0"/>
              </a:rPr>
              <a:t>are other </a:t>
            </a:r>
            <a:r>
              <a:rPr lang="en-US" sz="2200" u="sng" dirty="0">
                <a:latin typeface="Arial" panose="020B0604020202020204" pitchFamily="34" charset="0"/>
                <a:cs typeface="Arial" panose="020B0604020202020204" pitchFamily="34" charset="0"/>
              </a:rPr>
              <a:t>excellent</a:t>
            </a:r>
            <a:r>
              <a:rPr lang="en-US" sz="2200" dirty="0">
                <a:latin typeface="Arial" panose="020B0604020202020204" pitchFamily="34" charset="0"/>
                <a:cs typeface="Arial" panose="020B0604020202020204" pitchFamily="34" charset="0"/>
              </a:rPr>
              <a:t> sources for </a:t>
            </a:r>
            <a:r>
              <a:rPr lang="en-US" sz="2200" dirty="0" smtClean="0">
                <a:latin typeface="Arial" panose="020B0604020202020204" pitchFamily="34" charset="0"/>
                <a:cs typeface="Arial" panose="020B0604020202020204" pitchFamily="34" charset="0"/>
              </a:rPr>
              <a:t>complete BIOS coverage:</a:t>
            </a:r>
            <a:endParaRPr lang="en-US" sz="2200" dirty="0">
              <a:latin typeface="Arial" panose="020B0604020202020204" pitchFamily="34" charset="0"/>
              <a:cs typeface="Arial" panose="020B0604020202020204" pitchFamily="34" charset="0"/>
            </a:endParaRPr>
          </a:p>
          <a:p>
            <a:pPr lvl="1"/>
            <a:r>
              <a:rPr lang="en-US" sz="1900" dirty="0">
                <a:latin typeface="Arial" panose="020B0604020202020204" pitchFamily="34" charset="0"/>
                <a:cs typeface="Arial" panose="020B0604020202020204" pitchFamily="34" charset="0"/>
              </a:rPr>
              <a:t>Darmawan </a:t>
            </a:r>
            <a:r>
              <a:rPr lang="en-US" sz="1900" dirty="0" smtClean="0">
                <a:latin typeface="Arial" panose="020B0604020202020204" pitchFamily="34" charset="0"/>
                <a:cs typeface="Arial" panose="020B0604020202020204" pitchFamily="34" charset="0"/>
              </a:rPr>
              <a:t>Salihun*:</a:t>
            </a:r>
            <a:endParaRPr lang="en-US" sz="1900" dirty="0">
              <a:latin typeface="Arial" panose="020B0604020202020204" pitchFamily="34" charset="0"/>
              <a:cs typeface="Arial" panose="020B0604020202020204" pitchFamily="34" charset="0"/>
            </a:endParaRPr>
          </a:p>
          <a:p>
            <a:pPr lvl="2"/>
            <a:r>
              <a:rPr lang="en-US" sz="1700" dirty="0">
                <a:latin typeface="Arial" panose="020B0604020202020204" pitchFamily="34" charset="0"/>
                <a:cs typeface="Arial" panose="020B0604020202020204" pitchFamily="34" charset="0"/>
                <a:hlinkClick r:id="rId3"/>
              </a:rPr>
              <a:t>http://bioshacking.blogspot.com/</a:t>
            </a:r>
            <a:endParaRPr lang="en-US" sz="1700" dirty="0">
              <a:latin typeface="Arial" panose="020B0604020202020204" pitchFamily="34" charset="0"/>
              <a:cs typeface="Arial" panose="020B0604020202020204" pitchFamily="34" charset="0"/>
            </a:endParaRPr>
          </a:p>
          <a:p>
            <a:pPr lvl="2"/>
            <a:r>
              <a:rPr lang="en-US" sz="1700" dirty="0">
                <a:latin typeface="Arial" panose="020B0604020202020204" pitchFamily="34" charset="0"/>
                <a:cs typeface="Arial" panose="020B0604020202020204" pitchFamily="34" charset="0"/>
                <a:hlinkClick r:id="rId4"/>
              </a:rPr>
              <a:t>https://sites.google.com/site/pinczakko/home</a:t>
            </a:r>
            <a:endParaRPr lang="en-US" sz="1700" dirty="0">
              <a:latin typeface="Arial" panose="020B0604020202020204" pitchFamily="34" charset="0"/>
              <a:cs typeface="Arial" panose="020B0604020202020204" pitchFamily="34" charset="0"/>
            </a:endParaRPr>
          </a:p>
          <a:p>
            <a:pPr lvl="2"/>
            <a:r>
              <a:rPr lang="en-US" sz="1700" dirty="0">
                <a:latin typeface="Arial" panose="020B0604020202020204" pitchFamily="34" charset="0"/>
                <a:cs typeface="Arial" panose="020B0604020202020204" pitchFamily="34" charset="0"/>
              </a:rPr>
              <a:t>And his articles on </a:t>
            </a:r>
            <a:r>
              <a:rPr lang="en-US" sz="1700" dirty="0">
                <a:latin typeface="Arial" panose="020B0604020202020204" pitchFamily="34" charset="0"/>
                <a:cs typeface="Arial" panose="020B0604020202020204" pitchFamily="34" charset="0"/>
                <a:hlinkClick r:id="rId5"/>
              </a:rPr>
              <a:t>http://resources.infosecinstitute.com/</a:t>
            </a:r>
            <a:endParaRPr lang="en-US" sz="1700" dirty="0">
              <a:latin typeface="Arial" panose="020B0604020202020204" pitchFamily="34" charset="0"/>
              <a:cs typeface="Arial" panose="020B0604020202020204" pitchFamily="34" charset="0"/>
            </a:endParaRPr>
          </a:p>
          <a:p>
            <a:pPr lvl="1"/>
            <a:r>
              <a:rPr lang="en-US" sz="1900" dirty="0">
                <a:latin typeface="Arial" panose="020B0604020202020204" pitchFamily="34" charset="0"/>
                <a:cs typeface="Arial" panose="020B0604020202020204" pitchFamily="34" charset="0"/>
              </a:rPr>
              <a:t>Anders at Techstream Inc. also offers a detailed course on BIOS/UEFI (</a:t>
            </a:r>
            <a:r>
              <a:rPr lang="en-US" sz="1900" dirty="0">
                <a:latin typeface="Arial" panose="020B0604020202020204" pitchFamily="34" charset="0"/>
                <a:cs typeface="Arial" panose="020B0604020202020204" pitchFamily="34" charset="0"/>
                <a:hlinkClick r:id="rId6"/>
              </a:rPr>
              <a:t>www.techstream.com</a:t>
            </a:r>
            <a:r>
              <a:rPr lang="en-US" sz="1900" dirty="0" smtClean="0">
                <a:latin typeface="Arial" panose="020B0604020202020204" pitchFamily="34" charset="0"/>
                <a:cs typeface="Arial" panose="020B0604020202020204" pitchFamily="34" charset="0"/>
              </a:rPr>
              <a:t>)</a:t>
            </a:r>
            <a:endParaRPr lang="en-US" sz="1900" dirty="0">
              <a:latin typeface="Arial" panose="020B0604020202020204" pitchFamily="34" charset="0"/>
              <a:cs typeface="Arial" panose="020B0604020202020204" pitchFamily="34" charset="0"/>
            </a:endParaRPr>
          </a:p>
        </p:txBody>
      </p:sp>
      <p:sp>
        <p:nvSpPr>
          <p:cNvPr id="4" name="TextBox 3"/>
          <p:cNvSpPr txBox="1"/>
          <p:nvPr/>
        </p:nvSpPr>
        <p:spPr>
          <a:xfrm>
            <a:off x="0" y="6519446"/>
            <a:ext cx="8975662" cy="338554"/>
          </a:xfrm>
          <a:prstGeom prst="rect">
            <a:avLst/>
          </a:prstGeom>
          <a:noFill/>
        </p:spPr>
        <p:txBody>
          <a:bodyPr wrap="none" rtlCol="0">
            <a:spAutoFit/>
          </a:bodyPr>
          <a:lstStyle/>
          <a:p>
            <a:r>
              <a:rPr lang="en-US" sz="1600" dirty="0" smtClean="0"/>
              <a:t>* Darmawan also covers security topics.  He is working on a new book that should be ready in a year or so.</a:t>
            </a:r>
            <a:endParaRPr lang="en-US" sz="1600"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8</a:t>
            </a:fld>
            <a:endParaRPr lang="en-US"/>
          </a:p>
        </p:txBody>
      </p:sp>
      <p:pic>
        <p:nvPicPr>
          <p:cNvPr id="6" name="Picture 5"/>
          <p:cNvPicPr>
            <a:picLocks noChangeAspect="1"/>
          </p:cNvPicPr>
          <p:nvPr/>
        </p:nvPicPr>
        <p:blipFill>
          <a:blip r:embed="rId7"/>
          <a:stretch>
            <a:fillRect/>
          </a:stretch>
        </p:blipFill>
        <p:spPr>
          <a:xfrm>
            <a:off x="6936" y="4876800"/>
            <a:ext cx="812800" cy="1016000"/>
          </a:xfrm>
          <a:prstGeom prst="rect">
            <a:avLst/>
          </a:prstGeom>
        </p:spPr>
      </p:pic>
    </p:spTree>
    <p:extLst>
      <p:ext uri="{BB962C8B-B14F-4D97-AF65-F5344CB8AC3E}">
        <p14:creationId xmlns:p14="http://schemas.microsoft.com/office/powerpoint/2010/main" val="883971740"/>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Straight Connector 42"/>
          <p:cNvCxnSpPr/>
          <p:nvPr/>
        </p:nvCxnSpPr>
        <p:spPr>
          <a:xfrm flipH="1">
            <a:off x="2993571" y="2654476"/>
            <a:ext cx="3243198" cy="178800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a:off x="2993571" y="2654476"/>
            <a:ext cx="4081397" cy="283228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87484" y="183970"/>
            <a:ext cx="8229600" cy="944562"/>
          </a:xfrm>
        </p:spPr>
        <p:txBody>
          <a:bodyPr>
            <a:normAutofit/>
          </a:bodyPr>
          <a:lstStyle/>
          <a:p>
            <a:r>
              <a:rPr lang="en-US" sz="3600" dirty="0" smtClean="0">
                <a:latin typeface="Arial" pitchFamily="34" charset="0"/>
                <a:cs typeface="Arial" pitchFamily="34" charset="0"/>
              </a:rPr>
              <a:t>Entry Vector (aka: Reset Vector)</a:t>
            </a:r>
            <a:endParaRPr lang="en-US" sz="3600" dirty="0">
              <a:latin typeface="Arial" pitchFamily="34" charset="0"/>
              <a:cs typeface="Arial" pitchFamily="34" charset="0"/>
            </a:endParaRPr>
          </a:p>
        </p:txBody>
      </p:sp>
      <p:sp>
        <p:nvSpPr>
          <p:cNvPr id="25" name="Rectangle 24"/>
          <p:cNvSpPr/>
          <p:nvPr/>
        </p:nvSpPr>
        <p:spPr>
          <a:xfrm>
            <a:off x="2153175" y="4419797"/>
            <a:ext cx="838200" cy="106390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pic>
        <p:nvPicPr>
          <p:cNvPr id="26" name="Picture 6" descr="C:\Projects\SMAC\Slides\NSC\pics\Q35 Chipset Plain Stripped Minimal.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2482" y="1143000"/>
            <a:ext cx="2234298" cy="474345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3102"/>
          <a:stretch/>
        </p:blipFill>
        <p:spPr bwMode="auto">
          <a:xfrm>
            <a:off x="1516130" y="1264738"/>
            <a:ext cx="5570413" cy="769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7" name="Straight Connector 26"/>
          <p:cNvCxnSpPr/>
          <p:nvPr/>
        </p:nvCxnSpPr>
        <p:spPr>
          <a:xfrm>
            <a:off x="1484851" y="4973481"/>
            <a:ext cx="6672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845192" y="2654476"/>
            <a:ext cx="1540935"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System Memory</a:t>
            </a:r>
            <a:endParaRPr lang="en-US" sz="1600" dirty="0">
              <a:ea typeface="Verdana" pitchFamily="34" charset="0"/>
              <a:cs typeface="Verdana" pitchFamily="34" charset="0"/>
            </a:endParaRPr>
          </a:p>
        </p:txBody>
      </p:sp>
      <p:sp>
        <p:nvSpPr>
          <p:cNvPr id="30" name="Rectangle 29"/>
          <p:cNvSpPr/>
          <p:nvPr/>
        </p:nvSpPr>
        <p:spPr>
          <a:xfrm>
            <a:off x="1981200" y="4550274"/>
            <a:ext cx="171975" cy="12190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31" name="TextBox 30"/>
          <p:cNvSpPr txBox="1"/>
          <p:nvPr/>
        </p:nvSpPr>
        <p:spPr>
          <a:xfrm>
            <a:off x="2030897" y="5485062"/>
            <a:ext cx="1148071" cy="276999"/>
          </a:xfrm>
          <a:prstGeom prst="rect">
            <a:avLst/>
          </a:prstGeom>
          <a:noFill/>
        </p:spPr>
        <p:txBody>
          <a:bodyPr wrap="none" rtlCol="0">
            <a:spAutoFit/>
          </a:bodyPr>
          <a:lstStyle/>
          <a:p>
            <a:pPr algn="ctr">
              <a:spcAft>
                <a:spcPts val="600"/>
              </a:spcAft>
            </a:pPr>
            <a:r>
              <a:rPr lang="en-US" sz="1200" dirty="0" smtClean="0">
                <a:ea typeface="Verdana" pitchFamily="34" charset="0"/>
                <a:cs typeface="Verdana" pitchFamily="34" charset="0"/>
              </a:rPr>
              <a:t>BIOS Flash Chip</a:t>
            </a:r>
            <a:endParaRPr lang="en-US" sz="1200" dirty="0">
              <a:ea typeface="Verdana" pitchFamily="34" charset="0"/>
              <a:cs typeface="Verdana" pitchFamily="34" charset="0"/>
            </a:endParaRPr>
          </a:p>
        </p:txBody>
      </p:sp>
      <p:sp>
        <p:nvSpPr>
          <p:cNvPr id="32" name="TextBox 31"/>
          <p:cNvSpPr txBox="1"/>
          <p:nvPr/>
        </p:nvSpPr>
        <p:spPr>
          <a:xfrm>
            <a:off x="1954065" y="1824485"/>
            <a:ext cx="284052" cy="307777"/>
          </a:xfrm>
          <a:prstGeom prst="rect">
            <a:avLst/>
          </a:prstGeom>
          <a:noFill/>
        </p:spPr>
        <p:txBody>
          <a:bodyPr wrap="none" rtlCol="0">
            <a:spAutoFit/>
          </a:bodyPr>
          <a:lstStyle/>
          <a:p>
            <a:pPr>
              <a:spcAft>
                <a:spcPts val="600"/>
              </a:spcAft>
            </a:pPr>
            <a:r>
              <a:rPr lang="en-US" sz="1400" b="1" dirty="0" smtClean="0">
                <a:ea typeface="Verdana" pitchFamily="34" charset="0"/>
                <a:cs typeface="Verdana" pitchFamily="34" charset="0"/>
              </a:rPr>
              <a:t>0</a:t>
            </a:r>
            <a:endParaRPr lang="en-US" sz="1400" b="1" dirty="0">
              <a:ea typeface="Verdana" pitchFamily="34" charset="0"/>
              <a:cs typeface="Verdana" pitchFamily="34" charset="0"/>
            </a:endParaRPr>
          </a:p>
        </p:txBody>
      </p:sp>
      <p:sp>
        <p:nvSpPr>
          <p:cNvPr id="33" name="TextBox 32"/>
          <p:cNvSpPr txBox="1"/>
          <p:nvPr/>
        </p:nvSpPr>
        <p:spPr>
          <a:xfrm>
            <a:off x="7091180" y="1824485"/>
            <a:ext cx="580819" cy="307777"/>
          </a:xfrm>
          <a:prstGeom prst="rect">
            <a:avLst/>
          </a:prstGeom>
          <a:noFill/>
        </p:spPr>
        <p:txBody>
          <a:bodyPr wrap="square" rtlCol="0">
            <a:spAutoFit/>
          </a:bodyPr>
          <a:lstStyle/>
          <a:p>
            <a:pPr>
              <a:spcAft>
                <a:spcPts val="600"/>
              </a:spcAft>
            </a:pPr>
            <a:r>
              <a:rPr lang="en-US" sz="1400" b="1" dirty="0" smtClean="0">
                <a:ea typeface="Verdana" pitchFamily="34" charset="0"/>
                <a:cs typeface="Verdana" pitchFamily="34" charset="0"/>
              </a:rPr>
              <a:t>4GB</a:t>
            </a:r>
            <a:endParaRPr lang="en-US" sz="1400" b="1" dirty="0">
              <a:ea typeface="Verdana" pitchFamily="34" charset="0"/>
              <a:cs typeface="Verdana" pitchFamily="34" charset="0"/>
            </a:endParaRPr>
          </a:p>
        </p:txBody>
      </p:sp>
      <p:sp>
        <p:nvSpPr>
          <p:cNvPr id="34" name="Rectangle 33"/>
          <p:cNvSpPr/>
          <p:nvPr/>
        </p:nvSpPr>
        <p:spPr>
          <a:xfrm>
            <a:off x="370780" y="6596390"/>
            <a:ext cx="4572000" cy="261610"/>
          </a:xfrm>
          <a:prstGeom prst="rect">
            <a:avLst/>
          </a:prstGeom>
        </p:spPr>
        <p:txBody>
          <a:bodyPr>
            <a:spAutoFit/>
          </a:bodyPr>
          <a:lstStyle/>
          <a:p>
            <a:r>
              <a:rPr lang="en-US" sz="1100" dirty="0"/>
              <a:t>www.intel.com/.../</a:t>
            </a:r>
            <a:r>
              <a:rPr lang="en-US" sz="1100" b="1" dirty="0"/>
              <a:t>datasheet</a:t>
            </a:r>
            <a:r>
              <a:rPr lang="en-US" sz="1100" dirty="0"/>
              <a:t>/</a:t>
            </a:r>
            <a:r>
              <a:rPr lang="en-US" sz="1100" b="1" dirty="0"/>
              <a:t>io</a:t>
            </a:r>
            <a:r>
              <a:rPr lang="en-US" sz="1100" dirty="0"/>
              <a:t>-</a:t>
            </a:r>
            <a:r>
              <a:rPr lang="en-US" sz="1100" b="1" dirty="0"/>
              <a:t>controller</a:t>
            </a:r>
            <a:r>
              <a:rPr lang="en-US" sz="1100" dirty="0"/>
              <a:t>-</a:t>
            </a:r>
            <a:r>
              <a:rPr lang="en-US" sz="1100" b="1" dirty="0"/>
              <a:t>hub</a:t>
            </a:r>
            <a:r>
              <a:rPr lang="en-US" sz="1100" dirty="0"/>
              <a:t>-</a:t>
            </a:r>
            <a:r>
              <a:rPr lang="en-US" sz="1100" b="1" dirty="0"/>
              <a:t>9</a:t>
            </a:r>
            <a:r>
              <a:rPr lang="en-US" sz="1100" dirty="0"/>
              <a:t>-</a:t>
            </a:r>
            <a:r>
              <a:rPr lang="en-US" sz="1100" b="1" dirty="0"/>
              <a:t>datasheet</a:t>
            </a:r>
            <a:r>
              <a:rPr lang="en-US" sz="1100" dirty="0"/>
              <a:t>.pdf</a:t>
            </a:r>
          </a:p>
        </p:txBody>
      </p:sp>
      <p:sp>
        <p:nvSpPr>
          <p:cNvPr id="35" name="Rectangle 34"/>
          <p:cNvSpPr/>
          <p:nvPr/>
        </p:nvSpPr>
        <p:spPr>
          <a:xfrm>
            <a:off x="1575084" y="3761823"/>
            <a:ext cx="1048372" cy="351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1982298" y="4791967"/>
            <a:ext cx="171975" cy="12190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37" name="Rectangle 36"/>
          <p:cNvSpPr/>
          <p:nvPr/>
        </p:nvSpPr>
        <p:spPr>
          <a:xfrm>
            <a:off x="1981200" y="5033618"/>
            <a:ext cx="171975" cy="12190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38" name="Rectangle 37"/>
          <p:cNvSpPr/>
          <p:nvPr/>
        </p:nvSpPr>
        <p:spPr>
          <a:xfrm>
            <a:off x="1982298" y="5242653"/>
            <a:ext cx="171975" cy="12190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39" name="Rectangle 38"/>
          <p:cNvSpPr/>
          <p:nvPr/>
        </p:nvSpPr>
        <p:spPr>
          <a:xfrm>
            <a:off x="2992473" y="4550274"/>
            <a:ext cx="171975" cy="12190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40" name="Rectangle 39"/>
          <p:cNvSpPr/>
          <p:nvPr/>
        </p:nvSpPr>
        <p:spPr>
          <a:xfrm>
            <a:off x="2993571" y="4791967"/>
            <a:ext cx="171975" cy="12190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41" name="Rectangle 40"/>
          <p:cNvSpPr/>
          <p:nvPr/>
        </p:nvSpPr>
        <p:spPr>
          <a:xfrm>
            <a:off x="2992473" y="5033618"/>
            <a:ext cx="171975" cy="12190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42" name="Rectangle 41"/>
          <p:cNvSpPr/>
          <p:nvPr/>
        </p:nvSpPr>
        <p:spPr>
          <a:xfrm>
            <a:off x="2993571" y="5242653"/>
            <a:ext cx="171975" cy="12190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45" name="Rectangle 44"/>
          <p:cNvSpPr/>
          <p:nvPr/>
        </p:nvSpPr>
        <p:spPr>
          <a:xfrm>
            <a:off x="2099270" y="2045476"/>
            <a:ext cx="4975698" cy="59841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6236768" y="2056062"/>
            <a:ext cx="838200" cy="58782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p:cNvSpPr txBox="1"/>
          <p:nvPr/>
        </p:nvSpPr>
        <p:spPr>
          <a:xfrm rot="19198091">
            <a:off x="6743423" y="1545605"/>
            <a:ext cx="1021433" cy="307777"/>
          </a:xfrm>
          <a:prstGeom prst="rect">
            <a:avLst/>
          </a:prstGeom>
          <a:noFill/>
        </p:spPr>
        <p:txBody>
          <a:bodyPr wrap="none" rtlCol="0">
            <a:spAutoFit/>
          </a:bodyPr>
          <a:lstStyle/>
          <a:p>
            <a:pPr>
              <a:spcAft>
                <a:spcPts val="600"/>
              </a:spcAft>
            </a:pPr>
            <a:r>
              <a:rPr lang="en-US" sz="1400" b="1" dirty="0" smtClean="0">
                <a:ea typeface="Verdana" pitchFamily="34" charset="0"/>
                <a:cs typeface="Verdana" pitchFamily="34" charset="0"/>
              </a:rPr>
              <a:t>0xFFFFFFF0</a:t>
            </a:r>
            <a:endParaRPr lang="en-US" sz="1400" b="1" dirty="0">
              <a:ea typeface="Verdana" pitchFamily="34" charset="0"/>
              <a:cs typeface="Verdana" pitchFamily="34" charset="0"/>
            </a:endParaRPr>
          </a:p>
        </p:txBody>
      </p:sp>
      <p:cxnSp>
        <p:nvCxnSpPr>
          <p:cNvPr id="48" name="Straight Connector 47"/>
          <p:cNvCxnSpPr/>
          <p:nvPr/>
        </p:nvCxnSpPr>
        <p:spPr>
          <a:xfrm>
            <a:off x="6934200" y="2056062"/>
            <a:ext cx="0" cy="59841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2178929" y="5364562"/>
            <a:ext cx="79647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2166862" y="4442484"/>
            <a:ext cx="820606" cy="10442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735043" y="5639656"/>
            <a:ext cx="576629" cy="302606"/>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p:nvPr/>
        </p:nvSpPr>
        <p:spPr>
          <a:xfrm>
            <a:off x="1047742" y="5270324"/>
            <a:ext cx="830677" cy="369332"/>
          </a:xfrm>
          <a:prstGeom prst="rect">
            <a:avLst/>
          </a:prstGeom>
          <a:noFill/>
        </p:spPr>
        <p:txBody>
          <a:bodyPr wrap="none" rtlCol="0">
            <a:spAutoFit/>
          </a:bodyPr>
          <a:lstStyle/>
          <a:p>
            <a:r>
              <a:rPr lang="en-US" dirty="0" smtClean="0"/>
              <a:t>LPC I/F</a:t>
            </a:r>
            <a:endParaRPr lang="en-US" dirty="0"/>
          </a:p>
        </p:txBody>
      </p:sp>
      <p:cxnSp>
        <p:nvCxnSpPr>
          <p:cNvPr id="56" name="Straight Connector 55"/>
          <p:cNvCxnSpPr>
            <a:endCxn id="54" idx="0"/>
          </p:cNvCxnSpPr>
          <p:nvPr/>
        </p:nvCxnSpPr>
        <p:spPr>
          <a:xfrm>
            <a:off x="1023358" y="5242653"/>
            <a:ext cx="0" cy="3970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4419600" y="3505200"/>
            <a:ext cx="4572000" cy="3243590"/>
          </a:xfrm>
          <a:solidFill>
            <a:schemeClr val="bg1"/>
          </a:solidFill>
        </p:spPr>
        <p:txBody>
          <a:bodyPr>
            <a:normAutofit lnSpcReduction="10000"/>
          </a:bodyPr>
          <a:lstStyle/>
          <a:p>
            <a:r>
              <a:rPr lang="en-US" sz="2200" dirty="0" smtClean="0">
                <a:latin typeface="Arial" pitchFamily="34" charset="0"/>
                <a:cs typeface="Arial" pitchFamily="34" charset="0"/>
              </a:rPr>
              <a:t>At system reset, the active processor begins execution at the reset vector </a:t>
            </a:r>
          </a:p>
          <a:p>
            <a:r>
              <a:rPr lang="en-US" sz="2200" dirty="0" smtClean="0">
                <a:latin typeface="Arial" pitchFamily="34" charset="0"/>
                <a:cs typeface="Arial" pitchFamily="34" charset="0"/>
              </a:rPr>
              <a:t>The reset vector is always located on flash at "memory" address FFFF_FFF0h</a:t>
            </a:r>
          </a:p>
          <a:p>
            <a:pPr lvl="1"/>
            <a:r>
              <a:rPr lang="en-US" sz="1800" dirty="0" smtClean="0">
                <a:latin typeface="Arial" pitchFamily="34" charset="0"/>
                <a:cs typeface="Arial" pitchFamily="34" charset="0"/>
              </a:rPr>
              <a:t>The whole chip is mapped to memory but not all of it is readable due to protections on the flash device itself</a:t>
            </a:r>
            <a:endParaRPr lang="en-US" sz="2200" dirty="0" smtClean="0">
              <a:latin typeface="Arial" pitchFamily="34" charset="0"/>
              <a:cs typeface="Arial" pitchFamily="34" charset="0"/>
            </a:endParaRPr>
          </a:p>
          <a:p>
            <a:endParaRPr lang="en-US" sz="2000" dirty="0" smtClean="0">
              <a:latin typeface="Arial" pitchFamily="34" charset="0"/>
              <a:cs typeface="Arial" pitchFamily="34" charset="0"/>
            </a:endParaRPr>
          </a:p>
          <a:p>
            <a:endParaRPr lang="en-US" sz="2400" dirty="0">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80</a:t>
            </a:fld>
            <a:endParaRPr lang="en-US"/>
          </a:p>
        </p:txBody>
      </p:sp>
    </p:spTree>
    <p:extLst>
      <p:ext uri="{BB962C8B-B14F-4D97-AF65-F5344CB8AC3E}">
        <p14:creationId xmlns:p14="http://schemas.microsoft.com/office/powerpoint/2010/main" val="24467578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 presetClass="entr" presetSubtype="0" fill="hold" grpId="0" nodeType="withEffect">
                                  <p:stCondLst>
                                    <p:cond delay="50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grpId="0" nodeType="withEffect">
                                  <p:stCondLst>
                                    <p:cond delay="500"/>
                                  </p:stCondLst>
                                  <p:childTnLst>
                                    <p:set>
                                      <p:cBhvr>
                                        <p:cTn id="14" dur="1" fill="hold">
                                          <p:stCondLst>
                                            <p:cond delay="0"/>
                                          </p:stCondLst>
                                        </p:cTn>
                                        <p:tgtEl>
                                          <p:spTgt spid="32"/>
                                        </p:tgtEl>
                                        <p:attrNameLst>
                                          <p:attrName>style.visibility</p:attrName>
                                        </p:attrNameLst>
                                      </p:cBhvr>
                                      <p:to>
                                        <p:strVal val="visible"/>
                                      </p:to>
                                    </p:set>
                                  </p:childTnLst>
                                </p:cTn>
                              </p:par>
                              <p:par>
                                <p:cTn id="15" presetID="10" presetClass="entr" presetSubtype="0" fill="hold" grpId="0" nodeType="withEffect">
                                  <p:stCondLst>
                                    <p:cond delay="5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par>
                                <p:cTn id="18" presetID="10" presetClass="entr" presetSubtype="0" fill="hold" nodeType="withEffect">
                                  <p:stCondLst>
                                    <p:cond delay="50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500"/>
                                        <p:tgtEl>
                                          <p:spTgt spid="38"/>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500"/>
                                        <p:tgtEl>
                                          <p:spTgt spid="39"/>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500"/>
                                        <p:tgtEl>
                                          <p:spTgt spid="42"/>
                                        </p:tgtEl>
                                      </p:cBhvr>
                                    </p:animEffect>
                                  </p:childTnLst>
                                </p:cTn>
                              </p:par>
                              <p:par>
                                <p:cTn id="48" presetID="1" presetClass="entr" presetSubtype="0" fill="hold" grpId="0" nodeType="withEffect">
                                  <p:stCondLst>
                                    <p:cond delay="500"/>
                                  </p:stCondLst>
                                  <p:childTnLst>
                                    <p:set>
                                      <p:cBhvr>
                                        <p:cTn id="49"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p:bldP spid="30" grpId="0" animBg="1"/>
      <p:bldP spid="31" grpId="0"/>
      <p:bldP spid="32" grpId="0"/>
      <p:bldP spid="33" grpId="0"/>
      <p:bldP spid="36" grpId="0" animBg="1"/>
      <p:bldP spid="37" grpId="0" animBg="1"/>
      <p:bldP spid="38" grpId="0" animBg="1"/>
      <p:bldP spid="39" grpId="0" animBg="1"/>
      <p:bldP spid="40" grpId="0" animBg="1"/>
      <p:bldP spid="41" grpId="0" animBg="1"/>
      <p:bldP spid="42" grpId="0" animBg="1"/>
      <p:bldP spid="47"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a:bodyPr>
          <a:lstStyle/>
          <a:p>
            <a:r>
              <a:rPr lang="en-US" sz="3600" dirty="0" smtClean="0">
                <a:latin typeface="Arial" pitchFamily="34" charset="0"/>
                <a:cs typeface="Arial" pitchFamily="34" charset="0"/>
              </a:rPr>
              <a:t>Reset Vector Decoding</a:t>
            </a:r>
            <a:endParaRPr lang="en-US" sz="3600" dirty="0">
              <a:latin typeface="Arial" pitchFamily="34" charset="0"/>
              <a:cs typeface="Arial" pitchFamily="34" charset="0"/>
            </a:endParaRPr>
          </a:p>
        </p:txBody>
      </p:sp>
      <p:sp>
        <p:nvSpPr>
          <p:cNvPr id="25" name="Rectangle 24"/>
          <p:cNvSpPr/>
          <p:nvPr/>
        </p:nvSpPr>
        <p:spPr>
          <a:xfrm>
            <a:off x="2153175" y="4419797"/>
            <a:ext cx="838200" cy="106390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pic>
        <p:nvPicPr>
          <p:cNvPr id="26" name="Picture 6" descr="C:\Projects\SMAC\Slides\NSC\pics\Q35 Chipset Plain Stripped Minimal.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2482" y="1143000"/>
            <a:ext cx="2234298" cy="4743450"/>
          </a:xfrm>
          <a:prstGeom prst="rect">
            <a:avLst/>
          </a:prstGeom>
          <a:noFill/>
          <a:extLst>
            <a:ext uri="{909E8E84-426E-40dd-AFC4-6F175D3DCCD1}">
              <a14:hiddenFill xmlns:a14="http://schemas.microsoft.com/office/drawing/2010/main">
                <a:solidFill>
                  <a:srgbClr val="FFFFFF"/>
                </a:solidFill>
              </a14:hiddenFill>
            </a:ext>
          </a:extLst>
        </p:spPr>
      </p:pic>
      <p:cxnSp>
        <p:nvCxnSpPr>
          <p:cNvPr id="27" name="Straight Connector 26"/>
          <p:cNvCxnSpPr/>
          <p:nvPr/>
        </p:nvCxnSpPr>
        <p:spPr>
          <a:xfrm>
            <a:off x="1484851" y="4973481"/>
            <a:ext cx="6672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845192" y="2654476"/>
            <a:ext cx="1540935"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System Memory</a:t>
            </a:r>
            <a:endParaRPr lang="en-US" sz="1600" dirty="0">
              <a:ea typeface="Verdana" pitchFamily="34" charset="0"/>
              <a:cs typeface="Verdana" pitchFamily="34" charset="0"/>
            </a:endParaRPr>
          </a:p>
        </p:txBody>
      </p:sp>
      <p:sp>
        <p:nvSpPr>
          <p:cNvPr id="30" name="Rectangle 29"/>
          <p:cNvSpPr/>
          <p:nvPr/>
        </p:nvSpPr>
        <p:spPr>
          <a:xfrm>
            <a:off x="1981200" y="4550274"/>
            <a:ext cx="171975" cy="12190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31" name="TextBox 30"/>
          <p:cNvSpPr txBox="1"/>
          <p:nvPr/>
        </p:nvSpPr>
        <p:spPr>
          <a:xfrm>
            <a:off x="2030897" y="5485062"/>
            <a:ext cx="1148071" cy="276999"/>
          </a:xfrm>
          <a:prstGeom prst="rect">
            <a:avLst/>
          </a:prstGeom>
          <a:noFill/>
        </p:spPr>
        <p:txBody>
          <a:bodyPr wrap="none" rtlCol="0">
            <a:spAutoFit/>
          </a:bodyPr>
          <a:lstStyle/>
          <a:p>
            <a:pPr algn="ctr">
              <a:spcAft>
                <a:spcPts val="600"/>
              </a:spcAft>
            </a:pPr>
            <a:r>
              <a:rPr lang="en-US" sz="1200" dirty="0" smtClean="0">
                <a:ea typeface="Verdana" pitchFamily="34" charset="0"/>
                <a:cs typeface="Verdana" pitchFamily="34" charset="0"/>
              </a:rPr>
              <a:t>BIOS Flash Chip</a:t>
            </a:r>
            <a:endParaRPr lang="en-US" sz="1200" dirty="0">
              <a:ea typeface="Verdana" pitchFamily="34" charset="0"/>
              <a:cs typeface="Verdana" pitchFamily="34" charset="0"/>
            </a:endParaRPr>
          </a:p>
        </p:txBody>
      </p:sp>
      <p:sp>
        <p:nvSpPr>
          <p:cNvPr id="32" name="TextBox 31"/>
          <p:cNvSpPr txBox="1"/>
          <p:nvPr/>
        </p:nvSpPr>
        <p:spPr>
          <a:xfrm>
            <a:off x="1954065" y="1824485"/>
            <a:ext cx="284052" cy="307777"/>
          </a:xfrm>
          <a:prstGeom prst="rect">
            <a:avLst/>
          </a:prstGeom>
          <a:noFill/>
        </p:spPr>
        <p:txBody>
          <a:bodyPr wrap="none" rtlCol="0">
            <a:spAutoFit/>
          </a:bodyPr>
          <a:lstStyle/>
          <a:p>
            <a:pPr>
              <a:spcAft>
                <a:spcPts val="600"/>
              </a:spcAft>
            </a:pPr>
            <a:r>
              <a:rPr lang="en-US" sz="1400" b="1" dirty="0" smtClean="0">
                <a:ea typeface="Verdana" pitchFamily="34" charset="0"/>
                <a:cs typeface="Verdana" pitchFamily="34" charset="0"/>
              </a:rPr>
              <a:t>0</a:t>
            </a:r>
            <a:endParaRPr lang="en-US" sz="1400" b="1" dirty="0">
              <a:ea typeface="Verdana" pitchFamily="34" charset="0"/>
              <a:cs typeface="Verdana" pitchFamily="34" charset="0"/>
            </a:endParaRPr>
          </a:p>
        </p:txBody>
      </p:sp>
      <p:sp>
        <p:nvSpPr>
          <p:cNvPr id="33" name="TextBox 32"/>
          <p:cNvSpPr txBox="1"/>
          <p:nvPr/>
        </p:nvSpPr>
        <p:spPr>
          <a:xfrm>
            <a:off x="7091180" y="1824485"/>
            <a:ext cx="580819" cy="307777"/>
          </a:xfrm>
          <a:prstGeom prst="rect">
            <a:avLst/>
          </a:prstGeom>
          <a:noFill/>
        </p:spPr>
        <p:txBody>
          <a:bodyPr wrap="square" rtlCol="0">
            <a:spAutoFit/>
          </a:bodyPr>
          <a:lstStyle/>
          <a:p>
            <a:pPr>
              <a:spcAft>
                <a:spcPts val="600"/>
              </a:spcAft>
            </a:pPr>
            <a:r>
              <a:rPr lang="en-US" sz="1400" b="1" dirty="0" smtClean="0">
                <a:ea typeface="Verdana" pitchFamily="34" charset="0"/>
                <a:cs typeface="Verdana" pitchFamily="34" charset="0"/>
              </a:rPr>
              <a:t>4GB</a:t>
            </a:r>
            <a:endParaRPr lang="en-US" sz="1400" b="1" dirty="0">
              <a:ea typeface="Verdana" pitchFamily="34" charset="0"/>
              <a:cs typeface="Verdana" pitchFamily="34" charset="0"/>
            </a:endParaRPr>
          </a:p>
        </p:txBody>
      </p:sp>
      <p:sp>
        <p:nvSpPr>
          <p:cNvPr id="34" name="Rectangle 33"/>
          <p:cNvSpPr/>
          <p:nvPr/>
        </p:nvSpPr>
        <p:spPr>
          <a:xfrm>
            <a:off x="370780" y="6596390"/>
            <a:ext cx="4572000" cy="261610"/>
          </a:xfrm>
          <a:prstGeom prst="rect">
            <a:avLst/>
          </a:prstGeom>
        </p:spPr>
        <p:txBody>
          <a:bodyPr>
            <a:spAutoFit/>
          </a:bodyPr>
          <a:lstStyle/>
          <a:p>
            <a:r>
              <a:rPr lang="en-US" sz="1100" dirty="0"/>
              <a:t>www.intel.com/.../</a:t>
            </a:r>
            <a:r>
              <a:rPr lang="en-US" sz="1100" b="1" dirty="0"/>
              <a:t>datasheet</a:t>
            </a:r>
            <a:r>
              <a:rPr lang="en-US" sz="1100" dirty="0"/>
              <a:t>/</a:t>
            </a:r>
            <a:r>
              <a:rPr lang="en-US" sz="1100" b="1" dirty="0"/>
              <a:t>io</a:t>
            </a:r>
            <a:r>
              <a:rPr lang="en-US" sz="1100" dirty="0"/>
              <a:t>-</a:t>
            </a:r>
            <a:r>
              <a:rPr lang="en-US" sz="1100" b="1" dirty="0"/>
              <a:t>controller</a:t>
            </a:r>
            <a:r>
              <a:rPr lang="en-US" sz="1100" dirty="0"/>
              <a:t>-</a:t>
            </a:r>
            <a:r>
              <a:rPr lang="en-US" sz="1100" b="1" dirty="0"/>
              <a:t>hub</a:t>
            </a:r>
            <a:r>
              <a:rPr lang="en-US" sz="1100" dirty="0"/>
              <a:t>-</a:t>
            </a:r>
            <a:r>
              <a:rPr lang="en-US" sz="1100" b="1" dirty="0"/>
              <a:t>9</a:t>
            </a:r>
            <a:r>
              <a:rPr lang="en-US" sz="1100" dirty="0"/>
              <a:t>-</a:t>
            </a:r>
            <a:r>
              <a:rPr lang="en-US" sz="1100" b="1" dirty="0"/>
              <a:t>datasheet</a:t>
            </a:r>
            <a:r>
              <a:rPr lang="en-US" sz="1100" dirty="0"/>
              <a:t>.pdf</a:t>
            </a:r>
          </a:p>
        </p:txBody>
      </p:sp>
      <p:sp>
        <p:nvSpPr>
          <p:cNvPr id="35" name="Rectangle 34"/>
          <p:cNvSpPr/>
          <p:nvPr/>
        </p:nvSpPr>
        <p:spPr>
          <a:xfrm>
            <a:off x="1575084" y="3761823"/>
            <a:ext cx="1048372" cy="3516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1982298" y="4791967"/>
            <a:ext cx="171975" cy="12190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37" name="Rectangle 36"/>
          <p:cNvSpPr/>
          <p:nvPr/>
        </p:nvSpPr>
        <p:spPr>
          <a:xfrm>
            <a:off x="1981200" y="5033618"/>
            <a:ext cx="171975" cy="12190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38" name="Rectangle 37"/>
          <p:cNvSpPr/>
          <p:nvPr/>
        </p:nvSpPr>
        <p:spPr>
          <a:xfrm>
            <a:off x="1982298" y="5242653"/>
            <a:ext cx="171975" cy="12190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39" name="Rectangle 38"/>
          <p:cNvSpPr/>
          <p:nvPr/>
        </p:nvSpPr>
        <p:spPr>
          <a:xfrm>
            <a:off x="2992473" y="4550274"/>
            <a:ext cx="171975" cy="12190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40" name="Rectangle 39"/>
          <p:cNvSpPr/>
          <p:nvPr/>
        </p:nvSpPr>
        <p:spPr>
          <a:xfrm>
            <a:off x="2993571" y="4791967"/>
            <a:ext cx="171975" cy="12190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41" name="Rectangle 40"/>
          <p:cNvSpPr/>
          <p:nvPr/>
        </p:nvSpPr>
        <p:spPr>
          <a:xfrm>
            <a:off x="2992473" y="5033618"/>
            <a:ext cx="171975" cy="12190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42" name="Rectangle 41"/>
          <p:cNvSpPr/>
          <p:nvPr/>
        </p:nvSpPr>
        <p:spPr>
          <a:xfrm>
            <a:off x="2993571" y="5242653"/>
            <a:ext cx="171975" cy="12190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45" name="Rectangle 44"/>
          <p:cNvSpPr/>
          <p:nvPr/>
        </p:nvSpPr>
        <p:spPr>
          <a:xfrm>
            <a:off x="2099270" y="2045476"/>
            <a:ext cx="4975698" cy="59841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6236768" y="2056062"/>
            <a:ext cx="838200" cy="58782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p:cNvSpPr txBox="1"/>
          <p:nvPr/>
        </p:nvSpPr>
        <p:spPr>
          <a:xfrm rot="19198091">
            <a:off x="6743423" y="1545605"/>
            <a:ext cx="1021433" cy="307777"/>
          </a:xfrm>
          <a:prstGeom prst="rect">
            <a:avLst/>
          </a:prstGeom>
          <a:noFill/>
        </p:spPr>
        <p:txBody>
          <a:bodyPr wrap="none" rtlCol="0">
            <a:spAutoFit/>
          </a:bodyPr>
          <a:lstStyle/>
          <a:p>
            <a:pPr>
              <a:spcAft>
                <a:spcPts val="600"/>
              </a:spcAft>
            </a:pPr>
            <a:r>
              <a:rPr lang="en-US" sz="1400" b="1" dirty="0" smtClean="0">
                <a:ea typeface="Verdana" pitchFamily="34" charset="0"/>
                <a:cs typeface="Verdana" pitchFamily="34" charset="0"/>
              </a:rPr>
              <a:t>0xFFFFFFF0</a:t>
            </a:r>
            <a:endParaRPr lang="en-US" sz="1400" b="1" dirty="0">
              <a:ea typeface="Verdana" pitchFamily="34" charset="0"/>
              <a:cs typeface="Verdana" pitchFamily="34" charset="0"/>
            </a:endParaRPr>
          </a:p>
        </p:txBody>
      </p:sp>
      <p:cxnSp>
        <p:nvCxnSpPr>
          <p:cNvPr id="48" name="Straight Connector 47"/>
          <p:cNvCxnSpPr/>
          <p:nvPr/>
        </p:nvCxnSpPr>
        <p:spPr>
          <a:xfrm>
            <a:off x="6934200" y="2056062"/>
            <a:ext cx="0" cy="598414"/>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2178929" y="5364562"/>
            <a:ext cx="79647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3" name="Rectangle 52"/>
          <p:cNvSpPr/>
          <p:nvPr/>
        </p:nvSpPr>
        <p:spPr>
          <a:xfrm>
            <a:off x="2166862" y="4442484"/>
            <a:ext cx="820606" cy="10442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735043" y="5639656"/>
            <a:ext cx="576629" cy="302606"/>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TextBox 54"/>
          <p:cNvSpPr txBox="1"/>
          <p:nvPr/>
        </p:nvSpPr>
        <p:spPr>
          <a:xfrm>
            <a:off x="1047742" y="5270324"/>
            <a:ext cx="830677" cy="369332"/>
          </a:xfrm>
          <a:prstGeom prst="rect">
            <a:avLst/>
          </a:prstGeom>
          <a:noFill/>
        </p:spPr>
        <p:txBody>
          <a:bodyPr wrap="none" rtlCol="0">
            <a:spAutoFit/>
          </a:bodyPr>
          <a:lstStyle/>
          <a:p>
            <a:r>
              <a:rPr lang="en-US" dirty="0" smtClean="0"/>
              <a:t>LPC I/F</a:t>
            </a:r>
            <a:endParaRPr lang="en-US" dirty="0"/>
          </a:p>
        </p:txBody>
      </p:sp>
      <p:cxnSp>
        <p:nvCxnSpPr>
          <p:cNvPr id="56" name="Straight Connector 55"/>
          <p:cNvCxnSpPr>
            <a:endCxn id="54" idx="0"/>
          </p:cNvCxnSpPr>
          <p:nvPr/>
        </p:nvCxnSpPr>
        <p:spPr>
          <a:xfrm>
            <a:off x="1023358" y="5242653"/>
            <a:ext cx="0" cy="3970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H="1">
            <a:off x="2993571" y="2654476"/>
            <a:ext cx="3243198" cy="178800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2993571" y="2654476"/>
            <a:ext cx="4081397" cy="283228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4470202" y="3947278"/>
            <a:ext cx="4572000" cy="2834567"/>
          </a:xfrm>
          <a:solidFill>
            <a:schemeClr val="bg1"/>
          </a:solidFill>
        </p:spPr>
        <p:txBody>
          <a:bodyPr>
            <a:normAutofit/>
          </a:bodyPr>
          <a:lstStyle/>
          <a:p>
            <a:r>
              <a:rPr lang="en-US" sz="2200" dirty="0" smtClean="0">
                <a:latin typeface="Arial" pitchFamily="34" charset="0"/>
                <a:cs typeface="Arial" pitchFamily="34" charset="0"/>
              </a:rPr>
              <a:t>Decoding (</a:t>
            </a:r>
            <a:r>
              <a:rPr lang="en-US" sz="2200" dirty="0">
                <a:latin typeface="Arial" pitchFamily="34" charset="0"/>
                <a:cs typeface="Arial" pitchFamily="34" charset="0"/>
              </a:rPr>
              <a:t>r</a:t>
            </a:r>
            <a:r>
              <a:rPr lang="en-US" sz="2200" dirty="0" smtClean="0">
                <a:latin typeface="Arial" pitchFamily="34" charset="0"/>
                <a:cs typeface="Arial" pitchFamily="34" charset="0"/>
              </a:rPr>
              <a:t>outing</a:t>
            </a:r>
            <a:r>
              <a:rPr lang="en-US" sz="2200" dirty="0">
                <a:latin typeface="Arial" pitchFamily="34" charset="0"/>
                <a:cs typeface="Arial" pitchFamily="34" charset="0"/>
              </a:rPr>
              <a:t>)</a:t>
            </a:r>
            <a:r>
              <a:rPr lang="en-US" sz="2200" dirty="0" smtClean="0">
                <a:latin typeface="Arial" pitchFamily="34" charset="0"/>
                <a:cs typeface="Arial" pitchFamily="34" charset="0"/>
              </a:rPr>
              <a:t> is performed via decoders located in the chipset</a:t>
            </a:r>
          </a:p>
          <a:p>
            <a:r>
              <a:rPr lang="en-US" sz="2200" dirty="0" smtClean="0">
                <a:latin typeface="Arial" pitchFamily="34" charset="0"/>
                <a:cs typeface="Arial" pitchFamily="34" charset="0"/>
              </a:rPr>
              <a:t>As far as the CPU is concerned it is fetching instructions from memory</a:t>
            </a:r>
          </a:p>
          <a:p>
            <a:r>
              <a:rPr lang="en-US" sz="2200" dirty="0" smtClean="0">
                <a:latin typeface="Arial" pitchFamily="34" charset="0"/>
                <a:cs typeface="Arial" pitchFamily="34" charset="0"/>
              </a:rPr>
              <a:t>But in fact it’s from Flash BIOS</a:t>
            </a:r>
          </a:p>
          <a:p>
            <a:endParaRPr lang="en-US" sz="2200" dirty="0" smtClean="0">
              <a:latin typeface="Arial" pitchFamily="34" charset="0"/>
              <a:cs typeface="Arial" pitchFamily="34" charset="0"/>
            </a:endParaRPr>
          </a:p>
          <a:p>
            <a:endParaRPr lang="en-US" sz="2200" dirty="0" smtClean="0">
              <a:latin typeface="Arial" pitchFamily="34" charset="0"/>
              <a:cs typeface="Arial" pitchFamily="34" charset="0"/>
            </a:endParaRPr>
          </a:p>
          <a:p>
            <a:endParaRPr lang="en-US" sz="2000" dirty="0" smtClean="0">
              <a:latin typeface="Arial" pitchFamily="34" charset="0"/>
              <a:cs typeface="Arial" pitchFamily="34" charset="0"/>
            </a:endParaRPr>
          </a:p>
          <a:p>
            <a:endParaRPr lang="en-US" sz="2400" dirty="0">
              <a:latin typeface="Arial" pitchFamily="34" charset="0"/>
              <a:cs typeface="Arial" pitchFamily="34" charset="0"/>
            </a:endParaRPr>
          </a:p>
        </p:txBody>
      </p:sp>
      <p:cxnSp>
        <p:nvCxnSpPr>
          <p:cNvPr id="6" name="Curved Connector 5"/>
          <p:cNvCxnSpPr>
            <a:endCxn id="46" idx="0"/>
          </p:cNvCxnSpPr>
          <p:nvPr/>
        </p:nvCxnSpPr>
        <p:spPr>
          <a:xfrm>
            <a:off x="1311672" y="1371600"/>
            <a:ext cx="5344196" cy="684462"/>
          </a:xfrm>
          <a:prstGeom prst="curvedConnector2">
            <a:avLst/>
          </a:prstGeom>
          <a:ln w="158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8" name="Curved Connector 7"/>
          <p:cNvCxnSpPr>
            <a:stCxn id="46" idx="0"/>
            <a:endCxn id="53" idx="1"/>
          </p:cNvCxnSpPr>
          <p:nvPr/>
        </p:nvCxnSpPr>
        <p:spPr>
          <a:xfrm rot="16200000" flipH="1" flipV="1">
            <a:off x="2957085" y="1265838"/>
            <a:ext cx="2908559" cy="4489006"/>
          </a:xfrm>
          <a:prstGeom prst="curvedConnector4">
            <a:avLst>
              <a:gd name="adj1" fmla="val 10982"/>
              <a:gd name="adj2" fmla="val 126148"/>
            </a:avLst>
          </a:prstGeom>
          <a:ln w="15875">
            <a:solidFill>
              <a:srgbClr val="C00000"/>
            </a:solidFill>
          </a:ln>
        </p:spPr>
        <p:style>
          <a:lnRef idx="1">
            <a:schemeClr val="accent1"/>
          </a:lnRef>
          <a:fillRef idx="0">
            <a:schemeClr val="accent1"/>
          </a:fillRef>
          <a:effectRef idx="0">
            <a:schemeClr val="accent1"/>
          </a:effectRef>
          <a:fontRef idx="minor">
            <a:schemeClr val="tx1"/>
          </a:fontRef>
        </p:style>
      </p:cxnSp>
      <p:sp>
        <p:nvSpPr>
          <p:cNvPr id="20" name="Down Arrow 19"/>
          <p:cNvSpPr/>
          <p:nvPr/>
        </p:nvSpPr>
        <p:spPr>
          <a:xfrm rot="16200000">
            <a:off x="2125024" y="4806632"/>
            <a:ext cx="293061" cy="333694"/>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81</a:t>
            </a:fld>
            <a:endParaRPr lang="en-US"/>
          </a:p>
        </p:txBody>
      </p:sp>
    </p:spTree>
    <p:extLst>
      <p:ext uri="{BB962C8B-B14F-4D97-AF65-F5344CB8AC3E}">
        <p14:creationId xmlns:p14="http://schemas.microsoft.com/office/powerpoint/2010/main" val="13542306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 presetClass="entr" presetSubtype="0" fill="hold" grpId="0" nodeType="withEffect">
                                  <p:stCondLst>
                                    <p:cond delay="50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grpId="0" nodeType="withEffect">
                                  <p:stCondLst>
                                    <p:cond delay="500"/>
                                  </p:stCondLst>
                                  <p:childTnLst>
                                    <p:set>
                                      <p:cBhvr>
                                        <p:cTn id="14" dur="1" fill="hold">
                                          <p:stCondLst>
                                            <p:cond delay="0"/>
                                          </p:stCondLst>
                                        </p:cTn>
                                        <p:tgtEl>
                                          <p:spTgt spid="32"/>
                                        </p:tgtEl>
                                        <p:attrNameLst>
                                          <p:attrName>style.visibility</p:attrName>
                                        </p:attrNameLst>
                                      </p:cBhvr>
                                      <p:to>
                                        <p:strVal val="visible"/>
                                      </p:to>
                                    </p:set>
                                  </p:childTnLst>
                                </p:cTn>
                              </p:par>
                              <p:par>
                                <p:cTn id="15" presetID="10" presetClass="entr" presetSubtype="0" fill="hold" grpId="0" nodeType="withEffect">
                                  <p:stCondLst>
                                    <p:cond delay="5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par>
                                <p:cTn id="18" presetID="10" presetClass="entr" presetSubtype="0" fill="hold" nodeType="withEffect">
                                  <p:stCondLst>
                                    <p:cond delay="50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500"/>
                                        <p:tgtEl>
                                          <p:spTgt spid="29"/>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500"/>
                                        <p:tgtEl>
                                          <p:spTgt spid="38"/>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500"/>
                                        <p:tgtEl>
                                          <p:spTgt spid="39"/>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500"/>
                                        <p:tgtEl>
                                          <p:spTgt spid="40"/>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500"/>
                                        <p:tgtEl>
                                          <p:spTgt spid="42"/>
                                        </p:tgtEl>
                                      </p:cBhvr>
                                    </p:animEffect>
                                  </p:childTnLst>
                                </p:cTn>
                              </p:par>
                              <p:par>
                                <p:cTn id="48" presetID="1" presetClass="entr" presetSubtype="0" fill="hold" grpId="0" nodeType="withEffect">
                                  <p:stCondLst>
                                    <p:cond delay="500"/>
                                  </p:stCondLst>
                                  <p:childTnLst>
                                    <p:set>
                                      <p:cBhvr>
                                        <p:cTn id="49" dur="1" fill="hold">
                                          <p:stCondLst>
                                            <p:cond delay="0"/>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p:bldP spid="30" grpId="0" animBg="1"/>
      <p:bldP spid="31" grpId="0"/>
      <p:bldP spid="32" grpId="0"/>
      <p:bldP spid="33" grpId="0"/>
      <p:bldP spid="36" grpId="0" animBg="1"/>
      <p:bldP spid="37" grpId="0" animBg="1"/>
      <p:bldP spid="38" grpId="0" animBg="1"/>
      <p:bldP spid="39" grpId="0" animBg="1"/>
      <p:bldP spid="40" grpId="0" animBg="1"/>
      <p:bldP spid="41" grpId="0" animBg="1"/>
      <p:bldP spid="42" grpId="0" animBg="1"/>
      <p:bldP spid="47"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802" y="1744894"/>
            <a:ext cx="3861198" cy="40664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4419600" y="1295400"/>
            <a:ext cx="4572000" cy="5410200"/>
          </a:xfrm>
        </p:spPr>
        <p:txBody>
          <a:bodyPr>
            <a:normAutofit/>
          </a:bodyPr>
          <a:lstStyle/>
          <a:p>
            <a:r>
              <a:rPr lang="en-US" sz="2200" dirty="0" smtClean="0">
                <a:latin typeface="Arial" panose="020B0604020202020204" pitchFamily="34" charset="0"/>
                <a:cs typeface="Arial" panose="020B0604020202020204" pitchFamily="34" charset="0"/>
              </a:rPr>
              <a:t>Let’s look at some of the decoding (routing) of the BIOS to memory</a:t>
            </a:r>
          </a:p>
          <a:p>
            <a:r>
              <a:rPr lang="en-US" sz="2200" dirty="0" smtClean="0">
                <a:latin typeface="Arial" panose="020B0604020202020204" pitchFamily="34" charset="0"/>
                <a:cs typeface="Arial" panose="020B0604020202020204" pitchFamily="34" charset="0"/>
              </a:rPr>
              <a:t>Open RW Everything and click on the PCI tab to open up the PCI window</a:t>
            </a:r>
          </a:p>
          <a:p>
            <a:r>
              <a:rPr lang="en-US" sz="2200" dirty="0" smtClean="0">
                <a:latin typeface="Arial" panose="020B0604020202020204" pitchFamily="34" charset="0"/>
                <a:cs typeface="Arial" panose="020B0604020202020204" pitchFamily="34" charset="0"/>
              </a:rPr>
              <a:t>Click the drop-down tab and select Bus 00, Device 1F, Function 00</a:t>
            </a:r>
          </a:p>
          <a:p>
            <a:r>
              <a:rPr lang="en-US" sz="2200" dirty="0" smtClean="0">
                <a:latin typeface="Arial" panose="020B0604020202020204" pitchFamily="34" charset="0"/>
                <a:cs typeface="Arial" panose="020B0604020202020204" pitchFamily="34" charset="0"/>
              </a:rPr>
              <a:t>This is the LPC device</a:t>
            </a:r>
          </a:p>
          <a:p>
            <a:r>
              <a:rPr lang="en-US" sz="2200" dirty="0" smtClean="0">
                <a:latin typeface="Arial" panose="020B0604020202020204" pitchFamily="34" charset="0"/>
                <a:cs typeface="Arial" panose="020B0604020202020204" pitchFamily="34" charset="0"/>
              </a:rPr>
              <a:t>Click on the Word 16 bit button to arrange the PCI configuration registers into 16-bit words</a:t>
            </a:r>
          </a:p>
          <a:p>
            <a:r>
              <a:rPr lang="en-US" sz="2200" dirty="0" smtClean="0">
                <a:latin typeface="Arial" panose="020B0604020202020204" pitchFamily="34" charset="0"/>
                <a:cs typeface="Arial" panose="020B0604020202020204" pitchFamily="34" charset="0"/>
              </a:rPr>
              <a:t>Notice word offset D8-D9h</a:t>
            </a:r>
            <a:endParaRPr lang="en-US" sz="2200" dirty="0" smtClean="0"/>
          </a:p>
          <a:p>
            <a:endParaRPr lang="en-US" sz="2000" dirty="0" smtClean="0"/>
          </a:p>
          <a:p>
            <a:endParaRPr lang="en-US" sz="2000" dirty="0"/>
          </a:p>
        </p:txBody>
      </p:sp>
      <p:sp>
        <p:nvSpPr>
          <p:cNvPr id="4" name="Oval 3"/>
          <p:cNvSpPr/>
          <p:nvPr/>
        </p:nvSpPr>
        <p:spPr>
          <a:xfrm>
            <a:off x="2362200" y="5232115"/>
            <a:ext cx="609600" cy="330485"/>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00478" y="2971800"/>
            <a:ext cx="3839324" cy="381000"/>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365548" y="1981200"/>
            <a:ext cx="410324" cy="457200"/>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2393022" y="2691830"/>
            <a:ext cx="391340" cy="304800"/>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p:cNvSpPr>
            <a:spLocks noGrp="1"/>
          </p:cNvSpPr>
          <p:nvPr>
            <p:ph type="title"/>
          </p:nvPr>
        </p:nvSpPr>
        <p:spPr>
          <a:xfrm>
            <a:off x="529078" y="228600"/>
            <a:ext cx="8229600" cy="971764"/>
          </a:xfrm>
        </p:spPr>
        <p:txBody>
          <a:bodyPr>
            <a:normAutofit/>
          </a:bodyPr>
          <a:lstStyle/>
          <a:p>
            <a:r>
              <a:rPr lang="en-US" sz="3600" dirty="0"/>
              <a:t>Mini-Lab: </a:t>
            </a:r>
            <a:r>
              <a:rPr lang="en-US" sz="3600" dirty="0" smtClean="0"/>
              <a:t>BIOS Flash Decoding</a:t>
            </a:r>
            <a:endParaRPr lang="en-US" sz="3600"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82</a:t>
            </a:fld>
            <a:endParaRPr lang="en-US"/>
          </a:p>
        </p:txBody>
      </p:sp>
    </p:spTree>
    <p:extLst>
      <p:ext uri="{BB962C8B-B14F-4D97-AF65-F5344CB8AC3E}">
        <p14:creationId xmlns:p14="http://schemas.microsoft.com/office/powerpoint/2010/main" val="989606057"/>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8398" y="228600"/>
            <a:ext cx="8229600" cy="971764"/>
          </a:xfrm>
        </p:spPr>
        <p:txBody>
          <a:bodyPr>
            <a:normAutofit/>
          </a:bodyPr>
          <a:lstStyle/>
          <a:p>
            <a:r>
              <a:rPr lang="en-US" sz="3600" dirty="0"/>
              <a:t>Mini-Lab: BIOS Flash Decoding</a:t>
            </a:r>
          </a:p>
        </p:txBody>
      </p:sp>
      <p:sp>
        <p:nvSpPr>
          <p:cNvPr id="3" name="Content Placeholder 2"/>
          <p:cNvSpPr>
            <a:spLocks noGrp="1"/>
          </p:cNvSpPr>
          <p:nvPr>
            <p:ph idx="1"/>
          </p:nvPr>
        </p:nvSpPr>
        <p:spPr>
          <a:xfrm>
            <a:off x="5105400" y="1219200"/>
            <a:ext cx="3962400" cy="5486400"/>
          </a:xfrm>
        </p:spPr>
        <p:txBody>
          <a:bodyPr>
            <a:normAutofit lnSpcReduction="10000"/>
          </a:bodyPr>
          <a:lstStyle/>
          <a:p>
            <a:r>
              <a:rPr lang="en-US" sz="2000" dirty="0" smtClean="0"/>
              <a:t>Offset D8-D9h is FWH_DEC_EN1</a:t>
            </a:r>
          </a:p>
          <a:p>
            <a:r>
              <a:rPr lang="en-US" sz="2000" dirty="0" smtClean="0"/>
              <a:t>As stated, this controls the decoding of ranges to the FWH</a:t>
            </a:r>
          </a:p>
          <a:p>
            <a:r>
              <a:rPr lang="en-US" sz="2000" dirty="0" smtClean="0"/>
              <a:t>If your system uses SPI and not a Firmware Hub (and it does since FWH is very rare), it still decodes to the SPI BIOS</a:t>
            </a:r>
          </a:p>
          <a:p>
            <a:r>
              <a:rPr lang="en-US" sz="2000" dirty="0" smtClean="0"/>
              <a:t>We want bit 14 which decodes FFF0_0000h – FFF7_FFFFh</a:t>
            </a:r>
          </a:p>
          <a:p>
            <a:r>
              <a:rPr lang="en-US" sz="2000" dirty="0" smtClean="0"/>
              <a:t>The BIOS flash on the E6400 is 1A_0000h bytes long (we’ll cover how to determine this in the flash BIOS section of class)</a:t>
            </a:r>
          </a:p>
          <a:p>
            <a:r>
              <a:rPr lang="en-US" sz="2000" dirty="0" smtClean="0"/>
              <a:t>4GB – 1A_0000h = FFE6_0000h</a:t>
            </a:r>
          </a:p>
          <a:p>
            <a:r>
              <a:rPr lang="en-US" sz="2000" dirty="0" smtClean="0"/>
              <a:t>Therefore, this bit is responsible for decoding a lower range of the BIOS</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2286000"/>
            <a:ext cx="4672013" cy="29876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val 4"/>
          <p:cNvSpPr/>
          <p:nvPr/>
        </p:nvSpPr>
        <p:spPr>
          <a:xfrm>
            <a:off x="152400" y="4038600"/>
            <a:ext cx="4826499" cy="1066800"/>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83</a:t>
            </a:fld>
            <a:endParaRPr lang="en-US"/>
          </a:p>
        </p:txBody>
      </p:sp>
    </p:spTree>
    <p:extLst>
      <p:ext uri="{BB962C8B-B14F-4D97-AF65-F5344CB8AC3E}">
        <p14:creationId xmlns:p14="http://schemas.microsoft.com/office/powerpoint/2010/main" val="269090941"/>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395" y="1508159"/>
            <a:ext cx="3861198" cy="40664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27398"/>
            <a:ext cx="8229600" cy="963202"/>
          </a:xfrm>
        </p:spPr>
        <p:txBody>
          <a:bodyPr>
            <a:normAutofit/>
          </a:bodyPr>
          <a:lstStyle/>
          <a:p>
            <a:r>
              <a:rPr lang="en-US" sz="3200" dirty="0"/>
              <a:t>Mini-Lab: BIOS Flash Decoding</a:t>
            </a:r>
          </a:p>
        </p:txBody>
      </p:sp>
      <p:sp>
        <p:nvSpPr>
          <p:cNvPr id="3" name="Content Placeholder 2"/>
          <p:cNvSpPr>
            <a:spLocks noGrp="1"/>
          </p:cNvSpPr>
          <p:nvPr>
            <p:ph idx="1"/>
          </p:nvPr>
        </p:nvSpPr>
        <p:spPr>
          <a:xfrm>
            <a:off x="228600" y="5871138"/>
            <a:ext cx="3657600" cy="910662"/>
          </a:xfrm>
          <a:ln>
            <a:solidFill>
              <a:srgbClr val="C00000"/>
            </a:solidFill>
          </a:ln>
        </p:spPr>
        <p:txBody>
          <a:bodyPr>
            <a:normAutofit fontScale="92500" lnSpcReduction="10000"/>
          </a:bodyPr>
          <a:lstStyle/>
          <a:p>
            <a:r>
              <a:rPr lang="en-US" sz="2000" dirty="0" smtClean="0"/>
              <a:t>Therefore, with FWH_DEC_EN bit 14 asserted, we’re decoding to a portion of BIOS binary</a:t>
            </a:r>
          </a:p>
          <a:p>
            <a:endParaRPr lang="en-US" sz="2000" dirty="0" smtClean="0"/>
          </a:p>
          <a:p>
            <a:endParaRPr lang="en-US" sz="2000"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5750" y="2209800"/>
            <a:ext cx="4819650" cy="4181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Oval 8"/>
          <p:cNvSpPr/>
          <p:nvPr/>
        </p:nvSpPr>
        <p:spPr>
          <a:xfrm>
            <a:off x="4088900" y="3160371"/>
            <a:ext cx="4826499" cy="3230903"/>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a:stCxn id="3" idx="0"/>
          </p:cNvCxnSpPr>
          <p:nvPr/>
        </p:nvCxnSpPr>
        <p:spPr>
          <a:xfrm flipV="1">
            <a:off x="2057400" y="4775822"/>
            <a:ext cx="2038350" cy="1095316"/>
          </a:xfrm>
          <a:prstGeom prst="straightConnector1">
            <a:avLst/>
          </a:prstGeom>
          <a:ln w="317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797104" y="1858767"/>
            <a:ext cx="457200" cy="330485"/>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4095750" y="2829886"/>
            <a:ext cx="2914650" cy="330485"/>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p:cNvSpPr txBox="1">
            <a:spLocks/>
          </p:cNvSpPr>
          <p:nvPr/>
        </p:nvSpPr>
        <p:spPr>
          <a:xfrm>
            <a:off x="4495800" y="1064441"/>
            <a:ext cx="3429000" cy="887436"/>
          </a:xfrm>
          <a:prstGeom prst="rect">
            <a:avLst/>
          </a:prstGeom>
          <a:ln>
            <a:solidFill>
              <a:srgbClr val="C00000"/>
            </a:solidFill>
          </a:ln>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smtClean="0"/>
              <a:t>Click Memory button and type address FFF00000</a:t>
            </a:r>
          </a:p>
          <a:p>
            <a:endParaRPr lang="en-US" sz="2000" dirty="0" smtClean="0"/>
          </a:p>
          <a:p>
            <a:endParaRPr lang="en-US" sz="2000" dirty="0" smtClean="0"/>
          </a:p>
          <a:p>
            <a:endParaRPr lang="en-US" sz="20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84</a:t>
            </a:fld>
            <a:endParaRPr lang="en-US"/>
          </a:p>
        </p:txBody>
      </p:sp>
    </p:spTree>
    <p:extLst>
      <p:ext uri="{BB962C8B-B14F-4D97-AF65-F5344CB8AC3E}">
        <p14:creationId xmlns:p14="http://schemas.microsoft.com/office/powerpoint/2010/main" val="2235162163"/>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51" y="1390650"/>
            <a:ext cx="4135349" cy="3717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8124" y="2133600"/>
            <a:ext cx="4810125" cy="4381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Oval 8"/>
          <p:cNvSpPr/>
          <p:nvPr/>
        </p:nvSpPr>
        <p:spPr>
          <a:xfrm>
            <a:off x="4060004" y="3032748"/>
            <a:ext cx="4826499" cy="3230903"/>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a:stCxn id="12" idx="0"/>
          </p:cNvCxnSpPr>
          <p:nvPr/>
        </p:nvCxnSpPr>
        <p:spPr>
          <a:xfrm flipV="1">
            <a:off x="1949735" y="4648200"/>
            <a:ext cx="488665" cy="762000"/>
          </a:xfrm>
          <a:prstGeom prst="straightConnector1">
            <a:avLst/>
          </a:prstGeom>
          <a:ln w="317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2" name="Content Placeholder 2"/>
          <p:cNvSpPr txBox="1">
            <a:spLocks/>
          </p:cNvSpPr>
          <p:nvPr/>
        </p:nvSpPr>
        <p:spPr>
          <a:xfrm>
            <a:off x="235235" y="5410200"/>
            <a:ext cx="3429000" cy="1295400"/>
          </a:xfrm>
          <a:prstGeom prst="rect">
            <a:avLst/>
          </a:prstGeom>
          <a:ln>
            <a:solidFill>
              <a:srgbClr val="C00000"/>
            </a:solidFill>
          </a:ln>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smtClean="0"/>
              <a:t>De-assert bit 14 (set to 0xBFCC)</a:t>
            </a:r>
          </a:p>
          <a:p>
            <a:r>
              <a:rPr lang="en-US" sz="2000" dirty="0" smtClean="0"/>
              <a:t>Decoded to memory now</a:t>
            </a:r>
          </a:p>
          <a:p>
            <a:endParaRPr lang="en-US" sz="2000" dirty="0" smtClean="0"/>
          </a:p>
          <a:p>
            <a:endParaRPr lang="en-US" sz="2000" dirty="0"/>
          </a:p>
        </p:txBody>
      </p:sp>
      <p:sp>
        <p:nvSpPr>
          <p:cNvPr id="19" name="Title 1"/>
          <p:cNvSpPr>
            <a:spLocks noGrp="1"/>
          </p:cNvSpPr>
          <p:nvPr>
            <p:ph type="title"/>
          </p:nvPr>
        </p:nvSpPr>
        <p:spPr>
          <a:xfrm>
            <a:off x="457200" y="27398"/>
            <a:ext cx="8229600" cy="1115602"/>
          </a:xfrm>
        </p:spPr>
        <p:txBody>
          <a:bodyPr>
            <a:normAutofit/>
          </a:bodyPr>
          <a:lstStyle/>
          <a:p>
            <a:r>
              <a:rPr lang="en-US" sz="3200" dirty="0"/>
              <a:t>Mini-Lab: BIOS Flash Decoding</a:t>
            </a:r>
          </a:p>
        </p:txBody>
      </p:sp>
      <p:sp>
        <p:nvSpPr>
          <p:cNvPr id="8" name="Content Placeholder 2"/>
          <p:cNvSpPr txBox="1">
            <a:spLocks/>
          </p:cNvSpPr>
          <p:nvPr/>
        </p:nvSpPr>
        <p:spPr>
          <a:xfrm>
            <a:off x="4495799" y="1064440"/>
            <a:ext cx="4390703" cy="992959"/>
          </a:xfrm>
          <a:prstGeom prst="rect">
            <a:avLst/>
          </a:prstGeom>
          <a:ln>
            <a:solidFill>
              <a:srgbClr val="C00000"/>
            </a:solidFill>
          </a:ln>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smtClean="0"/>
              <a:t>This memory range is still read-only</a:t>
            </a:r>
          </a:p>
          <a:p>
            <a:r>
              <a:rPr lang="en-US" sz="2000" dirty="0" smtClean="0"/>
              <a:t>This example is to help provide a picture of the initial boot environment</a:t>
            </a:r>
          </a:p>
          <a:p>
            <a:endParaRPr lang="en-US" sz="2000" dirty="0" smtClean="0"/>
          </a:p>
          <a:p>
            <a:endParaRPr lang="en-US" sz="2000" dirty="0" smtClean="0"/>
          </a:p>
          <a:p>
            <a:endParaRPr lang="en-US" sz="2000"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85</a:t>
            </a:fld>
            <a:endParaRPr lang="en-US"/>
          </a:p>
        </p:txBody>
      </p:sp>
    </p:spTree>
    <p:extLst>
      <p:ext uri="{BB962C8B-B14F-4D97-AF65-F5344CB8AC3E}">
        <p14:creationId xmlns:p14="http://schemas.microsoft.com/office/powerpoint/2010/main" val="2208119817"/>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744894"/>
            <a:ext cx="3861198" cy="40664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ontent Placeholder 2"/>
          <p:cNvSpPr>
            <a:spLocks noGrp="1"/>
          </p:cNvSpPr>
          <p:nvPr>
            <p:ph idx="1"/>
          </p:nvPr>
        </p:nvSpPr>
        <p:spPr>
          <a:xfrm>
            <a:off x="4419600" y="1524000"/>
            <a:ext cx="4437152" cy="5029200"/>
          </a:xfrm>
        </p:spPr>
        <p:txBody>
          <a:bodyPr>
            <a:normAutofit lnSpcReduction="10000"/>
          </a:bodyPr>
          <a:lstStyle/>
          <a:p>
            <a:r>
              <a:rPr lang="en-US" sz="2200" dirty="0" smtClean="0">
                <a:latin typeface="Arial" panose="020B0604020202020204" pitchFamily="34" charset="0"/>
                <a:cs typeface="Arial" panose="020B0604020202020204" pitchFamily="34" charset="0"/>
              </a:rPr>
              <a:t>Reset it back to 0xFFCC</a:t>
            </a:r>
          </a:p>
          <a:p>
            <a:r>
              <a:rPr lang="en-US" sz="2200" dirty="0" smtClean="0">
                <a:latin typeface="Arial" panose="020B0604020202020204" pitchFamily="34" charset="0"/>
                <a:cs typeface="Arial" panose="020B0604020202020204" pitchFamily="34" charset="0"/>
              </a:rPr>
              <a:t>Couple of notes:</a:t>
            </a:r>
          </a:p>
          <a:p>
            <a:r>
              <a:rPr lang="en-US" sz="2200" dirty="0" smtClean="0">
                <a:latin typeface="Arial" panose="020B0604020202020204" pitchFamily="34" charset="0"/>
                <a:cs typeface="Arial" panose="020B0604020202020204" pitchFamily="34" charset="0"/>
              </a:rPr>
              <a:t>Your original values may differ since BIOS flips them on and off as the developers decided necessary</a:t>
            </a:r>
          </a:p>
          <a:p>
            <a:r>
              <a:rPr lang="en-US" sz="2200" dirty="0" smtClean="0">
                <a:latin typeface="Arial" panose="020B0604020202020204" pitchFamily="34" charset="0"/>
                <a:cs typeface="Arial" panose="020B0604020202020204" pitchFamily="34" charset="0"/>
              </a:rPr>
              <a:t>You can also take the “lazy” route to clear it and set it to 0x0000</a:t>
            </a:r>
          </a:p>
          <a:p>
            <a:r>
              <a:rPr lang="en-US" sz="2200" dirty="0" smtClean="0">
                <a:latin typeface="Arial" panose="020B0604020202020204" pitchFamily="34" charset="0"/>
                <a:cs typeface="Arial" panose="020B0604020202020204" pitchFamily="34" charset="0"/>
              </a:rPr>
              <a:t>Likewise you can set it to 0xFFFF to assert all the FWH decoders</a:t>
            </a:r>
          </a:p>
          <a:p>
            <a:r>
              <a:rPr lang="en-US" sz="2200" dirty="0" smtClean="0">
                <a:latin typeface="Arial" panose="020B0604020202020204" pitchFamily="34" charset="0"/>
                <a:cs typeface="Arial" panose="020B0604020202020204" pitchFamily="34" charset="0"/>
              </a:rPr>
              <a:t>Bit 15 is Read Only and </a:t>
            </a:r>
            <a:r>
              <a:rPr lang="en-US" sz="2200" u="sng" dirty="0" smtClean="0">
                <a:latin typeface="Arial" panose="020B0604020202020204" pitchFamily="34" charset="0"/>
                <a:cs typeface="Arial" panose="020B0604020202020204" pitchFamily="34" charset="0"/>
              </a:rPr>
              <a:t>always</a:t>
            </a:r>
            <a:r>
              <a:rPr lang="en-US" sz="2200" dirty="0" smtClean="0">
                <a:latin typeface="Arial" panose="020B0604020202020204" pitchFamily="34" charset="0"/>
                <a:cs typeface="Arial" panose="020B0604020202020204" pitchFamily="34" charset="0"/>
              </a:rPr>
              <a:t> asserted</a:t>
            </a:r>
          </a:p>
          <a:p>
            <a:endParaRPr lang="en-US" sz="2000" dirty="0" smtClean="0"/>
          </a:p>
          <a:p>
            <a:endParaRPr lang="en-US" sz="2000" dirty="0" smtClean="0"/>
          </a:p>
          <a:p>
            <a:endParaRPr lang="en-US" sz="2000" dirty="0"/>
          </a:p>
        </p:txBody>
      </p:sp>
      <p:sp>
        <p:nvSpPr>
          <p:cNvPr id="4" name="Oval 3"/>
          <p:cNvSpPr/>
          <p:nvPr/>
        </p:nvSpPr>
        <p:spPr>
          <a:xfrm>
            <a:off x="2260998" y="5232115"/>
            <a:ext cx="609600" cy="330485"/>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p:cNvSpPr>
            <a:spLocks noGrp="1"/>
          </p:cNvSpPr>
          <p:nvPr>
            <p:ph type="title"/>
          </p:nvPr>
        </p:nvSpPr>
        <p:spPr>
          <a:xfrm>
            <a:off x="517948" y="304800"/>
            <a:ext cx="8229600" cy="971764"/>
          </a:xfrm>
        </p:spPr>
        <p:txBody>
          <a:bodyPr>
            <a:normAutofit/>
          </a:bodyPr>
          <a:lstStyle/>
          <a:p>
            <a:r>
              <a:rPr lang="en-US" sz="3600" dirty="0"/>
              <a:t>Mini-Lab: BIOS Flash Decoding</a:t>
            </a:r>
          </a:p>
        </p:txBody>
      </p:sp>
      <p:sp>
        <p:nvSpPr>
          <p:cNvPr id="2" name="Slide Number Placeholder 1"/>
          <p:cNvSpPr>
            <a:spLocks noGrp="1"/>
          </p:cNvSpPr>
          <p:nvPr>
            <p:ph type="sldNum" sz="quarter" idx="12"/>
          </p:nvPr>
        </p:nvSpPr>
        <p:spPr/>
        <p:txBody>
          <a:bodyPr/>
          <a:lstStyle/>
          <a:p>
            <a:fld id="{B6F15528-21DE-4FAA-801E-634DDDAF4B2B}" type="slidenum">
              <a:rPr lang="en-US" smtClean="0"/>
              <a:pPr/>
              <a:t>86</a:t>
            </a:fld>
            <a:endParaRPr lang="en-US"/>
          </a:p>
        </p:txBody>
      </p:sp>
    </p:spTree>
    <p:extLst>
      <p:ext uri="{BB962C8B-B14F-4D97-AF65-F5344CB8AC3E}">
        <p14:creationId xmlns:p14="http://schemas.microsoft.com/office/powerpoint/2010/main" val="25855349"/>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8398" y="228600"/>
            <a:ext cx="8229600" cy="971764"/>
          </a:xfrm>
        </p:spPr>
        <p:txBody>
          <a:bodyPr>
            <a:normAutofit/>
          </a:bodyPr>
          <a:lstStyle/>
          <a:p>
            <a:r>
              <a:rPr lang="en-US" sz="3600" dirty="0" smtClean="0"/>
              <a:t>Pop Quiz!</a:t>
            </a:r>
            <a:endParaRPr lang="en-US" sz="3600" dirty="0"/>
          </a:p>
        </p:txBody>
      </p:sp>
      <p:sp>
        <p:nvSpPr>
          <p:cNvPr id="3" name="Content Placeholder 2"/>
          <p:cNvSpPr>
            <a:spLocks noGrp="1"/>
          </p:cNvSpPr>
          <p:nvPr>
            <p:ph idx="1"/>
          </p:nvPr>
        </p:nvSpPr>
        <p:spPr>
          <a:xfrm>
            <a:off x="381000" y="5105400"/>
            <a:ext cx="8305800" cy="1447800"/>
          </a:xfrm>
        </p:spPr>
        <p:txBody>
          <a:bodyPr>
            <a:normAutofit/>
          </a:bodyPr>
          <a:lstStyle/>
          <a:p>
            <a:r>
              <a:rPr lang="en-US" sz="2400" dirty="0" smtClean="0"/>
              <a:t>Why do you suppose bit 15 is RO and always asserted?</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250" y="1318148"/>
            <a:ext cx="5410200" cy="34597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Oval 4"/>
          <p:cNvSpPr/>
          <p:nvPr/>
        </p:nvSpPr>
        <p:spPr>
          <a:xfrm>
            <a:off x="1447800" y="2286000"/>
            <a:ext cx="5638800" cy="1447800"/>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87</a:t>
            </a:fld>
            <a:endParaRPr lang="en-US"/>
          </a:p>
        </p:txBody>
      </p:sp>
    </p:spTree>
    <p:extLst>
      <p:ext uri="{BB962C8B-B14F-4D97-AF65-F5344CB8AC3E}">
        <p14:creationId xmlns:p14="http://schemas.microsoft.com/office/powerpoint/2010/main" val="157595348"/>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6087" y="1295400"/>
            <a:ext cx="6497637" cy="281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70105" y="152400"/>
            <a:ext cx="8229600" cy="914400"/>
          </a:xfrm>
        </p:spPr>
        <p:txBody>
          <a:bodyPr>
            <a:normAutofit fontScale="90000"/>
          </a:bodyPr>
          <a:lstStyle/>
          <a:p>
            <a:r>
              <a:rPr lang="en-US" sz="3600" dirty="0" smtClean="0">
                <a:latin typeface="Arial" pitchFamily="34" charset="0"/>
                <a:cs typeface="Arial" pitchFamily="34" charset="0"/>
              </a:rPr>
              <a:t>Mini-data-collection Lab:</a:t>
            </a:r>
            <a:br>
              <a:rPr lang="en-US" sz="3600" dirty="0" smtClean="0">
                <a:latin typeface="Arial" pitchFamily="34" charset="0"/>
                <a:cs typeface="Arial" pitchFamily="34" charset="0"/>
              </a:rPr>
            </a:br>
            <a:r>
              <a:rPr lang="en-US" sz="3600" dirty="0" smtClean="0">
                <a:latin typeface="Arial" pitchFamily="34" charset="0"/>
                <a:cs typeface="Arial" pitchFamily="34" charset="0"/>
              </a:rPr>
              <a:t>Entry Vector in BIOS Binary</a:t>
            </a:r>
            <a:endParaRPr lang="en-US" sz="3600" dirty="0">
              <a:latin typeface="Arial" pitchFamily="34" charset="0"/>
              <a:cs typeface="Arial" pitchFamily="34" charset="0"/>
            </a:endParaRPr>
          </a:p>
        </p:txBody>
      </p:sp>
      <p:sp>
        <p:nvSpPr>
          <p:cNvPr id="3" name="Content Placeholder 2"/>
          <p:cNvSpPr>
            <a:spLocks noGrp="1"/>
          </p:cNvSpPr>
          <p:nvPr>
            <p:ph idx="1"/>
          </p:nvPr>
        </p:nvSpPr>
        <p:spPr>
          <a:xfrm>
            <a:off x="457200" y="4343400"/>
            <a:ext cx="8229600" cy="2362200"/>
          </a:xfrm>
          <a:ln>
            <a:noFill/>
          </a:ln>
        </p:spPr>
        <p:txBody>
          <a:bodyPr>
            <a:normAutofit fontScale="92500"/>
          </a:bodyPr>
          <a:lstStyle/>
          <a:p>
            <a:r>
              <a:rPr lang="en-US" sz="2400" dirty="0" smtClean="0">
                <a:latin typeface="Arial" pitchFamily="34" charset="0"/>
                <a:cs typeface="Arial" pitchFamily="34" charset="0"/>
              </a:rPr>
              <a:t>If we dump the BIOS and look at it in a hex editor, at the end of the file we will see a jump instruction (near, relative jump)</a:t>
            </a:r>
          </a:p>
          <a:p>
            <a:r>
              <a:rPr lang="en-US" sz="2400" dirty="0" smtClean="0">
                <a:latin typeface="Arial" pitchFamily="34" charset="0"/>
                <a:cs typeface="Arial" pitchFamily="34" charset="0"/>
              </a:rPr>
              <a:t>The chipset aligns the flash so that the limit of the BIOS region (always either the only/last region on the flash) aligns with address FFFF_FFF0h</a:t>
            </a:r>
          </a:p>
          <a:p>
            <a:r>
              <a:rPr lang="en-US" sz="2400" dirty="0" smtClean="0">
                <a:latin typeface="Arial" pitchFamily="34" charset="0"/>
                <a:cs typeface="Arial" pitchFamily="34" charset="0"/>
              </a:rPr>
              <a:t>The CPU executes these instructions in 16-bit Real Mode</a:t>
            </a:r>
          </a:p>
          <a:p>
            <a:endParaRPr lang="en-US" sz="2400" dirty="0">
              <a:latin typeface="Arial" pitchFamily="34" charset="0"/>
              <a:cs typeface="Arial" pitchFamily="34" charset="0"/>
            </a:endParaRPr>
          </a:p>
        </p:txBody>
      </p:sp>
      <p:sp>
        <p:nvSpPr>
          <p:cNvPr id="6" name="Oval 5"/>
          <p:cNvSpPr/>
          <p:nvPr/>
        </p:nvSpPr>
        <p:spPr>
          <a:xfrm>
            <a:off x="2209800" y="3494926"/>
            <a:ext cx="838200" cy="330485"/>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88</a:t>
            </a:fld>
            <a:endParaRPr lang="en-US"/>
          </a:p>
        </p:txBody>
      </p:sp>
    </p:spTree>
    <p:extLst>
      <p:ext uri="{BB962C8B-B14F-4D97-AF65-F5344CB8AC3E}">
        <p14:creationId xmlns:p14="http://schemas.microsoft.com/office/powerpoint/2010/main" val="2109897335"/>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Arial" pitchFamily="34" charset="0"/>
                <a:cs typeface="Arial" pitchFamily="34" charset="0"/>
              </a:rPr>
              <a:t>Real-Address Mode (Real Mode)</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600200"/>
            <a:ext cx="8229600" cy="4876800"/>
          </a:xfrm>
        </p:spPr>
        <p:txBody>
          <a:bodyPr>
            <a:normAutofit/>
          </a:bodyPr>
          <a:lstStyle/>
          <a:p>
            <a:r>
              <a:rPr lang="en-US" sz="2400" dirty="0" smtClean="0">
                <a:latin typeface="Arial" pitchFamily="34" charset="0"/>
                <a:cs typeface="Arial" pitchFamily="34" charset="0"/>
              </a:rPr>
              <a:t>The original x86 operating mode</a:t>
            </a:r>
          </a:p>
          <a:p>
            <a:r>
              <a:rPr lang="en-US" sz="2400" dirty="0" smtClean="0">
                <a:latin typeface="Arial" pitchFamily="34" charset="0"/>
                <a:cs typeface="Arial" pitchFamily="34" charset="0"/>
              </a:rPr>
              <a:t>Referred to as “Real Mode” for short</a:t>
            </a:r>
          </a:p>
          <a:p>
            <a:r>
              <a:rPr lang="en-US" sz="2400" dirty="0" smtClean="0">
                <a:latin typeface="Arial" pitchFamily="34" charset="0"/>
                <a:cs typeface="Arial" pitchFamily="34" charset="0"/>
              </a:rPr>
              <a:t>Introduced way back in 8086/8088 processors</a:t>
            </a:r>
          </a:p>
          <a:p>
            <a:r>
              <a:rPr lang="en-US" sz="2400" dirty="0" smtClean="0">
                <a:latin typeface="Arial" pitchFamily="34" charset="0"/>
                <a:cs typeface="Arial" pitchFamily="34" charset="0"/>
              </a:rPr>
              <a:t>Was the only operating mode until Protected Mode (with its "virtual addresses") was introduced in the Intel 286</a:t>
            </a:r>
          </a:p>
          <a:p>
            <a:r>
              <a:rPr lang="en-US" sz="2400" dirty="0" smtClean="0">
                <a:latin typeface="Arial" pitchFamily="34" charset="0"/>
                <a:cs typeface="Arial" pitchFamily="34" charset="0"/>
              </a:rPr>
              <a:t>Exists today solely for compatibility so that code written for 8086 will still run on a modern processor </a:t>
            </a:r>
          </a:p>
          <a:p>
            <a:pPr lvl="1"/>
            <a:r>
              <a:rPr lang="en-US" sz="2000" dirty="0" smtClean="0">
                <a:latin typeface="Arial" pitchFamily="34" charset="0"/>
                <a:cs typeface="Arial" pitchFamily="34" charset="0"/>
              </a:rPr>
              <a:t>Someday processors will boot into protected mode instead</a:t>
            </a:r>
          </a:p>
          <a:p>
            <a:r>
              <a:rPr lang="en-US" sz="2400" dirty="0" smtClean="0">
                <a:latin typeface="Arial" pitchFamily="34" charset="0"/>
                <a:cs typeface="Arial" pitchFamily="34" charset="0"/>
              </a:rPr>
              <a:t>In the BIOS’ I have looked at, the general theme seems to be to get out of Real Mode as fast as possible</a:t>
            </a:r>
          </a:p>
          <a:p>
            <a:r>
              <a:rPr lang="en-US" sz="2400" dirty="0" smtClean="0">
                <a:latin typeface="Arial" pitchFamily="34" charset="0"/>
                <a:cs typeface="Arial" pitchFamily="34" charset="0"/>
              </a:rPr>
              <a:t>Therefore we won’t stay here long either</a:t>
            </a:r>
          </a:p>
          <a:p>
            <a:endParaRPr lang="en-US" sz="2000" dirty="0" smtClean="0">
              <a:latin typeface="Arial" pitchFamily="34" charset="0"/>
              <a:cs typeface="Arial" pitchFamily="34" charset="0"/>
            </a:endParaRPr>
          </a:p>
          <a:p>
            <a:endParaRPr lang="en-US" sz="2400" dirty="0">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89</a:t>
            </a:fld>
            <a:endParaRPr lang="en-US"/>
          </a:p>
        </p:txBody>
      </p:sp>
    </p:spTree>
    <p:extLst>
      <p:ext uri="{BB962C8B-B14F-4D97-AF65-F5344CB8AC3E}">
        <p14:creationId xmlns:p14="http://schemas.microsoft.com/office/powerpoint/2010/main" val="46499733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90600"/>
          </a:xfrm>
        </p:spPr>
        <p:txBody>
          <a:bodyPr>
            <a:normAutofit/>
          </a:bodyPr>
          <a:lstStyle/>
          <a:p>
            <a:r>
              <a:rPr lang="en-US" sz="3600" dirty="0" smtClean="0">
                <a:latin typeface="Arial" panose="020B0604020202020204" pitchFamily="34" charset="0"/>
                <a:cs typeface="Arial" panose="020B0604020202020204" pitchFamily="34" charset="0"/>
              </a:rPr>
              <a:t>Course Outline</a:t>
            </a:r>
            <a:endParaRPr lang="en-US" sz="36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57200" y="1143000"/>
            <a:ext cx="8229600" cy="5486400"/>
          </a:xfrm>
        </p:spPr>
        <p:txBody>
          <a:bodyPr>
            <a:normAutofit lnSpcReduction="10000"/>
          </a:bodyPr>
          <a:lstStyle/>
          <a:p>
            <a:r>
              <a:rPr lang="en-US" sz="2000" dirty="0" smtClean="0">
                <a:latin typeface="Arial" panose="020B0604020202020204" pitchFamily="34" charset="0"/>
                <a:cs typeface="Arial" panose="020B0604020202020204" pitchFamily="34" charset="0"/>
              </a:rPr>
              <a:t>Introduction</a:t>
            </a:r>
          </a:p>
          <a:p>
            <a:r>
              <a:rPr lang="en-US" sz="2000" dirty="0" smtClean="0">
                <a:latin typeface="Arial" panose="020B0604020202020204" pitchFamily="34" charset="0"/>
                <a:cs typeface="Arial" panose="020B0604020202020204" pitchFamily="34" charset="0"/>
              </a:rPr>
              <a:t>Chipset basics</a:t>
            </a:r>
          </a:p>
          <a:p>
            <a:pPr lvl="1"/>
            <a:r>
              <a:rPr lang="en-US" sz="1600" dirty="0" smtClean="0">
                <a:latin typeface="Arial" panose="020B0604020202020204" pitchFamily="34" charset="0"/>
                <a:cs typeface="Arial" panose="020B0604020202020204" pitchFamily="34" charset="0"/>
              </a:rPr>
              <a:t>How to identify a chipset</a:t>
            </a:r>
          </a:p>
          <a:p>
            <a:r>
              <a:rPr lang="en-US" sz="2000" dirty="0" smtClean="0">
                <a:latin typeface="Arial" panose="020B0604020202020204" pitchFamily="34" charset="0"/>
                <a:cs typeface="Arial" panose="020B0604020202020204" pitchFamily="34" charset="0"/>
              </a:rPr>
              <a:t>Boot process Overview</a:t>
            </a:r>
            <a:endParaRPr lang="en-US" sz="2400" dirty="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Entry vector &amp; BIOS Operating Environment</a:t>
            </a:r>
          </a:p>
          <a:p>
            <a:r>
              <a:rPr lang="en-US" sz="2000" dirty="0" smtClean="0">
                <a:latin typeface="Arial" panose="020B0604020202020204" pitchFamily="34" charset="0"/>
                <a:cs typeface="Arial" panose="020B0604020202020204" pitchFamily="34" charset="0"/>
              </a:rPr>
              <a:t>Memory Map</a:t>
            </a:r>
          </a:p>
          <a:p>
            <a:r>
              <a:rPr lang="en-US" sz="2000" dirty="0" smtClean="0">
                <a:latin typeface="Arial" panose="020B0604020202020204" pitchFamily="34" charset="0"/>
                <a:cs typeface="Arial" panose="020B0604020202020204" pitchFamily="34" charset="0"/>
              </a:rPr>
              <a:t>I/O</a:t>
            </a:r>
          </a:p>
          <a:p>
            <a:pPr lvl="1"/>
            <a:r>
              <a:rPr lang="en-US" sz="1800" dirty="0" smtClean="0">
                <a:latin typeface="Arial" panose="020B0604020202020204" pitchFamily="34" charset="0"/>
                <a:cs typeface="Arial" panose="020B0604020202020204" pitchFamily="34" charset="0"/>
              </a:rPr>
              <a:t>Memory-mapped IO</a:t>
            </a:r>
          </a:p>
          <a:p>
            <a:pPr lvl="1"/>
            <a:r>
              <a:rPr lang="en-US" sz="1800" dirty="0" smtClean="0">
                <a:latin typeface="Arial" panose="020B0604020202020204" pitchFamily="34" charset="0"/>
                <a:cs typeface="Arial" panose="020B0604020202020204" pitchFamily="34" charset="0"/>
              </a:rPr>
              <a:t>Port IO</a:t>
            </a:r>
          </a:p>
          <a:p>
            <a:pPr lvl="1"/>
            <a:r>
              <a:rPr lang="en-US" sz="1800" dirty="0" smtClean="0">
                <a:latin typeface="Arial" panose="020B0604020202020204" pitchFamily="34" charset="0"/>
                <a:cs typeface="Arial" panose="020B0604020202020204" pitchFamily="34" charset="0"/>
              </a:rPr>
              <a:t>PCI</a:t>
            </a:r>
          </a:p>
          <a:p>
            <a:pPr lvl="1"/>
            <a:r>
              <a:rPr lang="en-US" sz="1800" dirty="0" smtClean="0">
                <a:latin typeface="Arial" panose="020B0604020202020204" pitchFamily="34" charset="0"/>
                <a:cs typeface="Arial" panose="020B0604020202020204" pitchFamily="34" charset="0"/>
              </a:rPr>
              <a:t>PCI Option ROMs</a:t>
            </a:r>
          </a:p>
          <a:p>
            <a:r>
              <a:rPr lang="en-US" sz="1800" dirty="0" smtClean="0">
                <a:latin typeface="Arial" panose="020B0604020202020204" pitchFamily="34" charset="0"/>
                <a:cs typeface="Arial" panose="020B0604020202020204" pitchFamily="34" charset="0"/>
              </a:rPr>
              <a:t>System Management Mode (SMM)</a:t>
            </a:r>
          </a:p>
          <a:p>
            <a:r>
              <a:rPr lang="en-US" sz="1800" dirty="0" smtClean="0">
                <a:latin typeface="Arial" panose="020B0604020202020204" pitchFamily="34" charset="0"/>
                <a:cs typeface="Arial" panose="020B0604020202020204" pitchFamily="34" charset="0"/>
              </a:rPr>
              <a:t>BIOS Flash (Serial Peripheral Interface (SPI), mostly)</a:t>
            </a:r>
          </a:p>
          <a:p>
            <a:r>
              <a:rPr lang="en-US" sz="1800" dirty="0" smtClean="0">
                <a:latin typeface="Arial" panose="020B0604020202020204" pitchFamily="34" charset="0"/>
                <a:cs typeface="Arial" panose="020B0604020202020204" pitchFamily="34" charset="0"/>
              </a:rPr>
              <a:t>Trusted Computing Technologies (TPM)</a:t>
            </a:r>
          </a:p>
          <a:p>
            <a:r>
              <a:rPr lang="en-US" sz="1800" dirty="0" smtClean="0">
                <a:latin typeface="Arial" panose="020B0604020202020204" pitchFamily="34" charset="0"/>
                <a:cs typeface="Arial" panose="020B0604020202020204" pitchFamily="34" charset="0"/>
              </a:rPr>
              <a:t>Introduction to UEFI</a:t>
            </a:r>
          </a:p>
          <a:p>
            <a:pPr lvl="1"/>
            <a:r>
              <a:rPr lang="en-US" sz="1800" dirty="0" smtClean="0">
                <a:latin typeface="Arial" panose="020B0604020202020204" pitchFamily="34" charset="0"/>
                <a:cs typeface="Arial" panose="020B0604020202020204" pitchFamily="34" charset="0"/>
              </a:rPr>
              <a:t>Forensic analysis of UEFI BIOS</a:t>
            </a:r>
          </a:p>
          <a:p>
            <a:pPr lvl="1"/>
            <a:r>
              <a:rPr lang="en-US" sz="1800" dirty="0" smtClean="0">
                <a:latin typeface="Arial" panose="020B0604020202020204" pitchFamily="34" charset="0"/>
                <a:cs typeface="Arial" panose="020B0604020202020204" pitchFamily="34" charset="0"/>
              </a:rPr>
              <a:t>Secure Boot</a:t>
            </a:r>
            <a:endParaRPr lang="en-US" sz="1800" dirty="0">
              <a:latin typeface="Arial" panose="020B0604020202020204" pitchFamily="34" charset="0"/>
              <a:cs typeface="Arial" panose="020B0604020202020204" pitchFamily="34" charset="0"/>
            </a:endParaRPr>
          </a:p>
        </p:txBody>
      </p:sp>
      <p:sp>
        <p:nvSpPr>
          <p:cNvPr id="4" name="TextBox 3"/>
          <p:cNvSpPr txBox="1"/>
          <p:nvPr/>
        </p:nvSpPr>
        <p:spPr>
          <a:xfrm>
            <a:off x="6865219" y="3109436"/>
            <a:ext cx="2133600" cy="1477328"/>
          </a:xfrm>
          <a:prstGeom prst="rect">
            <a:avLst/>
          </a:prstGeom>
          <a:noFill/>
        </p:spPr>
        <p:txBody>
          <a:bodyPr wrap="square" rtlCol="0">
            <a:spAutoFit/>
          </a:bodyPr>
          <a:lstStyle/>
          <a:p>
            <a:pPr algn="ctr"/>
            <a:r>
              <a:rPr lang="en-US" b="1" dirty="0" smtClean="0"/>
              <a:t>If you extrapolate well you will also learn how to write tools to do your own measuring  ;)</a:t>
            </a:r>
            <a:endParaRPr lang="en-US" b="1" dirty="0"/>
          </a:p>
        </p:txBody>
      </p:sp>
      <p:sp>
        <p:nvSpPr>
          <p:cNvPr id="5" name="Right Brace 4"/>
          <p:cNvSpPr/>
          <p:nvPr/>
        </p:nvSpPr>
        <p:spPr>
          <a:xfrm>
            <a:off x="6096000" y="1066800"/>
            <a:ext cx="762000" cy="55626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9</a:t>
            </a:fld>
            <a:endParaRPr lang="en-US"/>
          </a:p>
        </p:txBody>
      </p:sp>
    </p:spTree>
    <p:extLst>
      <p:ext uri="{BB962C8B-B14F-4D97-AF65-F5344CB8AC3E}">
        <p14:creationId xmlns:p14="http://schemas.microsoft.com/office/powerpoint/2010/main" val="132319078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Arial" pitchFamily="34" charset="0"/>
                <a:cs typeface="Arial" pitchFamily="34" charset="0"/>
              </a:rPr>
              <a:t>Real Mode</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600200"/>
            <a:ext cx="8229600" cy="4876800"/>
          </a:xfrm>
        </p:spPr>
        <p:txBody>
          <a:bodyPr>
            <a:normAutofit/>
          </a:bodyPr>
          <a:lstStyle/>
          <a:p>
            <a:r>
              <a:rPr lang="en-US" sz="2400" dirty="0" smtClean="0">
                <a:latin typeface="Arial" pitchFamily="34" charset="0"/>
                <a:cs typeface="Arial" pitchFamily="34" charset="0"/>
              </a:rPr>
              <a:t>16-bit operating mode</a:t>
            </a:r>
          </a:p>
          <a:p>
            <a:r>
              <a:rPr lang="en-US" sz="2400" dirty="0" smtClean="0">
                <a:latin typeface="Arial" pitchFamily="34" charset="0"/>
                <a:cs typeface="Arial" pitchFamily="34" charset="0"/>
              </a:rPr>
              <a:t>Segmented memory model</a:t>
            </a:r>
          </a:p>
          <a:p>
            <a:r>
              <a:rPr lang="en-US" sz="2400" dirty="0" smtClean="0">
                <a:latin typeface="Arial" pitchFamily="34" charset="0"/>
                <a:cs typeface="Arial" pitchFamily="34" charset="0"/>
              </a:rPr>
              <a:t>When operating in real-address mode, the default addressing and operand size is 16 bits</a:t>
            </a:r>
          </a:p>
          <a:p>
            <a:r>
              <a:rPr lang="en-US" sz="2400" dirty="0" smtClean="0">
                <a:latin typeface="Arial" pitchFamily="34" charset="0"/>
                <a:cs typeface="Arial" pitchFamily="34" charset="0"/>
              </a:rPr>
              <a:t>An address-size override can be used in real-address mode to enable access to 32-bit addressing (like the extended general-purpose registers EAX, EDX, etc.) </a:t>
            </a:r>
          </a:p>
          <a:p>
            <a:r>
              <a:rPr lang="en-US" sz="2400" dirty="0" smtClean="0">
                <a:latin typeface="Arial" pitchFamily="34" charset="0"/>
                <a:cs typeface="Arial" pitchFamily="34" charset="0"/>
              </a:rPr>
              <a:t>However, the maximum allowable 32-bit linear address is still 000F_FFFFH (2</a:t>
            </a:r>
            <a:r>
              <a:rPr lang="en-US" sz="2400" baseline="30000" dirty="0" smtClean="0">
                <a:latin typeface="Arial" pitchFamily="34" charset="0"/>
                <a:cs typeface="Arial" pitchFamily="34" charset="0"/>
              </a:rPr>
              <a:t>20 </a:t>
            </a:r>
            <a:r>
              <a:rPr lang="en-US" sz="2400" dirty="0" smtClean="0">
                <a:latin typeface="Arial" pitchFamily="34" charset="0"/>
                <a:cs typeface="Arial" pitchFamily="34" charset="0"/>
              </a:rPr>
              <a:t>-1)</a:t>
            </a:r>
          </a:p>
          <a:p>
            <a:r>
              <a:rPr lang="en-US" sz="2400" dirty="0" smtClean="0">
                <a:latin typeface="Arial" pitchFamily="34" charset="0"/>
                <a:cs typeface="Arial" pitchFamily="34" charset="0"/>
              </a:rPr>
              <a:t>So how can it address FFFF_FFF0h?</a:t>
            </a:r>
          </a:p>
          <a:p>
            <a:pPr lvl="1"/>
            <a:r>
              <a:rPr lang="en-US" sz="2000" dirty="0" smtClean="0">
                <a:latin typeface="Arial" pitchFamily="34" charset="0"/>
                <a:cs typeface="Arial" pitchFamily="34" charset="0"/>
              </a:rPr>
              <a:t>We’ll answer that in a bit</a:t>
            </a:r>
            <a:endParaRPr lang="en-US" sz="2000" dirty="0">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90</a:t>
            </a:fld>
            <a:endParaRPr lang="en-US"/>
          </a:p>
        </p:txBody>
      </p:sp>
    </p:spTree>
    <p:extLst>
      <p:ext uri="{BB962C8B-B14F-4D97-AF65-F5344CB8AC3E}">
        <p14:creationId xmlns:p14="http://schemas.microsoft.com/office/powerpoint/2010/main" val="2336130941"/>
      </p:ext>
    </p:extLst>
  </p:cSld>
  <p:clrMapOvr>
    <a:masterClrMapping/>
  </p:clrMapOvr>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110"/>
            <a:ext cx="8229600" cy="1143000"/>
          </a:xfrm>
        </p:spPr>
        <p:txBody>
          <a:bodyPr>
            <a:normAutofit/>
          </a:bodyPr>
          <a:lstStyle/>
          <a:p>
            <a:r>
              <a:rPr lang="en-US" sz="3200" dirty="0" smtClean="0">
                <a:latin typeface="Arial" pitchFamily="34" charset="0"/>
                <a:cs typeface="Arial" pitchFamily="34" charset="0"/>
              </a:rPr>
              <a:t>Real Mode Addressing: Segment Registers</a:t>
            </a:r>
          </a:p>
        </p:txBody>
      </p:sp>
      <p:sp>
        <p:nvSpPr>
          <p:cNvPr id="3" name="Content Placeholder 2"/>
          <p:cNvSpPr>
            <a:spLocks noGrp="1"/>
          </p:cNvSpPr>
          <p:nvPr>
            <p:ph idx="1"/>
          </p:nvPr>
        </p:nvSpPr>
        <p:spPr>
          <a:xfrm>
            <a:off x="457200" y="3581400"/>
            <a:ext cx="8229600" cy="3200400"/>
          </a:xfrm>
        </p:spPr>
        <p:txBody>
          <a:bodyPr>
            <a:normAutofit fontScale="85000" lnSpcReduction="20000"/>
          </a:bodyPr>
          <a:lstStyle/>
          <a:p>
            <a:r>
              <a:rPr lang="en-US" sz="2400" dirty="0" smtClean="0">
                <a:latin typeface="Arial" pitchFamily="34" charset="0"/>
                <a:cs typeface="Arial" pitchFamily="34" charset="0"/>
              </a:rPr>
              <a:t>CS, DS, SS, ES, FS, GS</a:t>
            </a:r>
          </a:p>
          <a:p>
            <a:r>
              <a:rPr lang="en-US" sz="2400" dirty="0" smtClean="0">
                <a:latin typeface="Arial" pitchFamily="34" charset="0"/>
                <a:cs typeface="Arial" pitchFamily="34" charset="0"/>
              </a:rPr>
              <a:t>Only six segments can be active at any one time</a:t>
            </a:r>
          </a:p>
          <a:p>
            <a:r>
              <a:rPr lang="en-US" sz="2400" dirty="0" smtClean="0">
                <a:latin typeface="Arial" pitchFamily="34" charset="0"/>
                <a:cs typeface="Arial" pitchFamily="34" charset="0"/>
              </a:rPr>
              <a:t>16-bit segment selector contains a pointer to a memory segment of 64 Kbytes (max)</a:t>
            </a:r>
          </a:p>
          <a:p>
            <a:r>
              <a:rPr lang="en-US" sz="2400" dirty="0" smtClean="0">
                <a:latin typeface="Arial" pitchFamily="34" charset="0"/>
                <a:cs typeface="Arial" pitchFamily="34" charset="0"/>
              </a:rPr>
              <a:t>16-bit Effective address can access up to 64KB of memory address space</a:t>
            </a:r>
          </a:p>
          <a:p>
            <a:r>
              <a:rPr lang="en-US" sz="2400" dirty="0" smtClean="0">
                <a:latin typeface="Arial" pitchFamily="34" charset="0"/>
                <a:cs typeface="Arial" pitchFamily="34" charset="0"/>
              </a:rPr>
              <a:t>Segment Selector combines with effective address to provide a 20-bit linear address</a:t>
            </a:r>
          </a:p>
          <a:p>
            <a:r>
              <a:rPr lang="en-US" sz="2400" dirty="0" smtClean="0">
                <a:latin typeface="Arial" pitchFamily="34" charset="0"/>
                <a:cs typeface="Arial" pitchFamily="34" charset="0"/>
              </a:rPr>
              <a:t>So an application running in real mode can access an address space of up to 384 KB at a time (including stack segment) without switching segments</a:t>
            </a:r>
          </a:p>
        </p:txBody>
      </p:sp>
      <p:pic>
        <p:nvPicPr>
          <p:cNvPr id="7" name="Picture 3"/>
          <p:cNvPicPr>
            <a:picLocks noChangeAspect="1" noChangeArrowheads="1"/>
          </p:cNvPicPr>
          <p:nvPr/>
        </p:nvPicPr>
        <p:blipFill>
          <a:blip r:embed="rId3" cstate="print"/>
          <a:srcRect/>
          <a:stretch>
            <a:fillRect/>
          </a:stretch>
        </p:blipFill>
        <p:spPr bwMode="auto">
          <a:xfrm>
            <a:off x="1524000" y="1069765"/>
            <a:ext cx="5867400" cy="2283035"/>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B6F15528-21DE-4FAA-801E-634DDDAF4B2B}" type="slidenum">
              <a:rPr lang="en-US" smtClean="0"/>
              <a:pPr/>
              <a:t>91</a:t>
            </a:fld>
            <a:endParaRPr lang="en-US"/>
          </a:p>
        </p:txBody>
      </p:sp>
    </p:spTree>
    <p:extLst>
      <p:ext uri="{BB962C8B-B14F-4D97-AF65-F5344CB8AC3E}">
        <p14:creationId xmlns:p14="http://schemas.microsoft.com/office/powerpoint/2010/main" val="1629864682"/>
      </p:ext>
    </p:extLst>
  </p:cSld>
  <p:clrMapOvr>
    <a:masterClrMapping/>
  </p:clrMapOvr>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6" y="76200"/>
            <a:ext cx="8229600" cy="914400"/>
          </a:xfrm>
        </p:spPr>
        <p:txBody>
          <a:bodyPr>
            <a:normAutofit/>
          </a:bodyPr>
          <a:lstStyle/>
          <a:p>
            <a:r>
              <a:rPr lang="en-US" sz="3200" dirty="0" smtClean="0">
                <a:latin typeface="Arial" pitchFamily="34" charset="0"/>
                <a:cs typeface="Arial" pitchFamily="34" charset="0"/>
              </a:rPr>
              <a:t>Real Mode Addressing</a:t>
            </a:r>
          </a:p>
        </p:txBody>
      </p:sp>
      <p:sp>
        <p:nvSpPr>
          <p:cNvPr id="5" name="TextBox 4"/>
          <p:cNvSpPr txBox="1"/>
          <p:nvPr/>
        </p:nvSpPr>
        <p:spPr>
          <a:xfrm>
            <a:off x="0" y="6477000"/>
            <a:ext cx="3224794" cy="369332"/>
          </a:xfrm>
          <a:prstGeom prst="rect">
            <a:avLst/>
          </a:prstGeom>
          <a:noFill/>
        </p:spPr>
        <p:txBody>
          <a:bodyPr wrap="none" rtlCol="0">
            <a:spAutoFit/>
          </a:bodyPr>
          <a:lstStyle/>
          <a:p>
            <a:r>
              <a:rPr lang="en-US" dirty="0" smtClean="0"/>
              <a:t>Intel  Developers Manual, 20.1.1</a:t>
            </a:r>
            <a:endParaRPr lang="en-US" dirty="0"/>
          </a:p>
        </p:txBody>
      </p:sp>
      <p:pic>
        <p:nvPicPr>
          <p:cNvPr id="4099" name="Picture 3"/>
          <p:cNvPicPr>
            <a:picLocks noChangeAspect="1" noChangeArrowheads="1"/>
          </p:cNvPicPr>
          <p:nvPr/>
        </p:nvPicPr>
        <p:blipFill>
          <a:blip r:embed="rId3" cstate="print"/>
          <a:srcRect/>
          <a:stretch>
            <a:fillRect/>
          </a:stretch>
        </p:blipFill>
        <p:spPr bwMode="auto">
          <a:xfrm>
            <a:off x="305655" y="1371600"/>
            <a:ext cx="4788507" cy="1863233"/>
          </a:xfrm>
          <a:prstGeom prst="rect">
            <a:avLst/>
          </a:prstGeom>
          <a:noFill/>
          <a:ln w="9525">
            <a:noFill/>
            <a:miter lim="800000"/>
            <a:headEnd/>
            <a:tailEnd/>
          </a:ln>
        </p:spPr>
      </p:pic>
      <p:pic>
        <p:nvPicPr>
          <p:cNvPr id="717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50000"/>
          <a:stretch/>
        </p:blipFill>
        <p:spPr bwMode="auto">
          <a:xfrm>
            <a:off x="866345" y="3810000"/>
            <a:ext cx="3667125" cy="1843087"/>
          </a:xfrm>
          <a:prstGeom prst="rect">
            <a:avLst/>
          </a:prstGeom>
          <a:noFill/>
          <a:ln w="9525">
            <a:solidFill>
              <a:schemeClr val="tx2">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9" name="Content Placeholder 2"/>
          <p:cNvSpPr>
            <a:spLocks noGrp="1"/>
          </p:cNvSpPr>
          <p:nvPr>
            <p:ph idx="1"/>
          </p:nvPr>
        </p:nvSpPr>
        <p:spPr>
          <a:xfrm>
            <a:off x="5181600" y="1066800"/>
            <a:ext cx="3505200" cy="5594866"/>
          </a:xfrm>
        </p:spPr>
        <p:txBody>
          <a:bodyPr>
            <a:normAutofit fontScale="92500" lnSpcReduction="10000"/>
          </a:bodyPr>
          <a:lstStyle/>
          <a:p>
            <a:r>
              <a:rPr lang="en-US" sz="2400" dirty="0" smtClean="0">
                <a:latin typeface="Arial" pitchFamily="34" charset="0"/>
                <a:cs typeface="Arial" pitchFamily="34" charset="0"/>
              </a:rPr>
              <a:t>As shown in Figure 20-1 in the Intel SW Developers guide</a:t>
            </a:r>
          </a:p>
          <a:p>
            <a:r>
              <a:rPr lang="en-US" sz="2400" dirty="0" smtClean="0">
                <a:latin typeface="Arial" pitchFamily="34" charset="0"/>
                <a:cs typeface="Arial" pitchFamily="34" charset="0"/>
              </a:rPr>
              <a:t>The Segment Selector (CS, DS, SS, etc.) is left-shifted 4 bits</a:t>
            </a:r>
          </a:p>
          <a:p>
            <a:r>
              <a:rPr lang="en-US" sz="2400" dirty="0" smtClean="0">
                <a:latin typeface="Arial" pitchFamily="34" charset="0"/>
                <a:cs typeface="Arial" pitchFamily="34" charset="0"/>
              </a:rPr>
              <a:t>The 16-bit Segment Selector is then added to a 16-bit effective address (or offset if you will) within the segment</a:t>
            </a:r>
          </a:p>
          <a:p>
            <a:r>
              <a:rPr lang="en-US" sz="2400" dirty="0" smtClean="0">
                <a:latin typeface="Arial" pitchFamily="34" charset="0"/>
                <a:cs typeface="Arial" pitchFamily="34" charset="0"/>
              </a:rPr>
              <a:t>Remember, upon entry into the BIOS, all linear addresses are translated as physical</a:t>
            </a:r>
            <a:r>
              <a:rPr lang="en-US" sz="2400" dirty="0">
                <a:latin typeface="Arial" pitchFamily="34" charset="0"/>
                <a:cs typeface="Arial" pitchFamily="34" charset="0"/>
              </a:rPr>
              <a:t> </a:t>
            </a:r>
            <a:r>
              <a:rPr lang="en-US" sz="2400" dirty="0" smtClean="0">
                <a:latin typeface="Arial" pitchFamily="34" charset="0"/>
                <a:cs typeface="Arial" pitchFamily="34" charset="0"/>
              </a:rPr>
              <a:t>(per CR0)</a:t>
            </a:r>
          </a:p>
        </p:txBody>
      </p:sp>
      <p:sp>
        <p:nvSpPr>
          <p:cNvPr id="3" name="Slide Number Placeholder 2"/>
          <p:cNvSpPr>
            <a:spLocks noGrp="1"/>
          </p:cNvSpPr>
          <p:nvPr>
            <p:ph type="sldNum" sz="quarter" idx="12"/>
          </p:nvPr>
        </p:nvSpPr>
        <p:spPr/>
        <p:txBody>
          <a:bodyPr/>
          <a:lstStyle/>
          <a:p>
            <a:fld id="{B6F15528-21DE-4FAA-801E-634DDDAF4B2B}" type="slidenum">
              <a:rPr lang="en-US" smtClean="0"/>
              <a:pPr/>
              <a:t>92</a:t>
            </a:fld>
            <a:endParaRPr lang="en-US"/>
          </a:p>
        </p:txBody>
      </p:sp>
    </p:spTree>
    <p:extLst>
      <p:ext uri="{BB962C8B-B14F-4D97-AF65-F5344CB8AC3E}">
        <p14:creationId xmlns:p14="http://schemas.microsoft.com/office/powerpoint/2010/main" val="422769231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286" y="76200"/>
            <a:ext cx="8229600" cy="914400"/>
          </a:xfrm>
        </p:spPr>
        <p:txBody>
          <a:bodyPr>
            <a:normAutofit/>
          </a:bodyPr>
          <a:lstStyle/>
          <a:p>
            <a:r>
              <a:rPr lang="en-US" sz="3200" dirty="0" smtClean="0">
                <a:latin typeface="Arial" pitchFamily="34" charset="0"/>
                <a:cs typeface="Arial" pitchFamily="34" charset="0"/>
              </a:rPr>
              <a:t>Real Mode Addressing Problem: Overlap</a:t>
            </a:r>
          </a:p>
        </p:txBody>
      </p:sp>
      <p:sp>
        <p:nvSpPr>
          <p:cNvPr id="5" name="TextBox 4"/>
          <p:cNvSpPr txBox="1"/>
          <p:nvPr/>
        </p:nvSpPr>
        <p:spPr>
          <a:xfrm>
            <a:off x="0" y="6477000"/>
            <a:ext cx="3224794" cy="369332"/>
          </a:xfrm>
          <a:prstGeom prst="rect">
            <a:avLst/>
          </a:prstGeom>
          <a:noFill/>
        </p:spPr>
        <p:txBody>
          <a:bodyPr wrap="none" rtlCol="0">
            <a:spAutoFit/>
          </a:bodyPr>
          <a:lstStyle/>
          <a:p>
            <a:r>
              <a:rPr lang="en-US" dirty="0" smtClean="0"/>
              <a:t>Intel  Developers Manual, 20.1.1</a:t>
            </a:r>
            <a:endParaRPr lang="en-US" dirty="0"/>
          </a:p>
        </p:txBody>
      </p:sp>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4149"/>
          <a:stretch/>
        </p:blipFill>
        <p:spPr bwMode="auto">
          <a:xfrm>
            <a:off x="609600" y="1600200"/>
            <a:ext cx="3667125" cy="3839110"/>
          </a:xfrm>
          <a:prstGeom prst="rect">
            <a:avLst/>
          </a:prstGeom>
          <a:noFill/>
          <a:ln w="9525">
            <a:solidFill>
              <a:schemeClr val="tx2">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7" name="Content Placeholder 2"/>
          <p:cNvSpPr>
            <a:spLocks noGrp="1"/>
          </p:cNvSpPr>
          <p:nvPr>
            <p:ph idx="1"/>
          </p:nvPr>
        </p:nvSpPr>
        <p:spPr>
          <a:xfrm>
            <a:off x="4724400" y="1371600"/>
            <a:ext cx="4114800" cy="5181600"/>
          </a:xfrm>
        </p:spPr>
        <p:txBody>
          <a:bodyPr>
            <a:normAutofit/>
          </a:bodyPr>
          <a:lstStyle/>
          <a:p>
            <a:r>
              <a:rPr lang="en-US" sz="2400" dirty="0" smtClean="0">
                <a:latin typeface="Arial" pitchFamily="34" charset="0"/>
                <a:cs typeface="Arial" pitchFamily="34" charset="0"/>
              </a:rPr>
              <a:t>Addresses in different segments can overlap</a:t>
            </a:r>
          </a:p>
          <a:p>
            <a:r>
              <a:rPr lang="en-US" sz="2400" dirty="0" smtClean="0">
                <a:latin typeface="Arial" pitchFamily="34" charset="0"/>
                <a:cs typeface="Arial" pitchFamily="34" charset="0"/>
              </a:rPr>
              <a:t>Given such a limited environment it’s no wonder we want to choose a different operating mode as soon as possible</a:t>
            </a:r>
          </a:p>
          <a:p>
            <a:endParaRPr lang="en-US" sz="2400" dirty="0">
              <a:latin typeface="Arial" pitchFamily="34" charset="0"/>
              <a:cs typeface="Arial" pitchFamily="34" charset="0"/>
            </a:endParaRPr>
          </a:p>
        </p:txBody>
      </p:sp>
      <p:sp>
        <p:nvSpPr>
          <p:cNvPr id="3" name="Oval 2"/>
          <p:cNvSpPr/>
          <p:nvPr/>
        </p:nvSpPr>
        <p:spPr>
          <a:xfrm>
            <a:off x="2819400" y="2763748"/>
            <a:ext cx="1524000" cy="6096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819400" y="4790326"/>
            <a:ext cx="1524000" cy="6096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93</a:t>
            </a:fld>
            <a:endParaRPr lang="en-US"/>
          </a:p>
        </p:txBody>
      </p:sp>
    </p:spTree>
    <p:extLst>
      <p:ext uri="{BB962C8B-B14F-4D97-AF65-F5344CB8AC3E}">
        <p14:creationId xmlns:p14="http://schemas.microsoft.com/office/powerpoint/2010/main" val="28766457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Number Placeholder 5"/>
          <p:cNvSpPr>
            <a:spLocks noGrp="1"/>
          </p:cNvSpPr>
          <p:nvPr>
            <p:ph type="sldNum" sz="quarter" idx="12"/>
          </p:nvPr>
        </p:nvSpPr>
        <p:spPr>
          <a:noFill/>
        </p:spPr>
        <p:txBody>
          <a:bodyPr/>
          <a:lstStyle/>
          <a:p>
            <a:fld id="{DCE59D70-4FE5-4329-92E5-BD2DB8A154F5}" type="slidenum">
              <a:rPr lang="en-US"/>
              <a:pPr/>
              <a:t>94</a:t>
            </a:fld>
            <a:endParaRPr lang="en-US"/>
          </a:p>
        </p:txBody>
      </p:sp>
      <p:sp>
        <p:nvSpPr>
          <p:cNvPr id="70659" name="Rectangle 2"/>
          <p:cNvSpPr>
            <a:spLocks noGrp="1" noChangeArrowheads="1"/>
          </p:cNvSpPr>
          <p:nvPr>
            <p:ph type="title"/>
          </p:nvPr>
        </p:nvSpPr>
        <p:spPr>
          <a:xfrm>
            <a:off x="685800" y="76200"/>
            <a:ext cx="7772400" cy="990600"/>
          </a:xfrm>
        </p:spPr>
        <p:txBody>
          <a:bodyPr>
            <a:normAutofit/>
          </a:bodyPr>
          <a:lstStyle/>
          <a:p>
            <a:r>
              <a:rPr lang="en-US" sz="3600" dirty="0" smtClean="0"/>
              <a:t>F:FFF0 != FFFF:FFF0</a:t>
            </a:r>
          </a:p>
        </p:txBody>
      </p:sp>
      <p:sp>
        <p:nvSpPr>
          <p:cNvPr id="70660" name="Rectangle 3"/>
          <p:cNvSpPr>
            <a:spLocks noGrp="1" noChangeArrowheads="1"/>
          </p:cNvSpPr>
          <p:nvPr>
            <p:ph type="body" idx="1"/>
          </p:nvPr>
        </p:nvSpPr>
        <p:spPr>
          <a:xfrm>
            <a:off x="685800" y="1295400"/>
            <a:ext cx="7772400" cy="4114800"/>
          </a:xfrm>
        </p:spPr>
        <p:txBody>
          <a:bodyPr/>
          <a:lstStyle/>
          <a:p>
            <a:r>
              <a:rPr lang="en-US" sz="2400" dirty="0" smtClean="0">
                <a:latin typeface="Arial" pitchFamily="34" charset="0"/>
                <a:cs typeface="Arial" pitchFamily="34" charset="0"/>
              </a:rPr>
              <a:t>Every segment register has a “visible” part and a “hidden” part. </a:t>
            </a:r>
          </a:p>
          <a:p>
            <a:pPr eaLnBrk="1" hangingPunct="1"/>
            <a:r>
              <a:rPr lang="en-US" sz="2400" dirty="0" smtClean="0">
                <a:latin typeface="Arial" pitchFamily="34" charset="0"/>
                <a:cs typeface="Arial" pitchFamily="34" charset="0"/>
              </a:rPr>
              <a:t>Intel sometimes refers to the “hidden part” as the “descriptor cache”</a:t>
            </a:r>
          </a:p>
          <a:p>
            <a:r>
              <a:rPr lang="en-US" sz="2400" dirty="0" smtClean="0">
                <a:latin typeface="Arial" pitchFamily="34" charset="0"/>
                <a:cs typeface="Arial" pitchFamily="34" charset="0"/>
              </a:rPr>
              <a:t>It’s called “cache” because it stores the descriptor info so that the processor doesn’t have to resolve it each time a memory address is accessed</a:t>
            </a:r>
          </a:p>
        </p:txBody>
      </p:sp>
      <p:pic>
        <p:nvPicPr>
          <p:cNvPr id="8" name="Picture 4" descr="SegmentRegisters"/>
          <p:cNvPicPr>
            <a:picLocks noChangeAspect="1" noChangeArrowheads="1"/>
          </p:cNvPicPr>
          <p:nvPr/>
        </p:nvPicPr>
        <p:blipFill>
          <a:blip r:embed="rId3" cstate="print"/>
          <a:srcRect/>
          <a:stretch>
            <a:fillRect/>
          </a:stretch>
        </p:blipFill>
        <p:spPr bwMode="auto">
          <a:xfrm>
            <a:off x="2024009" y="4267200"/>
            <a:ext cx="5168900" cy="2362200"/>
          </a:xfrm>
          <a:prstGeom prst="rect">
            <a:avLst/>
          </a:prstGeom>
          <a:noFill/>
          <a:ln w="9525">
            <a:noFill/>
            <a:miter lim="800000"/>
            <a:headEnd/>
            <a:tailEnd/>
          </a:ln>
        </p:spPr>
      </p:pic>
    </p:spTree>
    <p:extLst>
      <p:ext uri="{BB962C8B-B14F-4D97-AF65-F5344CB8AC3E}">
        <p14:creationId xmlns:p14="http://schemas.microsoft.com/office/powerpoint/2010/main" val="1916288182"/>
      </p:ext>
    </p:extLst>
  </p:cSld>
  <p:clrMapOvr>
    <a:masterClrMapping/>
  </p:clrMapOvr>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Arial" pitchFamily="34" charset="0"/>
                <a:cs typeface="Arial" pitchFamily="34" charset="0"/>
              </a:rPr>
              <a:t>Descriptor Cache</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600200"/>
            <a:ext cx="8229600" cy="4572000"/>
          </a:xfrm>
        </p:spPr>
        <p:txBody>
          <a:bodyPr>
            <a:normAutofit fontScale="92500"/>
          </a:bodyPr>
          <a:lstStyle/>
          <a:p>
            <a:r>
              <a:rPr lang="en-US" sz="2400" dirty="0" smtClean="0">
                <a:latin typeface="Arial" pitchFamily="34" charset="0"/>
                <a:cs typeface="Arial" pitchFamily="34" charset="0"/>
              </a:rPr>
              <a:t>“When a segment selector is loaded into the visible part of a segment register, the processor also loads the hidden part of the segment register with the base address, segment limit, and [access information] from the segment descriptor pointed to by the segment selector.”</a:t>
            </a:r>
          </a:p>
          <a:p>
            <a:r>
              <a:rPr lang="en-US" sz="2400" dirty="0" smtClean="0">
                <a:latin typeface="Arial" pitchFamily="34" charset="0"/>
                <a:cs typeface="Arial" pitchFamily="34" charset="0"/>
              </a:rPr>
              <a:t>Real Mode doesn’t have protected mode style access-control so the [</a:t>
            </a:r>
            <a:r>
              <a:rPr lang="en-US" sz="2400" dirty="0">
                <a:latin typeface="Arial" pitchFamily="34" charset="0"/>
                <a:cs typeface="Arial" pitchFamily="34" charset="0"/>
              </a:rPr>
              <a:t>access information] part </a:t>
            </a:r>
            <a:r>
              <a:rPr lang="en-US" sz="2400" dirty="0" smtClean="0">
                <a:latin typeface="Arial" pitchFamily="34" charset="0"/>
                <a:cs typeface="Arial" pitchFamily="34" charset="0"/>
              </a:rPr>
              <a:t>is ignored</a:t>
            </a:r>
          </a:p>
          <a:p>
            <a:r>
              <a:rPr lang="en-US" sz="2400" dirty="0" smtClean="0">
                <a:latin typeface="Arial" pitchFamily="34" charset="0"/>
                <a:cs typeface="Arial" pitchFamily="34" charset="0"/>
              </a:rPr>
              <a:t>This means that the hidden part isn’t modified until </a:t>
            </a:r>
            <a:r>
              <a:rPr lang="en-US" sz="2400" u="sng" dirty="0" smtClean="0">
                <a:latin typeface="Arial" pitchFamily="34" charset="0"/>
                <a:cs typeface="Arial" pitchFamily="34" charset="0"/>
              </a:rPr>
              <a:t>after</a:t>
            </a:r>
            <a:r>
              <a:rPr lang="en-US" sz="2400" dirty="0" smtClean="0">
                <a:latin typeface="Arial" pitchFamily="34" charset="0"/>
                <a:cs typeface="Arial" pitchFamily="34" charset="0"/>
              </a:rPr>
              <a:t> a value is loaded into the segment selector</a:t>
            </a:r>
          </a:p>
          <a:p>
            <a:r>
              <a:rPr lang="en-US" sz="2400" dirty="0" smtClean="0">
                <a:latin typeface="Arial" pitchFamily="34" charset="0"/>
                <a:cs typeface="Arial" pitchFamily="34" charset="0"/>
              </a:rPr>
              <a:t>So the </a:t>
            </a:r>
            <a:r>
              <a:rPr lang="en-US" sz="2400" dirty="0">
                <a:latin typeface="Arial" pitchFamily="34" charset="0"/>
                <a:cs typeface="Arial" pitchFamily="34" charset="0"/>
              </a:rPr>
              <a:t>moment CS is modified, the CS.BASE of FFFF_0000H is </a:t>
            </a:r>
            <a:r>
              <a:rPr lang="en-US" sz="2400" dirty="0" smtClean="0">
                <a:latin typeface="Arial" pitchFamily="34" charset="0"/>
                <a:cs typeface="Arial" pitchFamily="34" charset="0"/>
              </a:rPr>
              <a:t>replaced </a:t>
            </a:r>
            <a:r>
              <a:rPr lang="en-US" sz="2400" dirty="0">
                <a:latin typeface="Arial" pitchFamily="34" charset="0"/>
                <a:cs typeface="Arial" pitchFamily="34" charset="0"/>
              </a:rPr>
              <a:t>with </a:t>
            </a:r>
            <a:r>
              <a:rPr lang="en-US" sz="2400" dirty="0" smtClean="0">
                <a:latin typeface="Arial" pitchFamily="34" charset="0"/>
                <a:cs typeface="Arial" pitchFamily="34" charset="0"/>
              </a:rPr>
              <a:t>the new value of CS (</a:t>
            </a:r>
            <a:r>
              <a:rPr lang="en-US" sz="2400" dirty="0">
                <a:latin typeface="Arial" pitchFamily="34" charset="0"/>
                <a:cs typeface="Arial" pitchFamily="34" charset="0"/>
              </a:rPr>
              <a:t>left shifted 4 bits</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6" name="TextBox 5"/>
          <p:cNvSpPr txBox="1"/>
          <p:nvPr/>
        </p:nvSpPr>
        <p:spPr>
          <a:xfrm>
            <a:off x="0" y="6488668"/>
            <a:ext cx="2889189" cy="369332"/>
          </a:xfrm>
          <a:prstGeom prst="rect">
            <a:avLst/>
          </a:prstGeom>
          <a:noFill/>
        </p:spPr>
        <p:txBody>
          <a:bodyPr wrap="none" rtlCol="0">
            <a:spAutoFit/>
          </a:bodyPr>
          <a:lstStyle/>
          <a:p>
            <a:r>
              <a:rPr lang="en-US" dirty="0" smtClean="0"/>
              <a:t>Intel SW Dev, </a:t>
            </a:r>
            <a:r>
              <a:rPr lang="en-US" dirty="0" err="1" smtClean="0"/>
              <a:t>Vol</a:t>
            </a:r>
            <a:r>
              <a:rPr lang="en-US" dirty="0" smtClean="0"/>
              <a:t> 3, Sec 3.4.3</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95</a:t>
            </a:fld>
            <a:endParaRPr lang="en-US"/>
          </a:p>
        </p:txBody>
      </p:sp>
    </p:spTree>
    <p:extLst>
      <p:ext uri="{BB962C8B-B14F-4D97-AF65-F5344CB8AC3E}">
        <p14:creationId xmlns:p14="http://schemas.microsoft.com/office/powerpoint/2010/main" val="206796572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cstate="print"/>
          <a:srcRect l="12043" t="1699" r="11208" b="1471"/>
          <a:stretch/>
        </p:blipFill>
        <p:spPr bwMode="auto">
          <a:xfrm>
            <a:off x="4815471" y="1752600"/>
            <a:ext cx="4161574" cy="3962400"/>
          </a:xfrm>
          <a:prstGeom prst="rect">
            <a:avLst/>
          </a:prstGeom>
          <a:noFill/>
          <a:ln w="9525">
            <a:noFill/>
            <a:miter lim="800000"/>
            <a:headEnd/>
            <a:tailEnd/>
          </a:ln>
        </p:spPr>
      </p:pic>
      <p:sp>
        <p:nvSpPr>
          <p:cNvPr id="2" name="Title 1"/>
          <p:cNvSpPr>
            <a:spLocks noGrp="1"/>
          </p:cNvSpPr>
          <p:nvPr>
            <p:ph type="title"/>
          </p:nvPr>
        </p:nvSpPr>
        <p:spPr>
          <a:xfrm>
            <a:off x="457200" y="228600"/>
            <a:ext cx="8229600" cy="868362"/>
          </a:xfrm>
        </p:spPr>
        <p:txBody>
          <a:bodyPr>
            <a:normAutofit/>
          </a:bodyPr>
          <a:lstStyle/>
          <a:p>
            <a:r>
              <a:rPr lang="en-US" sz="3600" dirty="0" smtClean="0">
                <a:latin typeface="Arial" pitchFamily="34" charset="0"/>
                <a:cs typeface="Arial" pitchFamily="34" charset="0"/>
              </a:rPr>
              <a:t>CS.BASE + EIP</a:t>
            </a:r>
            <a:endParaRPr lang="en-US" sz="3600" dirty="0">
              <a:latin typeface="Arial" pitchFamily="34" charset="0"/>
              <a:cs typeface="Arial" pitchFamily="34" charset="0"/>
            </a:endParaRPr>
          </a:p>
        </p:txBody>
      </p:sp>
      <p:sp>
        <p:nvSpPr>
          <p:cNvPr id="3" name="Content Placeholder 2"/>
          <p:cNvSpPr>
            <a:spLocks noGrp="1"/>
          </p:cNvSpPr>
          <p:nvPr>
            <p:ph idx="1"/>
          </p:nvPr>
        </p:nvSpPr>
        <p:spPr>
          <a:xfrm>
            <a:off x="152400" y="1524000"/>
            <a:ext cx="4114800" cy="4876800"/>
          </a:xfrm>
        </p:spPr>
        <p:txBody>
          <a:bodyPr>
            <a:normAutofit fontScale="92500" lnSpcReduction="10000"/>
          </a:bodyPr>
          <a:lstStyle/>
          <a:p>
            <a:r>
              <a:rPr lang="en-US" sz="2400" i="1" dirty="0" smtClean="0">
                <a:latin typeface="Arial" pitchFamily="34" charset="0"/>
                <a:cs typeface="Arial" pitchFamily="34" charset="0"/>
              </a:rPr>
              <a:t>CS.BASE is pre-set to FFFF_0000H upon CPU reset/power-up</a:t>
            </a:r>
          </a:p>
          <a:p>
            <a:r>
              <a:rPr lang="en-US" sz="2400" dirty="0" smtClean="0">
                <a:latin typeface="Arial" pitchFamily="34" charset="0"/>
                <a:cs typeface="Arial" pitchFamily="34" charset="0"/>
              </a:rPr>
              <a:t>EIP set to 0000_FFF0H</a:t>
            </a:r>
          </a:p>
          <a:p>
            <a:r>
              <a:rPr lang="en-US" sz="2400" dirty="0" smtClean="0">
                <a:latin typeface="Arial" pitchFamily="34" charset="0"/>
                <a:cs typeface="Arial" pitchFamily="34" charset="0"/>
              </a:rPr>
              <a:t>So even though CS is set to F000H, CS.BASE+EIP makes FFFF_FFF0H</a:t>
            </a:r>
          </a:p>
          <a:p>
            <a:r>
              <a:rPr lang="en-US" sz="2400" dirty="0" smtClean="0">
                <a:latin typeface="Arial" pitchFamily="34" charset="0"/>
                <a:cs typeface="Arial" pitchFamily="34" charset="0"/>
              </a:rPr>
              <a:t>So when you see references to CS:IP upon power-up being equal to F:FFF0h, respectively, now you know how what it really means and how it equates to an entry vector at FFFF_FFF0h</a:t>
            </a:r>
          </a:p>
          <a:p>
            <a:endParaRPr lang="en-US" sz="2400" dirty="0" smtClean="0">
              <a:latin typeface="Arial" pitchFamily="34" charset="0"/>
              <a:cs typeface="Arial" pitchFamily="34" charset="0"/>
            </a:endParaRPr>
          </a:p>
          <a:p>
            <a:endParaRPr lang="en-US" sz="2400" dirty="0" smtClean="0">
              <a:latin typeface="Arial" pitchFamily="34" charset="0"/>
              <a:cs typeface="Arial" pitchFamily="34" charset="0"/>
            </a:endParaRPr>
          </a:p>
        </p:txBody>
      </p:sp>
      <p:sp>
        <p:nvSpPr>
          <p:cNvPr id="10" name="TextBox 9"/>
          <p:cNvSpPr txBox="1"/>
          <p:nvPr/>
        </p:nvSpPr>
        <p:spPr>
          <a:xfrm>
            <a:off x="0" y="6488668"/>
            <a:ext cx="1758943" cy="369332"/>
          </a:xfrm>
          <a:prstGeom prst="rect">
            <a:avLst/>
          </a:prstGeom>
          <a:noFill/>
        </p:spPr>
        <p:txBody>
          <a:bodyPr wrap="none" rtlCol="0">
            <a:spAutoFit/>
          </a:bodyPr>
          <a:lstStyle/>
          <a:p>
            <a:r>
              <a:rPr lang="en-US" dirty="0" smtClean="0"/>
              <a:t>Vol. 3, Figure 9-3</a:t>
            </a:r>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96</a:t>
            </a:fld>
            <a:endParaRPr lang="en-US"/>
          </a:p>
        </p:txBody>
      </p:sp>
    </p:spTree>
    <p:extLst>
      <p:ext uri="{BB962C8B-B14F-4D97-AF65-F5344CB8AC3E}">
        <p14:creationId xmlns:p14="http://schemas.microsoft.com/office/powerpoint/2010/main" val="416031644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Arial" pitchFamily="34" charset="0"/>
                <a:cs typeface="Arial" pitchFamily="34" charset="0"/>
              </a:rPr>
              <a:t>Entry Vector</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371600"/>
            <a:ext cx="8001000" cy="5301734"/>
          </a:xfrm>
        </p:spPr>
        <p:txBody>
          <a:bodyPr>
            <a:normAutofit/>
          </a:bodyPr>
          <a:lstStyle/>
          <a:p>
            <a:r>
              <a:rPr lang="en-US" sz="2400" dirty="0" smtClean="0">
                <a:latin typeface="Arial" pitchFamily="34" charset="0"/>
                <a:cs typeface="Arial" pitchFamily="34" charset="0"/>
              </a:rPr>
              <a:t>So upon startup, while the processor stays in Real Mode, it can access only the memory range FFFF_0000h to FFFF_FFFFh.</a:t>
            </a:r>
          </a:p>
          <a:p>
            <a:r>
              <a:rPr lang="en-US" sz="2400" dirty="0" smtClean="0">
                <a:latin typeface="Arial" pitchFamily="34" charset="0"/>
                <a:cs typeface="Arial" pitchFamily="34" charset="0"/>
              </a:rPr>
              <a:t>If BIOS were to modify CS while still in Real Mode, the processor would only be able to address 0_0000h to F_FFFFh. </a:t>
            </a:r>
          </a:p>
          <a:p>
            <a:pPr lvl="1"/>
            <a:r>
              <a:rPr lang="en-US" sz="2400" dirty="0" smtClean="0">
                <a:latin typeface="Arial" pitchFamily="34" charset="0"/>
                <a:cs typeface="Arial" pitchFamily="34" charset="0"/>
              </a:rPr>
              <a:t>PAM0 helps out by mapping this range to high memory (another decoder)</a:t>
            </a:r>
          </a:p>
          <a:p>
            <a:r>
              <a:rPr lang="en-US" sz="2400" dirty="0" smtClean="0">
                <a:latin typeface="Arial" pitchFamily="34" charset="0"/>
                <a:cs typeface="Arial" pitchFamily="34" charset="0"/>
              </a:rPr>
              <a:t>So therefore if your BIOS is large enough that it is mapped below FFFF_0000H and you want to access that part of it, you best get yourself into Protected Mode ASAP. </a:t>
            </a:r>
          </a:p>
          <a:p>
            <a:pPr lvl="1"/>
            <a:r>
              <a:rPr lang="en-US" sz="2000" dirty="0" smtClean="0">
                <a:latin typeface="Arial" pitchFamily="34" charset="0"/>
                <a:cs typeface="Arial" pitchFamily="34" charset="0"/>
              </a:rPr>
              <a:t>And this is typically what they do</a:t>
            </a:r>
            <a:endParaRPr lang="en-US" sz="2400" dirty="0" smtClean="0">
              <a:latin typeface="Arial" pitchFamily="34" charset="0"/>
              <a:cs typeface="Arial" pitchFamily="34" charset="0"/>
            </a:endParaRPr>
          </a:p>
          <a:p>
            <a:endParaRPr lang="en-US" sz="2400" dirty="0" smtClean="0">
              <a:latin typeface="Arial" pitchFamily="34" charset="0"/>
              <a:cs typeface="Arial" pitchFamily="34" charset="0"/>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97</a:t>
            </a:fld>
            <a:endParaRPr lang="en-US"/>
          </a:p>
        </p:txBody>
      </p:sp>
    </p:spTree>
    <p:extLst>
      <p:ext uri="{BB962C8B-B14F-4D97-AF65-F5344CB8AC3E}">
        <p14:creationId xmlns:p14="http://schemas.microsoft.com/office/powerpoint/2010/main" val="173762470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457200"/>
            <a:ext cx="3457575" cy="6276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a:xfrm>
            <a:off x="457200" y="76200"/>
            <a:ext cx="8229600" cy="1143000"/>
          </a:xfrm>
        </p:spPr>
        <p:txBody>
          <a:bodyPr>
            <a:normAutofit/>
          </a:bodyPr>
          <a:lstStyle/>
          <a:p>
            <a:r>
              <a:rPr lang="en-US" sz="3200" dirty="0" smtClean="0">
                <a:latin typeface="Arial" pitchFamily="34" charset="0"/>
                <a:cs typeface="Arial" pitchFamily="34" charset="0"/>
              </a:rPr>
              <a:t>Analyzing a BIOS Binary</a:t>
            </a:r>
            <a:endParaRPr lang="en-US" sz="3200" dirty="0">
              <a:latin typeface="Arial" pitchFamily="34" charset="0"/>
              <a:cs typeface="Arial" pitchFamily="34" charset="0"/>
            </a:endParaRPr>
          </a:p>
        </p:txBody>
      </p:sp>
      <p:sp>
        <p:nvSpPr>
          <p:cNvPr id="3" name="Content Placeholder 2"/>
          <p:cNvSpPr>
            <a:spLocks noGrp="1"/>
          </p:cNvSpPr>
          <p:nvPr>
            <p:ph idx="1"/>
          </p:nvPr>
        </p:nvSpPr>
        <p:spPr>
          <a:xfrm>
            <a:off x="4191000" y="1143000"/>
            <a:ext cx="4572000" cy="5554732"/>
          </a:xfrm>
        </p:spPr>
        <p:txBody>
          <a:bodyPr>
            <a:normAutofit fontScale="92500" lnSpcReduction="10000"/>
          </a:bodyPr>
          <a:lstStyle/>
          <a:p>
            <a:r>
              <a:rPr lang="en-US" sz="2400" dirty="0" smtClean="0">
                <a:latin typeface="Arial" pitchFamily="34" charset="0"/>
                <a:cs typeface="Arial" pitchFamily="34" charset="0"/>
              </a:rPr>
              <a:t>We’re going to take a quick look at how to get past the entry vector to where the real chipset initialization begins</a:t>
            </a:r>
          </a:p>
          <a:p>
            <a:r>
              <a:rPr lang="en-US" sz="2400" dirty="0" smtClean="0">
                <a:latin typeface="Arial" pitchFamily="34" charset="0"/>
                <a:cs typeface="Arial" pitchFamily="34" charset="0"/>
              </a:rPr>
              <a:t>From the point of view where you assume to know nothing about how this BIOS handles the entry vector</a:t>
            </a:r>
          </a:p>
          <a:p>
            <a:r>
              <a:rPr lang="en-US" sz="2400" dirty="0" smtClean="0">
                <a:latin typeface="Arial" pitchFamily="34" charset="0"/>
                <a:cs typeface="Arial" pitchFamily="34" charset="0"/>
              </a:rPr>
              <a:t>Afterwards I’ll provide an “</a:t>
            </a:r>
            <a:r>
              <a:rPr lang="en-US" sz="2400" u="sng" dirty="0" smtClean="0">
                <a:latin typeface="Arial" pitchFamily="34" charset="0"/>
                <a:cs typeface="Arial" pitchFamily="34" charset="0"/>
              </a:rPr>
              <a:t>ugly</a:t>
            </a:r>
            <a:r>
              <a:rPr lang="en-US" sz="2400" dirty="0" smtClean="0">
                <a:latin typeface="Arial" pitchFamily="34" charset="0"/>
                <a:cs typeface="Arial" pitchFamily="34" charset="0"/>
              </a:rPr>
              <a:t> shortcut” method that gets you to the same place, but faster</a:t>
            </a:r>
          </a:p>
          <a:p>
            <a:r>
              <a:rPr lang="en-US" sz="2400" dirty="0" smtClean="0">
                <a:latin typeface="Arial" pitchFamily="34" charset="0"/>
                <a:cs typeface="Arial" pitchFamily="34" charset="0"/>
              </a:rPr>
              <a:t>From there it will just be Legacy BIOS analysis “as usual”</a:t>
            </a:r>
          </a:p>
          <a:p>
            <a:pPr lvl="1"/>
            <a:r>
              <a:rPr lang="en-US" sz="2000" dirty="0" smtClean="0">
                <a:latin typeface="Arial" pitchFamily="34" charset="0"/>
                <a:cs typeface="Arial" pitchFamily="34" charset="0"/>
              </a:rPr>
              <a:t>Proprietary structures, etc.</a:t>
            </a:r>
          </a:p>
          <a:p>
            <a:r>
              <a:rPr lang="en-US" sz="2400" dirty="0" smtClean="0">
                <a:latin typeface="Arial" pitchFamily="34" charset="0"/>
                <a:cs typeface="Arial" pitchFamily="34" charset="0"/>
              </a:rPr>
              <a:t>Contrasted with UEFI whose structures, etc. are publically available</a:t>
            </a:r>
          </a:p>
        </p:txBody>
      </p:sp>
      <p:sp>
        <p:nvSpPr>
          <p:cNvPr id="4" name="Slide Number Placeholder 3"/>
          <p:cNvSpPr>
            <a:spLocks noGrp="1"/>
          </p:cNvSpPr>
          <p:nvPr>
            <p:ph type="sldNum" sz="quarter" idx="12"/>
          </p:nvPr>
        </p:nvSpPr>
        <p:spPr/>
        <p:txBody>
          <a:bodyPr/>
          <a:lstStyle/>
          <a:p>
            <a:fld id="{B6F15528-21DE-4FAA-801E-634DDDAF4B2B}" type="slidenum">
              <a:rPr lang="en-US" smtClean="0"/>
              <a:pPr/>
              <a:t>98</a:t>
            </a:fld>
            <a:endParaRPr lang="en-US"/>
          </a:p>
        </p:txBody>
      </p:sp>
    </p:spTree>
    <p:extLst>
      <p:ext uri="{BB962C8B-B14F-4D97-AF65-F5344CB8AC3E}">
        <p14:creationId xmlns:p14="http://schemas.microsoft.com/office/powerpoint/2010/main" val="294682231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90600"/>
          </a:xfrm>
        </p:spPr>
        <p:txBody>
          <a:bodyPr>
            <a:normAutofit/>
          </a:bodyPr>
          <a:lstStyle/>
          <a:p>
            <a:r>
              <a:rPr lang="en-US" sz="3600" dirty="0" smtClean="0">
                <a:latin typeface="Arial" pitchFamily="34" charset="0"/>
                <a:cs typeface="Arial" pitchFamily="34" charset="0"/>
              </a:rPr>
              <a:t>1: Disassemble the BIOS Binary</a:t>
            </a:r>
            <a:endParaRPr lang="en-US" sz="3600" dirty="0">
              <a:latin typeface="Arial" pitchFamily="34" charset="0"/>
              <a:cs typeface="Arial" pitchFamily="34" charset="0"/>
            </a:endParaRPr>
          </a:p>
        </p:txBody>
      </p:sp>
      <p:sp>
        <p:nvSpPr>
          <p:cNvPr id="3" name="Content Placeholder 2"/>
          <p:cNvSpPr>
            <a:spLocks noGrp="1"/>
          </p:cNvSpPr>
          <p:nvPr>
            <p:ph idx="1"/>
          </p:nvPr>
        </p:nvSpPr>
        <p:spPr>
          <a:xfrm>
            <a:off x="4648200" y="1143000"/>
            <a:ext cx="4267200" cy="5638800"/>
          </a:xfrm>
        </p:spPr>
        <p:txBody>
          <a:bodyPr>
            <a:normAutofit lnSpcReduction="10000"/>
          </a:bodyPr>
          <a:lstStyle/>
          <a:p>
            <a:r>
              <a:rPr lang="en-US" sz="2000" dirty="0" smtClean="0">
                <a:latin typeface="Arial" pitchFamily="34" charset="0"/>
                <a:cs typeface="Arial" pitchFamily="34" charset="0"/>
              </a:rPr>
              <a:t>Acquire a dump of the BIOS flash from a tool like </a:t>
            </a:r>
            <a:r>
              <a:rPr lang="en-US" sz="2000" dirty="0" err="1" smtClean="0">
                <a:latin typeface="Arial" pitchFamily="34" charset="0"/>
                <a:cs typeface="Arial" pitchFamily="34" charset="0"/>
              </a:rPr>
              <a:t>Flashrom</a:t>
            </a:r>
            <a:r>
              <a:rPr lang="en-US" sz="2000" dirty="0" smtClean="0">
                <a:latin typeface="Arial" pitchFamily="34" charset="0"/>
                <a:cs typeface="Arial" pitchFamily="34" charset="0"/>
              </a:rPr>
              <a:t> or Copernicus and open it in IDA</a:t>
            </a:r>
          </a:p>
          <a:p>
            <a:r>
              <a:rPr lang="en-US" sz="2000" dirty="0" smtClean="0">
                <a:latin typeface="Arial" pitchFamily="34" charset="0"/>
                <a:cs typeface="Arial" pitchFamily="34" charset="0"/>
              </a:rPr>
              <a:t>Intel 80x86 </a:t>
            </a:r>
            <a:r>
              <a:rPr lang="en-US" sz="2000" dirty="0" err="1" smtClean="0">
                <a:latin typeface="Arial" pitchFamily="34" charset="0"/>
                <a:cs typeface="Arial" pitchFamily="34" charset="0"/>
              </a:rPr>
              <a:t>metapc</a:t>
            </a:r>
            <a:r>
              <a:rPr lang="en-US" sz="2000" dirty="0" smtClean="0">
                <a:latin typeface="Arial" pitchFamily="34" charset="0"/>
                <a:cs typeface="Arial" pitchFamily="34" charset="0"/>
              </a:rPr>
              <a:t> setting is fine regardless of IDA version</a:t>
            </a:r>
          </a:p>
          <a:p>
            <a:r>
              <a:rPr lang="en-US" sz="2000" dirty="0" smtClean="0">
                <a:latin typeface="Arial" pitchFamily="34" charset="0"/>
                <a:cs typeface="Arial" pitchFamily="34" charset="0"/>
              </a:rPr>
              <a:t>Choose to disassemble in </a:t>
            </a:r>
            <a:r>
              <a:rPr lang="en-US" sz="2000" dirty="0" smtClean="0">
                <a:solidFill>
                  <a:srgbClr val="FF0000"/>
                </a:solidFill>
                <a:latin typeface="Arial" pitchFamily="34" charset="0"/>
                <a:cs typeface="Arial" pitchFamily="34" charset="0"/>
              </a:rPr>
              <a:t>32-bit </a:t>
            </a:r>
            <a:r>
              <a:rPr lang="en-US" sz="2000" dirty="0" smtClean="0">
                <a:latin typeface="Arial" pitchFamily="34" charset="0"/>
                <a:cs typeface="Arial" pitchFamily="34" charset="0"/>
              </a:rPr>
              <a:t>mode</a:t>
            </a:r>
            <a:endParaRPr lang="en-US" sz="2000" dirty="0">
              <a:latin typeface="Arial" pitchFamily="34" charset="0"/>
              <a:cs typeface="Arial" pitchFamily="34" charset="0"/>
            </a:endParaRPr>
          </a:p>
          <a:p>
            <a:r>
              <a:rPr lang="en-US" sz="2000" dirty="0" smtClean="0">
                <a:latin typeface="Arial" pitchFamily="34" charset="0"/>
                <a:cs typeface="Arial" pitchFamily="34" charset="0"/>
              </a:rPr>
              <a:t>Not a typo, most BIOS’ jump into 32-bit protected mode as soon as possible</a:t>
            </a:r>
          </a:p>
          <a:p>
            <a:pPr lvl="1"/>
            <a:r>
              <a:rPr lang="en-US" sz="1900" dirty="0" smtClean="0">
                <a:latin typeface="Arial" pitchFamily="34" charset="0"/>
                <a:cs typeface="Arial" pitchFamily="34" charset="0"/>
              </a:rPr>
              <a:t>If your BIOS is much older, just edit the segment to 16-bit</a:t>
            </a:r>
          </a:p>
          <a:p>
            <a:r>
              <a:rPr lang="en-US" sz="2000" dirty="0" smtClean="0">
                <a:latin typeface="Arial" pitchFamily="34" charset="0"/>
                <a:cs typeface="Arial" pitchFamily="34" charset="0"/>
              </a:rPr>
              <a:t>I have the full version of IDA Pro but am using Free version 5.0 to show you that this works with that version</a:t>
            </a:r>
          </a:p>
          <a:p>
            <a:r>
              <a:rPr lang="en-US" sz="2000" dirty="0" smtClean="0">
                <a:latin typeface="Arial" pitchFamily="34" charset="0"/>
                <a:cs typeface="Arial" pitchFamily="34" charset="0"/>
              </a:rPr>
              <a:t>Other debuggers like </a:t>
            </a:r>
            <a:r>
              <a:rPr lang="en-US" sz="2000" dirty="0" err="1" smtClean="0">
                <a:latin typeface="Arial" pitchFamily="34" charset="0"/>
                <a:cs typeface="Arial" pitchFamily="34" charset="0"/>
              </a:rPr>
              <a:t>OllyDbg</a:t>
            </a:r>
            <a:r>
              <a:rPr lang="en-US" sz="2000" dirty="0" smtClean="0">
                <a:latin typeface="Arial" pitchFamily="34" charset="0"/>
                <a:cs typeface="Arial" pitchFamily="34" charset="0"/>
              </a:rPr>
              <a:t> should also work</a:t>
            </a:r>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8292" t="16164" r="21769" b="12541"/>
          <a:stretch/>
        </p:blipFill>
        <p:spPr bwMode="auto">
          <a:xfrm>
            <a:off x="152400" y="1371600"/>
            <a:ext cx="4326672" cy="51616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99</a:t>
            </a:fld>
            <a:endParaRPr lang="en-US"/>
          </a:p>
        </p:txBody>
      </p:sp>
    </p:spTree>
    <p:extLst>
      <p:ext uri="{BB962C8B-B14F-4D97-AF65-F5344CB8AC3E}">
        <p14:creationId xmlns:p14="http://schemas.microsoft.com/office/powerpoint/2010/main" val="34671059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ac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8341</TotalTime>
  <Words>19352</Words>
  <Application>Microsoft Macintosh PowerPoint</Application>
  <PresentationFormat>On-screen Show (4:3)</PresentationFormat>
  <Paragraphs>2145</Paragraphs>
  <Slides>205</Slides>
  <Notes>120</Notes>
  <HiddenSlides>3</HiddenSlides>
  <MMClips>0</MMClips>
  <ScaleCrop>false</ScaleCrop>
  <HeadingPairs>
    <vt:vector size="4" baseType="variant">
      <vt:variant>
        <vt:lpstr>Theme</vt:lpstr>
      </vt:variant>
      <vt:variant>
        <vt:i4>2</vt:i4>
      </vt:variant>
      <vt:variant>
        <vt:lpstr>Slide Titles</vt:lpstr>
      </vt:variant>
      <vt:variant>
        <vt:i4>205</vt:i4>
      </vt:variant>
    </vt:vector>
  </HeadingPairs>
  <TitlesOfParts>
    <vt:vector size="207" baseType="lpstr">
      <vt:lpstr>Office Theme</vt:lpstr>
      <vt:lpstr>Black</vt:lpstr>
      <vt:lpstr>Advanced x86: BIOS and System Management Mode Internals</vt:lpstr>
      <vt:lpstr>All materials are licensed under a Creative Commons “Share Alike” license.</vt:lpstr>
      <vt:lpstr>PowerPoint Presentation</vt:lpstr>
      <vt:lpstr>PowerPoint Presentation</vt:lpstr>
      <vt:lpstr>About Us</vt:lpstr>
      <vt:lpstr>About You</vt:lpstr>
      <vt:lpstr>The work that led to this</vt:lpstr>
      <vt:lpstr>This Course</vt:lpstr>
      <vt:lpstr>Course Outline</vt:lpstr>
      <vt:lpstr>Course Goals</vt:lpstr>
      <vt:lpstr>Why Hack the BIOS?</vt:lpstr>
      <vt:lpstr>Introducing vulnBIOS</vt:lpstr>
      <vt:lpstr>If you want to follow along…</vt:lpstr>
      <vt:lpstr>Running Copernicus</vt:lpstr>
      <vt:lpstr>Running Copernicus</vt:lpstr>
      <vt:lpstr>Copernicus_BIOS.bin</vt:lpstr>
      <vt:lpstr>Copernicus_CSV_Out.csv</vt:lpstr>
      <vt:lpstr>Copernicus_Log.txt</vt:lpstr>
      <vt:lpstr>Running Protections.py</vt:lpstr>
      <vt:lpstr>Some Useful Tools of the Trade</vt:lpstr>
      <vt:lpstr>Copernicus</vt:lpstr>
      <vt:lpstr>RW Everything (RW-E)</vt:lpstr>
      <vt:lpstr>Darwin Dumper</vt:lpstr>
      <vt:lpstr>FMEM (Linux)</vt:lpstr>
      <vt:lpstr>HxD (hex editor for Windows)</vt:lpstr>
      <vt:lpstr>IDA Pro</vt:lpstr>
      <vt:lpstr>Snare’s ida-efi Utilities</vt:lpstr>
      <vt:lpstr>EFIPWN (by G33KatWork)</vt:lpstr>
      <vt:lpstr>UEFITool (by NikolajSchlej)</vt:lpstr>
      <vt:lpstr>UEFI Firmware Parser (by Ted Reed)</vt:lpstr>
      <vt:lpstr>Chipsec</vt:lpstr>
      <vt:lpstr>OpenTPM</vt:lpstr>
      <vt:lpstr>(Basic) Chipset Architecture</vt:lpstr>
      <vt:lpstr>Mobile 4-Series Chipset Block Diagram</vt:lpstr>
      <vt:lpstr>Alternative Block Diagram</vt:lpstr>
      <vt:lpstr>Mobile 4-Series Chipset Block Diagram</vt:lpstr>
      <vt:lpstr>A brief (and final) word about the evolution of busses to the processor </vt:lpstr>
      <vt:lpstr>(Magic School) Busses cont.</vt:lpstr>
      <vt:lpstr>So QPI was used to talk to the chipset, but then was superceded by DMI 2 in SandyBridge</vt:lpstr>
      <vt:lpstr>Memory Controller Hub (MCH)</vt:lpstr>
      <vt:lpstr>PowerPoint Presentation</vt:lpstr>
      <vt:lpstr>Low-Pin Count (LPC)</vt:lpstr>
      <vt:lpstr>Trusted Platform Module (TPM)</vt:lpstr>
      <vt:lpstr>Serial-Peripheral Interface (SPI)</vt:lpstr>
      <vt:lpstr>Evolution to Platform Controller Hub (PCH)</vt:lpstr>
      <vt:lpstr>Now everything’s just PCHy</vt:lpstr>
      <vt:lpstr>Platform Controller Hub (PCH)</vt:lpstr>
      <vt:lpstr>Software Model</vt:lpstr>
      <vt:lpstr>Device 0: DRAM Controller</vt:lpstr>
      <vt:lpstr>Device 31: LPC Interface Bridge</vt:lpstr>
      <vt:lpstr>Datasheet will list all PCI Devices</vt:lpstr>
      <vt:lpstr>Chipset Identification</vt:lpstr>
      <vt:lpstr>Strategy:</vt:lpstr>
      <vt:lpstr>Strategy:</vt:lpstr>
      <vt:lpstr>Strategy: Additional Notes</vt:lpstr>
      <vt:lpstr>Get the LPC Device ID</vt:lpstr>
      <vt:lpstr>Device ID Lookup</vt:lpstr>
      <vt:lpstr>Get the Memory Controller Device ID</vt:lpstr>
      <vt:lpstr>Device ID Lookup</vt:lpstr>
      <vt:lpstr>So what we have learned about this E6400</vt:lpstr>
      <vt:lpstr>Solving Ambiguity: Get LPC Device</vt:lpstr>
      <vt:lpstr>Identify the MCH Device ID</vt:lpstr>
      <vt:lpstr>Hmm…Either Mobile or Desktop* CPU</vt:lpstr>
      <vt:lpstr>Get the CPU Stepping Information</vt:lpstr>
      <vt:lpstr>Identify the CPU Stepping Information</vt:lpstr>
      <vt:lpstr>Beware: Gotcha #1</vt:lpstr>
      <vt:lpstr>Beware: Gotcha #2</vt:lpstr>
      <vt:lpstr>Further Observations:</vt:lpstr>
      <vt:lpstr>Specification Updates</vt:lpstr>
      <vt:lpstr>BIOS Boot Process Summary</vt:lpstr>
      <vt:lpstr>PowerPoint Presentation</vt:lpstr>
      <vt:lpstr>Boot Process at a glance*</vt:lpstr>
      <vt:lpstr>Boot Process at a glance*</vt:lpstr>
      <vt:lpstr>Boot Process at a glance*</vt:lpstr>
      <vt:lpstr>Only 16 steps? BIOS is simple!</vt:lpstr>
      <vt:lpstr>Entry Vector  Execution Environment</vt:lpstr>
      <vt:lpstr>Processor State After Reset</vt:lpstr>
      <vt:lpstr>Processor State After Reset:  Control Registers (CRs) (add more info)</vt:lpstr>
      <vt:lpstr>Processor State After Reset:  Control Registers (CRs) (add more info)</vt:lpstr>
      <vt:lpstr>Entry Vector (aka: Reset Vector)</vt:lpstr>
      <vt:lpstr>Reset Vector Decoding</vt:lpstr>
      <vt:lpstr>Mini-Lab: BIOS Flash Decoding</vt:lpstr>
      <vt:lpstr>Mini-Lab: BIOS Flash Decoding</vt:lpstr>
      <vt:lpstr>Mini-Lab: BIOS Flash Decoding</vt:lpstr>
      <vt:lpstr>Mini-Lab: BIOS Flash Decoding</vt:lpstr>
      <vt:lpstr>Mini-Lab: BIOS Flash Decoding</vt:lpstr>
      <vt:lpstr>Pop Quiz!</vt:lpstr>
      <vt:lpstr>Mini-data-collection Lab: Entry Vector in BIOS Binary</vt:lpstr>
      <vt:lpstr>Real-Address Mode (Real Mode)</vt:lpstr>
      <vt:lpstr>Real Mode</vt:lpstr>
      <vt:lpstr>Real Mode Addressing: Segment Registers</vt:lpstr>
      <vt:lpstr>Real Mode Addressing</vt:lpstr>
      <vt:lpstr>Real Mode Addressing Problem: Overlap</vt:lpstr>
      <vt:lpstr>F:FFF0 != FFFF:FFF0</vt:lpstr>
      <vt:lpstr>Descriptor Cache</vt:lpstr>
      <vt:lpstr>CS.BASE + EIP</vt:lpstr>
      <vt:lpstr>Entry Vector</vt:lpstr>
      <vt:lpstr>Analyzing a BIOS Binary</vt:lpstr>
      <vt:lpstr>1: Disassemble the BIOS Binary</vt:lpstr>
      <vt:lpstr>2: Rebase the Program</vt:lpstr>
      <vt:lpstr>2.1: Rebase the Program</vt:lpstr>
      <vt:lpstr>2.2: Rebase the Program</vt:lpstr>
      <vt:lpstr>3. Determine IDA Segments:  Manually Analyze the Entry Vector JMP</vt:lpstr>
      <vt:lpstr>3.1: JMP rel16</vt:lpstr>
      <vt:lpstr>3.2: Determine Segment Boundary</vt:lpstr>
      <vt:lpstr>4: Create Initial 16-bit Segment</vt:lpstr>
      <vt:lpstr>5: Identify Memory Model</vt:lpstr>
      <vt:lpstr>5.1: LGDT Instruction</vt:lpstr>
      <vt:lpstr>5.2: Import GDT/IDT Structures</vt:lpstr>
      <vt:lpstr>5.3: Define GdtPtr</vt:lpstr>
      <vt:lpstr>5.4: Define GDT Entries</vt:lpstr>
      <vt:lpstr>5.5: Full GDT</vt:lpstr>
      <vt:lpstr>5.5: Full GDT</vt:lpstr>
      <vt:lpstr>6: Create the 32-bit BIOS segment</vt:lpstr>
      <vt:lpstr>7: Touch up the Far Jump</vt:lpstr>
      <vt:lpstr>Welcome to BIOS Analysis</vt:lpstr>
      <vt:lpstr>Why so Ugly? IDA Segments</vt:lpstr>
      <vt:lpstr>BIOS Entry Vector Analysis: Short Cut 1</vt:lpstr>
      <vt:lpstr>BIOS Entry Vector Analysis: Short Cut 2</vt:lpstr>
      <vt:lpstr>Lab: Scratch the surface</vt:lpstr>
      <vt:lpstr>Memory Map</vt:lpstr>
      <vt:lpstr>Memory Map</vt:lpstr>
      <vt:lpstr>4 “Basic” Ranges in System Memory</vt:lpstr>
      <vt:lpstr>Memory Map</vt:lpstr>
      <vt:lpstr>Hardware Block Diagram</vt:lpstr>
      <vt:lpstr>Input/Output (I/O)</vt:lpstr>
      <vt:lpstr>2 Types of I/O</vt:lpstr>
      <vt:lpstr>Memory-Mapped I/O </vt:lpstr>
      <vt:lpstr>Memory-Mapped I/O </vt:lpstr>
      <vt:lpstr>PowerPoint Presentation</vt:lpstr>
      <vt:lpstr>Memory Mapped IO</vt:lpstr>
      <vt:lpstr>Peripherals that Map to Both</vt:lpstr>
      <vt:lpstr>Port-mapped I/O Address Space </vt:lpstr>
      <vt:lpstr>Port I/O Accesses</vt:lpstr>
      <vt:lpstr>How does the hardware distinguish between port IO and memory access?</vt:lpstr>
      <vt:lpstr>I/O Mapped Address Space</vt:lpstr>
      <vt:lpstr>1. Fixed I/O Ports</vt:lpstr>
      <vt:lpstr>Example: ICH 9 Fixed Range </vt:lpstr>
      <vt:lpstr>PowerPoint Presentation</vt:lpstr>
      <vt:lpstr>PowerPoint Presentation</vt:lpstr>
      <vt:lpstr>2. Variable I/O Ports</vt:lpstr>
      <vt:lpstr>Example: ICH 9 Variable IO Range</vt:lpstr>
      <vt:lpstr>IN - Input from Port</vt:lpstr>
      <vt:lpstr>OUT - Output to Port</vt:lpstr>
      <vt:lpstr>Port IO Assembly Examples (showing that you can either use an 8 bit immediate or a 16 bit register (dx) to specify port)</vt:lpstr>
      <vt:lpstr>Port IO</vt:lpstr>
      <vt:lpstr>Port IO Index/Data Pair</vt:lpstr>
      <vt:lpstr>Identifying Port I/O</vt:lpstr>
      <vt:lpstr>Example: Port IO Configuring PCIEXBAR</vt:lpstr>
      <vt:lpstr>PCI (and PCI Express)</vt:lpstr>
      <vt:lpstr>PCI</vt:lpstr>
      <vt:lpstr>Generic PCI Topology:  Buses, Devices, and Functions</vt:lpstr>
      <vt:lpstr>PCI Address Spaces</vt:lpstr>
      <vt:lpstr>PCI Express (PCIe)</vt:lpstr>
      <vt:lpstr>Generic PCIe Topology: </vt:lpstr>
      <vt:lpstr>Mobile 4-Series Chipset PCIe Topology</vt:lpstr>
      <vt:lpstr>Not really a “pure” PCI/PCIe Implementation</vt:lpstr>
      <vt:lpstr>PCI Express Address Spaces</vt:lpstr>
      <vt:lpstr>Configuration Space Accesses</vt:lpstr>
      <vt:lpstr>Compatible PCI Configuration Space</vt:lpstr>
      <vt:lpstr>I/O Port CONFIG_ADDRESS (CF8h)</vt:lpstr>
      <vt:lpstr>Compatible PCI Configuration Registers</vt:lpstr>
      <vt:lpstr>PCI Configuration Registers Header (aka "configuration space all up in your face!")</vt:lpstr>
      <vt:lpstr>I/O Port CONFIG_DATA (CFCh)</vt:lpstr>
      <vt:lpstr>BIOS Analysis: Finding PCI Configuration</vt:lpstr>
      <vt:lpstr>BIOS Analysis: Finding PCI Configuration</vt:lpstr>
      <vt:lpstr>BIOS Analysis:  Interpreting PCI Configuration</vt:lpstr>
      <vt:lpstr>Back to that Memory Map…</vt:lpstr>
      <vt:lpstr>Lab: Use RW-E to Read PCI</vt:lpstr>
      <vt:lpstr>Find Root Complex Register Block (method 1)</vt:lpstr>
      <vt:lpstr>Find Root Complex Register Block (method 2)</vt:lpstr>
      <vt:lpstr>Find Root Complex Register Block (method 2, cont)</vt:lpstr>
      <vt:lpstr>Compatible PCI Configuration Registers</vt:lpstr>
      <vt:lpstr>PCI Configuration Registers Header (aka "configuration space all up in your face!")</vt:lpstr>
      <vt:lpstr>PCI Device Identification</vt:lpstr>
      <vt:lpstr>Base Address Registers (BARs)</vt:lpstr>
      <vt:lpstr>Base Address Register for Memory Space</vt:lpstr>
      <vt:lpstr>Base Address Register for I/O Space</vt:lpstr>
      <vt:lpstr>BAR Limit/Size</vt:lpstr>
      <vt:lpstr>BAR Space Utilization (Size)</vt:lpstr>
      <vt:lpstr>Ex 1: Determine Device Address Space Size</vt:lpstr>
      <vt:lpstr>Ex 1: Determine Device Address Space Size</vt:lpstr>
      <vt:lpstr>Ex 1: Determine Device Address Space Size</vt:lpstr>
      <vt:lpstr>Ex 1: Determine Device Address Space Size</vt:lpstr>
      <vt:lpstr>Ex 1: Determine Device Address Space Size</vt:lpstr>
      <vt:lpstr>Ex 2: Relocate the PCI Device Mapping</vt:lpstr>
      <vt:lpstr>Ex 2: Relocate the PCI Device Mapping</vt:lpstr>
      <vt:lpstr>Things to be aware of once you start learning down at this level</vt:lpstr>
      <vt:lpstr>Command Register and Address Space Access</vt:lpstr>
      <vt:lpstr>BAR Summary in relation to BIOS</vt:lpstr>
      <vt:lpstr>PCI/PCIe Expansion ROMs (XROMs)</vt:lpstr>
      <vt:lpstr>Expansion ROMs (aka: Option ROMs)</vt:lpstr>
      <vt:lpstr>Expansion ROM Base Address Register</vt:lpstr>
      <vt:lpstr>How CPU/BIOS Discovers XROMs</vt:lpstr>
      <vt:lpstr>How CPU/BIOS Discovers XROMs</vt:lpstr>
      <vt:lpstr>How CPU/BIOS Discovers XROMs</vt:lpstr>
      <vt:lpstr>How CPU/BIOS Discovers XROMs</vt:lpstr>
      <vt:lpstr>CPU/BIOS Expansion ROM Discovery</vt:lpstr>
      <vt:lpstr>Expansion ROM Discovery:  User Example (Same as BIOS)</vt:lpstr>
      <vt:lpstr>Expansion ROM Discovery:  User Example (Same as BIOS)</vt:lpstr>
      <vt:lpstr>Expansion ROM Discovery:  User Example (Same as BIOS)</vt:lpstr>
      <vt:lpstr>Expansion ROM Hacking</vt:lpstr>
      <vt:lpstr>PCIe Extended Configuration Space</vt:lpstr>
      <vt:lpstr>PCIe Address Mapping (PCIEXBAR)</vt:lpstr>
      <vt:lpstr>PCIe XROMs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BIOS and System Management Mode Security</dc:title>
  <dc:creator>johnb</dc:creator>
  <cp:lastModifiedBy>a</cp:lastModifiedBy>
  <cp:revision>316</cp:revision>
  <dcterms:created xsi:type="dcterms:W3CDTF">2006-08-16T00:00:00Z</dcterms:created>
  <dcterms:modified xsi:type="dcterms:W3CDTF">2015-10-14T06:31:52Z</dcterms:modified>
</cp:coreProperties>
</file>