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36"/>
  </p:notesMasterIdLst>
  <p:handoutMasterIdLst>
    <p:handoutMasterId r:id="rId137"/>
  </p:handoutMasterIdLst>
  <p:sldIdLst>
    <p:sldId id="378" r:id="rId3"/>
    <p:sldId id="389" r:id="rId4"/>
    <p:sldId id="257" r:id="rId5"/>
    <p:sldId id="258" r:id="rId6"/>
    <p:sldId id="379"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80" r:id="rId62"/>
    <p:sldId id="313" r:id="rId63"/>
    <p:sldId id="314" r:id="rId64"/>
    <p:sldId id="315" r:id="rId65"/>
    <p:sldId id="316" r:id="rId66"/>
    <p:sldId id="317" r:id="rId67"/>
    <p:sldId id="318" r:id="rId68"/>
    <p:sldId id="381" r:id="rId69"/>
    <p:sldId id="382"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83" r:id="rId85"/>
    <p:sldId id="384" r:id="rId86"/>
    <p:sldId id="385" r:id="rId87"/>
    <p:sldId id="386" r:id="rId88"/>
    <p:sldId id="387" r:id="rId89"/>
    <p:sldId id="388" r:id="rId90"/>
    <p:sldId id="333" r:id="rId91"/>
    <p:sldId id="334" r:id="rId92"/>
    <p:sldId id="335" r:id="rId93"/>
    <p:sldId id="336" r:id="rId94"/>
    <p:sldId id="337" r:id="rId95"/>
    <p:sldId id="338" r:id="rId96"/>
    <p:sldId id="339" r:id="rId97"/>
    <p:sldId id="340" r:id="rId98"/>
    <p:sldId id="341" r:id="rId99"/>
    <p:sldId id="342" r:id="rId100"/>
    <p:sldId id="343" r:id="rId101"/>
    <p:sldId id="344" r:id="rId102"/>
    <p:sldId id="345" r:id="rId103"/>
    <p:sldId id="346" r:id="rId104"/>
    <p:sldId id="347" r:id="rId105"/>
    <p:sldId id="348" r:id="rId106"/>
    <p:sldId id="349" r:id="rId107"/>
    <p:sldId id="350" r:id="rId108"/>
    <p:sldId id="351" r:id="rId109"/>
    <p:sldId id="352" r:id="rId110"/>
    <p:sldId id="353" r:id="rId111"/>
    <p:sldId id="354" r:id="rId112"/>
    <p:sldId id="355" r:id="rId113"/>
    <p:sldId id="356" r:id="rId114"/>
    <p:sldId id="357" r:id="rId115"/>
    <p:sldId id="358" r:id="rId116"/>
    <p:sldId id="359" r:id="rId117"/>
    <p:sldId id="360" r:id="rId118"/>
    <p:sldId id="361" r:id="rId119"/>
    <p:sldId id="362" r:id="rId120"/>
    <p:sldId id="363" r:id="rId121"/>
    <p:sldId id="364" r:id="rId122"/>
    <p:sldId id="365" r:id="rId123"/>
    <p:sldId id="366" r:id="rId124"/>
    <p:sldId id="367" r:id="rId125"/>
    <p:sldId id="368" r:id="rId126"/>
    <p:sldId id="369" r:id="rId127"/>
    <p:sldId id="370" r:id="rId128"/>
    <p:sldId id="371" r:id="rId129"/>
    <p:sldId id="372" r:id="rId130"/>
    <p:sldId id="373" r:id="rId131"/>
    <p:sldId id="374" r:id="rId132"/>
    <p:sldId id="375" r:id="rId133"/>
    <p:sldId id="376" r:id="rId134"/>
    <p:sldId id="377" r:id="rId1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6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120" Type="http://schemas.openxmlformats.org/officeDocument/2006/relationships/slide" Target="slides/slide118.xml"/><Relationship Id="rId121" Type="http://schemas.openxmlformats.org/officeDocument/2006/relationships/slide" Target="slides/slide119.xml"/><Relationship Id="rId122" Type="http://schemas.openxmlformats.org/officeDocument/2006/relationships/slide" Target="slides/slide120.xml"/><Relationship Id="rId123" Type="http://schemas.openxmlformats.org/officeDocument/2006/relationships/slide" Target="slides/slide121.xml"/><Relationship Id="rId124" Type="http://schemas.openxmlformats.org/officeDocument/2006/relationships/slide" Target="slides/slide122.xml"/><Relationship Id="rId125" Type="http://schemas.openxmlformats.org/officeDocument/2006/relationships/slide" Target="slides/slide123.xml"/><Relationship Id="rId126" Type="http://schemas.openxmlformats.org/officeDocument/2006/relationships/slide" Target="slides/slide124.xml"/><Relationship Id="rId127" Type="http://schemas.openxmlformats.org/officeDocument/2006/relationships/slide" Target="slides/slide125.xml"/><Relationship Id="rId128" Type="http://schemas.openxmlformats.org/officeDocument/2006/relationships/slide" Target="slides/slide126.xml"/><Relationship Id="rId129" Type="http://schemas.openxmlformats.org/officeDocument/2006/relationships/slide" Target="slides/slide1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90" Type="http://schemas.openxmlformats.org/officeDocument/2006/relationships/slide" Target="slides/slide88.xml"/><Relationship Id="rId91" Type="http://schemas.openxmlformats.org/officeDocument/2006/relationships/slide" Target="slides/slide89.xml"/><Relationship Id="rId92" Type="http://schemas.openxmlformats.org/officeDocument/2006/relationships/slide" Target="slides/slide90.xml"/><Relationship Id="rId93" Type="http://schemas.openxmlformats.org/officeDocument/2006/relationships/slide" Target="slides/slide91.xml"/><Relationship Id="rId94" Type="http://schemas.openxmlformats.org/officeDocument/2006/relationships/slide" Target="slides/slide92.xml"/><Relationship Id="rId95" Type="http://schemas.openxmlformats.org/officeDocument/2006/relationships/slide" Target="slides/slide93.xml"/><Relationship Id="rId96" Type="http://schemas.openxmlformats.org/officeDocument/2006/relationships/slide" Target="slides/slide94.xml"/><Relationship Id="rId101" Type="http://schemas.openxmlformats.org/officeDocument/2006/relationships/slide" Target="slides/slide99.xml"/><Relationship Id="rId102" Type="http://schemas.openxmlformats.org/officeDocument/2006/relationships/slide" Target="slides/slide100.xml"/><Relationship Id="rId103" Type="http://schemas.openxmlformats.org/officeDocument/2006/relationships/slide" Target="slides/slide101.xml"/><Relationship Id="rId104" Type="http://schemas.openxmlformats.org/officeDocument/2006/relationships/slide" Target="slides/slide102.xml"/><Relationship Id="rId105" Type="http://schemas.openxmlformats.org/officeDocument/2006/relationships/slide" Target="slides/slide103.xml"/><Relationship Id="rId106" Type="http://schemas.openxmlformats.org/officeDocument/2006/relationships/slide" Target="slides/slide104.xml"/><Relationship Id="rId107" Type="http://schemas.openxmlformats.org/officeDocument/2006/relationships/slide" Target="slides/slide105.xml"/><Relationship Id="rId108" Type="http://schemas.openxmlformats.org/officeDocument/2006/relationships/slide" Target="slides/slide106.xml"/><Relationship Id="rId109" Type="http://schemas.openxmlformats.org/officeDocument/2006/relationships/slide" Target="slides/slide107.xml"/><Relationship Id="rId97" Type="http://schemas.openxmlformats.org/officeDocument/2006/relationships/slide" Target="slides/slide95.xml"/><Relationship Id="rId98" Type="http://schemas.openxmlformats.org/officeDocument/2006/relationships/slide" Target="slides/slide96.xml"/><Relationship Id="rId99" Type="http://schemas.openxmlformats.org/officeDocument/2006/relationships/slide" Target="slides/slide97.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00" Type="http://schemas.openxmlformats.org/officeDocument/2006/relationships/slide" Target="slides/slide98.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30" Type="http://schemas.openxmlformats.org/officeDocument/2006/relationships/slide" Target="slides/slide128.xml"/><Relationship Id="rId131" Type="http://schemas.openxmlformats.org/officeDocument/2006/relationships/slide" Target="slides/slide129.xml"/><Relationship Id="rId132" Type="http://schemas.openxmlformats.org/officeDocument/2006/relationships/slide" Target="slides/slide130.xml"/><Relationship Id="rId133" Type="http://schemas.openxmlformats.org/officeDocument/2006/relationships/slide" Target="slides/slide131.xml"/><Relationship Id="rId134" Type="http://schemas.openxmlformats.org/officeDocument/2006/relationships/slide" Target="slides/slide132.xml"/><Relationship Id="rId135" Type="http://schemas.openxmlformats.org/officeDocument/2006/relationships/slide" Target="slides/slide133.xml"/><Relationship Id="rId136" Type="http://schemas.openxmlformats.org/officeDocument/2006/relationships/notesMaster" Target="notesMasters/notesMaster1.xml"/><Relationship Id="rId137" Type="http://schemas.openxmlformats.org/officeDocument/2006/relationships/handoutMaster" Target="handoutMasters/handoutMaster1.xml"/><Relationship Id="rId138" Type="http://schemas.openxmlformats.org/officeDocument/2006/relationships/printerSettings" Target="printerSettings/printerSettings1.bin"/><Relationship Id="rId13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110" Type="http://schemas.openxmlformats.org/officeDocument/2006/relationships/slide" Target="slides/slide108.xml"/><Relationship Id="rId111" Type="http://schemas.openxmlformats.org/officeDocument/2006/relationships/slide" Target="slides/slide109.xml"/><Relationship Id="rId112" Type="http://schemas.openxmlformats.org/officeDocument/2006/relationships/slide" Target="slides/slide110.xml"/><Relationship Id="rId113" Type="http://schemas.openxmlformats.org/officeDocument/2006/relationships/slide" Target="slides/slide111.xml"/><Relationship Id="rId114" Type="http://schemas.openxmlformats.org/officeDocument/2006/relationships/slide" Target="slides/slide112.xml"/><Relationship Id="rId115" Type="http://schemas.openxmlformats.org/officeDocument/2006/relationships/slide" Target="slides/slide113.xml"/><Relationship Id="rId116" Type="http://schemas.openxmlformats.org/officeDocument/2006/relationships/slide" Target="slides/slide114.xml"/><Relationship Id="rId117" Type="http://schemas.openxmlformats.org/officeDocument/2006/relationships/slide" Target="slides/slide115.xml"/><Relationship Id="rId118" Type="http://schemas.openxmlformats.org/officeDocument/2006/relationships/slide" Target="slides/slide116.xml"/><Relationship Id="rId119" Type="http://schemas.openxmlformats.org/officeDocument/2006/relationships/slide" Target="slides/slide1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slide" Target="slides/slide84.xml"/><Relationship Id="rId87" Type="http://schemas.openxmlformats.org/officeDocument/2006/relationships/slide" Target="slides/slide85.xml"/><Relationship Id="rId88" Type="http://schemas.openxmlformats.org/officeDocument/2006/relationships/slide" Target="slides/slide86.xml"/><Relationship Id="rId89" Type="http://schemas.openxmlformats.org/officeDocument/2006/relationships/slide" Target="slides/slide87.xml"/><Relationship Id="rId140" Type="http://schemas.openxmlformats.org/officeDocument/2006/relationships/viewProps" Target="viewProps.xml"/><Relationship Id="rId141" Type="http://schemas.openxmlformats.org/officeDocument/2006/relationships/theme" Target="theme/theme1.xml"/><Relationship Id="rId14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156C033-9300-714E-8800-DE71909F61AE}" type="datetimeFigureOut">
              <a:rPr lang="en-US" smtClean="0"/>
              <a:t>10/14/15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C5D9B84-42BF-C644-A9D5-0AB36DE63977}" type="slidenum">
              <a:rPr lang="en-US" smtClean="0"/>
              <a:t>‹#›</a:t>
            </a:fld>
            <a:endParaRPr lang="en-US"/>
          </a:p>
        </p:txBody>
      </p:sp>
    </p:spTree>
    <p:extLst>
      <p:ext uri="{BB962C8B-B14F-4D97-AF65-F5344CB8AC3E}">
        <p14:creationId xmlns:p14="http://schemas.microsoft.com/office/powerpoint/2010/main" val="86865333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583F3D8-F198-41EF-A582-ED889326FE26}" type="datetimeFigureOut">
              <a:rPr lang="en-US" smtClean="0"/>
              <a:t>10/14/15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3D1B0E-27B1-439B-8E3C-43EC2B513802}" type="slidenum">
              <a:rPr lang="en-US" smtClean="0"/>
              <a:t>‹#›</a:t>
            </a:fld>
            <a:endParaRPr lang="en-US"/>
          </a:p>
        </p:txBody>
      </p:sp>
    </p:spTree>
    <p:extLst>
      <p:ext uri="{BB962C8B-B14F-4D97-AF65-F5344CB8AC3E}">
        <p14:creationId xmlns:p14="http://schemas.microsoft.com/office/powerpoint/2010/main" val="67996332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a:ln/>
        </p:spPr>
      </p:sp>
      <p:sp>
        <p:nvSpPr>
          <p:cNvPr id="2969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dirty="0" smtClean="0">
                <a:solidFill>
                  <a:prstClr val="black"/>
                </a:solidFill>
                <a:latin typeface="+mn-lt"/>
              </a:rPr>
              <a:t>Attribution condition: You must indicate that derivative work</a:t>
            </a:r>
          </a:p>
          <a:p>
            <a:r>
              <a:rPr lang="en-US" sz="1200" dirty="0" smtClean="0">
                <a:solidFill>
                  <a:prstClr val="black"/>
                </a:solidFill>
                <a:latin typeface="+mn-lt"/>
              </a:rPr>
              <a:t>"Is derived from </a:t>
            </a:r>
            <a:r>
              <a:rPr lang="en-US" sz="1200" dirty="0" err="1" smtClean="0">
                <a:solidFill>
                  <a:prstClr val="black"/>
                </a:solidFill>
                <a:latin typeface="+mn-lt"/>
              </a:rPr>
              <a:t>Xeno</a:t>
            </a:r>
            <a:r>
              <a:rPr lang="en-US" sz="1200" dirty="0" smtClean="0">
                <a:solidFill>
                  <a:prstClr val="black"/>
                </a:solidFill>
                <a:latin typeface="+mn-lt"/>
              </a:rPr>
              <a:t> </a:t>
            </a:r>
            <a:r>
              <a:rPr lang="en-US" sz="1200" dirty="0" err="1" smtClean="0">
                <a:solidFill>
                  <a:prstClr val="black"/>
                </a:solidFill>
                <a:latin typeface="+mn-lt"/>
              </a:rPr>
              <a:t>Kovah's</a:t>
            </a:r>
            <a:r>
              <a:rPr lang="en-US" sz="1200" dirty="0" smtClean="0">
                <a:solidFill>
                  <a:prstClr val="black"/>
                </a:solidFill>
                <a:latin typeface="+mn-lt"/>
              </a:rPr>
              <a:t> ’Introductory Intel x86: Assembly, Architecture, and Applications’ class"</a:t>
            </a:r>
            <a:endParaRPr lang="en-US" sz="1200" dirty="0">
              <a:solidFill>
                <a:prstClr val="black"/>
              </a:solidFill>
              <a:latin typeface="+mn-lt"/>
            </a:endParaRPr>
          </a:p>
        </p:txBody>
      </p:sp>
      <p:sp>
        <p:nvSpPr>
          <p:cNvPr id="2969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ea typeface="ＭＳ Ｐゴシック" charset="0"/>
                <a:cs typeface="ＭＳ Ｐゴシック" charset="0"/>
              </a:defRPr>
            </a:lvl1pPr>
            <a:lvl2pPr marL="742950" indent="-285750">
              <a:defRPr sz="2000">
                <a:solidFill>
                  <a:schemeClr val="tx1"/>
                </a:solidFill>
                <a:latin typeface="Arial" charset="0"/>
                <a:ea typeface="ＭＳ Ｐゴシック" charset="0"/>
              </a:defRPr>
            </a:lvl2pPr>
            <a:lvl3pPr marL="1143000" indent="-228600">
              <a:defRPr sz="2000">
                <a:solidFill>
                  <a:schemeClr val="tx1"/>
                </a:solidFill>
                <a:latin typeface="Arial" charset="0"/>
                <a:ea typeface="ＭＳ Ｐゴシック" charset="0"/>
              </a:defRPr>
            </a:lvl3pPr>
            <a:lvl4pPr marL="1600200" indent="-228600">
              <a:defRPr sz="2000">
                <a:solidFill>
                  <a:schemeClr val="tx1"/>
                </a:solidFill>
                <a:latin typeface="Arial" charset="0"/>
                <a:ea typeface="ＭＳ Ｐゴシック" charset="0"/>
              </a:defRPr>
            </a:lvl4pPr>
            <a:lvl5pPr marL="2057400" indent="-22860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fld id="{82E91C7F-A5F6-9A4D-B053-7F1F29C94874}" type="slidenum">
              <a:rPr lang="en-US" sz="1200">
                <a:solidFill>
                  <a:prstClr val="black"/>
                </a:solidFill>
              </a:rPr>
              <a:pPr/>
              <a:t>2</a:t>
            </a:fld>
            <a:endParaRPr lang="en-US" sz="120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Oddly</a:t>
            </a:r>
            <a:r>
              <a:rPr lang="en-US" baseline="0" dirty="0" smtClean="0"/>
              <a:t> enough I never observed the Dell legacy BIOS initialize CAR.</a:t>
            </a:r>
          </a:p>
        </p:txBody>
      </p:sp>
      <p:sp>
        <p:nvSpPr>
          <p:cNvPr id="4" name="Slide Number Placeholder 3"/>
          <p:cNvSpPr>
            <a:spLocks noGrp="1"/>
          </p:cNvSpPr>
          <p:nvPr>
            <p:ph type="sldNum" sz="quarter" idx="10"/>
          </p:nvPr>
        </p:nvSpPr>
        <p:spPr/>
        <p:txBody>
          <a:bodyPr/>
          <a:lstStyle/>
          <a:p>
            <a:fld id="{E093EACD-B269-498B-91EF-507CD6163ECB}" type="slidenum">
              <a:rPr lang="en-US" smtClean="0"/>
              <a:t>15</a:t>
            </a:fld>
            <a:endParaRPr lang="en-US"/>
          </a:p>
        </p:txBody>
      </p:sp>
    </p:spTree>
    <p:extLst>
      <p:ext uri="{BB962C8B-B14F-4D97-AF65-F5344CB8AC3E}">
        <p14:creationId xmlns:p14="http://schemas.microsoft.com/office/powerpoint/2010/main" val="36394345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BSP = Boot Strap Processor</a:t>
            </a:r>
          </a:p>
        </p:txBody>
      </p:sp>
      <p:sp>
        <p:nvSpPr>
          <p:cNvPr id="4" name="Slide Number Placeholder 3"/>
          <p:cNvSpPr>
            <a:spLocks noGrp="1"/>
          </p:cNvSpPr>
          <p:nvPr>
            <p:ph type="sldNum" sz="quarter" idx="10"/>
          </p:nvPr>
        </p:nvSpPr>
        <p:spPr/>
        <p:txBody>
          <a:bodyPr/>
          <a:lstStyle/>
          <a:p>
            <a:fld id="{E093EACD-B269-498B-91EF-507CD6163ECB}" type="slidenum">
              <a:rPr lang="en-US" smtClean="0"/>
              <a:t>16</a:t>
            </a:fld>
            <a:endParaRPr lang="en-US"/>
          </a:p>
        </p:txBody>
      </p:sp>
    </p:spTree>
    <p:extLst>
      <p:ext uri="{BB962C8B-B14F-4D97-AF65-F5344CB8AC3E}">
        <p14:creationId xmlns:p14="http://schemas.microsoft.com/office/powerpoint/2010/main" val="3639434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BSP = Boot Strap Processor</a:t>
            </a:r>
          </a:p>
        </p:txBody>
      </p:sp>
      <p:sp>
        <p:nvSpPr>
          <p:cNvPr id="4" name="Slide Number Placeholder 3"/>
          <p:cNvSpPr>
            <a:spLocks noGrp="1"/>
          </p:cNvSpPr>
          <p:nvPr>
            <p:ph type="sldNum" sz="quarter" idx="10"/>
          </p:nvPr>
        </p:nvSpPr>
        <p:spPr/>
        <p:txBody>
          <a:bodyPr/>
          <a:lstStyle/>
          <a:p>
            <a:fld id="{E093EACD-B269-498B-91EF-507CD6163ECB}" type="slidenum">
              <a:rPr lang="en-US" smtClean="0"/>
              <a:t>17</a:t>
            </a:fld>
            <a:endParaRPr lang="en-US"/>
          </a:p>
        </p:txBody>
      </p:sp>
    </p:spTree>
    <p:extLst>
      <p:ext uri="{BB962C8B-B14F-4D97-AF65-F5344CB8AC3E}">
        <p14:creationId xmlns:p14="http://schemas.microsoft.com/office/powerpoint/2010/main" val="3639434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BSP = Boot Strap Processor</a:t>
            </a:r>
          </a:p>
        </p:txBody>
      </p:sp>
      <p:sp>
        <p:nvSpPr>
          <p:cNvPr id="4" name="Slide Number Placeholder 3"/>
          <p:cNvSpPr>
            <a:spLocks noGrp="1"/>
          </p:cNvSpPr>
          <p:nvPr>
            <p:ph type="sldNum" sz="quarter" idx="10"/>
          </p:nvPr>
        </p:nvSpPr>
        <p:spPr/>
        <p:txBody>
          <a:bodyPr/>
          <a:lstStyle/>
          <a:p>
            <a:fld id="{E093EACD-B269-498B-91EF-507CD6163ECB}" type="slidenum">
              <a:rPr lang="en-US" smtClean="0"/>
              <a:t>18</a:t>
            </a:fld>
            <a:endParaRPr lang="en-US"/>
          </a:p>
        </p:txBody>
      </p:sp>
    </p:spTree>
    <p:extLst>
      <p:ext uri="{BB962C8B-B14F-4D97-AF65-F5344CB8AC3E}">
        <p14:creationId xmlns:p14="http://schemas.microsoft.com/office/powerpoint/2010/main" val="3639434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BSP = Boot Strap Processor</a:t>
            </a:r>
          </a:p>
        </p:txBody>
      </p:sp>
      <p:sp>
        <p:nvSpPr>
          <p:cNvPr id="4" name="Slide Number Placeholder 3"/>
          <p:cNvSpPr>
            <a:spLocks noGrp="1"/>
          </p:cNvSpPr>
          <p:nvPr>
            <p:ph type="sldNum" sz="quarter" idx="10"/>
          </p:nvPr>
        </p:nvSpPr>
        <p:spPr/>
        <p:txBody>
          <a:bodyPr/>
          <a:lstStyle/>
          <a:p>
            <a:fld id="{E093EACD-B269-498B-91EF-507CD6163ECB}" type="slidenum">
              <a:rPr lang="en-US" smtClean="0"/>
              <a:t>19</a:t>
            </a:fld>
            <a:endParaRPr lang="en-US"/>
          </a:p>
        </p:txBody>
      </p:sp>
    </p:spTree>
    <p:extLst>
      <p:ext uri="{BB962C8B-B14F-4D97-AF65-F5344CB8AC3E}">
        <p14:creationId xmlns:p14="http://schemas.microsoft.com/office/powerpoint/2010/main" val="36394345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BSP = Boot Strap Processor</a:t>
            </a:r>
          </a:p>
        </p:txBody>
      </p:sp>
      <p:sp>
        <p:nvSpPr>
          <p:cNvPr id="4" name="Slide Number Placeholder 3"/>
          <p:cNvSpPr>
            <a:spLocks noGrp="1"/>
          </p:cNvSpPr>
          <p:nvPr>
            <p:ph type="sldNum" sz="quarter" idx="10"/>
          </p:nvPr>
        </p:nvSpPr>
        <p:spPr/>
        <p:txBody>
          <a:bodyPr/>
          <a:lstStyle/>
          <a:p>
            <a:fld id="{E093EACD-B269-498B-91EF-507CD6163ECB}" type="slidenum">
              <a:rPr lang="en-US" smtClean="0"/>
              <a:t>20</a:t>
            </a:fld>
            <a:endParaRPr lang="en-US"/>
          </a:p>
        </p:txBody>
      </p:sp>
    </p:spTree>
    <p:extLst>
      <p:ext uri="{BB962C8B-B14F-4D97-AF65-F5344CB8AC3E}">
        <p14:creationId xmlns:p14="http://schemas.microsoft.com/office/powerpoint/2010/main" val="36394345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BSP = Boot Strap Processor</a:t>
            </a:r>
          </a:p>
        </p:txBody>
      </p:sp>
      <p:sp>
        <p:nvSpPr>
          <p:cNvPr id="4" name="Slide Number Placeholder 3"/>
          <p:cNvSpPr>
            <a:spLocks noGrp="1"/>
          </p:cNvSpPr>
          <p:nvPr>
            <p:ph type="sldNum" sz="quarter" idx="10"/>
          </p:nvPr>
        </p:nvSpPr>
        <p:spPr/>
        <p:txBody>
          <a:bodyPr/>
          <a:lstStyle/>
          <a:p>
            <a:fld id="{E093EACD-B269-498B-91EF-507CD6163ECB}" type="slidenum">
              <a:rPr lang="en-US" smtClean="0"/>
              <a:t>21</a:t>
            </a:fld>
            <a:endParaRPr lang="en-US"/>
          </a:p>
        </p:txBody>
      </p:sp>
    </p:spTree>
    <p:extLst>
      <p:ext uri="{BB962C8B-B14F-4D97-AF65-F5344CB8AC3E}">
        <p14:creationId xmlns:p14="http://schemas.microsoft.com/office/powerpoint/2010/main" val="36394345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BSP = Boot Strap Processor</a:t>
            </a:r>
          </a:p>
        </p:txBody>
      </p:sp>
      <p:sp>
        <p:nvSpPr>
          <p:cNvPr id="4" name="Slide Number Placeholder 3"/>
          <p:cNvSpPr>
            <a:spLocks noGrp="1"/>
          </p:cNvSpPr>
          <p:nvPr>
            <p:ph type="sldNum" sz="quarter" idx="10"/>
          </p:nvPr>
        </p:nvSpPr>
        <p:spPr/>
        <p:txBody>
          <a:bodyPr/>
          <a:lstStyle/>
          <a:p>
            <a:fld id="{E093EACD-B269-498B-91EF-507CD6163ECB}" type="slidenum">
              <a:rPr lang="en-US" smtClean="0"/>
              <a:t>22</a:t>
            </a:fld>
            <a:endParaRPr lang="en-US"/>
          </a:p>
        </p:txBody>
      </p:sp>
    </p:spTree>
    <p:extLst>
      <p:ext uri="{BB962C8B-B14F-4D97-AF65-F5344CB8AC3E}">
        <p14:creationId xmlns:p14="http://schemas.microsoft.com/office/powerpoint/2010/main" val="3639434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Oddly</a:t>
            </a:r>
            <a:r>
              <a:rPr lang="en-US" baseline="0" dirty="0" smtClean="0"/>
              <a:t> enough I never observed the Dell legacy BIOS initialize CAR.</a:t>
            </a:r>
          </a:p>
        </p:txBody>
      </p:sp>
      <p:sp>
        <p:nvSpPr>
          <p:cNvPr id="4" name="Slide Number Placeholder 3"/>
          <p:cNvSpPr>
            <a:spLocks noGrp="1"/>
          </p:cNvSpPr>
          <p:nvPr>
            <p:ph type="sldNum" sz="quarter" idx="10"/>
          </p:nvPr>
        </p:nvSpPr>
        <p:spPr/>
        <p:txBody>
          <a:bodyPr/>
          <a:lstStyle/>
          <a:p>
            <a:fld id="{E093EACD-B269-498B-91EF-507CD6163ECB}" type="slidenum">
              <a:rPr lang="en-US" smtClean="0"/>
              <a:t>23</a:t>
            </a:fld>
            <a:endParaRPr lang="en-US"/>
          </a:p>
        </p:txBody>
      </p:sp>
    </p:spTree>
    <p:extLst>
      <p:ext uri="{BB962C8B-B14F-4D97-AF65-F5344CB8AC3E}">
        <p14:creationId xmlns:p14="http://schemas.microsoft.com/office/powerpoint/2010/main" val="36394345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093EACD-B269-498B-91EF-507CD6163ECB}" type="slidenum">
              <a:rPr lang="en-US" smtClean="0"/>
              <a:t>28</a:t>
            </a:fld>
            <a:endParaRPr lang="en-US"/>
          </a:p>
        </p:txBody>
      </p:sp>
    </p:spTree>
    <p:extLst>
      <p:ext uri="{BB962C8B-B14F-4D97-AF65-F5344CB8AC3E}">
        <p14:creationId xmlns:p14="http://schemas.microsoft.com/office/powerpoint/2010/main" val="994027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093EACD-B269-498B-91EF-507CD6163ECB}" type="slidenum">
              <a:rPr lang="en-US" smtClean="0"/>
              <a:t>3</a:t>
            </a:fld>
            <a:endParaRPr lang="en-US"/>
          </a:p>
        </p:txBody>
      </p:sp>
    </p:spTree>
    <p:extLst>
      <p:ext uri="{BB962C8B-B14F-4D97-AF65-F5344CB8AC3E}">
        <p14:creationId xmlns:p14="http://schemas.microsoft.com/office/powerpoint/2010/main" val="42184526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PK may be </a:t>
            </a:r>
            <a:r>
              <a:rPr lang="en-US" sz="1200" b="0" i="0" kern="1200" dirty="0" smtClean="0">
                <a:solidFill>
                  <a:schemeClr val="tx1"/>
                </a:solidFill>
                <a:effectLst/>
                <a:latin typeface="+mn-lt"/>
                <a:ea typeface="+mn-ea"/>
                <a:cs typeface="+mn-cs"/>
              </a:rPr>
              <a:t>updated by an authentication descriptor signed with the platform key</a:t>
            </a:r>
            <a:endParaRPr lang="en-US" dirty="0"/>
          </a:p>
        </p:txBody>
      </p:sp>
      <p:sp>
        <p:nvSpPr>
          <p:cNvPr id="4" name="Slide Number Placeholder 3"/>
          <p:cNvSpPr>
            <a:spLocks noGrp="1"/>
          </p:cNvSpPr>
          <p:nvPr>
            <p:ph type="sldNum" sz="quarter" idx="10"/>
          </p:nvPr>
        </p:nvSpPr>
        <p:spPr/>
        <p:txBody>
          <a:bodyPr/>
          <a:lstStyle/>
          <a:p>
            <a:fld id="{E093EACD-B269-498B-91EF-507CD6163ECB}" type="slidenum">
              <a:rPr lang="en-US" smtClean="0"/>
              <a:t>37</a:t>
            </a:fld>
            <a:endParaRPr lang="en-US"/>
          </a:p>
        </p:txBody>
      </p:sp>
    </p:spTree>
    <p:extLst>
      <p:ext uri="{BB962C8B-B14F-4D97-AF65-F5344CB8AC3E}">
        <p14:creationId xmlns:p14="http://schemas.microsoft.com/office/powerpoint/2010/main" val="31626196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PK may be </a:t>
            </a:r>
            <a:r>
              <a:rPr lang="en-US" sz="1200" b="0" i="0" kern="1200" dirty="0" smtClean="0">
                <a:solidFill>
                  <a:schemeClr val="tx1"/>
                </a:solidFill>
                <a:effectLst/>
                <a:latin typeface="+mn-lt"/>
                <a:ea typeface="+mn-ea"/>
                <a:cs typeface="+mn-cs"/>
              </a:rPr>
              <a:t>updated by an authentication descriptor signed with the platform key</a:t>
            </a:r>
            <a:endParaRPr lang="en-US" dirty="0"/>
          </a:p>
        </p:txBody>
      </p:sp>
      <p:sp>
        <p:nvSpPr>
          <p:cNvPr id="4" name="Slide Number Placeholder 3"/>
          <p:cNvSpPr>
            <a:spLocks noGrp="1"/>
          </p:cNvSpPr>
          <p:nvPr>
            <p:ph type="sldNum" sz="quarter" idx="10"/>
          </p:nvPr>
        </p:nvSpPr>
        <p:spPr/>
        <p:txBody>
          <a:bodyPr/>
          <a:lstStyle/>
          <a:p>
            <a:fld id="{E093EACD-B269-498B-91EF-507CD6163ECB}" type="slidenum">
              <a:rPr lang="en-US" smtClean="0"/>
              <a:t>38</a:t>
            </a:fld>
            <a:endParaRPr lang="en-US"/>
          </a:p>
        </p:txBody>
      </p:sp>
    </p:spTree>
    <p:extLst>
      <p:ext uri="{BB962C8B-B14F-4D97-AF65-F5344CB8AC3E}">
        <p14:creationId xmlns:p14="http://schemas.microsoft.com/office/powerpoint/2010/main" val="31626196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www.bbc.co.uk</a:t>
            </a:r>
            <a:r>
              <a:rPr lang="en-US" dirty="0" smtClean="0"/>
              <a:t>/news/special/</a:t>
            </a:r>
            <a:r>
              <a:rPr lang="en-US" dirty="0" err="1" smtClean="0"/>
              <a:t>uk</a:t>
            </a:r>
            <a:r>
              <a:rPr lang="en-US" dirty="0" smtClean="0"/>
              <a:t>/11/</a:t>
            </a:r>
            <a:r>
              <a:rPr lang="en-US" dirty="0" err="1" smtClean="0"/>
              <a:t>london_riots</a:t>
            </a:r>
            <a:r>
              <a:rPr lang="en-US" dirty="0" smtClean="0"/>
              <a:t>/</a:t>
            </a:r>
            <a:r>
              <a:rPr lang="en-US" dirty="0" err="1" smtClean="0"/>
              <a:t>img</a:t>
            </a:r>
            <a:r>
              <a:rPr lang="en-US" dirty="0" smtClean="0"/>
              <a:t>/panel/liverpool_riot_624.jpg</a:t>
            </a:r>
            <a:endParaRPr lang="en-US" dirty="0"/>
          </a:p>
        </p:txBody>
      </p:sp>
      <p:sp>
        <p:nvSpPr>
          <p:cNvPr id="4" name="Slide Number Placeholder 3"/>
          <p:cNvSpPr>
            <a:spLocks noGrp="1"/>
          </p:cNvSpPr>
          <p:nvPr>
            <p:ph type="sldNum" sz="quarter" idx="10"/>
          </p:nvPr>
        </p:nvSpPr>
        <p:spPr/>
        <p:txBody>
          <a:bodyPr/>
          <a:lstStyle/>
          <a:p>
            <a:fld id="{423D1B0E-27B1-439B-8E3C-43EC2B513802}" type="slidenum">
              <a:rPr lang="en-US" smtClean="0"/>
              <a:t>67</a:t>
            </a:fld>
            <a:endParaRPr lang="en-US"/>
          </a:p>
        </p:txBody>
      </p:sp>
    </p:spTree>
    <p:extLst>
      <p:ext uri="{BB962C8B-B14F-4D97-AF65-F5344CB8AC3E}">
        <p14:creationId xmlns:p14="http://schemas.microsoft.com/office/powerpoint/2010/main" val="38518930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http://ak9.picdn.net/</a:t>
            </a:r>
            <a:r>
              <a:rPr lang="en-US" dirty="0" err="1" smtClean="0"/>
              <a:t>shutterstock</a:t>
            </a:r>
            <a:r>
              <a:rPr lang="en-US" dirty="0" smtClean="0"/>
              <a:t>/videos/4150873/preview/stock-footage-old-small-town-america-man-whittling-sitting-on-rocking-chair-american-flag-on-sidewalk-and-old.jpg</a:t>
            </a:r>
            <a:endParaRPr lang="en-US" dirty="0"/>
          </a:p>
        </p:txBody>
      </p:sp>
      <p:sp>
        <p:nvSpPr>
          <p:cNvPr id="4" name="Slide Number Placeholder 3"/>
          <p:cNvSpPr>
            <a:spLocks noGrp="1"/>
          </p:cNvSpPr>
          <p:nvPr>
            <p:ph type="sldNum" sz="quarter" idx="10"/>
          </p:nvPr>
        </p:nvSpPr>
        <p:spPr/>
        <p:txBody>
          <a:bodyPr/>
          <a:lstStyle/>
          <a:p>
            <a:fld id="{423D1B0E-27B1-439B-8E3C-43EC2B513802}" type="slidenum">
              <a:rPr lang="en-US" smtClean="0"/>
              <a:t>68</a:t>
            </a:fld>
            <a:endParaRPr lang="en-US"/>
          </a:p>
        </p:txBody>
      </p:sp>
    </p:spTree>
    <p:extLst>
      <p:ext uri="{BB962C8B-B14F-4D97-AF65-F5344CB8AC3E}">
        <p14:creationId xmlns:p14="http://schemas.microsoft.com/office/powerpoint/2010/main" val="15118389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Offhand</a:t>
            </a:r>
            <a:r>
              <a:rPr lang="en-US" baseline="0" dirty="0" smtClean="0"/>
              <a:t> I can think of no benefits nor detractions as to why the FFS should start at the beginning of the SPI BIOS region.</a:t>
            </a:r>
          </a:p>
          <a:p>
            <a:r>
              <a:rPr lang="en-US" baseline="0" dirty="0" smtClean="0"/>
              <a:t>Question:  Does FFS have to be aligned?  Perhaps that’s the reason.</a:t>
            </a:r>
          </a:p>
        </p:txBody>
      </p:sp>
      <p:sp>
        <p:nvSpPr>
          <p:cNvPr id="4" name="Slide Number Placeholder 3"/>
          <p:cNvSpPr>
            <a:spLocks noGrp="1"/>
          </p:cNvSpPr>
          <p:nvPr>
            <p:ph type="sldNum" sz="quarter" idx="10"/>
          </p:nvPr>
        </p:nvSpPr>
        <p:spPr/>
        <p:txBody>
          <a:bodyPr/>
          <a:lstStyle/>
          <a:p>
            <a:fld id="{E093EACD-B269-498B-91EF-507CD6163ECB}" type="slidenum">
              <a:rPr lang="en-US" smtClean="0"/>
              <a:t>7</a:t>
            </a:fld>
            <a:endParaRPr lang="en-US"/>
          </a:p>
        </p:txBody>
      </p:sp>
    </p:spTree>
    <p:extLst>
      <p:ext uri="{BB962C8B-B14F-4D97-AF65-F5344CB8AC3E}">
        <p14:creationId xmlns:p14="http://schemas.microsoft.com/office/powerpoint/2010/main" val="29932265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E093EACD-B269-498B-91EF-507CD6163ECB}" type="slidenum">
              <a:rPr lang="en-US" smtClean="0"/>
              <a:t>8</a:t>
            </a:fld>
            <a:endParaRPr lang="en-US"/>
          </a:p>
        </p:txBody>
      </p:sp>
    </p:spTree>
    <p:extLst>
      <p:ext uri="{BB962C8B-B14F-4D97-AF65-F5344CB8AC3E}">
        <p14:creationId xmlns:p14="http://schemas.microsoft.com/office/powerpoint/2010/main" val="2993226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E093EACD-B269-498B-91EF-507CD6163ECB}" type="slidenum">
              <a:rPr lang="en-US" smtClean="0"/>
              <a:t>9</a:t>
            </a:fld>
            <a:endParaRPr lang="en-US"/>
          </a:p>
        </p:txBody>
      </p:sp>
    </p:spTree>
    <p:extLst>
      <p:ext uri="{BB962C8B-B14F-4D97-AF65-F5344CB8AC3E}">
        <p14:creationId xmlns:p14="http://schemas.microsoft.com/office/powerpoint/2010/main" val="2993226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E093EACD-B269-498B-91EF-507CD6163ECB}" type="slidenum">
              <a:rPr lang="en-US" smtClean="0"/>
              <a:t>10</a:t>
            </a:fld>
            <a:endParaRPr lang="en-US"/>
          </a:p>
        </p:txBody>
      </p:sp>
    </p:spTree>
    <p:extLst>
      <p:ext uri="{BB962C8B-B14F-4D97-AF65-F5344CB8AC3E}">
        <p14:creationId xmlns:p14="http://schemas.microsoft.com/office/powerpoint/2010/main" val="29932265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very similar to legacy</a:t>
            </a:r>
            <a:r>
              <a:rPr lang="en-US" baseline="0" dirty="0" smtClean="0"/>
              <a:t> BIOS at this point</a:t>
            </a:r>
            <a:endParaRPr lang="en-US" dirty="0"/>
          </a:p>
        </p:txBody>
      </p:sp>
      <p:sp>
        <p:nvSpPr>
          <p:cNvPr id="4" name="Slide Number Placeholder 3"/>
          <p:cNvSpPr>
            <a:spLocks noGrp="1"/>
          </p:cNvSpPr>
          <p:nvPr>
            <p:ph type="sldNum" sz="quarter" idx="10"/>
          </p:nvPr>
        </p:nvSpPr>
        <p:spPr/>
        <p:txBody>
          <a:bodyPr/>
          <a:lstStyle/>
          <a:p>
            <a:fld id="{E093EACD-B269-498B-91EF-507CD6163ECB}" type="slidenum">
              <a:rPr lang="en-US" smtClean="0"/>
              <a:t>12</a:t>
            </a:fld>
            <a:endParaRPr lang="en-US"/>
          </a:p>
        </p:txBody>
      </p:sp>
    </p:spTree>
    <p:extLst>
      <p:ext uri="{BB962C8B-B14F-4D97-AF65-F5344CB8AC3E}">
        <p14:creationId xmlns:p14="http://schemas.microsoft.com/office/powerpoint/2010/main" val="13748583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E093EACD-B269-498B-91EF-507CD6163ECB}" type="slidenum">
              <a:rPr lang="en-US" smtClean="0"/>
              <a:t>13</a:t>
            </a:fld>
            <a:endParaRPr lang="en-US"/>
          </a:p>
        </p:txBody>
      </p:sp>
    </p:spTree>
    <p:extLst>
      <p:ext uri="{BB962C8B-B14F-4D97-AF65-F5344CB8AC3E}">
        <p14:creationId xmlns:p14="http://schemas.microsoft.com/office/powerpoint/2010/main" val="36394345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E093EACD-B269-498B-91EF-507CD6163ECB}" type="slidenum">
              <a:rPr lang="en-US" smtClean="0"/>
              <a:t>14</a:t>
            </a:fld>
            <a:endParaRPr lang="en-US"/>
          </a:p>
        </p:txBody>
      </p:sp>
    </p:spTree>
    <p:extLst>
      <p:ext uri="{BB962C8B-B14F-4D97-AF65-F5344CB8AC3E}">
        <p14:creationId xmlns:p14="http://schemas.microsoft.com/office/powerpoint/2010/main" val="3639434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AAE8FF-A2EC-F249-88A8-0164A10613DC}" type="datetime1">
              <a:rPr lang="en-US" smtClean="0"/>
              <a:t>10/14/15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A7AA4C7-FC7A-B946-A101-62F9F3E2434E}" type="datetime1">
              <a:rPr lang="en-US" smtClean="0"/>
              <a:t>10/14/15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792E82-037A-2443-9A6E-7FBCC177CD28}" type="datetime1">
              <a:rPr lang="en-US" smtClean="0"/>
              <a:t>10/14/15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6DBC6C-D62F-9948-B8A2-935E8788ADA4}" type="datetime1">
              <a:rPr lang="en-US" smtClean="0">
                <a:solidFill>
                  <a:prstClr val="black">
                    <a:tint val="75000"/>
                  </a:prstClr>
                </a:solidFill>
                <a:latin typeface="Calibri"/>
              </a:rPr>
              <a:pPr/>
              <a:t>10/14/15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0888152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808983-EAEA-9640-B741-596E6424298D}" type="datetime1">
              <a:rPr lang="en-US" smtClean="0">
                <a:solidFill>
                  <a:prstClr val="black">
                    <a:tint val="75000"/>
                  </a:prstClr>
                </a:solidFill>
                <a:latin typeface="Calibri"/>
              </a:rPr>
              <a:pPr/>
              <a:t>10/14/15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604427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8C377C-E047-E34E-BB7D-54CC1C666ECC}" type="datetime1">
              <a:rPr lang="en-US" smtClean="0">
                <a:solidFill>
                  <a:prstClr val="black">
                    <a:tint val="75000"/>
                  </a:prstClr>
                </a:solidFill>
                <a:latin typeface="Calibri"/>
              </a:rPr>
              <a:pPr/>
              <a:t>10/14/15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1406200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F1DEAA9-FCFE-B741-8C7A-BE403A97EE31}" type="datetime1">
              <a:rPr lang="en-US" smtClean="0">
                <a:solidFill>
                  <a:prstClr val="black">
                    <a:tint val="75000"/>
                  </a:prstClr>
                </a:solidFill>
                <a:latin typeface="Calibri"/>
              </a:rPr>
              <a:pPr/>
              <a:t>10/14/15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1391256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796F34A-51CA-984D-A888-12E753504B17}" type="datetime1">
              <a:rPr lang="en-US" smtClean="0">
                <a:solidFill>
                  <a:prstClr val="black">
                    <a:tint val="75000"/>
                  </a:prstClr>
                </a:solidFill>
                <a:latin typeface="Calibri"/>
              </a:rPr>
              <a:pPr/>
              <a:t>10/14/15</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4805521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5DCAF7C-AA0D-1340-9106-64C779F11597}" type="datetime1">
              <a:rPr lang="en-US" smtClean="0">
                <a:solidFill>
                  <a:prstClr val="black">
                    <a:tint val="75000"/>
                  </a:prstClr>
                </a:solidFill>
                <a:latin typeface="Calibri"/>
              </a:rPr>
              <a:pPr/>
              <a:t>10/14/15</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19924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BF6C42-5370-8C4A-9BB9-26D2211ABE99}" type="datetime1">
              <a:rPr lang="en-US" smtClean="0">
                <a:solidFill>
                  <a:prstClr val="black">
                    <a:tint val="75000"/>
                  </a:prstClr>
                </a:solidFill>
                <a:latin typeface="Calibri"/>
              </a:rPr>
              <a:pPr/>
              <a:t>10/14/15</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334693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C41A68-DB9E-7C41-ACEE-EBA478D8FE9B}" type="datetime1">
              <a:rPr lang="en-US" smtClean="0">
                <a:solidFill>
                  <a:prstClr val="black">
                    <a:tint val="75000"/>
                  </a:prstClr>
                </a:solidFill>
                <a:latin typeface="Calibri"/>
              </a:rPr>
              <a:pPr/>
              <a:t>10/14/15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90856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420EFE6-78CF-9445-A9CE-9C3E7EC9853D}" type="datetime1">
              <a:rPr lang="en-US" smtClean="0"/>
              <a:t>10/14/15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5EF787-D978-9C48-B2E2-50EEA5BC8A77}" type="datetime1">
              <a:rPr lang="en-US" smtClean="0">
                <a:solidFill>
                  <a:prstClr val="black">
                    <a:tint val="75000"/>
                  </a:prstClr>
                </a:solidFill>
                <a:latin typeface="Calibri"/>
              </a:rPr>
              <a:pPr/>
              <a:t>10/14/15</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2987374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ADD691-7D95-5E4D-837F-B75AC6D914AB}" type="datetime1">
              <a:rPr lang="en-US" smtClean="0">
                <a:solidFill>
                  <a:prstClr val="black">
                    <a:tint val="75000"/>
                  </a:prstClr>
                </a:solidFill>
                <a:latin typeface="Calibri"/>
              </a:rPr>
              <a:pPr/>
              <a:t>10/14/15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5987039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555A0D-B451-C047-A4FA-35DD491D0987}" type="datetime1">
              <a:rPr lang="en-US" smtClean="0">
                <a:solidFill>
                  <a:prstClr val="black">
                    <a:tint val="75000"/>
                  </a:prstClr>
                </a:solidFill>
                <a:latin typeface="Calibri"/>
              </a:rPr>
              <a:pPr/>
              <a:t>10/14/15</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780026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646F8A-2DF2-414F-8D77-581E711E71EA}" type="datetime1">
              <a:rPr lang="en-US" smtClean="0"/>
              <a:t>10/14/15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FC2EA5C-1B04-6E4D-BDE9-72F90AAECEFA}" type="datetime1">
              <a:rPr lang="en-US" smtClean="0"/>
              <a:t>10/14/15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1C070C1-6D03-694C-80EA-0681C5173217}" type="datetime1">
              <a:rPr lang="en-US" smtClean="0"/>
              <a:t>10/14/15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0FDEED5-7D4D-3F4F-81F4-4C1E5A2C05B0}" type="datetime1">
              <a:rPr lang="en-US" smtClean="0"/>
              <a:t>10/14/15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AA62F1-294B-C346-8A90-BBD425DC2173}" type="datetime1">
              <a:rPr lang="en-US" smtClean="0"/>
              <a:t>10/14/15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7815889-F1E2-AC49-8DBB-F319E877510F}" type="datetime1">
              <a:rPr lang="en-US" smtClean="0"/>
              <a:t>10/14/15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E3BF843-94E4-8948-93DB-A62468F778B9}" type="datetime1">
              <a:rPr lang="en-US" smtClean="0"/>
              <a:t>10/14/15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0BCC89-7FB5-C94A-A50B-048CBD517A35}" type="datetime1">
              <a:rPr lang="en-US" smtClean="0"/>
              <a:t>10/14/15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86600" y="656907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62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3716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923EEC-FF47-FF45-8D80-A565D4A1073C}" type="datetime1">
              <a:rPr lang="en-US" smtClean="0">
                <a:solidFill>
                  <a:prstClr val="black">
                    <a:tint val="75000"/>
                  </a:prstClr>
                </a:solidFill>
                <a:latin typeface="Calibri"/>
              </a:rPr>
              <a:pPr/>
              <a:t>10/14/15</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7086600" y="656907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4566066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3.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4.png"/></Relationships>
</file>

<file path=ppt/slides/_rels/slide107.xml.rels><?xml version="1.0" encoding="UTF-8" standalone="yes"?>
<Relationships xmlns="http://schemas.openxmlformats.org/package/2006/relationships"><Relationship Id="rId3" Type="http://schemas.openxmlformats.org/officeDocument/2006/relationships/hyperlink" Target="http://ho.ax/downloads/De_Mysteriis_Dom_Jobsivs_Black_Hat_Slides.pdf" TargetMode="External"/><Relationship Id="rId4" Type="http://schemas.openxmlformats.org/officeDocument/2006/relationships/hyperlink" Target="http://ho.ax/De_Mysteriis_Dom_Jobsivs_Black_Hat_Paper.pdf" TargetMode="External"/><Relationship Id="rId5" Type="http://schemas.openxmlformats.org/officeDocument/2006/relationships/image" Target="../media/image65.png"/><Relationship Id="rId1" Type="http://schemas.openxmlformats.org/officeDocument/2006/relationships/slideLayout" Target="../slideLayouts/slideLayout2.xml"/><Relationship Id="rId2" Type="http://schemas.openxmlformats.org/officeDocument/2006/relationships/hyperlink" Target="https://github.com/snarez/ida-efiutils/blob/master/behemoth.h" TargetMode="Externa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 Id="rId3" Type="http://schemas.openxmlformats.org/officeDocument/2006/relationships/image" Target="../media/image71.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9.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2.png"/><Relationship Id="rId3" Type="http://schemas.openxmlformats.org/officeDocument/2006/relationships/image" Target="../media/image73.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4.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5.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6.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 Id="rId3" Type="http://schemas.openxmlformats.org/officeDocument/2006/relationships/image" Target="../media/image7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9.png"/><Relationship Id="rId3" Type="http://schemas.openxmlformats.org/officeDocument/2006/relationships/image" Target="../media/image80.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1.png"/><Relationship Id="rId3" Type="http://schemas.openxmlformats.org/officeDocument/2006/relationships/image" Target="../media/image82.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3.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4.png"/><Relationship Id="rId3" Type="http://schemas.openxmlformats.org/officeDocument/2006/relationships/image" Target="../media/image80.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5.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6.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7.png"/></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8.png"/><Relationship Id="rId3" Type="http://schemas.openxmlformats.org/officeDocument/2006/relationships/image" Target="../media/image89.pn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www.acpi.info/DOWNLOADS/ACPIspec50.pdf" TargetMode="Externa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0.png"/></Relationships>
</file>

<file path=ppt/slides/_rels/slide133.xml.rels><?xml version="1.0" encoding="UTF-8" standalone="yes"?>
<Relationships xmlns="http://schemas.openxmlformats.org/package/2006/relationships"><Relationship Id="rId3" Type="http://schemas.openxmlformats.org/officeDocument/2006/relationships/hyperlink" Target="mailto:jwbutterworth3@gmail.com" TargetMode="External"/><Relationship Id="rId4" Type="http://schemas.openxmlformats.org/officeDocument/2006/relationships/hyperlink" Target="mailto:xkovah@mitre.org" TargetMode="External"/><Relationship Id="rId5" Type="http://schemas.openxmlformats.org/officeDocument/2006/relationships/hyperlink" Target="mailto:xkovah@gmail.com" TargetMode="External"/><Relationship Id="rId6" Type="http://schemas.openxmlformats.org/officeDocument/2006/relationships/hyperlink" Target="http://OpenSecurityTraining.info/Training.html" TargetMode="External"/><Relationship Id="rId1" Type="http://schemas.openxmlformats.org/officeDocument/2006/relationships/slideLayout" Target="../slideLayouts/slideLayout2.xml"/><Relationship Id="rId2" Type="http://schemas.openxmlformats.org/officeDocument/2006/relationships/hyperlink" Target="mailto:jbutterworth@mitre.org"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www.coreboot.org/images/6/6c/LBCar.pdf"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hyperlink" Target="http://inertiawar.com/microcode/"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hyperlink" Target="https://chromium.googlesource.com/chromiumos/third_party/coreboot/+/master/src/soc/intel/baytrail/romstage/cache_as_ram.inc" TargetMode="External"/><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acpi.info/DOWNLOADS/ACPIspec50.pdf" TargetMode="External"/><Relationship Id="rId3" Type="http://schemas.openxmlformats.org/officeDocument/2006/relationships/image" Target="../media/image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c7zero.info/stuff/Windows8SecureBoot_Bulygin-Furtak-Bazhniuk_BHUSA2013.pdf"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 Id="rId3" Type="http://schemas.openxmlformats.org/officeDocument/2006/relationships/hyperlink" Target="http://c7zero.info/stuff/Windows8SecureBoot_Bulygin-Furtak-Bazhniuk_BHUSA2013.pdf"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hyperlink" Target="http://c7zero.info/stuff/Windows8SecureBoot_Bulygin-Furtak-Bazhniuk_BHUSA2013.pdf"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c7zero.info/stuff/Windows8SecureBoot_Bulygin-Furtak-Bazhniuk_BHUSA2013.pdf" TargetMode="External"/><Relationship Id="rId3" Type="http://schemas.openxmlformats.org/officeDocument/2006/relationships/image" Target="../media/image1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c7zero.info/stuff/Windows8SecureBoot_Bulygin-Furtak-Bazhniuk_BHUSA2013.pdf" TargetMode="External"/><Relationship Id="rId3" Type="http://schemas.openxmlformats.org/officeDocument/2006/relationships/image" Target="../media/image1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svn.code.sf.net/p/edk2/code/trunk/edk2" TargetMode="External"/><Relationship Id="rId3" Type="http://schemas.openxmlformats.org/officeDocument/2006/relationships/image" Target="../media/image2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hyperlink" Target="http://www.uefi.org/specifications" TargetMode="External"/><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hyperlink" Target="http://www.amazon.com/gp/product/1934053295/ref=as_li_tl?ie=UTF8&amp;camp=1789&amp;creative=390957&amp;creativeASIN=1934053295&amp;linkCode=as2&amp;tag=opensecuinfo-20&amp;linkId=NEP57TWBWSIE5FMR"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57.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hyperlink" Target="http://msdn.microsoft.com/en-us/library/windows/desktop/ms724934(v=vs.85).aspx"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gi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kb.cert.org/vuls/id/758382" TargetMode="Externa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kb.cert.org/vuls/id/758382"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6.png"/></Relationships>
</file>

<file path=ppt/slides/_rels/slide68.xml.rels><?xml version="1.0" encoding="UTF-8" standalone="yes"?>
<Relationships xmlns="http://schemas.openxmlformats.org/package/2006/relationships"><Relationship Id="rId3" Type="http://schemas.openxmlformats.org/officeDocument/2006/relationships/hyperlink" Target="https://github.com/G33KatWork/EFIPWN" TargetMode="External"/><Relationship Id="rId4" Type="http://schemas.openxmlformats.org/officeDocument/2006/relationships/hyperlink" Target="https://github.com/LongSoft/UEFITool" TargetMode="External"/><Relationship Id="rId5" Type="http://schemas.openxmlformats.org/officeDocument/2006/relationships/hyperlink" Target="https://github.com/theopolis/uefi-firmware-parser" TargetMode="External"/><Relationship Id="rId6"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s://github.com/G33KatWork/EFIPWN"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70.xml.rels><?xml version="1.0" encoding="UTF-8" standalone="yes"?>
<Relationships xmlns="http://schemas.openxmlformats.org/package/2006/relationships"><Relationship Id="rId3" Type="http://schemas.openxmlformats.org/officeDocument/2006/relationships/hyperlink" Target="https://pypi.python.org/pypi/argparse" TargetMode="External"/><Relationship Id="rId4" Type="http://schemas.openxmlformats.org/officeDocument/2006/relationships/hyperlink" Target="http://www.joachim-bauch.de/projects/pylzma/" TargetMode="External"/><Relationship Id="rId5" Type="http://schemas.openxmlformats.org/officeDocument/2006/relationships/hyperlink" Target="http://tukaani.org/xz/" TargetMode="External"/><Relationship Id="rId1" Type="http://schemas.openxmlformats.org/officeDocument/2006/relationships/slideLayout" Target="../slideLayouts/slideLayout2.xml"/><Relationship Id="rId2" Type="http://schemas.openxmlformats.org/officeDocument/2006/relationships/hyperlink" Target="http://www.makotemplates.org/"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 Id="rId3" Type="http://schemas.openxmlformats.org/officeDocument/2006/relationships/image" Target="../media/image41.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 Id="rId3" Type="http://schemas.openxmlformats.org/officeDocument/2006/relationships/image" Target="../media/image41.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 Id="rId3" Type="http://schemas.openxmlformats.org/officeDocument/2006/relationships/image" Target="../media/image41.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 Id="rId3" Type="http://schemas.openxmlformats.org/officeDocument/2006/relationships/image" Target="../media/image7.png"/></Relationships>
</file>

<file path=ppt/slides/_rels/slide79.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image" Target="../media/image4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 Id="rId3" Type="http://schemas.openxmlformats.org/officeDocument/2006/relationships/image" Target="../media/image44.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 Id="rId3" Type="http://schemas.openxmlformats.org/officeDocument/2006/relationships/image" Target="../media/image44.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 Id="rId3" Type="http://schemas.openxmlformats.org/officeDocument/2006/relationships/image" Target="../media/image45.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sendspace.com/folder/ffit0j" TargetMode="Externa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 Id="rId3" Type="http://schemas.openxmlformats.org/officeDocument/2006/relationships/image" Target="../media/image47.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png"/><Relationship Id="rId3" Type="http://schemas.openxmlformats.org/officeDocument/2006/relationships/image" Target="../media/image51.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png"/><Relationship Id="rId3" Type="http://schemas.openxmlformats.org/officeDocument/2006/relationships/image" Target="../media/image55.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 Id="rId3" Type="http://schemas.openxmlformats.org/officeDocument/2006/relationships/image" Target="../media/image57.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6.png"/><Relationship Id="rId3" Type="http://schemas.openxmlformats.org/officeDocument/2006/relationships/image" Target="../media/image5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587625"/>
            <a:ext cx="9144000" cy="1470025"/>
          </a:xfrm>
        </p:spPr>
        <p:txBody>
          <a:bodyPr>
            <a:normAutofit fontScale="90000"/>
          </a:bodyPr>
          <a:lstStyle/>
          <a:p>
            <a:r>
              <a:rPr lang="en-US" dirty="0" smtClean="0"/>
              <a:t>Advanced x86:</a:t>
            </a:r>
            <a:br>
              <a:rPr lang="en-US" dirty="0" smtClean="0"/>
            </a:br>
            <a:r>
              <a:rPr lang="en-US" dirty="0" smtClean="0"/>
              <a:t>BIOS and System Management Mode Internals</a:t>
            </a:r>
            <a:endParaRPr lang="en-US" dirty="0"/>
          </a:p>
        </p:txBody>
      </p:sp>
      <p:sp>
        <p:nvSpPr>
          <p:cNvPr id="3" name="Subtitle 2"/>
          <p:cNvSpPr>
            <a:spLocks noGrp="1"/>
          </p:cNvSpPr>
          <p:nvPr>
            <p:ph type="subTitle" idx="1"/>
          </p:nvPr>
        </p:nvSpPr>
        <p:spPr>
          <a:xfrm>
            <a:off x="1371600" y="4343400"/>
            <a:ext cx="6400800" cy="1752600"/>
          </a:xfrm>
        </p:spPr>
        <p:txBody>
          <a:bodyPr>
            <a:normAutofit fontScale="92500" lnSpcReduction="20000"/>
          </a:bodyPr>
          <a:lstStyle/>
          <a:p>
            <a:r>
              <a:rPr lang="en-US" dirty="0"/>
              <a:t>John Butterworth &amp; </a:t>
            </a:r>
            <a:r>
              <a:rPr lang="en-US" dirty="0" err="1"/>
              <a:t>Xeno</a:t>
            </a:r>
            <a:r>
              <a:rPr lang="en-US" dirty="0"/>
              <a:t> </a:t>
            </a:r>
            <a:r>
              <a:rPr lang="en-US" dirty="0" err="1"/>
              <a:t>Kovah</a:t>
            </a:r>
            <a:endParaRPr lang="en-US" dirty="0"/>
          </a:p>
          <a:p>
            <a:endParaRPr lang="en-US" dirty="0" smtClean="0"/>
          </a:p>
          <a:p>
            <a:r>
              <a:rPr lang="en-US" dirty="0"/>
              <a:t>Part 5: Intro to UEFI , BIOS RE (</a:t>
            </a:r>
            <a:r>
              <a:rPr lang="en-US" dirty="0" err="1"/>
              <a:t>redux</a:t>
            </a:r>
            <a:r>
              <a:rPr lang="en-US" dirty="0"/>
              <a:t>), and Conclusion</a:t>
            </a: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528" r="35461"/>
          <a:stretch/>
        </p:blipFill>
        <p:spPr bwMode="auto">
          <a:xfrm>
            <a:off x="3581400" y="77302"/>
            <a:ext cx="1963000" cy="22848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7839493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85"/>
            <a:ext cx="8229600" cy="944562"/>
          </a:xfrm>
        </p:spPr>
        <p:txBody>
          <a:bodyPr>
            <a:normAutofit/>
          </a:bodyPr>
          <a:lstStyle/>
          <a:p>
            <a:r>
              <a:rPr lang="en-US" sz="3600" dirty="0">
                <a:latin typeface="Arial" panose="020B0604020202020204" pitchFamily="34" charset="0"/>
                <a:cs typeface="Arial" panose="020B0604020202020204" pitchFamily="34" charset="0"/>
              </a:rPr>
              <a:t>Firmware </a:t>
            </a:r>
            <a:r>
              <a:rPr lang="en-US" sz="3600" dirty="0" smtClean="0">
                <a:latin typeface="Arial" panose="020B0604020202020204" pitchFamily="34" charset="0"/>
                <a:cs typeface="Arial" panose="020B0604020202020204" pitchFamily="34" charset="0"/>
              </a:rPr>
              <a:t>Files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4572000"/>
            <a:ext cx="8229600" cy="2133600"/>
          </a:xfrm>
        </p:spPr>
        <p:txBody>
          <a:bodyPr>
            <a:normAutofit/>
          </a:bodyPr>
          <a:lstStyle/>
          <a:p>
            <a:r>
              <a:rPr lang="en-US" sz="2200" dirty="0" smtClean="0">
                <a:latin typeface="Arial" panose="020B0604020202020204" pitchFamily="34" charset="0"/>
                <a:cs typeface="Arial" panose="020B0604020202020204" pitchFamily="34" charset="0"/>
              </a:rPr>
              <a:t>PE (Portable Executable) file format </a:t>
            </a:r>
          </a:p>
          <a:p>
            <a:pPr lvl="1"/>
            <a:r>
              <a:rPr lang="en-US" sz="1800" dirty="0" smtClean="0">
                <a:latin typeface="Arial" panose="020B0604020202020204" pitchFamily="34" charset="0"/>
                <a:cs typeface="Arial" panose="020B0604020202020204" pitchFamily="34" charset="0"/>
              </a:rPr>
              <a:t>Alternatively can be a TE (Terse Executable) which is a “minimalist” PE</a:t>
            </a:r>
          </a:p>
          <a:p>
            <a:r>
              <a:rPr lang="en-US" sz="2200" dirty="0" smtClean="0">
                <a:latin typeface="Arial" panose="020B0604020202020204" pitchFamily="34" charset="0"/>
                <a:cs typeface="Arial" panose="020B0604020202020204" pitchFamily="34" charset="0"/>
              </a:rPr>
              <a:t>Covered in the UEFI course</a:t>
            </a:r>
          </a:p>
          <a:p>
            <a:r>
              <a:rPr lang="en-US" sz="2200" dirty="0" smtClean="0">
                <a:latin typeface="Arial" panose="020B0604020202020204" pitchFamily="34" charset="0"/>
                <a:cs typeface="Arial" panose="020B0604020202020204" pitchFamily="34" charset="0"/>
              </a:rPr>
              <a:t>There is also an </a:t>
            </a:r>
            <a:r>
              <a:rPr lang="en-US" sz="2400" b="1" dirty="0" smtClean="0">
                <a:solidFill>
                  <a:srgbClr val="C00000"/>
                </a:solidFill>
              </a:rPr>
              <a:t>EFI_FFS_FILE_HEADER2</a:t>
            </a:r>
            <a:r>
              <a:rPr lang="en-US" sz="2400" b="1" dirty="0" smtClean="0"/>
              <a:t> </a:t>
            </a:r>
            <a:r>
              <a:rPr lang="en-US" sz="2400" dirty="0" smtClean="0">
                <a:latin typeface="Arial" panose="020B0604020202020204" pitchFamily="34" charset="0"/>
                <a:cs typeface="Arial" panose="020B0604020202020204" pitchFamily="34" charset="0"/>
              </a:rPr>
              <a:t>type that adds an extended size field to handle large files</a:t>
            </a:r>
            <a:endParaRPr lang="en-US" sz="2200" dirty="0">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990600"/>
            <a:ext cx="4352925" cy="3305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54142"/>
          <a:stretch/>
        </p:blipFill>
        <p:spPr bwMode="auto">
          <a:xfrm>
            <a:off x="4676775" y="1735383"/>
            <a:ext cx="4238625" cy="16467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Right Brace 4"/>
          <p:cNvSpPr/>
          <p:nvPr/>
        </p:nvSpPr>
        <p:spPr>
          <a:xfrm>
            <a:off x="4391026" y="1981200"/>
            <a:ext cx="210282" cy="1143000"/>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Rectangle 12"/>
          <p:cNvSpPr/>
          <p:nvPr/>
        </p:nvSpPr>
        <p:spPr>
          <a:xfrm>
            <a:off x="3572242" y="3962400"/>
            <a:ext cx="923925" cy="368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3553113068"/>
      </p:ext>
    </p:extLst>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Files</a:t>
            </a:r>
          </a:p>
        </p:txBody>
      </p:sp>
      <p:sp>
        <p:nvSpPr>
          <p:cNvPr id="3" name="Content Placeholder 2"/>
          <p:cNvSpPr>
            <a:spLocks noGrp="1"/>
          </p:cNvSpPr>
          <p:nvPr>
            <p:ph idx="1"/>
          </p:nvPr>
        </p:nvSpPr>
        <p:spPr>
          <a:xfrm>
            <a:off x="457200" y="4572000"/>
            <a:ext cx="8229600" cy="2133600"/>
          </a:xfrm>
        </p:spPr>
        <p:txBody>
          <a:bodyPr>
            <a:normAutofit/>
          </a:bodyPr>
          <a:lstStyle/>
          <a:p>
            <a:r>
              <a:rPr lang="en-US" sz="2200" dirty="0" smtClean="0">
                <a:latin typeface="Arial" panose="020B0604020202020204" pitchFamily="34" charset="0"/>
                <a:cs typeface="Arial" panose="020B0604020202020204" pitchFamily="34" charset="0"/>
              </a:rPr>
              <a:t>One of the first things you can do upon acquiring both files is to observe them in a hex editor</a:t>
            </a:r>
          </a:p>
          <a:p>
            <a:r>
              <a:rPr lang="en-US" sz="2200" dirty="0" smtClean="0">
                <a:latin typeface="Arial" panose="020B0604020202020204" pitchFamily="34" charset="0"/>
                <a:cs typeface="Arial" panose="020B0604020202020204" pitchFamily="34" charset="0"/>
              </a:rPr>
              <a:t>HxD allows you to easily perform binary comparisons between 2 files (Analysis &gt; File-Compare &gt; Compare, and then select the 2 files you want to compare)</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030357"/>
            <a:ext cx="6172200" cy="35220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100</a:t>
            </a:fld>
            <a:endParaRPr lang="en-US"/>
          </a:p>
        </p:txBody>
      </p:sp>
    </p:spTree>
    <p:extLst>
      <p:ext uri="{BB962C8B-B14F-4D97-AF65-F5344CB8AC3E}">
        <p14:creationId xmlns:p14="http://schemas.microsoft.com/office/powerpoint/2010/main" val="148859715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2081" y="954158"/>
            <a:ext cx="6222722" cy="35982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152400"/>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Files</a:t>
            </a:r>
          </a:p>
        </p:txBody>
      </p:sp>
      <p:sp>
        <p:nvSpPr>
          <p:cNvPr id="3" name="Content Placeholder 2"/>
          <p:cNvSpPr>
            <a:spLocks noGrp="1"/>
          </p:cNvSpPr>
          <p:nvPr>
            <p:ph idx="1"/>
          </p:nvPr>
        </p:nvSpPr>
        <p:spPr>
          <a:xfrm>
            <a:off x="457200" y="4572000"/>
            <a:ext cx="8229600" cy="2133600"/>
          </a:xfrm>
        </p:spPr>
        <p:txBody>
          <a:bodyPr>
            <a:normAutofit fontScale="92500"/>
          </a:bodyPr>
          <a:lstStyle/>
          <a:p>
            <a:r>
              <a:rPr lang="en-US" sz="2200" dirty="0" err="1" smtClean="0">
                <a:latin typeface="Arial" panose="020B0604020202020204" pitchFamily="34" charset="0"/>
                <a:cs typeface="Arial" panose="020B0604020202020204" pitchFamily="34" charset="0"/>
              </a:rPr>
              <a:t>HxD’s</a:t>
            </a:r>
            <a:r>
              <a:rPr lang="en-US" sz="2200" dirty="0" smtClean="0">
                <a:latin typeface="Arial" panose="020B0604020202020204" pitchFamily="34" charset="0"/>
                <a:cs typeface="Arial" panose="020B0604020202020204" pitchFamily="34" charset="0"/>
              </a:rPr>
              <a:t> file comparison compares each file in parallel and highlights each byte that differs</a:t>
            </a:r>
          </a:p>
          <a:p>
            <a:r>
              <a:rPr lang="en-US" sz="2200" dirty="0" smtClean="0">
                <a:latin typeface="Arial" panose="020B0604020202020204" pitchFamily="34" charset="0"/>
                <a:cs typeface="Arial" panose="020B0604020202020204" pitchFamily="34" charset="0"/>
              </a:rPr>
              <a:t>It’s a quick way to “eyeball” changes which have been detected</a:t>
            </a:r>
            <a:endParaRPr lang="en-US" sz="2200" dirty="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This is less helpful when the file-sizes differ and the area where you want to analyze the change occurs at an offset other than where it usually does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101</a:t>
            </a:fld>
            <a:endParaRPr lang="en-US"/>
          </a:p>
        </p:txBody>
      </p:sp>
    </p:spTree>
    <p:extLst>
      <p:ext uri="{BB962C8B-B14F-4D97-AF65-F5344CB8AC3E}">
        <p14:creationId xmlns:p14="http://schemas.microsoft.com/office/powerpoint/2010/main" val="343553805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2081" y="954158"/>
            <a:ext cx="6222722" cy="35982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152400"/>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Files</a:t>
            </a:r>
          </a:p>
        </p:txBody>
      </p:sp>
      <p:sp>
        <p:nvSpPr>
          <p:cNvPr id="3" name="Content Placeholder 2"/>
          <p:cNvSpPr>
            <a:spLocks noGrp="1"/>
          </p:cNvSpPr>
          <p:nvPr>
            <p:ph idx="1"/>
          </p:nvPr>
        </p:nvSpPr>
        <p:spPr>
          <a:xfrm>
            <a:off x="457200" y="4648200"/>
            <a:ext cx="8229600" cy="2057400"/>
          </a:xfrm>
        </p:spPr>
        <p:txBody>
          <a:bodyPr>
            <a:normAutofit fontScale="92500" lnSpcReduction="20000"/>
          </a:bodyPr>
          <a:lstStyle/>
          <a:p>
            <a:r>
              <a:rPr lang="en-US" sz="2200" dirty="0" smtClean="0">
                <a:latin typeface="Arial" panose="020B0604020202020204" pitchFamily="34" charset="0"/>
                <a:cs typeface="Arial" panose="020B0604020202020204" pitchFamily="34" charset="0"/>
              </a:rPr>
              <a:t>In this simple example, the “</a:t>
            </a:r>
            <a:r>
              <a:rPr lang="en-US" sz="2200" dirty="0" err="1" smtClean="0">
                <a:latin typeface="Arial" panose="020B0604020202020204" pitchFamily="34" charset="0"/>
                <a:cs typeface="Arial" panose="020B0604020202020204" pitchFamily="34" charset="0"/>
              </a:rPr>
              <a:t>haxed</a:t>
            </a:r>
            <a:r>
              <a:rPr lang="en-US" sz="2200" dirty="0" smtClean="0">
                <a:latin typeface="Arial" panose="020B0604020202020204" pitchFamily="34" charset="0"/>
                <a:cs typeface="Arial" panose="020B0604020202020204" pitchFamily="34" charset="0"/>
              </a:rPr>
              <a:t>” version of the PE file has opcode 0xC3 at offset 0x40C while the original file has 0x8B</a:t>
            </a:r>
          </a:p>
          <a:p>
            <a:r>
              <a:rPr lang="en-US" sz="2200" dirty="0" smtClean="0">
                <a:latin typeface="Arial" panose="020B0604020202020204" pitchFamily="34" charset="0"/>
                <a:cs typeface="Arial" panose="020B0604020202020204" pitchFamily="34" charset="0"/>
              </a:rPr>
              <a:t>Those who are familiar with the x86 instruction set may recognize the 0xC3 opcode as the RET (return) instruction</a:t>
            </a:r>
          </a:p>
          <a:p>
            <a:r>
              <a:rPr lang="en-US" sz="2200" dirty="0" smtClean="0">
                <a:latin typeface="Arial" panose="020B0604020202020204" pitchFamily="34" charset="0"/>
                <a:cs typeface="Arial" panose="020B0604020202020204" pitchFamily="34" charset="0"/>
              </a:rPr>
              <a:t>Note that at the bottom of the HxD window it shows the file offset of the highlighted diff byte (“Block 40C-40C”)</a:t>
            </a:r>
          </a:p>
          <a:p>
            <a:r>
              <a:rPr lang="en-US" sz="2200" dirty="0" smtClean="0">
                <a:latin typeface="Arial" panose="020B0604020202020204" pitchFamily="34" charset="0"/>
                <a:cs typeface="Arial" panose="020B0604020202020204" pitchFamily="34" charset="0"/>
              </a:rPr>
              <a:t>This corresponds to the information outputted by our bios_diff.py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102</a:t>
            </a:fld>
            <a:endParaRPr lang="en-US"/>
          </a:p>
        </p:txBody>
      </p:sp>
    </p:spTree>
    <p:extLst>
      <p:ext uri="{BB962C8B-B14F-4D97-AF65-F5344CB8AC3E}">
        <p14:creationId xmlns:p14="http://schemas.microsoft.com/office/powerpoint/2010/main" val="192382774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2082" y="954158"/>
            <a:ext cx="6270864" cy="3598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152400"/>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Files</a:t>
            </a:r>
          </a:p>
        </p:txBody>
      </p:sp>
      <p:sp>
        <p:nvSpPr>
          <p:cNvPr id="3" name="Content Placeholder 2"/>
          <p:cNvSpPr>
            <a:spLocks noGrp="1"/>
          </p:cNvSpPr>
          <p:nvPr>
            <p:ph idx="1"/>
          </p:nvPr>
        </p:nvSpPr>
        <p:spPr>
          <a:xfrm>
            <a:off x="457200" y="4648200"/>
            <a:ext cx="8229600" cy="2057400"/>
          </a:xfrm>
        </p:spPr>
        <p:txBody>
          <a:bodyPr>
            <a:normAutofit/>
          </a:bodyPr>
          <a:lstStyle/>
          <a:p>
            <a:r>
              <a:rPr lang="en-US" sz="2200" dirty="0" smtClean="0">
                <a:latin typeface="Arial" panose="020B0604020202020204" pitchFamily="34" charset="0"/>
                <a:cs typeface="Arial" panose="020B0604020202020204" pitchFamily="34" charset="0"/>
              </a:rPr>
              <a:t>You can cycle through each byte that is different by pressing ‘F6’ (Next Difference)</a:t>
            </a:r>
          </a:p>
          <a:p>
            <a:r>
              <a:rPr lang="en-US" sz="2200" dirty="0" smtClean="0">
                <a:latin typeface="Arial" panose="020B0604020202020204" pitchFamily="34" charset="0"/>
                <a:cs typeface="Arial" panose="020B0604020202020204" pitchFamily="34" charset="0"/>
              </a:rPr>
              <a:t>In this simple example, there is only this single byte that is different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103</a:t>
            </a:fld>
            <a:endParaRPr lang="en-US"/>
          </a:p>
        </p:txBody>
      </p:sp>
    </p:spTree>
    <p:extLst>
      <p:ext uri="{BB962C8B-B14F-4D97-AF65-F5344CB8AC3E}">
        <p14:creationId xmlns:p14="http://schemas.microsoft.com/office/powerpoint/2010/main" val="324791551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6790"/>
          <a:stretch/>
        </p:blipFill>
        <p:spPr bwMode="auto">
          <a:xfrm>
            <a:off x="228600" y="882869"/>
            <a:ext cx="8684217" cy="3841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457200" y="5105400"/>
            <a:ext cx="8229600" cy="1600200"/>
          </a:xfrm>
        </p:spPr>
        <p:txBody>
          <a:bodyPr>
            <a:normAutofit fontScale="85000" lnSpcReduction="10000"/>
          </a:bodyPr>
          <a:lstStyle/>
          <a:p>
            <a:r>
              <a:rPr lang="en-US" sz="2200" dirty="0">
                <a:latin typeface="Arial" panose="020B0604020202020204" pitchFamily="34" charset="0"/>
                <a:cs typeface="Arial" panose="020B0604020202020204" pitchFamily="34" charset="0"/>
              </a:rPr>
              <a:t>Now we’ll actually take a look at these files in IDA</a:t>
            </a:r>
          </a:p>
          <a:p>
            <a:pPr lvl="1"/>
            <a:r>
              <a:rPr lang="en-US" sz="1800" dirty="0">
                <a:latin typeface="Arial" panose="020B0604020202020204" pitchFamily="34" charset="0"/>
                <a:cs typeface="Arial" panose="020B0604020202020204" pitchFamily="34" charset="0"/>
              </a:rPr>
              <a:t>Free version is </a:t>
            </a:r>
            <a:r>
              <a:rPr lang="en-US" sz="1800" dirty="0" smtClean="0">
                <a:latin typeface="Arial" panose="020B0604020202020204" pitchFamily="34" charset="0"/>
                <a:cs typeface="Arial" panose="020B0604020202020204" pitchFamily="34" charset="0"/>
              </a:rPr>
              <a:t>mostly adequate, minus the Hex-Rays pseudo-code view</a:t>
            </a:r>
            <a:endParaRPr lang="en-US" sz="1800" dirty="0">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rPr>
              <a:t>Notice IDA recognizes the PE file format and opens the file accordingly</a:t>
            </a:r>
          </a:p>
          <a:p>
            <a:r>
              <a:rPr lang="en-US" sz="2200" dirty="0" smtClean="0">
                <a:latin typeface="Arial" panose="020B0604020202020204" pitchFamily="34" charset="0"/>
                <a:cs typeface="Arial" panose="020B0604020202020204" pitchFamily="34" charset="0"/>
              </a:rPr>
              <a:t>Shown here is the non-hacked version of the TPM driver showing real instructions at the entry point</a:t>
            </a:r>
            <a:endParaRPr lang="en-US" sz="1800" dirty="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104</a:t>
            </a:fld>
            <a:endParaRPr lang="en-US"/>
          </a:p>
        </p:txBody>
      </p:sp>
    </p:spTree>
    <p:extLst>
      <p:ext uri="{BB962C8B-B14F-4D97-AF65-F5344CB8AC3E}">
        <p14:creationId xmlns:p14="http://schemas.microsoft.com/office/powerpoint/2010/main" val="42136781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5029200"/>
            <a:ext cx="8229600" cy="1676400"/>
          </a:xfrm>
        </p:spPr>
        <p:txBody>
          <a:bodyPr>
            <a:normAutofit lnSpcReduction="10000"/>
          </a:bodyPr>
          <a:lstStyle/>
          <a:p>
            <a:r>
              <a:rPr lang="en-US" sz="2200" dirty="0" smtClean="0">
                <a:latin typeface="Arial" panose="020B0604020202020204" pitchFamily="34" charset="0"/>
                <a:cs typeface="Arial" panose="020B0604020202020204" pitchFamily="34" charset="0"/>
              </a:rPr>
              <a:t>Shown above is the hacked file with just the RET at the entry point</a:t>
            </a:r>
          </a:p>
          <a:p>
            <a:r>
              <a:rPr lang="en-US" sz="2200" dirty="0" smtClean="0">
                <a:latin typeface="Arial" panose="020B0604020202020204" pitchFamily="34" charset="0"/>
                <a:cs typeface="Arial" panose="020B0604020202020204" pitchFamily="34" charset="0"/>
              </a:rPr>
              <a:t>This simple example assumes the attacker has placed this instruction here so that the TPM driver never performs any of its activities</a:t>
            </a:r>
            <a:endParaRPr lang="en-US" sz="1800" dirty="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15814"/>
          <a:stretch/>
        </p:blipFill>
        <p:spPr bwMode="auto">
          <a:xfrm>
            <a:off x="228600" y="838200"/>
            <a:ext cx="8642076" cy="3873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105</a:t>
            </a:fld>
            <a:endParaRPr lang="en-US"/>
          </a:p>
        </p:txBody>
      </p:sp>
    </p:spTree>
    <p:extLst>
      <p:ext uri="{BB962C8B-B14F-4D97-AF65-F5344CB8AC3E}">
        <p14:creationId xmlns:p14="http://schemas.microsoft.com/office/powerpoint/2010/main" val="291457803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3429000"/>
            <a:ext cx="8229600" cy="3276600"/>
          </a:xfrm>
        </p:spPr>
        <p:txBody>
          <a:bodyPr>
            <a:normAutofit/>
          </a:bodyPr>
          <a:lstStyle/>
          <a:p>
            <a:r>
              <a:rPr lang="en-US" sz="2200" dirty="0" smtClean="0">
                <a:latin typeface="Arial" panose="020B0604020202020204" pitchFamily="34" charset="0"/>
                <a:cs typeface="Arial" panose="020B0604020202020204" pitchFamily="34" charset="0"/>
              </a:rPr>
              <a:t>To see the pseudo-code you will need the full version of IDA Pro with Hex-Rays</a:t>
            </a:r>
            <a:endParaRPr lang="en-US" sz="1800" dirty="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The non-hacked file is dereferencing a DWORD at offset 24 of </a:t>
            </a:r>
            <a:r>
              <a:rPr lang="en-US" sz="2200" dirty="0" err="1">
                <a:latin typeface="Arial" panose="020B0604020202020204" pitchFamily="34" charset="0"/>
                <a:cs typeface="Arial" panose="020B0604020202020204" pitchFamily="34" charset="0"/>
              </a:rPr>
              <a:t>a</a:t>
            </a:r>
            <a:r>
              <a:rPr lang="en-US" sz="2200" dirty="0" err="1" smtClean="0">
                <a:latin typeface="Arial" panose="020B0604020202020204" pitchFamily="34" charset="0"/>
                <a:cs typeface="Arial" panose="020B0604020202020204" pitchFamily="34" charset="0"/>
              </a:rPr>
              <a:t>rg</a:t>
            </a:r>
            <a:r>
              <a:rPr lang="en-US" sz="2200" dirty="0" smtClean="0">
                <a:latin typeface="Arial" panose="020B0604020202020204" pitchFamily="34" charset="0"/>
                <a:cs typeface="Arial" panose="020B0604020202020204" pitchFamily="34" charset="0"/>
              </a:rPr>
              <a:t> 2</a:t>
            </a:r>
          </a:p>
          <a:p>
            <a:pPr lvl="1"/>
            <a:r>
              <a:rPr lang="en-US" sz="1800" dirty="0" smtClean="0">
                <a:latin typeface="Arial" panose="020B0604020202020204" pitchFamily="34" charset="0"/>
                <a:cs typeface="Arial" panose="020B0604020202020204" pitchFamily="34" charset="0"/>
              </a:rPr>
              <a:t>IDA displays offsets in base 10 by default; 24 is 0x18</a:t>
            </a:r>
          </a:p>
          <a:p>
            <a:r>
              <a:rPr lang="en-US" sz="2200" dirty="0" smtClean="0">
                <a:latin typeface="Arial" panose="020B0604020202020204" pitchFamily="34" charset="0"/>
                <a:cs typeface="Arial" panose="020B0604020202020204" pitchFamily="34" charset="0"/>
              </a:rPr>
              <a:t>The dereference is followed by a call: (a2, &amp;unk_FFE6D744)</a:t>
            </a:r>
          </a:p>
          <a:p>
            <a:r>
              <a:rPr lang="en-US" sz="2200" dirty="0" smtClean="0">
                <a:latin typeface="Arial" panose="020B0604020202020204" pitchFamily="34" charset="0"/>
                <a:cs typeface="Arial" panose="020B0604020202020204" pitchFamily="34" charset="0"/>
              </a:rPr>
              <a:t>So this appears to be calling a function pointer from out of a table</a:t>
            </a: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530" t="24203" r="7566" b="39493"/>
          <a:stretch/>
        </p:blipFill>
        <p:spPr bwMode="auto">
          <a:xfrm>
            <a:off x="152400" y="1143000"/>
            <a:ext cx="8774308" cy="18288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106</a:t>
            </a:fld>
            <a:endParaRPr lang="en-US"/>
          </a:p>
        </p:txBody>
      </p:sp>
    </p:spTree>
    <p:extLst>
      <p:ext uri="{BB962C8B-B14F-4D97-AF65-F5344CB8AC3E}">
        <p14:creationId xmlns:p14="http://schemas.microsoft.com/office/powerpoint/2010/main" val="201404359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3733800"/>
            <a:ext cx="8229600" cy="2971800"/>
          </a:xfrm>
        </p:spPr>
        <p:txBody>
          <a:bodyPr>
            <a:normAutofit fontScale="92500"/>
          </a:bodyPr>
          <a:lstStyle/>
          <a:p>
            <a:r>
              <a:rPr lang="en-US" sz="2200" dirty="0" smtClean="0">
                <a:latin typeface="Arial" panose="020B0604020202020204" pitchFamily="34" charset="0"/>
                <a:cs typeface="Arial" panose="020B0604020202020204" pitchFamily="34" charset="0"/>
              </a:rPr>
              <a:t>UEFI uses publically-defined data structures</a:t>
            </a:r>
          </a:p>
          <a:p>
            <a:r>
              <a:rPr lang="en-US" sz="2200" dirty="0" smtClean="0">
                <a:latin typeface="Arial" panose="020B0604020202020204" pitchFamily="34" charset="0"/>
                <a:cs typeface="Arial" panose="020B0604020202020204" pitchFamily="34" charset="0"/>
              </a:rPr>
              <a:t>We’re going to import ‘</a:t>
            </a:r>
            <a:r>
              <a:rPr lang="en-US" sz="2200" dirty="0" err="1" smtClean="0">
                <a:latin typeface="Arial" panose="020B0604020202020204" pitchFamily="34" charset="0"/>
                <a:cs typeface="Arial" panose="020B0604020202020204" pitchFamily="34" charset="0"/>
              </a:rPr>
              <a:t>behemoth.h</a:t>
            </a:r>
            <a:r>
              <a:rPr lang="en-US" sz="2200" dirty="0" smtClean="0">
                <a:latin typeface="Arial" panose="020B0604020202020204" pitchFamily="34" charset="0"/>
                <a:cs typeface="Arial" panose="020B0604020202020204" pitchFamily="34" charset="0"/>
              </a:rPr>
              <a:t>’ which was created by Snare (using scripts)</a:t>
            </a:r>
          </a:p>
          <a:p>
            <a:pPr lvl="1"/>
            <a:r>
              <a:rPr lang="en-US" sz="1800" dirty="0">
                <a:latin typeface="Arial" panose="020B0604020202020204" pitchFamily="34" charset="0"/>
                <a:cs typeface="Arial" panose="020B0604020202020204" pitchFamily="34" charset="0"/>
                <a:hlinkClick r:id="rId2"/>
              </a:rPr>
              <a:t>https://</a:t>
            </a:r>
            <a:r>
              <a:rPr lang="en-US" sz="1800" dirty="0" smtClean="0">
                <a:latin typeface="Arial" panose="020B0604020202020204" pitchFamily="34" charset="0"/>
                <a:cs typeface="Arial" panose="020B0604020202020204" pitchFamily="34" charset="0"/>
                <a:hlinkClick r:id="rId2"/>
              </a:rPr>
              <a:t>github.com/snarez/ida-efiutils/blob/master/behemoth.h</a:t>
            </a:r>
            <a:endParaRPr lang="en-US" sz="18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Snare has done a talk on attacking Apple’s EFI implementation</a:t>
            </a:r>
          </a:p>
          <a:p>
            <a:pPr lvl="1"/>
            <a:r>
              <a:rPr lang="en-US" sz="1800" dirty="0" smtClean="0">
                <a:latin typeface="Arial" panose="020B0604020202020204" pitchFamily="34" charset="0"/>
                <a:cs typeface="Arial" panose="020B0604020202020204" pitchFamily="34" charset="0"/>
              </a:rPr>
              <a:t>Black Hat USA 2012: </a:t>
            </a:r>
            <a:r>
              <a:rPr lang="en-US" sz="1800" dirty="0" smtClean="0">
                <a:latin typeface="Arial" panose="020B0604020202020204" pitchFamily="34" charset="0"/>
                <a:cs typeface="Arial" panose="020B0604020202020204" pitchFamily="34" charset="0"/>
                <a:hlinkClick r:id="rId3"/>
              </a:rPr>
              <a:t>http</a:t>
            </a:r>
            <a:r>
              <a:rPr lang="en-US" sz="1800" dirty="0">
                <a:latin typeface="Arial" panose="020B0604020202020204" pitchFamily="34" charset="0"/>
                <a:cs typeface="Arial" panose="020B0604020202020204" pitchFamily="34" charset="0"/>
                <a:hlinkClick r:id="rId3"/>
              </a:rPr>
              <a:t>://</a:t>
            </a:r>
            <a:r>
              <a:rPr lang="en-US" sz="1800" dirty="0" smtClean="0">
                <a:latin typeface="Arial" panose="020B0604020202020204" pitchFamily="34" charset="0"/>
                <a:cs typeface="Arial" panose="020B0604020202020204" pitchFamily="34" charset="0"/>
                <a:hlinkClick r:id="rId3"/>
              </a:rPr>
              <a:t>ho.ax/downloads/De_Mysteriis_Dom_Jobsivs_Black_Hat_Slides.pdf</a:t>
            </a:r>
            <a:endParaRPr lang="en-US" sz="18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White Paper: </a:t>
            </a:r>
            <a:r>
              <a:rPr lang="en-US" sz="1800" dirty="0">
                <a:latin typeface="Arial" panose="020B0604020202020204" pitchFamily="34" charset="0"/>
                <a:cs typeface="Arial" panose="020B0604020202020204" pitchFamily="34" charset="0"/>
                <a:hlinkClick r:id="rId4"/>
              </a:rPr>
              <a:t>http://</a:t>
            </a:r>
            <a:r>
              <a:rPr lang="en-US" sz="1800" dirty="0" smtClean="0">
                <a:latin typeface="Arial" panose="020B0604020202020204" pitchFamily="34" charset="0"/>
                <a:cs typeface="Arial" panose="020B0604020202020204" pitchFamily="34" charset="0"/>
                <a:hlinkClick r:id="rId4"/>
              </a:rPr>
              <a:t>ho.ax/De_Mysteriis_Dom_Jobsivs_Black_Hat_Paper.pdf</a:t>
            </a:r>
            <a:endParaRPr lang="en-US" sz="1800" dirty="0">
              <a:latin typeface="Arial" panose="020B0604020202020204" pitchFamily="34" charset="0"/>
              <a:cs typeface="Arial" panose="020B0604020202020204" pitchFamily="34" charset="0"/>
            </a:endParaRPr>
          </a:p>
        </p:txBody>
      </p:sp>
      <p:pic>
        <p:nvPicPr>
          <p:cNvPr id="4098"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b="50000"/>
          <a:stretch/>
        </p:blipFill>
        <p:spPr bwMode="auto">
          <a:xfrm>
            <a:off x="354724" y="990600"/>
            <a:ext cx="8409365" cy="22740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6684580" y="2829910"/>
            <a:ext cx="1295400" cy="3048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107</a:t>
            </a:fld>
            <a:endParaRPr lang="en-US"/>
          </a:p>
        </p:txBody>
      </p:sp>
    </p:spTree>
    <p:extLst>
      <p:ext uri="{BB962C8B-B14F-4D97-AF65-F5344CB8AC3E}">
        <p14:creationId xmlns:p14="http://schemas.microsoft.com/office/powerpoint/2010/main" val="107717005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953000"/>
            <a:ext cx="8229600" cy="1752600"/>
          </a:xfrm>
        </p:spPr>
        <p:txBody>
          <a:bodyPr>
            <a:normAutofit/>
          </a:bodyPr>
          <a:lstStyle/>
          <a:p>
            <a:r>
              <a:rPr lang="en-US" sz="2200" dirty="0" smtClean="0">
                <a:latin typeface="Arial" panose="020B0604020202020204" pitchFamily="34" charset="0"/>
                <a:cs typeface="Arial" panose="020B0604020202020204" pitchFamily="34" charset="0"/>
              </a:rPr>
              <a:t>Our </a:t>
            </a:r>
            <a:r>
              <a:rPr lang="en-US" sz="2200" dirty="0" err="1" smtClean="0">
                <a:latin typeface="Arial" panose="020B0604020202020204" pitchFamily="34" charset="0"/>
                <a:cs typeface="Arial" panose="020B0604020202020204" pitchFamily="34" charset="0"/>
              </a:rPr>
              <a:t>behemoth.h</a:t>
            </a:r>
            <a:r>
              <a:rPr lang="en-US" sz="2200" dirty="0" smtClean="0">
                <a:latin typeface="Arial" panose="020B0604020202020204" pitchFamily="34" charset="0"/>
                <a:cs typeface="Arial" panose="020B0604020202020204" pitchFamily="34" charset="0"/>
              </a:rPr>
              <a:t> file is located in the C:\Tools\ directory</a:t>
            </a:r>
          </a:p>
          <a:p>
            <a:r>
              <a:rPr lang="en-US" sz="2200" dirty="0" smtClean="0">
                <a:latin typeface="Arial" panose="020B0604020202020204" pitchFamily="34" charset="0"/>
                <a:cs typeface="Arial" panose="020B0604020202020204" pitchFamily="34" charset="0"/>
              </a:rPr>
              <a:t>It contains a lot of structure definitions from the EFI Specification</a:t>
            </a:r>
          </a:p>
          <a:p>
            <a:pPr lvl="1"/>
            <a:r>
              <a:rPr lang="en-US" sz="1800" dirty="0" smtClean="0">
                <a:latin typeface="Arial" panose="020B0604020202020204" pitchFamily="34" charset="0"/>
                <a:cs typeface="Arial" panose="020B0604020202020204" pitchFamily="34" charset="0"/>
              </a:rPr>
              <a:t>Plus enumerated values and types</a:t>
            </a:r>
          </a:p>
          <a:p>
            <a:endParaRPr lang="en-US" sz="2200" dirty="0" smtClean="0">
              <a:latin typeface="Arial" panose="020B0604020202020204" pitchFamily="34" charset="0"/>
              <a:cs typeface="Arial" panose="020B0604020202020204" pitchFamily="34" charset="0"/>
            </a:endParaRPr>
          </a:p>
        </p:txBody>
      </p:sp>
      <p:sp>
        <p:nvSpPr>
          <p:cNvPr id="4" name="Oval 3"/>
          <p:cNvSpPr/>
          <p:nvPr/>
        </p:nvSpPr>
        <p:spPr>
          <a:xfrm>
            <a:off x="1676400" y="2209800"/>
            <a:ext cx="1295400" cy="3048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9488"/>
          <a:stretch/>
        </p:blipFill>
        <p:spPr bwMode="auto">
          <a:xfrm>
            <a:off x="838200" y="914400"/>
            <a:ext cx="7319963" cy="38152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108</a:t>
            </a:fld>
            <a:endParaRPr lang="en-US"/>
          </a:p>
        </p:txBody>
      </p:sp>
    </p:spTree>
    <p:extLst>
      <p:ext uri="{BB962C8B-B14F-4D97-AF65-F5344CB8AC3E}">
        <p14:creationId xmlns:p14="http://schemas.microsoft.com/office/powerpoint/2010/main" val="47981478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5410200"/>
            <a:ext cx="8229600" cy="1295399"/>
          </a:xfrm>
        </p:spPr>
        <p:txBody>
          <a:bodyPr>
            <a:normAutofit/>
          </a:bodyPr>
          <a:lstStyle/>
          <a:p>
            <a:r>
              <a:rPr lang="en-US" sz="2200" dirty="0" smtClean="0">
                <a:latin typeface="Arial" panose="020B0604020202020204" pitchFamily="34" charset="0"/>
                <a:cs typeface="Arial" panose="020B0604020202020204" pitchFamily="34" charset="0"/>
              </a:rPr>
              <a:t>Ignore any errors you see when importing this file</a:t>
            </a:r>
          </a:p>
          <a:p>
            <a:pPr lvl="1"/>
            <a:r>
              <a:rPr lang="en-US" sz="1800" dirty="0" smtClean="0">
                <a:latin typeface="Arial" panose="020B0604020202020204" pitchFamily="34" charset="0"/>
                <a:cs typeface="Arial" panose="020B0604020202020204" pitchFamily="34" charset="0"/>
              </a:rPr>
              <a:t>Importing the structures we use will still work</a:t>
            </a:r>
          </a:p>
          <a:p>
            <a:endParaRPr lang="en-US" sz="2200" dirty="0" smtClean="0">
              <a:latin typeface="Arial" panose="020B0604020202020204" pitchFamily="34" charset="0"/>
              <a:cs typeface="Arial" panose="020B0604020202020204" pitchFamily="34" charset="0"/>
            </a:endParaRPr>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2433"/>
          <a:stretch/>
        </p:blipFill>
        <p:spPr bwMode="auto">
          <a:xfrm>
            <a:off x="576262" y="966952"/>
            <a:ext cx="7958138" cy="42908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109</a:t>
            </a:fld>
            <a:endParaRPr lang="en-US"/>
          </a:p>
        </p:txBody>
      </p:sp>
    </p:spTree>
    <p:extLst>
      <p:ext uri="{BB962C8B-B14F-4D97-AF65-F5344CB8AC3E}">
        <p14:creationId xmlns:p14="http://schemas.microsoft.com/office/powerpoint/2010/main" val="18291896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454"/>
          <a:stretch/>
        </p:blipFill>
        <p:spPr bwMode="auto">
          <a:xfrm>
            <a:off x="1600200" y="990600"/>
            <a:ext cx="5813018" cy="34501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391909" y="0"/>
            <a:ext cx="8229600" cy="1143000"/>
          </a:xfrm>
        </p:spPr>
        <p:txBody>
          <a:bodyPr>
            <a:normAutofit/>
          </a:bodyPr>
          <a:lstStyle/>
          <a:p>
            <a:r>
              <a:rPr lang="en-US" sz="3600" dirty="0" smtClean="0">
                <a:latin typeface="Arial" panose="020B0604020202020204" pitchFamily="34" charset="0"/>
                <a:cs typeface="Arial" panose="020B0604020202020204" pitchFamily="34" charset="0"/>
              </a:rPr>
              <a:t>Legacy BIOS Equivalent</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04811" y="4572000"/>
            <a:ext cx="8229600" cy="1978223"/>
          </a:xfrm>
        </p:spPr>
        <p:txBody>
          <a:bodyPr>
            <a:normAutofit/>
          </a:bodyPr>
          <a:lstStyle/>
          <a:p>
            <a:r>
              <a:rPr lang="en-US" sz="2200" dirty="0" smtClean="0">
                <a:latin typeface="Arial" panose="020B0604020202020204" pitchFamily="34" charset="0"/>
                <a:cs typeface="Arial" panose="020B0604020202020204" pitchFamily="34" charset="0"/>
              </a:rPr>
              <a:t>However, everything we have covered up to this point is really performed within these first 2 phases</a:t>
            </a:r>
          </a:p>
          <a:p>
            <a:r>
              <a:rPr lang="en-US" sz="2200" dirty="0" smtClean="0">
                <a:latin typeface="Arial" panose="020B0604020202020204" pitchFamily="34" charset="0"/>
                <a:cs typeface="Arial" panose="020B0604020202020204" pitchFamily="34" charset="0"/>
              </a:rPr>
              <a:t>Chipset configuration, SMM instantiation (occurs at the end of PEI during the transition into DXE), etc.</a:t>
            </a:r>
          </a:p>
          <a:p>
            <a:r>
              <a:rPr lang="en-US" sz="2200" dirty="0" smtClean="0">
                <a:latin typeface="Arial" panose="020B0604020202020204" pitchFamily="34" charset="0"/>
                <a:cs typeface="Arial" panose="020B0604020202020204" pitchFamily="34" charset="0"/>
              </a:rPr>
              <a:t>For this reason, we’ll only briefly cover these first 2 phases</a:t>
            </a:r>
          </a:p>
        </p:txBody>
      </p:sp>
      <p:sp>
        <p:nvSpPr>
          <p:cNvPr id="4" name="Rectangle 3"/>
          <p:cNvSpPr/>
          <p:nvPr/>
        </p:nvSpPr>
        <p:spPr>
          <a:xfrm>
            <a:off x="3048000" y="990600"/>
            <a:ext cx="4475704" cy="3450156"/>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0" y="6550223"/>
            <a:ext cx="3479671" cy="307777"/>
          </a:xfrm>
          <a:prstGeom prst="rect">
            <a:avLst/>
          </a:prstGeom>
          <a:noFill/>
        </p:spPr>
        <p:txBody>
          <a:bodyPr wrap="none" rtlCol="0">
            <a:spAutoFit/>
          </a:bodyPr>
          <a:lstStyle/>
          <a:p>
            <a:r>
              <a:rPr lang="en-US" sz="1400" dirty="0" smtClean="0"/>
              <a:t>Platform Initialization Spec Vol. 1, Version 1.3</a:t>
            </a:r>
            <a:endParaRPr lang="en-US" sz="14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321605775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5257800"/>
            <a:ext cx="8229600" cy="1447800"/>
          </a:xfrm>
        </p:spPr>
        <p:txBody>
          <a:bodyPr>
            <a:normAutofit/>
          </a:bodyPr>
          <a:lstStyle/>
          <a:p>
            <a:r>
              <a:rPr lang="en-US" sz="2200" dirty="0" smtClean="0">
                <a:latin typeface="Arial" panose="020B0604020202020204" pitchFamily="34" charset="0"/>
                <a:cs typeface="Arial" panose="020B0604020202020204" pitchFamily="34" charset="0"/>
              </a:rPr>
              <a:t>Now go to the Structures tab</a:t>
            </a:r>
          </a:p>
          <a:p>
            <a:r>
              <a:rPr lang="en-US" sz="2200" dirty="0" smtClean="0">
                <a:latin typeface="Arial" panose="020B0604020202020204" pitchFamily="34" charset="0"/>
                <a:cs typeface="Arial" panose="020B0604020202020204" pitchFamily="34" charset="0"/>
              </a:rPr>
              <a:t>Hit ‘Insert’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143000"/>
            <a:ext cx="6588125" cy="39400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6314090" y="2046890"/>
            <a:ext cx="1295400" cy="3048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110</a:t>
            </a:fld>
            <a:endParaRPr lang="en-US"/>
          </a:p>
        </p:txBody>
      </p:sp>
    </p:spTree>
    <p:extLst>
      <p:ext uri="{BB962C8B-B14F-4D97-AF65-F5344CB8AC3E}">
        <p14:creationId xmlns:p14="http://schemas.microsoft.com/office/powerpoint/2010/main" val="184524118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5105400"/>
            <a:ext cx="8229600" cy="1600200"/>
          </a:xfrm>
        </p:spPr>
        <p:txBody>
          <a:bodyPr>
            <a:normAutofit/>
          </a:bodyPr>
          <a:lstStyle/>
          <a:p>
            <a:r>
              <a:rPr lang="en-US" sz="2200" dirty="0" smtClean="0">
                <a:latin typeface="Arial" panose="020B0604020202020204" pitchFamily="34" charset="0"/>
                <a:cs typeface="Arial" panose="020B0604020202020204" pitchFamily="34" charset="0"/>
              </a:rPr>
              <a:t>Select ‘Add a Standard Structure’</a:t>
            </a:r>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2149"/>
          <a:stretch/>
        </p:blipFill>
        <p:spPr bwMode="auto">
          <a:xfrm>
            <a:off x="1066800" y="1143000"/>
            <a:ext cx="6777038" cy="38283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3962400" y="4017580"/>
            <a:ext cx="1371600" cy="3048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111</a:t>
            </a:fld>
            <a:endParaRPr lang="en-US"/>
          </a:p>
        </p:txBody>
      </p:sp>
    </p:spTree>
    <p:extLst>
      <p:ext uri="{BB962C8B-B14F-4D97-AF65-F5344CB8AC3E}">
        <p14:creationId xmlns:p14="http://schemas.microsoft.com/office/powerpoint/2010/main" val="154733576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10200" y="685800"/>
            <a:ext cx="3276600" cy="3810000"/>
          </a:xfrm>
        </p:spPr>
        <p:txBody>
          <a:bodyPr>
            <a:normAutofit/>
          </a:bodyPr>
          <a:lstStyle/>
          <a:p>
            <a:r>
              <a:rPr lang="en-US" sz="2200" dirty="0" smtClean="0">
                <a:latin typeface="Arial" panose="020B0604020202020204" pitchFamily="34" charset="0"/>
                <a:cs typeface="Arial" panose="020B0604020202020204" pitchFamily="34" charset="0"/>
              </a:rPr>
              <a:t>We can sort the structures by name to make search easier</a:t>
            </a:r>
          </a:p>
          <a:p>
            <a:r>
              <a:rPr lang="en-US" sz="2200" dirty="0" smtClean="0">
                <a:latin typeface="Arial" panose="020B0604020202020204" pitchFamily="34" charset="0"/>
                <a:cs typeface="Arial" panose="020B0604020202020204" pitchFamily="34" charset="0"/>
              </a:rPr>
              <a:t>We’re looking for EFI_PEI_SERVICES</a:t>
            </a:r>
          </a:p>
          <a:p>
            <a:r>
              <a:rPr lang="en-US" sz="2200" dirty="0" smtClean="0">
                <a:latin typeface="Arial" panose="020B0604020202020204" pitchFamily="34" charset="0"/>
                <a:cs typeface="Arial" panose="020B0604020202020204" pitchFamily="34" charset="0"/>
              </a:rPr>
              <a:t>These are services used by PEIMs during the PEI phase</a:t>
            </a:r>
          </a:p>
          <a:p>
            <a:r>
              <a:rPr lang="en-US" sz="2200" dirty="0" smtClean="0">
                <a:latin typeface="Arial" panose="020B0604020202020204" pitchFamily="34" charset="0"/>
                <a:cs typeface="Arial" panose="020B0604020202020204" pitchFamily="34" charset="0"/>
              </a:rPr>
              <a:t>An (incomplete) sampling is below:</a:t>
            </a:r>
          </a:p>
          <a:p>
            <a:endParaRPr lang="en-US" sz="2200" dirty="0" smtClean="0">
              <a:latin typeface="Arial" panose="020B0604020202020204" pitchFamily="34" charset="0"/>
              <a:cs typeface="Arial" panose="020B0604020202020204" pitchFamily="34" charset="0"/>
            </a:endParaRPr>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258" r="12315"/>
          <a:stretch/>
        </p:blipFill>
        <p:spPr bwMode="auto">
          <a:xfrm>
            <a:off x="76200" y="433606"/>
            <a:ext cx="5094890" cy="6392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76200" y="685800"/>
            <a:ext cx="3581400" cy="3048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76200" y="5891050"/>
            <a:ext cx="5257800" cy="3048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1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7114"/>
          <a:stretch/>
        </p:blipFill>
        <p:spPr bwMode="auto">
          <a:xfrm>
            <a:off x="5428265" y="4495800"/>
            <a:ext cx="3639535" cy="21621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112</a:t>
            </a:fld>
            <a:endParaRPr lang="en-US"/>
          </a:p>
        </p:txBody>
      </p:sp>
    </p:spTree>
    <p:extLst>
      <p:ext uri="{BB962C8B-B14F-4D97-AF65-F5344CB8AC3E}">
        <p14:creationId xmlns:p14="http://schemas.microsoft.com/office/powerpoint/2010/main" val="113641331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5181600"/>
            <a:ext cx="8229600" cy="1524000"/>
          </a:xfrm>
        </p:spPr>
        <p:txBody>
          <a:bodyPr>
            <a:normAutofit/>
          </a:bodyPr>
          <a:lstStyle/>
          <a:p>
            <a:r>
              <a:rPr lang="en-US" sz="2200" dirty="0" smtClean="0">
                <a:latin typeface="Arial" panose="020B0604020202020204" pitchFamily="34" charset="0"/>
                <a:cs typeface="Arial" panose="020B0604020202020204" pitchFamily="34" charset="0"/>
              </a:rPr>
              <a:t>Now we’re going to add an EFI_GUID structure</a:t>
            </a:r>
          </a:p>
          <a:p>
            <a:endParaRPr lang="en-US" sz="2200" dirty="0" smtClean="0">
              <a:latin typeface="Arial" panose="020B0604020202020204" pitchFamily="34" charset="0"/>
              <a:cs typeface="Arial" panose="020B0604020202020204" pitchFamily="34" charset="0"/>
            </a:endParaRPr>
          </a:p>
        </p:txBody>
      </p:sp>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2149"/>
          <a:stretch/>
        </p:blipFill>
        <p:spPr bwMode="auto">
          <a:xfrm>
            <a:off x="1066800" y="1143000"/>
            <a:ext cx="6777038" cy="38283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3962400" y="4017580"/>
            <a:ext cx="1371600" cy="3048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113</a:t>
            </a:fld>
            <a:endParaRPr lang="en-US"/>
          </a:p>
        </p:txBody>
      </p:sp>
    </p:spTree>
    <p:extLst>
      <p:ext uri="{BB962C8B-B14F-4D97-AF65-F5344CB8AC3E}">
        <p14:creationId xmlns:p14="http://schemas.microsoft.com/office/powerpoint/2010/main" val="303494848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12192"/>
          <a:stretch/>
        </p:blipFill>
        <p:spPr bwMode="auto">
          <a:xfrm>
            <a:off x="76200" y="452655"/>
            <a:ext cx="5094890" cy="6354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5410200" y="685800"/>
            <a:ext cx="3429000" cy="2819400"/>
          </a:xfrm>
        </p:spPr>
        <p:txBody>
          <a:bodyPr>
            <a:normAutofit/>
          </a:bodyPr>
          <a:lstStyle/>
          <a:p>
            <a:r>
              <a:rPr lang="en-US" sz="2200" dirty="0" smtClean="0">
                <a:latin typeface="Arial" panose="020B0604020202020204" pitchFamily="34" charset="0"/>
                <a:cs typeface="Arial" panose="020B0604020202020204" pitchFamily="34" charset="0"/>
              </a:rPr>
              <a:t>A GUID is a 16-byte data structure used as a name for many of the EFI objects:</a:t>
            </a:r>
          </a:p>
          <a:p>
            <a:pPr lvl="1"/>
            <a:r>
              <a:rPr lang="en-US" sz="1800" dirty="0" smtClean="0">
                <a:latin typeface="Arial" panose="020B0604020202020204" pitchFamily="34" charset="0"/>
                <a:cs typeface="Arial" panose="020B0604020202020204" pitchFamily="34" charset="0"/>
              </a:rPr>
              <a:t>Dword</a:t>
            </a:r>
          </a:p>
          <a:p>
            <a:pPr lvl="1"/>
            <a:r>
              <a:rPr lang="en-US" sz="1800" dirty="0" smtClean="0">
                <a:latin typeface="Arial" panose="020B0604020202020204" pitchFamily="34" charset="0"/>
                <a:cs typeface="Arial" panose="020B0604020202020204" pitchFamily="34" charset="0"/>
              </a:rPr>
              <a:t>Word</a:t>
            </a:r>
          </a:p>
          <a:p>
            <a:pPr lvl="1"/>
            <a:r>
              <a:rPr lang="en-US" sz="1800" dirty="0" smtClean="0">
                <a:latin typeface="Arial" panose="020B0604020202020204" pitchFamily="34" charset="0"/>
                <a:cs typeface="Arial" panose="020B0604020202020204" pitchFamily="34" charset="0"/>
              </a:rPr>
              <a:t>Word</a:t>
            </a:r>
          </a:p>
          <a:p>
            <a:pPr lvl="1"/>
            <a:r>
              <a:rPr lang="en-US" sz="1800" dirty="0" smtClean="0">
                <a:latin typeface="Arial" panose="020B0604020202020204" pitchFamily="34" charset="0"/>
                <a:cs typeface="Arial" panose="020B0604020202020204" pitchFamily="34" charset="0"/>
              </a:rPr>
              <a:t>Char array[8]</a:t>
            </a:r>
          </a:p>
        </p:txBody>
      </p:sp>
      <p:sp>
        <p:nvSpPr>
          <p:cNvPr id="7" name="Oval 6"/>
          <p:cNvSpPr/>
          <p:nvPr/>
        </p:nvSpPr>
        <p:spPr>
          <a:xfrm>
            <a:off x="76200" y="5891050"/>
            <a:ext cx="5257800" cy="3048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4391025"/>
            <a:ext cx="3533775" cy="10191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114</a:t>
            </a:fld>
            <a:endParaRPr lang="en-US"/>
          </a:p>
        </p:txBody>
      </p:sp>
    </p:spTree>
    <p:extLst>
      <p:ext uri="{BB962C8B-B14F-4D97-AF65-F5344CB8AC3E}">
        <p14:creationId xmlns:p14="http://schemas.microsoft.com/office/powerpoint/2010/main" val="193186039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3620"/>
          <a:stretch/>
        </p:blipFill>
        <p:spPr bwMode="auto">
          <a:xfrm>
            <a:off x="252247" y="1098333"/>
            <a:ext cx="8684217" cy="3526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457200" y="4800600"/>
            <a:ext cx="8229600" cy="1905000"/>
          </a:xfrm>
        </p:spPr>
        <p:txBody>
          <a:bodyPr>
            <a:normAutofit/>
          </a:bodyPr>
          <a:lstStyle/>
          <a:p>
            <a:r>
              <a:rPr lang="en-US" sz="2200" dirty="0" smtClean="0">
                <a:latin typeface="Arial" panose="020B0604020202020204" pitchFamily="34" charset="0"/>
                <a:cs typeface="Arial" panose="020B0604020202020204" pitchFamily="34" charset="0"/>
              </a:rPr>
              <a:t>Likely this file will be using the PEI Services table:</a:t>
            </a:r>
          </a:p>
          <a:p>
            <a:r>
              <a:rPr lang="en-US" sz="2200" dirty="0" smtClean="0">
                <a:latin typeface="Arial" panose="020B0604020202020204" pitchFamily="34" charset="0"/>
                <a:cs typeface="Arial" panose="020B0604020202020204" pitchFamily="34" charset="0"/>
              </a:rPr>
              <a:t>The name of the file is ‘</a:t>
            </a:r>
            <a:r>
              <a:rPr lang="en-US" sz="2200" dirty="0" err="1" smtClean="0">
                <a:latin typeface="Arial" panose="020B0604020202020204" pitchFamily="34" charset="0"/>
                <a:cs typeface="Arial" panose="020B0604020202020204" pitchFamily="34" charset="0"/>
              </a:rPr>
              <a:t>AmiTcgPlatform</a:t>
            </a:r>
            <a:r>
              <a:rPr lang="en-US" sz="2200" u="sng" dirty="0" err="1" smtClean="0">
                <a:solidFill>
                  <a:srgbClr val="FF0000"/>
                </a:solidFill>
                <a:latin typeface="Arial" panose="020B0604020202020204" pitchFamily="34" charset="0"/>
                <a:cs typeface="Arial" panose="020B0604020202020204" pitchFamily="34" charset="0"/>
              </a:rPr>
              <a:t>Pei</a:t>
            </a:r>
            <a:r>
              <a:rPr lang="en-US" sz="2200" dirty="0" err="1" smtClean="0">
                <a:latin typeface="Arial" panose="020B0604020202020204" pitchFamily="34" charset="0"/>
                <a:cs typeface="Arial" panose="020B0604020202020204" pitchFamily="34" charset="0"/>
              </a:rPr>
              <a:t>BeforeMem</a:t>
            </a:r>
            <a:r>
              <a:rPr lang="en-US" sz="2200" dirty="0" smtClean="0">
                <a:latin typeface="Arial" panose="020B0604020202020204" pitchFamily="34" charset="0"/>
                <a:cs typeface="Arial" panose="020B0604020202020204" pitchFamily="34" charset="0"/>
              </a:rPr>
              <a:t>’</a:t>
            </a:r>
          </a:p>
          <a:p>
            <a:r>
              <a:rPr lang="en-US" sz="2200" dirty="0" smtClean="0">
                <a:latin typeface="Arial" panose="020B0604020202020204" pitchFamily="34" charset="0"/>
                <a:cs typeface="Arial" panose="020B0604020202020204" pitchFamily="34" charset="0"/>
              </a:rPr>
              <a:t>It’s a common structure used during the PEI phase so PEIMs can use common services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115</a:t>
            </a:fld>
            <a:endParaRPr lang="en-US"/>
          </a:p>
        </p:txBody>
      </p:sp>
    </p:spTree>
    <p:extLst>
      <p:ext uri="{BB962C8B-B14F-4D97-AF65-F5344CB8AC3E}">
        <p14:creationId xmlns:p14="http://schemas.microsoft.com/office/powerpoint/2010/main" val="355184778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5638800"/>
            <a:ext cx="8229600" cy="1066800"/>
          </a:xfrm>
        </p:spPr>
        <p:txBody>
          <a:bodyPr>
            <a:normAutofit/>
          </a:bodyPr>
          <a:lstStyle/>
          <a:p>
            <a:r>
              <a:rPr lang="en-US" sz="2200" dirty="0" smtClean="0">
                <a:latin typeface="Arial" panose="020B0604020202020204" pitchFamily="34" charset="0"/>
                <a:cs typeface="Arial" panose="020B0604020202020204" pitchFamily="34" charset="0"/>
              </a:rPr>
              <a:t>Hit ‘t’ to have IDA interpret that value as a structure</a:t>
            </a:r>
          </a:p>
          <a:p>
            <a:r>
              <a:rPr lang="en-US" sz="2200" dirty="0" smtClean="0">
                <a:latin typeface="Arial" panose="020B0604020202020204" pitchFamily="34" charset="0"/>
                <a:cs typeface="Arial" panose="020B0604020202020204" pitchFamily="34" charset="0"/>
              </a:rPr>
              <a:t>Select EFI_PEI_SERVICES based on our hypothesis </a:t>
            </a:r>
          </a:p>
          <a:p>
            <a:endParaRPr lang="en-US" sz="2200" dirty="0" smtClean="0">
              <a:latin typeface="Arial" panose="020B0604020202020204" pitchFamily="34" charset="0"/>
              <a:cs typeface="Arial" panose="020B0604020202020204" pitchFamily="34" charset="0"/>
            </a:endParaRPr>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413" y="1066800"/>
            <a:ext cx="8869187" cy="4529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116</a:t>
            </a:fld>
            <a:endParaRPr lang="en-US"/>
          </a:p>
        </p:txBody>
      </p:sp>
    </p:spTree>
    <p:extLst>
      <p:ext uri="{BB962C8B-B14F-4D97-AF65-F5344CB8AC3E}">
        <p14:creationId xmlns:p14="http://schemas.microsoft.com/office/powerpoint/2010/main" val="241978491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5029200"/>
            <a:ext cx="8229600" cy="1676400"/>
          </a:xfrm>
        </p:spPr>
        <p:txBody>
          <a:bodyPr>
            <a:normAutofit/>
          </a:bodyPr>
          <a:lstStyle/>
          <a:p>
            <a:r>
              <a:rPr lang="en-US" sz="2200" dirty="0" smtClean="0">
                <a:latin typeface="Arial" panose="020B0604020202020204" pitchFamily="34" charset="0"/>
                <a:cs typeface="Arial" panose="020B0604020202020204" pitchFamily="34" charset="0"/>
              </a:rPr>
              <a:t>Hit Ok or ‘y’ to accept this definition</a:t>
            </a:r>
          </a:p>
          <a:p>
            <a:r>
              <a:rPr lang="en-US" sz="2200" dirty="0" smtClean="0">
                <a:latin typeface="Arial" panose="020B0604020202020204" pitchFamily="34" charset="0"/>
                <a:cs typeface="Arial" panose="020B0604020202020204" pitchFamily="34" charset="0"/>
              </a:rPr>
              <a:t>IDA does not have an undo, so it’s always good to save first</a:t>
            </a:r>
          </a:p>
          <a:p>
            <a:pPr lvl="1"/>
            <a:r>
              <a:rPr lang="en-US" sz="1800" dirty="0" smtClean="0">
                <a:latin typeface="Arial" panose="020B0604020202020204" pitchFamily="34" charset="0"/>
                <a:cs typeface="Arial" panose="020B0604020202020204" pitchFamily="34" charset="0"/>
              </a:rPr>
              <a:t>But we have a hunch that this is the right object</a:t>
            </a:r>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5091"/>
          <a:stretch/>
        </p:blipFill>
        <p:spPr bwMode="auto">
          <a:xfrm>
            <a:off x="2057400" y="1077309"/>
            <a:ext cx="4724400" cy="37797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Connector 4"/>
          <p:cNvCxnSpPr/>
          <p:nvPr/>
        </p:nvCxnSpPr>
        <p:spPr>
          <a:xfrm>
            <a:off x="3316010" y="3712780"/>
            <a:ext cx="22098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117</a:t>
            </a:fld>
            <a:endParaRPr lang="en-US"/>
          </a:p>
        </p:txBody>
      </p:sp>
    </p:spTree>
    <p:extLst>
      <p:ext uri="{BB962C8B-B14F-4D97-AF65-F5344CB8AC3E}">
        <p14:creationId xmlns:p14="http://schemas.microsoft.com/office/powerpoint/2010/main" val="353612493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038600"/>
            <a:ext cx="8229600" cy="2667000"/>
          </a:xfrm>
        </p:spPr>
        <p:txBody>
          <a:bodyPr>
            <a:normAutofit/>
          </a:bodyPr>
          <a:lstStyle/>
          <a:p>
            <a:r>
              <a:rPr lang="en-US" sz="2200" dirty="0">
                <a:latin typeface="Arial" panose="020B0604020202020204" pitchFamily="34" charset="0"/>
                <a:cs typeface="Arial" panose="020B0604020202020204" pitchFamily="34" charset="0"/>
              </a:rPr>
              <a:t>In the pseudo-code view you can do the same </a:t>
            </a:r>
            <a:r>
              <a:rPr lang="en-US" sz="2200" dirty="0" smtClean="0">
                <a:latin typeface="Arial" panose="020B0604020202020204" pitchFamily="34" charset="0"/>
                <a:cs typeface="Arial" panose="020B0604020202020204" pitchFamily="34" charset="0"/>
              </a:rPr>
              <a:t>thing</a:t>
            </a:r>
          </a:p>
          <a:p>
            <a:r>
              <a:rPr lang="en-US" sz="2200" dirty="0" smtClean="0">
                <a:latin typeface="Arial" panose="020B0604020202020204" pitchFamily="34" charset="0"/>
                <a:cs typeface="Arial" panose="020B0604020202020204" pitchFamily="34" charset="0"/>
              </a:rPr>
              <a:t>Select the a2 argument and hit ‘t’</a:t>
            </a:r>
          </a:p>
          <a:p>
            <a:r>
              <a:rPr lang="en-US" sz="2200" dirty="0" smtClean="0">
                <a:latin typeface="Arial" panose="020B0604020202020204" pitchFamily="34" charset="0"/>
                <a:cs typeface="Arial" panose="020B0604020202020204" pitchFamily="34" charset="0"/>
              </a:rPr>
              <a:t>Select the EFI_PEI_SERVICES structure</a:t>
            </a:r>
          </a:p>
          <a:p>
            <a:r>
              <a:rPr lang="en-US" sz="2200" dirty="0" smtClean="0">
                <a:latin typeface="Arial" panose="020B0604020202020204" pitchFamily="34" charset="0"/>
                <a:cs typeface="Arial" panose="020B0604020202020204" pitchFamily="34" charset="0"/>
              </a:rPr>
              <a:t>When we enter the above, we see the code simplifies:</a:t>
            </a:r>
            <a:endParaRPr lang="en-US" sz="2200" dirty="0">
              <a:latin typeface="Arial" panose="020B0604020202020204" pitchFamily="34" charset="0"/>
              <a:cs typeface="Arial" panose="020B0604020202020204" pitchFamily="34" charset="0"/>
            </a:endParaRPr>
          </a:p>
        </p:txBody>
      </p:sp>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6462"/>
          <a:stretch/>
        </p:blipFill>
        <p:spPr bwMode="auto">
          <a:xfrm>
            <a:off x="152400" y="1156138"/>
            <a:ext cx="8652076" cy="2577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118</a:t>
            </a:fld>
            <a:endParaRPr lang="en-US"/>
          </a:p>
        </p:txBody>
      </p:sp>
    </p:spTree>
    <p:extLst>
      <p:ext uri="{BB962C8B-B14F-4D97-AF65-F5344CB8AC3E}">
        <p14:creationId xmlns:p14="http://schemas.microsoft.com/office/powerpoint/2010/main" val="234532811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2438400"/>
            <a:ext cx="8229600" cy="3048000"/>
          </a:xfrm>
        </p:spPr>
        <p:txBody>
          <a:bodyPr>
            <a:normAutofit/>
          </a:bodyPr>
          <a:lstStyle/>
          <a:p>
            <a:r>
              <a:rPr lang="en-US" sz="2200" dirty="0" smtClean="0">
                <a:latin typeface="Arial" panose="020B0604020202020204" pitchFamily="34" charset="0"/>
                <a:cs typeface="Arial" panose="020B0604020202020204" pitchFamily="34" charset="0"/>
              </a:rPr>
              <a:t>We see that this function immediately calls the InstallPpi() PEI Service</a:t>
            </a:r>
          </a:p>
          <a:p>
            <a:r>
              <a:rPr lang="en-US" sz="2200" dirty="0">
                <a:latin typeface="Arial" panose="020B0604020202020204" pitchFamily="34" charset="0"/>
                <a:cs typeface="Arial" panose="020B0604020202020204" pitchFamily="34" charset="0"/>
              </a:rPr>
              <a:t>InstallPpi() takes 2 arguments: </a:t>
            </a:r>
          </a:p>
          <a:p>
            <a:pPr lvl="1"/>
            <a:r>
              <a:rPr lang="en-US" sz="1800" dirty="0">
                <a:latin typeface="Arial" panose="020B0604020202020204" pitchFamily="34" charset="0"/>
                <a:cs typeface="Arial" panose="020B0604020202020204" pitchFamily="34" charset="0"/>
              </a:rPr>
              <a:t>The EFI_PEI_SERVICES structure </a:t>
            </a:r>
          </a:p>
          <a:p>
            <a:pPr lvl="1"/>
            <a:r>
              <a:rPr lang="en-US" sz="1800" dirty="0">
                <a:latin typeface="Arial" panose="020B0604020202020204" pitchFamily="34" charset="0"/>
                <a:cs typeface="Arial" panose="020B0604020202020204" pitchFamily="34" charset="0"/>
              </a:rPr>
              <a:t>Some Unknown argument </a:t>
            </a:r>
          </a:p>
          <a:p>
            <a:r>
              <a:rPr lang="en-US" sz="2200" dirty="0" smtClean="0">
                <a:latin typeface="Arial" panose="020B0604020202020204" pitchFamily="34" charset="0"/>
                <a:cs typeface="Arial" panose="020B0604020202020204" pitchFamily="34" charset="0"/>
              </a:rPr>
              <a:t>Per the EFI Specification, InstallPpi</a:t>
            </a:r>
            <a:r>
              <a:rPr lang="en-US" sz="2200" dirty="0">
                <a:latin typeface="Arial" panose="020B0604020202020204" pitchFamily="34" charset="0"/>
                <a:cs typeface="Arial" panose="020B0604020202020204" pitchFamily="34" charset="0"/>
              </a:rPr>
              <a:t> </a:t>
            </a:r>
            <a:r>
              <a:rPr lang="en-US" sz="2200" dirty="0" smtClean="0">
                <a:latin typeface="Arial" panose="020B0604020202020204" pitchFamily="34" charset="0"/>
                <a:cs typeface="Arial" panose="020B0604020202020204" pitchFamily="34" charset="0"/>
              </a:rPr>
              <a:t>installs </a:t>
            </a:r>
            <a:r>
              <a:rPr lang="en-US" sz="2200" dirty="0">
                <a:latin typeface="Arial" panose="020B0604020202020204" pitchFamily="34" charset="0"/>
                <a:cs typeface="Arial" panose="020B0604020202020204" pitchFamily="34" charset="0"/>
              </a:rPr>
              <a:t>an interface in the PEI PEIM-to-PEIM Interface (PPI) database by </a:t>
            </a:r>
            <a:r>
              <a:rPr lang="en-US" sz="2200" dirty="0" smtClean="0">
                <a:latin typeface="Arial" panose="020B0604020202020204" pitchFamily="34" charset="0"/>
                <a:cs typeface="Arial" panose="020B0604020202020204" pitchFamily="34" charset="0"/>
              </a:rPr>
              <a:t>GUID</a:t>
            </a:r>
          </a:p>
          <a:p>
            <a:r>
              <a:rPr lang="en-US" sz="2200" dirty="0" smtClean="0">
                <a:latin typeface="Arial" panose="020B0604020202020204" pitchFamily="34" charset="0"/>
                <a:cs typeface="Arial" panose="020B0604020202020204" pitchFamily="34" charset="0"/>
              </a:rPr>
              <a:t>We could look up the prototype in the spec:</a:t>
            </a: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89" y="1219200"/>
            <a:ext cx="9118002" cy="1073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Connector 5"/>
          <p:cNvCxnSpPr/>
          <p:nvPr/>
        </p:nvCxnSpPr>
        <p:spPr>
          <a:xfrm>
            <a:off x="6858000" y="1942967"/>
            <a:ext cx="1524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8375" y="5457825"/>
            <a:ext cx="5381625" cy="12477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119</a:t>
            </a:fld>
            <a:endParaRPr lang="en-US"/>
          </a:p>
        </p:txBody>
      </p:sp>
    </p:spTree>
    <p:extLst>
      <p:ext uri="{BB962C8B-B14F-4D97-AF65-F5344CB8AC3E}">
        <p14:creationId xmlns:p14="http://schemas.microsoft.com/office/powerpoint/2010/main" val="3125420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0454"/>
          <a:stretch/>
        </p:blipFill>
        <p:spPr bwMode="auto">
          <a:xfrm>
            <a:off x="1447800" y="1049940"/>
            <a:ext cx="5263829"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81677" y="76200"/>
            <a:ext cx="8229600" cy="944562"/>
          </a:xfrm>
        </p:spPr>
        <p:txBody>
          <a:bodyPr>
            <a:normAutofit/>
          </a:bodyPr>
          <a:lstStyle/>
          <a:p>
            <a:r>
              <a:rPr lang="en-US" sz="3600" dirty="0" smtClean="0">
                <a:latin typeface="Arial" panose="020B0604020202020204" pitchFamily="34" charset="0"/>
                <a:cs typeface="Arial" panose="020B0604020202020204" pitchFamily="34" charset="0"/>
              </a:rPr>
              <a:t>SEC (Security) Phase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10365" y="4267200"/>
            <a:ext cx="8229600" cy="2286000"/>
          </a:xfrm>
        </p:spPr>
        <p:txBody>
          <a:bodyPr>
            <a:normAutofit/>
          </a:bodyPr>
          <a:lstStyle/>
          <a:p>
            <a:r>
              <a:rPr lang="en-US" sz="1800" dirty="0" smtClean="0">
                <a:latin typeface="Arial" panose="020B0604020202020204" pitchFamily="34" charset="0"/>
                <a:cs typeface="Arial" panose="020B0604020202020204" pitchFamily="34" charset="0"/>
              </a:rPr>
              <a:t>The SEC phase is the first phase in the PI architecture</a:t>
            </a:r>
          </a:p>
          <a:p>
            <a:r>
              <a:rPr lang="en-US" sz="1800" dirty="0" smtClean="0">
                <a:latin typeface="Arial" panose="020B0604020202020204" pitchFamily="34" charset="0"/>
                <a:cs typeface="Arial" panose="020B0604020202020204" pitchFamily="34" charset="0"/>
              </a:rPr>
              <a:t>Contains the first code that is executed by the CPU</a:t>
            </a:r>
          </a:p>
          <a:p>
            <a:r>
              <a:rPr lang="en-US" sz="1800" dirty="0">
                <a:latin typeface="Arial" panose="020B0604020202020204" pitchFamily="34" charset="0"/>
                <a:cs typeface="Arial" panose="020B0604020202020204" pitchFamily="34" charset="0"/>
              </a:rPr>
              <a:t>Environment is basically that of legacy:</a:t>
            </a:r>
          </a:p>
          <a:p>
            <a:pPr lvl="1"/>
            <a:r>
              <a:rPr lang="en-US" sz="1600" dirty="0" smtClean="0">
                <a:latin typeface="Arial" panose="020B0604020202020204" pitchFamily="34" charset="0"/>
                <a:cs typeface="Arial" panose="020B0604020202020204" pitchFamily="34" charset="0"/>
              </a:rPr>
              <a:t>Small/minimal code typically </a:t>
            </a:r>
            <a:r>
              <a:rPr lang="en-US" sz="1600" dirty="0">
                <a:latin typeface="Arial" panose="020B0604020202020204" pitchFamily="34" charset="0"/>
                <a:cs typeface="Arial" panose="020B0604020202020204" pitchFamily="34" charset="0"/>
              </a:rPr>
              <a:t>hand-coded assembly </a:t>
            </a:r>
            <a:r>
              <a:rPr lang="en-US" sz="1600" dirty="0" smtClean="0">
                <a:latin typeface="Arial" panose="020B0604020202020204" pitchFamily="34" charset="0"/>
                <a:cs typeface="Arial" panose="020B0604020202020204" pitchFamily="34" charset="0"/>
              </a:rPr>
              <a:t>so architecturally dependent and not portable</a:t>
            </a:r>
            <a:endParaRPr lang="en-US" sz="1600" dirty="0">
              <a:latin typeface="Arial" panose="020B0604020202020204" pitchFamily="34" charset="0"/>
              <a:cs typeface="Arial" panose="020B0604020202020204" pitchFamily="34" charset="0"/>
            </a:endParaRPr>
          </a:p>
          <a:p>
            <a:pPr lvl="1"/>
            <a:r>
              <a:rPr lang="en-US" sz="1600" dirty="0" smtClean="0">
                <a:latin typeface="Arial" panose="020B0604020202020204" pitchFamily="34" charset="0"/>
                <a:cs typeface="Arial" panose="020B0604020202020204" pitchFamily="34" charset="0"/>
              </a:rPr>
              <a:t>Executes directly from flash</a:t>
            </a:r>
          </a:p>
          <a:p>
            <a:pPr lvl="1"/>
            <a:r>
              <a:rPr lang="en-US" sz="1600" dirty="0" smtClean="0">
                <a:latin typeface="Arial" panose="020B0604020202020204" pitchFamily="34" charset="0"/>
                <a:cs typeface="Arial" panose="020B0604020202020204" pitchFamily="34" charset="0"/>
              </a:rPr>
              <a:t>Will be uncompressed code</a:t>
            </a:r>
          </a:p>
        </p:txBody>
      </p:sp>
      <p:sp>
        <p:nvSpPr>
          <p:cNvPr id="5" name="Rectangle 4"/>
          <p:cNvSpPr/>
          <p:nvPr/>
        </p:nvSpPr>
        <p:spPr>
          <a:xfrm>
            <a:off x="2067448" y="1126141"/>
            <a:ext cx="4915435" cy="3064859"/>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0" y="6550223"/>
            <a:ext cx="4119269" cy="307777"/>
          </a:xfrm>
          <a:prstGeom prst="rect">
            <a:avLst/>
          </a:prstGeom>
          <a:noFill/>
        </p:spPr>
        <p:txBody>
          <a:bodyPr wrap="none" rtlCol="0">
            <a:spAutoFit/>
          </a:bodyPr>
          <a:lstStyle/>
          <a:p>
            <a:r>
              <a:rPr lang="en-US" sz="1400" dirty="0" smtClean="0"/>
              <a:t>Platform Initialization Spec Vol. 1, Version 1.3, Sec. 13</a:t>
            </a:r>
            <a:endParaRPr lang="en-US" sz="1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62158720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31" y="1295400"/>
            <a:ext cx="9067800" cy="16818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0630" y="4114800"/>
            <a:ext cx="8229600" cy="2438400"/>
          </a:xfrm>
        </p:spPr>
        <p:txBody>
          <a:bodyPr>
            <a:normAutofit/>
          </a:bodyPr>
          <a:lstStyle/>
          <a:p>
            <a:r>
              <a:rPr lang="en-US" sz="2200" dirty="0" smtClean="0">
                <a:latin typeface="Arial" panose="020B0604020202020204" pitchFamily="34" charset="0"/>
                <a:cs typeface="Arial" panose="020B0604020202020204" pitchFamily="34" charset="0"/>
              </a:rPr>
              <a:t>But in this case IDA also recognizes this structure</a:t>
            </a:r>
          </a:p>
          <a:p>
            <a:r>
              <a:rPr lang="en-US" sz="2200" dirty="0" smtClean="0">
                <a:latin typeface="Arial" panose="020B0604020202020204" pitchFamily="34" charset="0"/>
                <a:cs typeface="Arial" panose="020B0604020202020204" pitchFamily="34" charset="0"/>
              </a:rPr>
              <a:t>We can double-click on it to see that IDA has identified it as an EFI_PEI_PPI_DESCRIPTOR :</a:t>
            </a:r>
          </a:p>
          <a:p>
            <a:pPr lvl="1"/>
            <a:r>
              <a:rPr lang="en-US" sz="1800" dirty="0" smtClean="0">
                <a:latin typeface="Arial" panose="020B0604020202020204" pitchFamily="34" charset="0"/>
                <a:cs typeface="Arial" panose="020B0604020202020204" pitchFamily="34" charset="0"/>
              </a:rPr>
              <a:t>First is the Flags 80000010h</a:t>
            </a:r>
          </a:p>
          <a:p>
            <a:pPr lvl="1"/>
            <a:r>
              <a:rPr lang="en-US" sz="1800" dirty="0" smtClean="0">
                <a:latin typeface="Arial" panose="020B0604020202020204" pitchFamily="34" charset="0"/>
                <a:cs typeface="Arial" panose="020B0604020202020204" pitchFamily="34" charset="0"/>
              </a:rPr>
              <a:t>Second is the pointer to the GUID</a:t>
            </a:r>
          </a:p>
          <a:p>
            <a:pPr lvl="1"/>
            <a:r>
              <a:rPr lang="en-US" sz="1800" dirty="0" smtClean="0">
                <a:latin typeface="Arial" panose="020B0604020202020204" pitchFamily="34" charset="0"/>
                <a:cs typeface="Arial" panose="020B0604020202020204" pitchFamily="34" charset="0"/>
              </a:rPr>
              <a:t>Third is the pointer to the PPI that will be installed</a:t>
            </a:r>
            <a:endParaRPr lang="en-US" sz="1800" dirty="0">
              <a:latin typeface="Arial" panose="020B0604020202020204" pitchFamily="34" charset="0"/>
              <a:cs typeface="Arial" panose="020B0604020202020204" pitchFamily="34" charset="0"/>
            </a:endParaRPr>
          </a:p>
        </p:txBody>
      </p:sp>
      <p:pic>
        <p:nvPicPr>
          <p:cNvPr id="1536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2667000"/>
            <a:ext cx="3762375" cy="10191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5" name="Straight Arrow Connector 4"/>
          <p:cNvCxnSpPr>
            <a:stCxn id="15364" idx="3"/>
          </p:cNvCxnSpPr>
          <p:nvPr/>
        </p:nvCxnSpPr>
        <p:spPr>
          <a:xfrm flipV="1">
            <a:off x="5819775" y="2057400"/>
            <a:ext cx="1114425" cy="11191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120</a:t>
            </a:fld>
            <a:endParaRPr lang="en-US"/>
          </a:p>
        </p:txBody>
      </p:sp>
    </p:spTree>
    <p:extLst>
      <p:ext uri="{BB962C8B-B14F-4D97-AF65-F5344CB8AC3E}">
        <p14:creationId xmlns:p14="http://schemas.microsoft.com/office/powerpoint/2010/main" val="282296793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0631" y="4648200"/>
            <a:ext cx="8229600" cy="2133600"/>
          </a:xfrm>
        </p:spPr>
        <p:txBody>
          <a:bodyPr>
            <a:normAutofit/>
          </a:bodyPr>
          <a:lstStyle/>
          <a:p>
            <a:r>
              <a:rPr lang="en-US" sz="2200" dirty="0" smtClean="0">
                <a:latin typeface="Arial" panose="020B0604020202020204" pitchFamily="34" charset="0"/>
                <a:cs typeface="Arial" panose="020B0604020202020204" pitchFamily="34" charset="0"/>
              </a:rPr>
              <a:t>Select the GUID structure</a:t>
            </a:r>
          </a:p>
          <a:p>
            <a:r>
              <a:rPr lang="en-US" sz="2200" dirty="0" smtClean="0">
                <a:latin typeface="Arial" panose="020B0604020202020204" pitchFamily="34" charset="0"/>
                <a:cs typeface="Arial" panose="020B0604020202020204" pitchFamily="34" charset="0"/>
              </a:rPr>
              <a:t>One thing we can do is try and determine if this is a known-GUID or an unknown GUID</a:t>
            </a:r>
          </a:p>
          <a:p>
            <a:pPr lvl="1"/>
            <a:r>
              <a:rPr lang="en-US" sz="1800" dirty="0" smtClean="0">
                <a:latin typeface="Arial" panose="020B0604020202020204" pitchFamily="34" charset="0"/>
                <a:cs typeface="Arial" panose="020B0604020202020204" pitchFamily="34" charset="0"/>
              </a:rPr>
              <a:t>The UDK defines a lot of GUIDS, these would likely be the same across all vendors</a:t>
            </a:r>
          </a:p>
          <a:p>
            <a:pPr lvl="1"/>
            <a:r>
              <a:rPr lang="en-US" sz="1800" dirty="0" smtClean="0">
                <a:latin typeface="Arial" panose="020B0604020202020204" pitchFamily="34" charset="0"/>
                <a:cs typeface="Arial" panose="020B0604020202020204" pitchFamily="34" charset="0"/>
              </a:rPr>
              <a:t>Vendors also implement their own proprietary GUIDS</a:t>
            </a:r>
          </a:p>
          <a:p>
            <a:endParaRPr lang="en-US" sz="2200" dirty="0" smtClean="0">
              <a:latin typeface="Arial" panose="020B0604020202020204" pitchFamily="34" charset="0"/>
              <a:cs typeface="Arial" panose="020B0604020202020204" pitchFamily="34" charset="0"/>
            </a:endParaRPr>
          </a:p>
          <a:p>
            <a:endParaRPr lang="en-US" sz="1800" dirty="0">
              <a:latin typeface="Arial" panose="020B0604020202020204" pitchFamily="34" charset="0"/>
              <a:cs typeface="Arial" panose="020B0604020202020204" pitchFamily="34" charset="0"/>
            </a:endParaRPr>
          </a:p>
        </p:txBody>
      </p:sp>
      <p:pic>
        <p:nvPicPr>
          <p:cNvPr id="1638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6" y="1066800"/>
            <a:ext cx="6869113" cy="3228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9"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21006" r="11054"/>
          <a:stretch/>
        </p:blipFill>
        <p:spPr bwMode="auto">
          <a:xfrm>
            <a:off x="4343400" y="1600200"/>
            <a:ext cx="4731515" cy="771525"/>
          </a:xfrm>
          <a:prstGeom prst="rect">
            <a:avLst/>
          </a:prstGeom>
          <a:noFill/>
          <a:ln w="9525">
            <a:solidFill>
              <a:srgbClr val="C00000"/>
            </a:solidFill>
            <a:miter lim="800000"/>
            <a:headEnd/>
            <a:tailEnd/>
          </a:ln>
          <a:extLst>
            <a:ext uri="{909E8E84-426E-40dd-AFC4-6F175D3DCCD1}">
              <a14:hiddenFill xmlns:a14="http://schemas.microsoft.com/office/drawing/2010/main">
                <a:solidFill>
                  <a:schemeClr val="accent1"/>
                </a:solidFill>
              </a14:hiddenFill>
            </a:ext>
          </a:extLst>
        </p:spPr>
      </p:pic>
      <p:cxnSp>
        <p:nvCxnSpPr>
          <p:cNvPr id="6" name="Straight Arrow Connector 5"/>
          <p:cNvCxnSpPr/>
          <p:nvPr/>
        </p:nvCxnSpPr>
        <p:spPr>
          <a:xfrm flipV="1">
            <a:off x="6248400" y="2371726"/>
            <a:ext cx="460757" cy="523874"/>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121</a:t>
            </a:fld>
            <a:endParaRPr lang="en-US"/>
          </a:p>
        </p:txBody>
      </p:sp>
    </p:spTree>
    <p:extLst>
      <p:ext uri="{BB962C8B-B14F-4D97-AF65-F5344CB8AC3E}">
        <p14:creationId xmlns:p14="http://schemas.microsoft.com/office/powerpoint/2010/main" val="65653701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5105400"/>
            <a:ext cx="8229600" cy="160020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Snare also provides the efiguids.py file which contains GUIDs he pulled out of the UDK</a:t>
            </a:r>
          </a:p>
          <a:p>
            <a:r>
              <a:rPr lang="en-US" sz="2200" dirty="0" smtClean="0">
                <a:latin typeface="Arial" panose="020B0604020202020204" pitchFamily="34" charset="0"/>
                <a:cs typeface="Arial" panose="020B0604020202020204" pitchFamily="34" charset="0"/>
              </a:rPr>
              <a:t>Our efiguids.py is located in C:\Tools\ and contains previously identified GUIDs</a:t>
            </a:r>
          </a:p>
          <a:p>
            <a:r>
              <a:rPr lang="en-US" sz="2200" dirty="0" smtClean="0">
                <a:latin typeface="Arial" panose="020B0604020202020204" pitchFamily="34" charset="0"/>
                <a:cs typeface="Arial" panose="020B0604020202020204" pitchFamily="34" charset="0"/>
              </a:rPr>
              <a:t>In this case it is not in this file.  We can name it ‘UnknownGuid1’</a:t>
            </a:r>
          </a:p>
          <a:p>
            <a:endParaRPr lang="en-US" sz="2200" dirty="0" smtClean="0">
              <a:latin typeface="Arial" panose="020B0604020202020204" pitchFamily="34" charset="0"/>
              <a:cs typeface="Arial" panose="020B0604020202020204" pitchFamily="34" charset="0"/>
            </a:endParaRP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219200"/>
            <a:ext cx="5583457" cy="37036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122</a:t>
            </a:fld>
            <a:endParaRPr lang="en-US"/>
          </a:p>
        </p:txBody>
      </p:sp>
    </p:spTree>
    <p:extLst>
      <p:ext uri="{BB962C8B-B14F-4D97-AF65-F5344CB8AC3E}">
        <p14:creationId xmlns:p14="http://schemas.microsoft.com/office/powerpoint/2010/main" val="185094528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572000"/>
            <a:ext cx="8229600" cy="2133600"/>
          </a:xfrm>
        </p:spPr>
        <p:txBody>
          <a:bodyPr>
            <a:normAutofit/>
          </a:bodyPr>
          <a:lstStyle/>
          <a:p>
            <a:r>
              <a:rPr lang="en-US" sz="2200" dirty="0">
                <a:latin typeface="Arial" panose="020B0604020202020204" pitchFamily="34" charset="0"/>
                <a:cs typeface="Arial" panose="020B0604020202020204" pitchFamily="34" charset="0"/>
              </a:rPr>
              <a:t>Now if we follow the pointer it will take us to the PPI that is going to be installed</a:t>
            </a:r>
          </a:p>
          <a:p>
            <a:r>
              <a:rPr lang="en-US" sz="2200" dirty="0">
                <a:latin typeface="Arial" panose="020B0604020202020204" pitchFamily="34" charset="0"/>
                <a:cs typeface="Arial" panose="020B0604020202020204" pitchFamily="34" charset="0"/>
              </a:rPr>
              <a:t>This function is what will get called when someone uses this PPI</a:t>
            </a:r>
          </a:p>
          <a:p>
            <a:endParaRPr lang="en-US" sz="2200" dirty="0" smtClean="0">
              <a:latin typeface="Arial" panose="020B0604020202020204" pitchFamily="34" charset="0"/>
              <a:cs typeface="Arial" panose="020B0604020202020204" pitchFamily="34" charset="0"/>
            </a:endParaRPr>
          </a:p>
        </p:txBody>
      </p:sp>
      <p:pic>
        <p:nvPicPr>
          <p:cNvPr id="1843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208" r="31020"/>
          <a:stretch/>
        </p:blipFill>
        <p:spPr bwMode="auto">
          <a:xfrm>
            <a:off x="3024352" y="1447800"/>
            <a:ext cx="5591504" cy="2800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219199"/>
            <a:ext cx="3762375" cy="10191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8" name="Straight Connector 7"/>
          <p:cNvCxnSpPr/>
          <p:nvPr/>
        </p:nvCxnSpPr>
        <p:spPr>
          <a:xfrm>
            <a:off x="3200400" y="2057400"/>
            <a:ext cx="381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3390900" y="2057400"/>
            <a:ext cx="2781300" cy="30480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123</a:t>
            </a:fld>
            <a:endParaRPr lang="en-US"/>
          </a:p>
        </p:txBody>
      </p:sp>
    </p:spTree>
    <p:extLst>
      <p:ext uri="{BB962C8B-B14F-4D97-AF65-F5344CB8AC3E}">
        <p14:creationId xmlns:p14="http://schemas.microsoft.com/office/powerpoint/2010/main" val="289902317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5562600"/>
            <a:ext cx="8229600" cy="1143000"/>
          </a:xfrm>
        </p:spPr>
        <p:txBody>
          <a:bodyPr>
            <a:normAutofit lnSpcReduction="10000"/>
          </a:bodyPr>
          <a:lstStyle/>
          <a:p>
            <a:r>
              <a:rPr lang="en-US" sz="2200" dirty="0" smtClean="0">
                <a:latin typeface="Arial" panose="020B0604020202020204" pitchFamily="34" charset="0"/>
                <a:cs typeface="Arial" panose="020B0604020202020204" pitchFamily="34" charset="0"/>
              </a:rPr>
              <a:t>We can analyze this is pseudo-code or the main view </a:t>
            </a:r>
          </a:p>
          <a:p>
            <a:r>
              <a:rPr lang="en-US" sz="2200" dirty="0" smtClean="0">
                <a:latin typeface="Arial" panose="020B0604020202020204" pitchFamily="34" charset="0"/>
                <a:cs typeface="Arial" panose="020B0604020202020204" pitchFamily="34" charset="0"/>
              </a:rPr>
              <a:t>Since it accepts one argument we can hypothesize again that it takes in an instance of the EFI_PEI_SERVICES structure</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066800"/>
            <a:ext cx="6379058" cy="4367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124</a:t>
            </a:fld>
            <a:endParaRPr lang="en-US"/>
          </a:p>
        </p:txBody>
      </p:sp>
    </p:spTree>
    <p:extLst>
      <p:ext uri="{BB962C8B-B14F-4D97-AF65-F5344CB8AC3E}">
        <p14:creationId xmlns:p14="http://schemas.microsoft.com/office/powerpoint/2010/main" val="77538186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5715000"/>
            <a:ext cx="8229600" cy="990600"/>
          </a:xfrm>
        </p:spPr>
        <p:txBody>
          <a:bodyPr>
            <a:normAutofit/>
          </a:bodyPr>
          <a:lstStyle/>
          <a:p>
            <a:r>
              <a:rPr lang="en-US" sz="2200" dirty="0" smtClean="0">
                <a:latin typeface="Arial" panose="020B0604020202020204" pitchFamily="34" charset="0"/>
                <a:cs typeface="Arial" panose="020B0604020202020204" pitchFamily="34" charset="0"/>
              </a:rPr>
              <a:t>As before, we can define this as EFI_PEI_SERVICES**a1</a:t>
            </a:r>
          </a:p>
          <a:p>
            <a:endParaRPr lang="en-US" sz="2200" dirty="0" smtClean="0">
              <a:latin typeface="Arial" panose="020B0604020202020204" pitchFamily="34" charset="0"/>
              <a:cs typeface="Arial" panose="020B0604020202020204" pitchFamily="34" charset="0"/>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31" y="1143000"/>
            <a:ext cx="9056924" cy="4481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125</a:t>
            </a:fld>
            <a:endParaRPr lang="en-US"/>
          </a:p>
        </p:txBody>
      </p:sp>
    </p:spTree>
    <p:extLst>
      <p:ext uri="{BB962C8B-B14F-4D97-AF65-F5344CB8AC3E}">
        <p14:creationId xmlns:p14="http://schemas.microsoft.com/office/powerpoint/2010/main" val="1202606929"/>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5486400"/>
            <a:ext cx="8229600" cy="1219200"/>
          </a:xfrm>
        </p:spPr>
        <p:txBody>
          <a:bodyPr>
            <a:normAutofit/>
          </a:bodyPr>
          <a:lstStyle/>
          <a:p>
            <a:r>
              <a:rPr lang="en-US" sz="2200" dirty="0" smtClean="0">
                <a:latin typeface="Arial" panose="020B0604020202020204" pitchFamily="34" charset="0"/>
                <a:cs typeface="Arial" panose="020B0604020202020204" pitchFamily="34" charset="0"/>
              </a:rPr>
              <a:t>Also we can define v1 in the same way since its equal to a1</a:t>
            </a:r>
          </a:p>
          <a:p>
            <a:r>
              <a:rPr lang="en-US" sz="2200" dirty="0" smtClean="0">
                <a:latin typeface="Arial" panose="020B0604020202020204" pitchFamily="34" charset="0"/>
                <a:cs typeface="Arial" panose="020B0604020202020204" pitchFamily="34" charset="0"/>
              </a:rPr>
              <a:t>EFI_PEI_SERVICES**v1</a:t>
            </a:r>
          </a:p>
          <a:p>
            <a:endParaRPr lang="en-US" sz="2200" dirty="0" smtClean="0">
              <a:latin typeface="Arial" panose="020B0604020202020204" pitchFamily="34" charset="0"/>
              <a:cs typeface="Arial" panose="020B0604020202020204" pitchFamily="34" charset="0"/>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569" y="1143000"/>
            <a:ext cx="8881820" cy="4252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126</a:t>
            </a:fld>
            <a:endParaRPr lang="en-US"/>
          </a:p>
        </p:txBody>
      </p:sp>
    </p:spTree>
    <p:extLst>
      <p:ext uri="{BB962C8B-B14F-4D97-AF65-F5344CB8AC3E}">
        <p14:creationId xmlns:p14="http://schemas.microsoft.com/office/powerpoint/2010/main" val="1634884104"/>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724400"/>
            <a:ext cx="8229600" cy="1981200"/>
          </a:xfrm>
        </p:spPr>
        <p:txBody>
          <a:bodyPr>
            <a:normAutofit/>
          </a:bodyPr>
          <a:lstStyle/>
          <a:p>
            <a:r>
              <a:rPr lang="en-US" sz="2200" dirty="0" smtClean="0">
                <a:latin typeface="Arial" panose="020B0604020202020204" pitchFamily="34" charset="0"/>
                <a:cs typeface="Arial" panose="020B0604020202020204" pitchFamily="34" charset="0"/>
              </a:rPr>
              <a:t>Now we can scroll down and see that we were right in assuming this was an instance of a EFI_PEI_SERVICES</a:t>
            </a:r>
          </a:p>
          <a:p>
            <a:r>
              <a:rPr lang="en-US" sz="2200" dirty="0" smtClean="0">
                <a:latin typeface="Arial" panose="020B0604020202020204" pitchFamily="34" charset="0"/>
                <a:cs typeface="Arial" panose="020B0604020202020204" pitchFamily="34" charset="0"/>
              </a:rPr>
              <a:t>We see a call to LocatePpi(), and then GetBootMode(), followed by InstallPpi()</a:t>
            </a:r>
          </a:p>
          <a:p>
            <a:r>
              <a:rPr lang="en-US" sz="2200" dirty="0" smtClean="0">
                <a:latin typeface="Arial" panose="020B0604020202020204" pitchFamily="34" charset="0"/>
                <a:cs typeface="Arial" panose="020B0604020202020204" pitchFamily="34" charset="0"/>
              </a:rPr>
              <a:t>This series of EFI services “makes sense”</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295400"/>
            <a:ext cx="8763000" cy="3201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127</a:t>
            </a:fld>
            <a:endParaRPr lang="en-US"/>
          </a:p>
        </p:txBody>
      </p:sp>
    </p:spTree>
    <p:extLst>
      <p:ext uri="{BB962C8B-B14F-4D97-AF65-F5344CB8AC3E}">
        <p14:creationId xmlns:p14="http://schemas.microsoft.com/office/powerpoint/2010/main" val="231587150"/>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724400"/>
            <a:ext cx="8229600" cy="1524000"/>
          </a:xfrm>
        </p:spPr>
        <p:txBody>
          <a:bodyPr>
            <a:normAutofit/>
          </a:bodyPr>
          <a:lstStyle/>
          <a:p>
            <a:r>
              <a:rPr lang="en-US" sz="2200" dirty="0" smtClean="0">
                <a:latin typeface="Arial" panose="020B0604020202020204" pitchFamily="34" charset="0"/>
                <a:cs typeface="Arial" panose="020B0604020202020204" pitchFamily="34" charset="0"/>
              </a:rPr>
              <a:t>We can look up the definitions for the new services LocatePpi(), GetBootMode()</a:t>
            </a:r>
          </a:p>
          <a:p>
            <a:r>
              <a:rPr lang="en-US" sz="2200" dirty="0" smtClean="0">
                <a:latin typeface="Arial" panose="020B0604020202020204" pitchFamily="34" charset="0"/>
                <a:cs typeface="Arial" panose="020B0604020202020204" pitchFamily="34" charset="0"/>
              </a:rPr>
              <a:t>Can we identify the GUID located in </a:t>
            </a:r>
            <a:r>
              <a:rPr lang="en-US" sz="2200" dirty="0">
                <a:latin typeface="Arial" panose="020B0604020202020204" pitchFamily="34" charset="0"/>
                <a:cs typeface="Arial" panose="020B0604020202020204" pitchFamily="34" charset="0"/>
              </a:rPr>
              <a:t>the </a:t>
            </a:r>
            <a:r>
              <a:rPr lang="en-US" sz="2200" dirty="0" smtClean="0">
                <a:latin typeface="Arial" panose="020B0604020202020204" pitchFamily="34" charset="0"/>
                <a:cs typeface="Arial" panose="020B0604020202020204" pitchFamily="34" charset="0"/>
              </a:rPr>
              <a:t>EFI_PEI_PPI_DESCRIPTOR passed into InstallPpi?</a:t>
            </a:r>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295400"/>
            <a:ext cx="8763000" cy="3201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7315200" y="3746938"/>
            <a:ext cx="1447800" cy="3048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6400800"/>
            <a:ext cx="8297863" cy="200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128</a:t>
            </a:fld>
            <a:endParaRPr lang="en-US"/>
          </a:p>
        </p:txBody>
      </p:sp>
    </p:spTree>
    <p:extLst>
      <p:ext uri="{BB962C8B-B14F-4D97-AF65-F5344CB8AC3E}">
        <p14:creationId xmlns:p14="http://schemas.microsoft.com/office/powerpoint/2010/main" val="175109817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a:t>
            </a:r>
            <a:r>
              <a:rPr lang="en-US" sz="3600" dirty="0" smtClean="0">
                <a:latin typeface="Arial" panose="020B0604020202020204" pitchFamily="34" charset="0"/>
                <a:cs typeface="Arial" panose="020B0604020202020204" pitchFamily="34" charset="0"/>
              </a:rPr>
              <a:t>Files with IDA</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295400"/>
            <a:ext cx="8229600" cy="5181600"/>
          </a:xfrm>
        </p:spPr>
        <p:txBody>
          <a:bodyPr>
            <a:normAutofit/>
          </a:bodyPr>
          <a:lstStyle/>
          <a:p>
            <a:r>
              <a:rPr lang="en-US" sz="2200" dirty="0" smtClean="0">
                <a:latin typeface="Arial" panose="020B0604020202020204" pitchFamily="34" charset="0"/>
                <a:cs typeface="Arial" panose="020B0604020202020204" pitchFamily="34" charset="0"/>
              </a:rPr>
              <a:t>So from here the strategy would be to use the same methodology to identify and “fill out</a:t>
            </a:r>
            <a:r>
              <a:rPr lang="en-US" sz="2200" dirty="0">
                <a:latin typeface="Arial" panose="020B0604020202020204" pitchFamily="34" charset="0"/>
                <a:cs typeface="Arial" panose="020B0604020202020204" pitchFamily="34" charset="0"/>
              </a:rPr>
              <a:t>” LocatePpi(), GetBootMode</a:t>
            </a:r>
            <a:r>
              <a:rPr lang="en-US" sz="2200" dirty="0" smtClean="0">
                <a:latin typeface="Arial" panose="020B0604020202020204" pitchFamily="34" charset="0"/>
                <a:cs typeface="Arial" panose="020B0604020202020204" pitchFamily="34" charset="0"/>
              </a:rPr>
              <a:t>(), etc.</a:t>
            </a:r>
          </a:p>
          <a:p>
            <a:r>
              <a:rPr lang="en-US" sz="2200" dirty="0" smtClean="0">
                <a:latin typeface="Arial" panose="020B0604020202020204" pitchFamily="34" charset="0"/>
                <a:cs typeface="Arial" panose="020B0604020202020204" pitchFamily="34" charset="0"/>
              </a:rPr>
              <a:t>There appears to be one proprietary function, so there will be always be some elbow grease involved</a:t>
            </a:r>
          </a:p>
          <a:p>
            <a:r>
              <a:rPr lang="en-US" sz="2200" dirty="0" smtClean="0">
                <a:latin typeface="Arial" panose="020B0604020202020204" pitchFamily="34" charset="0"/>
                <a:cs typeface="Arial" panose="020B0604020202020204" pitchFamily="34" charset="0"/>
              </a:rPr>
              <a:t>But it’s still better than legacy BIOS RE</a:t>
            </a:r>
          </a:p>
          <a:p>
            <a:endParaRPr lang="en-US" sz="22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129</a:t>
            </a:fld>
            <a:endParaRPr lang="en-US"/>
          </a:p>
        </p:txBody>
      </p:sp>
    </p:spTree>
    <p:extLst>
      <p:ext uri="{BB962C8B-B14F-4D97-AF65-F5344CB8AC3E}">
        <p14:creationId xmlns:p14="http://schemas.microsoft.com/office/powerpoint/2010/main" val="233316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normAutofit/>
          </a:bodyPr>
          <a:lstStyle/>
          <a:p>
            <a:r>
              <a:rPr lang="en-US" sz="3600" dirty="0" smtClean="0">
                <a:latin typeface="Arial" panose="020B0604020202020204" pitchFamily="34" charset="0"/>
                <a:cs typeface="Arial" panose="020B0604020202020204" pitchFamily="34" charset="0"/>
              </a:rPr>
              <a:t>SEC Responsibilities 1 of 2</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066801"/>
            <a:ext cx="8229600" cy="838199"/>
          </a:xfrm>
        </p:spPr>
        <p:txBody>
          <a:bodyPr>
            <a:normAutofit/>
          </a:bodyPr>
          <a:lstStyle/>
          <a:p>
            <a:r>
              <a:rPr lang="en-US" sz="2200" dirty="0" smtClean="0">
                <a:latin typeface="Arial" panose="020B0604020202020204" pitchFamily="34" charset="0"/>
                <a:cs typeface="Arial" panose="020B0604020202020204" pitchFamily="34" charset="0"/>
              </a:rPr>
              <a:t>The SEC phase handles all platform reset events</a:t>
            </a:r>
          </a:p>
          <a:p>
            <a:pPr lvl="1"/>
            <a:r>
              <a:rPr lang="en-US" sz="1800" dirty="0" smtClean="0">
                <a:latin typeface="Arial" panose="020B0604020202020204" pitchFamily="34" charset="0"/>
                <a:cs typeface="Arial" panose="020B0604020202020204" pitchFamily="34" charset="0"/>
              </a:rPr>
              <a:t>All system resets start here (power on, wakeup from sleep, </a:t>
            </a:r>
            <a:r>
              <a:rPr lang="en-US" sz="1800" dirty="0" err="1" smtClean="0">
                <a:latin typeface="Arial" panose="020B0604020202020204" pitchFamily="34" charset="0"/>
                <a:cs typeface="Arial" panose="020B0604020202020204" pitchFamily="34" charset="0"/>
              </a:rPr>
              <a:t>etc</a:t>
            </a:r>
            <a:r>
              <a:rPr lang="en-US" sz="1800" dirty="0" smtClean="0">
                <a:latin typeface="Arial" panose="020B0604020202020204" pitchFamily="34" charset="0"/>
                <a:cs typeface="Arial" panose="020B0604020202020204" pitchFamily="34" charset="0"/>
              </a:rPr>
              <a:t>)</a:t>
            </a:r>
          </a:p>
        </p:txBody>
      </p:sp>
      <p:sp>
        <p:nvSpPr>
          <p:cNvPr id="4" name="TextBox 3"/>
          <p:cNvSpPr txBox="1"/>
          <p:nvPr/>
        </p:nvSpPr>
        <p:spPr>
          <a:xfrm>
            <a:off x="0" y="6550223"/>
            <a:ext cx="4124078" cy="307777"/>
          </a:xfrm>
          <a:prstGeom prst="rect">
            <a:avLst/>
          </a:prstGeom>
          <a:noFill/>
        </p:spPr>
        <p:txBody>
          <a:bodyPr wrap="none" rtlCol="0">
            <a:spAutoFit/>
          </a:bodyPr>
          <a:lstStyle/>
          <a:p>
            <a:r>
              <a:rPr lang="en-US" sz="1400" dirty="0" smtClean="0"/>
              <a:t>Platform Initialization Spec Vol. 1, Version 1.3, Sec. 13</a:t>
            </a:r>
            <a:endParaRPr lang="en-US" sz="1400"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2039" y="1905000"/>
            <a:ext cx="4495800" cy="321128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TextBox 5"/>
          <p:cNvSpPr txBox="1"/>
          <p:nvPr/>
        </p:nvSpPr>
        <p:spPr>
          <a:xfrm>
            <a:off x="2062039" y="1911884"/>
            <a:ext cx="3092578" cy="307777"/>
          </a:xfrm>
          <a:prstGeom prst="rect">
            <a:avLst/>
          </a:prstGeom>
          <a:noFill/>
        </p:spPr>
        <p:txBody>
          <a:bodyPr wrap="none" rtlCol="0">
            <a:spAutoFit/>
          </a:bodyPr>
          <a:lstStyle/>
          <a:p>
            <a:r>
              <a:rPr lang="en-US" sz="1400" dirty="0" smtClean="0"/>
              <a:t>ACPI Global Power States, ACPI 5.0 Spec</a:t>
            </a:r>
            <a:endParaRPr lang="en-US" sz="1400" dirty="0"/>
          </a:p>
        </p:txBody>
      </p:sp>
      <p:sp>
        <p:nvSpPr>
          <p:cNvPr id="7" name="Content Placeholder 2"/>
          <p:cNvSpPr txBox="1">
            <a:spLocks/>
          </p:cNvSpPr>
          <p:nvPr/>
        </p:nvSpPr>
        <p:spPr>
          <a:xfrm>
            <a:off x="577780" y="5334000"/>
            <a:ext cx="8229600" cy="1143000"/>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100" dirty="0" smtClean="0">
                <a:latin typeface="Arial" panose="020B0604020202020204" pitchFamily="34" charset="0"/>
                <a:cs typeface="Arial" panose="020B0604020202020204" pitchFamily="34" charset="0"/>
              </a:rPr>
              <a:t>This includes a wake-event from sleep mode, etc.</a:t>
            </a:r>
          </a:p>
          <a:p>
            <a:r>
              <a:rPr lang="en-US" sz="2100" dirty="0" smtClean="0">
                <a:latin typeface="Arial" panose="020B0604020202020204" pitchFamily="34" charset="0"/>
                <a:cs typeface="Arial" panose="020B0604020202020204" pitchFamily="34" charset="0"/>
              </a:rPr>
              <a:t>We’ll not be discussing ACPI at this time, but you can find more information in the ACPI spec:</a:t>
            </a:r>
          </a:p>
          <a:p>
            <a:pPr lvl="1"/>
            <a:r>
              <a:rPr lang="en-US" sz="1900" dirty="0">
                <a:latin typeface="Arial" panose="020B0604020202020204" pitchFamily="34" charset="0"/>
                <a:cs typeface="Arial" panose="020B0604020202020204" pitchFamily="34" charset="0"/>
                <a:hlinkClick r:id="rId4"/>
              </a:rPr>
              <a:t>http://</a:t>
            </a:r>
            <a:r>
              <a:rPr lang="en-US" sz="1900" dirty="0" smtClean="0">
                <a:latin typeface="Arial" panose="020B0604020202020204" pitchFamily="34" charset="0"/>
                <a:cs typeface="Arial" panose="020B0604020202020204" pitchFamily="34" charset="0"/>
                <a:hlinkClick r:id="rId4"/>
              </a:rPr>
              <a:t>www.acpi.info/DOWNLOADS/ACPIspec50.pdf</a:t>
            </a:r>
            <a:endParaRPr lang="en-US" sz="1900" dirty="0" smtClean="0">
              <a:latin typeface="Arial" panose="020B0604020202020204" pitchFamily="34" charset="0"/>
              <a:cs typeface="Arial" panose="020B0604020202020204" pitchFamily="34" charset="0"/>
            </a:endParaRPr>
          </a:p>
        </p:txBody>
      </p:sp>
      <p:sp>
        <p:nvSpPr>
          <p:cNvPr id="8" name="TextBox 7"/>
          <p:cNvSpPr txBox="1"/>
          <p:nvPr/>
        </p:nvSpPr>
        <p:spPr>
          <a:xfrm>
            <a:off x="6858000" y="2514600"/>
            <a:ext cx="1828800" cy="1477328"/>
          </a:xfrm>
          <a:prstGeom prst="rect">
            <a:avLst/>
          </a:prstGeom>
          <a:noFill/>
          <a:ln w="28575">
            <a:solidFill>
              <a:srgbClr val="C00000"/>
            </a:solidFill>
          </a:ln>
        </p:spPr>
        <p:txBody>
          <a:bodyPr wrap="square" rtlCol="0">
            <a:spAutoFit/>
          </a:bodyPr>
          <a:lstStyle/>
          <a:p>
            <a:pPr algn="ctr"/>
            <a:r>
              <a:rPr lang="en-US" dirty="0" smtClean="0"/>
              <a:t>System boot will follow a different path based on what power state its in on startup!</a:t>
            </a:r>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94657729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t>UEFI/Secure Boot Summary</a:t>
            </a:r>
            <a:endParaRPr lang="en-US" sz="3600" dirty="0"/>
          </a:p>
        </p:txBody>
      </p:sp>
      <p:sp>
        <p:nvSpPr>
          <p:cNvPr id="3" name="Content Placeholder 2"/>
          <p:cNvSpPr>
            <a:spLocks noGrp="1"/>
          </p:cNvSpPr>
          <p:nvPr>
            <p:ph idx="1"/>
          </p:nvPr>
        </p:nvSpPr>
        <p:spPr>
          <a:xfrm>
            <a:off x="457200" y="1371600"/>
            <a:ext cx="8229600" cy="5105400"/>
          </a:xfrm>
        </p:spPr>
        <p:txBody>
          <a:bodyPr>
            <a:normAutofit/>
          </a:bodyPr>
          <a:lstStyle/>
          <a:p>
            <a:r>
              <a:rPr lang="en-US" sz="2400" dirty="0" smtClean="0"/>
              <a:t>Secure boot can help you protect your firmware</a:t>
            </a:r>
          </a:p>
          <a:p>
            <a:pPr lvl="1"/>
            <a:r>
              <a:rPr lang="en-US" sz="2000" dirty="0" smtClean="0"/>
              <a:t>If your BIOS is UEFI but Secure Boot isn’t used, you can self-sign keys and turn it on</a:t>
            </a:r>
          </a:p>
          <a:p>
            <a:r>
              <a:rPr lang="en-US" sz="2400" dirty="0" smtClean="0"/>
              <a:t>But if the SPI flash isn’t locked down, secure boot doesn’t provide any protection </a:t>
            </a:r>
          </a:p>
          <a:p>
            <a:pPr lvl="1"/>
            <a:r>
              <a:rPr lang="en-US" sz="2000" dirty="0" smtClean="0"/>
              <a:t>And neither does System Management Mode, or signed firmware updates, or TPM Measured Boot…</a:t>
            </a:r>
          </a:p>
          <a:p>
            <a:r>
              <a:rPr lang="en-US" sz="2400" dirty="0" smtClean="0"/>
              <a:t>UEFI does add complexity to locking down the SPI flash SPI Protected Range (PR) registers can be used to lock down the UEFI executable firmware</a:t>
            </a:r>
          </a:p>
          <a:p>
            <a:r>
              <a:rPr lang="en-US" sz="2400" dirty="0" smtClean="0"/>
              <a:t>But the </a:t>
            </a:r>
            <a:r>
              <a:rPr lang="en-US" sz="2400" dirty="0"/>
              <a:t>NVRAM variables must </a:t>
            </a:r>
            <a:r>
              <a:rPr lang="en-US" sz="2400" dirty="0" smtClean="0"/>
              <a:t>remain writeable</a:t>
            </a:r>
            <a:endParaRPr lang="en-US" sz="2400" dirty="0"/>
          </a:p>
          <a:p>
            <a:endParaRPr lang="en-US" sz="2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130</a:t>
            </a:fld>
            <a:endParaRPr lang="en-US"/>
          </a:p>
        </p:txBody>
      </p:sp>
    </p:spTree>
    <p:extLst>
      <p:ext uri="{BB962C8B-B14F-4D97-AF65-F5344CB8AC3E}">
        <p14:creationId xmlns:p14="http://schemas.microsoft.com/office/powerpoint/2010/main" val="25372747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fontScale="90000"/>
          </a:bodyPr>
          <a:lstStyle/>
          <a:p>
            <a:r>
              <a:rPr lang="en-US" sz="3600" dirty="0" smtClean="0"/>
              <a:t>A Locked Down UEFI/BIOS Does the Following:</a:t>
            </a:r>
            <a:endParaRPr lang="en-US" sz="3600" dirty="0"/>
          </a:p>
        </p:txBody>
      </p:sp>
      <p:sp>
        <p:nvSpPr>
          <p:cNvPr id="3" name="Content Placeholder 2"/>
          <p:cNvSpPr>
            <a:spLocks noGrp="1"/>
          </p:cNvSpPr>
          <p:nvPr>
            <p:ph idx="1"/>
          </p:nvPr>
        </p:nvSpPr>
        <p:spPr>
          <a:xfrm>
            <a:off x="457200" y="1219200"/>
            <a:ext cx="8229600" cy="5486400"/>
          </a:xfrm>
        </p:spPr>
        <p:txBody>
          <a:bodyPr>
            <a:normAutofit lnSpcReduction="10000"/>
          </a:bodyPr>
          <a:lstStyle/>
          <a:p>
            <a:r>
              <a:rPr lang="en-US" sz="2400" dirty="0" smtClean="0"/>
              <a:t>Has a properly-configured flash descriptor</a:t>
            </a:r>
          </a:p>
          <a:p>
            <a:pPr lvl="1"/>
            <a:r>
              <a:rPr lang="en-US" sz="2000" dirty="0" smtClean="0"/>
              <a:t>Read-only, provides proper Flash Master permissions</a:t>
            </a:r>
          </a:p>
          <a:p>
            <a:r>
              <a:rPr lang="en-US" sz="2400" dirty="0"/>
              <a:t>Protects the UEFI executable code using the PR </a:t>
            </a:r>
            <a:r>
              <a:rPr lang="en-US" sz="2400" dirty="0" smtClean="0"/>
              <a:t>registers </a:t>
            </a:r>
            <a:endParaRPr lang="en-US" sz="2400" dirty="0"/>
          </a:p>
          <a:p>
            <a:r>
              <a:rPr lang="en-US" sz="2400" dirty="0" smtClean="0"/>
              <a:t>Locks down the SPI flash configuration registers (FLOCKDN)</a:t>
            </a:r>
          </a:p>
          <a:p>
            <a:pPr marL="342900" lvl="1" indent="-342900">
              <a:buFont typeface="Arial" pitchFamily="34" charset="0"/>
              <a:buChar char="•"/>
            </a:pPr>
            <a:r>
              <a:rPr lang="en-US" sz="2400" dirty="0" smtClean="0"/>
              <a:t>Uses BIOS_CNTL to protect the flash </a:t>
            </a:r>
          </a:p>
          <a:p>
            <a:pPr marL="342900" lvl="1" indent="-342900">
              <a:buFont typeface="Arial" pitchFamily="34" charset="0"/>
              <a:buChar char="•"/>
            </a:pPr>
            <a:r>
              <a:rPr lang="en-US" sz="2400" dirty="0" smtClean="0"/>
              <a:t>Implements signed firmware updates</a:t>
            </a:r>
          </a:p>
          <a:p>
            <a:pPr marL="342900" lvl="1" indent="-342900">
              <a:buFont typeface="Arial" pitchFamily="34" charset="0"/>
              <a:buChar char="•"/>
            </a:pPr>
            <a:r>
              <a:rPr lang="en-US" sz="2400" dirty="0" smtClean="0"/>
              <a:t>Implements Secure Boot</a:t>
            </a:r>
          </a:p>
          <a:p>
            <a:r>
              <a:rPr lang="en-US" sz="2400" dirty="0" smtClean="0"/>
              <a:t>Ensures SMM_BWP is asserted so that the flash is writeable only when the processor is in SMM</a:t>
            </a:r>
          </a:p>
          <a:p>
            <a:r>
              <a:rPr lang="en-US" sz="2400" dirty="0" smtClean="0"/>
              <a:t>Ensures SMRAM is locked down (D_LCK is set and SMRR are used)</a:t>
            </a:r>
          </a:p>
          <a:p>
            <a:r>
              <a:rPr lang="en-US" sz="2400" dirty="0" smtClean="0"/>
              <a:t>Ensures SMI’s are enabled and cannot be suppressed</a:t>
            </a:r>
          </a:p>
          <a:p>
            <a:r>
              <a:rPr lang="en-US" sz="2400" dirty="0" smtClean="0"/>
              <a:t>If possible uses Measured Boot and observes PCRs</a:t>
            </a:r>
          </a:p>
          <a:p>
            <a:r>
              <a:rPr lang="en-US" sz="2400" dirty="0" smtClean="0"/>
              <a:t>Sounds simple enough…</a:t>
            </a:r>
            <a:endParaRPr lang="en-US" sz="2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131</a:t>
            </a:fld>
            <a:endParaRPr lang="en-US"/>
          </a:p>
        </p:txBody>
      </p:sp>
    </p:spTree>
    <p:extLst>
      <p:ext uri="{BB962C8B-B14F-4D97-AF65-F5344CB8AC3E}">
        <p14:creationId xmlns:p14="http://schemas.microsoft.com/office/powerpoint/2010/main" val="315356126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257800"/>
            <a:ext cx="8229600" cy="1524000"/>
          </a:xfrm>
        </p:spPr>
        <p:txBody>
          <a:bodyPr>
            <a:normAutofit lnSpcReduction="10000"/>
          </a:bodyPr>
          <a:lstStyle/>
          <a:p>
            <a:r>
              <a:rPr lang="en-US" sz="2400" dirty="0" smtClean="0"/>
              <a:t>Oh but vendors also need to ensure that none of the code they implement in SMRAM is buggy </a:t>
            </a:r>
          </a:p>
          <a:p>
            <a:r>
              <a:rPr lang="en-US" sz="2400" dirty="0" smtClean="0"/>
              <a:t>On the Dell Latitude E6430, ~144 out of 495 EFI modules appear to contribute code to SMM … </a:t>
            </a:r>
            <a:endParaRPr lang="en-US" sz="24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342283"/>
            <a:ext cx="7086600" cy="48393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132</a:t>
            </a:fld>
            <a:endParaRPr lang="en-US"/>
          </a:p>
        </p:txBody>
      </p:sp>
    </p:spTree>
    <p:extLst>
      <p:ext uri="{BB962C8B-B14F-4D97-AF65-F5344CB8AC3E}">
        <p14:creationId xmlns:p14="http://schemas.microsoft.com/office/powerpoint/2010/main" val="9121916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4000" dirty="0" smtClean="0"/>
              <a:t>Thank you!</a:t>
            </a:r>
            <a:endParaRPr lang="en-US" sz="4000" dirty="0"/>
          </a:p>
        </p:txBody>
      </p:sp>
      <p:sp>
        <p:nvSpPr>
          <p:cNvPr id="3" name="Content Placeholder 2"/>
          <p:cNvSpPr>
            <a:spLocks noGrp="1"/>
          </p:cNvSpPr>
          <p:nvPr>
            <p:ph idx="1"/>
          </p:nvPr>
        </p:nvSpPr>
        <p:spPr>
          <a:xfrm>
            <a:off x="457200" y="1295400"/>
            <a:ext cx="8229600" cy="5410200"/>
          </a:xfrm>
        </p:spPr>
        <p:txBody>
          <a:bodyPr>
            <a:normAutofit/>
          </a:bodyPr>
          <a:lstStyle/>
          <a:p>
            <a:r>
              <a:rPr lang="en-US" sz="2800" dirty="0" smtClean="0"/>
              <a:t>Contact Information:</a:t>
            </a:r>
          </a:p>
          <a:p>
            <a:pPr lvl="1"/>
            <a:r>
              <a:rPr lang="en-US" sz="2400" dirty="0" smtClean="0">
                <a:hlinkClick r:id="rId2"/>
              </a:rPr>
              <a:t>jbutterworth@mitre.org</a:t>
            </a:r>
            <a:endParaRPr lang="en-US" sz="2400" dirty="0" smtClean="0"/>
          </a:p>
          <a:p>
            <a:pPr lvl="1"/>
            <a:r>
              <a:rPr lang="en-US" sz="2400" dirty="0" smtClean="0">
                <a:hlinkClick r:id="rId3"/>
              </a:rPr>
              <a:t>jwbutterworth3@gmail.com</a:t>
            </a:r>
            <a:endParaRPr lang="en-US" sz="2400" dirty="0" smtClean="0"/>
          </a:p>
          <a:p>
            <a:pPr lvl="1"/>
            <a:r>
              <a:rPr lang="en-US" sz="2400" dirty="0" smtClean="0">
                <a:hlinkClick r:id="rId4"/>
              </a:rPr>
              <a:t>xkovah@mitre.org</a:t>
            </a:r>
            <a:endParaRPr lang="en-US" sz="2400" dirty="0" smtClean="0"/>
          </a:p>
          <a:p>
            <a:pPr lvl="1"/>
            <a:r>
              <a:rPr lang="en-US" sz="2400" dirty="0" smtClean="0">
                <a:hlinkClick r:id="rId5"/>
              </a:rPr>
              <a:t>xkovah@gmail.com</a:t>
            </a:r>
            <a:endParaRPr lang="en-US" sz="2400" dirty="0" smtClean="0"/>
          </a:p>
          <a:p>
            <a:r>
              <a:rPr lang="en-US" sz="2800" dirty="0" smtClean="0"/>
              <a:t>To learn more about other security topics, check out the open source courseware at:</a:t>
            </a:r>
          </a:p>
          <a:p>
            <a:pPr lvl="1"/>
            <a:r>
              <a:rPr lang="en-US" sz="2400" dirty="0">
                <a:hlinkClick r:id="rId6"/>
              </a:rPr>
              <a:t>http://OpenSecurityTraining.info/Training.html</a:t>
            </a:r>
            <a:endParaRPr lang="en-US" sz="2400" dirty="0"/>
          </a:p>
          <a:p>
            <a:pPr lvl="1"/>
            <a:r>
              <a:rPr lang="en-US" sz="2400" dirty="0" smtClean="0"/>
              <a:t>If you already know the materials, take it and teach it</a:t>
            </a:r>
          </a:p>
          <a:p>
            <a:pPr lvl="1"/>
            <a:r>
              <a:rPr lang="en-US" sz="2400" dirty="0" smtClean="0"/>
              <a:t>That goes for this course, too (it will be up there soon)</a:t>
            </a:r>
          </a:p>
          <a:p>
            <a:endParaRPr lang="en-US" sz="2400" dirty="0" smtClean="0"/>
          </a:p>
          <a:p>
            <a:endParaRPr lang="en-US" sz="2400" dirty="0" smtClean="0"/>
          </a:p>
          <a:p>
            <a:pPr marL="0" indent="0">
              <a:buNone/>
            </a:pPr>
            <a:endParaRPr lang="en-US" sz="2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133</a:t>
            </a:fld>
            <a:endParaRPr lang="en-US"/>
          </a:p>
        </p:txBody>
      </p:sp>
    </p:spTree>
    <p:extLst>
      <p:ext uri="{BB962C8B-B14F-4D97-AF65-F5344CB8AC3E}">
        <p14:creationId xmlns:p14="http://schemas.microsoft.com/office/powerpoint/2010/main" val="32532362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normAutofit/>
          </a:bodyPr>
          <a:lstStyle/>
          <a:p>
            <a:r>
              <a:rPr lang="en-US" sz="3600" dirty="0" smtClean="0">
                <a:latin typeface="Arial" panose="020B0604020202020204" pitchFamily="34" charset="0"/>
                <a:cs typeface="Arial" panose="020B0604020202020204" pitchFamily="34" charset="0"/>
              </a:rPr>
              <a:t>Quick ACPI Note: Sleep Modes</a:t>
            </a:r>
            <a:endParaRPr lang="en-US" sz="3600" dirty="0">
              <a:latin typeface="Arial" panose="020B0604020202020204" pitchFamily="34" charset="0"/>
              <a:cs typeface="Arial" panose="020B0604020202020204" pitchFamily="34" charset="0"/>
            </a:endParaRPr>
          </a:p>
        </p:txBody>
      </p:sp>
      <p:sp>
        <p:nvSpPr>
          <p:cNvPr id="4" name="TextBox 3"/>
          <p:cNvSpPr txBox="1"/>
          <p:nvPr/>
        </p:nvSpPr>
        <p:spPr>
          <a:xfrm>
            <a:off x="0" y="6550223"/>
            <a:ext cx="4124078" cy="307777"/>
          </a:xfrm>
          <a:prstGeom prst="rect">
            <a:avLst/>
          </a:prstGeom>
          <a:noFill/>
        </p:spPr>
        <p:txBody>
          <a:bodyPr wrap="none" rtlCol="0">
            <a:spAutoFit/>
          </a:bodyPr>
          <a:lstStyle/>
          <a:p>
            <a:r>
              <a:rPr lang="en-US" sz="1400" dirty="0" smtClean="0"/>
              <a:t>Platform Initialization Spec Vol. 1, Version 1.3, Sec. 13</a:t>
            </a:r>
            <a:endParaRPr lang="en-US" sz="1400"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1045028"/>
            <a:ext cx="3429000" cy="244928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 name="Content Placeholder 2"/>
          <p:cNvSpPr txBox="1">
            <a:spLocks/>
          </p:cNvSpPr>
          <p:nvPr/>
        </p:nvSpPr>
        <p:spPr>
          <a:xfrm>
            <a:off x="577780" y="3657600"/>
            <a:ext cx="8229600" cy="2892624"/>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100" dirty="0" smtClean="0">
                <a:latin typeface="Arial" panose="020B0604020202020204" pitchFamily="34" charset="0"/>
                <a:cs typeface="Arial" panose="020B0604020202020204" pitchFamily="34" charset="0"/>
              </a:rPr>
              <a:t>This isn’t a discussion of ACPI (big topic), but it’s important to note that alternate boot paths as determined by sleep mode could make the BIOS vulnerable </a:t>
            </a:r>
          </a:p>
          <a:p>
            <a:r>
              <a:rPr lang="en-US" sz="2100" dirty="0" smtClean="0">
                <a:latin typeface="Arial" panose="020B0604020202020204" pitchFamily="34" charset="0"/>
                <a:cs typeface="Arial" panose="020B0604020202020204" pitchFamily="34" charset="0"/>
              </a:rPr>
              <a:t>Hypothetically, a system that awakes from Sleep mode will follow a different path to boot, this path may or may not initialize the chipset properly</a:t>
            </a:r>
          </a:p>
          <a:p>
            <a:r>
              <a:rPr lang="en-US" sz="2100" dirty="0" smtClean="0">
                <a:latin typeface="Arial" panose="020B0604020202020204" pitchFamily="34" charset="0"/>
                <a:cs typeface="Arial" panose="020B0604020202020204" pitchFamily="34" charset="0"/>
              </a:rPr>
              <a:t>This different code path may not lock down the system the same way as when the system boots from power down (or vice versa)</a:t>
            </a:r>
          </a:p>
          <a:p>
            <a:r>
              <a:rPr lang="en-US" sz="2100" dirty="0">
                <a:latin typeface="Arial" panose="020B0604020202020204" pitchFamily="34" charset="0"/>
                <a:cs typeface="Arial" panose="020B0604020202020204" pitchFamily="34" charset="0"/>
              </a:rPr>
              <a:t>i</a:t>
            </a:r>
            <a:r>
              <a:rPr lang="en-US" sz="2100" dirty="0" smtClean="0">
                <a:latin typeface="Arial" panose="020B0604020202020204" pitchFamily="34" charset="0"/>
                <a:cs typeface="Arial" panose="020B0604020202020204" pitchFamily="34" charset="0"/>
              </a:rPr>
              <a:t>.e. your BIOS may be locked down when powered on from shutdown, but not when waking up from sleep </a:t>
            </a:r>
            <a:endParaRPr lang="en-US" sz="1900" dirty="0" smtClean="0">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14466016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normAutofit/>
          </a:bodyPr>
          <a:lstStyle/>
          <a:p>
            <a:r>
              <a:rPr lang="en-US" sz="3600" dirty="0" smtClean="0">
                <a:latin typeface="Arial" panose="020B0604020202020204" pitchFamily="34" charset="0"/>
                <a:cs typeface="Arial" panose="020B0604020202020204" pitchFamily="34" charset="0"/>
              </a:rPr>
              <a:t>SEC Responsibilities 2 of 2</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066801"/>
            <a:ext cx="8229600" cy="5483422"/>
          </a:xfrm>
        </p:spPr>
        <p:txBody>
          <a:bodyPr>
            <a:normAutofit/>
          </a:bodyPr>
          <a:lstStyle/>
          <a:p>
            <a:r>
              <a:rPr lang="en-US" sz="2200" dirty="0" smtClean="0">
                <a:latin typeface="Arial" panose="020B0604020202020204" pitchFamily="34" charset="0"/>
                <a:cs typeface="Arial" panose="020B0604020202020204" pitchFamily="34" charset="0"/>
              </a:rPr>
              <a:t>Implements </a:t>
            </a:r>
            <a:r>
              <a:rPr lang="en-US" sz="2200" dirty="0">
                <a:latin typeface="Arial" panose="020B0604020202020204" pitchFamily="34" charset="0"/>
                <a:cs typeface="Arial" panose="020B0604020202020204" pitchFamily="34" charset="0"/>
              </a:rPr>
              <a:t>a temporary memory store by configuring the CPU Cache as RAM (CAR)</a:t>
            </a:r>
          </a:p>
          <a:p>
            <a:pPr lvl="1"/>
            <a:r>
              <a:rPr lang="en-US" sz="1800" dirty="0">
                <a:latin typeface="Arial" panose="020B0604020202020204" pitchFamily="34" charset="0"/>
                <a:cs typeface="Arial" panose="020B0604020202020204" pitchFamily="34" charset="0"/>
              </a:rPr>
              <a:t>Also called “no evictions mode” </a:t>
            </a:r>
            <a:endParaRPr lang="en-US" sz="1800" dirty="0" smtClean="0">
              <a:latin typeface="Arial" panose="020B0604020202020204" pitchFamily="34" charset="0"/>
              <a:cs typeface="Arial" panose="020B0604020202020204" pitchFamily="34" charset="0"/>
            </a:endParaRPr>
          </a:p>
          <a:p>
            <a:pPr lvl="1"/>
            <a:endParaRPr lang="en-US" sz="1800" dirty="0">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rPr>
              <a:t>Memory has not yet been </a:t>
            </a:r>
            <a:r>
              <a:rPr lang="en-US" sz="2200" dirty="0" smtClean="0">
                <a:latin typeface="Arial" panose="020B0604020202020204" pitchFamily="34" charset="0"/>
                <a:cs typeface="Arial" panose="020B0604020202020204" pitchFamily="34" charset="0"/>
              </a:rPr>
              <a:t>configured, so all read/writes must be confined to CPU cache</a:t>
            </a:r>
          </a:p>
          <a:p>
            <a:r>
              <a:rPr lang="en-US" sz="2200" dirty="0" smtClean="0">
                <a:latin typeface="Arial" panose="020B0604020202020204" pitchFamily="34" charset="0"/>
                <a:cs typeface="Arial" panose="020B0604020202020204" pitchFamily="34" charset="0"/>
              </a:rPr>
              <a:t>A stack is implemented in CAR to pave the way for a C execution environment (as in ANSI C)</a:t>
            </a:r>
            <a:endParaRPr lang="en-US" sz="1800" dirty="0" smtClean="0">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rPr>
              <a:t>The processor active at boot time (Boot Strap Processor) is the one whose cache is </a:t>
            </a:r>
            <a:r>
              <a:rPr lang="en-US" sz="2200" dirty="0" smtClean="0">
                <a:latin typeface="Arial" panose="020B0604020202020204" pitchFamily="34" charset="0"/>
                <a:cs typeface="Arial" panose="020B0604020202020204" pitchFamily="34" charset="0"/>
              </a:rPr>
              <a:t>used</a:t>
            </a:r>
          </a:p>
          <a:p>
            <a:r>
              <a:rPr lang="en-US" sz="2200" dirty="0" smtClean="0">
                <a:latin typeface="Arial" panose="020B0604020202020204" pitchFamily="34" charset="0"/>
                <a:cs typeface="Arial" panose="020B0604020202020204" pitchFamily="34" charset="0"/>
              </a:rPr>
              <a:t>If you are interested in CAR, more info can be found here:</a:t>
            </a:r>
          </a:p>
          <a:p>
            <a:pPr lvl="1"/>
            <a:r>
              <a:rPr lang="en-US" sz="1800" dirty="0" smtClean="0">
                <a:latin typeface="Arial" panose="020B0604020202020204" pitchFamily="34" charset="0"/>
                <a:cs typeface="Arial" panose="020B0604020202020204" pitchFamily="34" charset="0"/>
                <a:hlinkClick r:id="rId3"/>
              </a:rPr>
              <a:t>http://www.coreboot.org/images/6/6c/LBCar.pdf</a:t>
            </a:r>
          </a:p>
          <a:p>
            <a:endParaRPr lang="en-US" sz="2200" dirty="0" smtClean="0">
              <a:latin typeface="Arial" panose="020B0604020202020204" pitchFamily="34" charset="0"/>
              <a:cs typeface="Arial" panose="020B0604020202020204" pitchFamily="34" charset="0"/>
            </a:endParaRPr>
          </a:p>
        </p:txBody>
      </p:sp>
      <p:sp>
        <p:nvSpPr>
          <p:cNvPr id="4" name="TextBox 3"/>
          <p:cNvSpPr txBox="1"/>
          <p:nvPr/>
        </p:nvSpPr>
        <p:spPr>
          <a:xfrm>
            <a:off x="0" y="6550223"/>
            <a:ext cx="4124078" cy="307777"/>
          </a:xfrm>
          <a:prstGeom prst="rect">
            <a:avLst/>
          </a:prstGeom>
          <a:noFill/>
        </p:spPr>
        <p:txBody>
          <a:bodyPr wrap="none" rtlCol="0">
            <a:spAutoFit/>
          </a:bodyPr>
          <a:lstStyle/>
          <a:p>
            <a:r>
              <a:rPr lang="en-US" sz="1400" dirty="0" smtClean="0"/>
              <a:t>Platform Initialization Spec Vol. 1, Version 1.3, Sec. 13</a:t>
            </a:r>
            <a:endParaRPr lang="en-US" sz="14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15</a:t>
            </a:fld>
            <a:endParaRPr lang="en-US"/>
          </a:p>
        </p:txBody>
      </p:sp>
    </p:spTree>
    <p:extLst>
      <p:ext uri="{BB962C8B-B14F-4D97-AF65-F5344CB8AC3E}">
        <p14:creationId xmlns:p14="http://schemas.microsoft.com/office/powerpoint/2010/main" val="32282478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550223"/>
            <a:ext cx="5146665" cy="307777"/>
          </a:xfrm>
          <a:prstGeom prst="rect">
            <a:avLst/>
          </a:prstGeom>
          <a:noFill/>
        </p:spPr>
        <p:txBody>
          <a:bodyPr wrap="none" rtlCol="0">
            <a:spAutoFit/>
          </a:bodyPr>
          <a:lstStyle/>
          <a:p>
            <a:r>
              <a:rPr lang="en-US" sz="1400" dirty="0" smtClean="0"/>
              <a:t>Intel whitepaper: Reducing </a:t>
            </a:r>
            <a:r>
              <a:rPr lang="en-US" sz="1400" dirty="0"/>
              <a:t>Platform Boot </a:t>
            </a:r>
            <a:r>
              <a:rPr lang="en-US" sz="1400" dirty="0" smtClean="0"/>
              <a:t>Times, Rothman, Figure 1 </a:t>
            </a:r>
            <a:endParaRPr lang="en-US" sz="1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959483" y="1712947"/>
            <a:ext cx="6101557" cy="3572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le 1"/>
          <p:cNvSpPr>
            <a:spLocks noGrp="1"/>
          </p:cNvSpPr>
          <p:nvPr>
            <p:ph type="title"/>
          </p:nvPr>
        </p:nvSpPr>
        <p:spPr>
          <a:xfrm>
            <a:off x="304798" y="14484"/>
            <a:ext cx="8382002" cy="422182"/>
          </a:xfrm>
        </p:spPr>
        <p:txBody>
          <a:bodyPr>
            <a:normAutofit fontScale="90000"/>
          </a:bodyPr>
          <a:lstStyle/>
          <a:p>
            <a:r>
              <a:rPr lang="en-US" sz="3600" dirty="0" smtClean="0">
                <a:latin typeface="Arial" panose="020B0604020202020204" pitchFamily="34" charset="0"/>
                <a:cs typeface="Arial" panose="020B0604020202020204" pitchFamily="34" charset="0"/>
              </a:rPr>
              <a:t>SEC Phase</a:t>
            </a:r>
            <a:endParaRPr lang="en-US" sz="3600" dirty="0">
              <a:latin typeface="Arial" panose="020B0604020202020204" pitchFamily="34" charset="0"/>
              <a:cs typeface="Arial" panose="020B0604020202020204" pitchFamily="34" charset="0"/>
            </a:endParaRPr>
          </a:p>
        </p:txBody>
      </p:sp>
      <p:sp>
        <p:nvSpPr>
          <p:cNvPr id="31" name="Content Placeholder 2"/>
          <p:cNvSpPr>
            <a:spLocks noGrp="1"/>
          </p:cNvSpPr>
          <p:nvPr>
            <p:ph idx="1"/>
          </p:nvPr>
        </p:nvSpPr>
        <p:spPr>
          <a:xfrm>
            <a:off x="4019434" y="609600"/>
            <a:ext cx="4743566" cy="5940623"/>
          </a:xfrm>
        </p:spPr>
        <p:txBody>
          <a:bodyPr>
            <a:normAutofit/>
          </a:bodyPr>
          <a:lstStyle/>
          <a:p>
            <a:r>
              <a:rPr lang="en-US" sz="2200" dirty="0" smtClean="0">
                <a:latin typeface="Arial" panose="020B0604020202020204" pitchFamily="34" charset="0"/>
                <a:cs typeface="Arial" panose="020B0604020202020204" pitchFamily="34" charset="0"/>
              </a:rPr>
              <a:t>Upon entry the environment is the same as on a legacy platform</a:t>
            </a:r>
          </a:p>
          <a:p>
            <a:pPr lvl="1"/>
            <a:r>
              <a:rPr lang="en-US" sz="1800" dirty="0" smtClean="0">
                <a:latin typeface="Arial" panose="020B0604020202020204" pitchFamily="34" charset="0"/>
                <a:cs typeface="Arial" panose="020B0604020202020204" pitchFamily="34" charset="0"/>
              </a:rPr>
              <a:t>Hardware settings, not BIOS settings</a:t>
            </a:r>
          </a:p>
          <a:p>
            <a:r>
              <a:rPr lang="en-US" sz="2200" dirty="0" smtClean="0">
                <a:latin typeface="Arial" panose="020B0604020202020204" pitchFamily="34" charset="0"/>
                <a:cs typeface="Arial" panose="020B0604020202020204" pitchFamily="34" charset="0"/>
              </a:rPr>
              <a:t>Processor is in Real Mode</a:t>
            </a:r>
          </a:p>
          <a:p>
            <a:r>
              <a:rPr lang="en-US" sz="2200" dirty="0" smtClean="0">
                <a:latin typeface="Arial" panose="020B0604020202020204" pitchFamily="34" charset="0"/>
                <a:cs typeface="Arial" panose="020B0604020202020204" pitchFamily="34" charset="0"/>
              </a:rPr>
              <a:t>Segment registers are the same</a:t>
            </a:r>
          </a:p>
          <a:p>
            <a:pPr lvl="1"/>
            <a:r>
              <a:rPr lang="en-US" sz="1800" dirty="0" smtClean="0">
                <a:latin typeface="Arial" panose="020B0604020202020204" pitchFamily="34" charset="0"/>
                <a:cs typeface="Arial" panose="020B0604020202020204" pitchFamily="34" charset="0"/>
              </a:rPr>
              <a:t>CS:IP = F000:FFF0</a:t>
            </a:r>
          </a:p>
          <a:p>
            <a:pPr lvl="1"/>
            <a:r>
              <a:rPr lang="en-US" sz="1800" dirty="0" smtClean="0">
                <a:latin typeface="Arial" panose="020B0604020202020204" pitchFamily="34" charset="0"/>
                <a:cs typeface="Arial" panose="020B0604020202020204" pitchFamily="34" charset="0"/>
              </a:rPr>
              <a:t>CS.BASE = FFFF_0000h</a:t>
            </a:r>
          </a:p>
          <a:p>
            <a:r>
              <a:rPr lang="en-US" sz="2200" dirty="0" smtClean="0">
                <a:latin typeface="Arial" panose="020B0604020202020204" pitchFamily="34" charset="0"/>
                <a:cs typeface="Arial" panose="020B0604020202020204" pitchFamily="34" charset="0"/>
              </a:rPr>
              <a:t>Entry vector is still a JMP</a:t>
            </a:r>
          </a:p>
          <a:p>
            <a:pPr lvl="1"/>
            <a:r>
              <a:rPr lang="en-US" sz="1800" dirty="0" smtClean="0">
                <a:latin typeface="Arial" panose="020B0604020202020204" pitchFamily="34" charset="0"/>
                <a:cs typeface="Arial" panose="020B0604020202020204" pitchFamily="34" charset="0"/>
              </a:rPr>
              <a:t>In the UDK2010 I have seen the WBINVD instruction performed prior to the initial JMP, but in later revisions of the UDK2012 it has been replaced with NOPs</a:t>
            </a:r>
          </a:p>
          <a:p>
            <a:pPr lvl="1"/>
            <a:r>
              <a:rPr lang="en-US" sz="1800" dirty="0" smtClean="0">
                <a:latin typeface="Arial" panose="020B0604020202020204" pitchFamily="34" charset="0"/>
                <a:cs typeface="Arial" panose="020B0604020202020204" pitchFamily="34" charset="0"/>
              </a:rPr>
              <a:t>Which made me wonder if it was possible to cache-poison the reset vector?</a:t>
            </a:r>
          </a:p>
          <a:p>
            <a:pPr lvl="1"/>
            <a:r>
              <a:rPr lang="en-US" sz="1800" dirty="0" smtClean="0">
                <a:latin typeface="Arial" panose="020B0604020202020204" pitchFamily="34" charset="0"/>
                <a:cs typeface="Arial" panose="020B0604020202020204" pitchFamily="34" charset="0"/>
              </a:rPr>
              <a:t>No, because caching is disabled automatically on reset!</a:t>
            </a:r>
          </a:p>
          <a:p>
            <a:endParaRPr lang="en-US" sz="22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sp>
        <p:nvSpPr>
          <p:cNvPr id="29" name="Rectangle 28"/>
          <p:cNvSpPr/>
          <p:nvPr/>
        </p:nvSpPr>
        <p:spPr>
          <a:xfrm>
            <a:off x="1011462" y="575549"/>
            <a:ext cx="2154936" cy="525540"/>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13573793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550223"/>
            <a:ext cx="5146665" cy="307777"/>
          </a:xfrm>
          <a:prstGeom prst="rect">
            <a:avLst/>
          </a:prstGeom>
          <a:noFill/>
        </p:spPr>
        <p:txBody>
          <a:bodyPr wrap="none" rtlCol="0">
            <a:spAutoFit/>
          </a:bodyPr>
          <a:lstStyle/>
          <a:p>
            <a:r>
              <a:rPr lang="en-US" sz="1400" dirty="0" smtClean="0"/>
              <a:t>Intel whitepaper: Reducing </a:t>
            </a:r>
            <a:r>
              <a:rPr lang="en-US" sz="1400" dirty="0"/>
              <a:t>Platform Boot </a:t>
            </a:r>
            <a:r>
              <a:rPr lang="en-US" sz="1400" dirty="0" smtClean="0"/>
              <a:t>Times, Rothman, Figure 1 </a:t>
            </a:r>
            <a:endParaRPr lang="en-US" sz="1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959483" y="1712947"/>
            <a:ext cx="6101557" cy="3572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le 1"/>
          <p:cNvSpPr>
            <a:spLocks noGrp="1"/>
          </p:cNvSpPr>
          <p:nvPr>
            <p:ph type="title"/>
          </p:nvPr>
        </p:nvSpPr>
        <p:spPr>
          <a:xfrm>
            <a:off x="304798" y="14484"/>
            <a:ext cx="8382002" cy="422182"/>
          </a:xfrm>
        </p:spPr>
        <p:txBody>
          <a:bodyPr>
            <a:normAutofit fontScale="90000"/>
          </a:bodyPr>
          <a:lstStyle/>
          <a:p>
            <a:r>
              <a:rPr lang="en-US" sz="3600" dirty="0" smtClean="0">
                <a:latin typeface="Arial" panose="020B0604020202020204" pitchFamily="34" charset="0"/>
                <a:cs typeface="Arial" panose="020B0604020202020204" pitchFamily="34" charset="0"/>
              </a:rPr>
              <a:t>SEC Phase</a:t>
            </a:r>
            <a:endParaRPr lang="en-US" sz="3600" dirty="0">
              <a:latin typeface="Arial" panose="020B0604020202020204" pitchFamily="34" charset="0"/>
              <a:cs typeface="Arial" panose="020B0604020202020204" pitchFamily="34" charset="0"/>
            </a:endParaRPr>
          </a:p>
        </p:txBody>
      </p:sp>
      <p:sp>
        <p:nvSpPr>
          <p:cNvPr id="31" name="Content Placeholder 2"/>
          <p:cNvSpPr>
            <a:spLocks noGrp="1"/>
          </p:cNvSpPr>
          <p:nvPr>
            <p:ph idx="1"/>
          </p:nvPr>
        </p:nvSpPr>
        <p:spPr>
          <a:xfrm>
            <a:off x="4019434" y="609601"/>
            <a:ext cx="4743566" cy="5940622"/>
          </a:xfrm>
        </p:spPr>
        <p:txBody>
          <a:bodyPr>
            <a:normAutofit/>
          </a:bodyPr>
          <a:lstStyle/>
          <a:p>
            <a:r>
              <a:rPr lang="en-US" sz="2200" dirty="0" smtClean="0">
                <a:latin typeface="Arial" panose="020B0604020202020204" pitchFamily="34" charset="0"/>
                <a:cs typeface="Arial" panose="020B0604020202020204" pitchFamily="34" charset="0"/>
              </a:rPr>
              <a:t>Immediate entry into protected mode after initial jump</a:t>
            </a:r>
          </a:p>
          <a:p>
            <a:r>
              <a:rPr lang="en-US" sz="2200" dirty="0" smtClean="0">
                <a:latin typeface="Arial" panose="020B0604020202020204" pitchFamily="34" charset="0"/>
                <a:cs typeface="Arial" panose="020B0604020202020204" pitchFamily="34" charset="0"/>
              </a:rPr>
              <a:t>UDK2012 vB12: Loads a GDT from FFFF_FF98h</a:t>
            </a:r>
          </a:p>
          <a:p>
            <a:r>
              <a:rPr lang="en-US" sz="2200" dirty="0" smtClean="0">
                <a:latin typeface="Arial" panose="020B0604020202020204" pitchFamily="34" charset="0"/>
                <a:cs typeface="Arial" panose="020B0604020202020204" pitchFamily="34" charset="0"/>
              </a:rPr>
              <a:t>UDK2012 vB12 does not load an IDT (not even a nominal one of all zeroes)</a:t>
            </a:r>
          </a:p>
          <a:p>
            <a:pPr lvl="1"/>
            <a:r>
              <a:rPr lang="en-US" sz="1800" dirty="0" smtClean="0">
                <a:latin typeface="Arial" panose="020B0604020202020204" pitchFamily="34" charset="0"/>
                <a:cs typeface="Arial" panose="020B0604020202020204" pitchFamily="34" charset="0"/>
              </a:rPr>
              <a:t>Just an observation, nothing wrong with this</a:t>
            </a:r>
          </a:p>
          <a:p>
            <a:r>
              <a:rPr lang="en-US" sz="2200" dirty="0" smtClean="0">
                <a:latin typeface="Arial" panose="020B0604020202020204" pitchFamily="34" charset="0"/>
                <a:cs typeface="Arial" panose="020B0604020202020204" pitchFamily="34" charset="0"/>
              </a:rPr>
              <a:t>Immediately following the entry into protected mode, the Boot Firmware Volume (BFV) is located</a:t>
            </a:r>
          </a:p>
          <a:p>
            <a:pPr lvl="1"/>
            <a:r>
              <a:rPr lang="en-US" sz="1800" dirty="0" smtClean="0">
                <a:latin typeface="Arial" panose="020B0604020202020204" pitchFamily="34" charset="0"/>
                <a:cs typeface="Arial" panose="020B0604020202020204" pitchFamily="34" charset="0"/>
              </a:rPr>
              <a:t>GUID: </a:t>
            </a:r>
            <a:r>
              <a:rPr lang="en-US" sz="1800" dirty="0">
                <a:latin typeface="Arial" panose="020B0604020202020204" pitchFamily="34" charset="0"/>
                <a:cs typeface="Arial" panose="020B0604020202020204" pitchFamily="34" charset="0"/>
              </a:rPr>
              <a:t>8C8CE578-8A3D-4F1C-3599-35896185C32DD</a:t>
            </a:r>
            <a:endParaRPr lang="en-US" sz="18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Also locates the </a:t>
            </a:r>
            <a:r>
              <a:rPr lang="en-US" sz="2200" dirty="0" err="1" smtClean="0">
                <a:latin typeface="Arial" panose="020B0604020202020204" pitchFamily="34" charset="0"/>
                <a:cs typeface="Arial" panose="020B0604020202020204" pitchFamily="34" charset="0"/>
              </a:rPr>
              <a:t>SecCore</a:t>
            </a:r>
            <a:r>
              <a:rPr lang="en-US" sz="2200" dirty="0" smtClean="0">
                <a:latin typeface="Arial" panose="020B0604020202020204" pitchFamily="34" charset="0"/>
                <a:cs typeface="Arial" panose="020B0604020202020204" pitchFamily="34" charset="0"/>
              </a:rPr>
              <a:t> FFS</a:t>
            </a:r>
          </a:p>
          <a:p>
            <a:endParaRPr lang="en-US" sz="2200" dirty="0" smtClean="0">
              <a:latin typeface="Arial" panose="020B0604020202020204" pitchFamily="34" charset="0"/>
              <a:cs typeface="Arial" panose="020B0604020202020204" pitchFamily="34" charset="0"/>
            </a:endParaRPr>
          </a:p>
        </p:txBody>
      </p:sp>
      <p:sp>
        <p:nvSpPr>
          <p:cNvPr id="29" name="Rectangle 28"/>
          <p:cNvSpPr/>
          <p:nvPr/>
        </p:nvSpPr>
        <p:spPr>
          <a:xfrm>
            <a:off x="807779" y="1425967"/>
            <a:ext cx="2552099" cy="490181"/>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25431079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550223"/>
            <a:ext cx="5146665" cy="307777"/>
          </a:xfrm>
          <a:prstGeom prst="rect">
            <a:avLst/>
          </a:prstGeom>
          <a:noFill/>
        </p:spPr>
        <p:txBody>
          <a:bodyPr wrap="none" rtlCol="0">
            <a:spAutoFit/>
          </a:bodyPr>
          <a:lstStyle/>
          <a:p>
            <a:r>
              <a:rPr lang="en-US" sz="1400" dirty="0" smtClean="0"/>
              <a:t>Intel whitepaper: Reducing </a:t>
            </a:r>
            <a:r>
              <a:rPr lang="en-US" sz="1400" dirty="0"/>
              <a:t>Platform Boot </a:t>
            </a:r>
            <a:r>
              <a:rPr lang="en-US" sz="1400" dirty="0" smtClean="0"/>
              <a:t>Times, Rothman, Figure 1 </a:t>
            </a:r>
            <a:endParaRPr lang="en-US" sz="1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959483" y="1712947"/>
            <a:ext cx="6101557" cy="3572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le 1"/>
          <p:cNvSpPr>
            <a:spLocks noGrp="1"/>
          </p:cNvSpPr>
          <p:nvPr>
            <p:ph type="title"/>
          </p:nvPr>
        </p:nvSpPr>
        <p:spPr>
          <a:xfrm>
            <a:off x="304798" y="14484"/>
            <a:ext cx="8382002" cy="422182"/>
          </a:xfrm>
        </p:spPr>
        <p:txBody>
          <a:bodyPr>
            <a:normAutofit fontScale="90000"/>
          </a:bodyPr>
          <a:lstStyle/>
          <a:p>
            <a:r>
              <a:rPr lang="en-US" sz="3600" dirty="0" smtClean="0">
                <a:latin typeface="Arial" panose="020B0604020202020204" pitchFamily="34" charset="0"/>
                <a:cs typeface="Arial" panose="020B0604020202020204" pitchFamily="34" charset="0"/>
              </a:rPr>
              <a:t>SEC Phase</a:t>
            </a:r>
            <a:endParaRPr lang="en-US" sz="3600" dirty="0">
              <a:latin typeface="Arial" panose="020B0604020202020204" pitchFamily="34" charset="0"/>
              <a:cs typeface="Arial" panose="020B0604020202020204" pitchFamily="34" charset="0"/>
            </a:endParaRPr>
          </a:p>
        </p:txBody>
      </p:sp>
      <p:sp>
        <p:nvSpPr>
          <p:cNvPr id="31" name="Content Placeholder 2"/>
          <p:cNvSpPr>
            <a:spLocks noGrp="1"/>
          </p:cNvSpPr>
          <p:nvPr>
            <p:ph idx="1"/>
          </p:nvPr>
        </p:nvSpPr>
        <p:spPr>
          <a:xfrm>
            <a:off x="4019434" y="609600"/>
            <a:ext cx="4743566" cy="5867399"/>
          </a:xfrm>
        </p:spPr>
        <p:txBody>
          <a:bodyPr>
            <a:normAutofit/>
          </a:bodyPr>
          <a:lstStyle/>
          <a:p>
            <a:r>
              <a:rPr lang="en-US" sz="2200" dirty="0" smtClean="0">
                <a:latin typeface="Arial" panose="020B0604020202020204" pitchFamily="34" charset="0"/>
                <a:cs typeface="Arial" panose="020B0604020202020204" pitchFamily="34" charset="0"/>
              </a:rPr>
              <a:t>In the UDK2012 vB12 MTRRs are initialized just before CAR is initialized</a:t>
            </a:r>
          </a:p>
          <a:p>
            <a:r>
              <a:rPr lang="en-US" sz="2200" dirty="0">
                <a:latin typeface="Arial" panose="020B0604020202020204" pitchFamily="34" charset="0"/>
                <a:cs typeface="Arial" panose="020B0604020202020204" pitchFamily="34" charset="0"/>
              </a:rPr>
              <a:t>MTRR Default Memory </a:t>
            </a:r>
            <a:r>
              <a:rPr lang="en-US" sz="2200" dirty="0" smtClean="0">
                <a:latin typeface="Arial" panose="020B0604020202020204" pitchFamily="34" charset="0"/>
                <a:cs typeface="Arial" panose="020B0604020202020204" pitchFamily="34" charset="0"/>
              </a:rPr>
              <a:t>Type is configured as Uncacheable</a:t>
            </a:r>
          </a:p>
          <a:p>
            <a:r>
              <a:rPr lang="en-US" sz="2200" dirty="0" smtClean="0">
                <a:latin typeface="Arial" panose="020B0604020202020204" pitchFamily="34" charset="0"/>
                <a:cs typeface="Arial" panose="020B0604020202020204" pitchFamily="34" charset="0"/>
              </a:rPr>
              <a:t>UDK2010 </a:t>
            </a:r>
            <a:r>
              <a:rPr lang="en-US" sz="2200" dirty="0">
                <a:latin typeface="Arial" panose="020B0604020202020204" pitchFamily="34" charset="0"/>
                <a:cs typeface="Arial" panose="020B0604020202020204" pitchFamily="34" charset="0"/>
              </a:rPr>
              <a:t>also write-protects the Boot Firmware Volume (</a:t>
            </a:r>
            <a:r>
              <a:rPr lang="en-US" sz="2200" dirty="0" smtClean="0">
                <a:latin typeface="Arial" panose="020B0604020202020204" pitchFamily="34" charset="0"/>
                <a:cs typeface="Arial" panose="020B0604020202020204" pitchFamily="34" charset="0"/>
              </a:rPr>
              <a:t>BFV)</a:t>
            </a:r>
          </a:p>
          <a:p>
            <a:pPr lvl="1"/>
            <a:r>
              <a:rPr lang="en-US" sz="2000" dirty="0" smtClean="0">
                <a:latin typeface="Arial" panose="020B0604020202020204" pitchFamily="34" charset="0"/>
                <a:cs typeface="Arial" panose="020B0604020202020204" pitchFamily="34" charset="0"/>
              </a:rPr>
              <a:t>An </a:t>
            </a:r>
            <a:r>
              <a:rPr lang="en-US" sz="2000" dirty="0">
                <a:latin typeface="Arial" panose="020B0604020202020204" pitchFamily="34" charset="0"/>
                <a:cs typeface="Arial" panose="020B0604020202020204" pitchFamily="34" charset="0"/>
              </a:rPr>
              <a:t>MTRR </a:t>
            </a:r>
            <a:r>
              <a:rPr lang="en-US" sz="2000" dirty="0" smtClean="0">
                <a:latin typeface="Arial" panose="020B0604020202020204" pitchFamily="34" charset="0"/>
                <a:cs typeface="Arial" panose="020B0604020202020204" pitchFamily="34" charset="0"/>
              </a:rPr>
              <a:t>PhysBase </a:t>
            </a:r>
            <a:r>
              <a:rPr lang="en-US" sz="2000" dirty="0">
                <a:latin typeface="Arial" panose="020B0604020202020204" pitchFamily="34" charset="0"/>
                <a:cs typeface="Arial" panose="020B0604020202020204" pitchFamily="34" charset="0"/>
              </a:rPr>
              <a:t>to FFF0_0005h </a:t>
            </a:r>
            <a:endParaRPr lang="en-US" sz="2000" dirty="0" smtClean="0">
              <a:latin typeface="Arial" panose="020B0604020202020204" pitchFamily="34" charset="0"/>
              <a:cs typeface="Arial" panose="020B0604020202020204" pitchFamily="34" charset="0"/>
            </a:endParaRPr>
          </a:p>
          <a:p>
            <a:pPr lvl="1"/>
            <a:r>
              <a:rPr lang="en-US" sz="2000" dirty="0" smtClean="0">
                <a:latin typeface="Arial" panose="020B0604020202020204" pitchFamily="34" charset="0"/>
                <a:cs typeface="Arial" panose="020B0604020202020204" pitchFamily="34" charset="0"/>
              </a:rPr>
              <a:t>An MTRR PhysMask to FFF0_0800h</a:t>
            </a:r>
          </a:p>
          <a:p>
            <a:endParaRPr lang="en-US" sz="2200" dirty="0" smtClean="0">
              <a:latin typeface="Arial" panose="020B0604020202020204" pitchFamily="34" charset="0"/>
              <a:cs typeface="Arial" panose="020B0604020202020204" pitchFamily="34" charset="0"/>
            </a:endParaRPr>
          </a:p>
        </p:txBody>
      </p:sp>
      <p:sp>
        <p:nvSpPr>
          <p:cNvPr id="29" name="Rectangle 28"/>
          <p:cNvSpPr/>
          <p:nvPr/>
        </p:nvSpPr>
        <p:spPr>
          <a:xfrm>
            <a:off x="678417" y="2167582"/>
            <a:ext cx="2819105" cy="422216"/>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urved Left Arrow 2"/>
          <p:cNvSpPr/>
          <p:nvPr/>
        </p:nvSpPr>
        <p:spPr>
          <a:xfrm>
            <a:off x="3535680" y="2312006"/>
            <a:ext cx="502920" cy="1497994"/>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2" name="Straight Arrow Connector 11"/>
          <p:cNvCxnSpPr/>
          <p:nvPr/>
        </p:nvCxnSpPr>
        <p:spPr>
          <a:xfrm flipH="1">
            <a:off x="2080785" y="3684270"/>
            <a:ext cx="1444385" cy="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28650440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550223"/>
            <a:ext cx="5146665" cy="307777"/>
          </a:xfrm>
          <a:prstGeom prst="rect">
            <a:avLst/>
          </a:prstGeom>
          <a:noFill/>
        </p:spPr>
        <p:txBody>
          <a:bodyPr wrap="none" rtlCol="0">
            <a:spAutoFit/>
          </a:bodyPr>
          <a:lstStyle/>
          <a:p>
            <a:r>
              <a:rPr lang="en-US" sz="1400" dirty="0" smtClean="0"/>
              <a:t>Intel whitepaper: Reducing </a:t>
            </a:r>
            <a:r>
              <a:rPr lang="en-US" sz="1400" dirty="0"/>
              <a:t>Platform Boot </a:t>
            </a:r>
            <a:r>
              <a:rPr lang="en-US" sz="1400" dirty="0" smtClean="0"/>
              <a:t>Times, Rothman, Figure 1 </a:t>
            </a:r>
            <a:endParaRPr lang="en-US" sz="1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959483" y="1712947"/>
            <a:ext cx="6101557" cy="3572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le 1"/>
          <p:cNvSpPr>
            <a:spLocks noGrp="1"/>
          </p:cNvSpPr>
          <p:nvPr>
            <p:ph type="title"/>
          </p:nvPr>
        </p:nvSpPr>
        <p:spPr>
          <a:xfrm>
            <a:off x="304798" y="14484"/>
            <a:ext cx="8382002" cy="422182"/>
          </a:xfrm>
        </p:spPr>
        <p:txBody>
          <a:bodyPr>
            <a:normAutofit fontScale="90000"/>
          </a:bodyPr>
          <a:lstStyle/>
          <a:p>
            <a:r>
              <a:rPr lang="en-US" sz="3600" dirty="0" smtClean="0">
                <a:latin typeface="Arial" panose="020B0604020202020204" pitchFamily="34" charset="0"/>
                <a:cs typeface="Arial" panose="020B0604020202020204" pitchFamily="34" charset="0"/>
              </a:rPr>
              <a:t>SEC Phase</a:t>
            </a:r>
            <a:endParaRPr lang="en-US" sz="3600" dirty="0">
              <a:latin typeface="Arial" panose="020B0604020202020204" pitchFamily="34" charset="0"/>
              <a:cs typeface="Arial" panose="020B0604020202020204" pitchFamily="34" charset="0"/>
            </a:endParaRPr>
          </a:p>
        </p:txBody>
      </p:sp>
      <p:sp>
        <p:nvSpPr>
          <p:cNvPr id="31" name="Content Placeholder 2"/>
          <p:cNvSpPr>
            <a:spLocks noGrp="1"/>
          </p:cNvSpPr>
          <p:nvPr>
            <p:ph idx="1"/>
          </p:nvPr>
        </p:nvSpPr>
        <p:spPr>
          <a:xfrm>
            <a:off x="4019434" y="609600"/>
            <a:ext cx="4743566" cy="5940623"/>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At this point in the UDK2012/EDK2 we are in </a:t>
            </a:r>
            <a:r>
              <a:rPr lang="en-US" sz="2200" dirty="0" err="1" smtClean="0">
                <a:latin typeface="Arial" panose="020B0604020202020204" pitchFamily="34" charset="0"/>
                <a:cs typeface="Arial" panose="020B0604020202020204" pitchFamily="34" charset="0"/>
              </a:rPr>
              <a:t>SecCoreEntry</a:t>
            </a:r>
            <a:r>
              <a:rPr lang="en-US" sz="2200" dirty="0" smtClean="0">
                <a:latin typeface="Arial" panose="020B0604020202020204" pitchFamily="34" charset="0"/>
                <a:cs typeface="Arial" panose="020B0604020202020204" pitchFamily="34" charset="0"/>
              </a:rPr>
              <a:t>()</a:t>
            </a:r>
          </a:p>
          <a:p>
            <a:r>
              <a:rPr lang="en-US" sz="2200" dirty="0" smtClean="0">
                <a:latin typeface="Arial" panose="020B0604020202020204" pitchFamily="34" charset="0"/>
                <a:cs typeface="Arial" panose="020B0604020202020204" pitchFamily="34" charset="0"/>
              </a:rPr>
              <a:t>Cool </a:t>
            </a:r>
            <a:r>
              <a:rPr lang="en-US" sz="2200" dirty="0">
                <a:latin typeface="Arial" panose="020B0604020202020204" pitchFamily="34" charset="0"/>
                <a:cs typeface="Arial" panose="020B0604020202020204" pitchFamily="34" charset="0"/>
              </a:rPr>
              <a:t>paper on Microcode </a:t>
            </a:r>
            <a:r>
              <a:rPr lang="en-US" sz="2200" dirty="0" smtClean="0">
                <a:latin typeface="Arial" panose="020B0604020202020204" pitchFamily="34" charset="0"/>
                <a:cs typeface="Arial" panose="020B0604020202020204" pitchFamily="34" charset="0"/>
              </a:rPr>
              <a:t>updates (by Ben Hawkes):</a:t>
            </a:r>
            <a:endParaRPr lang="en-US" sz="2200" dirty="0">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hlinkClick r:id="rId4"/>
              </a:rPr>
              <a:t>http://inertiawar.com/microcode</a:t>
            </a:r>
            <a:r>
              <a:rPr lang="en-US" sz="2200" dirty="0" smtClean="0">
                <a:latin typeface="Arial" panose="020B0604020202020204" pitchFamily="34" charset="0"/>
                <a:cs typeface="Arial" panose="020B0604020202020204" pitchFamily="34" charset="0"/>
                <a:hlinkClick r:id="rId4"/>
              </a:rPr>
              <a:t>/</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Uses data and timing analysis to reveal some of the cryptographic design of the microcode update architecture</a:t>
            </a:r>
          </a:p>
          <a:p>
            <a:r>
              <a:rPr lang="en-US" sz="2200" dirty="0" smtClean="0">
                <a:latin typeface="Arial" panose="020B0604020202020204" pitchFamily="34" charset="0"/>
                <a:cs typeface="Arial" panose="020B0604020202020204" pitchFamily="34" charset="0"/>
              </a:rPr>
              <a:t>To an attacker, being able to modify the Microcode updates could mean they could “update” the CPU to an older revision which could contain exploitable traits/flaws, or simply insert changes to remove security checks and mechanisms</a:t>
            </a:r>
          </a:p>
          <a:p>
            <a:r>
              <a:rPr lang="en-US" sz="2200" dirty="0" smtClean="0">
                <a:latin typeface="Arial" panose="020B0604020202020204" pitchFamily="34" charset="0"/>
                <a:cs typeface="Arial" panose="020B0604020202020204" pitchFamily="34" charset="0"/>
              </a:rPr>
              <a:t>Note: CPU microcode updates are not permanently written to the CPU, microcode updates are (re)applied each time the system boots</a:t>
            </a:r>
            <a:endParaRPr lang="en-US" sz="1800" dirty="0" smtClean="0">
              <a:latin typeface="Arial" panose="020B0604020202020204" pitchFamily="34" charset="0"/>
              <a:cs typeface="Arial" panose="020B0604020202020204" pitchFamily="34" charset="0"/>
            </a:endParaRPr>
          </a:p>
        </p:txBody>
      </p:sp>
      <p:sp>
        <p:nvSpPr>
          <p:cNvPr id="29" name="Rectangle 28"/>
          <p:cNvSpPr/>
          <p:nvPr/>
        </p:nvSpPr>
        <p:spPr>
          <a:xfrm>
            <a:off x="626652" y="2842591"/>
            <a:ext cx="2924556" cy="614731"/>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B6F15528-21DE-4FAA-801E-634DDDAF4B2B}" type="slidenum">
              <a:rPr lang="en-US" smtClean="0"/>
              <a:pPr/>
              <a:t>19</a:t>
            </a:fld>
            <a:endParaRPr lang="en-US"/>
          </a:p>
        </p:txBody>
      </p:sp>
    </p:spTree>
    <p:extLst>
      <p:ext uri="{BB962C8B-B14F-4D97-AF65-F5344CB8AC3E}">
        <p14:creationId xmlns:p14="http://schemas.microsoft.com/office/powerpoint/2010/main" val="2243927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normAutofit fontScale="90000"/>
          </a:bodyPr>
          <a:lstStyle/>
          <a:p>
            <a:pPr eaLnBrk="1" hangingPunct="1"/>
            <a:r>
              <a:rPr lang="en-US" sz="3600">
                <a:latin typeface="Arial" charset="0"/>
                <a:ea typeface="ＭＳ Ｐゴシック" charset="0"/>
                <a:cs typeface="ＭＳ Ｐゴシック" charset="0"/>
              </a:rPr>
              <a:t>All materials are licensed under a Creative Commons </a:t>
            </a:r>
            <a:r>
              <a:rPr lang="ja-JP" altLang="en-US" sz="3600">
                <a:latin typeface="Arial" charset="0"/>
                <a:ea typeface="ＭＳ Ｐゴシック" charset="0"/>
                <a:cs typeface="ＭＳ Ｐゴシック" charset="0"/>
              </a:rPr>
              <a:t>“</a:t>
            </a:r>
            <a:r>
              <a:rPr lang="en-US" altLang="ja-JP" sz="3600">
                <a:latin typeface="Arial" charset="0"/>
                <a:ea typeface="ＭＳ Ｐゴシック" charset="0"/>
                <a:cs typeface="ＭＳ Ｐゴシック" charset="0"/>
              </a:rPr>
              <a:t>Share Alike</a:t>
            </a:r>
            <a:r>
              <a:rPr lang="ja-JP" altLang="en-US" sz="3600">
                <a:latin typeface="Arial" charset="0"/>
                <a:ea typeface="ＭＳ Ｐゴシック" charset="0"/>
                <a:cs typeface="ＭＳ Ｐゴシック" charset="0"/>
              </a:rPr>
              <a:t>”</a:t>
            </a:r>
            <a:r>
              <a:rPr lang="en-US" altLang="ja-JP" sz="3600">
                <a:latin typeface="Arial" charset="0"/>
                <a:ea typeface="ＭＳ Ｐゴシック" charset="0"/>
                <a:cs typeface="ＭＳ Ｐゴシック" charset="0"/>
              </a:rPr>
              <a:t> license.</a:t>
            </a:r>
            <a:endParaRPr lang="en-US" sz="3600">
              <a:latin typeface="Arial" charset="0"/>
              <a:ea typeface="ＭＳ Ｐゴシック" charset="0"/>
              <a:cs typeface="ＭＳ Ｐゴシック" charset="0"/>
            </a:endParaRPr>
          </a:p>
        </p:txBody>
      </p:sp>
      <p:sp>
        <p:nvSpPr>
          <p:cNvPr id="28674" name="Content Placeholder 2"/>
          <p:cNvSpPr>
            <a:spLocks noGrp="1"/>
          </p:cNvSpPr>
          <p:nvPr>
            <p:ph idx="1"/>
          </p:nvPr>
        </p:nvSpPr>
        <p:spPr>
          <a:xfrm>
            <a:off x="685800" y="1066800"/>
            <a:ext cx="7772400" cy="5486400"/>
          </a:xfrm>
        </p:spPr>
        <p:txBody>
          <a:bodyPr/>
          <a:lstStyle/>
          <a:p>
            <a:pPr marL="0" indent="0" algn="ctr" eaLnBrk="1" hangingPunct="1">
              <a:buFontTx/>
              <a:buNone/>
            </a:pPr>
            <a:r>
              <a:rPr lang="en-US" sz="2400">
                <a:latin typeface="Arial" charset="0"/>
                <a:ea typeface="ＭＳ Ｐゴシック" charset="0"/>
                <a:cs typeface="ＭＳ Ｐゴシック" charset="0"/>
              </a:rPr>
              <a:t>http://creativecommons.org/licenses/by-sa/3.0/</a:t>
            </a:r>
          </a:p>
        </p:txBody>
      </p:sp>
      <p:sp>
        <p:nvSpPr>
          <p:cNvPr id="28675"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ea typeface="ＭＳ Ｐゴシック" charset="0"/>
                <a:cs typeface="ＭＳ Ｐゴシック" charset="0"/>
              </a:defRPr>
            </a:lvl1pPr>
            <a:lvl2pPr marL="742950" indent="-285750">
              <a:defRPr sz="2000">
                <a:solidFill>
                  <a:schemeClr val="tx1"/>
                </a:solidFill>
                <a:latin typeface="Arial" charset="0"/>
                <a:ea typeface="ＭＳ Ｐゴシック" charset="0"/>
              </a:defRPr>
            </a:lvl2pPr>
            <a:lvl3pPr marL="1143000" indent="-228600">
              <a:defRPr sz="2000">
                <a:solidFill>
                  <a:schemeClr val="tx1"/>
                </a:solidFill>
                <a:latin typeface="Arial" charset="0"/>
                <a:ea typeface="ＭＳ Ｐゴシック" charset="0"/>
              </a:defRPr>
            </a:lvl3pPr>
            <a:lvl4pPr marL="1600200" indent="-228600">
              <a:defRPr sz="2000">
                <a:solidFill>
                  <a:schemeClr val="tx1"/>
                </a:solidFill>
                <a:latin typeface="Arial" charset="0"/>
                <a:ea typeface="ＭＳ Ｐゴシック" charset="0"/>
              </a:defRPr>
            </a:lvl4pPr>
            <a:lvl5pPr marL="2057400" indent="-22860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fld id="{1A0190B3-9E64-8946-ADD2-447C9EEAC016}" type="slidenum">
              <a:rPr lang="en-US" sz="1400">
                <a:solidFill>
                  <a:prstClr val="black"/>
                </a:solidFill>
              </a:rPr>
              <a:pPr/>
              <a:t>2</a:t>
            </a:fld>
            <a:endParaRPr lang="en-US" sz="1400" dirty="0">
              <a:solidFill>
                <a:prstClr val="black"/>
              </a:solidFill>
            </a:endParaRPr>
          </a:p>
        </p:txBody>
      </p:sp>
      <p:pic>
        <p:nvPicPr>
          <p:cNvPr id="2867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600200"/>
            <a:ext cx="6324600" cy="473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Rectangle 1"/>
          <p:cNvSpPr>
            <a:spLocks noChangeArrowheads="1"/>
          </p:cNvSpPr>
          <p:nvPr/>
        </p:nvSpPr>
        <p:spPr bwMode="auto">
          <a:xfrm>
            <a:off x="0" y="6427788"/>
            <a:ext cx="91440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100" dirty="0">
                <a:solidFill>
                  <a:prstClr val="black"/>
                </a:solidFill>
                <a:latin typeface="Calibri"/>
              </a:rPr>
              <a:t>Attribution condition: You must indicate that derivative work</a:t>
            </a:r>
          </a:p>
          <a:p>
            <a:r>
              <a:rPr lang="en-US" sz="1100" dirty="0">
                <a:solidFill>
                  <a:prstClr val="black"/>
                </a:solidFill>
                <a:latin typeface="Calibri"/>
              </a:rPr>
              <a:t>"Is derived from </a:t>
            </a:r>
            <a:r>
              <a:rPr lang="en-US" sz="1100" dirty="0" smtClean="0">
                <a:solidFill>
                  <a:prstClr val="black"/>
                </a:solidFill>
                <a:latin typeface="Calibri"/>
              </a:rPr>
              <a:t>John Butterworth &amp; </a:t>
            </a:r>
            <a:r>
              <a:rPr lang="en-US" sz="1100" dirty="0" err="1" smtClean="0">
                <a:solidFill>
                  <a:prstClr val="black"/>
                </a:solidFill>
                <a:latin typeface="Calibri"/>
              </a:rPr>
              <a:t>Xeno</a:t>
            </a:r>
            <a:r>
              <a:rPr lang="en-US" sz="1100" dirty="0" smtClean="0">
                <a:solidFill>
                  <a:prstClr val="black"/>
                </a:solidFill>
                <a:latin typeface="Calibri"/>
              </a:rPr>
              <a:t> </a:t>
            </a:r>
            <a:r>
              <a:rPr lang="en-US" sz="1100" dirty="0" err="1" smtClean="0">
                <a:solidFill>
                  <a:prstClr val="black"/>
                </a:solidFill>
                <a:latin typeface="Calibri"/>
              </a:rPr>
              <a:t>Kovah’s</a:t>
            </a:r>
            <a:r>
              <a:rPr lang="en-US" sz="1100" dirty="0" smtClean="0">
                <a:solidFill>
                  <a:prstClr val="black"/>
                </a:solidFill>
                <a:latin typeface="Calibri"/>
              </a:rPr>
              <a:t> ’Advanced Intel </a:t>
            </a:r>
            <a:r>
              <a:rPr lang="en-US" sz="1100" dirty="0">
                <a:solidFill>
                  <a:prstClr val="black"/>
                </a:solidFill>
                <a:latin typeface="Calibri"/>
              </a:rPr>
              <a:t>x86: BIOS and </a:t>
            </a:r>
            <a:r>
              <a:rPr lang="en-US" sz="1100" dirty="0" smtClean="0">
                <a:solidFill>
                  <a:prstClr val="black"/>
                </a:solidFill>
                <a:latin typeface="Calibri"/>
              </a:rPr>
              <a:t>SMM’ class posted at http://</a:t>
            </a:r>
            <a:r>
              <a:rPr lang="en-US" sz="1100" dirty="0" err="1" smtClean="0">
                <a:solidFill>
                  <a:prstClr val="black"/>
                </a:solidFill>
                <a:latin typeface="Calibri"/>
              </a:rPr>
              <a:t>opensecuritytraining.info</a:t>
            </a:r>
            <a:r>
              <a:rPr lang="en-US" sz="1100" dirty="0" smtClean="0">
                <a:solidFill>
                  <a:prstClr val="black"/>
                </a:solidFill>
                <a:latin typeface="Calibri"/>
              </a:rPr>
              <a:t>/</a:t>
            </a:r>
            <a:r>
              <a:rPr lang="en-US" sz="1100" dirty="0" err="1" smtClean="0">
                <a:solidFill>
                  <a:prstClr val="black"/>
                </a:solidFill>
                <a:latin typeface="Calibri"/>
              </a:rPr>
              <a:t>IntroBIOS.html</a:t>
            </a:r>
            <a:r>
              <a:rPr lang="en-US" sz="1100" dirty="0" smtClean="0">
                <a:solidFill>
                  <a:prstClr val="black"/>
                </a:solidFill>
                <a:latin typeface="Calibri"/>
              </a:rPr>
              <a:t>”</a:t>
            </a:r>
            <a:endParaRPr lang="en-US" sz="1100" dirty="0">
              <a:solidFill>
                <a:prstClr val="black"/>
              </a:solidFill>
              <a:latin typeface="Calibri"/>
            </a:endParaRPr>
          </a:p>
        </p:txBody>
      </p:sp>
    </p:spTree>
    <p:extLst>
      <p:ext uri="{BB962C8B-B14F-4D97-AF65-F5344CB8AC3E}">
        <p14:creationId xmlns:p14="http://schemas.microsoft.com/office/powerpoint/2010/main" val="127183088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550223"/>
            <a:ext cx="5146665" cy="307777"/>
          </a:xfrm>
          <a:prstGeom prst="rect">
            <a:avLst/>
          </a:prstGeom>
          <a:noFill/>
        </p:spPr>
        <p:txBody>
          <a:bodyPr wrap="none" rtlCol="0">
            <a:spAutoFit/>
          </a:bodyPr>
          <a:lstStyle/>
          <a:p>
            <a:r>
              <a:rPr lang="en-US" sz="1400" dirty="0" smtClean="0"/>
              <a:t>Intel whitepaper: Reducing </a:t>
            </a:r>
            <a:r>
              <a:rPr lang="en-US" sz="1400" dirty="0"/>
              <a:t>Platform Boot </a:t>
            </a:r>
            <a:r>
              <a:rPr lang="en-US" sz="1400" dirty="0" smtClean="0"/>
              <a:t>Times, Rothman, Figure 1 </a:t>
            </a:r>
            <a:endParaRPr lang="en-US" sz="1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959483" y="1712947"/>
            <a:ext cx="6101557" cy="3572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le 1"/>
          <p:cNvSpPr>
            <a:spLocks noGrp="1"/>
          </p:cNvSpPr>
          <p:nvPr>
            <p:ph type="title"/>
          </p:nvPr>
        </p:nvSpPr>
        <p:spPr>
          <a:xfrm>
            <a:off x="304798" y="14484"/>
            <a:ext cx="8382002" cy="422182"/>
          </a:xfrm>
        </p:spPr>
        <p:txBody>
          <a:bodyPr>
            <a:normAutofit fontScale="90000"/>
          </a:bodyPr>
          <a:lstStyle/>
          <a:p>
            <a:r>
              <a:rPr lang="en-US" sz="3600" dirty="0" smtClean="0">
                <a:latin typeface="Arial" panose="020B0604020202020204" pitchFamily="34" charset="0"/>
                <a:cs typeface="Arial" panose="020B0604020202020204" pitchFamily="34" charset="0"/>
              </a:rPr>
              <a:t>SEC Phase</a:t>
            </a:r>
            <a:endParaRPr lang="en-US" sz="3600" dirty="0">
              <a:latin typeface="Arial" panose="020B0604020202020204" pitchFamily="34" charset="0"/>
              <a:cs typeface="Arial" panose="020B0604020202020204" pitchFamily="34" charset="0"/>
            </a:endParaRPr>
          </a:p>
        </p:txBody>
      </p:sp>
      <p:sp>
        <p:nvSpPr>
          <p:cNvPr id="31" name="Content Placeholder 2"/>
          <p:cNvSpPr>
            <a:spLocks noGrp="1"/>
          </p:cNvSpPr>
          <p:nvPr>
            <p:ph idx="1"/>
          </p:nvPr>
        </p:nvSpPr>
        <p:spPr>
          <a:xfrm>
            <a:off x="4019434" y="609600"/>
            <a:ext cx="4743566" cy="5867399"/>
          </a:xfrm>
        </p:spPr>
        <p:txBody>
          <a:bodyPr>
            <a:normAutofit fontScale="92500"/>
          </a:bodyPr>
          <a:lstStyle/>
          <a:p>
            <a:r>
              <a:rPr lang="en-US" sz="2200" dirty="0">
                <a:latin typeface="Arial" panose="020B0604020202020204" pitchFamily="34" charset="0"/>
                <a:cs typeface="Arial" panose="020B0604020202020204" pitchFamily="34" charset="0"/>
              </a:rPr>
              <a:t>This is where </a:t>
            </a:r>
            <a:r>
              <a:rPr lang="en-US" sz="2200" dirty="0" smtClean="0">
                <a:latin typeface="Arial" panose="020B0604020202020204" pitchFamily="34" charset="0"/>
                <a:cs typeface="Arial" panose="020B0604020202020204" pitchFamily="34" charset="0"/>
              </a:rPr>
              <a:t>Cache-As-RAM is initialized</a:t>
            </a:r>
            <a:r>
              <a:rPr lang="en-US" sz="2200" dirty="0">
                <a:latin typeface="Arial" panose="020B0604020202020204" pitchFamily="34" charset="0"/>
                <a:cs typeface="Arial" panose="020B0604020202020204" pitchFamily="34" charset="0"/>
              </a:rPr>
              <a:t>. No eviction mode </a:t>
            </a:r>
            <a:r>
              <a:rPr lang="en-US" sz="2200" dirty="0" smtClean="0">
                <a:latin typeface="Arial" panose="020B0604020202020204" pitchFamily="34" charset="0"/>
                <a:cs typeface="Arial" panose="020B0604020202020204" pitchFamily="34" charset="0"/>
              </a:rPr>
              <a:t>means the </a:t>
            </a:r>
            <a:r>
              <a:rPr lang="en-US" sz="2200" dirty="0">
                <a:latin typeface="Arial" panose="020B0604020202020204" pitchFamily="34" charset="0"/>
                <a:cs typeface="Arial" panose="020B0604020202020204" pitchFamily="34" charset="0"/>
              </a:rPr>
              <a:t>CPU cache will not flush/sync to memory </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IMO I think CAR is very interesting.  </a:t>
            </a:r>
            <a:r>
              <a:rPr lang="en-US" sz="2200" dirty="0" err="1" smtClean="0">
                <a:latin typeface="Arial" panose="020B0604020202020204" pitchFamily="34" charset="0"/>
                <a:cs typeface="Arial" panose="020B0604020202020204" pitchFamily="34" charset="0"/>
              </a:rPr>
              <a:t>CoreBoot</a:t>
            </a:r>
            <a:r>
              <a:rPr lang="en-US" sz="2200" dirty="0" smtClean="0">
                <a:latin typeface="Arial" panose="020B0604020202020204" pitchFamily="34" charset="0"/>
                <a:cs typeface="Arial" panose="020B0604020202020204" pitchFamily="34" charset="0"/>
              </a:rPr>
              <a:t> source has some well-commented code that explains the procedure very well (also used in Chromium):</a:t>
            </a:r>
          </a:p>
          <a:p>
            <a:r>
              <a:rPr lang="en-US" sz="2200" dirty="0" smtClean="0">
                <a:latin typeface="Arial" panose="020B0604020202020204" pitchFamily="34" charset="0"/>
                <a:cs typeface="Arial" panose="020B0604020202020204" pitchFamily="34" charset="0"/>
                <a:hlinkClick r:id="rId4"/>
              </a:rPr>
              <a:t>https</a:t>
            </a:r>
            <a:r>
              <a:rPr lang="en-US" sz="2200" dirty="0">
                <a:latin typeface="Arial" panose="020B0604020202020204" pitchFamily="34" charset="0"/>
                <a:cs typeface="Arial" panose="020B0604020202020204" pitchFamily="34" charset="0"/>
                <a:hlinkClick r:id="rId4"/>
              </a:rPr>
              <a:t>://chromium.googlesource.com/chromiumos/third_party/coreboot/+/</a:t>
            </a:r>
            <a:r>
              <a:rPr lang="en-US" sz="2200" dirty="0" smtClean="0">
                <a:latin typeface="Arial" panose="020B0604020202020204" pitchFamily="34" charset="0"/>
                <a:cs typeface="Arial" panose="020B0604020202020204" pitchFamily="34" charset="0"/>
                <a:hlinkClick r:id="rId4"/>
              </a:rPr>
              <a:t>master/src/soc/intel/baytrail/romstage/cache_as_ram.inc</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UDK2012 vB12 allocates 8000h bytes of CPU cache to be used as RAM</a:t>
            </a:r>
          </a:p>
          <a:p>
            <a:r>
              <a:rPr lang="en-US" sz="2200" dirty="0" smtClean="0">
                <a:latin typeface="Arial" panose="020B0604020202020204" pitchFamily="34" charset="0"/>
                <a:cs typeface="Arial" panose="020B0604020202020204" pitchFamily="34" charset="0"/>
              </a:rPr>
              <a:t>Stack region is placed in cache</a:t>
            </a:r>
          </a:p>
          <a:p>
            <a:pPr lvl="1"/>
            <a:r>
              <a:rPr lang="en-US" sz="1800" dirty="0" smtClean="0">
                <a:latin typeface="Arial" panose="020B0604020202020204" pitchFamily="34" charset="0"/>
                <a:cs typeface="Arial" panose="020B0604020202020204" pitchFamily="34" charset="0"/>
              </a:rPr>
              <a:t>MOV ESP, CAR_BASE_ADDR</a:t>
            </a:r>
          </a:p>
        </p:txBody>
      </p:sp>
      <p:sp>
        <p:nvSpPr>
          <p:cNvPr id="29" name="Rectangle 28"/>
          <p:cNvSpPr/>
          <p:nvPr/>
        </p:nvSpPr>
        <p:spPr>
          <a:xfrm>
            <a:off x="632985" y="3962400"/>
            <a:ext cx="2895600" cy="685800"/>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B6F15528-21DE-4FAA-801E-634DDDAF4B2B}" type="slidenum">
              <a:rPr lang="en-US" smtClean="0"/>
              <a:pPr/>
              <a:t>20</a:t>
            </a:fld>
            <a:endParaRPr lang="en-US"/>
          </a:p>
        </p:txBody>
      </p:sp>
    </p:spTree>
    <p:extLst>
      <p:ext uri="{BB962C8B-B14F-4D97-AF65-F5344CB8AC3E}">
        <p14:creationId xmlns:p14="http://schemas.microsoft.com/office/powerpoint/2010/main" val="26600232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550223"/>
            <a:ext cx="5146665" cy="307777"/>
          </a:xfrm>
          <a:prstGeom prst="rect">
            <a:avLst/>
          </a:prstGeom>
          <a:noFill/>
        </p:spPr>
        <p:txBody>
          <a:bodyPr wrap="none" rtlCol="0">
            <a:spAutoFit/>
          </a:bodyPr>
          <a:lstStyle/>
          <a:p>
            <a:r>
              <a:rPr lang="en-US" sz="1400" dirty="0" smtClean="0"/>
              <a:t>Intel whitepaper: Reducing </a:t>
            </a:r>
            <a:r>
              <a:rPr lang="en-US" sz="1400" dirty="0"/>
              <a:t>Platform Boot </a:t>
            </a:r>
            <a:r>
              <a:rPr lang="en-US" sz="1400" dirty="0" smtClean="0"/>
              <a:t>Times, Rothman, Figure 1 </a:t>
            </a:r>
            <a:endParaRPr lang="en-US" sz="1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959483" y="1712947"/>
            <a:ext cx="6101557" cy="3572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le 1"/>
          <p:cNvSpPr>
            <a:spLocks noGrp="1"/>
          </p:cNvSpPr>
          <p:nvPr>
            <p:ph type="title"/>
          </p:nvPr>
        </p:nvSpPr>
        <p:spPr>
          <a:xfrm>
            <a:off x="304798" y="14484"/>
            <a:ext cx="8382002" cy="422182"/>
          </a:xfrm>
        </p:spPr>
        <p:txBody>
          <a:bodyPr>
            <a:normAutofit fontScale="90000"/>
          </a:bodyPr>
          <a:lstStyle/>
          <a:p>
            <a:r>
              <a:rPr lang="en-US" sz="3600" dirty="0" smtClean="0">
                <a:latin typeface="Arial" panose="020B0604020202020204" pitchFamily="34" charset="0"/>
                <a:cs typeface="Arial" panose="020B0604020202020204" pitchFamily="34" charset="0"/>
              </a:rPr>
              <a:t>SEC Phase</a:t>
            </a:r>
            <a:endParaRPr lang="en-US" sz="3600" dirty="0">
              <a:latin typeface="Arial" panose="020B0604020202020204" pitchFamily="34" charset="0"/>
              <a:cs typeface="Arial" panose="020B0604020202020204" pitchFamily="34" charset="0"/>
            </a:endParaRPr>
          </a:p>
        </p:txBody>
      </p:sp>
      <p:sp>
        <p:nvSpPr>
          <p:cNvPr id="31" name="Content Placeholder 2"/>
          <p:cNvSpPr>
            <a:spLocks noGrp="1"/>
          </p:cNvSpPr>
          <p:nvPr>
            <p:ph idx="1"/>
          </p:nvPr>
        </p:nvSpPr>
        <p:spPr>
          <a:xfrm>
            <a:off x="4019434" y="609600"/>
            <a:ext cx="4743566" cy="5867399"/>
          </a:xfrm>
        </p:spPr>
        <p:txBody>
          <a:bodyPr>
            <a:normAutofit/>
          </a:bodyPr>
          <a:lstStyle/>
          <a:p>
            <a:r>
              <a:rPr lang="en-US" sz="2200" dirty="0" smtClean="0">
                <a:latin typeface="Arial" panose="020B0604020202020204" pitchFamily="34" charset="0"/>
                <a:cs typeface="Arial" panose="020B0604020202020204" pitchFamily="34" charset="0"/>
              </a:rPr>
              <a:t>BIST here is Built-In </a:t>
            </a:r>
            <a:r>
              <a:rPr lang="en-US" sz="2200" dirty="0">
                <a:latin typeface="Arial" panose="020B0604020202020204" pitchFamily="34" charset="0"/>
                <a:cs typeface="Arial" panose="020B0604020202020204" pitchFamily="34" charset="0"/>
              </a:rPr>
              <a:t>S</a:t>
            </a:r>
            <a:r>
              <a:rPr lang="en-US" sz="2200" dirty="0" smtClean="0">
                <a:latin typeface="Arial" panose="020B0604020202020204" pitchFamily="34" charset="0"/>
                <a:cs typeface="Arial" panose="020B0604020202020204" pitchFamily="34" charset="0"/>
              </a:rPr>
              <a:t>elf Test that each processor performs before being “ready for duty”</a:t>
            </a:r>
          </a:p>
          <a:p>
            <a:r>
              <a:rPr lang="en-US" sz="2200" dirty="0">
                <a:latin typeface="Arial" panose="020B0604020202020204" pitchFamily="34" charset="0"/>
                <a:cs typeface="Arial" panose="020B0604020202020204" pitchFamily="34" charset="0"/>
              </a:rPr>
              <a:t>I have not observed this but there is a good chunk of configuration code that I skimmed over.  </a:t>
            </a:r>
          </a:p>
          <a:p>
            <a:r>
              <a:rPr lang="en-US" sz="2200" dirty="0" smtClean="0">
                <a:latin typeface="Arial" panose="020B0604020202020204" pitchFamily="34" charset="0"/>
                <a:cs typeface="Arial" panose="020B0604020202020204" pitchFamily="34" charset="0"/>
              </a:rPr>
              <a:t>I have not observed the other cores on the processor “wake-up” until the DXE phase</a:t>
            </a:r>
          </a:p>
          <a:p>
            <a:endParaRPr lang="en-US" sz="2200" dirty="0" smtClean="0">
              <a:latin typeface="Arial" panose="020B0604020202020204" pitchFamily="34" charset="0"/>
              <a:cs typeface="Arial" panose="020B0604020202020204" pitchFamily="34" charset="0"/>
            </a:endParaRPr>
          </a:p>
        </p:txBody>
      </p:sp>
      <p:sp>
        <p:nvSpPr>
          <p:cNvPr id="29" name="Rectangle 28"/>
          <p:cNvSpPr/>
          <p:nvPr/>
        </p:nvSpPr>
        <p:spPr>
          <a:xfrm>
            <a:off x="400190" y="5010747"/>
            <a:ext cx="3361701" cy="780506"/>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B6F15528-21DE-4FAA-801E-634DDDAF4B2B}" type="slidenum">
              <a:rPr lang="en-US" smtClean="0"/>
              <a:pPr/>
              <a:t>21</a:t>
            </a:fld>
            <a:endParaRPr lang="en-US"/>
          </a:p>
        </p:txBody>
      </p:sp>
    </p:spTree>
    <p:extLst>
      <p:ext uri="{BB962C8B-B14F-4D97-AF65-F5344CB8AC3E}">
        <p14:creationId xmlns:p14="http://schemas.microsoft.com/office/powerpoint/2010/main" val="9255912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550223"/>
            <a:ext cx="5146665" cy="307777"/>
          </a:xfrm>
          <a:prstGeom prst="rect">
            <a:avLst/>
          </a:prstGeom>
          <a:noFill/>
        </p:spPr>
        <p:txBody>
          <a:bodyPr wrap="none" rtlCol="0">
            <a:spAutoFit/>
          </a:bodyPr>
          <a:lstStyle/>
          <a:p>
            <a:r>
              <a:rPr lang="en-US" sz="1400" dirty="0" smtClean="0"/>
              <a:t>Intel whitepaper: Reducing </a:t>
            </a:r>
            <a:r>
              <a:rPr lang="en-US" sz="1400" dirty="0"/>
              <a:t>Platform Boot </a:t>
            </a:r>
            <a:r>
              <a:rPr lang="en-US" sz="1400" dirty="0" smtClean="0"/>
              <a:t>Times, Rothman, Figure 1 </a:t>
            </a:r>
            <a:endParaRPr lang="en-US" sz="1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959483" y="1712947"/>
            <a:ext cx="6101557" cy="3572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itle 1"/>
          <p:cNvSpPr>
            <a:spLocks noGrp="1"/>
          </p:cNvSpPr>
          <p:nvPr>
            <p:ph type="title"/>
          </p:nvPr>
        </p:nvSpPr>
        <p:spPr>
          <a:xfrm>
            <a:off x="304798" y="14484"/>
            <a:ext cx="8382002" cy="422182"/>
          </a:xfrm>
        </p:spPr>
        <p:txBody>
          <a:bodyPr>
            <a:normAutofit fontScale="90000"/>
          </a:bodyPr>
          <a:lstStyle/>
          <a:p>
            <a:r>
              <a:rPr lang="en-US" sz="3600" dirty="0" smtClean="0">
                <a:latin typeface="Arial" panose="020B0604020202020204" pitchFamily="34" charset="0"/>
                <a:cs typeface="Arial" panose="020B0604020202020204" pitchFamily="34" charset="0"/>
              </a:rPr>
              <a:t>SEC Phase</a:t>
            </a:r>
            <a:endParaRPr lang="en-US" sz="3600" dirty="0">
              <a:latin typeface="Arial" panose="020B0604020202020204" pitchFamily="34" charset="0"/>
              <a:cs typeface="Arial" panose="020B0604020202020204" pitchFamily="34" charset="0"/>
            </a:endParaRPr>
          </a:p>
        </p:txBody>
      </p:sp>
      <p:sp>
        <p:nvSpPr>
          <p:cNvPr id="31" name="Content Placeholder 2"/>
          <p:cNvSpPr>
            <a:spLocks noGrp="1"/>
          </p:cNvSpPr>
          <p:nvPr>
            <p:ph idx="1"/>
          </p:nvPr>
        </p:nvSpPr>
        <p:spPr>
          <a:xfrm>
            <a:off x="4019434" y="609600"/>
            <a:ext cx="4743566" cy="5867399"/>
          </a:xfrm>
        </p:spPr>
        <p:txBody>
          <a:bodyPr>
            <a:normAutofit/>
          </a:bodyPr>
          <a:lstStyle/>
          <a:p>
            <a:r>
              <a:rPr lang="en-US" sz="2200" dirty="0" smtClean="0">
                <a:latin typeface="Arial" panose="020B0604020202020204" pitchFamily="34" charset="0"/>
                <a:cs typeface="Arial" panose="020B0604020202020204" pitchFamily="34" charset="0"/>
              </a:rPr>
              <a:t>Locates the PEI Core module</a:t>
            </a:r>
          </a:p>
          <a:p>
            <a:r>
              <a:rPr lang="en-US" sz="2200" dirty="0" smtClean="0">
                <a:latin typeface="Arial" panose="020B0604020202020204" pitchFamily="34" charset="0"/>
                <a:cs typeface="Arial" panose="020B0604020202020204" pitchFamily="34" charset="0"/>
              </a:rPr>
              <a:t>At this point it also configures some of the BARs (MCHBAR, PCIEXBAR, and some others)</a:t>
            </a:r>
          </a:p>
          <a:p>
            <a:pPr lvl="1"/>
            <a:r>
              <a:rPr lang="en-US" sz="2000" dirty="0" smtClean="0">
                <a:latin typeface="Arial" panose="020B0604020202020204" pitchFamily="34" charset="0"/>
                <a:cs typeface="Arial" panose="020B0604020202020204" pitchFamily="34" charset="0"/>
              </a:rPr>
              <a:t>But memory still has not yet been “discovered”</a:t>
            </a:r>
          </a:p>
          <a:p>
            <a:r>
              <a:rPr lang="en-US" sz="2200" dirty="0" smtClean="0">
                <a:latin typeface="Arial" panose="020B0604020202020204" pitchFamily="34" charset="0"/>
                <a:cs typeface="Arial" panose="020B0604020202020204" pitchFamily="34" charset="0"/>
              </a:rPr>
              <a:t>At handoff, BIOS_CNTL is set to </a:t>
            </a:r>
            <a:r>
              <a:rPr lang="en-US" sz="2200" dirty="0">
                <a:latin typeface="Arial" panose="020B0604020202020204" pitchFamily="34" charset="0"/>
                <a:cs typeface="Arial" panose="020B0604020202020204" pitchFamily="34" charset="0"/>
              </a:rPr>
              <a:t>0x28 </a:t>
            </a:r>
            <a:r>
              <a:rPr lang="en-US" sz="2000" dirty="0" smtClean="0">
                <a:latin typeface="Arial" panose="020B0604020202020204" pitchFamily="34" charset="0"/>
                <a:cs typeface="Arial" panose="020B0604020202020204" pitchFamily="34" charset="0"/>
              </a:rPr>
              <a:t>Prefetching </a:t>
            </a:r>
            <a:r>
              <a:rPr lang="en-US" sz="2000" dirty="0">
                <a:latin typeface="Arial" panose="020B0604020202020204" pitchFamily="34" charset="0"/>
                <a:cs typeface="Arial" panose="020B0604020202020204" pitchFamily="34" charset="0"/>
              </a:rPr>
              <a:t>and caching are initially allowed for SMM</a:t>
            </a:r>
          </a:p>
          <a:p>
            <a:pPr lvl="1"/>
            <a:r>
              <a:rPr lang="en-US" sz="2000" dirty="0">
                <a:latin typeface="Arial" panose="020B0604020202020204" pitchFamily="34" charset="0"/>
                <a:cs typeface="Arial" panose="020B0604020202020204" pitchFamily="34" charset="0"/>
              </a:rPr>
              <a:t>BIOS Region SMM protection is enabled</a:t>
            </a:r>
          </a:p>
          <a:p>
            <a:pPr lvl="1"/>
            <a:r>
              <a:rPr lang="en-US" sz="1800" dirty="0" smtClean="0">
                <a:latin typeface="Arial" panose="020B0604020202020204" pitchFamily="34" charset="0"/>
                <a:cs typeface="Arial" panose="020B0604020202020204" pitchFamily="34" charset="0"/>
              </a:rPr>
              <a:t>SMM/SMRAM are </a:t>
            </a:r>
            <a:r>
              <a:rPr lang="en-US" sz="1800" dirty="0">
                <a:latin typeface="Arial" panose="020B0604020202020204" pitchFamily="34" charset="0"/>
                <a:cs typeface="Arial" panose="020B0604020202020204" pitchFamily="34" charset="0"/>
              </a:rPr>
              <a:t>not yet </a:t>
            </a:r>
            <a:r>
              <a:rPr lang="en-US" sz="1800" dirty="0" smtClean="0">
                <a:latin typeface="Arial" panose="020B0604020202020204" pitchFamily="34" charset="0"/>
                <a:cs typeface="Arial" panose="020B0604020202020204" pitchFamily="34" charset="0"/>
              </a:rPr>
              <a:t>instantiated</a:t>
            </a:r>
            <a:endParaRPr lang="en-US" sz="22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sp>
        <p:nvSpPr>
          <p:cNvPr id="29" name="Rectangle 28"/>
          <p:cNvSpPr/>
          <p:nvPr/>
        </p:nvSpPr>
        <p:spPr>
          <a:xfrm>
            <a:off x="1219201" y="6107708"/>
            <a:ext cx="1680850" cy="390253"/>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11586286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normAutofit/>
          </a:bodyPr>
          <a:lstStyle/>
          <a:p>
            <a:r>
              <a:rPr lang="en-US" sz="3600" dirty="0" smtClean="0">
                <a:latin typeface="Arial" panose="020B0604020202020204" pitchFamily="34" charset="0"/>
                <a:cs typeface="Arial" panose="020B0604020202020204" pitchFamily="34" charset="0"/>
              </a:rPr>
              <a:t>SEC Hand-off to PEI Entry Point</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73843" y="2362200"/>
            <a:ext cx="8229600" cy="4188024"/>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Passing handoff information to the PEI phase (to </a:t>
            </a:r>
            <a:r>
              <a:rPr lang="en-US" sz="2200" dirty="0" err="1" smtClean="0">
                <a:latin typeface="Arial" panose="020B0604020202020204" pitchFamily="34" charset="0"/>
                <a:cs typeface="Arial" panose="020B0604020202020204" pitchFamily="34" charset="0"/>
              </a:rPr>
              <a:t>PeiCore</a:t>
            </a:r>
            <a:r>
              <a:rPr lang="en-US" sz="2200" dirty="0" smtClean="0">
                <a:latin typeface="Arial" panose="020B0604020202020204" pitchFamily="34" charset="0"/>
                <a:cs typeface="Arial" panose="020B0604020202020204" pitchFamily="34" charset="0"/>
              </a:rPr>
              <a:t>):</a:t>
            </a:r>
          </a:p>
          <a:p>
            <a:r>
              <a:rPr lang="en-US" sz="2200" dirty="0" smtClean="0">
                <a:latin typeface="Arial" panose="020B0604020202020204" pitchFamily="34" charset="0"/>
                <a:cs typeface="Arial" panose="020B0604020202020204" pitchFamily="34" charset="0"/>
              </a:rPr>
              <a:t>SEC Core Data</a:t>
            </a:r>
          </a:p>
          <a:p>
            <a:pPr lvl="1"/>
            <a:r>
              <a:rPr lang="en-US" sz="1800" dirty="0" smtClean="0">
                <a:latin typeface="Arial" panose="020B0604020202020204" pitchFamily="34" charset="0"/>
                <a:cs typeface="Arial" panose="020B0604020202020204" pitchFamily="34" charset="0"/>
              </a:rPr>
              <a:t>Points to a data structure containing information about the operating environment:</a:t>
            </a:r>
          </a:p>
          <a:p>
            <a:pPr lvl="1"/>
            <a:r>
              <a:rPr lang="en-US" sz="1800" dirty="0">
                <a:latin typeface="Arial" panose="020B0604020202020204" pitchFamily="34" charset="0"/>
                <a:cs typeface="Arial" panose="020B0604020202020204" pitchFamily="34" charset="0"/>
              </a:rPr>
              <a:t>Location and </a:t>
            </a:r>
            <a:r>
              <a:rPr lang="en-US" sz="1800" dirty="0" smtClean="0">
                <a:latin typeface="Arial" panose="020B0604020202020204" pitchFamily="34" charset="0"/>
                <a:cs typeface="Arial" panose="020B0604020202020204" pitchFamily="34" charset="0"/>
              </a:rPr>
              <a:t>size </a:t>
            </a:r>
            <a:r>
              <a:rPr lang="en-US" sz="1800" dirty="0">
                <a:latin typeface="Arial" panose="020B0604020202020204" pitchFamily="34" charset="0"/>
                <a:cs typeface="Arial" panose="020B0604020202020204" pitchFamily="34" charset="0"/>
              </a:rPr>
              <a:t>of the temporary RAM</a:t>
            </a:r>
          </a:p>
          <a:p>
            <a:pPr lvl="1"/>
            <a:r>
              <a:rPr lang="en-US" sz="1800" dirty="0">
                <a:latin typeface="Arial" panose="020B0604020202020204" pitchFamily="34" charset="0"/>
                <a:cs typeface="Arial" panose="020B0604020202020204" pitchFamily="34" charset="0"/>
              </a:rPr>
              <a:t>Location </a:t>
            </a:r>
            <a:r>
              <a:rPr lang="en-US" sz="1800" dirty="0" smtClean="0">
                <a:latin typeface="Arial" panose="020B0604020202020204" pitchFamily="34" charset="0"/>
                <a:cs typeface="Arial" panose="020B0604020202020204" pitchFamily="34" charset="0"/>
              </a:rPr>
              <a:t>of </a:t>
            </a:r>
            <a:r>
              <a:rPr lang="en-US" sz="1800" dirty="0">
                <a:latin typeface="Arial" panose="020B0604020202020204" pitchFamily="34" charset="0"/>
                <a:cs typeface="Arial" panose="020B0604020202020204" pitchFamily="34" charset="0"/>
              </a:rPr>
              <a:t>the stack (in temp RAM)</a:t>
            </a:r>
          </a:p>
          <a:p>
            <a:pPr lvl="1"/>
            <a:r>
              <a:rPr lang="en-US" sz="1800" dirty="0">
                <a:latin typeface="Arial" panose="020B0604020202020204" pitchFamily="34" charset="0"/>
                <a:cs typeface="Arial" panose="020B0604020202020204" pitchFamily="34" charset="0"/>
              </a:rPr>
              <a:t>Location </a:t>
            </a:r>
            <a:r>
              <a:rPr lang="en-US" sz="1800" dirty="0" smtClean="0">
                <a:latin typeface="Arial" panose="020B0604020202020204" pitchFamily="34" charset="0"/>
                <a:cs typeface="Arial" panose="020B0604020202020204" pitchFamily="34" charset="0"/>
              </a:rPr>
              <a:t>of </a:t>
            </a:r>
            <a:r>
              <a:rPr lang="en-US" sz="1800" dirty="0">
                <a:latin typeface="Arial" panose="020B0604020202020204" pitchFamily="34" charset="0"/>
                <a:cs typeface="Arial" panose="020B0604020202020204" pitchFamily="34" charset="0"/>
              </a:rPr>
              <a:t>the Boot Firmware Volume (BFV</a:t>
            </a:r>
            <a:r>
              <a:rPr lang="en-US" sz="1800" dirty="0" smtClean="0">
                <a:latin typeface="Arial" panose="020B0604020202020204" pitchFamily="34" charset="0"/>
                <a:cs typeface="Arial" panose="020B0604020202020204" pitchFamily="34" charset="0"/>
              </a:rPr>
              <a:t>)</a:t>
            </a:r>
          </a:p>
          <a:p>
            <a:pPr lvl="2"/>
            <a:r>
              <a:rPr lang="en-US" sz="1600" dirty="0" smtClean="0">
                <a:latin typeface="Arial" panose="020B0604020202020204" pitchFamily="34" charset="0"/>
                <a:cs typeface="Arial" panose="020B0604020202020204" pitchFamily="34" charset="0"/>
              </a:rPr>
              <a:t>Located in flash file system by its GUID</a:t>
            </a:r>
          </a:p>
          <a:p>
            <a:pPr lvl="2"/>
            <a:r>
              <a:rPr lang="en-US" sz="1600" dirty="0">
                <a:latin typeface="Arial" panose="020B0604020202020204" pitchFamily="34" charset="0"/>
                <a:cs typeface="Arial" panose="020B0604020202020204" pitchFamily="34" charset="0"/>
              </a:rPr>
              <a:t>GUID: </a:t>
            </a:r>
            <a:r>
              <a:rPr lang="en-US" sz="1600" dirty="0" smtClean="0">
                <a:latin typeface="Arial" panose="020B0604020202020204" pitchFamily="34" charset="0"/>
                <a:cs typeface="Arial" panose="020B0604020202020204" pitchFamily="34" charset="0"/>
              </a:rPr>
              <a:t>8C8CE578-8A3D-4F1C-3599-35896185C32DD3</a:t>
            </a:r>
            <a:endParaRPr lang="en-US" sz="1600" dirty="0">
              <a:latin typeface="Arial" panose="020B0604020202020204" pitchFamily="34" charset="0"/>
              <a:cs typeface="Arial" panose="020B0604020202020204" pitchFamily="34" charset="0"/>
            </a:endParaRPr>
          </a:p>
          <a:p>
            <a:pPr lvl="2"/>
            <a:r>
              <a:rPr lang="en-US" sz="1600" dirty="0" smtClean="0">
                <a:latin typeface="Arial" panose="020B0604020202020204" pitchFamily="34" charset="0"/>
                <a:cs typeface="Arial" panose="020B0604020202020204" pitchFamily="34" charset="0"/>
              </a:rPr>
              <a:t>If not found, system halts</a:t>
            </a:r>
          </a:p>
          <a:p>
            <a:r>
              <a:rPr lang="en-US" sz="2200" dirty="0" smtClean="0">
                <a:latin typeface="Arial" panose="020B0604020202020204" pitchFamily="34" charset="0"/>
                <a:cs typeface="Arial" panose="020B0604020202020204" pitchFamily="34" charset="0"/>
              </a:rPr>
              <a:t>PPI List (defined in the upcoming PEI section)</a:t>
            </a:r>
          </a:p>
          <a:p>
            <a:pPr lvl="1"/>
            <a:r>
              <a:rPr lang="en-US" sz="1800" dirty="0" smtClean="0">
                <a:latin typeface="Arial" panose="020B0604020202020204" pitchFamily="34" charset="0"/>
                <a:cs typeface="Arial" panose="020B0604020202020204" pitchFamily="34" charset="0"/>
              </a:rPr>
              <a:t>A list of PPI descriptors to be installed initially by the PEI Core</a:t>
            </a:r>
          </a:p>
          <a:p>
            <a:r>
              <a:rPr lang="en-US" sz="2200" dirty="0" smtClean="0">
                <a:latin typeface="Arial" panose="020B0604020202020204" pitchFamily="34" charset="0"/>
                <a:cs typeface="Arial" panose="020B0604020202020204" pitchFamily="34" charset="0"/>
              </a:rPr>
              <a:t>A void pointer for vendor-specific data (if any)</a:t>
            </a:r>
          </a:p>
          <a:p>
            <a:r>
              <a:rPr lang="en-US" sz="2200" dirty="0" smtClean="0">
                <a:latin typeface="Arial" panose="020B0604020202020204" pitchFamily="34" charset="0"/>
                <a:cs typeface="Arial" panose="020B0604020202020204" pitchFamily="34" charset="0"/>
              </a:rPr>
              <a:t>Execution never returns to SEC until the next system reset</a:t>
            </a:r>
          </a:p>
        </p:txBody>
      </p:sp>
      <p:sp>
        <p:nvSpPr>
          <p:cNvPr id="4" name="TextBox 3"/>
          <p:cNvSpPr txBox="1"/>
          <p:nvPr/>
        </p:nvSpPr>
        <p:spPr>
          <a:xfrm>
            <a:off x="0" y="6550223"/>
            <a:ext cx="8376267" cy="307777"/>
          </a:xfrm>
          <a:prstGeom prst="rect">
            <a:avLst/>
          </a:prstGeom>
          <a:noFill/>
        </p:spPr>
        <p:txBody>
          <a:bodyPr wrap="none" rtlCol="0">
            <a:spAutoFit/>
          </a:bodyPr>
          <a:lstStyle/>
          <a:p>
            <a:r>
              <a:rPr lang="en-US" sz="1400" dirty="0" smtClean="0"/>
              <a:t>Specified in Platform Initialization Spec Vol. 1, Version 1.3, Sec. 13 but the names are derived from the EDK2/UDK</a:t>
            </a:r>
            <a:endParaRPr lang="en-US" sz="1400"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018" y="1143000"/>
            <a:ext cx="8477250" cy="8858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2303080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normAutofit/>
          </a:bodyPr>
          <a:lstStyle/>
          <a:p>
            <a:r>
              <a:rPr lang="en-US" sz="3600" dirty="0" smtClean="0">
                <a:latin typeface="Arial" panose="020B0604020202020204" pitchFamily="34" charset="0"/>
                <a:cs typeface="Arial" panose="020B0604020202020204" pitchFamily="34" charset="0"/>
              </a:rPr>
              <a:t>PEI (Pre-EFI) Phase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495800"/>
            <a:ext cx="8229600" cy="2133600"/>
          </a:xfrm>
        </p:spPr>
        <p:txBody>
          <a:bodyPr>
            <a:normAutofit fontScale="92500" lnSpcReduction="20000"/>
          </a:bodyPr>
          <a:lstStyle/>
          <a:p>
            <a:r>
              <a:rPr lang="en-US" sz="2200" dirty="0" smtClean="0">
                <a:latin typeface="Arial" panose="020B0604020202020204" pitchFamily="34" charset="0"/>
                <a:cs typeface="Arial" panose="020B0604020202020204" pitchFamily="34" charset="0"/>
              </a:rPr>
              <a:t>The PEI phase primary responsibilities:</a:t>
            </a:r>
          </a:p>
          <a:p>
            <a:pPr lvl="1"/>
            <a:r>
              <a:rPr lang="en-US" sz="1800" dirty="0" smtClean="0">
                <a:latin typeface="Arial" panose="020B0604020202020204" pitchFamily="34" charset="0"/>
                <a:cs typeface="Arial" panose="020B0604020202020204" pitchFamily="34" charset="0"/>
              </a:rPr>
              <a:t>Initialize permanent memory</a:t>
            </a:r>
          </a:p>
          <a:p>
            <a:pPr lvl="1"/>
            <a:r>
              <a:rPr lang="en-US" sz="1800" dirty="0" smtClean="0">
                <a:latin typeface="Arial" panose="020B0604020202020204" pitchFamily="34" charset="0"/>
                <a:cs typeface="Arial" panose="020B0604020202020204" pitchFamily="34" charset="0"/>
              </a:rPr>
              <a:t>Describe the memory to DXE in Hand-off-Blocks (HOBs)</a:t>
            </a:r>
          </a:p>
          <a:p>
            <a:pPr lvl="1"/>
            <a:r>
              <a:rPr lang="en-US" sz="1800" dirty="0" smtClean="0">
                <a:latin typeface="Arial" panose="020B0604020202020204" pitchFamily="34" charset="0"/>
                <a:cs typeface="Arial" panose="020B0604020202020204" pitchFamily="34" charset="0"/>
              </a:rPr>
              <a:t>Describe the firmware volume locations in HOBs</a:t>
            </a:r>
          </a:p>
          <a:p>
            <a:pPr lvl="1"/>
            <a:r>
              <a:rPr lang="en-US" sz="1800" dirty="0" smtClean="0">
                <a:latin typeface="Arial" panose="020B0604020202020204" pitchFamily="34" charset="0"/>
                <a:cs typeface="Arial" panose="020B0604020202020204" pitchFamily="34" charset="0"/>
              </a:rPr>
              <a:t>Pass control to DXE phase</a:t>
            </a:r>
          </a:p>
          <a:p>
            <a:pPr lvl="1"/>
            <a:r>
              <a:rPr lang="en-US" sz="1800" dirty="0" smtClean="0">
                <a:latin typeface="Arial" panose="020B0604020202020204" pitchFamily="34" charset="0"/>
                <a:cs typeface="Arial" panose="020B0604020202020204" pitchFamily="34" charset="0"/>
              </a:rPr>
              <a:t>Discover boot mode and, if applicable, resume from Sleep state</a:t>
            </a:r>
          </a:p>
          <a:p>
            <a:pPr lvl="2"/>
            <a:r>
              <a:rPr lang="en-US" sz="1600" dirty="0" smtClean="0">
                <a:latin typeface="Arial" panose="020B0604020202020204" pitchFamily="34" charset="0"/>
                <a:cs typeface="Arial" panose="020B0604020202020204" pitchFamily="34" charset="0"/>
              </a:rPr>
              <a:t>Code path will differ based on waking power state (S3, etc.)</a:t>
            </a:r>
          </a:p>
          <a:p>
            <a:pPr lvl="2"/>
            <a:r>
              <a:rPr lang="en-US" sz="1600" dirty="0" smtClean="0">
                <a:latin typeface="Arial" panose="020B0604020202020204" pitchFamily="34" charset="0"/>
                <a:cs typeface="Arial" panose="020B0604020202020204" pitchFamily="34" charset="0"/>
              </a:rPr>
              <a:t>Power states: </a:t>
            </a:r>
            <a:r>
              <a:rPr lang="en-US" sz="1600" dirty="0" smtClean="0">
                <a:latin typeface="Arial" panose="020B0604020202020204" pitchFamily="34" charset="0"/>
                <a:cs typeface="Arial" panose="020B0604020202020204" pitchFamily="34" charset="0"/>
                <a:hlinkClick r:id="rId2"/>
              </a:rPr>
              <a:t>http</a:t>
            </a:r>
            <a:r>
              <a:rPr lang="en-US" sz="1600" dirty="0">
                <a:latin typeface="Arial" panose="020B0604020202020204" pitchFamily="34" charset="0"/>
                <a:cs typeface="Arial" panose="020B0604020202020204" pitchFamily="34" charset="0"/>
                <a:hlinkClick r:id="rId2"/>
              </a:rPr>
              <a:t>://</a:t>
            </a:r>
            <a:r>
              <a:rPr lang="en-US" sz="1600" dirty="0" smtClean="0">
                <a:latin typeface="Arial" panose="020B0604020202020204" pitchFamily="34" charset="0"/>
                <a:cs typeface="Arial" panose="020B0604020202020204" pitchFamily="34" charset="0"/>
                <a:hlinkClick r:id="rId2"/>
              </a:rPr>
              <a:t>www.acpi.info/DOWNLOADS/ACPIspec50.pdf</a:t>
            </a:r>
            <a:endParaRPr lang="en-US" sz="1600" dirty="0" smtClean="0">
              <a:latin typeface="Arial" panose="020B0604020202020204" pitchFamily="34" charset="0"/>
              <a:cs typeface="Arial" panose="020B0604020202020204" pitchFamily="34" charset="0"/>
            </a:endParaRPr>
          </a:p>
          <a:p>
            <a:endParaRPr lang="en-US" sz="2200" dirty="0">
              <a:latin typeface="Arial" panose="020B0604020202020204" pitchFamily="34" charset="0"/>
              <a:cs typeface="Arial" panose="020B0604020202020204" pitchFamily="34" charset="0"/>
            </a:endParaRPr>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0454"/>
          <a:stretch/>
        </p:blipFill>
        <p:spPr bwMode="auto">
          <a:xfrm>
            <a:off x="1447800" y="1049940"/>
            <a:ext cx="5263829"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2769160" y="1126141"/>
            <a:ext cx="4163483" cy="3064859"/>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907222" y="1128653"/>
            <a:ext cx="1141443" cy="3064859"/>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24</a:t>
            </a:fld>
            <a:endParaRPr lang="en-US"/>
          </a:p>
        </p:txBody>
      </p:sp>
    </p:spTree>
    <p:extLst>
      <p:ext uri="{BB962C8B-B14F-4D97-AF65-F5344CB8AC3E}">
        <p14:creationId xmlns:p14="http://schemas.microsoft.com/office/powerpoint/2010/main" val="25340630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Arial" panose="020B0604020202020204" pitchFamily="34" charset="0"/>
                <a:cs typeface="Arial" panose="020B0604020202020204" pitchFamily="34" charset="0"/>
              </a:rPr>
              <a:t>Components of PEI</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523999"/>
            <a:ext cx="8229600" cy="5026223"/>
          </a:xfrm>
        </p:spPr>
        <p:txBody>
          <a:bodyPr>
            <a:normAutofit lnSpcReduction="10000"/>
          </a:bodyPr>
          <a:lstStyle/>
          <a:p>
            <a:r>
              <a:rPr lang="en-US" sz="2200" dirty="0" smtClean="0">
                <a:latin typeface="Arial" panose="020B0604020202020204" pitchFamily="34" charset="0"/>
                <a:cs typeface="Arial" panose="020B0604020202020204" pitchFamily="34" charset="0"/>
              </a:rPr>
              <a:t>Pre-EFI Initialization Modules (PEIMs)</a:t>
            </a:r>
          </a:p>
          <a:p>
            <a:pPr lvl="1"/>
            <a:r>
              <a:rPr lang="en-US" sz="1800" dirty="0" smtClean="0">
                <a:latin typeface="Arial" panose="020B0604020202020204" pitchFamily="34" charset="0"/>
                <a:cs typeface="Arial" panose="020B0604020202020204" pitchFamily="34" charset="0"/>
              </a:rPr>
              <a:t>A unit of code and/or data stored in a file </a:t>
            </a:r>
          </a:p>
          <a:p>
            <a:pPr lvl="1"/>
            <a:r>
              <a:rPr lang="en-US" sz="1800" dirty="0" smtClean="0">
                <a:latin typeface="Arial" panose="020B0604020202020204" pitchFamily="34" charset="0"/>
                <a:cs typeface="Arial" panose="020B0604020202020204" pitchFamily="34" charset="0"/>
              </a:rPr>
              <a:t>Discover memory, Firmware Volumes, build the HOB, etc.</a:t>
            </a:r>
          </a:p>
          <a:p>
            <a:pPr lvl="1"/>
            <a:r>
              <a:rPr lang="en-US" sz="1800" dirty="0" smtClean="0">
                <a:latin typeface="Arial" panose="020B0604020202020204" pitchFamily="34" charset="0"/>
                <a:cs typeface="Arial" panose="020B0604020202020204" pitchFamily="34" charset="0"/>
              </a:rPr>
              <a:t>Can be dependent on PPIs having already been installed</a:t>
            </a:r>
          </a:p>
          <a:p>
            <a:pPr lvl="2"/>
            <a:r>
              <a:rPr lang="en-US" sz="1600" dirty="0" smtClean="0">
                <a:latin typeface="Arial" panose="020B0604020202020204" pitchFamily="34" charset="0"/>
                <a:cs typeface="Arial" panose="020B0604020202020204" pitchFamily="34" charset="0"/>
              </a:rPr>
              <a:t>Dependencies are inspected by the PEI Dispatcher</a:t>
            </a:r>
          </a:p>
          <a:p>
            <a:r>
              <a:rPr lang="en-US" sz="2200" dirty="0" smtClean="0">
                <a:latin typeface="Arial" panose="020B0604020202020204" pitchFamily="34" charset="0"/>
                <a:cs typeface="Arial" panose="020B0604020202020204" pitchFamily="34" charset="0"/>
              </a:rPr>
              <a:t>PEIM-to-PEIM Interface (PPI)</a:t>
            </a:r>
          </a:p>
          <a:p>
            <a:pPr lvl="1"/>
            <a:r>
              <a:rPr lang="en-US" sz="1800" dirty="0" smtClean="0">
                <a:latin typeface="Arial" panose="020B0604020202020204" pitchFamily="34" charset="0"/>
                <a:cs typeface="Arial" panose="020B0604020202020204" pitchFamily="34" charset="0"/>
              </a:rPr>
              <a:t>Permit communication between PEIMs</a:t>
            </a:r>
          </a:p>
          <a:p>
            <a:pPr lvl="2"/>
            <a:r>
              <a:rPr lang="en-US" sz="1600" dirty="0" smtClean="0">
                <a:latin typeface="Arial" panose="020B0604020202020204" pitchFamily="34" charset="0"/>
                <a:cs typeface="Arial" panose="020B0604020202020204" pitchFamily="34" charset="0"/>
              </a:rPr>
              <a:t>So PEIMs can work with other PEIMs to achieve tasks</a:t>
            </a:r>
          </a:p>
          <a:p>
            <a:pPr lvl="1"/>
            <a:r>
              <a:rPr lang="en-US" sz="1800" dirty="0" smtClean="0">
                <a:latin typeface="Arial" panose="020B0604020202020204" pitchFamily="34" charset="0"/>
                <a:cs typeface="Arial" panose="020B0604020202020204" pitchFamily="34" charset="0"/>
              </a:rPr>
              <a:t>Contained </a:t>
            </a:r>
            <a:r>
              <a:rPr lang="en-US" sz="1800" dirty="0">
                <a:latin typeface="Arial" panose="020B0604020202020204" pitchFamily="34" charset="0"/>
                <a:cs typeface="Arial" panose="020B0604020202020204" pitchFamily="34" charset="0"/>
              </a:rPr>
              <a:t>in </a:t>
            </a:r>
            <a:r>
              <a:rPr lang="en-US" sz="1800" dirty="0" smtClean="0">
                <a:latin typeface="Arial" panose="020B0604020202020204" pitchFamily="34" charset="0"/>
                <a:cs typeface="Arial" panose="020B0604020202020204" pitchFamily="34" charset="0"/>
              </a:rPr>
              <a:t>a structure EFI_PEI_PPI_DESCRIPTOR containing a GUID and a pointer</a:t>
            </a:r>
          </a:p>
          <a:p>
            <a:pPr lvl="1"/>
            <a:r>
              <a:rPr lang="en-US" sz="1800" dirty="0" smtClean="0">
                <a:latin typeface="Arial" panose="020B0604020202020204" pitchFamily="34" charset="0"/>
                <a:cs typeface="Arial" panose="020B0604020202020204" pitchFamily="34" charset="0"/>
              </a:rPr>
              <a:t>There are </a:t>
            </a:r>
            <a:r>
              <a:rPr lang="en-US" sz="1800" i="1" dirty="0" smtClean="0">
                <a:latin typeface="Arial" panose="020B0604020202020204" pitchFamily="34" charset="0"/>
                <a:cs typeface="Arial" panose="020B0604020202020204" pitchFamily="34" charset="0"/>
              </a:rPr>
              <a:t>Architectural PPIs</a:t>
            </a:r>
            <a:r>
              <a:rPr lang="en-US" sz="1800" dirty="0" smtClean="0">
                <a:latin typeface="Arial" panose="020B0604020202020204" pitchFamily="34" charset="0"/>
                <a:cs typeface="Arial" panose="020B0604020202020204" pitchFamily="34" charset="0"/>
              </a:rPr>
              <a:t> and </a:t>
            </a:r>
            <a:r>
              <a:rPr lang="en-US" sz="1800" i="1" dirty="0" smtClean="0">
                <a:latin typeface="Arial" panose="020B0604020202020204" pitchFamily="34" charset="0"/>
                <a:cs typeface="Arial" panose="020B0604020202020204" pitchFamily="34" charset="0"/>
              </a:rPr>
              <a:t>Additional PPIs</a:t>
            </a:r>
          </a:p>
          <a:p>
            <a:pPr lvl="1"/>
            <a:r>
              <a:rPr lang="en-US" sz="1800" dirty="0" smtClean="0">
                <a:latin typeface="Arial" panose="020B0604020202020204" pitchFamily="34" charset="0"/>
                <a:cs typeface="Arial" panose="020B0604020202020204" pitchFamily="34" charset="0"/>
              </a:rPr>
              <a:t>Architectural PPIs: those which are known to the PEI Foundation (like that which provides the communication interface to the ReportStatusCode() PEI Service)</a:t>
            </a:r>
          </a:p>
          <a:p>
            <a:pPr lvl="1"/>
            <a:r>
              <a:rPr lang="en-US" sz="1800" dirty="0" smtClean="0">
                <a:latin typeface="Arial" panose="020B0604020202020204" pitchFamily="34" charset="0"/>
                <a:cs typeface="Arial" panose="020B0604020202020204" pitchFamily="34" charset="0"/>
              </a:rPr>
              <a:t>Additional PPIs: those which are not depended upon by the PEI Foundation.</a:t>
            </a:r>
          </a:p>
        </p:txBody>
      </p:sp>
      <p:sp>
        <p:nvSpPr>
          <p:cNvPr id="4" name="TextBox 3"/>
          <p:cNvSpPr txBox="1"/>
          <p:nvPr/>
        </p:nvSpPr>
        <p:spPr>
          <a:xfrm>
            <a:off x="0" y="6550223"/>
            <a:ext cx="4370940" cy="307777"/>
          </a:xfrm>
          <a:prstGeom prst="rect">
            <a:avLst/>
          </a:prstGeom>
          <a:noFill/>
        </p:spPr>
        <p:txBody>
          <a:bodyPr wrap="none" rtlCol="0">
            <a:spAutoFit/>
          </a:bodyPr>
          <a:lstStyle/>
          <a:p>
            <a:r>
              <a:rPr lang="en-US" sz="1400" dirty="0" smtClean="0"/>
              <a:t>Platform Initialization Spec Vol. 1, Version 1.3, Section 2.4</a:t>
            </a:r>
            <a:endParaRPr lang="en-US" sz="14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25</a:t>
            </a:fld>
            <a:endParaRPr lang="en-US"/>
          </a:p>
        </p:txBody>
      </p:sp>
    </p:spTree>
    <p:extLst>
      <p:ext uri="{BB962C8B-B14F-4D97-AF65-F5344CB8AC3E}">
        <p14:creationId xmlns:p14="http://schemas.microsoft.com/office/powerpoint/2010/main" val="14891909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Arial" panose="020B0604020202020204" pitchFamily="34" charset="0"/>
                <a:cs typeface="Arial" panose="020B0604020202020204" pitchFamily="34" charset="0"/>
              </a:rPr>
              <a:t>Components of PEI</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371600"/>
            <a:ext cx="8229600" cy="5029200"/>
          </a:xfrm>
        </p:spPr>
        <p:txBody>
          <a:bodyPr>
            <a:normAutofit/>
          </a:bodyPr>
          <a:lstStyle/>
          <a:p>
            <a:r>
              <a:rPr lang="en-US" sz="2200" dirty="0" smtClean="0">
                <a:latin typeface="Arial" panose="020B0604020202020204" pitchFamily="34" charset="0"/>
                <a:cs typeface="Arial" panose="020B0604020202020204" pitchFamily="34" charset="0"/>
              </a:rPr>
              <a:t>PEI Dispatcher</a:t>
            </a:r>
          </a:p>
          <a:p>
            <a:pPr lvl="1"/>
            <a:r>
              <a:rPr lang="en-US" sz="1800" dirty="0" smtClean="0">
                <a:latin typeface="Arial" panose="020B0604020202020204" pitchFamily="34" charset="0"/>
                <a:cs typeface="Arial" panose="020B0604020202020204" pitchFamily="34" charset="0"/>
              </a:rPr>
              <a:t>Evaluates the dependency expressions in PEIMs and, if they are met, installs them (and executes them)</a:t>
            </a:r>
          </a:p>
          <a:p>
            <a:pPr lvl="1"/>
            <a:r>
              <a:rPr lang="en-US" sz="1800" dirty="0" smtClean="0">
                <a:latin typeface="Arial" panose="020B0604020202020204" pitchFamily="34" charset="0"/>
                <a:cs typeface="Arial" panose="020B0604020202020204" pitchFamily="34" charset="0"/>
              </a:rPr>
              <a:t>PEIMs are dispatched a priori</a:t>
            </a:r>
          </a:p>
          <a:p>
            <a:r>
              <a:rPr lang="en-US" sz="2200" dirty="0" smtClean="0">
                <a:latin typeface="Arial" panose="020B0604020202020204" pitchFamily="34" charset="0"/>
                <a:cs typeface="Arial" panose="020B0604020202020204" pitchFamily="34" charset="0"/>
              </a:rPr>
              <a:t>Dependency Expression(DEPEX)</a:t>
            </a:r>
          </a:p>
          <a:p>
            <a:pPr lvl="1"/>
            <a:r>
              <a:rPr lang="en-US" sz="1800" dirty="0" smtClean="0">
                <a:latin typeface="Arial" panose="020B0604020202020204" pitchFamily="34" charset="0"/>
                <a:cs typeface="Arial" panose="020B0604020202020204" pitchFamily="34" charset="0"/>
              </a:rPr>
              <a:t>Basically GUIDs of PPIs that must have already been dispatched before a PEIM is permitted to load/execute</a:t>
            </a:r>
          </a:p>
          <a:p>
            <a:r>
              <a:rPr lang="en-US" sz="2200" dirty="0" smtClean="0">
                <a:latin typeface="Arial" panose="020B0604020202020204" pitchFamily="34" charset="0"/>
                <a:cs typeface="Arial" panose="020B0604020202020204" pitchFamily="34" charset="0"/>
              </a:rPr>
              <a:t>Firmware Volumes</a:t>
            </a:r>
          </a:p>
        </p:txBody>
      </p:sp>
      <p:sp>
        <p:nvSpPr>
          <p:cNvPr id="4" name="TextBox 3"/>
          <p:cNvSpPr txBox="1"/>
          <p:nvPr/>
        </p:nvSpPr>
        <p:spPr>
          <a:xfrm>
            <a:off x="0" y="6550223"/>
            <a:ext cx="4370940" cy="307777"/>
          </a:xfrm>
          <a:prstGeom prst="rect">
            <a:avLst/>
          </a:prstGeom>
          <a:noFill/>
        </p:spPr>
        <p:txBody>
          <a:bodyPr wrap="none" rtlCol="0">
            <a:spAutoFit/>
          </a:bodyPr>
          <a:lstStyle/>
          <a:p>
            <a:r>
              <a:rPr lang="en-US" sz="1400" dirty="0" smtClean="0"/>
              <a:t>Platform Initialization Spec Vol. 1, Version 1.3, Section 2.4</a:t>
            </a:r>
            <a:endParaRPr lang="en-US" sz="14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26</a:t>
            </a:fld>
            <a:endParaRPr lang="en-US"/>
          </a:p>
        </p:txBody>
      </p:sp>
    </p:spTree>
    <p:extLst>
      <p:ext uri="{BB962C8B-B14F-4D97-AF65-F5344CB8AC3E}">
        <p14:creationId xmlns:p14="http://schemas.microsoft.com/office/powerpoint/2010/main" val="725902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normAutofit/>
          </a:bodyPr>
          <a:lstStyle/>
          <a:p>
            <a:r>
              <a:rPr lang="en-US" sz="3600" dirty="0">
                <a:latin typeface="Arial" panose="020B0604020202020204" pitchFamily="34" charset="0"/>
                <a:cs typeface="Arial" panose="020B0604020202020204" pitchFamily="34" charset="0"/>
              </a:rPr>
              <a:t>Components of PEI</a:t>
            </a:r>
          </a:p>
        </p:txBody>
      </p:sp>
      <p:sp>
        <p:nvSpPr>
          <p:cNvPr id="3" name="Content Placeholder 2"/>
          <p:cNvSpPr>
            <a:spLocks noGrp="1"/>
          </p:cNvSpPr>
          <p:nvPr>
            <p:ph idx="1"/>
          </p:nvPr>
        </p:nvSpPr>
        <p:spPr>
          <a:xfrm>
            <a:off x="457200" y="1219200"/>
            <a:ext cx="8229600" cy="1524000"/>
          </a:xfrm>
        </p:spPr>
        <p:txBody>
          <a:bodyPr>
            <a:normAutofit/>
          </a:bodyPr>
          <a:lstStyle/>
          <a:p>
            <a:r>
              <a:rPr lang="en-US" sz="2200" dirty="0">
                <a:latin typeface="Arial" panose="020B0604020202020204" pitchFamily="34" charset="0"/>
                <a:cs typeface="Arial" panose="020B0604020202020204" pitchFamily="34" charset="0"/>
              </a:rPr>
              <a:t>PEI </a:t>
            </a:r>
            <a:r>
              <a:rPr lang="en-US" sz="2200" dirty="0" smtClean="0">
                <a:latin typeface="Arial" panose="020B0604020202020204" pitchFamily="34" charset="0"/>
                <a:cs typeface="Arial" panose="020B0604020202020204" pitchFamily="34" charset="0"/>
              </a:rPr>
              <a:t>Services</a:t>
            </a:r>
          </a:p>
          <a:p>
            <a:pPr lvl="1"/>
            <a:r>
              <a:rPr lang="en-US" sz="1800" dirty="0" smtClean="0">
                <a:latin typeface="Arial" panose="020B0604020202020204" pitchFamily="34" charset="0"/>
                <a:cs typeface="Arial" panose="020B0604020202020204" pitchFamily="34" charset="0"/>
              </a:rPr>
              <a:t>Available for use to all PEIMs and PPIs as well as the PEI foundation itself</a:t>
            </a:r>
          </a:p>
          <a:p>
            <a:pPr lvl="1"/>
            <a:r>
              <a:rPr lang="en-US" sz="1800" dirty="0" smtClean="0">
                <a:latin typeface="Arial" panose="020B0604020202020204" pitchFamily="34" charset="0"/>
                <a:cs typeface="Arial" panose="020B0604020202020204" pitchFamily="34" charset="0"/>
              </a:rPr>
              <a:t>Wide variety of services provided (</a:t>
            </a:r>
            <a:r>
              <a:rPr lang="en-US" sz="1800" dirty="0" err="1" smtClean="0">
                <a:latin typeface="Arial" panose="020B0604020202020204" pitchFamily="34" charset="0"/>
                <a:cs typeface="Arial" panose="020B0604020202020204" pitchFamily="34" charset="0"/>
              </a:rPr>
              <a:t>InstallPpi</a:t>
            </a:r>
            <a:r>
              <a:rPr lang="en-US" sz="1800" dirty="0" smtClean="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LocateFv</a:t>
            </a:r>
            <a:r>
              <a:rPr lang="en-US" sz="1800" dirty="0" smtClean="0">
                <a:latin typeface="Arial" panose="020B0604020202020204" pitchFamily="34" charset="0"/>
                <a:cs typeface="Arial" panose="020B0604020202020204" pitchFamily="34" charset="0"/>
              </a:rPr>
              <a:t>(), etc.)</a:t>
            </a:r>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281" y="2828925"/>
            <a:ext cx="7759668" cy="3724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0" y="6550223"/>
            <a:ext cx="7221913" cy="307777"/>
          </a:xfrm>
          <a:prstGeom prst="rect">
            <a:avLst/>
          </a:prstGeom>
          <a:noFill/>
        </p:spPr>
        <p:txBody>
          <a:bodyPr wrap="none" rtlCol="0">
            <a:spAutoFit/>
          </a:bodyPr>
          <a:lstStyle/>
          <a:p>
            <a:r>
              <a:rPr lang="en-US" sz="1400" dirty="0" smtClean="0"/>
              <a:t>Extensive list of all PPIs can be found in Platform Initialization Spec Vol. 1, Version 1.3, Section 3.1</a:t>
            </a:r>
            <a:endParaRPr lang="en-US" sz="1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27</a:t>
            </a:fld>
            <a:endParaRPr lang="en-US"/>
          </a:p>
        </p:txBody>
      </p:sp>
    </p:spTree>
    <p:extLst>
      <p:ext uri="{BB962C8B-B14F-4D97-AF65-F5344CB8AC3E}">
        <p14:creationId xmlns:p14="http://schemas.microsoft.com/office/powerpoint/2010/main" val="35273626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1525" y="175846"/>
            <a:ext cx="8229600" cy="967154"/>
          </a:xfrm>
        </p:spPr>
        <p:txBody>
          <a:bodyPr>
            <a:normAutofit/>
          </a:bodyPr>
          <a:lstStyle/>
          <a:p>
            <a:r>
              <a:rPr lang="en-US" sz="3600" dirty="0" smtClean="0">
                <a:latin typeface="Arial" panose="020B0604020202020204" pitchFamily="34" charset="0"/>
                <a:cs typeface="Arial" panose="020B0604020202020204" pitchFamily="34" charset="0"/>
              </a:rPr>
              <a:t>PEI Phase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876800" y="1143001"/>
            <a:ext cx="4114800" cy="5561110"/>
          </a:xfrm>
        </p:spPr>
        <p:txBody>
          <a:bodyPr>
            <a:normAutofit fontScale="92500"/>
          </a:bodyPr>
          <a:lstStyle/>
          <a:p>
            <a:r>
              <a:rPr lang="en-US" sz="2200" dirty="0" smtClean="0">
                <a:latin typeface="Arial" panose="020B0604020202020204" pitchFamily="34" charset="0"/>
                <a:cs typeface="Arial" panose="020B0604020202020204" pitchFamily="34" charset="0"/>
              </a:rPr>
              <a:t>This is a basic diagram of the PEI operations performed by the PEI Foundation</a:t>
            </a:r>
          </a:p>
          <a:p>
            <a:r>
              <a:rPr lang="en-US" sz="2200" dirty="0" smtClean="0">
                <a:latin typeface="Arial" panose="020B0604020202020204" pitchFamily="34" charset="0"/>
                <a:cs typeface="Arial" panose="020B0604020202020204" pitchFamily="34" charset="0"/>
              </a:rPr>
              <a:t>The PEI foundation builds the PEI Services table </a:t>
            </a:r>
          </a:p>
          <a:p>
            <a:r>
              <a:rPr lang="en-US" sz="2200" dirty="0" smtClean="0">
                <a:latin typeface="Arial" panose="020B0604020202020204" pitchFamily="34" charset="0"/>
                <a:cs typeface="Arial" panose="020B0604020202020204" pitchFamily="34" charset="0"/>
              </a:rPr>
              <a:t>The core of it centers around the PEI Dispatcher which locates and executes PEIMs</a:t>
            </a:r>
          </a:p>
          <a:p>
            <a:pPr lvl="1"/>
            <a:r>
              <a:rPr lang="en-US" sz="1800" dirty="0" smtClean="0">
                <a:latin typeface="Arial" panose="020B0604020202020204" pitchFamily="34" charset="0"/>
                <a:cs typeface="Arial" panose="020B0604020202020204" pitchFamily="34" charset="0"/>
              </a:rPr>
              <a:t>Initializing permanent memory, etc.</a:t>
            </a:r>
          </a:p>
          <a:p>
            <a:r>
              <a:rPr lang="en-US" sz="2200" dirty="0" smtClean="0">
                <a:latin typeface="Arial" panose="020B0604020202020204" pitchFamily="34" charset="0"/>
                <a:cs typeface="Arial" panose="020B0604020202020204" pitchFamily="34" charset="0"/>
              </a:rPr>
              <a:t>One of these PEIMs will be the DXE IPL (Initial Program Load) PEIM which will perform the transition to the DXE phase when all PEIMs that can be invoked have been invoked</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95400"/>
            <a:ext cx="4551913" cy="4943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0" y="6550223"/>
            <a:ext cx="4370940" cy="307777"/>
          </a:xfrm>
          <a:prstGeom prst="rect">
            <a:avLst/>
          </a:prstGeom>
          <a:noFill/>
        </p:spPr>
        <p:txBody>
          <a:bodyPr wrap="none" rtlCol="0">
            <a:spAutoFit/>
          </a:bodyPr>
          <a:lstStyle/>
          <a:p>
            <a:r>
              <a:rPr lang="en-US" sz="1400" dirty="0" smtClean="0"/>
              <a:t>Platform Initialization Spec Vol. 1, Version 1.3, Section 2.4</a:t>
            </a:r>
            <a:endParaRPr lang="en-US" sz="1400" dirty="0"/>
          </a:p>
        </p:txBody>
      </p:sp>
      <p:sp>
        <p:nvSpPr>
          <p:cNvPr id="4" name="TextBox 3"/>
          <p:cNvSpPr txBox="1"/>
          <p:nvPr/>
        </p:nvSpPr>
        <p:spPr>
          <a:xfrm>
            <a:off x="438430" y="2938562"/>
            <a:ext cx="1015984" cy="790664"/>
          </a:xfrm>
          <a:prstGeom prst="rect">
            <a:avLst/>
          </a:prstGeom>
          <a:solidFill>
            <a:schemeClr val="bg1"/>
          </a:solidFill>
        </p:spPr>
        <p:txBody>
          <a:bodyPr wrap="square" rtlCol="0">
            <a:spAutoFit/>
          </a:bodyPr>
          <a:lstStyle/>
          <a:p>
            <a:pPr algn="ctr"/>
            <a:r>
              <a:rPr lang="en-US" sz="1200" dirty="0" smtClean="0"/>
              <a:t>PEI Dispatcher Invokes PEIMs</a:t>
            </a:r>
            <a:endParaRPr lang="en-US" sz="1200"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28</a:t>
            </a:fld>
            <a:endParaRPr lang="en-US"/>
          </a:p>
        </p:txBody>
      </p:sp>
    </p:spTree>
    <p:extLst>
      <p:ext uri="{BB962C8B-B14F-4D97-AF65-F5344CB8AC3E}">
        <p14:creationId xmlns:p14="http://schemas.microsoft.com/office/powerpoint/2010/main" val="37895640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38200"/>
          </a:xfrm>
        </p:spPr>
        <p:txBody>
          <a:bodyPr>
            <a:normAutofit/>
          </a:bodyPr>
          <a:lstStyle/>
          <a:p>
            <a:r>
              <a:rPr lang="en-US" sz="3600" dirty="0" smtClean="0">
                <a:latin typeface="Arial" panose="020B0604020202020204" pitchFamily="34" charset="0"/>
                <a:cs typeface="Arial" panose="020B0604020202020204" pitchFamily="34" charset="0"/>
              </a:rPr>
              <a:t>PEI Dispatcher</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143000"/>
            <a:ext cx="8229600" cy="5410200"/>
          </a:xfrm>
        </p:spPr>
        <p:txBody>
          <a:bodyPr>
            <a:normAutofit/>
          </a:bodyPr>
          <a:lstStyle/>
          <a:p>
            <a:r>
              <a:rPr lang="en-US" sz="2200" dirty="0" smtClean="0">
                <a:latin typeface="Arial" panose="020B0604020202020204" pitchFamily="34" charset="0"/>
                <a:cs typeface="Arial" panose="020B0604020202020204" pitchFamily="34" charset="0"/>
              </a:rPr>
              <a:t>The PEI Dispatcher is basically a state machine and central to the PEI phase</a:t>
            </a:r>
          </a:p>
          <a:p>
            <a:r>
              <a:rPr lang="en-US" sz="2200" dirty="0" smtClean="0">
                <a:latin typeface="Arial" panose="020B0604020202020204" pitchFamily="34" charset="0"/>
                <a:cs typeface="Arial" panose="020B0604020202020204" pitchFamily="34" charset="0"/>
              </a:rPr>
              <a:t>Evaluates each dependency expressions (list of PPIs) of PEIMs which are evaluated </a:t>
            </a:r>
          </a:p>
          <a:p>
            <a:r>
              <a:rPr lang="en-US" sz="2200" dirty="0" smtClean="0">
                <a:latin typeface="Arial" panose="020B0604020202020204" pitchFamily="34" charset="0"/>
                <a:cs typeface="Arial" panose="020B0604020202020204" pitchFamily="34" charset="0"/>
              </a:rPr>
              <a:t>If the DEPEX evaluates to True, the PEIM is invoked, otherwise the Dispatcher moves on to evaluate the next PEIM</a:t>
            </a:r>
          </a:p>
          <a:p>
            <a:endParaRPr lang="en-US" sz="2200" dirty="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a:p>
            <a:endParaRPr lang="en-US" sz="2200" dirty="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One </a:t>
            </a:r>
            <a:r>
              <a:rPr lang="en-US" sz="2200" dirty="0">
                <a:latin typeface="Arial" panose="020B0604020202020204" pitchFamily="34" charset="0"/>
                <a:cs typeface="Arial" panose="020B0604020202020204" pitchFamily="34" charset="0"/>
              </a:rPr>
              <a:t>PPI is EFI_FIND_FV_PPI so every PEIM on every Firmware Volume can be </a:t>
            </a:r>
            <a:r>
              <a:rPr lang="en-US" sz="2200" dirty="0" smtClean="0">
                <a:latin typeface="Arial" panose="020B0604020202020204" pitchFamily="34" charset="0"/>
                <a:cs typeface="Arial" panose="020B0604020202020204" pitchFamily="34" charset="0"/>
              </a:rPr>
              <a:t>invoked</a:t>
            </a:r>
          </a:p>
          <a:p>
            <a:r>
              <a:rPr lang="en-US" sz="2200" dirty="0" smtClean="0">
                <a:latin typeface="Arial" panose="020B0604020202020204" pitchFamily="34" charset="0"/>
                <a:cs typeface="Arial" panose="020B0604020202020204" pitchFamily="34" charset="0"/>
              </a:rPr>
              <a:t>Once all PEIMs that can execute have been, the last PEIM executed is the </a:t>
            </a:r>
            <a:r>
              <a:rPr lang="en-US" sz="2200" dirty="0">
                <a:latin typeface="Arial" panose="020B0604020202020204" pitchFamily="34" charset="0"/>
                <a:cs typeface="Arial" panose="020B0604020202020204" pitchFamily="34" charset="0"/>
              </a:rPr>
              <a:t>DXE IPL PEIM </a:t>
            </a:r>
            <a:r>
              <a:rPr lang="en-US" sz="2200" dirty="0" smtClean="0">
                <a:latin typeface="Arial" panose="020B0604020202020204" pitchFamily="34" charset="0"/>
                <a:cs typeface="Arial" panose="020B0604020202020204" pitchFamily="34" charset="0"/>
              </a:rPr>
              <a:t>which hands off to DXE phase</a:t>
            </a:r>
            <a:endParaRPr lang="en-US" sz="2200" dirty="0">
              <a:latin typeface="Arial" panose="020B0604020202020204" pitchFamily="34" charset="0"/>
              <a:cs typeface="Arial" panose="020B0604020202020204" pitchFamily="34" charset="0"/>
            </a:endParaRPr>
          </a:p>
        </p:txBody>
      </p:sp>
      <p:sp>
        <p:nvSpPr>
          <p:cNvPr id="5" name="TextBox 4"/>
          <p:cNvSpPr txBox="1"/>
          <p:nvPr/>
        </p:nvSpPr>
        <p:spPr>
          <a:xfrm>
            <a:off x="2183432" y="3733800"/>
            <a:ext cx="856325" cy="369332"/>
          </a:xfrm>
          <a:prstGeom prst="rect">
            <a:avLst/>
          </a:prstGeom>
          <a:solidFill>
            <a:schemeClr val="accent1">
              <a:lumMod val="60000"/>
              <a:lumOff val="40000"/>
            </a:schemeClr>
          </a:solidFill>
          <a:ln>
            <a:solidFill>
              <a:schemeClr val="accent1">
                <a:shade val="95000"/>
                <a:satMod val="105000"/>
              </a:schemeClr>
            </a:solidFill>
          </a:ln>
        </p:spPr>
        <p:txBody>
          <a:bodyPr wrap="none" rtlCol="0">
            <a:spAutoFit/>
          </a:bodyPr>
          <a:lstStyle/>
          <a:p>
            <a:r>
              <a:rPr lang="en-US" dirty="0" smtClean="0"/>
              <a:t>PEIM A</a:t>
            </a:r>
            <a:endParaRPr lang="en-US" dirty="0"/>
          </a:p>
        </p:txBody>
      </p:sp>
      <p:sp>
        <p:nvSpPr>
          <p:cNvPr id="6" name="TextBox 5"/>
          <p:cNvSpPr txBox="1"/>
          <p:nvPr/>
        </p:nvSpPr>
        <p:spPr>
          <a:xfrm>
            <a:off x="1524000" y="3733800"/>
            <a:ext cx="304892" cy="369332"/>
          </a:xfrm>
          <a:prstGeom prst="rect">
            <a:avLst/>
          </a:prstGeom>
          <a:noFill/>
          <a:ln>
            <a:solidFill>
              <a:schemeClr val="accent1">
                <a:shade val="95000"/>
                <a:satMod val="105000"/>
              </a:schemeClr>
            </a:solidFill>
          </a:ln>
        </p:spPr>
        <p:txBody>
          <a:bodyPr wrap="none" rtlCol="0">
            <a:spAutoFit/>
          </a:bodyPr>
          <a:lstStyle/>
          <a:p>
            <a:r>
              <a:rPr lang="en-US" dirty="0" smtClean="0"/>
              <a:t>X</a:t>
            </a:r>
            <a:endParaRPr lang="en-US" dirty="0"/>
          </a:p>
        </p:txBody>
      </p:sp>
      <p:sp>
        <p:nvSpPr>
          <p:cNvPr id="7" name="TextBox 6"/>
          <p:cNvSpPr txBox="1"/>
          <p:nvPr/>
        </p:nvSpPr>
        <p:spPr>
          <a:xfrm>
            <a:off x="3402135" y="3745468"/>
            <a:ext cx="304892" cy="369332"/>
          </a:xfrm>
          <a:prstGeom prst="rect">
            <a:avLst/>
          </a:prstGeom>
          <a:noFill/>
          <a:ln>
            <a:solidFill>
              <a:schemeClr val="accent1">
                <a:shade val="95000"/>
                <a:satMod val="105000"/>
              </a:schemeClr>
            </a:solidFill>
          </a:ln>
        </p:spPr>
        <p:txBody>
          <a:bodyPr wrap="none" rtlCol="0">
            <a:spAutoFit/>
          </a:bodyPr>
          <a:lstStyle/>
          <a:p>
            <a:r>
              <a:rPr lang="en-US" dirty="0" smtClean="0"/>
              <a:t>Y</a:t>
            </a:r>
            <a:endParaRPr lang="en-US" dirty="0"/>
          </a:p>
        </p:txBody>
      </p:sp>
      <p:cxnSp>
        <p:nvCxnSpPr>
          <p:cNvPr id="9" name="Straight Arrow Connector 8"/>
          <p:cNvCxnSpPr>
            <a:stCxn id="6" idx="3"/>
            <a:endCxn id="5" idx="1"/>
          </p:cNvCxnSpPr>
          <p:nvPr/>
        </p:nvCxnSpPr>
        <p:spPr>
          <a:xfrm>
            <a:off x="1828892" y="3918466"/>
            <a:ext cx="35454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186060" y="4343400"/>
            <a:ext cx="856325" cy="369332"/>
          </a:xfrm>
          <a:prstGeom prst="rect">
            <a:avLst/>
          </a:prstGeom>
          <a:solidFill>
            <a:schemeClr val="accent1">
              <a:lumMod val="60000"/>
              <a:lumOff val="40000"/>
            </a:schemeClr>
          </a:solidFill>
          <a:ln>
            <a:solidFill>
              <a:schemeClr val="accent1">
                <a:shade val="95000"/>
                <a:satMod val="105000"/>
              </a:schemeClr>
            </a:solidFill>
          </a:ln>
        </p:spPr>
        <p:txBody>
          <a:bodyPr wrap="none" rtlCol="0">
            <a:spAutoFit/>
          </a:bodyPr>
          <a:lstStyle/>
          <a:p>
            <a:r>
              <a:rPr lang="en-US" dirty="0" smtClean="0"/>
              <a:t>PEIM B</a:t>
            </a:r>
            <a:endParaRPr lang="en-US" dirty="0"/>
          </a:p>
        </p:txBody>
      </p:sp>
      <p:sp>
        <p:nvSpPr>
          <p:cNvPr id="18" name="TextBox 17"/>
          <p:cNvSpPr txBox="1"/>
          <p:nvPr/>
        </p:nvSpPr>
        <p:spPr>
          <a:xfrm>
            <a:off x="1526628" y="4343400"/>
            <a:ext cx="296876" cy="369332"/>
          </a:xfrm>
          <a:prstGeom prst="rect">
            <a:avLst/>
          </a:prstGeom>
          <a:noFill/>
          <a:ln>
            <a:solidFill>
              <a:schemeClr val="accent1">
                <a:shade val="95000"/>
                <a:satMod val="105000"/>
              </a:schemeClr>
            </a:solidFill>
          </a:ln>
        </p:spPr>
        <p:txBody>
          <a:bodyPr wrap="none" rtlCol="0">
            <a:spAutoFit/>
          </a:bodyPr>
          <a:lstStyle/>
          <a:p>
            <a:r>
              <a:rPr lang="en-US" dirty="0"/>
              <a:t>Y</a:t>
            </a:r>
          </a:p>
        </p:txBody>
      </p:sp>
      <p:cxnSp>
        <p:nvCxnSpPr>
          <p:cNvPr id="20" name="Straight Arrow Connector 19"/>
          <p:cNvCxnSpPr>
            <a:stCxn id="18" idx="3"/>
            <a:endCxn id="17" idx="1"/>
          </p:cNvCxnSpPr>
          <p:nvPr/>
        </p:nvCxnSpPr>
        <p:spPr>
          <a:xfrm>
            <a:off x="1823504" y="4528066"/>
            <a:ext cx="3625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Right Brace 21"/>
          <p:cNvSpPr/>
          <p:nvPr/>
        </p:nvSpPr>
        <p:spPr>
          <a:xfrm>
            <a:off x="3804652" y="3744310"/>
            <a:ext cx="155448" cy="97893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TextBox 22"/>
          <p:cNvSpPr txBox="1"/>
          <p:nvPr/>
        </p:nvSpPr>
        <p:spPr>
          <a:xfrm>
            <a:off x="3986376" y="3772111"/>
            <a:ext cx="3835856" cy="923330"/>
          </a:xfrm>
          <a:prstGeom prst="rect">
            <a:avLst/>
          </a:prstGeom>
          <a:noFill/>
        </p:spPr>
        <p:txBody>
          <a:bodyPr wrap="square" rtlCol="0">
            <a:spAutoFit/>
          </a:bodyPr>
          <a:lstStyle/>
          <a:p>
            <a:r>
              <a:rPr lang="en-US" dirty="0" smtClean="0"/>
              <a:t>UEFI will prevent both PEIMs A and B in this endless cycle from executing.  </a:t>
            </a:r>
          </a:p>
          <a:p>
            <a:r>
              <a:rPr lang="en-US" dirty="0" smtClean="0"/>
              <a:t>X and Y are PPIs </a:t>
            </a:r>
            <a:endParaRPr lang="en-US" dirty="0"/>
          </a:p>
        </p:txBody>
      </p:sp>
      <p:cxnSp>
        <p:nvCxnSpPr>
          <p:cNvPr id="24" name="Straight Arrow Connector 23"/>
          <p:cNvCxnSpPr/>
          <p:nvPr/>
        </p:nvCxnSpPr>
        <p:spPr>
          <a:xfrm>
            <a:off x="3042385" y="3918466"/>
            <a:ext cx="35454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426190" y="4355068"/>
            <a:ext cx="304478" cy="369332"/>
          </a:xfrm>
          <a:prstGeom prst="rect">
            <a:avLst/>
          </a:prstGeom>
          <a:noFill/>
          <a:ln>
            <a:solidFill>
              <a:schemeClr val="accent1">
                <a:shade val="95000"/>
                <a:satMod val="105000"/>
              </a:schemeClr>
            </a:solidFill>
          </a:ln>
        </p:spPr>
        <p:txBody>
          <a:bodyPr wrap="none" rtlCol="0">
            <a:spAutoFit/>
          </a:bodyPr>
          <a:lstStyle/>
          <a:p>
            <a:r>
              <a:rPr lang="en-US" dirty="0"/>
              <a:t>X</a:t>
            </a:r>
          </a:p>
        </p:txBody>
      </p:sp>
      <p:cxnSp>
        <p:nvCxnSpPr>
          <p:cNvPr id="29" name="Straight Arrow Connector 28"/>
          <p:cNvCxnSpPr/>
          <p:nvPr/>
        </p:nvCxnSpPr>
        <p:spPr>
          <a:xfrm>
            <a:off x="3066440" y="4528066"/>
            <a:ext cx="35454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29</a:t>
            </a:fld>
            <a:endParaRPr lang="en-US"/>
          </a:p>
        </p:txBody>
      </p:sp>
    </p:spTree>
    <p:extLst>
      <p:ext uri="{BB962C8B-B14F-4D97-AF65-F5344CB8AC3E}">
        <p14:creationId xmlns:p14="http://schemas.microsoft.com/office/powerpoint/2010/main" val="35819358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latin typeface="Arial" panose="020B0604020202020204" pitchFamily="34" charset="0"/>
                <a:cs typeface="Arial" panose="020B0604020202020204" pitchFamily="34" charset="0"/>
              </a:rPr>
              <a:t>About UEFI</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447800"/>
            <a:ext cx="8229600" cy="510540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UEFI = Unified Extensible Firmware Interface</a:t>
            </a:r>
          </a:p>
          <a:p>
            <a:r>
              <a:rPr lang="en-US" sz="2200" dirty="0" smtClean="0">
                <a:latin typeface="Arial" panose="020B0604020202020204" pitchFamily="34" charset="0"/>
                <a:cs typeface="Arial" panose="020B0604020202020204" pitchFamily="34" charset="0"/>
              </a:rPr>
              <a:t>As the name implies, it provides a software interface between an Operating System and the platform firmware</a:t>
            </a:r>
          </a:p>
          <a:p>
            <a:r>
              <a:rPr lang="en-US" sz="2200" dirty="0" smtClean="0">
                <a:latin typeface="Arial" panose="020B0604020202020204" pitchFamily="34" charset="0"/>
                <a:cs typeface="Arial" panose="020B0604020202020204" pitchFamily="34" charset="0"/>
              </a:rPr>
              <a:t>The “U” in UEFI is when many other industry representatives became involved to extend the original EFI</a:t>
            </a:r>
          </a:p>
          <a:p>
            <a:pPr lvl="1"/>
            <a:r>
              <a:rPr lang="en-US" sz="1800" dirty="0" smtClean="0">
                <a:latin typeface="Arial" panose="020B0604020202020204" pitchFamily="34" charset="0"/>
                <a:cs typeface="Arial" panose="020B0604020202020204" pitchFamily="34" charset="0"/>
              </a:rPr>
              <a:t>Companies </a:t>
            </a:r>
            <a:r>
              <a:rPr lang="en-US" sz="1800" dirty="0">
                <a:latin typeface="Arial" panose="020B0604020202020204" pitchFamily="34" charset="0"/>
                <a:cs typeface="Arial" panose="020B0604020202020204" pitchFamily="34" charset="0"/>
              </a:rPr>
              <a:t>like AMD, American Megatrends</a:t>
            </a:r>
            <a:r>
              <a:rPr lang="en-US" sz="1800" dirty="0" smtClean="0">
                <a:latin typeface="Arial" panose="020B0604020202020204" pitchFamily="34" charset="0"/>
                <a:cs typeface="Arial" panose="020B0604020202020204" pitchFamily="34" charset="0"/>
              </a:rPr>
              <a:t>, Apple</a:t>
            </a:r>
            <a:r>
              <a:rPr lang="en-US" sz="1800" dirty="0">
                <a:latin typeface="Arial" panose="020B0604020202020204" pitchFamily="34" charset="0"/>
                <a:cs typeface="Arial" panose="020B0604020202020204" pitchFamily="34" charset="0"/>
              </a:rPr>
              <a:t>, Dell, HP, IBM, </a:t>
            </a:r>
            <a:r>
              <a:rPr lang="en-US" sz="1800" dirty="0" err="1">
                <a:latin typeface="Arial" panose="020B0604020202020204" pitchFamily="34" charset="0"/>
                <a:cs typeface="Arial" panose="020B0604020202020204" pitchFamily="34" charset="0"/>
              </a:rPr>
              <a:t>Insyde</a:t>
            </a:r>
            <a:r>
              <a:rPr lang="en-US" sz="1800" dirty="0">
                <a:latin typeface="Arial" panose="020B0604020202020204" pitchFamily="34" charset="0"/>
                <a:cs typeface="Arial" panose="020B0604020202020204" pitchFamily="34" charset="0"/>
              </a:rPr>
              <a:t>, Intel, Lenovo, Microsoft, and Phoenix </a:t>
            </a:r>
            <a:r>
              <a:rPr lang="en-US" sz="1800" dirty="0" smtClean="0">
                <a:latin typeface="Arial" panose="020B0604020202020204" pitchFamily="34" charset="0"/>
                <a:cs typeface="Arial" panose="020B0604020202020204" pitchFamily="34" charset="0"/>
              </a:rPr>
              <a:t>Technologies</a:t>
            </a:r>
          </a:p>
          <a:p>
            <a:r>
              <a:rPr lang="en-US" sz="2200" dirty="0" smtClean="0">
                <a:latin typeface="Arial" panose="020B0604020202020204" pitchFamily="34" charset="0"/>
                <a:cs typeface="Arial" panose="020B0604020202020204" pitchFamily="34" charset="0"/>
              </a:rPr>
              <a:t>Originally based on Intel’s EFI Specification (1.10)</a:t>
            </a:r>
          </a:p>
          <a:p>
            <a:r>
              <a:rPr lang="en-US" sz="2200" dirty="0">
                <a:latin typeface="Arial" panose="020B0604020202020204" pitchFamily="34" charset="0"/>
                <a:cs typeface="Arial" panose="020B0604020202020204" pitchFamily="34" charset="0"/>
              </a:rPr>
              <a:t>Does provide support for </a:t>
            </a:r>
            <a:r>
              <a:rPr lang="en-US" sz="2200" dirty="0" smtClean="0">
                <a:latin typeface="Arial" panose="020B0604020202020204" pitchFamily="34" charset="0"/>
                <a:cs typeface="Arial" panose="020B0604020202020204" pitchFamily="34" charset="0"/>
              </a:rPr>
              <a:t>some legacy </a:t>
            </a:r>
            <a:r>
              <a:rPr lang="en-US" sz="2200" dirty="0">
                <a:latin typeface="Arial" panose="020B0604020202020204" pitchFamily="34" charset="0"/>
                <a:cs typeface="Arial" panose="020B0604020202020204" pitchFamily="34" charset="0"/>
              </a:rPr>
              <a:t>components via the Compatibility Support </a:t>
            </a:r>
            <a:r>
              <a:rPr lang="en-US" sz="2200" dirty="0" smtClean="0">
                <a:latin typeface="Arial" panose="020B0604020202020204" pitchFamily="34" charset="0"/>
                <a:cs typeface="Arial" panose="020B0604020202020204" pitchFamily="34" charset="0"/>
              </a:rPr>
              <a:t>Module (CSM)</a:t>
            </a:r>
          </a:p>
          <a:p>
            <a:pPr lvl="1"/>
            <a:r>
              <a:rPr lang="en-US" sz="1800" dirty="0" smtClean="0">
                <a:latin typeface="Arial" panose="020B0604020202020204" pitchFamily="34" charset="0"/>
                <a:cs typeface="Arial" panose="020B0604020202020204" pitchFamily="34" charset="0"/>
              </a:rPr>
              <a:t>Helps vendors bridge the transition from legacy BIOS to UEFI</a:t>
            </a:r>
            <a:endParaRPr lang="en-US" sz="1800" dirty="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We’ll be talking a bit about UEFI and the Platform Initialization (PI) complement of UEFI</a:t>
            </a:r>
            <a:endParaRPr lang="en-US" sz="2200" dirty="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It’s much larger than a legacy BIOS</a:t>
            </a:r>
          </a:p>
          <a:p>
            <a:pPr lvl="1"/>
            <a:r>
              <a:rPr lang="en-US" sz="1800" dirty="0" smtClean="0">
                <a:latin typeface="Arial" panose="020B0604020202020204" pitchFamily="34" charset="0"/>
                <a:cs typeface="Arial" panose="020B0604020202020204" pitchFamily="34" charset="0"/>
              </a:rPr>
              <a:t>(And the security researchers rejoiced!)</a:t>
            </a:r>
          </a:p>
          <a:p>
            <a:r>
              <a:rPr lang="en-US" sz="2200" dirty="0" smtClean="0">
                <a:latin typeface="Arial" panose="020B0604020202020204" pitchFamily="34" charset="0"/>
                <a:cs typeface="Arial" panose="020B0604020202020204" pitchFamily="34" charset="0"/>
              </a:rPr>
              <a:t>Only a minority of the UEFI framework actually mirrors legacy BIOS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9597344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Arial" panose="020B0604020202020204" pitchFamily="34" charset="0"/>
                <a:cs typeface="Arial" panose="020B0604020202020204" pitchFamily="34" charset="0"/>
              </a:rPr>
              <a:t>Exit conditions for handoff to DXE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600200"/>
            <a:ext cx="8229600" cy="685800"/>
          </a:xfrm>
        </p:spPr>
        <p:txBody>
          <a:bodyPr>
            <a:normAutofit/>
          </a:bodyPr>
          <a:lstStyle/>
          <a:p>
            <a:r>
              <a:rPr lang="en-US" sz="2200" dirty="0" smtClean="0">
                <a:latin typeface="Arial" panose="020B0604020202020204" pitchFamily="34" charset="0"/>
                <a:cs typeface="Arial" panose="020B0604020202020204" pitchFamily="34" charset="0"/>
              </a:rPr>
              <a:t>The HOB List must contain the following HOBs:</a:t>
            </a:r>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097"/>
          <a:stretch/>
        </p:blipFill>
        <p:spPr bwMode="auto">
          <a:xfrm>
            <a:off x="523875" y="2286000"/>
            <a:ext cx="8096250" cy="31799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523875" y="5465929"/>
            <a:ext cx="8096250" cy="1038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30</a:t>
            </a:fld>
            <a:endParaRPr lang="en-US"/>
          </a:p>
        </p:txBody>
      </p:sp>
    </p:spTree>
    <p:extLst>
      <p:ext uri="{BB962C8B-B14F-4D97-AF65-F5344CB8AC3E}">
        <p14:creationId xmlns:p14="http://schemas.microsoft.com/office/powerpoint/2010/main" val="7579108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latin typeface="Arial" panose="020B0604020202020204" pitchFamily="34" charset="0"/>
                <a:cs typeface="Arial" panose="020B0604020202020204" pitchFamily="34" charset="0"/>
              </a:rPr>
              <a:t>Driver Execution Environment (DXE)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419600"/>
            <a:ext cx="8229600" cy="228600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The DXE phase is designed to be executed at a high-enough level where it is independent from architectural requirements</a:t>
            </a:r>
          </a:p>
          <a:p>
            <a:r>
              <a:rPr lang="en-US" sz="2200" dirty="0" smtClean="0">
                <a:latin typeface="Arial" panose="020B0604020202020204" pitchFamily="34" charset="0"/>
                <a:cs typeface="Arial" panose="020B0604020202020204" pitchFamily="34" charset="0"/>
              </a:rPr>
              <a:t>Similar to PEI from a high-level </a:t>
            </a:r>
            <a:r>
              <a:rPr lang="en-US" sz="2200" dirty="0" err="1" smtClean="0">
                <a:latin typeface="Arial" panose="020B0604020202020204" pitchFamily="34" charset="0"/>
                <a:cs typeface="Arial" panose="020B0604020202020204" pitchFamily="34" charset="0"/>
              </a:rPr>
              <a:t>PoV</a:t>
            </a:r>
            <a:r>
              <a:rPr lang="en-US" sz="2200" dirty="0" smtClean="0">
                <a:latin typeface="Arial" panose="020B0604020202020204" pitchFamily="34" charset="0"/>
                <a:cs typeface="Arial" panose="020B0604020202020204" pitchFamily="34" charset="0"/>
              </a:rPr>
              <a:t>: creates services used only by DXE, has a dispatcher that finds and loads DXE drivers, etc.</a:t>
            </a:r>
          </a:p>
          <a:p>
            <a:r>
              <a:rPr lang="en-US" sz="2200" dirty="0" smtClean="0">
                <a:latin typeface="Arial" panose="020B0604020202020204" pitchFamily="34" charset="0"/>
                <a:cs typeface="Arial" panose="020B0604020202020204" pitchFamily="34" charset="0"/>
              </a:rPr>
              <a:t>DXE functionality is beyond the scope of this course, but it does implement the Secure Boot process, the basics of which are within the scope of this course!</a:t>
            </a:r>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454"/>
          <a:stretch/>
        </p:blipFill>
        <p:spPr bwMode="auto">
          <a:xfrm>
            <a:off x="1447800" y="1049940"/>
            <a:ext cx="5263829"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3657600" y="1126141"/>
            <a:ext cx="3275043" cy="3064859"/>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907222" y="1128653"/>
            <a:ext cx="1835978" cy="3064859"/>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2438400" y="3086100"/>
            <a:ext cx="1143000" cy="26670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p:cNvSpPr>
            <a:spLocks noGrp="1"/>
          </p:cNvSpPr>
          <p:nvPr>
            <p:ph type="sldNum" sz="quarter" idx="12"/>
          </p:nvPr>
        </p:nvSpPr>
        <p:spPr/>
        <p:txBody>
          <a:bodyPr/>
          <a:lstStyle/>
          <a:p>
            <a:fld id="{B6F15528-21DE-4FAA-801E-634DDDAF4B2B}" type="slidenum">
              <a:rPr lang="en-US" smtClean="0"/>
              <a:pPr/>
              <a:t>31</a:t>
            </a:fld>
            <a:endParaRPr lang="en-US"/>
          </a:p>
        </p:txBody>
      </p:sp>
    </p:spTree>
    <p:extLst>
      <p:ext uri="{BB962C8B-B14F-4D97-AF65-F5344CB8AC3E}">
        <p14:creationId xmlns:p14="http://schemas.microsoft.com/office/powerpoint/2010/main" val="187104865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62200"/>
            <a:ext cx="8229600" cy="944562"/>
          </a:xfrm>
        </p:spPr>
        <p:txBody>
          <a:bodyPr>
            <a:normAutofit/>
          </a:bodyPr>
          <a:lstStyle/>
          <a:p>
            <a:r>
              <a:rPr lang="en-US" sz="3200" dirty="0" smtClean="0">
                <a:latin typeface="Arial" panose="020B0604020202020204" pitchFamily="34" charset="0"/>
                <a:cs typeface="Arial" panose="020B0604020202020204" pitchFamily="34" charset="0"/>
              </a:rPr>
              <a:t>Intro to UEFI Secure Boot</a:t>
            </a:r>
            <a:endParaRPr lang="en-US" sz="3200" dirty="0">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32</a:t>
            </a:fld>
            <a:endParaRPr lang="en-US"/>
          </a:p>
        </p:txBody>
      </p:sp>
    </p:spTree>
    <p:extLst>
      <p:ext uri="{BB962C8B-B14F-4D97-AF65-F5344CB8AC3E}">
        <p14:creationId xmlns:p14="http://schemas.microsoft.com/office/powerpoint/2010/main" val="16454743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normAutofit/>
          </a:bodyPr>
          <a:lstStyle/>
          <a:p>
            <a:r>
              <a:rPr lang="en-US" sz="3200" dirty="0" smtClean="0">
                <a:latin typeface="Arial" panose="020B0604020202020204" pitchFamily="34" charset="0"/>
                <a:cs typeface="Arial" panose="020B0604020202020204" pitchFamily="34" charset="0"/>
              </a:rPr>
              <a:t>Intro to UEFI Secure Boot</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143000"/>
            <a:ext cx="8229600" cy="5486400"/>
          </a:xfrm>
        </p:spPr>
        <p:txBody>
          <a:bodyPr>
            <a:noAutofit/>
          </a:bodyPr>
          <a:lstStyle/>
          <a:p>
            <a:r>
              <a:rPr lang="en-US" sz="2200" dirty="0" smtClean="0">
                <a:latin typeface="Arial" panose="020B0604020202020204" pitchFamily="34" charset="0"/>
                <a:cs typeface="Arial" panose="020B0604020202020204" pitchFamily="34" charset="0"/>
              </a:rPr>
              <a:t>Verifies whether an executable is permitted to load and execute during the UEFI BIOS boot process</a:t>
            </a:r>
          </a:p>
          <a:p>
            <a:r>
              <a:rPr lang="en-US" sz="2200" dirty="0" smtClean="0">
                <a:latin typeface="Arial" panose="020B0604020202020204" pitchFamily="34" charset="0"/>
                <a:cs typeface="Arial" panose="020B0604020202020204" pitchFamily="34" charset="0"/>
              </a:rPr>
              <a:t>When an executable like a boot loader or Option ROM is discovered, the UEFI checks if:</a:t>
            </a:r>
          </a:p>
          <a:p>
            <a:pPr lvl="1"/>
            <a:r>
              <a:rPr lang="en-US" sz="2000" dirty="0">
                <a:latin typeface="Arial" panose="020B0604020202020204" pitchFamily="34" charset="0"/>
                <a:cs typeface="Arial" panose="020B0604020202020204" pitchFamily="34" charset="0"/>
              </a:rPr>
              <a:t>T</a:t>
            </a:r>
            <a:r>
              <a:rPr lang="en-US" sz="2000" dirty="0" smtClean="0">
                <a:latin typeface="Arial" panose="020B0604020202020204" pitchFamily="34" charset="0"/>
                <a:cs typeface="Arial" panose="020B0604020202020204" pitchFamily="34" charset="0"/>
              </a:rPr>
              <a:t>he executable is signed with an authorized key, or</a:t>
            </a:r>
          </a:p>
          <a:p>
            <a:pPr lvl="1"/>
            <a:r>
              <a:rPr lang="en-US" sz="2000" dirty="0" smtClean="0">
                <a:latin typeface="Arial" panose="020B0604020202020204" pitchFamily="34" charset="0"/>
                <a:cs typeface="Arial" panose="020B0604020202020204" pitchFamily="34" charset="0"/>
              </a:rPr>
              <a:t>The key, signature, or hash of the executable is stored in the authorized signature database</a:t>
            </a:r>
          </a:p>
          <a:p>
            <a:r>
              <a:rPr lang="en-US" sz="2200" dirty="0" smtClean="0">
                <a:latin typeface="Arial" panose="020B0604020202020204" pitchFamily="34" charset="0"/>
                <a:cs typeface="Arial" panose="020B0604020202020204" pitchFamily="34" charset="0"/>
              </a:rPr>
              <a:t>UEFI components that are flash based (SEC, PEI, </a:t>
            </a:r>
            <a:r>
              <a:rPr lang="en-US" sz="2200" dirty="0" err="1" smtClean="0">
                <a:latin typeface="Arial" panose="020B0604020202020204" pitchFamily="34" charset="0"/>
                <a:cs typeface="Arial" panose="020B0604020202020204" pitchFamily="34" charset="0"/>
              </a:rPr>
              <a:t>DXECore</a:t>
            </a:r>
            <a:r>
              <a:rPr lang="en-US" sz="2200" dirty="0" smtClean="0">
                <a:latin typeface="Arial" panose="020B0604020202020204" pitchFamily="34" charset="0"/>
                <a:cs typeface="Arial" panose="020B0604020202020204" pitchFamily="34" charset="0"/>
              </a:rPr>
              <a:t>) are not verified for signature</a:t>
            </a:r>
          </a:p>
          <a:p>
            <a:pPr lvl="1"/>
            <a:r>
              <a:rPr lang="en-US" sz="2000" dirty="0" smtClean="0">
                <a:latin typeface="Arial" panose="020B0604020202020204" pitchFamily="34" charset="0"/>
                <a:cs typeface="Arial" panose="020B0604020202020204" pitchFamily="34" charset="0"/>
              </a:rPr>
              <a:t>The BIOS flash image has its signature checked during the update process (firmware signing)</a:t>
            </a:r>
          </a:p>
          <a:p>
            <a:r>
              <a:rPr lang="en-US" sz="2200" dirty="0" err="1" smtClean="0">
                <a:latin typeface="Arial" panose="020B0604020202020204" pitchFamily="34" charset="0"/>
                <a:cs typeface="Arial" panose="020B0604020202020204" pitchFamily="34" charset="0"/>
              </a:rPr>
              <a:t>Yuriy</a:t>
            </a:r>
            <a:r>
              <a:rPr lang="en-US" sz="2200" dirty="0" smtClean="0">
                <a:latin typeface="Arial" panose="020B0604020202020204" pitchFamily="34" charset="0"/>
                <a:cs typeface="Arial" panose="020B0604020202020204" pitchFamily="34" charset="0"/>
              </a:rPr>
              <a:t> </a:t>
            </a:r>
            <a:r>
              <a:rPr lang="en-US" sz="2200" dirty="0" err="1" smtClean="0">
                <a:latin typeface="Arial" panose="020B0604020202020204" pitchFamily="34" charset="0"/>
                <a:cs typeface="Arial" panose="020B0604020202020204" pitchFamily="34" charset="0"/>
              </a:rPr>
              <a:t>Bulygin</a:t>
            </a:r>
            <a:r>
              <a:rPr lang="en-US" sz="2200" dirty="0" smtClean="0">
                <a:latin typeface="Arial" panose="020B0604020202020204" pitchFamily="34" charset="0"/>
                <a:cs typeface="Arial" panose="020B0604020202020204" pitchFamily="34" charset="0"/>
              </a:rPr>
              <a:t>, Andrew </a:t>
            </a:r>
            <a:r>
              <a:rPr lang="en-US" sz="2200" dirty="0" err="1" smtClean="0">
                <a:latin typeface="Arial" panose="020B0604020202020204" pitchFamily="34" charset="0"/>
                <a:cs typeface="Arial" panose="020B0604020202020204" pitchFamily="34" charset="0"/>
              </a:rPr>
              <a:t>Furtak</a:t>
            </a:r>
            <a:r>
              <a:rPr lang="en-US" sz="2200" dirty="0">
                <a:latin typeface="Arial" panose="020B0604020202020204" pitchFamily="34" charset="0"/>
                <a:cs typeface="Arial" panose="020B0604020202020204" pitchFamily="34" charset="0"/>
              </a:rPr>
              <a:t>, and </a:t>
            </a:r>
            <a:r>
              <a:rPr lang="en-US" sz="2200" dirty="0" err="1">
                <a:latin typeface="Arial" panose="020B0604020202020204" pitchFamily="34" charset="0"/>
                <a:cs typeface="Arial" panose="020B0604020202020204" pitchFamily="34" charset="0"/>
              </a:rPr>
              <a:t>Oleksandr</a:t>
            </a:r>
            <a:r>
              <a:rPr lang="en-US" sz="2200" dirty="0">
                <a:latin typeface="Arial" panose="020B0604020202020204" pitchFamily="34" charset="0"/>
                <a:cs typeface="Arial" panose="020B0604020202020204" pitchFamily="34" charset="0"/>
              </a:rPr>
              <a:t> </a:t>
            </a:r>
            <a:r>
              <a:rPr lang="en-US" sz="2200" dirty="0" err="1" smtClean="0">
                <a:latin typeface="Arial" panose="020B0604020202020204" pitchFamily="34" charset="0"/>
                <a:cs typeface="Arial" panose="020B0604020202020204" pitchFamily="34" charset="0"/>
              </a:rPr>
              <a:t>Bazhaniuk</a:t>
            </a:r>
            <a:r>
              <a:rPr lang="en-US" sz="2200" dirty="0" smtClean="0">
                <a:latin typeface="Arial" panose="020B0604020202020204" pitchFamily="34" charset="0"/>
                <a:cs typeface="Arial" panose="020B0604020202020204" pitchFamily="34" charset="0"/>
              </a:rPr>
              <a:t> have the best slides that describe the Secure Boot process</a:t>
            </a:r>
          </a:p>
          <a:p>
            <a:pPr lvl="1"/>
            <a:r>
              <a:rPr lang="en-US" sz="2000" dirty="0">
                <a:latin typeface="Arial" panose="020B0604020202020204" pitchFamily="34" charset="0"/>
                <a:cs typeface="Arial" panose="020B0604020202020204" pitchFamily="34" charset="0"/>
                <a:hlinkClick r:id="rId2"/>
              </a:rPr>
              <a:t>http://</a:t>
            </a:r>
            <a:r>
              <a:rPr lang="en-US" sz="2000" dirty="0" smtClean="0">
                <a:latin typeface="Arial" panose="020B0604020202020204" pitchFamily="34" charset="0"/>
                <a:cs typeface="Arial" panose="020B0604020202020204" pitchFamily="34" charset="0"/>
                <a:hlinkClick r:id="rId2"/>
              </a:rPr>
              <a:t>c7zero.info/stuff/Windows8SecureBoot_Bulygin-Furtak-Bazhniuk_BHUSA2013.pdf</a:t>
            </a:r>
            <a:r>
              <a:rPr lang="en-US" sz="2000" dirty="0" smtClean="0">
                <a:latin typeface="Arial" panose="020B0604020202020204" pitchFamily="34" charset="0"/>
                <a:cs typeface="Arial" panose="020B0604020202020204" pitchFamily="34" charset="0"/>
              </a:rPr>
              <a:t> (Black Hat USA 2013)</a:t>
            </a:r>
          </a:p>
          <a:p>
            <a:pPr lvl="1"/>
            <a:endParaRPr lang="en-US" sz="18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33</a:t>
            </a:fld>
            <a:endParaRPr lang="en-US"/>
          </a:p>
        </p:txBody>
      </p:sp>
    </p:spTree>
    <p:extLst>
      <p:ext uri="{BB962C8B-B14F-4D97-AF65-F5344CB8AC3E}">
        <p14:creationId xmlns:p14="http://schemas.microsoft.com/office/powerpoint/2010/main" val="22017691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914400"/>
            <a:ext cx="7791450" cy="45108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152400"/>
            <a:ext cx="8229600" cy="944562"/>
          </a:xfrm>
        </p:spPr>
        <p:txBody>
          <a:bodyPr>
            <a:normAutofit/>
          </a:bodyPr>
          <a:lstStyle/>
          <a:p>
            <a:r>
              <a:rPr lang="en-US" sz="3200" dirty="0" smtClean="0">
                <a:latin typeface="Arial" panose="020B0604020202020204" pitchFamily="34" charset="0"/>
                <a:cs typeface="Arial" panose="020B0604020202020204" pitchFamily="34" charset="0"/>
              </a:rPr>
              <a:t>Firmware Signing</a:t>
            </a:r>
            <a:endParaRPr lang="en-US" sz="3200" dirty="0">
              <a:latin typeface="Arial" panose="020B0604020202020204" pitchFamily="34" charset="0"/>
              <a:cs typeface="Arial" panose="020B0604020202020204" pitchFamily="34" charset="0"/>
            </a:endParaRPr>
          </a:p>
        </p:txBody>
      </p:sp>
      <p:sp>
        <p:nvSpPr>
          <p:cNvPr id="5" name="Content Placeholder 2"/>
          <p:cNvSpPr>
            <a:spLocks noGrp="1"/>
          </p:cNvSpPr>
          <p:nvPr>
            <p:ph idx="1"/>
          </p:nvPr>
        </p:nvSpPr>
        <p:spPr>
          <a:xfrm>
            <a:off x="500743" y="5425240"/>
            <a:ext cx="8229600" cy="1127960"/>
          </a:xfrm>
        </p:spPr>
        <p:txBody>
          <a:bodyPr>
            <a:normAutofit/>
          </a:bodyPr>
          <a:lstStyle/>
          <a:p>
            <a:r>
              <a:rPr lang="en-US" sz="2200" dirty="0" smtClean="0">
                <a:latin typeface="Arial" panose="020B0604020202020204" pitchFamily="34" charset="0"/>
                <a:cs typeface="Arial" panose="020B0604020202020204" pitchFamily="34" charset="0"/>
              </a:rPr>
              <a:t>Flash-based UEFI components are verified only during the update process when the whole BIOS image has its signature verified</a:t>
            </a:r>
          </a:p>
        </p:txBody>
      </p:sp>
      <p:sp>
        <p:nvSpPr>
          <p:cNvPr id="4" name="TextBox 3"/>
          <p:cNvSpPr txBox="1"/>
          <p:nvPr/>
        </p:nvSpPr>
        <p:spPr>
          <a:xfrm>
            <a:off x="-17192" y="6519446"/>
            <a:ext cx="8181535"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hlinkClick r:id="rId3"/>
              </a:rPr>
              <a:t>http://c7zero.info/stuff/Windows8SecureBoot_Bulygin-Furtak-Bazhniuk_BHUSA2013.pdf</a:t>
            </a:r>
            <a:endParaRPr lang="en-US" sz="1600"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34</a:t>
            </a:fld>
            <a:endParaRPr lang="en-US"/>
          </a:p>
        </p:txBody>
      </p:sp>
    </p:spTree>
    <p:extLst>
      <p:ext uri="{BB962C8B-B14F-4D97-AF65-F5344CB8AC3E}">
        <p14:creationId xmlns:p14="http://schemas.microsoft.com/office/powerpoint/2010/main" val="35127022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normAutofit/>
          </a:bodyPr>
          <a:lstStyle/>
          <a:p>
            <a:r>
              <a:rPr lang="en-US" sz="3200" dirty="0" smtClean="0">
                <a:latin typeface="Arial" panose="020B0604020202020204" pitchFamily="34" charset="0"/>
                <a:cs typeface="Arial" panose="020B0604020202020204" pitchFamily="34" charset="0"/>
              </a:rPr>
              <a:t>UEFI Secure Boot</a:t>
            </a:r>
            <a:endParaRPr lang="en-US" sz="3200" dirty="0">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903514"/>
            <a:ext cx="7696200" cy="44634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Content Placeholder 2"/>
          <p:cNvSpPr>
            <a:spLocks noGrp="1"/>
          </p:cNvSpPr>
          <p:nvPr>
            <p:ph idx="1"/>
          </p:nvPr>
        </p:nvSpPr>
        <p:spPr>
          <a:xfrm>
            <a:off x="533400" y="5399638"/>
            <a:ext cx="8229600" cy="1119807"/>
          </a:xfrm>
        </p:spPr>
        <p:txBody>
          <a:bodyPr>
            <a:normAutofit lnSpcReduction="10000"/>
          </a:bodyPr>
          <a:lstStyle/>
          <a:p>
            <a:r>
              <a:rPr lang="en-US" sz="2200" dirty="0" smtClean="0">
                <a:latin typeface="Arial" panose="020B0604020202020204" pitchFamily="34" charset="0"/>
                <a:cs typeface="Arial" panose="020B0604020202020204" pitchFamily="34" charset="0"/>
              </a:rPr>
              <a:t>DXE verifies non-embedded XROMs, DXE drivers, UEFI applications and boot loader(s)</a:t>
            </a:r>
          </a:p>
          <a:p>
            <a:r>
              <a:rPr lang="en-US" sz="2200" dirty="0" smtClean="0">
                <a:latin typeface="Arial" panose="020B0604020202020204" pitchFamily="34" charset="0"/>
                <a:cs typeface="Arial" panose="020B0604020202020204" pitchFamily="34" charset="0"/>
              </a:rPr>
              <a:t>This is the UEFI Secure Boot process</a:t>
            </a:r>
          </a:p>
        </p:txBody>
      </p:sp>
      <p:sp>
        <p:nvSpPr>
          <p:cNvPr id="6" name="TextBox 5"/>
          <p:cNvSpPr txBox="1"/>
          <p:nvPr/>
        </p:nvSpPr>
        <p:spPr>
          <a:xfrm>
            <a:off x="-17192" y="6519446"/>
            <a:ext cx="8181535"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hlinkClick r:id="rId3"/>
              </a:rPr>
              <a:t>http://c7zero.info/stuff/Windows8SecureBoot_Bulygin-Furtak-Bazhniuk_BHUSA2013.pdf</a:t>
            </a:r>
            <a:endParaRPr lang="en-US" sz="1600"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35</a:t>
            </a:fld>
            <a:endParaRPr lang="en-US"/>
          </a:p>
        </p:txBody>
      </p:sp>
    </p:spTree>
    <p:extLst>
      <p:ext uri="{BB962C8B-B14F-4D97-AF65-F5344CB8AC3E}">
        <p14:creationId xmlns:p14="http://schemas.microsoft.com/office/powerpoint/2010/main" val="17287183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normAutofit/>
          </a:bodyPr>
          <a:lstStyle/>
          <a:p>
            <a:r>
              <a:rPr lang="en-US" sz="3200" dirty="0" smtClean="0">
                <a:latin typeface="Arial" panose="020B0604020202020204" pitchFamily="34" charset="0"/>
                <a:cs typeface="Arial" panose="020B0604020202020204" pitchFamily="34" charset="0"/>
              </a:rPr>
              <a:t>Windows 8 Secure Boot</a:t>
            </a:r>
            <a:endParaRPr lang="en-US" sz="3200" dirty="0">
              <a:latin typeface="Arial" panose="020B0604020202020204" pitchFamily="34" charset="0"/>
              <a:cs typeface="Arial" panose="020B0604020202020204" pitchFamily="34" charset="0"/>
            </a:endParaRPr>
          </a:p>
        </p:txBody>
      </p:sp>
      <p:sp>
        <p:nvSpPr>
          <p:cNvPr id="5" name="Content Placeholder 2"/>
          <p:cNvSpPr>
            <a:spLocks noGrp="1"/>
          </p:cNvSpPr>
          <p:nvPr>
            <p:ph idx="1"/>
          </p:nvPr>
        </p:nvSpPr>
        <p:spPr>
          <a:xfrm>
            <a:off x="533400" y="5399638"/>
            <a:ext cx="8229600" cy="1119807"/>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Microsoft Windows 8 adds to the UEFI secure boot process</a:t>
            </a:r>
          </a:p>
          <a:p>
            <a:r>
              <a:rPr lang="en-US" sz="2200" dirty="0" smtClean="0">
                <a:latin typeface="Arial" panose="020B0604020202020204" pitchFamily="34" charset="0"/>
                <a:cs typeface="Arial" panose="020B0604020202020204" pitchFamily="34" charset="0"/>
              </a:rPr>
              <a:t>Establishes a chain of verification</a:t>
            </a:r>
          </a:p>
          <a:p>
            <a:r>
              <a:rPr lang="en-US" sz="2200" dirty="0" smtClean="0">
                <a:latin typeface="Arial" panose="020B0604020202020204" pitchFamily="34" charset="0"/>
                <a:cs typeface="Arial" panose="020B0604020202020204" pitchFamily="34" charset="0"/>
              </a:rPr>
              <a:t>UEFI Boot Loader -&gt; OS Loader -&gt; OS Kernel -&gt; OS Drivers</a:t>
            </a:r>
          </a:p>
        </p:txBody>
      </p:sp>
      <p:sp>
        <p:nvSpPr>
          <p:cNvPr id="6" name="TextBox 5"/>
          <p:cNvSpPr txBox="1"/>
          <p:nvPr/>
        </p:nvSpPr>
        <p:spPr>
          <a:xfrm>
            <a:off x="-17192" y="6519446"/>
            <a:ext cx="8181535" cy="338554"/>
          </a:xfrm>
          <a:prstGeom prst="rect">
            <a:avLst/>
          </a:prstGeom>
          <a:noFill/>
        </p:spPr>
        <p:txBody>
          <a:bodyPr wrap="none" rtlCol="0">
            <a:spAutoFit/>
          </a:bodyPr>
          <a:lstStyle/>
          <a:p>
            <a:r>
              <a:rPr lang="en-US" sz="1600" dirty="0">
                <a:latin typeface="Arial" panose="020B0604020202020204" pitchFamily="34" charset="0"/>
                <a:cs typeface="Arial" panose="020B0604020202020204" pitchFamily="34" charset="0"/>
                <a:hlinkClick r:id="rId2"/>
              </a:rPr>
              <a:t>http://c7zero.info/stuff/Windows8SecureBoot_Bulygin-Furtak-Bazhniuk_BHUSA2013.pdf</a:t>
            </a:r>
            <a:endParaRPr lang="en-US" sz="16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0093" y="838200"/>
            <a:ext cx="7334250" cy="44407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lstStyle/>
          <a:p>
            <a:fld id="{B6F15528-21DE-4FAA-801E-634DDDAF4B2B}" type="slidenum">
              <a:rPr lang="en-US" smtClean="0"/>
              <a:pPr/>
              <a:t>36</a:t>
            </a:fld>
            <a:endParaRPr lang="en-US"/>
          </a:p>
        </p:txBody>
      </p:sp>
    </p:spTree>
    <p:extLst>
      <p:ext uri="{BB962C8B-B14F-4D97-AF65-F5344CB8AC3E}">
        <p14:creationId xmlns:p14="http://schemas.microsoft.com/office/powerpoint/2010/main" val="4477593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a:latin typeface="Arial" panose="020B0604020202020204" pitchFamily="34" charset="0"/>
                <a:cs typeface="Arial" panose="020B0604020202020204" pitchFamily="34" charset="0"/>
              </a:rPr>
              <a:t>UEFI Variables (Keys and Key Stores)</a:t>
            </a:r>
          </a:p>
        </p:txBody>
      </p:sp>
      <p:sp>
        <p:nvSpPr>
          <p:cNvPr id="3" name="Content Placeholder 2"/>
          <p:cNvSpPr>
            <a:spLocks noGrp="1"/>
          </p:cNvSpPr>
          <p:nvPr>
            <p:ph idx="1"/>
          </p:nvPr>
        </p:nvSpPr>
        <p:spPr>
          <a:xfrm>
            <a:off x="457200" y="1295400"/>
            <a:ext cx="8229600" cy="5257800"/>
          </a:xfrm>
        </p:spPr>
        <p:txBody>
          <a:bodyPr>
            <a:normAutofit/>
          </a:bodyPr>
          <a:lstStyle/>
          <a:p>
            <a:r>
              <a:rPr lang="en-US" sz="2200" dirty="0" smtClean="0">
                <a:latin typeface="Arial" panose="020B0604020202020204" pitchFamily="34" charset="0"/>
                <a:cs typeface="Arial" panose="020B0604020202020204" pitchFamily="34" charset="0"/>
              </a:rPr>
              <a:t>UEFI implements 4 “variables” which store keys, signatures, and/or hashes:</a:t>
            </a:r>
          </a:p>
          <a:p>
            <a:r>
              <a:rPr lang="en-US" sz="2200" dirty="0" smtClean="0">
                <a:latin typeface="Arial" panose="020B0604020202020204" pitchFamily="34" charset="0"/>
                <a:cs typeface="Arial" panose="020B0604020202020204" pitchFamily="34" charset="0"/>
              </a:rPr>
              <a:t>Platform Key (PK)</a:t>
            </a:r>
          </a:p>
          <a:p>
            <a:pPr lvl="1"/>
            <a:r>
              <a:rPr lang="en-US" sz="1800" dirty="0" smtClean="0">
                <a:latin typeface="Arial" panose="020B0604020202020204" pitchFamily="34" charset="0"/>
                <a:cs typeface="Arial" panose="020B0604020202020204" pitchFamily="34" charset="0"/>
              </a:rPr>
              <a:t>Controls access to itself and the KEK variables</a:t>
            </a:r>
          </a:p>
          <a:p>
            <a:pPr lvl="1"/>
            <a:r>
              <a:rPr lang="en-US" sz="1800" dirty="0" smtClean="0">
                <a:latin typeface="Arial" panose="020B0604020202020204" pitchFamily="34" charset="0"/>
                <a:cs typeface="Arial" panose="020B0604020202020204" pitchFamily="34" charset="0"/>
              </a:rPr>
              <a:t>Only a physically present user or an application which has been signed with the PK is supposed to be able to modify this variable</a:t>
            </a:r>
          </a:p>
          <a:p>
            <a:pPr lvl="1"/>
            <a:r>
              <a:rPr lang="en-US" sz="1800" dirty="0" smtClean="0">
                <a:latin typeface="Arial" panose="020B0604020202020204" pitchFamily="34" charset="0"/>
                <a:cs typeface="Arial" panose="020B0604020202020204" pitchFamily="34" charset="0"/>
              </a:rPr>
              <a:t>Required to implement Secure Boot, otherwise the system is in Setup </a:t>
            </a:r>
            <a:r>
              <a:rPr lang="en-US" sz="1800" dirty="0">
                <a:latin typeface="Arial" panose="020B0604020202020204" pitchFamily="34" charset="0"/>
                <a:cs typeface="Arial" panose="020B0604020202020204" pitchFamily="34" charset="0"/>
              </a:rPr>
              <a:t>M</a:t>
            </a:r>
            <a:r>
              <a:rPr lang="en-US" sz="1800" dirty="0" smtClean="0">
                <a:latin typeface="Arial" panose="020B0604020202020204" pitchFamily="34" charset="0"/>
                <a:cs typeface="Arial" panose="020B0604020202020204" pitchFamily="34" charset="0"/>
              </a:rPr>
              <a:t>ode where keys can be trivially modified by any application </a:t>
            </a:r>
          </a:p>
          <a:p>
            <a:r>
              <a:rPr lang="en-US" sz="2200" dirty="0" smtClean="0">
                <a:latin typeface="Arial" panose="020B0604020202020204" pitchFamily="34" charset="0"/>
                <a:cs typeface="Arial" panose="020B0604020202020204" pitchFamily="34" charset="0"/>
              </a:rPr>
              <a:t>Key Exchange Key (KEK) </a:t>
            </a:r>
          </a:p>
          <a:p>
            <a:pPr lvl="1"/>
            <a:r>
              <a:rPr lang="en-US" sz="1800" dirty="0">
                <a:latin typeface="Arial" panose="020B0604020202020204" pitchFamily="34" charset="0"/>
                <a:cs typeface="Arial" panose="020B0604020202020204" pitchFamily="34" charset="0"/>
              </a:rPr>
              <a:t>U</a:t>
            </a:r>
            <a:r>
              <a:rPr lang="en-US" sz="1800" dirty="0" smtClean="0">
                <a:latin typeface="Arial" panose="020B0604020202020204" pitchFamily="34" charset="0"/>
                <a:cs typeface="Arial" panose="020B0604020202020204" pitchFamily="34" charset="0"/>
              </a:rPr>
              <a:t>sed </a:t>
            </a:r>
            <a:r>
              <a:rPr lang="en-US" sz="1800" dirty="0">
                <a:latin typeface="Arial" panose="020B0604020202020204" pitchFamily="34" charset="0"/>
                <a:cs typeface="Arial" panose="020B0604020202020204" pitchFamily="34" charset="0"/>
              </a:rPr>
              <a:t>to update the signature database </a:t>
            </a:r>
            <a:endParaRPr lang="en-US" sz="18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Used to sign </a:t>
            </a:r>
            <a:r>
              <a:rPr lang="en-US" sz="1800" dirty="0">
                <a:latin typeface="Arial" panose="020B0604020202020204" pitchFamily="34" charset="0"/>
                <a:cs typeface="Arial" panose="020B0604020202020204" pitchFamily="34" charset="0"/>
              </a:rPr>
              <a:t>.</a:t>
            </a:r>
            <a:r>
              <a:rPr lang="en-US" sz="1800" dirty="0" err="1">
                <a:latin typeface="Arial" panose="020B0604020202020204" pitchFamily="34" charset="0"/>
                <a:cs typeface="Arial" panose="020B0604020202020204" pitchFamily="34" charset="0"/>
              </a:rPr>
              <a:t>efi</a:t>
            </a:r>
            <a:r>
              <a:rPr lang="en-US" sz="1800" dirty="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binaries </a:t>
            </a:r>
            <a:r>
              <a:rPr lang="en-US" sz="1800" dirty="0">
                <a:latin typeface="Arial" panose="020B0604020202020204" pitchFamily="34" charset="0"/>
                <a:cs typeface="Arial" panose="020B0604020202020204" pitchFamily="34" charset="0"/>
              </a:rPr>
              <a:t>so they may </a:t>
            </a:r>
            <a:r>
              <a:rPr lang="en-US" sz="1800" dirty="0" smtClean="0">
                <a:latin typeface="Arial" panose="020B0604020202020204" pitchFamily="34" charset="0"/>
                <a:cs typeface="Arial" panose="020B0604020202020204" pitchFamily="34" charset="0"/>
              </a:rPr>
              <a:t>execute </a:t>
            </a:r>
          </a:p>
          <a:p>
            <a:r>
              <a:rPr lang="en-US" sz="2200" dirty="0">
                <a:latin typeface="Arial" panose="020B0604020202020204" pitchFamily="34" charset="0"/>
                <a:cs typeface="Arial" panose="020B0604020202020204" pitchFamily="34" charset="0"/>
              </a:rPr>
              <a:t>Signature Database (DB)</a:t>
            </a:r>
          </a:p>
          <a:p>
            <a:pPr lvl="1"/>
            <a:r>
              <a:rPr lang="en-US" sz="1800" dirty="0">
                <a:latin typeface="Arial" panose="020B0604020202020204" pitchFamily="34" charset="0"/>
                <a:cs typeface="Arial" panose="020B0604020202020204" pitchFamily="34" charset="0"/>
              </a:rPr>
              <a:t>A whitelist of keys, signatures and/or hashes of binaries </a:t>
            </a:r>
          </a:p>
          <a:p>
            <a:r>
              <a:rPr lang="en-US" sz="2200" dirty="0" smtClean="0">
                <a:latin typeface="Arial" panose="020B0604020202020204" pitchFamily="34" charset="0"/>
                <a:cs typeface="Arial" panose="020B0604020202020204" pitchFamily="34" charset="0"/>
              </a:rPr>
              <a:t>Forbidden </a:t>
            </a:r>
            <a:r>
              <a:rPr lang="en-US" sz="2200" dirty="0">
                <a:latin typeface="Arial" panose="020B0604020202020204" pitchFamily="34" charset="0"/>
                <a:cs typeface="Arial" panose="020B0604020202020204" pitchFamily="34" charset="0"/>
              </a:rPr>
              <a:t>Database (DBX)</a:t>
            </a:r>
          </a:p>
          <a:p>
            <a:pPr lvl="1"/>
            <a:r>
              <a:rPr lang="en-US" sz="1800" dirty="0">
                <a:latin typeface="Arial" panose="020B0604020202020204" pitchFamily="34" charset="0"/>
                <a:cs typeface="Arial" panose="020B0604020202020204" pitchFamily="34" charset="0"/>
              </a:rPr>
              <a:t>A blacklist of keys, signatures, and/or hashes of binaries </a:t>
            </a:r>
          </a:p>
        </p:txBody>
      </p:sp>
      <p:sp>
        <p:nvSpPr>
          <p:cNvPr id="4" name="TextBox 3"/>
          <p:cNvSpPr txBox="1"/>
          <p:nvPr/>
        </p:nvSpPr>
        <p:spPr>
          <a:xfrm>
            <a:off x="0" y="6550223"/>
            <a:ext cx="2164119" cy="307777"/>
          </a:xfrm>
          <a:prstGeom prst="rect">
            <a:avLst/>
          </a:prstGeom>
          <a:noFill/>
        </p:spPr>
        <p:txBody>
          <a:bodyPr wrap="none" rtlCol="0">
            <a:spAutoFit/>
          </a:bodyPr>
          <a:lstStyle/>
          <a:p>
            <a:r>
              <a:rPr lang="en-US" sz="1400" dirty="0"/>
              <a:t>UEFI Version 2.3.1, Errata C</a:t>
            </a:r>
          </a:p>
        </p:txBody>
      </p:sp>
      <p:sp>
        <p:nvSpPr>
          <p:cNvPr id="5" name="Slide Number Placeholder 4"/>
          <p:cNvSpPr>
            <a:spLocks noGrp="1"/>
          </p:cNvSpPr>
          <p:nvPr>
            <p:ph type="sldNum" sz="quarter" idx="12"/>
          </p:nvPr>
        </p:nvSpPr>
        <p:spPr/>
        <p:txBody>
          <a:bodyPr/>
          <a:lstStyle/>
          <a:p>
            <a:fld id="{B6F15528-21DE-4FAA-801E-634DDDAF4B2B}" type="slidenum">
              <a:rPr lang="en-US" smtClean="0"/>
              <a:pPr/>
              <a:t>37</a:t>
            </a:fld>
            <a:endParaRPr lang="en-US"/>
          </a:p>
        </p:txBody>
      </p:sp>
    </p:spTree>
    <p:extLst>
      <p:ext uri="{BB962C8B-B14F-4D97-AF65-F5344CB8AC3E}">
        <p14:creationId xmlns:p14="http://schemas.microsoft.com/office/powerpoint/2010/main" val="25412373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a:latin typeface="Arial" panose="020B0604020202020204" pitchFamily="34" charset="0"/>
                <a:cs typeface="Arial" panose="020B0604020202020204" pitchFamily="34" charset="0"/>
              </a:rPr>
              <a:t>UEFI Variables (Keys and Key Stores)</a:t>
            </a:r>
          </a:p>
        </p:txBody>
      </p:sp>
      <p:sp>
        <p:nvSpPr>
          <p:cNvPr id="3" name="Content Placeholder 2"/>
          <p:cNvSpPr>
            <a:spLocks noGrp="1"/>
          </p:cNvSpPr>
          <p:nvPr>
            <p:ph idx="1"/>
          </p:nvPr>
        </p:nvSpPr>
        <p:spPr>
          <a:xfrm>
            <a:off x="457200" y="1676400"/>
            <a:ext cx="8229600" cy="4876800"/>
          </a:xfrm>
        </p:spPr>
        <p:txBody>
          <a:bodyPr>
            <a:normAutofit lnSpcReduction="10000"/>
          </a:bodyPr>
          <a:lstStyle/>
          <a:p>
            <a:r>
              <a:rPr lang="en-US" sz="2200" dirty="0" smtClean="0">
                <a:latin typeface="Arial" panose="020B0604020202020204" pitchFamily="34" charset="0"/>
                <a:cs typeface="Arial" panose="020B0604020202020204" pitchFamily="34" charset="0"/>
              </a:rPr>
              <a:t>As stated earlier, these variables are stored on the Flash file system</a:t>
            </a:r>
          </a:p>
          <a:p>
            <a:r>
              <a:rPr lang="en-US" sz="2200" dirty="0" smtClean="0">
                <a:latin typeface="Arial" panose="020B0604020202020204" pitchFamily="34" charset="0"/>
                <a:cs typeface="Arial" panose="020B0604020202020204" pitchFamily="34" charset="0"/>
              </a:rPr>
              <a:t>Thus, if the SPI flash isn’t locked down properly, these keys/hashes can be overwritten by an attacker</a:t>
            </a:r>
          </a:p>
          <a:p>
            <a:r>
              <a:rPr lang="en-US" sz="2200" dirty="0" smtClean="0">
                <a:latin typeface="Arial" panose="020B0604020202020204" pitchFamily="34" charset="0"/>
                <a:cs typeface="Arial" panose="020B0604020202020204" pitchFamily="34" charset="0"/>
              </a:rPr>
              <a:t>The problem is, the UEFI variables must rely solely on SMM to protect them!</a:t>
            </a:r>
            <a:endParaRPr lang="en-US" sz="1800" dirty="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The secondary line of defense, the Protected Range registers cannot be used</a:t>
            </a:r>
          </a:p>
          <a:p>
            <a:r>
              <a:rPr lang="en-US" sz="2200" dirty="0" smtClean="0">
                <a:latin typeface="Arial" panose="020B0604020202020204" pitchFamily="34" charset="0"/>
                <a:cs typeface="Arial" panose="020B0604020202020204" pitchFamily="34" charset="0"/>
              </a:rPr>
              <a:t>The UEFI variables must be kept writeable because at some point the system is going to need to write to them</a:t>
            </a:r>
          </a:p>
          <a:p>
            <a:r>
              <a:rPr lang="en-US" sz="2200" dirty="0" smtClean="0">
                <a:latin typeface="Arial" panose="020B0604020202020204" pitchFamily="34" charset="0"/>
                <a:cs typeface="Arial" panose="020B0604020202020204" pitchFamily="34" charset="0"/>
              </a:rPr>
              <a:t>We saw this yesterday in the </a:t>
            </a:r>
            <a:r>
              <a:rPr lang="en-US" sz="2200" dirty="0" err="1" smtClean="0">
                <a:latin typeface="Arial" panose="020B0604020202020204" pitchFamily="34" charset="0"/>
                <a:cs typeface="Arial" panose="020B0604020202020204" pitchFamily="34" charset="0"/>
              </a:rPr>
              <a:t>Charizard</a:t>
            </a:r>
            <a:r>
              <a:rPr lang="en-US" sz="2200" dirty="0" smtClean="0">
                <a:latin typeface="Arial" panose="020B0604020202020204" pitchFamily="34" charset="0"/>
                <a:cs typeface="Arial" panose="020B0604020202020204" pitchFamily="34" charset="0"/>
              </a:rPr>
              <a:t> video where my colleague Sam suppressed SMI and wrote directly to the flash BIOS to add the hash of a malicious boot loader to the DB whitelist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38</a:t>
            </a:fld>
            <a:endParaRPr lang="en-US"/>
          </a:p>
        </p:txBody>
      </p:sp>
    </p:spTree>
    <p:extLst>
      <p:ext uri="{BB962C8B-B14F-4D97-AF65-F5344CB8AC3E}">
        <p14:creationId xmlns:p14="http://schemas.microsoft.com/office/powerpoint/2010/main" val="3401522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latin typeface="Arial" panose="020B0604020202020204" pitchFamily="34" charset="0"/>
                <a:cs typeface="Arial" panose="020B0604020202020204" pitchFamily="34" charset="0"/>
              </a:rPr>
              <a:t>SMM_BWP revisited</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191000"/>
            <a:ext cx="8229600" cy="2176046"/>
          </a:xfrm>
        </p:spPr>
        <p:txBody>
          <a:bodyPr>
            <a:normAutofit fontScale="92500" lnSpcReduction="20000"/>
          </a:bodyPr>
          <a:lstStyle/>
          <a:p>
            <a:r>
              <a:rPr lang="en-US" sz="2400" dirty="0" smtClean="0">
                <a:latin typeface="Arial" panose="020B0604020202020204" pitchFamily="34" charset="0"/>
                <a:cs typeface="Arial" panose="020B0604020202020204" pitchFamily="34" charset="0"/>
              </a:rPr>
              <a:t>The good news is that Intel provides a way to prevent this problem (or at least significantly raise the security level)</a:t>
            </a:r>
          </a:p>
          <a:p>
            <a:r>
              <a:rPr lang="en-US" sz="2400" dirty="0" smtClean="0">
                <a:latin typeface="Arial" panose="020B0604020202020204" pitchFamily="34" charset="0"/>
                <a:cs typeface="Arial" panose="020B0604020202020204" pitchFamily="34" charset="0"/>
              </a:rPr>
              <a:t>BIOS can only be written to when the processor is in SMM</a:t>
            </a:r>
            <a:endParaRPr lang="en-US" sz="2400" dirty="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The attacker is forced to subvert SMM before they can flash the BIOS</a:t>
            </a:r>
          </a:p>
          <a:p>
            <a:r>
              <a:rPr lang="en-US" sz="2400" dirty="0">
                <a:latin typeface="Arial" panose="020B0604020202020204" pitchFamily="34" charset="0"/>
                <a:cs typeface="Arial" panose="020B0604020202020204" pitchFamily="34" charset="0"/>
              </a:rPr>
              <a:t>Such a useful register: prevents SMI suppression attacks on BIOS flash, protects UEFI Secure Boot </a:t>
            </a:r>
            <a:r>
              <a:rPr lang="en-US" sz="2400" dirty="0" smtClean="0">
                <a:latin typeface="Arial" panose="020B0604020202020204" pitchFamily="34" charset="0"/>
                <a:cs typeface="Arial" panose="020B0604020202020204" pitchFamily="34" charset="0"/>
              </a:rPr>
              <a:t>variables…</a:t>
            </a:r>
            <a:endParaRPr lang="en-US" sz="2400" dirty="0">
              <a:latin typeface="Arial" panose="020B0604020202020204" pitchFamily="34" charset="0"/>
              <a:cs typeface="Arial" panose="020B0604020202020204" pitchFamily="34" charset="0"/>
            </a:endParaRPr>
          </a:p>
        </p:txBody>
      </p:sp>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433"/>
          <a:stretch/>
        </p:blipFill>
        <p:spPr bwMode="auto">
          <a:xfrm>
            <a:off x="1447800" y="1143000"/>
            <a:ext cx="6190753" cy="2895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0" y="6519446"/>
            <a:ext cx="7661140" cy="338554"/>
          </a:xfrm>
          <a:prstGeom prst="rect">
            <a:avLst/>
          </a:prstGeom>
          <a:noFill/>
        </p:spPr>
        <p:txBody>
          <a:bodyPr wrap="square" rtlCol="0">
            <a:spAutoFit/>
          </a:bodyPr>
          <a:lstStyle/>
          <a:p>
            <a:pPr>
              <a:spcAft>
                <a:spcPts val="600"/>
              </a:spcAft>
            </a:pPr>
            <a:r>
              <a:rPr lang="en-US" sz="1600" dirty="0" smtClean="0">
                <a:ea typeface="Verdana" pitchFamily="34" charset="0"/>
                <a:cs typeface="Verdana" pitchFamily="34" charset="0"/>
              </a:rPr>
              <a:t>Source: Intel 8-series-chipset-pch-datasheet.pdf</a:t>
            </a:r>
          </a:p>
        </p:txBody>
      </p:sp>
      <p:sp>
        <p:nvSpPr>
          <p:cNvPr id="4" name="Slide Number Placeholder 3"/>
          <p:cNvSpPr>
            <a:spLocks noGrp="1"/>
          </p:cNvSpPr>
          <p:nvPr>
            <p:ph type="sldNum" sz="quarter" idx="12"/>
          </p:nvPr>
        </p:nvSpPr>
        <p:spPr/>
        <p:txBody>
          <a:bodyPr/>
          <a:lstStyle/>
          <a:p>
            <a:fld id="{B6F15528-21DE-4FAA-801E-634DDDAF4B2B}" type="slidenum">
              <a:rPr lang="en-US" smtClean="0"/>
              <a:pPr/>
              <a:t>39</a:t>
            </a:fld>
            <a:endParaRPr lang="en-US"/>
          </a:p>
        </p:txBody>
      </p:sp>
    </p:spTree>
    <p:extLst>
      <p:ext uri="{BB962C8B-B14F-4D97-AF65-F5344CB8AC3E}">
        <p14:creationId xmlns:p14="http://schemas.microsoft.com/office/powerpoint/2010/main" val="24982651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Arial" panose="020B0604020202020204" pitchFamily="34" charset="0"/>
                <a:cs typeface="Arial" panose="020B0604020202020204" pitchFamily="34" charset="0"/>
              </a:rPr>
              <a:t>BIOS/UEFI Commonalities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447800"/>
            <a:ext cx="8229600" cy="5181600"/>
          </a:xfrm>
        </p:spPr>
        <p:txBody>
          <a:bodyPr>
            <a:normAutofit fontScale="92500"/>
          </a:bodyPr>
          <a:lstStyle/>
          <a:p>
            <a:r>
              <a:rPr lang="en-US" sz="2200" dirty="0" smtClean="0">
                <a:latin typeface="Arial" panose="020B0604020202020204" pitchFamily="34" charset="0"/>
                <a:cs typeface="Arial" panose="020B0604020202020204" pitchFamily="34" charset="0"/>
              </a:rPr>
              <a:t>BIOS and UEFI share 2 common traits:</a:t>
            </a:r>
          </a:p>
          <a:p>
            <a:pPr marL="457200" indent="-457200">
              <a:buFont typeface="+mj-lt"/>
              <a:buAutoNum type="arabicPeriod"/>
            </a:pPr>
            <a:r>
              <a:rPr lang="en-US" sz="2200" dirty="0" smtClean="0">
                <a:latin typeface="Arial" panose="020B0604020202020204" pitchFamily="34" charset="0"/>
                <a:cs typeface="Arial" panose="020B0604020202020204" pitchFamily="34" charset="0"/>
              </a:rPr>
              <a:t>Entry vector is the same</a:t>
            </a:r>
          </a:p>
          <a:p>
            <a:pPr marL="457200" indent="-457200">
              <a:buFont typeface="+mj-lt"/>
              <a:buAutoNum type="arabicPeriod"/>
            </a:pPr>
            <a:r>
              <a:rPr lang="en-US" sz="2200" dirty="0" smtClean="0">
                <a:latin typeface="Arial" panose="020B0604020202020204" pitchFamily="34" charset="0"/>
                <a:cs typeface="Arial" panose="020B0604020202020204" pitchFamily="34" charset="0"/>
              </a:rPr>
              <a:t>They sufficiently configure the system so that it can support the loading &amp; execution of an Operating System</a:t>
            </a:r>
            <a:endParaRPr lang="en-US" sz="2200" dirty="0">
              <a:latin typeface="Arial" panose="020B0604020202020204" pitchFamily="34" charset="0"/>
              <a:cs typeface="Arial" panose="020B0604020202020204" pitchFamily="34" charset="0"/>
            </a:endParaRPr>
          </a:p>
          <a:p>
            <a:pPr marL="857250" lvl="1" indent="-457200"/>
            <a:r>
              <a:rPr lang="en-US" sz="1800" dirty="0" smtClean="0">
                <a:latin typeface="Arial" panose="020B0604020202020204" pitchFamily="34" charset="0"/>
                <a:cs typeface="Arial" panose="020B0604020202020204" pitchFamily="34" charset="0"/>
              </a:rPr>
              <a:t>They go about it in different ways</a:t>
            </a:r>
          </a:p>
          <a:p>
            <a:pPr marL="857250" lvl="1" indent="-457200"/>
            <a:r>
              <a:rPr lang="en-US" sz="1800" dirty="0" smtClean="0">
                <a:latin typeface="Arial" panose="020B0604020202020204" pitchFamily="34" charset="0"/>
                <a:cs typeface="Arial" panose="020B0604020202020204" pitchFamily="34" charset="0"/>
              </a:rPr>
              <a:t>call it different names: POST/BIOS vs. Platform Initialization</a:t>
            </a:r>
          </a:p>
          <a:p>
            <a:pPr marL="857250" lvl="1" indent="-457200"/>
            <a:r>
              <a:rPr lang="en-US" sz="1800" dirty="0" smtClean="0">
                <a:latin typeface="Arial" panose="020B0604020202020204" pitchFamily="34" charset="0"/>
                <a:cs typeface="Arial" panose="020B0604020202020204" pitchFamily="34" charset="0"/>
              </a:rPr>
              <a:t>This should include properly locking down the platform for security</a:t>
            </a:r>
          </a:p>
          <a:p>
            <a:pPr marL="857250" lvl="1" indent="-457200"/>
            <a:r>
              <a:rPr lang="en-US" sz="1800" dirty="0" smtClean="0">
                <a:latin typeface="Arial" panose="020B0604020202020204" pitchFamily="34" charset="0"/>
                <a:cs typeface="Arial" panose="020B0604020202020204" pitchFamily="34" charset="0"/>
              </a:rPr>
              <a:t>Where software meets bare metal the machine instructions are the same (i.e.: PCI configuration, MTRRs, etc…)</a:t>
            </a:r>
          </a:p>
          <a:p>
            <a:pPr marL="457200" indent="-457200">
              <a:buFont typeface="+mj-lt"/>
              <a:buAutoNum type="arabicPeriod" startAt="3"/>
            </a:pPr>
            <a:endParaRPr lang="en-US" sz="2200" dirty="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UEFI, however, is a publically documented, massive framework</a:t>
            </a:r>
          </a:p>
          <a:p>
            <a:r>
              <a:rPr lang="en-US" sz="2200" dirty="0" smtClean="0">
                <a:latin typeface="Arial" panose="020B0604020202020204" pitchFamily="34" charset="0"/>
                <a:cs typeface="Arial" panose="020B0604020202020204" pitchFamily="34" charset="0"/>
              </a:rPr>
              <a:t>Has an open-source </a:t>
            </a:r>
            <a:r>
              <a:rPr lang="en-US" sz="2200" dirty="0">
                <a:latin typeface="Arial" panose="020B0604020202020204" pitchFamily="34" charset="0"/>
                <a:cs typeface="Arial" panose="020B0604020202020204" pitchFamily="34" charset="0"/>
              </a:rPr>
              <a:t>reference implementation called </a:t>
            </a:r>
            <a:r>
              <a:rPr lang="en-US" sz="2200" dirty="0" smtClean="0">
                <a:latin typeface="Arial" panose="020B0604020202020204" pitchFamily="34" charset="0"/>
                <a:cs typeface="Arial" panose="020B0604020202020204" pitchFamily="34" charset="0"/>
              </a:rPr>
              <a:t>the EDK2</a:t>
            </a:r>
          </a:p>
          <a:p>
            <a:r>
              <a:rPr lang="en-US" sz="2200" dirty="0" smtClean="0">
                <a:latin typeface="Arial" panose="020B0604020202020204" pitchFamily="34" charset="0"/>
                <a:cs typeface="Arial" panose="020B0604020202020204" pitchFamily="34" charset="0"/>
              </a:rPr>
              <a:t>The UDK (UEFI Development Kit) is analogous to a “stable branch” of the “cutting edge” EDK2 (EFI Development Kit)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4</a:t>
            </a:fld>
            <a:endParaRPr lang="en-US"/>
          </a:p>
        </p:txBody>
      </p:sp>
    </p:spTree>
    <p:extLst>
      <p:ext uri="{BB962C8B-B14F-4D97-AF65-F5344CB8AC3E}">
        <p14:creationId xmlns:p14="http://schemas.microsoft.com/office/powerpoint/2010/main" val="9435027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latin typeface="Arial" panose="020B0604020202020204" pitchFamily="34" charset="0"/>
                <a:cs typeface="Arial" panose="020B0604020202020204" pitchFamily="34" charset="0"/>
              </a:rPr>
              <a:t>SMM_BWP revisited</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343400"/>
            <a:ext cx="8229600" cy="2176046"/>
          </a:xfrm>
        </p:spPr>
        <p:txBody>
          <a:bodyPr>
            <a:normAutofit/>
          </a:bodyPr>
          <a:lstStyle/>
          <a:p>
            <a:r>
              <a:rPr lang="en-US" sz="2200" dirty="0" smtClean="0">
                <a:latin typeface="Arial" panose="020B0604020202020204" pitchFamily="34" charset="0"/>
                <a:cs typeface="Arial" panose="020B0604020202020204" pitchFamily="34" charset="0"/>
              </a:rPr>
              <a:t>The bad news is that not many OEMs are implementing this bit</a:t>
            </a:r>
          </a:p>
          <a:p>
            <a:r>
              <a:rPr lang="en-US" sz="2200" dirty="0" smtClean="0">
                <a:latin typeface="Arial" panose="020B0604020202020204" pitchFamily="34" charset="0"/>
                <a:cs typeface="Arial" panose="020B0604020202020204" pitchFamily="34" charset="0"/>
              </a:rPr>
              <a:t>Only 6 out of 8005 systems measured have it turned on (as of 3/21/2014)</a:t>
            </a:r>
          </a:p>
          <a:p>
            <a:pPr lvl="1"/>
            <a:r>
              <a:rPr lang="en-US" sz="1800" dirty="0" smtClean="0">
                <a:latin typeface="Arial" panose="020B0604020202020204" pitchFamily="34" charset="0"/>
                <a:cs typeface="Arial" panose="020B0604020202020204" pitchFamily="34" charset="0"/>
              </a:rPr>
              <a:t>I do not yet have the stats for how many of those 8005 systems supported SMM_BWP (requires PCH or higher chipset)</a:t>
            </a:r>
            <a:endParaRPr lang="en-US" sz="1800" dirty="0">
              <a:latin typeface="Arial" panose="020B0604020202020204" pitchFamily="34" charset="0"/>
              <a:cs typeface="Arial" panose="020B0604020202020204" pitchFamily="34" charset="0"/>
            </a:endParaRPr>
          </a:p>
        </p:txBody>
      </p:sp>
      <p:sp>
        <p:nvSpPr>
          <p:cNvPr id="5" name="TextBox 4"/>
          <p:cNvSpPr txBox="1"/>
          <p:nvPr/>
        </p:nvSpPr>
        <p:spPr>
          <a:xfrm>
            <a:off x="0" y="6519446"/>
            <a:ext cx="7661140" cy="338554"/>
          </a:xfrm>
          <a:prstGeom prst="rect">
            <a:avLst/>
          </a:prstGeom>
          <a:noFill/>
        </p:spPr>
        <p:txBody>
          <a:bodyPr wrap="square" rtlCol="0">
            <a:spAutoFit/>
          </a:bodyPr>
          <a:lstStyle/>
          <a:p>
            <a:pPr>
              <a:spcAft>
                <a:spcPts val="600"/>
              </a:spcAft>
            </a:pPr>
            <a:r>
              <a:rPr lang="en-US" sz="1600" dirty="0" smtClean="0">
                <a:ea typeface="Verdana" pitchFamily="34" charset="0"/>
                <a:cs typeface="Verdana" pitchFamily="34" charset="0"/>
              </a:rPr>
              <a:t>Source: Intel 8-series-chipset-pch-datasheet.pdf</a:t>
            </a:r>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433"/>
          <a:stretch/>
        </p:blipFill>
        <p:spPr bwMode="auto">
          <a:xfrm>
            <a:off x="1447800" y="1143001"/>
            <a:ext cx="6190753" cy="2895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40</a:t>
            </a:fld>
            <a:endParaRPr lang="en-US"/>
          </a:p>
        </p:txBody>
      </p:sp>
    </p:spTree>
    <p:extLst>
      <p:ext uri="{BB962C8B-B14F-4D97-AF65-F5344CB8AC3E}">
        <p14:creationId xmlns:p14="http://schemas.microsoft.com/office/powerpoint/2010/main" val="24529227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(Easy) Secure Boot Bypass</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52400" y="3200400"/>
            <a:ext cx="8839200" cy="350520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If signed firmware updates are not implemented properly, or if the SPI flash is not locked down properly, then Secure Boot can be trivially bypassed:</a:t>
            </a:r>
          </a:p>
          <a:p>
            <a:r>
              <a:rPr lang="en-US" sz="2200" dirty="0">
                <a:latin typeface="Arial" panose="020B0604020202020204" pitchFamily="34" charset="0"/>
                <a:cs typeface="Arial" panose="020B0604020202020204" pitchFamily="34" charset="0"/>
                <a:hlinkClick r:id="rId2"/>
              </a:rPr>
              <a:t>http://c7zero.info/stuff/Windows8SecureBoot_Bulygin-Furtak-Bazhniuk_BHUSA2013.pdf</a:t>
            </a:r>
            <a:endParaRPr lang="en-US" sz="2200" dirty="0"/>
          </a:p>
          <a:p>
            <a:r>
              <a:rPr lang="en-US" sz="2200" dirty="0" smtClean="0">
                <a:latin typeface="Arial" panose="020B0604020202020204" pitchFamily="34" charset="0"/>
                <a:cs typeface="Arial" panose="020B0604020202020204" pitchFamily="34" charset="0"/>
              </a:rPr>
              <a:t>Some takeaways from this presentation:</a:t>
            </a:r>
          </a:p>
          <a:p>
            <a:pPr lvl="1"/>
            <a:r>
              <a:rPr lang="en-US" sz="2000" dirty="0" smtClean="0">
                <a:latin typeface="Arial" panose="020B0604020202020204" pitchFamily="34" charset="0"/>
                <a:cs typeface="Arial" panose="020B0604020202020204" pitchFamily="34" charset="0"/>
              </a:rPr>
              <a:t>Unprotected flash means UEFI variables can be overwritten</a:t>
            </a:r>
          </a:p>
          <a:p>
            <a:pPr lvl="1"/>
            <a:r>
              <a:rPr lang="en-US" sz="2000" dirty="0" smtClean="0">
                <a:latin typeface="Arial" panose="020B0604020202020204" pitchFamily="34" charset="0"/>
                <a:cs typeface="Arial" panose="020B0604020202020204" pitchFamily="34" charset="0"/>
              </a:rPr>
              <a:t>Add a hash to the DB for a malicious boot loader, then attack the boot loader to load a modified kernel</a:t>
            </a:r>
          </a:p>
          <a:p>
            <a:pPr lvl="1"/>
            <a:r>
              <a:rPr lang="en-US" sz="2000" dirty="0" smtClean="0">
                <a:latin typeface="Arial" panose="020B0604020202020204" pitchFamily="34" charset="0"/>
                <a:cs typeface="Arial" panose="020B0604020202020204" pitchFamily="34" charset="0"/>
              </a:rPr>
              <a:t>Secure Boot can be disabled by corrupting the PK</a:t>
            </a:r>
          </a:p>
          <a:p>
            <a:pPr lvl="1"/>
            <a:r>
              <a:rPr lang="en-US" sz="2000" dirty="0" smtClean="0">
                <a:latin typeface="Arial" panose="020B0604020202020204" pitchFamily="34" charset="0"/>
                <a:cs typeface="Arial" panose="020B0604020202020204" pitchFamily="34" charset="0"/>
              </a:rPr>
              <a:t>And more! Check it out.</a:t>
            </a: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22" t="21554" r="938"/>
          <a:stretch/>
        </p:blipFill>
        <p:spPr bwMode="auto">
          <a:xfrm>
            <a:off x="2122714" y="838200"/>
            <a:ext cx="4898572" cy="22186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41</a:t>
            </a:fld>
            <a:endParaRPr lang="en-US"/>
          </a:p>
        </p:txBody>
      </p:sp>
    </p:spTree>
    <p:extLst>
      <p:ext uri="{BB962C8B-B14F-4D97-AF65-F5344CB8AC3E}">
        <p14:creationId xmlns:p14="http://schemas.microsoft.com/office/powerpoint/2010/main" val="6232745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Secure Boot Bypass</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52400" y="3352800"/>
            <a:ext cx="8839200" cy="3505200"/>
          </a:xfrm>
        </p:spPr>
        <p:txBody>
          <a:bodyPr>
            <a:normAutofit/>
          </a:bodyPr>
          <a:lstStyle/>
          <a:p>
            <a:r>
              <a:rPr lang="en-US" sz="2400" dirty="0">
                <a:latin typeface="Arial" panose="020B0604020202020204" pitchFamily="34" charset="0"/>
                <a:cs typeface="Arial" panose="020B0604020202020204" pitchFamily="34" charset="0"/>
              </a:rPr>
              <a:t>From here on we’ll assume that firmware signing has been enabled properly and the flash is locked down </a:t>
            </a:r>
            <a:endParaRPr lang="en-US" sz="2400" dirty="0" smtClean="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With that said, the firmware is still vulnerable</a:t>
            </a:r>
          </a:p>
          <a:p>
            <a:r>
              <a:rPr lang="en-US" sz="2400" dirty="0" smtClean="0">
                <a:latin typeface="Arial" panose="020B0604020202020204" pitchFamily="34" charset="0"/>
                <a:cs typeface="Arial" panose="020B0604020202020204" pitchFamily="34" charset="0"/>
              </a:rPr>
              <a:t>Now we’ll take a look at some vulnerabilities co-discovered by my colleague Corey Kallenberg and </a:t>
            </a:r>
            <a:r>
              <a:rPr lang="en-US" sz="2400" dirty="0" err="1" smtClean="0">
                <a:latin typeface="Arial" panose="020B0604020202020204" pitchFamily="34" charset="0"/>
                <a:cs typeface="Arial" panose="020B0604020202020204" pitchFamily="34" charset="0"/>
              </a:rPr>
              <a:t>Yuriy</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Bulygin</a:t>
            </a:r>
            <a:r>
              <a:rPr lang="en-US" sz="2400" dirty="0" smtClean="0">
                <a:latin typeface="Arial" panose="020B0604020202020204" pitchFamily="34" charset="0"/>
                <a:cs typeface="Arial" panose="020B0604020202020204" pitchFamily="34" charset="0"/>
              </a:rPr>
              <a:t> (Intel)</a:t>
            </a:r>
          </a:p>
          <a:p>
            <a:pPr lvl="1"/>
            <a:r>
              <a:rPr lang="en-US" sz="2000" dirty="0" smtClean="0">
                <a:latin typeface="Arial" panose="020B0604020202020204" pitchFamily="34" charset="0"/>
                <a:cs typeface="Arial" panose="020B0604020202020204" pitchFamily="34" charset="0"/>
              </a:rPr>
              <a:t>Presented first jointly with other Intel discoveries at </a:t>
            </a:r>
            <a:r>
              <a:rPr lang="en-US" sz="2000" dirty="0" err="1" smtClean="0">
                <a:latin typeface="Arial" panose="020B0604020202020204" pitchFamily="34" charset="0"/>
                <a:cs typeface="Arial" panose="020B0604020202020204" pitchFamily="34" charset="0"/>
              </a:rPr>
              <a:t>CanSecWest</a:t>
            </a:r>
            <a:r>
              <a:rPr lang="en-US" sz="2000" dirty="0" smtClean="0">
                <a:latin typeface="Arial" panose="020B0604020202020204" pitchFamily="34" charset="0"/>
                <a:cs typeface="Arial" panose="020B0604020202020204" pitchFamily="34" charset="0"/>
              </a:rPr>
              <a:t> 2013 as "All Your Boot are Belong to Us", and then later with the new material of </a:t>
            </a:r>
            <a:r>
              <a:rPr lang="en-US" sz="2000" dirty="0" err="1" smtClean="0">
                <a:latin typeface="Arial" panose="020B0604020202020204" pitchFamily="34" charset="0"/>
                <a:cs typeface="Arial" panose="020B0604020202020204" pitchFamily="34" charset="0"/>
              </a:rPr>
              <a:t>Charizard</a:t>
            </a:r>
            <a:r>
              <a:rPr lang="en-US" sz="2000" dirty="0" smtClean="0">
                <a:latin typeface="Arial" panose="020B0604020202020204" pitchFamily="34" charset="0"/>
                <a:cs typeface="Arial" panose="020B0604020202020204" pitchFamily="34" charset="0"/>
              </a:rPr>
              <a:t> at </a:t>
            </a:r>
            <a:r>
              <a:rPr lang="en-US" sz="2000" dirty="0" err="1" smtClean="0">
                <a:latin typeface="Arial" panose="020B0604020202020204" pitchFamily="34" charset="0"/>
                <a:cs typeface="Arial" panose="020B0604020202020204" pitchFamily="34" charset="0"/>
              </a:rPr>
              <a:t>Syscan</a:t>
            </a:r>
            <a:r>
              <a:rPr lang="en-US" sz="2000" dirty="0" smtClean="0">
                <a:latin typeface="Arial" panose="020B0604020202020204" pitchFamily="34" charset="0"/>
                <a:cs typeface="Arial" panose="020B0604020202020204" pitchFamily="34" charset="0"/>
              </a:rPr>
              <a:t> 2014 (and others) as "Setup for Failure: Defeating UEFI Secure Boot"</a:t>
            </a: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2" t="21554" r="938"/>
          <a:stretch/>
        </p:blipFill>
        <p:spPr bwMode="auto">
          <a:xfrm>
            <a:off x="2122714" y="838200"/>
            <a:ext cx="4898572" cy="22186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42</a:t>
            </a:fld>
            <a:endParaRPr lang="en-US"/>
          </a:p>
        </p:txBody>
      </p:sp>
    </p:spTree>
    <p:extLst>
      <p:ext uri="{BB962C8B-B14F-4D97-AF65-F5344CB8AC3E}">
        <p14:creationId xmlns:p14="http://schemas.microsoft.com/office/powerpoint/2010/main" val="39448374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93"/>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Secure Boot Signature Verification Policy</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90500" y="3429000"/>
            <a:ext cx="8763000" cy="3124200"/>
          </a:xfrm>
        </p:spPr>
        <p:txBody>
          <a:bodyPr>
            <a:normAutofit/>
          </a:bodyPr>
          <a:lstStyle/>
          <a:p>
            <a:r>
              <a:rPr lang="en-US" sz="2800" dirty="0" smtClean="0">
                <a:latin typeface="Arial" panose="020B0604020202020204" pitchFamily="34" charset="0"/>
                <a:cs typeface="Arial" panose="020B0604020202020204" pitchFamily="34" charset="0"/>
              </a:rPr>
              <a:t>Depending on the source location of the file, the signature check may be skipped</a:t>
            </a:r>
          </a:p>
          <a:p>
            <a:r>
              <a:rPr lang="en-US" sz="2800" dirty="0" smtClean="0">
                <a:latin typeface="Arial" panose="020B0604020202020204" pitchFamily="34" charset="0"/>
                <a:cs typeface="Arial" panose="020B0604020202020204" pitchFamily="34" charset="0"/>
              </a:rPr>
              <a:t>When an image is discovered that needs to be authorized, the </a:t>
            </a:r>
            <a:r>
              <a:rPr lang="en-US" sz="2800" dirty="0">
                <a:latin typeface="Arial" panose="020B0604020202020204" pitchFamily="34" charset="0"/>
                <a:cs typeface="Arial" panose="020B0604020202020204" pitchFamily="34" charset="0"/>
              </a:rPr>
              <a:t>function ‘DxeImageVerificationHandler’</a:t>
            </a:r>
            <a:r>
              <a:rPr lang="en-US" sz="2800" dirty="0" smtClean="0">
                <a:latin typeface="Arial" panose="020B0604020202020204" pitchFamily="34" charset="0"/>
                <a:cs typeface="Arial" panose="020B0604020202020204" pitchFamily="34" charset="0"/>
              </a:rPr>
              <a:t> is called*</a:t>
            </a:r>
          </a:p>
          <a:p>
            <a:r>
              <a:rPr lang="en-US" sz="2800" dirty="0" smtClean="0">
                <a:latin typeface="Arial" panose="020B0604020202020204" pitchFamily="34" charset="0"/>
                <a:cs typeface="Arial" panose="020B0604020202020204" pitchFamily="34" charset="0"/>
              </a:rPr>
              <a:t>Located in the file DxeImageVerificationLib.c</a:t>
            </a:r>
          </a:p>
          <a:p>
            <a:endParaRPr lang="en-US" sz="2200" dirty="0">
              <a:latin typeface="Arial" panose="020B0604020202020204" pitchFamily="34" charset="0"/>
              <a:cs typeface="Arial" panose="020B0604020202020204" pitchFamily="34" charset="0"/>
            </a:endParaRPr>
          </a:p>
        </p:txBody>
      </p:sp>
      <p:sp>
        <p:nvSpPr>
          <p:cNvPr id="4" name="TextBox 3"/>
          <p:cNvSpPr txBox="1"/>
          <p:nvPr/>
        </p:nvSpPr>
        <p:spPr>
          <a:xfrm>
            <a:off x="0" y="6553200"/>
            <a:ext cx="9144000" cy="307777"/>
          </a:xfrm>
          <a:prstGeom prst="rect">
            <a:avLst/>
          </a:prstGeom>
          <a:noFill/>
        </p:spPr>
        <p:txBody>
          <a:bodyPr wrap="square" rtlCol="0">
            <a:spAutoFit/>
          </a:bodyPr>
          <a:lstStyle/>
          <a:p>
            <a:r>
              <a:rPr lang="en-US" sz="1400" dirty="0" smtClean="0"/>
              <a:t>*Code from EDK2 open source reference implementation available at: </a:t>
            </a:r>
            <a:r>
              <a:rPr lang="en-US" sz="1400" dirty="0" smtClean="0">
                <a:hlinkClick r:id="rId2"/>
              </a:rPr>
              <a:t>https://svn.code.sf.net/p/edk2/code/trunk/edk2</a:t>
            </a:r>
            <a:endParaRPr lang="en-US" sz="1400" dirty="0" smtClean="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289770"/>
            <a:ext cx="5772894" cy="168203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43</a:t>
            </a:fld>
            <a:endParaRPr lang="en-US"/>
          </a:p>
        </p:txBody>
      </p:sp>
    </p:spTree>
    <p:extLst>
      <p:ext uri="{BB962C8B-B14F-4D97-AF65-F5344CB8AC3E}">
        <p14:creationId xmlns:p14="http://schemas.microsoft.com/office/powerpoint/2010/main" val="10295503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890" b="-1"/>
          <a:stretch/>
        </p:blipFill>
        <p:spPr bwMode="auto">
          <a:xfrm>
            <a:off x="1752600" y="838200"/>
            <a:ext cx="4724400" cy="40248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Policy: ALWAYS_EXECUTE</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52400" y="5029200"/>
            <a:ext cx="8839200" cy="1524000"/>
          </a:xfrm>
        </p:spPr>
        <p:txBody>
          <a:bodyPr>
            <a:normAutofit fontScale="77500" lnSpcReduction="20000"/>
          </a:bodyPr>
          <a:lstStyle/>
          <a:p>
            <a:r>
              <a:rPr lang="en-US" sz="2200" dirty="0" smtClean="0">
                <a:latin typeface="Arial" panose="020B0604020202020204" pitchFamily="34" charset="0"/>
                <a:cs typeface="Arial" panose="020B0604020202020204" pitchFamily="34" charset="0"/>
              </a:rPr>
              <a:t>If an executable is located on a Firmware Volume (SPI Flash) then it is always executed without authorization</a:t>
            </a:r>
          </a:p>
          <a:p>
            <a:r>
              <a:rPr lang="en-US" sz="2200" dirty="0" smtClean="0">
                <a:latin typeface="Arial" panose="020B0604020202020204" pitchFamily="34" charset="0"/>
                <a:cs typeface="Arial" panose="020B0604020202020204" pitchFamily="34" charset="0"/>
              </a:rPr>
              <a:t>Makes sense assuming firmware signing is used and the BIOS flash was authorized prior to the update </a:t>
            </a:r>
          </a:p>
          <a:p>
            <a:r>
              <a:rPr lang="en-US" sz="2200" dirty="0" smtClean="0">
                <a:latin typeface="Arial" panose="020B0604020202020204" pitchFamily="34" charset="0"/>
                <a:cs typeface="Arial" panose="020B0604020202020204" pitchFamily="34" charset="0"/>
              </a:rPr>
              <a:t>GetImageType gets its return value from DXE services that locate the source of the executable, not from a value stored in the executable </a:t>
            </a:r>
          </a:p>
        </p:txBody>
      </p:sp>
      <p:sp>
        <p:nvSpPr>
          <p:cNvPr id="4" name="TextBox 3"/>
          <p:cNvSpPr txBox="1"/>
          <p:nvPr/>
        </p:nvSpPr>
        <p:spPr>
          <a:xfrm>
            <a:off x="0" y="6553200"/>
            <a:ext cx="9144000" cy="307777"/>
          </a:xfrm>
          <a:prstGeom prst="rect">
            <a:avLst/>
          </a:prstGeom>
          <a:noFill/>
        </p:spPr>
        <p:txBody>
          <a:bodyPr wrap="square" rtlCol="0">
            <a:spAutoFit/>
          </a:bodyPr>
          <a:lstStyle/>
          <a:p>
            <a:r>
              <a:rPr lang="en-US" sz="1400" dirty="0" smtClean="0"/>
              <a:t>Code from EDK2 open source reference implementation available at: https://svn.code.sf.net/p/edk2/code/trunk/edk2</a:t>
            </a:r>
            <a:endParaRPr lang="en-US" sz="1400" dirty="0"/>
          </a:p>
        </p:txBody>
      </p:sp>
      <p:sp>
        <p:nvSpPr>
          <p:cNvPr id="5" name="Rounded Rectangle 4"/>
          <p:cNvSpPr/>
          <p:nvPr/>
        </p:nvSpPr>
        <p:spPr>
          <a:xfrm>
            <a:off x="1676400" y="1524000"/>
            <a:ext cx="2514600" cy="685800"/>
          </a:xfrm>
          <a:prstGeom prst="roundRect">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44</a:t>
            </a:fld>
            <a:endParaRPr lang="en-US"/>
          </a:p>
        </p:txBody>
      </p:sp>
    </p:spTree>
    <p:extLst>
      <p:ext uri="{BB962C8B-B14F-4D97-AF65-F5344CB8AC3E}">
        <p14:creationId xmlns:p14="http://schemas.microsoft.com/office/powerpoint/2010/main" val="30362652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890" b="-1"/>
          <a:stretch/>
        </p:blipFill>
        <p:spPr bwMode="auto">
          <a:xfrm>
            <a:off x="2057400" y="914400"/>
            <a:ext cx="4724400" cy="40248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Flexible Signature Checking Policy </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52400" y="4876800"/>
            <a:ext cx="8839200" cy="1676400"/>
          </a:xfrm>
        </p:spPr>
        <p:txBody>
          <a:bodyPr>
            <a:normAutofit fontScale="85000" lnSpcReduction="20000"/>
          </a:bodyPr>
          <a:lstStyle/>
          <a:p>
            <a:r>
              <a:rPr lang="en-US" sz="2200" dirty="0">
                <a:latin typeface="Arial" panose="020B0604020202020204" pitchFamily="34" charset="0"/>
                <a:cs typeface="Arial" panose="020B0604020202020204" pitchFamily="34" charset="0"/>
              </a:rPr>
              <a:t>These policy values are hard-coded in the EDK2 </a:t>
            </a:r>
            <a:endParaRPr lang="en-US" sz="2200" dirty="0" smtClean="0">
              <a:latin typeface="Arial" panose="020B0604020202020204" pitchFamily="34" charset="0"/>
              <a:cs typeface="Arial" panose="020B0604020202020204" pitchFamily="34" charset="0"/>
            </a:endParaRPr>
          </a:p>
          <a:p>
            <a:pPr lvl="1"/>
            <a:r>
              <a:rPr lang="en-US" sz="2000" dirty="0" smtClean="0">
                <a:latin typeface="Arial" panose="020B0604020202020204" pitchFamily="34" charset="0"/>
                <a:cs typeface="Arial" panose="020B0604020202020204" pitchFamily="34" charset="0"/>
              </a:rPr>
              <a:t>OEMs can </a:t>
            </a:r>
            <a:r>
              <a:rPr lang="en-US" sz="2000" dirty="0">
                <a:latin typeface="Arial" panose="020B0604020202020204" pitchFamily="34" charset="0"/>
                <a:cs typeface="Arial" panose="020B0604020202020204" pitchFamily="34" charset="0"/>
              </a:rPr>
              <a:t>modify them as they see </a:t>
            </a:r>
            <a:r>
              <a:rPr lang="en-US" sz="2000" dirty="0" smtClean="0">
                <a:latin typeface="Arial" panose="020B0604020202020204" pitchFamily="34" charset="0"/>
                <a:cs typeface="Arial" panose="020B0604020202020204" pitchFamily="34" charset="0"/>
              </a:rPr>
              <a:t>fit</a:t>
            </a:r>
          </a:p>
          <a:p>
            <a:r>
              <a:rPr lang="en-US" sz="2200" dirty="0" smtClean="0">
                <a:latin typeface="Arial" panose="020B0604020202020204" pitchFamily="34" charset="0"/>
                <a:cs typeface="Arial" panose="020B0604020202020204" pitchFamily="34" charset="0"/>
              </a:rPr>
              <a:t>OEM’s can specify custom policies, different from the reference specifications</a:t>
            </a:r>
          </a:p>
          <a:p>
            <a:r>
              <a:rPr lang="en-US" sz="2200" dirty="0" smtClean="0">
                <a:latin typeface="Arial" panose="020B0604020202020204" pitchFamily="34" charset="0"/>
                <a:cs typeface="Arial" panose="020B0604020202020204" pitchFamily="34" charset="0"/>
              </a:rPr>
              <a:t>But they're likely not going to check everything from the FV at load time because that would be slow, and they have speed requirements they have to fulfill for their e.g. Windows 8 or Intel </a:t>
            </a:r>
            <a:r>
              <a:rPr lang="en-US" sz="2200" dirty="0" err="1" smtClean="0">
                <a:latin typeface="Arial" panose="020B0604020202020204" pitchFamily="34" charset="0"/>
                <a:cs typeface="Arial" panose="020B0604020202020204" pitchFamily="34" charset="0"/>
              </a:rPr>
              <a:t>Ultrabook</a:t>
            </a:r>
            <a:r>
              <a:rPr lang="en-US" sz="2200" dirty="0">
                <a:latin typeface="Arial" panose="020B0604020202020204" pitchFamily="34" charset="0"/>
                <a:cs typeface="Arial" panose="020B0604020202020204" pitchFamily="34" charset="0"/>
              </a:rPr>
              <a:t> </a:t>
            </a:r>
            <a:r>
              <a:rPr lang="en-US" sz="2200" dirty="0" smtClean="0">
                <a:latin typeface="Arial" panose="020B0604020202020204" pitchFamily="34" charset="0"/>
                <a:cs typeface="Arial" panose="020B0604020202020204" pitchFamily="34" charset="0"/>
              </a:rPr>
              <a:t>certifications</a:t>
            </a:r>
            <a:endParaRPr lang="en-US" sz="2200" dirty="0">
              <a:latin typeface="Arial" panose="020B0604020202020204" pitchFamily="34" charset="0"/>
              <a:cs typeface="Arial" panose="020B0604020202020204" pitchFamily="34" charset="0"/>
            </a:endParaRPr>
          </a:p>
        </p:txBody>
      </p:sp>
      <p:sp>
        <p:nvSpPr>
          <p:cNvPr id="4" name="TextBox 3"/>
          <p:cNvSpPr txBox="1"/>
          <p:nvPr/>
        </p:nvSpPr>
        <p:spPr>
          <a:xfrm>
            <a:off x="0" y="6553200"/>
            <a:ext cx="9144000" cy="307777"/>
          </a:xfrm>
          <a:prstGeom prst="rect">
            <a:avLst/>
          </a:prstGeom>
          <a:noFill/>
        </p:spPr>
        <p:txBody>
          <a:bodyPr wrap="square" rtlCol="0">
            <a:spAutoFit/>
          </a:bodyPr>
          <a:lstStyle/>
          <a:p>
            <a:r>
              <a:rPr lang="en-US" sz="1400" dirty="0" smtClean="0"/>
              <a:t>Code from EDK2 open source reference implementation available at: https://svn.code.sf.net/p/edk2/code/trunk/edk2</a:t>
            </a:r>
            <a:endParaRPr lang="en-US" sz="1400" dirty="0"/>
          </a:p>
        </p:txBody>
      </p:sp>
      <p:sp>
        <p:nvSpPr>
          <p:cNvPr id="5" name="Rounded Rectangle 4"/>
          <p:cNvSpPr/>
          <p:nvPr/>
        </p:nvSpPr>
        <p:spPr>
          <a:xfrm>
            <a:off x="1981200" y="1600200"/>
            <a:ext cx="2514600" cy="685800"/>
          </a:xfrm>
          <a:prstGeom prst="roundRect">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45</a:t>
            </a:fld>
            <a:endParaRPr lang="en-US"/>
          </a:p>
        </p:txBody>
      </p:sp>
    </p:spTree>
    <p:extLst>
      <p:ext uri="{BB962C8B-B14F-4D97-AF65-F5344CB8AC3E}">
        <p14:creationId xmlns:p14="http://schemas.microsoft.com/office/powerpoint/2010/main" val="159965740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Flexible Signature Checking Policy</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152400" y="4800600"/>
            <a:ext cx="8839200" cy="1981200"/>
          </a:xfrm>
        </p:spPr>
        <p:txBody>
          <a:bodyPr>
            <a:normAutofit/>
          </a:bodyPr>
          <a:lstStyle/>
          <a:p>
            <a:r>
              <a:rPr lang="en-US" sz="2200" dirty="0" smtClean="0">
                <a:latin typeface="Arial" panose="020B0604020202020204" pitchFamily="34" charset="0"/>
                <a:cs typeface="Arial" panose="020B0604020202020204" pitchFamily="34" charset="0"/>
              </a:rPr>
              <a:t>Theoretical example: An OEM allows unsigned Option ROMs to run to allow aftermarket PCI cards, like graphics cards, to work seamlessly</a:t>
            </a:r>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914400"/>
            <a:ext cx="7848600" cy="3774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46</a:t>
            </a:fld>
            <a:endParaRPr lang="en-US"/>
          </a:p>
        </p:txBody>
      </p:sp>
    </p:spTree>
    <p:extLst>
      <p:ext uri="{BB962C8B-B14F-4D97-AF65-F5344CB8AC3E}">
        <p14:creationId xmlns:p14="http://schemas.microsoft.com/office/powerpoint/2010/main" val="21185957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Secure Boot Policy</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029200" y="1066800"/>
            <a:ext cx="3962400" cy="5562600"/>
          </a:xfrm>
        </p:spPr>
        <p:txBody>
          <a:bodyPr>
            <a:normAutofit/>
          </a:bodyPr>
          <a:lstStyle/>
          <a:p>
            <a:r>
              <a:rPr lang="en-US" sz="2200" dirty="0" smtClean="0">
                <a:latin typeface="Arial" panose="020B0604020202020204" pitchFamily="34" charset="0"/>
                <a:cs typeface="Arial" panose="020B0604020202020204" pitchFamily="34" charset="0"/>
              </a:rPr>
              <a:t>Each OEM will have their own secure boot policy</a:t>
            </a:r>
          </a:p>
          <a:p>
            <a:r>
              <a:rPr lang="en-US" sz="2200" dirty="0" smtClean="0">
                <a:latin typeface="Arial" panose="020B0604020202020204" pitchFamily="34" charset="0"/>
                <a:cs typeface="Arial" panose="020B0604020202020204" pitchFamily="34" charset="0"/>
              </a:rPr>
              <a:t>On the left is the disassembly </a:t>
            </a:r>
            <a:r>
              <a:rPr lang="en-US" sz="2200" dirty="0">
                <a:latin typeface="Arial" panose="020B0604020202020204" pitchFamily="34" charset="0"/>
                <a:cs typeface="Arial" panose="020B0604020202020204" pitchFamily="34" charset="0"/>
              </a:rPr>
              <a:t>of the secure boot policy initialization on </a:t>
            </a:r>
            <a:r>
              <a:rPr lang="en-US" sz="2200" dirty="0" smtClean="0">
                <a:latin typeface="Arial" panose="020B0604020202020204" pitchFamily="34" charset="0"/>
                <a:cs typeface="Arial" panose="020B0604020202020204" pitchFamily="34" charset="0"/>
              </a:rPr>
              <a:t>a Dell </a:t>
            </a:r>
            <a:r>
              <a:rPr lang="en-US" sz="2200" dirty="0">
                <a:latin typeface="Arial" panose="020B0604020202020204" pitchFamily="34" charset="0"/>
                <a:cs typeface="Arial" panose="020B0604020202020204" pitchFamily="34" charset="0"/>
              </a:rPr>
              <a:t>Latitude E6430 BIOS revision </a:t>
            </a:r>
            <a:r>
              <a:rPr lang="en-US" sz="2200" dirty="0" smtClean="0">
                <a:latin typeface="Arial" panose="020B0604020202020204" pitchFamily="34" charset="0"/>
                <a:cs typeface="Arial" panose="020B0604020202020204" pitchFamily="34" charset="0"/>
              </a:rPr>
              <a:t>A12</a:t>
            </a:r>
          </a:p>
          <a:p>
            <a:r>
              <a:rPr lang="en-US" sz="2200" dirty="0" smtClean="0">
                <a:latin typeface="Arial" panose="020B0604020202020204" pitchFamily="34" charset="0"/>
                <a:cs typeface="Arial" panose="020B0604020202020204" pitchFamily="34" charset="0"/>
              </a:rPr>
              <a:t>You’ll see that setup policy can come from either the flash NVRAM or be hardcoded in the BIOS</a:t>
            </a:r>
          </a:p>
          <a:p>
            <a:r>
              <a:rPr lang="en-US" sz="2200" dirty="0" smtClean="0">
                <a:latin typeface="Arial" panose="020B0604020202020204" pitchFamily="34" charset="0"/>
                <a:cs typeface="Arial" panose="020B0604020202020204" pitchFamily="34" charset="0"/>
              </a:rPr>
              <a:t>Defined by the “Setup” variable</a:t>
            </a:r>
          </a:p>
          <a:p>
            <a:endParaRPr lang="en-US" sz="2400" dirty="0">
              <a:latin typeface="Arial" panose="020B0604020202020204" pitchFamily="34" charset="0"/>
              <a:cs typeface="Arial" panose="020B0604020202020204" pitchFamily="34" charset="0"/>
            </a:endParaRPr>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486" r="5109"/>
          <a:stretch/>
        </p:blipFill>
        <p:spPr bwMode="auto">
          <a:xfrm>
            <a:off x="152400" y="1066800"/>
            <a:ext cx="4789715" cy="5219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47</a:t>
            </a:fld>
            <a:endParaRPr lang="en-US"/>
          </a:p>
        </p:txBody>
      </p:sp>
    </p:spTree>
    <p:extLst>
      <p:ext uri="{BB962C8B-B14F-4D97-AF65-F5344CB8AC3E}">
        <p14:creationId xmlns:p14="http://schemas.microsoft.com/office/powerpoint/2010/main" val="4297401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Secure Boot Policy</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4724400"/>
            <a:ext cx="8610600" cy="1981200"/>
          </a:xfrm>
        </p:spPr>
        <p:txBody>
          <a:bodyPr>
            <a:normAutofit/>
          </a:bodyPr>
          <a:lstStyle/>
          <a:p>
            <a:r>
              <a:rPr lang="en-US" sz="2200" dirty="0" smtClean="0">
                <a:latin typeface="Arial" panose="020B0604020202020204" pitchFamily="34" charset="0"/>
                <a:cs typeface="Arial" panose="020B0604020202020204" pitchFamily="34" charset="0"/>
              </a:rPr>
              <a:t>gSetupValid determines whether </a:t>
            </a:r>
            <a:r>
              <a:rPr lang="en-US" sz="2200" dirty="0">
                <a:latin typeface="Arial" panose="020B0604020202020204" pitchFamily="34" charset="0"/>
                <a:cs typeface="Arial" panose="020B0604020202020204" pitchFamily="34" charset="0"/>
              </a:rPr>
              <a:t>to use the hardcoded secure boot policy, or if the policy embedded in the Setup variable should be used </a:t>
            </a:r>
            <a:r>
              <a:rPr lang="en-US" sz="2200" dirty="0" smtClean="0">
                <a:latin typeface="Arial" panose="020B0604020202020204" pitchFamily="34" charset="0"/>
                <a:cs typeface="Arial" panose="020B0604020202020204" pitchFamily="34" charset="0"/>
              </a:rPr>
              <a:t>instead</a:t>
            </a:r>
          </a:p>
          <a:p>
            <a:r>
              <a:rPr lang="en-US" sz="2200" dirty="0" smtClean="0">
                <a:latin typeface="Arial" panose="020B0604020202020204" pitchFamily="34" charset="0"/>
                <a:cs typeface="Arial" panose="020B0604020202020204" pitchFamily="34" charset="0"/>
              </a:rPr>
              <a:t>If it doesn’t exist or it’s invalid, then the hardcoded values will be used</a:t>
            </a:r>
          </a:p>
          <a:p>
            <a:endParaRPr lang="en-US" sz="2200" dirty="0" smtClean="0">
              <a:latin typeface="Arial" panose="020B0604020202020204" pitchFamily="34" charset="0"/>
              <a:cs typeface="Arial" panose="020B0604020202020204" pitchFamily="34" charset="0"/>
            </a:endParaRPr>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9802"/>
          <a:stretch/>
        </p:blipFill>
        <p:spPr bwMode="auto">
          <a:xfrm>
            <a:off x="1230775" y="762000"/>
            <a:ext cx="6515376" cy="3821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48</a:t>
            </a:fld>
            <a:endParaRPr lang="en-US"/>
          </a:p>
        </p:txBody>
      </p:sp>
    </p:spTree>
    <p:extLst>
      <p:ext uri="{BB962C8B-B14F-4D97-AF65-F5344CB8AC3E}">
        <p14:creationId xmlns:p14="http://schemas.microsoft.com/office/powerpoint/2010/main" val="26196421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Default Hardcoded Policy</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4659775"/>
            <a:ext cx="8610600" cy="2122025"/>
          </a:xfrm>
        </p:spPr>
        <p:txBody>
          <a:bodyPr>
            <a:normAutofit/>
          </a:bodyPr>
          <a:lstStyle/>
          <a:p>
            <a:r>
              <a:rPr lang="en-US" sz="2200" dirty="0" smtClean="0">
                <a:latin typeface="Arial" panose="020B0604020202020204" pitchFamily="34" charset="0"/>
                <a:cs typeface="Arial" panose="020B0604020202020204" pitchFamily="34" charset="0"/>
              </a:rPr>
              <a:t>Default hard-coded policy regarding unsigned executables originating from:</a:t>
            </a:r>
          </a:p>
          <a:p>
            <a:pPr lvl="1"/>
            <a:r>
              <a:rPr lang="en-US" sz="1800" dirty="0" smtClean="0">
                <a:latin typeface="Arial" panose="020B0604020202020204" pitchFamily="34" charset="0"/>
                <a:cs typeface="Arial" panose="020B0604020202020204" pitchFamily="34" charset="0"/>
              </a:rPr>
              <a:t>Option ROMs: </a:t>
            </a:r>
            <a:r>
              <a:rPr lang="en-US" sz="1800" dirty="0" smtClean="0">
                <a:solidFill>
                  <a:srgbClr val="C00000"/>
                </a:solidFill>
                <a:latin typeface="Arial" panose="020B0604020202020204" pitchFamily="34" charset="0"/>
                <a:cs typeface="Arial" panose="020B0604020202020204" pitchFamily="34" charset="0"/>
              </a:rPr>
              <a:t>Deny</a:t>
            </a:r>
          </a:p>
          <a:p>
            <a:pPr lvl="1"/>
            <a:r>
              <a:rPr lang="en-US" sz="1800" dirty="0" smtClean="0">
                <a:latin typeface="Arial" panose="020B0604020202020204" pitchFamily="34" charset="0"/>
                <a:cs typeface="Arial" panose="020B0604020202020204" pitchFamily="34" charset="0"/>
              </a:rPr>
              <a:t>Removable Drives: </a:t>
            </a:r>
            <a:r>
              <a:rPr lang="en-US" sz="1800" dirty="0" smtClean="0">
                <a:solidFill>
                  <a:srgbClr val="C00000"/>
                </a:solidFill>
                <a:latin typeface="Arial" panose="020B0604020202020204" pitchFamily="34" charset="0"/>
                <a:cs typeface="Arial" panose="020B0604020202020204" pitchFamily="34" charset="0"/>
              </a:rPr>
              <a:t>Deny</a:t>
            </a:r>
          </a:p>
          <a:p>
            <a:pPr lvl="1"/>
            <a:r>
              <a:rPr lang="en-US" sz="1800" dirty="0" smtClean="0">
                <a:latin typeface="Arial" panose="020B0604020202020204" pitchFamily="34" charset="0"/>
                <a:cs typeface="Arial" panose="020B0604020202020204" pitchFamily="34" charset="0"/>
              </a:rPr>
              <a:t>Hard Drives: </a:t>
            </a:r>
            <a:r>
              <a:rPr lang="en-US" sz="1800" dirty="0" smtClean="0">
                <a:solidFill>
                  <a:srgbClr val="C00000"/>
                </a:solidFill>
                <a:latin typeface="Arial" panose="020B0604020202020204" pitchFamily="34" charset="0"/>
                <a:cs typeface="Arial" panose="020B0604020202020204" pitchFamily="34" charset="0"/>
              </a:rPr>
              <a:t>Deny</a:t>
            </a:r>
          </a:p>
          <a:p>
            <a:pPr lvl="1"/>
            <a:r>
              <a:rPr lang="en-US" sz="1800" dirty="0" smtClean="0">
                <a:latin typeface="Arial" panose="020B0604020202020204" pitchFamily="34" charset="0"/>
                <a:cs typeface="Arial" panose="020B0604020202020204" pitchFamily="34" charset="0"/>
              </a:rPr>
              <a:t>Firmware Volume: </a:t>
            </a:r>
            <a:r>
              <a:rPr lang="en-US" sz="1800" dirty="0" smtClean="0">
                <a:solidFill>
                  <a:srgbClr val="00B050"/>
                </a:solidFill>
                <a:latin typeface="Arial" panose="020B0604020202020204" pitchFamily="34" charset="0"/>
                <a:cs typeface="Arial" panose="020B0604020202020204" pitchFamily="34" charset="0"/>
              </a:rPr>
              <a:t>Allow</a:t>
            </a:r>
          </a:p>
          <a:p>
            <a:endParaRPr lang="en-US" sz="2200" dirty="0" smtClean="0">
              <a:latin typeface="Arial" panose="020B0604020202020204" pitchFamily="34" charset="0"/>
              <a:cs typeface="Arial" panose="020B0604020202020204" pitchFamily="34" charset="0"/>
            </a:endParaRPr>
          </a:p>
        </p:txBody>
      </p:sp>
      <p:pic>
        <p:nvPicPr>
          <p:cNvPr id="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9802"/>
          <a:stretch/>
        </p:blipFill>
        <p:spPr bwMode="auto">
          <a:xfrm>
            <a:off x="1230775" y="738850"/>
            <a:ext cx="6515376" cy="3821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49</a:t>
            </a:fld>
            <a:endParaRPr lang="en-US"/>
          </a:p>
        </p:txBody>
      </p:sp>
    </p:spTree>
    <p:extLst>
      <p:ext uri="{BB962C8B-B14F-4D97-AF65-F5344CB8AC3E}">
        <p14:creationId xmlns:p14="http://schemas.microsoft.com/office/powerpoint/2010/main" val="1190278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Something you may want to read</a:t>
            </a:r>
            <a:endParaRPr lang="en-US" dirty="0"/>
          </a:p>
        </p:txBody>
      </p:sp>
      <p:sp>
        <p:nvSpPr>
          <p:cNvPr id="3" name="Content Placeholder 2"/>
          <p:cNvSpPr>
            <a:spLocks noGrp="1"/>
          </p:cNvSpPr>
          <p:nvPr>
            <p:ph idx="1"/>
          </p:nvPr>
        </p:nvSpPr>
        <p:spPr>
          <a:xfrm>
            <a:off x="457200" y="1600200"/>
            <a:ext cx="5943600" cy="4525963"/>
          </a:xfrm>
        </p:spPr>
        <p:txBody>
          <a:bodyPr>
            <a:normAutofit/>
          </a:bodyPr>
          <a:lstStyle/>
          <a:p>
            <a:r>
              <a:rPr lang="en-US" sz="2400" dirty="0" smtClean="0"/>
              <a:t>If you don't want to just dive into the thousands of pages of UEFI specifications, a good overview is also </a:t>
            </a:r>
            <a:r>
              <a:rPr lang="en-US" sz="2400" dirty="0"/>
              <a:t>given </a:t>
            </a:r>
            <a:r>
              <a:rPr lang="en-US" sz="2400" dirty="0" smtClean="0"/>
              <a:t>in </a:t>
            </a:r>
            <a:r>
              <a:rPr lang="en-US" sz="2400" dirty="0" smtClean="0">
                <a:hlinkClick r:id="rId2"/>
              </a:rPr>
              <a:t>Beyond </a:t>
            </a:r>
            <a:r>
              <a:rPr lang="en-US" sz="2400" dirty="0">
                <a:hlinkClick r:id="rId2"/>
              </a:rPr>
              <a:t>BIOS: Developing with the Unified Extensible Firmware Interface 2nd </a:t>
            </a:r>
            <a:r>
              <a:rPr lang="en-US" sz="2400" dirty="0" smtClean="0">
                <a:hlinkClick r:id="rId2"/>
              </a:rPr>
              <a:t>Edition</a:t>
            </a:r>
            <a:r>
              <a:rPr lang="en-US" sz="2400" dirty="0" smtClean="0"/>
              <a:t> by Zimmer et al.</a:t>
            </a:r>
          </a:p>
          <a:p>
            <a:endParaRPr lang="en-US" sz="2400" dirty="0" smtClean="0"/>
          </a:p>
          <a:p>
            <a:r>
              <a:rPr lang="en-US" sz="2400" dirty="0" smtClean="0"/>
              <a:t>Otherwise go enjoy </a:t>
            </a:r>
            <a:r>
              <a:rPr lang="en-US" sz="2400" dirty="0"/>
              <a:t>the specs here: </a:t>
            </a:r>
            <a:r>
              <a:rPr lang="en-US" sz="2400" dirty="0">
                <a:hlinkClick r:id="rId3"/>
              </a:rPr>
              <a:t>http://www.uefi.org/</a:t>
            </a:r>
            <a:r>
              <a:rPr lang="en-US" sz="2400" dirty="0" smtClean="0">
                <a:hlinkClick r:id="rId3"/>
              </a:rPr>
              <a:t>specifications</a:t>
            </a:r>
            <a:r>
              <a:rPr lang="en-US" sz="2400" dirty="0" smtClean="0"/>
              <a:t> </a:t>
            </a:r>
            <a:endParaRPr lang="en-US" sz="2400" dirty="0"/>
          </a:p>
        </p:txBody>
      </p:sp>
      <p:pic>
        <p:nvPicPr>
          <p:cNvPr id="4" name="Picture 3"/>
          <p:cNvPicPr>
            <a:picLocks noChangeAspect="1"/>
          </p:cNvPicPr>
          <p:nvPr/>
        </p:nvPicPr>
        <p:blipFill>
          <a:blip r:embed="rId4"/>
          <a:stretch>
            <a:fillRect/>
          </a:stretch>
        </p:blipFill>
        <p:spPr>
          <a:xfrm>
            <a:off x="6413500" y="3581400"/>
            <a:ext cx="2730500" cy="3276600"/>
          </a:xfrm>
          <a:prstGeom prst="rect">
            <a:avLst/>
          </a:prstGeom>
        </p:spPr>
      </p:pic>
      <p:sp>
        <p:nvSpPr>
          <p:cNvPr id="5" name="Slide Number Placeholder 4"/>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21183822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Setup Variables Offsets</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4419601"/>
            <a:ext cx="8610600" cy="2362200"/>
          </a:xfrm>
        </p:spPr>
        <p:txBody>
          <a:bodyPr>
            <a:noAutofit/>
          </a:bodyPr>
          <a:lstStyle/>
          <a:p>
            <a:r>
              <a:rPr lang="en-US" sz="2000" dirty="0" smtClean="0">
                <a:latin typeface="Arial" panose="020B0604020202020204" pitchFamily="34" charset="0"/>
                <a:cs typeface="Arial" panose="020B0604020202020204" pitchFamily="34" charset="0"/>
              </a:rPr>
              <a:t>The gSetupVariable data is loaded into memory at </a:t>
            </a:r>
            <a:r>
              <a:rPr lang="en-US" sz="2000" dirty="0">
                <a:latin typeface="Arial" panose="020B0604020202020204" pitchFamily="34" charset="0"/>
                <a:cs typeface="Arial" panose="020B0604020202020204" pitchFamily="34" charset="0"/>
              </a:rPr>
              <a:t>address </a:t>
            </a:r>
            <a:r>
              <a:rPr lang="en-US" sz="2000" dirty="0" smtClean="0">
                <a:latin typeface="Arial" panose="020B0604020202020204" pitchFamily="34" charset="0"/>
                <a:cs typeface="Arial" panose="020B0604020202020204" pitchFamily="34" charset="0"/>
              </a:rPr>
              <a:t>0x18014E0C0 </a:t>
            </a:r>
          </a:p>
          <a:p>
            <a:r>
              <a:rPr lang="en-US" sz="2000" dirty="0" smtClean="0">
                <a:latin typeface="Arial" panose="020B0604020202020204" pitchFamily="34" charset="0"/>
                <a:cs typeface="Arial" panose="020B0604020202020204" pitchFamily="34" charset="0"/>
              </a:rPr>
              <a:t>Secure </a:t>
            </a:r>
            <a:r>
              <a:rPr lang="en-US" sz="2000" dirty="0">
                <a:latin typeface="Arial" panose="020B0604020202020204" pitchFamily="34" charset="0"/>
                <a:cs typeface="Arial" panose="020B0604020202020204" pitchFamily="34" charset="0"/>
              </a:rPr>
              <a:t>Boot policy data </a:t>
            </a:r>
            <a:r>
              <a:rPr lang="en-US" sz="2000" dirty="0" smtClean="0">
                <a:latin typeface="Arial" panose="020B0604020202020204" pitchFamily="34" charset="0"/>
                <a:cs typeface="Arial" panose="020B0604020202020204" pitchFamily="34" charset="0"/>
              </a:rPr>
              <a:t>starts at offset:</a:t>
            </a:r>
          </a:p>
          <a:p>
            <a:pPr lvl="1"/>
            <a:r>
              <a:rPr lang="en-US" sz="2000" dirty="0" smtClean="0">
                <a:latin typeface="Arial" panose="020B0604020202020204" pitchFamily="34" charset="0"/>
                <a:cs typeface="Arial" panose="020B0604020202020204" pitchFamily="34" charset="0"/>
              </a:rPr>
              <a:t>gImageFromFvPolicy </a:t>
            </a:r>
            <a:r>
              <a:rPr lang="en-US" sz="2000" dirty="0">
                <a:latin typeface="Arial" panose="020B0604020202020204" pitchFamily="34" charset="0"/>
                <a:cs typeface="Arial" panose="020B0604020202020204" pitchFamily="34" charset="0"/>
              </a:rPr>
              <a:t>– gSetupVariableData = </a:t>
            </a:r>
            <a:r>
              <a:rPr lang="en-US" sz="2000" dirty="0" smtClean="0">
                <a:latin typeface="Arial" panose="020B0604020202020204" pitchFamily="34" charset="0"/>
                <a:cs typeface="Arial" panose="020B0604020202020204" pitchFamily="34" charset="0"/>
              </a:rPr>
              <a:t>0xB49 (to 0xB4C)</a:t>
            </a:r>
          </a:p>
          <a:p>
            <a:r>
              <a:rPr lang="en-US" sz="2000" dirty="0">
                <a:latin typeface="Arial" panose="020B0604020202020204" pitchFamily="34" charset="0"/>
                <a:cs typeface="Arial" panose="020B0604020202020204" pitchFamily="34" charset="0"/>
              </a:rPr>
              <a:t>gSetupValid is at offset:</a:t>
            </a:r>
          </a:p>
          <a:p>
            <a:pPr lvl="1"/>
            <a:r>
              <a:rPr lang="en-US" sz="2000" dirty="0">
                <a:latin typeface="Arial" panose="020B0604020202020204" pitchFamily="34" charset="0"/>
                <a:cs typeface="Arial" panose="020B0604020202020204" pitchFamily="34" charset="0"/>
              </a:rPr>
              <a:t>gSetupValid - gSetupVariableData = </a:t>
            </a:r>
            <a:r>
              <a:rPr lang="en-US" sz="2000" dirty="0" smtClean="0">
                <a:latin typeface="Arial" panose="020B0604020202020204" pitchFamily="34" charset="0"/>
                <a:cs typeface="Arial" panose="020B0604020202020204" pitchFamily="34" charset="0"/>
              </a:rPr>
              <a:t>0xC56</a:t>
            </a:r>
            <a:endParaRPr lang="en-US" sz="2000" dirty="0">
              <a:latin typeface="Arial" panose="020B0604020202020204" pitchFamily="34" charset="0"/>
              <a:cs typeface="Arial" panose="020B0604020202020204" pitchFamily="34" charset="0"/>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3657600"/>
            <a:ext cx="6985687" cy="60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777" y="1981200"/>
            <a:ext cx="4569411" cy="1516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1625" y="762000"/>
            <a:ext cx="6129495"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50</a:t>
            </a:fld>
            <a:endParaRPr lang="en-US"/>
          </a:p>
        </p:txBody>
      </p:sp>
    </p:spTree>
    <p:extLst>
      <p:ext uri="{BB962C8B-B14F-4D97-AF65-F5344CB8AC3E}">
        <p14:creationId xmlns:p14="http://schemas.microsoft.com/office/powerpoint/2010/main" val="31588454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Setup Variable</a:t>
            </a:r>
            <a:endParaRPr lang="en-US" sz="3200" dirty="0">
              <a:latin typeface="Arial" panose="020B0604020202020204" pitchFamily="34" charset="0"/>
              <a:cs typeface="Arial" panose="020B0604020202020204" pitchFamily="34" charset="0"/>
            </a:endParaRP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89" y="895350"/>
            <a:ext cx="9110436" cy="2305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ontent Placeholder 2"/>
          <p:cNvSpPr txBox="1">
            <a:spLocks/>
          </p:cNvSpPr>
          <p:nvPr/>
        </p:nvSpPr>
        <p:spPr>
          <a:xfrm>
            <a:off x="381000" y="3429000"/>
            <a:ext cx="8229600" cy="3276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Setup variable is </a:t>
            </a:r>
            <a:r>
              <a:rPr lang="en-US" sz="2400" dirty="0" smtClean="0">
                <a:latin typeface="Arial" panose="020B0604020202020204" pitchFamily="34" charset="0"/>
                <a:cs typeface="Arial" panose="020B0604020202020204" pitchFamily="34" charset="0"/>
              </a:rPr>
              <a:t>marked as:</a:t>
            </a:r>
            <a:endParaRPr lang="en-US" sz="2400" dirty="0">
              <a:latin typeface="Arial" panose="020B0604020202020204" pitchFamily="34" charset="0"/>
              <a:cs typeface="Arial" panose="020B0604020202020204" pitchFamily="34" charset="0"/>
            </a:endParaRPr>
          </a:p>
          <a:p>
            <a:pPr lvl="1"/>
            <a:r>
              <a:rPr lang="en-US" sz="2000" dirty="0">
                <a:latin typeface="Arial" panose="020B0604020202020204" pitchFamily="34" charset="0"/>
                <a:cs typeface="Arial" panose="020B0604020202020204" pitchFamily="34" charset="0"/>
              </a:rPr>
              <a:t>NV: Non-Volatile (Stored on flash chip)</a:t>
            </a:r>
          </a:p>
          <a:p>
            <a:pPr lvl="1"/>
            <a:r>
              <a:rPr lang="en-US" sz="2000" dirty="0">
                <a:latin typeface="Arial" panose="020B0604020202020204" pitchFamily="34" charset="0"/>
                <a:cs typeface="Arial" panose="020B0604020202020204" pitchFamily="34" charset="0"/>
              </a:rPr>
              <a:t>RT: accessible to Runtime Services</a:t>
            </a:r>
          </a:p>
          <a:p>
            <a:pPr lvl="1"/>
            <a:r>
              <a:rPr lang="en-US" sz="2000" dirty="0">
                <a:latin typeface="Arial" panose="020B0604020202020204" pitchFamily="34" charset="0"/>
                <a:cs typeface="Arial" panose="020B0604020202020204" pitchFamily="34" charset="0"/>
              </a:rPr>
              <a:t>BS: accessible to Boot services </a:t>
            </a:r>
          </a:p>
          <a:p>
            <a:r>
              <a:rPr lang="en-US" sz="2400" dirty="0">
                <a:latin typeface="Arial" panose="020B0604020202020204" pitchFamily="34" charset="0"/>
                <a:cs typeface="Arial" panose="020B0604020202020204" pitchFamily="34" charset="0"/>
              </a:rPr>
              <a:t>Accessibility to Runtime Services means it should be </a:t>
            </a:r>
            <a:r>
              <a:rPr lang="en-US" sz="2400" dirty="0" smtClean="0">
                <a:latin typeface="Arial" panose="020B0604020202020204" pitchFamily="34" charset="0"/>
                <a:cs typeface="Arial" panose="020B0604020202020204" pitchFamily="34" charset="0"/>
              </a:rPr>
              <a:t>modifiable from </a:t>
            </a:r>
            <a:r>
              <a:rPr lang="en-US" sz="2400" dirty="0">
                <a:latin typeface="Arial" panose="020B0604020202020204" pitchFamily="34" charset="0"/>
                <a:cs typeface="Arial" panose="020B0604020202020204" pitchFamily="34" charset="0"/>
              </a:rPr>
              <a:t>the operating system</a:t>
            </a:r>
          </a:p>
          <a:p>
            <a:r>
              <a:rPr lang="en-US" sz="2400" dirty="0" smtClean="0">
                <a:latin typeface="Arial" panose="020B0604020202020204" pitchFamily="34" charset="0"/>
                <a:cs typeface="Arial" panose="020B0604020202020204" pitchFamily="34" charset="0"/>
              </a:rPr>
              <a:t>0xC5E </a:t>
            </a:r>
            <a:r>
              <a:rPr lang="en-US" sz="2400" dirty="0">
                <a:latin typeface="Arial" panose="020B0604020202020204" pitchFamily="34" charset="0"/>
                <a:cs typeface="Arial" panose="020B0604020202020204" pitchFamily="34" charset="0"/>
              </a:rPr>
              <a:t>bytes long, chock full of </a:t>
            </a:r>
            <a:r>
              <a:rPr lang="en-US" sz="2400" dirty="0" smtClean="0">
                <a:latin typeface="Arial" panose="020B0604020202020204" pitchFamily="34" charset="0"/>
                <a:cs typeface="Arial" panose="020B0604020202020204" pitchFamily="34" charset="0"/>
              </a:rPr>
              <a:t>stuff</a:t>
            </a:r>
            <a:endParaRPr lang="en-US" sz="2400"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51</a:t>
            </a:fld>
            <a:endParaRPr lang="en-US"/>
          </a:p>
        </p:txBody>
      </p:sp>
    </p:spTree>
    <p:extLst>
      <p:ext uri="{BB962C8B-B14F-4D97-AF65-F5344CB8AC3E}">
        <p14:creationId xmlns:p14="http://schemas.microsoft.com/office/powerpoint/2010/main" val="6543356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EFI Variable Attributes</a:t>
            </a:r>
            <a:endParaRPr lang="en-US" sz="3200" dirty="0">
              <a:latin typeface="Arial" panose="020B0604020202020204" pitchFamily="34" charset="0"/>
              <a:cs typeface="Arial" panose="020B0604020202020204" pitchFamily="34" charset="0"/>
            </a:endParaRPr>
          </a:p>
        </p:txBody>
      </p:sp>
      <p:sp>
        <p:nvSpPr>
          <p:cNvPr id="10" name="Content Placeholder 2"/>
          <p:cNvSpPr>
            <a:spLocks noGrp="1"/>
          </p:cNvSpPr>
          <p:nvPr>
            <p:ph idx="1"/>
          </p:nvPr>
        </p:nvSpPr>
        <p:spPr>
          <a:xfrm>
            <a:off x="381000" y="3581400"/>
            <a:ext cx="8382000" cy="2914020"/>
          </a:xfrm>
        </p:spPr>
        <p:txBody>
          <a:bodyPr>
            <a:noAutofit/>
          </a:bodyPr>
          <a:lstStyle/>
          <a:p>
            <a:r>
              <a:rPr lang="en-US" sz="2400" dirty="0" smtClean="0">
                <a:latin typeface="Arial" panose="020B0604020202020204" pitchFamily="34" charset="0"/>
                <a:cs typeface="Arial" panose="020B0604020202020204" pitchFamily="34" charset="0"/>
              </a:rPr>
              <a:t>Each UEFI variable has attributes that determine how </a:t>
            </a:r>
            <a:r>
              <a:rPr lang="en-US" sz="2400" dirty="0">
                <a:latin typeface="Arial" panose="020B0604020202020204" pitchFamily="34" charset="0"/>
                <a:cs typeface="Arial" panose="020B0604020202020204" pitchFamily="34" charset="0"/>
              </a:rPr>
              <a:t>the </a:t>
            </a:r>
            <a:r>
              <a:rPr lang="en-US" sz="2400" dirty="0" smtClean="0">
                <a:latin typeface="Arial" panose="020B0604020202020204" pitchFamily="34" charset="0"/>
                <a:cs typeface="Arial" panose="020B0604020202020204" pitchFamily="34" charset="0"/>
              </a:rPr>
              <a:t>firmware </a:t>
            </a:r>
            <a:r>
              <a:rPr lang="en-US" sz="2400" dirty="0">
                <a:latin typeface="Arial" panose="020B0604020202020204" pitchFamily="34" charset="0"/>
                <a:cs typeface="Arial" panose="020B0604020202020204" pitchFamily="34" charset="0"/>
              </a:rPr>
              <a:t>stores and maintains the </a:t>
            </a:r>
            <a:r>
              <a:rPr lang="en-US" sz="2400" dirty="0" smtClean="0">
                <a:latin typeface="Arial" panose="020B0604020202020204" pitchFamily="34" charset="0"/>
                <a:cs typeface="Arial" panose="020B0604020202020204" pitchFamily="34" charset="0"/>
              </a:rPr>
              <a:t>data:</a:t>
            </a:r>
          </a:p>
          <a:p>
            <a:r>
              <a:rPr lang="en-US" sz="2400" dirty="0" smtClean="0">
                <a:latin typeface="Arial" panose="020B0604020202020204" pitchFamily="34" charset="0"/>
                <a:cs typeface="Arial" panose="020B0604020202020204" pitchFamily="34" charset="0"/>
              </a:rPr>
              <a:t>‘Non_Volatile’</a:t>
            </a:r>
          </a:p>
          <a:p>
            <a:pPr lvl="1"/>
            <a:r>
              <a:rPr lang="en-US" sz="2000" dirty="0" smtClean="0">
                <a:latin typeface="Arial" panose="020B0604020202020204" pitchFamily="34" charset="0"/>
                <a:cs typeface="Arial" panose="020B0604020202020204" pitchFamily="34" charset="0"/>
              </a:rPr>
              <a:t>The variable is stored on flash </a:t>
            </a:r>
          </a:p>
          <a:p>
            <a:r>
              <a:rPr lang="en-US" sz="2200" dirty="0" smtClean="0">
                <a:latin typeface="Arial" panose="020B0604020202020204" pitchFamily="34" charset="0"/>
                <a:cs typeface="Arial" panose="020B0604020202020204" pitchFamily="34" charset="0"/>
              </a:rPr>
              <a:t>‘Bootservice_Access’</a:t>
            </a:r>
          </a:p>
          <a:p>
            <a:pPr lvl="1"/>
            <a:r>
              <a:rPr lang="en-US" sz="1800" dirty="0" smtClean="0">
                <a:latin typeface="Arial" panose="020B0604020202020204" pitchFamily="34" charset="0"/>
                <a:cs typeface="Arial" panose="020B0604020202020204" pitchFamily="34" charset="0"/>
              </a:rPr>
              <a:t>Can be </a:t>
            </a:r>
            <a:r>
              <a:rPr lang="en-US" sz="1800" dirty="0">
                <a:latin typeface="Arial" panose="020B0604020202020204" pitchFamily="34" charset="0"/>
                <a:cs typeface="Arial" panose="020B0604020202020204" pitchFamily="34" charset="0"/>
              </a:rPr>
              <a:t>accessed/modified </a:t>
            </a:r>
            <a:r>
              <a:rPr lang="en-US" sz="1800" dirty="0" smtClean="0">
                <a:latin typeface="Arial" panose="020B0604020202020204" pitchFamily="34" charset="0"/>
                <a:cs typeface="Arial" panose="020B0604020202020204" pitchFamily="34" charset="0"/>
              </a:rPr>
              <a:t>during boot.  Must be set in order for Runtime_Access to also be set</a:t>
            </a:r>
          </a:p>
        </p:txBody>
      </p:sp>
      <p:sp>
        <p:nvSpPr>
          <p:cNvPr id="2" name="TextBox 1"/>
          <p:cNvSpPr txBox="1"/>
          <p:nvPr/>
        </p:nvSpPr>
        <p:spPr>
          <a:xfrm>
            <a:off x="2894" y="6495420"/>
            <a:ext cx="2582695" cy="369332"/>
          </a:xfrm>
          <a:prstGeom prst="rect">
            <a:avLst/>
          </a:prstGeom>
          <a:noFill/>
        </p:spPr>
        <p:txBody>
          <a:bodyPr wrap="none" rtlCol="0">
            <a:spAutoFit/>
          </a:bodyPr>
          <a:lstStyle/>
          <a:p>
            <a:r>
              <a:rPr lang="en-US" dirty="0" smtClean="0"/>
              <a:t>* UEFI 2.3.1 Errata C Final</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1734" y="841094"/>
            <a:ext cx="5791200" cy="24574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Slide Number Placeholder 2"/>
          <p:cNvSpPr>
            <a:spLocks noGrp="1"/>
          </p:cNvSpPr>
          <p:nvPr>
            <p:ph type="sldNum" sz="quarter" idx="12"/>
          </p:nvPr>
        </p:nvSpPr>
        <p:spPr/>
        <p:txBody>
          <a:bodyPr/>
          <a:lstStyle/>
          <a:p>
            <a:fld id="{B6F15528-21DE-4FAA-801E-634DDDAF4B2B}" type="slidenum">
              <a:rPr lang="en-US" smtClean="0"/>
              <a:pPr/>
              <a:t>52</a:t>
            </a:fld>
            <a:endParaRPr lang="en-US"/>
          </a:p>
        </p:txBody>
      </p:sp>
    </p:spTree>
    <p:extLst>
      <p:ext uri="{BB962C8B-B14F-4D97-AF65-F5344CB8AC3E}">
        <p14:creationId xmlns:p14="http://schemas.microsoft.com/office/powerpoint/2010/main" val="144411966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EFI Variable Attributes</a:t>
            </a:r>
            <a:endParaRPr lang="en-US" sz="3200" dirty="0">
              <a:latin typeface="Arial" panose="020B0604020202020204" pitchFamily="34" charset="0"/>
              <a:cs typeface="Arial" panose="020B0604020202020204" pitchFamily="34" charset="0"/>
            </a:endParaRPr>
          </a:p>
        </p:txBody>
      </p:sp>
      <p:sp>
        <p:nvSpPr>
          <p:cNvPr id="10" name="Content Placeholder 2"/>
          <p:cNvSpPr>
            <a:spLocks noGrp="1"/>
          </p:cNvSpPr>
          <p:nvPr>
            <p:ph idx="1"/>
          </p:nvPr>
        </p:nvSpPr>
        <p:spPr>
          <a:xfrm>
            <a:off x="381000" y="3581400"/>
            <a:ext cx="8382000" cy="2914020"/>
          </a:xfrm>
        </p:spPr>
        <p:txBody>
          <a:bodyPr>
            <a:noAutofit/>
          </a:bodyPr>
          <a:lstStyle/>
          <a:p>
            <a:r>
              <a:rPr lang="en-US" sz="2400" dirty="0">
                <a:latin typeface="Arial" panose="020B0604020202020204" pitchFamily="34" charset="0"/>
                <a:cs typeface="Arial" panose="020B0604020202020204" pitchFamily="34" charset="0"/>
              </a:rPr>
              <a:t>‘Runtime_Access’</a:t>
            </a:r>
          </a:p>
          <a:p>
            <a:pPr lvl="1"/>
            <a:r>
              <a:rPr lang="en-US" sz="2000" dirty="0">
                <a:latin typeface="Arial" panose="020B0604020202020204" pitchFamily="34" charset="0"/>
                <a:cs typeface="Arial" panose="020B0604020202020204" pitchFamily="34" charset="0"/>
              </a:rPr>
              <a:t>The variable can be accessed/modified by the Operating System or an application</a:t>
            </a:r>
          </a:p>
          <a:p>
            <a:r>
              <a:rPr lang="en-US" sz="2400" dirty="0" smtClean="0">
                <a:latin typeface="Arial" panose="020B0604020202020204" pitchFamily="34" charset="0"/>
                <a:cs typeface="Arial" panose="020B0604020202020204" pitchFamily="34" charset="0"/>
              </a:rPr>
              <a:t>‘Hardware_Error_Record’</a:t>
            </a:r>
          </a:p>
          <a:p>
            <a:pPr lvl="1"/>
            <a:r>
              <a:rPr lang="en-US" sz="2000" dirty="0" smtClean="0">
                <a:latin typeface="Arial" panose="020B0604020202020204" pitchFamily="34" charset="0"/>
                <a:cs typeface="Arial" panose="020B0604020202020204" pitchFamily="34" charset="0"/>
              </a:rPr>
              <a:t>Variable is stored in a portion of NVRAM (flash) reserved for error records</a:t>
            </a:r>
            <a:endParaRPr lang="en-US" sz="2000" dirty="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sp>
        <p:nvSpPr>
          <p:cNvPr id="2" name="TextBox 1"/>
          <p:cNvSpPr txBox="1"/>
          <p:nvPr/>
        </p:nvSpPr>
        <p:spPr>
          <a:xfrm>
            <a:off x="2894" y="6495420"/>
            <a:ext cx="2582695" cy="369332"/>
          </a:xfrm>
          <a:prstGeom prst="rect">
            <a:avLst/>
          </a:prstGeom>
          <a:noFill/>
        </p:spPr>
        <p:txBody>
          <a:bodyPr wrap="none" rtlCol="0">
            <a:spAutoFit/>
          </a:bodyPr>
          <a:lstStyle/>
          <a:p>
            <a:r>
              <a:rPr lang="en-US" dirty="0" smtClean="0"/>
              <a:t>* UEFI 2.3.1 Errata C Final</a:t>
            </a:r>
            <a:endParaRPr lang="en-US"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1734" y="841094"/>
            <a:ext cx="5791200" cy="24574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Slide Number Placeholder 2"/>
          <p:cNvSpPr>
            <a:spLocks noGrp="1"/>
          </p:cNvSpPr>
          <p:nvPr>
            <p:ph type="sldNum" sz="quarter" idx="12"/>
          </p:nvPr>
        </p:nvSpPr>
        <p:spPr/>
        <p:txBody>
          <a:bodyPr/>
          <a:lstStyle/>
          <a:p>
            <a:fld id="{B6F15528-21DE-4FAA-801E-634DDDAF4B2B}" type="slidenum">
              <a:rPr lang="en-US" smtClean="0"/>
              <a:pPr/>
              <a:t>53</a:t>
            </a:fld>
            <a:endParaRPr lang="en-US"/>
          </a:p>
        </p:txBody>
      </p:sp>
    </p:spTree>
    <p:extLst>
      <p:ext uri="{BB962C8B-B14F-4D97-AF65-F5344CB8AC3E}">
        <p14:creationId xmlns:p14="http://schemas.microsoft.com/office/powerpoint/2010/main" val="18050502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EFI Variable Attributes</a:t>
            </a:r>
            <a:endParaRPr lang="en-US" sz="3200" dirty="0">
              <a:latin typeface="Arial" panose="020B0604020202020204" pitchFamily="34" charset="0"/>
              <a:cs typeface="Arial" panose="020B0604020202020204" pitchFamily="34" charset="0"/>
            </a:endParaRPr>
          </a:p>
        </p:txBody>
      </p:sp>
      <p:sp>
        <p:nvSpPr>
          <p:cNvPr id="10" name="Content Placeholder 2"/>
          <p:cNvSpPr>
            <a:spLocks noGrp="1"/>
          </p:cNvSpPr>
          <p:nvPr>
            <p:ph idx="1"/>
          </p:nvPr>
        </p:nvSpPr>
        <p:spPr>
          <a:xfrm>
            <a:off x="381000" y="3429000"/>
            <a:ext cx="8382000" cy="3066420"/>
          </a:xfrm>
        </p:spPr>
        <p:txBody>
          <a:bodyPr>
            <a:noAutofit/>
          </a:bodyPr>
          <a:lstStyle/>
          <a:p>
            <a:r>
              <a:rPr lang="en-US" sz="2400" dirty="0">
                <a:latin typeface="Arial" panose="020B0604020202020204" pitchFamily="34" charset="0"/>
                <a:cs typeface="Arial" panose="020B0604020202020204" pitchFamily="34" charset="0"/>
              </a:rPr>
              <a:t>‘Authenticated_Write_Access’ </a:t>
            </a:r>
          </a:p>
          <a:p>
            <a:pPr lvl="1"/>
            <a:r>
              <a:rPr lang="en-US" sz="2000" dirty="0">
                <a:latin typeface="Arial" panose="020B0604020202020204" pitchFamily="34" charset="0"/>
                <a:cs typeface="Arial" panose="020B0604020202020204" pitchFamily="34" charset="0"/>
              </a:rPr>
              <a:t>The variable can be modified only by an application that has been signed with an authorized private key (or by present user)</a:t>
            </a:r>
          </a:p>
          <a:p>
            <a:pPr lvl="1"/>
            <a:r>
              <a:rPr lang="en-US" sz="2000" dirty="0">
                <a:latin typeface="Arial" panose="020B0604020202020204" pitchFamily="34" charset="0"/>
                <a:cs typeface="Arial" panose="020B0604020202020204" pitchFamily="34" charset="0"/>
              </a:rPr>
              <a:t>KEK and DB are examples of Authorized variables</a:t>
            </a:r>
          </a:p>
          <a:p>
            <a:r>
              <a:rPr lang="en-US" sz="2400" dirty="0">
                <a:latin typeface="Arial" panose="020B0604020202020204" pitchFamily="34" charset="0"/>
                <a:cs typeface="Arial" panose="020B0604020202020204" pitchFamily="34" charset="0"/>
              </a:rPr>
              <a:t>‘Time_Based_Authenticated_Write_Access</a:t>
            </a:r>
            <a:r>
              <a:rPr lang="en-US" sz="2400" dirty="0" smtClean="0">
                <a:latin typeface="Arial" panose="020B0604020202020204" pitchFamily="34" charset="0"/>
                <a:cs typeface="Arial" panose="020B0604020202020204" pitchFamily="34" charset="0"/>
              </a:rPr>
              <a:t>’</a:t>
            </a:r>
          </a:p>
          <a:p>
            <a:pPr lvl="1"/>
            <a:r>
              <a:rPr lang="en-US" sz="2000" dirty="0" smtClean="0">
                <a:latin typeface="Arial" panose="020B0604020202020204" pitchFamily="34" charset="0"/>
                <a:cs typeface="Arial" panose="020B0604020202020204" pitchFamily="34" charset="0"/>
              </a:rPr>
              <a:t>Variable is signed with a time-stamp</a:t>
            </a:r>
          </a:p>
          <a:p>
            <a:r>
              <a:rPr lang="en-US" sz="2400" dirty="0" smtClean="0">
                <a:latin typeface="Arial" panose="020B0604020202020204" pitchFamily="34" charset="0"/>
                <a:cs typeface="Arial" panose="020B0604020202020204" pitchFamily="34" charset="0"/>
              </a:rPr>
              <a:t>‘Append_Write’</a:t>
            </a:r>
          </a:p>
          <a:p>
            <a:pPr lvl="1"/>
            <a:r>
              <a:rPr lang="en-US" sz="2000" dirty="0" smtClean="0">
                <a:latin typeface="Arial" panose="020B0604020202020204" pitchFamily="34" charset="0"/>
                <a:cs typeface="Arial" panose="020B0604020202020204" pitchFamily="34" charset="0"/>
              </a:rPr>
              <a:t>Variable may be appended with data</a:t>
            </a:r>
            <a:endParaRPr lang="en-US" sz="2000" dirty="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sp>
        <p:nvSpPr>
          <p:cNvPr id="2" name="TextBox 1"/>
          <p:cNvSpPr txBox="1"/>
          <p:nvPr/>
        </p:nvSpPr>
        <p:spPr>
          <a:xfrm>
            <a:off x="2894" y="6495420"/>
            <a:ext cx="2582695" cy="369332"/>
          </a:xfrm>
          <a:prstGeom prst="rect">
            <a:avLst/>
          </a:prstGeom>
          <a:noFill/>
        </p:spPr>
        <p:txBody>
          <a:bodyPr wrap="none" rtlCol="0">
            <a:spAutoFit/>
          </a:bodyPr>
          <a:lstStyle/>
          <a:p>
            <a:r>
              <a:rPr lang="en-US" dirty="0" smtClean="0"/>
              <a:t>* UEFI 2.3.1 Errata C Final</a:t>
            </a:r>
            <a:endParaRPr lang="en-US"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1734" y="841094"/>
            <a:ext cx="5791200" cy="24574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Slide Number Placeholder 2"/>
          <p:cNvSpPr>
            <a:spLocks noGrp="1"/>
          </p:cNvSpPr>
          <p:nvPr>
            <p:ph type="sldNum" sz="quarter" idx="12"/>
          </p:nvPr>
        </p:nvSpPr>
        <p:spPr/>
        <p:txBody>
          <a:bodyPr/>
          <a:lstStyle/>
          <a:p>
            <a:fld id="{B6F15528-21DE-4FAA-801E-634DDDAF4B2B}" type="slidenum">
              <a:rPr lang="en-US" smtClean="0"/>
              <a:pPr/>
              <a:t>54</a:t>
            </a:fld>
            <a:endParaRPr lang="en-US"/>
          </a:p>
        </p:txBody>
      </p:sp>
    </p:spTree>
    <p:extLst>
      <p:ext uri="{BB962C8B-B14F-4D97-AF65-F5344CB8AC3E}">
        <p14:creationId xmlns:p14="http://schemas.microsoft.com/office/powerpoint/2010/main" val="30236751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EFI Variable Attributes Combinations</a:t>
            </a:r>
            <a:endParaRPr lang="en-US" sz="3200" dirty="0">
              <a:latin typeface="Arial" panose="020B0604020202020204" pitchFamily="34" charset="0"/>
              <a:cs typeface="Arial" panose="020B0604020202020204" pitchFamily="34" charset="0"/>
            </a:endParaRPr>
          </a:p>
        </p:txBody>
      </p:sp>
      <p:sp>
        <p:nvSpPr>
          <p:cNvPr id="10" name="Content Placeholder 2"/>
          <p:cNvSpPr>
            <a:spLocks noGrp="1"/>
          </p:cNvSpPr>
          <p:nvPr>
            <p:ph idx="1"/>
          </p:nvPr>
        </p:nvSpPr>
        <p:spPr>
          <a:xfrm>
            <a:off x="381000" y="3810000"/>
            <a:ext cx="8382000" cy="2895600"/>
          </a:xfrm>
        </p:spPr>
        <p:txBody>
          <a:bodyPr>
            <a:noAutofit/>
          </a:bodyPr>
          <a:lstStyle/>
          <a:p>
            <a:r>
              <a:rPr lang="en-US" sz="2400" dirty="0">
                <a:latin typeface="Arial" panose="020B0604020202020204" pitchFamily="34" charset="0"/>
                <a:cs typeface="Arial" panose="020B0604020202020204" pitchFamily="34" charset="0"/>
              </a:rPr>
              <a:t>If a variable is marked as both Runtime and Authenticated, the variable can be modified </a:t>
            </a:r>
            <a:r>
              <a:rPr lang="en-US" sz="2400" dirty="0" smtClean="0">
                <a:latin typeface="Arial" panose="020B0604020202020204" pitchFamily="34" charset="0"/>
                <a:cs typeface="Arial" panose="020B0604020202020204" pitchFamily="34" charset="0"/>
              </a:rPr>
              <a:t>only by </a:t>
            </a:r>
            <a:r>
              <a:rPr lang="en-US" sz="2400" dirty="0">
                <a:latin typeface="Arial" panose="020B0604020202020204" pitchFamily="34" charset="0"/>
                <a:cs typeface="Arial" panose="020B0604020202020204" pitchFamily="34" charset="0"/>
              </a:rPr>
              <a:t>an application </a:t>
            </a:r>
            <a:r>
              <a:rPr lang="en-US" sz="2400" dirty="0" smtClean="0">
                <a:latin typeface="Arial" panose="020B0604020202020204" pitchFamily="34" charset="0"/>
                <a:cs typeface="Arial" panose="020B0604020202020204" pitchFamily="34" charset="0"/>
              </a:rPr>
              <a:t>that has been </a:t>
            </a:r>
            <a:r>
              <a:rPr lang="en-US" sz="2400" dirty="0">
                <a:latin typeface="Arial" panose="020B0604020202020204" pitchFamily="34" charset="0"/>
                <a:cs typeface="Arial" panose="020B0604020202020204" pitchFamily="34" charset="0"/>
              </a:rPr>
              <a:t>signed with an authorized </a:t>
            </a:r>
            <a:r>
              <a:rPr lang="en-US" sz="2400" dirty="0" smtClean="0">
                <a:latin typeface="Arial" panose="020B0604020202020204" pitchFamily="34" charset="0"/>
                <a:cs typeface="Arial" panose="020B0604020202020204" pitchFamily="34" charset="0"/>
              </a:rPr>
              <a:t>key</a:t>
            </a:r>
          </a:p>
          <a:p>
            <a:r>
              <a:rPr lang="en-US" sz="2400" dirty="0" smtClean="0">
                <a:latin typeface="Arial" panose="020B0604020202020204" pitchFamily="34" charset="0"/>
                <a:cs typeface="Arial" panose="020B0604020202020204" pitchFamily="34" charset="0"/>
              </a:rPr>
              <a:t>If </a:t>
            </a:r>
            <a:r>
              <a:rPr lang="en-US" sz="2400" dirty="0">
                <a:latin typeface="Arial" panose="020B0604020202020204" pitchFamily="34" charset="0"/>
                <a:cs typeface="Arial" panose="020B0604020202020204" pitchFamily="34" charset="0"/>
              </a:rPr>
              <a:t>a variable is marked as Runtime but </a:t>
            </a:r>
            <a:r>
              <a:rPr lang="en-US" sz="2400" u="sng" dirty="0">
                <a:latin typeface="Arial" panose="020B0604020202020204" pitchFamily="34" charset="0"/>
                <a:cs typeface="Arial" panose="020B0604020202020204" pitchFamily="34" charset="0"/>
              </a:rPr>
              <a:t>not</a:t>
            </a:r>
            <a:r>
              <a:rPr lang="en-US" sz="2400" dirty="0">
                <a:latin typeface="Arial" panose="020B0604020202020204" pitchFamily="34" charset="0"/>
                <a:cs typeface="Arial" panose="020B0604020202020204" pitchFamily="34" charset="0"/>
              </a:rPr>
              <a:t> as Authenticated, the variable can be modified by </a:t>
            </a:r>
            <a:r>
              <a:rPr lang="en-US" sz="2400" dirty="0" smtClean="0">
                <a:latin typeface="Arial" panose="020B0604020202020204" pitchFamily="34" charset="0"/>
                <a:cs typeface="Arial" panose="020B0604020202020204" pitchFamily="34" charset="0"/>
              </a:rPr>
              <a:t>any application</a:t>
            </a:r>
          </a:p>
          <a:p>
            <a:pPr lvl="1"/>
            <a:r>
              <a:rPr lang="en-US" sz="2200" dirty="0" smtClean="0">
                <a:latin typeface="Arial" panose="020B0604020202020204" pitchFamily="34" charset="0"/>
                <a:cs typeface="Arial" panose="020B0604020202020204" pitchFamily="34" charset="0"/>
              </a:rPr>
              <a:t>The Setup variable is marked like this</a:t>
            </a:r>
          </a:p>
          <a:p>
            <a:endParaRPr lang="en-US" sz="2400" dirty="0" smtClean="0">
              <a:latin typeface="Arial" panose="020B0604020202020204" pitchFamily="34" charset="0"/>
              <a:cs typeface="Arial" panose="020B0604020202020204" pitchFamily="34"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9805" y="1143000"/>
            <a:ext cx="5791200" cy="24574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55</a:t>
            </a:fld>
            <a:endParaRPr lang="en-US"/>
          </a:p>
        </p:txBody>
      </p:sp>
    </p:spTree>
    <p:extLst>
      <p:ext uri="{BB962C8B-B14F-4D97-AF65-F5344CB8AC3E}">
        <p14:creationId xmlns:p14="http://schemas.microsoft.com/office/powerpoint/2010/main" val="135169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EFI Setup Variable Data</a:t>
            </a:r>
            <a:endParaRPr lang="en-US" sz="3200" dirty="0">
              <a:latin typeface="Arial" panose="020B0604020202020204" pitchFamily="34" charset="0"/>
              <a:cs typeface="Arial" panose="020B0604020202020204" pitchFamily="34" charset="0"/>
            </a:endParaRPr>
          </a:p>
        </p:txBody>
      </p:sp>
      <p:sp>
        <p:nvSpPr>
          <p:cNvPr id="10" name="Content Placeholder 2"/>
          <p:cNvSpPr>
            <a:spLocks noGrp="1"/>
          </p:cNvSpPr>
          <p:nvPr>
            <p:ph idx="1"/>
          </p:nvPr>
        </p:nvSpPr>
        <p:spPr>
          <a:xfrm>
            <a:off x="495300" y="3222315"/>
            <a:ext cx="8382000" cy="3559485"/>
          </a:xfrm>
        </p:spPr>
        <p:txBody>
          <a:bodyPr>
            <a:noAutofit/>
          </a:bodyPr>
          <a:lstStyle/>
          <a:p>
            <a:r>
              <a:rPr lang="en-US" sz="1900" dirty="0" smtClean="0">
                <a:latin typeface="Arial" panose="020B0604020202020204" pitchFamily="34" charset="0"/>
                <a:cs typeface="Arial" panose="020B0604020202020204" pitchFamily="34" charset="0"/>
              </a:rPr>
              <a:t>Using the offsets we calculated earlier we can locate the secure boot policy settings in the Setup variable</a:t>
            </a:r>
          </a:p>
          <a:p>
            <a:r>
              <a:rPr lang="en-US" sz="1900" dirty="0" smtClean="0">
                <a:latin typeface="Arial" panose="020B0604020202020204" pitchFamily="34" charset="0"/>
                <a:cs typeface="Arial" panose="020B0604020202020204" pitchFamily="34" charset="0"/>
              </a:rPr>
              <a:t>The Secure Boot policy settings started at offset 0xB49 from the start of the Setup variable data</a:t>
            </a:r>
          </a:p>
          <a:p>
            <a:r>
              <a:rPr lang="en-US" sz="1900" dirty="0" smtClean="0">
                <a:latin typeface="Arial" panose="020B0604020202020204" pitchFamily="34" charset="0"/>
                <a:cs typeface="Arial" panose="020B0604020202020204" pitchFamily="34" charset="0"/>
              </a:rPr>
              <a:t>Byte B49 contains the “IMAGE_FROM_FV” policy and is </a:t>
            </a:r>
            <a:r>
              <a:rPr lang="en-US" sz="1900" dirty="0">
                <a:latin typeface="Arial" panose="020B0604020202020204" pitchFamily="34" charset="0"/>
                <a:cs typeface="Arial" panose="020B0604020202020204" pitchFamily="34" charset="0"/>
              </a:rPr>
              <a:t>set to ALWAYS_EXECUTE (0x00</a:t>
            </a:r>
            <a:r>
              <a:rPr lang="en-US" sz="1900" dirty="0" smtClean="0">
                <a:latin typeface="Arial" panose="020B0604020202020204" pitchFamily="34" charset="0"/>
                <a:cs typeface="Arial" panose="020B0604020202020204" pitchFamily="34" charset="0"/>
              </a:rPr>
              <a:t>)</a:t>
            </a:r>
            <a:endParaRPr lang="en-US" sz="1900" dirty="0">
              <a:latin typeface="Arial" panose="020B0604020202020204" pitchFamily="34" charset="0"/>
              <a:cs typeface="Arial" panose="020B0604020202020204" pitchFamily="34" charset="0"/>
            </a:endParaRPr>
          </a:p>
          <a:p>
            <a:r>
              <a:rPr lang="en-US" sz="1900" dirty="0" smtClean="0">
                <a:latin typeface="Arial" panose="020B0604020202020204" pitchFamily="34" charset="0"/>
                <a:cs typeface="Arial" panose="020B0604020202020204" pitchFamily="34" charset="0"/>
              </a:rPr>
              <a:t>Bytes B4A-B4C contain the policies pertaining to Option ROMs, Removable Storage, and Fixed Storage, respectively.  All are set to “DENY_EXECUTE_ON_SECURITY_VIOLATION</a:t>
            </a:r>
          </a:p>
          <a:p>
            <a:pPr lvl="1"/>
            <a:r>
              <a:rPr lang="en-US" sz="1900" dirty="0" smtClean="0">
                <a:latin typeface="Arial" panose="020B0604020202020204" pitchFamily="34" charset="0"/>
                <a:cs typeface="Arial" panose="020B0604020202020204" pitchFamily="34" charset="0"/>
              </a:rPr>
              <a:t>We can change these to ALWAYS_EXECUTE (00)</a:t>
            </a:r>
          </a:p>
          <a:p>
            <a:r>
              <a:rPr lang="en-US" sz="1900" dirty="0" smtClean="0">
                <a:latin typeface="Arial" panose="020B0604020202020204" pitchFamily="34" charset="0"/>
                <a:cs typeface="Arial" panose="020B0604020202020204" pitchFamily="34" charset="0"/>
              </a:rPr>
              <a:t>Byte B48 contains the Secure Boot on/off value (on)</a:t>
            </a:r>
            <a:endParaRPr lang="en-US" sz="1900" dirty="0">
              <a:latin typeface="Arial" panose="020B0604020202020204" pitchFamily="34" charset="0"/>
              <a:cs typeface="Arial" panose="020B0604020202020204" pitchFamily="34" charset="0"/>
            </a:endParaRP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990600" y="788733"/>
            <a:ext cx="7391401" cy="24007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56</a:t>
            </a:fld>
            <a:endParaRPr lang="en-US"/>
          </a:p>
        </p:txBody>
      </p:sp>
    </p:spTree>
    <p:extLst>
      <p:ext uri="{BB962C8B-B14F-4D97-AF65-F5344CB8AC3E}">
        <p14:creationId xmlns:p14="http://schemas.microsoft.com/office/powerpoint/2010/main" val="8089179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EFI Variable Access</a:t>
            </a:r>
            <a:endParaRPr lang="en-US" sz="3200" dirty="0">
              <a:latin typeface="Arial" panose="020B0604020202020204" pitchFamily="34" charset="0"/>
              <a:cs typeface="Arial" panose="020B0604020202020204" pitchFamily="34" charset="0"/>
            </a:endParaRPr>
          </a:p>
        </p:txBody>
      </p:sp>
      <p:sp>
        <p:nvSpPr>
          <p:cNvPr id="10" name="Content Placeholder 2"/>
          <p:cNvSpPr>
            <a:spLocks noGrp="1"/>
          </p:cNvSpPr>
          <p:nvPr>
            <p:ph idx="1"/>
          </p:nvPr>
        </p:nvSpPr>
        <p:spPr>
          <a:xfrm>
            <a:off x="381000" y="4267200"/>
            <a:ext cx="8382000" cy="2438400"/>
          </a:xfrm>
        </p:spPr>
        <p:txBody>
          <a:bodyPr>
            <a:noAutofit/>
          </a:bodyPr>
          <a:lstStyle/>
          <a:p>
            <a:r>
              <a:rPr lang="en-US" sz="2200" dirty="0">
                <a:latin typeface="Arial" panose="020B0604020202020204" pitchFamily="34" charset="0"/>
                <a:cs typeface="Arial" panose="020B0604020202020204" pitchFamily="34" charset="0"/>
              </a:rPr>
              <a:t>Windows 8 provides an API to interact with EFI non-volatile variables</a:t>
            </a:r>
          </a:p>
          <a:p>
            <a:r>
              <a:rPr lang="en-US" sz="2200" dirty="0">
                <a:latin typeface="Arial" panose="020B0604020202020204" pitchFamily="34" charset="0"/>
                <a:cs typeface="Arial" panose="020B0604020202020204" pitchFamily="34" charset="0"/>
                <a:hlinkClick r:id="rId2"/>
              </a:rPr>
              <a:t>http://msdn.microsoft.com/en-us/library/windows/desktop/ms724934(v=vs.85).</a:t>
            </a:r>
            <a:r>
              <a:rPr lang="en-US" sz="2200" dirty="0" smtClean="0">
                <a:latin typeface="Arial" panose="020B0604020202020204" pitchFamily="34" charset="0"/>
                <a:cs typeface="Arial" panose="020B0604020202020204" pitchFamily="34" charset="0"/>
                <a:hlinkClick r:id="rId2"/>
              </a:rPr>
              <a:t>aspx</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Because the Setup variable is marked as Runtime and not as Authenticated, we can modify it </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19200"/>
            <a:ext cx="5576455" cy="20002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312" t="50000" r="45907" b="9291"/>
          <a:stretch/>
        </p:blipFill>
        <p:spPr bwMode="auto">
          <a:xfrm>
            <a:off x="3352800" y="1981200"/>
            <a:ext cx="5558269" cy="21336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57</a:t>
            </a:fld>
            <a:endParaRPr lang="en-US"/>
          </a:p>
        </p:txBody>
      </p:sp>
    </p:spTree>
    <p:extLst>
      <p:ext uri="{BB962C8B-B14F-4D97-AF65-F5344CB8AC3E}">
        <p14:creationId xmlns:p14="http://schemas.microsoft.com/office/powerpoint/2010/main" val="146982982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Result: Modified Secure Boot Policy</a:t>
            </a:r>
            <a:endParaRPr lang="en-US" sz="3200" dirty="0">
              <a:latin typeface="Arial" panose="020B0604020202020204" pitchFamily="34" charset="0"/>
              <a:cs typeface="Arial" panose="020B0604020202020204" pitchFamily="34" charset="0"/>
            </a:endParaRPr>
          </a:p>
        </p:txBody>
      </p:sp>
      <p:sp>
        <p:nvSpPr>
          <p:cNvPr id="10" name="Content Placeholder 2"/>
          <p:cNvSpPr>
            <a:spLocks noGrp="1"/>
          </p:cNvSpPr>
          <p:nvPr>
            <p:ph idx="1"/>
          </p:nvPr>
        </p:nvSpPr>
        <p:spPr>
          <a:xfrm>
            <a:off x="381000" y="5486400"/>
            <a:ext cx="8382000" cy="1143000"/>
          </a:xfrm>
        </p:spPr>
        <p:txBody>
          <a:bodyPr>
            <a:noAutofit/>
          </a:bodyPr>
          <a:lstStyle/>
          <a:p>
            <a:r>
              <a:rPr lang="en-US" sz="2200" dirty="0" smtClean="0">
                <a:latin typeface="Arial" panose="020B0604020202020204" pitchFamily="34" charset="0"/>
                <a:cs typeface="Arial" panose="020B0604020202020204" pitchFamily="34" charset="0"/>
              </a:rPr>
              <a:t>An unsigned executable will always be executed regardless of whether it is signed or unsigned, based on the ALWAYS_EXECUTE policy associated with them now </a:t>
            </a:r>
            <a:endParaRPr lang="en-US" sz="2200" dirty="0">
              <a:latin typeface="Arial" panose="020B0604020202020204" pitchFamily="34" charset="0"/>
              <a:cs typeface="Arial" panose="020B0604020202020204" pitchFamily="34" charset="0"/>
            </a:endParaRP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838200"/>
            <a:ext cx="7799988" cy="441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58</a:t>
            </a:fld>
            <a:endParaRPr lang="en-US"/>
          </a:p>
        </p:txBody>
      </p:sp>
    </p:spTree>
    <p:extLst>
      <p:ext uri="{BB962C8B-B14F-4D97-AF65-F5344CB8AC3E}">
        <p14:creationId xmlns:p14="http://schemas.microsoft.com/office/powerpoint/2010/main" val="7353158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Attack 1 Summary</a:t>
            </a:r>
            <a:endParaRPr lang="en-US" sz="3200" dirty="0">
              <a:latin typeface="Arial" panose="020B0604020202020204" pitchFamily="34" charset="0"/>
              <a:cs typeface="Arial" panose="020B0604020202020204" pitchFamily="34" charset="0"/>
            </a:endParaRPr>
          </a:p>
        </p:txBody>
      </p:sp>
      <p:sp>
        <p:nvSpPr>
          <p:cNvPr id="10" name="Content Placeholder 2"/>
          <p:cNvSpPr>
            <a:spLocks noGrp="1"/>
          </p:cNvSpPr>
          <p:nvPr>
            <p:ph idx="1"/>
          </p:nvPr>
        </p:nvSpPr>
        <p:spPr>
          <a:xfrm>
            <a:off x="381000" y="1447800"/>
            <a:ext cx="8382000" cy="5181600"/>
          </a:xfrm>
        </p:spPr>
        <p:txBody>
          <a:bodyPr>
            <a:noAutofit/>
          </a:bodyPr>
          <a:lstStyle/>
          <a:p>
            <a:r>
              <a:rPr lang="en-US" sz="2800" dirty="0">
                <a:latin typeface="Arial"/>
                <a:cs typeface="Arial"/>
              </a:rPr>
              <a:t>Malicious Windows 8 process can force unsigned executables to be allowed by Secure Boot</a:t>
            </a:r>
          </a:p>
          <a:p>
            <a:r>
              <a:rPr lang="en-US" sz="2800" dirty="0">
                <a:latin typeface="Arial"/>
                <a:cs typeface="Arial"/>
              </a:rPr>
              <a:t>Exploitable from </a:t>
            </a:r>
            <a:r>
              <a:rPr lang="en-US" sz="2800" dirty="0" smtClean="0">
                <a:latin typeface="Arial"/>
                <a:cs typeface="Arial"/>
              </a:rPr>
              <a:t>privileged application in </a:t>
            </a:r>
            <a:r>
              <a:rPr lang="en-US" sz="2800" dirty="0" err="1" smtClean="0">
                <a:latin typeface="Arial"/>
                <a:cs typeface="Arial"/>
              </a:rPr>
              <a:t>userland</a:t>
            </a:r>
            <a:endParaRPr lang="en-US" sz="2800" dirty="0">
              <a:latin typeface="Arial"/>
              <a:cs typeface="Arial"/>
            </a:endParaRPr>
          </a:p>
          <a:p>
            <a:r>
              <a:rPr lang="en-US" sz="2800" dirty="0" err="1">
                <a:latin typeface="Arial"/>
                <a:cs typeface="Arial"/>
              </a:rPr>
              <a:t>Bootkits</a:t>
            </a:r>
            <a:r>
              <a:rPr lang="en-US" sz="2800" dirty="0">
                <a:latin typeface="Arial"/>
                <a:cs typeface="Arial"/>
              </a:rPr>
              <a:t> will now function unimpeded </a:t>
            </a:r>
          </a:p>
          <a:p>
            <a:r>
              <a:rPr lang="en-US" sz="2800" dirty="0">
                <a:latin typeface="Arial"/>
                <a:cs typeface="Arial"/>
              </a:rPr>
              <a:t>Secure Boot will still report itself as enabled although it is no longer “functioning</a:t>
            </a:r>
            <a:r>
              <a:rPr lang="en-US" sz="2800" dirty="0" smtClean="0">
                <a:latin typeface="Arial"/>
                <a:cs typeface="Arial"/>
              </a:rPr>
              <a:t>” </a:t>
            </a:r>
          </a:p>
          <a:p>
            <a:pPr lvl="1"/>
            <a:r>
              <a:rPr lang="en-US" sz="2400" dirty="0" smtClean="0">
                <a:latin typeface="Arial"/>
                <a:cs typeface="Arial"/>
              </a:rPr>
              <a:t>That secure boot ‘on’ value was not modified</a:t>
            </a:r>
          </a:p>
          <a:p>
            <a:r>
              <a:rPr lang="en-US" sz="2800" kern="0" dirty="0">
                <a:solidFill>
                  <a:srgbClr val="292929"/>
                </a:solidFill>
                <a:latin typeface="Arial"/>
                <a:cs typeface="Arial"/>
              </a:rPr>
              <a:t>Co-discovered by Intel team</a:t>
            </a:r>
          </a:p>
          <a:p>
            <a:endParaRPr lang="en-US" sz="2800" dirty="0" smtClean="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59</a:t>
            </a:fld>
            <a:endParaRPr lang="en-US"/>
          </a:p>
        </p:txBody>
      </p:sp>
    </p:spTree>
    <p:extLst>
      <p:ext uri="{BB962C8B-B14F-4D97-AF65-F5344CB8AC3E}">
        <p14:creationId xmlns:p14="http://schemas.microsoft.com/office/powerpoint/2010/main" val="4281535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3600" dirty="0" smtClean="0">
                <a:latin typeface="Arial" panose="020B0604020202020204" pitchFamily="34" charset="0"/>
                <a:cs typeface="Arial" panose="020B0604020202020204" pitchFamily="34" charset="0"/>
              </a:rPr>
              <a:t>UEFI Differences: Boot Phases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04811" y="4876800"/>
            <a:ext cx="8229600" cy="1676400"/>
          </a:xfrm>
        </p:spPr>
        <p:txBody>
          <a:bodyPr>
            <a:normAutofit/>
          </a:bodyPr>
          <a:lstStyle/>
          <a:p>
            <a:r>
              <a:rPr lang="en-US" sz="2200" dirty="0" smtClean="0">
                <a:latin typeface="Arial" panose="020B0604020202020204" pitchFamily="34" charset="0"/>
                <a:cs typeface="Arial" panose="020B0604020202020204" pitchFamily="34" charset="0"/>
              </a:rPr>
              <a:t>7 Phases total</a:t>
            </a:r>
          </a:p>
          <a:p>
            <a:r>
              <a:rPr lang="en-US" sz="2200" dirty="0" smtClean="0">
                <a:latin typeface="Arial" panose="020B0604020202020204" pitchFamily="34" charset="0"/>
                <a:cs typeface="Arial" panose="020B0604020202020204" pitchFamily="34" charset="0"/>
              </a:rPr>
              <a:t>Each phase is defined via specification</a:t>
            </a:r>
          </a:p>
          <a:p>
            <a:r>
              <a:rPr lang="en-US" sz="2200" dirty="0" smtClean="0">
                <a:latin typeface="Arial" panose="020B0604020202020204" pitchFamily="34" charset="0"/>
                <a:cs typeface="Arial" panose="020B0604020202020204" pitchFamily="34" charset="0"/>
              </a:rPr>
              <a:t>We’ll briefly talk about the first 2 phases and then talk about Secure Boot and UEFI debugging</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0454"/>
          <a:stretch/>
        </p:blipFill>
        <p:spPr bwMode="auto">
          <a:xfrm>
            <a:off x="1665491" y="1143000"/>
            <a:ext cx="5813018" cy="34501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7722014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smtClean="0"/>
              <a:t>Attack 1 Addendum</a:t>
            </a:r>
            <a:endParaRPr lang="en-US" dirty="0"/>
          </a:p>
        </p:txBody>
      </p:sp>
      <p:sp>
        <p:nvSpPr>
          <p:cNvPr id="3" name="Content Placeholder 2"/>
          <p:cNvSpPr>
            <a:spLocks noGrp="1"/>
          </p:cNvSpPr>
          <p:nvPr>
            <p:ph idx="1"/>
          </p:nvPr>
        </p:nvSpPr>
        <p:spPr>
          <a:xfrm>
            <a:off x="228600" y="1295400"/>
            <a:ext cx="8610600" cy="5410200"/>
          </a:xfrm>
        </p:spPr>
        <p:txBody>
          <a:bodyPr>
            <a:normAutofit/>
          </a:bodyPr>
          <a:lstStyle/>
          <a:p>
            <a:pPr fontAlgn="base">
              <a:spcAft>
                <a:spcPct val="0"/>
              </a:spcAft>
            </a:pPr>
            <a:r>
              <a:rPr lang="en-US" sz="2800" kern="0" dirty="0">
                <a:solidFill>
                  <a:srgbClr val="292929"/>
                </a:solidFill>
              </a:rPr>
              <a:t>Malicious Windows 8 </a:t>
            </a:r>
            <a:r>
              <a:rPr lang="en-US" sz="2800" kern="0" dirty="0" smtClean="0">
                <a:solidFill>
                  <a:srgbClr val="292929"/>
                </a:solidFill>
              </a:rPr>
              <a:t>privileged process </a:t>
            </a:r>
            <a:r>
              <a:rPr lang="en-US" sz="2800" kern="0" dirty="0">
                <a:solidFill>
                  <a:srgbClr val="292929"/>
                </a:solidFill>
              </a:rPr>
              <a:t>can force </a:t>
            </a:r>
            <a:r>
              <a:rPr lang="en-US" sz="2800" kern="0" dirty="0" smtClean="0">
                <a:solidFill>
                  <a:srgbClr val="292929"/>
                </a:solidFill>
              </a:rPr>
              <a:t>can “brick” your computer if it just writes Setup to all 0s</a:t>
            </a:r>
          </a:p>
          <a:p>
            <a:pPr fontAlgn="base">
              <a:spcAft>
                <a:spcPct val="0"/>
              </a:spcAft>
            </a:pPr>
            <a:r>
              <a:rPr lang="en-US" sz="2800" kern="0" dirty="0" smtClean="0">
                <a:solidFill>
                  <a:srgbClr val="292929"/>
                </a:solidFill>
              </a:rPr>
              <a:t>Reinstalling the operating system won’t fix this</a:t>
            </a:r>
          </a:p>
          <a:p>
            <a:pPr fontAlgn="base">
              <a:spcAft>
                <a:spcPct val="0"/>
              </a:spcAft>
            </a:pPr>
            <a:r>
              <a:rPr lang="en-US" sz="2800" kern="0" dirty="0" smtClean="0">
                <a:solidFill>
                  <a:srgbClr val="292929"/>
                </a:solidFill>
              </a:rPr>
              <a:t>Intel didn't catch this and then we had to hold off on mentioning it until Hack in the Box AMS 2014</a:t>
            </a:r>
            <a:endParaRPr lang="en-US" sz="2800" kern="0" dirty="0">
              <a:solidFill>
                <a:srgbClr val="292929"/>
              </a:solidFill>
            </a:endParaRPr>
          </a:p>
          <a:p>
            <a:pPr marL="0" indent="0">
              <a:buNone/>
            </a:pPr>
            <a:endParaRPr lang="en-US" sz="2800" dirty="0"/>
          </a:p>
        </p:txBody>
      </p:sp>
      <p:pic>
        <p:nvPicPr>
          <p:cNvPr id="4" name="Picture 4" descr="http://www.jimsgraphix.com/free_art_box_03/images/block-001.gif"/>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34262" y="4193279"/>
            <a:ext cx="3675476" cy="2664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0668898"/>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Attack 2: Delete Setup Variable</a:t>
            </a:r>
            <a:endParaRPr lang="en-US" sz="3200" dirty="0">
              <a:latin typeface="Arial" panose="020B0604020202020204" pitchFamily="34" charset="0"/>
              <a:cs typeface="Arial" panose="020B0604020202020204" pitchFamily="34" charset="0"/>
            </a:endParaRPr>
          </a:p>
        </p:txBody>
      </p:sp>
      <p:sp>
        <p:nvSpPr>
          <p:cNvPr id="5" name="Content Placeholder 2"/>
          <p:cNvSpPr txBox="1">
            <a:spLocks/>
          </p:cNvSpPr>
          <p:nvPr/>
        </p:nvSpPr>
        <p:spPr>
          <a:xfrm>
            <a:off x="430781" y="4419600"/>
            <a:ext cx="8229600" cy="2316163"/>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latin typeface="Arial" panose="020B0604020202020204" pitchFamily="34" charset="0"/>
                <a:cs typeface="Arial" panose="020B0604020202020204" pitchFamily="34" charset="0"/>
              </a:rPr>
              <a:t>Typically, setting a variables size to 0 will delete it</a:t>
            </a:r>
          </a:p>
          <a:p>
            <a:r>
              <a:rPr lang="en-US" sz="2400" dirty="0" smtClean="0">
                <a:latin typeface="Arial" panose="020B0604020202020204" pitchFamily="34" charset="0"/>
                <a:cs typeface="Arial" panose="020B0604020202020204" pitchFamily="34" charset="0"/>
              </a:rPr>
              <a:t>Deleting the setup variable reverts the system to a legacy boot mode with secure boot </a:t>
            </a:r>
            <a:r>
              <a:rPr lang="en-US" sz="2400" u="sng" dirty="0" smtClean="0">
                <a:latin typeface="Arial" panose="020B0604020202020204" pitchFamily="34" charset="0"/>
                <a:cs typeface="Arial" panose="020B0604020202020204" pitchFamily="34" charset="0"/>
              </a:rPr>
              <a:t>disabled</a:t>
            </a:r>
          </a:p>
          <a:p>
            <a:r>
              <a:rPr lang="en-US" sz="2400" dirty="0" smtClean="0">
                <a:latin typeface="Arial" panose="020B0604020202020204" pitchFamily="34" charset="0"/>
                <a:cs typeface="Arial" panose="020B0604020202020204" pitchFamily="34" charset="0"/>
              </a:rPr>
              <a:t>This is also effectively a secure boot bypass, as it will force the firmware to transfer control to an untrusted MBR upon next reboot</a:t>
            </a:r>
            <a:endParaRPr lang="en-US" sz="2400" dirty="0">
              <a:latin typeface="Arial" panose="020B0604020202020204" pitchFamily="34" charset="0"/>
              <a:cs typeface="Arial" panose="020B0604020202020204" pitchFamily="34" charset="0"/>
            </a:endParaRPr>
          </a:p>
        </p:txBody>
      </p:sp>
      <p:pic>
        <p:nvPicPr>
          <p:cNvPr id="6" name="Picture 5"/>
          <p:cNvPicPr>
            <a:picLocks noChangeAspect="1" noChangeArrowheads="1"/>
          </p:cNvPicPr>
          <p:nvPr/>
        </p:nvPicPr>
        <p:blipFill>
          <a:blip r:embed="rId2" cstate="print"/>
          <a:srcRect/>
          <a:stretch>
            <a:fillRect/>
          </a:stretch>
        </p:blipFill>
        <p:spPr bwMode="auto">
          <a:xfrm>
            <a:off x="838200" y="1066800"/>
            <a:ext cx="7414762" cy="30480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B6F15528-21DE-4FAA-801E-634DDDAF4B2B}" type="slidenum">
              <a:rPr lang="en-US" smtClean="0"/>
              <a:pPr/>
              <a:t>61</a:t>
            </a:fld>
            <a:endParaRPr lang="en-US"/>
          </a:p>
        </p:txBody>
      </p:sp>
    </p:spTree>
    <p:extLst>
      <p:ext uri="{BB962C8B-B14F-4D97-AF65-F5344CB8AC3E}">
        <p14:creationId xmlns:p14="http://schemas.microsoft.com/office/powerpoint/2010/main" val="82899235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Attack 2 Summary</a:t>
            </a:r>
            <a:endParaRPr lang="en-US" sz="3200" dirty="0">
              <a:latin typeface="Arial" panose="020B0604020202020204" pitchFamily="34" charset="0"/>
              <a:cs typeface="Arial" panose="020B0604020202020204" pitchFamily="34" charset="0"/>
            </a:endParaRPr>
          </a:p>
        </p:txBody>
      </p:sp>
      <p:sp>
        <p:nvSpPr>
          <p:cNvPr id="10" name="Content Placeholder 2"/>
          <p:cNvSpPr>
            <a:spLocks noGrp="1"/>
          </p:cNvSpPr>
          <p:nvPr>
            <p:ph idx="1"/>
          </p:nvPr>
        </p:nvSpPr>
        <p:spPr>
          <a:xfrm>
            <a:off x="381000" y="1447800"/>
            <a:ext cx="8382000" cy="5181600"/>
          </a:xfrm>
        </p:spPr>
        <p:txBody>
          <a:bodyPr>
            <a:noAutofit/>
          </a:bodyPr>
          <a:lstStyle/>
          <a:p>
            <a:r>
              <a:rPr lang="en-US" sz="2400" dirty="0">
                <a:latin typeface="Arial" panose="020B0604020202020204" pitchFamily="34" charset="0"/>
                <a:cs typeface="Arial" panose="020B0604020202020204" pitchFamily="34" charset="0"/>
              </a:rPr>
              <a:t>Malicious Windows 8 process can disable Secure Boot by deleting “Setup” variable.</a:t>
            </a:r>
          </a:p>
          <a:p>
            <a:r>
              <a:rPr lang="en-US" sz="2400" dirty="0">
                <a:latin typeface="Arial" panose="020B0604020202020204" pitchFamily="34" charset="0"/>
                <a:cs typeface="Arial" panose="020B0604020202020204" pitchFamily="34" charset="0"/>
              </a:rPr>
              <a:t>Exploitable from </a:t>
            </a:r>
            <a:r>
              <a:rPr lang="en-US" sz="2400" dirty="0" err="1">
                <a:latin typeface="Arial" panose="020B0604020202020204" pitchFamily="34" charset="0"/>
                <a:cs typeface="Arial" panose="020B0604020202020204" pitchFamily="34" charset="0"/>
              </a:rPr>
              <a:t>userland</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Legacy MBR </a:t>
            </a:r>
            <a:r>
              <a:rPr lang="en-US" sz="2400" dirty="0" err="1">
                <a:latin typeface="Arial" panose="020B0604020202020204" pitchFamily="34" charset="0"/>
                <a:cs typeface="Arial" panose="020B0604020202020204" pitchFamily="34" charset="0"/>
              </a:rPr>
              <a:t>bootkits</a:t>
            </a:r>
            <a:r>
              <a:rPr lang="en-US" sz="2400" dirty="0">
                <a:latin typeface="Arial" panose="020B0604020202020204" pitchFamily="34" charset="0"/>
                <a:cs typeface="Arial" panose="020B0604020202020204" pitchFamily="34" charset="0"/>
              </a:rPr>
              <a:t> will now be executed by platform </a:t>
            </a:r>
            <a:r>
              <a:rPr lang="en-US" sz="2400" dirty="0" smtClean="0">
                <a:latin typeface="Arial" panose="020B0604020202020204" pitchFamily="34" charset="0"/>
                <a:cs typeface="Arial" panose="020B0604020202020204" pitchFamily="34" charset="0"/>
              </a:rPr>
              <a:t>firmware</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Secure Boot will report itself as “disabled” in this </a:t>
            </a:r>
            <a:r>
              <a:rPr lang="en-US" sz="2400" dirty="0" smtClean="0">
                <a:latin typeface="Arial" panose="020B0604020202020204" pitchFamily="34" charset="0"/>
                <a:cs typeface="Arial" panose="020B0604020202020204" pitchFamily="34" charset="0"/>
              </a:rPr>
              <a:t>case</a:t>
            </a:r>
          </a:p>
          <a:p>
            <a:pPr lvl="1"/>
            <a:r>
              <a:rPr lang="en-US" sz="2000" dirty="0" smtClean="0">
                <a:latin typeface="Arial" panose="020B0604020202020204" pitchFamily="34" charset="0"/>
                <a:cs typeface="Arial" panose="020B0604020202020204" pitchFamily="34" charset="0"/>
              </a:rPr>
              <a:t>More easily noticeable than the previous attack</a:t>
            </a:r>
            <a:endParaRPr lang="en-US" sz="2000"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62</a:t>
            </a:fld>
            <a:endParaRPr lang="en-US"/>
          </a:p>
        </p:txBody>
      </p:sp>
    </p:spTree>
    <p:extLst>
      <p:ext uri="{BB962C8B-B14F-4D97-AF65-F5344CB8AC3E}">
        <p14:creationId xmlns:p14="http://schemas.microsoft.com/office/powerpoint/2010/main" val="118176361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Attack 3: Modify </a:t>
            </a:r>
            <a:r>
              <a:rPr lang="en-US" sz="3200" dirty="0" err="1" smtClean="0">
                <a:latin typeface="Arial" panose="020B0604020202020204" pitchFamily="34" charset="0"/>
                <a:cs typeface="Arial" panose="020B0604020202020204" pitchFamily="34" charset="0"/>
              </a:rPr>
              <a:t>StdDefaults</a:t>
            </a:r>
            <a:r>
              <a:rPr lang="en-US" sz="3200" dirty="0" smtClean="0">
                <a:latin typeface="Arial" panose="020B0604020202020204" pitchFamily="34" charset="0"/>
                <a:cs typeface="Arial" panose="020B0604020202020204" pitchFamily="34" charset="0"/>
              </a:rPr>
              <a:t> Variable</a:t>
            </a:r>
            <a:endParaRPr lang="en-US" sz="3200" dirty="0">
              <a:latin typeface="Arial" panose="020B0604020202020204" pitchFamily="34" charset="0"/>
              <a:cs typeface="Arial" panose="020B0604020202020204" pitchFamily="34" charset="0"/>
            </a:endParaRPr>
          </a:p>
        </p:txBody>
      </p:sp>
      <p:sp>
        <p:nvSpPr>
          <p:cNvPr id="5" name="Content Placeholder 2"/>
          <p:cNvSpPr txBox="1">
            <a:spLocks/>
          </p:cNvSpPr>
          <p:nvPr/>
        </p:nvSpPr>
        <p:spPr>
          <a:xfrm>
            <a:off x="430781" y="3581400"/>
            <a:ext cx="8229600" cy="3154363"/>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rPr>
              <a:t>Actually, when the firmware detects the “Setup” variable has been deleted, it attempts to restore </a:t>
            </a:r>
            <a:r>
              <a:rPr lang="en-US" sz="2400" dirty="0" smtClean="0">
                <a:latin typeface="Arial" panose="020B0604020202020204" pitchFamily="34" charset="0"/>
                <a:cs typeface="Arial" panose="020B0604020202020204" pitchFamily="34" charset="0"/>
              </a:rPr>
              <a:t>its </a:t>
            </a:r>
            <a:r>
              <a:rPr lang="en-US" sz="2400" dirty="0">
                <a:latin typeface="Arial" panose="020B0604020202020204" pitchFamily="34" charset="0"/>
                <a:cs typeface="Arial" panose="020B0604020202020204" pitchFamily="34" charset="0"/>
              </a:rPr>
              <a:t>contents from the “</a:t>
            </a:r>
            <a:r>
              <a:rPr lang="en-US" sz="2400" dirty="0" err="1">
                <a:latin typeface="Arial" panose="020B0604020202020204" pitchFamily="34" charset="0"/>
                <a:cs typeface="Arial" panose="020B0604020202020204" pitchFamily="34" charset="0"/>
              </a:rPr>
              <a:t>StdDefaults</a:t>
            </a:r>
            <a:r>
              <a:rPr lang="en-US" sz="24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variable</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This variable is also modifiable from the operating system, thanks to its non-authenticated and runtime </a:t>
            </a:r>
            <a:r>
              <a:rPr lang="en-US" sz="2400" dirty="0" smtClean="0">
                <a:latin typeface="Arial" panose="020B0604020202020204" pitchFamily="34" charset="0"/>
                <a:cs typeface="Arial" panose="020B0604020202020204" pitchFamily="34" charset="0"/>
              </a:rPr>
              <a:t>attributes</a:t>
            </a:r>
          </a:p>
          <a:p>
            <a:r>
              <a:rPr lang="en-US" sz="2400" dirty="0" smtClean="0">
                <a:latin typeface="Arial" panose="020B0604020202020204" pitchFamily="34" charset="0"/>
                <a:cs typeface="Arial" panose="020B0604020202020204" pitchFamily="34" charset="0"/>
              </a:rPr>
              <a:t>So we can corrupt this too to ensure that UEFI always restores our evil version</a:t>
            </a:r>
            <a:endParaRPr lang="en-US" sz="2400" dirty="0">
              <a:latin typeface="Arial" panose="020B0604020202020204" pitchFamily="34" charset="0"/>
              <a:cs typeface="Arial" panose="020B0604020202020204" pitchFamily="34" charset="0"/>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092" y="1219200"/>
            <a:ext cx="8692308"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63</a:t>
            </a:fld>
            <a:endParaRPr lang="en-US"/>
          </a:p>
        </p:txBody>
      </p:sp>
    </p:spTree>
    <p:extLst>
      <p:ext uri="{BB962C8B-B14F-4D97-AF65-F5344CB8AC3E}">
        <p14:creationId xmlns:p14="http://schemas.microsoft.com/office/powerpoint/2010/main" val="42678016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Attack 3: Summary</a:t>
            </a:r>
            <a:endParaRPr lang="en-US" sz="3200" dirty="0">
              <a:latin typeface="Arial" panose="020B0604020202020204" pitchFamily="34" charset="0"/>
              <a:cs typeface="Arial" panose="020B0604020202020204" pitchFamily="34" charset="0"/>
            </a:endParaRPr>
          </a:p>
        </p:txBody>
      </p:sp>
      <p:sp>
        <p:nvSpPr>
          <p:cNvPr id="5" name="Content Placeholder 2"/>
          <p:cNvSpPr txBox="1">
            <a:spLocks/>
          </p:cNvSpPr>
          <p:nvPr/>
        </p:nvSpPr>
        <p:spPr>
          <a:xfrm>
            <a:off x="430781" y="1143000"/>
            <a:ext cx="8229600" cy="55927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latin typeface="Arial" panose="020B0604020202020204" pitchFamily="34" charset="0"/>
                <a:cs typeface="Arial" panose="020B0604020202020204" pitchFamily="34" charset="0"/>
              </a:rPr>
              <a:t>Firmware </a:t>
            </a:r>
            <a:r>
              <a:rPr lang="en-US" sz="2400" dirty="0">
                <a:latin typeface="Arial" panose="020B0604020202020204" pitchFamily="34" charset="0"/>
                <a:cs typeface="Arial" panose="020B0604020202020204" pitchFamily="34" charset="0"/>
              </a:rPr>
              <a:t>would restore vulnerable Secure Boot policy whenever firmware configuration reverted to defaults</a:t>
            </a:r>
          </a:p>
          <a:p>
            <a:r>
              <a:rPr lang="en-US" sz="2400" dirty="0">
                <a:latin typeface="Arial" panose="020B0604020202020204" pitchFamily="34" charset="0"/>
                <a:cs typeface="Arial" panose="020B0604020202020204" pitchFamily="34" charset="0"/>
              </a:rPr>
              <a:t>This could make life </a:t>
            </a:r>
            <a:r>
              <a:rPr lang="en-US" sz="2400" dirty="0" smtClean="0">
                <a:latin typeface="Arial" panose="020B0604020202020204" pitchFamily="34" charset="0"/>
                <a:cs typeface="Arial" panose="020B0604020202020204" pitchFamily="34" charset="0"/>
              </a:rPr>
              <a:t>very difficult </a:t>
            </a:r>
          </a:p>
          <a:p>
            <a:pPr marL="0" indent="0">
              <a:buNone/>
            </a:pPr>
            <a:endParaRPr lang="en-US" sz="2400"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64</a:t>
            </a:fld>
            <a:endParaRPr lang="en-US"/>
          </a:p>
        </p:txBody>
      </p:sp>
    </p:spTree>
    <p:extLst>
      <p:ext uri="{BB962C8B-B14F-4D97-AF65-F5344CB8AC3E}">
        <p14:creationId xmlns:p14="http://schemas.microsoft.com/office/powerpoint/2010/main" val="417172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Summary</a:t>
            </a:r>
            <a:endParaRPr lang="en-US" sz="3200" dirty="0">
              <a:latin typeface="Arial" panose="020B0604020202020204" pitchFamily="34" charset="0"/>
              <a:cs typeface="Arial" panose="020B0604020202020204" pitchFamily="34" charset="0"/>
            </a:endParaRPr>
          </a:p>
        </p:txBody>
      </p:sp>
      <p:sp>
        <p:nvSpPr>
          <p:cNvPr id="5" name="Content Placeholder 2"/>
          <p:cNvSpPr txBox="1">
            <a:spLocks/>
          </p:cNvSpPr>
          <p:nvPr/>
        </p:nvSpPr>
        <p:spPr>
          <a:xfrm>
            <a:off x="430781" y="1143000"/>
            <a:ext cx="8229600" cy="55927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400" dirty="0">
              <a:latin typeface="Arial" panose="020B0604020202020204" pitchFamily="34" charset="0"/>
              <a:cs typeface="Arial" panose="020B0604020202020204" pitchFamily="34" charset="0"/>
            </a:endParaRPr>
          </a:p>
        </p:txBody>
      </p:sp>
      <p:sp>
        <p:nvSpPr>
          <p:cNvPr id="4" name="Content Placeholder 2"/>
          <p:cNvSpPr txBox="1">
            <a:spLocks/>
          </p:cNvSpPr>
          <p:nvPr/>
        </p:nvSpPr>
        <p:spPr>
          <a:xfrm>
            <a:off x="583181" y="1219200"/>
            <a:ext cx="8229600" cy="5334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latin typeface="Arial" panose="020B0604020202020204" pitchFamily="34" charset="0"/>
                <a:cs typeface="Arial" panose="020B0604020202020204" pitchFamily="34" charset="0"/>
                <a:hlinkClick r:id="rId2"/>
              </a:rPr>
              <a:t>CERT VU#758382</a:t>
            </a: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Vulnerability allows bypass of secure boot on many systems.</a:t>
            </a:r>
          </a:p>
          <a:p>
            <a:r>
              <a:rPr lang="en-US" sz="2400" dirty="0">
                <a:latin typeface="Arial" panose="020B0604020202020204" pitchFamily="34" charset="0"/>
                <a:cs typeface="Arial" panose="020B0604020202020204" pitchFamily="34" charset="0"/>
              </a:rPr>
              <a:t>Co-reported by Intel and </a:t>
            </a:r>
            <a:r>
              <a:rPr lang="en-US" sz="2400" dirty="0" smtClean="0">
                <a:latin typeface="Arial" panose="020B0604020202020204" pitchFamily="34" charset="0"/>
                <a:cs typeface="Arial" panose="020B0604020202020204" pitchFamily="34" charset="0"/>
              </a:rPr>
              <a:t>MITRE</a:t>
            </a:r>
          </a:p>
          <a:p>
            <a:endParaRPr lang="en-US" sz="2400" dirty="0" smtClean="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We first identified this vulnerability on a Dell Latitude E6430.</a:t>
            </a:r>
          </a:p>
          <a:p>
            <a:r>
              <a:rPr lang="en-US" sz="2400" dirty="0">
                <a:latin typeface="Arial" panose="020B0604020202020204" pitchFamily="34" charset="0"/>
                <a:cs typeface="Arial" panose="020B0604020202020204" pitchFamily="34" charset="0"/>
              </a:rPr>
              <a:t>Is this problem specific to the E6430?</a:t>
            </a:r>
          </a:p>
          <a:p>
            <a:r>
              <a:rPr lang="en-US" sz="2400" dirty="0">
                <a:latin typeface="Arial" panose="020B0604020202020204" pitchFamily="34" charset="0"/>
                <a:cs typeface="Arial" panose="020B0604020202020204" pitchFamily="34" charset="0"/>
              </a:rPr>
              <a:t>Is this problem specific to Dell?</a:t>
            </a:r>
          </a:p>
          <a:p>
            <a:r>
              <a:rPr lang="en-US" sz="2400" dirty="0">
                <a:latin typeface="Arial" panose="020B0604020202020204" pitchFamily="34" charset="0"/>
                <a:cs typeface="Arial" panose="020B0604020202020204" pitchFamily="34" charset="0"/>
              </a:rPr>
              <a:t>Is this vulnerability present in the UEFI reference implementation?</a:t>
            </a:r>
          </a:p>
          <a:p>
            <a:endParaRPr lang="en-US" sz="2400" dirty="0" smtClean="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65</a:t>
            </a:fld>
            <a:endParaRPr lang="en-US"/>
          </a:p>
        </p:txBody>
      </p:sp>
    </p:spTree>
    <p:extLst>
      <p:ext uri="{BB962C8B-B14F-4D97-AF65-F5344CB8AC3E}">
        <p14:creationId xmlns:p14="http://schemas.microsoft.com/office/powerpoint/2010/main" val="33514961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457200" y="1793"/>
            <a:ext cx="8229600" cy="944562"/>
          </a:xfrm>
        </p:spPr>
        <p:txBody>
          <a:bodyPr>
            <a:normAutofit/>
          </a:bodyPr>
          <a:lstStyle/>
          <a:p>
            <a:r>
              <a:rPr lang="en-US" sz="3200" dirty="0" smtClean="0">
                <a:latin typeface="Arial" panose="020B0604020202020204" pitchFamily="34" charset="0"/>
                <a:cs typeface="Arial" panose="020B0604020202020204" pitchFamily="34" charset="0"/>
              </a:rPr>
              <a:t>Summary</a:t>
            </a:r>
            <a:endParaRPr lang="en-US" sz="3200" dirty="0">
              <a:latin typeface="Arial" panose="020B0604020202020204" pitchFamily="34" charset="0"/>
              <a:cs typeface="Arial" panose="020B0604020202020204" pitchFamily="34" charset="0"/>
            </a:endParaRPr>
          </a:p>
        </p:txBody>
      </p:sp>
      <p:sp>
        <p:nvSpPr>
          <p:cNvPr id="5" name="Content Placeholder 2"/>
          <p:cNvSpPr txBox="1">
            <a:spLocks/>
          </p:cNvSpPr>
          <p:nvPr/>
        </p:nvSpPr>
        <p:spPr>
          <a:xfrm>
            <a:off x="430781" y="1143000"/>
            <a:ext cx="8229600" cy="55927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400" dirty="0">
              <a:latin typeface="Arial" panose="020B0604020202020204" pitchFamily="34" charset="0"/>
              <a:cs typeface="Arial" panose="020B0604020202020204" pitchFamily="34" charset="0"/>
            </a:endParaRPr>
          </a:p>
        </p:txBody>
      </p:sp>
      <p:sp>
        <p:nvSpPr>
          <p:cNvPr id="4" name="Content Placeholder 2"/>
          <p:cNvSpPr txBox="1">
            <a:spLocks/>
          </p:cNvSpPr>
          <p:nvPr/>
        </p:nvSpPr>
        <p:spPr>
          <a:xfrm>
            <a:off x="583181" y="1219199"/>
            <a:ext cx="8229600" cy="548640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latin typeface="Arial" panose="020B0604020202020204" pitchFamily="34" charset="0"/>
                <a:cs typeface="Arial" panose="020B0604020202020204" pitchFamily="34" charset="0"/>
                <a:hlinkClick r:id="rId2"/>
              </a:rPr>
              <a:t>CERT VU#758382</a:t>
            </a:r>
            <a:endParaRPr lang="en-US" sz="2400" dirty="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Vulnerability </a:t>
            </a:r>
            <a:r>
              <a:rPr lang="en-US" sz="2400" dirty="0">
                <a:latin typeface="Arial" panose="020B0604020202020204" pitchFamily="34" charset="0"/>
                <a:cs typeface="Arial" panose="020B0604020202020204" pitchFamily="34" charset="0"/>
              </a:rPr>
              <a:t>allows bypass of secure boot on many systems.</a:t>
            </a:r>
          </a:p>
          <a:p>
            <a:r>
              <a:rPr lang="en-US" sz="2400" dirty="0">
                <a:latin typeface="Arial" panose="020B0604020202020204" pitchFamily="34" charset="0"/>
                <a:cs typeface="Arial" panose="020B0604020202020204" pitchFamily="34" charset="0"/>
              </a:rPr>
              <a:t>Co-reported by Intel and </a:t>
            </a:r>
            <a:r>
              <a:rPr lang="en-US" sz="2400" dirty="0" smtClean="0">
                <a:latin typeface="Arial" panose="020B0604020202020204" pitchFamily="34" charset="0"/>
                <a:cs typeface="Arial" panose="020B0604020202020204" pitchFamily="34" charset="0"/>
              </a:rPr>
              <a:t>MITRE</a:t>
            </a:r>
          </a:p>
          <a:p>
            <a:endParaRPr lang="en-US" sz="2400" dirty="0" smtClean="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We first identified this vulnerability on a Dell Latitude E6430.</a:t>
            </a:r>
          </a:p>
          <a:p>
            <a:r>
              <a:rPr lang="en-US" sz="2400" dirty="0">
                <a:latin typeface="Arial" panose="020B0604020202020204" pitchFamily="34" charset="0"/>
                <a:cs typeface="Arial" panose="020B0604020202020204" pitchFamily="34" charset="0"/>
              </a:rPr>
              <a:t>Is this problem specific to the E6430</a:t>
            </a:r>
            <a:r>
              <a:rPr lang="en-US" sz="2400" dirty="0" smtClean="0">
                <a:latin typeface="Arial" panose="020B0604020202020204" pitchFamily="34" charset="0"/>
                <a:cs typeface="Arial" panose="020B0604020202020204" pitchFamily="34" charset="0"/>
              </a:rPr>
              <a:t>? </a:t>
            </a:r>
            <a:r>
              <a:rPr lang="en-US" sz="2400" dirty="0" smtClean="0">
                <a:solidFill>
                  <a:srgbClr val="C00000"/>
                </a:solidFill>
                <a:latin typeface="Arial" panose="020B0604020202020204" pitchFamily="34" charset="0"/>
                <a:cs typeface="Arial" panose="020B0604020202020204" pitchFamily="34" charset="0"/>
              </a:rPr>
              <a:t>No.</a:t>
            </a:r>
            <a:endParaRPr lang="en-US" sz="2400" dirty="0">
              <a:solidFill>
                <a:srgbClr val="C00000"/>
              </a:solidFill>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Is this problem specific to Dell</a:t>
            </a:r>
            <a:r>
              <a:rPr lang="en-US" sz="2400" dirty="0" smtClean="0">
                <a:latin typeface="Arial" panose="020B0604020202020204" pitchFamily="34" charset="0"/>
                <a:cs typeface="Arial" panose="020B0604020202020204" pitchFamily="34" charset="0"/>
              </a:rPr>
              <a:t>? </a:t>
            </a:r>
            <a:r>
              <a:rPr lang="en-US" sz="2400" dirty="0" smtClean="0">
                <a:solidFill>
                  <a:srgbClr val="C00000"/>
                </a:solidFill>
                <a:latin typeface="Arial" panose="020B0604020202020204" pitchFamily="34" charset="0"/>
                <a:cs typeface="Arial" panose="020B0604020202020204" pitchFamily="34" charset="0"/>
              </a:rPr>
              <a:t>No.</a:t>
            </a:r>
            <a:endParaRPr lang="en-US" sz="2400" dirty="0">
              <a:solidFill>
                <a:srgbClr val="C00000"/>
              </a:solidFill>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Is this vulnerability present in the UEFI reference implementation</a:t>
            </a:r>
            <a:r>
              <a:rPr lang="en-US" sz="2400" dirty="0" smtClean="0">
                <a:latin typeface="Arial" panose="020B0604020202020204" pitchFamily="34" charset="0"/>
                <a:cs typeface="Arial" panose="020B0604020202020204" pitchFamily="34" charset="0"/>
              </a:rPr>
              <a:t>? </a:t>
            </a:r>
            <a:r>
              <a:rPr lang="en-US" sz="2400" dirty="0" smtClean="0">
                <a:solidFill>
                  <a:srgbClr val="C00000"/>
                </a:solidFill>
                <a:latin typeface="Arial" panose="020B0604020202020204" pitchFamily="34" charset="0"/>
                <a:cs typeface="Arial" panose="020B0604020202020204" pitchFamily="34" charset="0"/>
              </a:rPr>
              <a:t>No.</a:t>
            </a:r>
            <a:endParaRPr lang="en-US" sz="2400" dirty="0">
              <a:solidFill>
                <a:srgbClr val="C00000"/>
              </a:solidFill>
              <a:latin typeface="Arial" panose="020B0604020202020204" pitchFamily="34" charset="0"/>
              <a:cs typeface="Arial" panose="020B0604020202020204" pitchFamily="34" charset="0"/>
            </a:endParaRPr>
          </a:p>
          <a:p>
            <a:endParaRPr lang="en-US" sz="2400" dirty="0" smtClean="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66</a:t>
            </a:fld>
            <a:endParaRPr lang="en-US"/>
          </a:p>
        </p:txBody>
      </p:sp>
    </p:spTree>
    <p:extLst>
      <p:ext uri="{BB962C8B-B14F-4D97-AF65-F5344CB8AC3E}">
        <p14:creationId xmlns:p14="http://schemas.microsoft.com/office/powerpoint/2010/main" val="17626320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a:bodyPr>
          <a:lstStyle/>
          <a:p>
            <a:r>
              <a:rPr lang="en-US" dirty="0" smtClean="0"/>
              <a:t>And the people cried:</a:t>
            </a:r>
            <a:endParaRPr lang="en-US" dirty="0"/>
          </a:p>
        </p:txBody>
      </p:sp>
      <p:sp>
        <p:nvSpPr>
          <p:cNvPr id="3" name="Content Placeholder 2"/>
          <p:cNvSpPr>
            <a:spLocks noGrp="1"/>
          </p:cNvSpPr>
          <p:nvPr>
            <p:ph idx="1"/>
          </p:nvPr>
        </p:nvSpPr>
        <p:spPr>
          <a:xfrm>
            <a:off x="457200" y="3657600"/>
            <a:ext cx="8229600" cy="3124200"/>
          </a:xfrm>
        </p:spPr>
        <p:txBody>
          <a:bodyPr>
            <a:normAutofit/>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67</a:t>
            </a:fld>
            <a:endParaRPr lang="en-US"/>
          </a:p>
        </p:txBody>
      </p:sp>
      <p:pic>
        <p:nvPicPr>
          <p:cNvPr id="5" name="Picture 4"/>
          <p:cNvPicPr>
            <a:picLocks noChangeAspect="1"/>
          </p:cNvPicPr>
          <p:nvPr/>
        </p:nvPicPr>
        <p:blipFill>
          <a:blip r:embed="rId3"/>
          <a:stretch>
            <a:fillRect/>
          </a:stretch>
        </p:blipFill>
        <p:spPr>
          <a:xfrm>
            <a:off x="609600" y="694837"/>
            <a:ext cx="7848600" cy="6163163"/>
          </a:xfrm>
          <a:prstGeom prst="rect">
            <a:avLst/>
          </a:prstGeom>
        </p:spPr>
      </p:pic>
      <p:sp>
        <p:nvSpPr>
          <p:cNvPr id="7" name="Rounded Rectangular Callout 6"/>
          <p:cNvSpPr/>
          <p:nvPr/>
        </p:nvSpPr>
        <p:spPr>
          <a:xfrm>
            <a:off x="1600200" y="1295400"/>
            <a:ext cx="5943600" cy="1600200"/>
          </a:xfrm>
          <a:prstGeom prst="wedgeRoundRectCallout">
            <a:avLst>
              <a:gd name="adj1" fmla="val -4471"/>
              <a:gd name="adj2" fmla="val 111838"/>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dirty="0" smtClean="0"/>
              <a:t>WE WANT TO ANALYZE SOME CODE!</a:t>
            </a:r>
            <a:endParaRPr lang="en-US" sz="4000" dirty="0"/>
          </a:p>
        </p:txBody>
      </p:sp>
      <p:sp>
        <p:nvSpPr>
          <p:cNvPr id="8" name="Rounded Rectangular Callout 7"/>
          <p:cNvSpPr/>
          <p:nvPr/>
        </p:nvSpPr>
        <p:spPr>
          <a:xfrm>
            <a:off x="1600200" y="1295400"/>
            <a:ext cx="5943600" cy="1600200"/>
          </a:xfrm>
          <a:prstGeom prst="wedgeRoundRectCallout">
            <a:avLst>
              <a:gd name="adj1" fmla="val 20360"/>
              <a:gd name="adj2" fmla="val 109692"/>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dirty="0" smtClean="0"/>
              <a:t>WE WANT TO ANALYZE SOME CODE!</a:t>
            </a:r>
            <a:endParaRPr lang="en-US" sz="4000" dirty="0"/>
          </a:p>
        </p:txBody>
      </p:sp>
      <p:sp>
        <p:nvSpPr>
          <p:cNvPr id="9" name="Rounded Rectangular Callout 8"/>
          <p:cNvSpPr/>
          <p:nvPr/>
        </p:nvSpPr>
        <p:spPr>
          <a:xfrm>
            <a:off x="1600200" y="1295400"/>
            <a:ext cx="5943600" cy="1600200"/>
          </a:xfrm>
          <a:prstGeom prst="wedgeRoundRectCallout">
            <a:avLst>
              <a:gd name="adj1" fmla="val -42391"/>
              <a:gd name="adj2" fmla="val 123993"/>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dirty="0" smtClean="0"/>
              <a:t>WE WANT TO ANALYZE SOME CODE!</a:t>
            </a:r>
            <a:endParaRPr lang="en-US" sz="4000" dirty="0"/>
          </a:p>
        </p:txBody>
      </p:sp>
      <p:sp>
        <p:nvSpPr>
          <p:cNvPr id="10" name="Rounded Rectangular Callout 9"/>
          <p:cNvSpPr/>
          <p:nvPr/>
        </p:nvSpPr>
        <p:spPr>
          <a:xfrm>
            <a:off x="1600200" y="1295400"/>
            <a:ext cx="5943600" cy="1600200"/>
          </a:xfrm>
          <a:prstGeom prst="wedgeRoundRectCallout">
            <a:avLst>
              <a:gd name="adj1" fmla="val -20448"/>
              <a:gd name="adj2" fmla="val 126138"/>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dirty="0" smtClean="0"/>
              <a:t>WE WANT TO ANALYZE SOME CODE!</a:t>
            </a:r>
            <a:endParaRPr lang="en-US" sz="4000" dirty="0"/>
          </a:p>
        </p:txBody>
      </p:sp>
      <p:sp>
        <p:nvSpPr>
          <p:cNvPr id="11" name="Rounded Rectangular Callout 10"/>
          <p:cNvSpPr/>
          <p:nvPr/>
        </p:nvSpPr>
        <p:spPr>
          <a:xfrm>
            <a:off x="1600200" y="1295400"/>
            <a:ext cx="5943600" cy="1600200"/>
          </a:xfrm>
          <a:prstGeom prst="wedgeRoundRectCallout">
            <a:avLst>
              <a:gd name="adj1" fmla="val 45383"/>
              <a:gd name="adj2" fmla="val 134003"/>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dirty="0" smtClean="0"/>
              <a:t>WE WANT TO ANALYZE SOME CODE!</a:t>
            </a:r>
            <a:endParaRPr lang="en-US" sz="4000" dirty="0"/>
          </a:p>
        </p:txBody>
      </p:sp>
      <p:sp>
        <p:nvSpPr>
          <p:cNvPr id="12" name="Rounded Rectangular Callout 11"/>
          <p:cNvSpPr/>
          <p:nvPr/>
        </p:nvSpPr>
        <p:spPr>
          <a:xfrm>
            <a:off x="1600200" y="1295400"/>
            <a:ext cx="5943600" cy="1600200"/>
          </a:xfrm>
          <a:prstGeom prst="wedgeRoundRectCallout">
            <a:avLst>
              <a:gd name="adj1" fmla="val 1689"/>
              <a:gd name="adj2" fmla="val 81806"/>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4000" dirty="0" smtClean="0"/>
              <a:t>WE WANT TO ANALYZE SOME CODE!!!1!</a:t>
            </a:r>
            <a:endParaRPr lang="en-US" sz="4000" dirty="0"/>
          </a:p>
        </p:txBody>
      </p:sp>
    </p:spTree>
    <p:extLst>
      <p:ext uri="{BB962C8B-B14F-4D97-AF65-F5344CB8AC3E}">
        <p14:creationId xmlns:p14="http://schemas.microsoft.com/office/powerpoint/2010/main" val="8469591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r>
              <a:rPr lang="en-US" dirty="0" smtClean="0"/>
              <a:t>Find </a:t>
            </a:r>
            <a:r>
              <a:rPr lang="en-US" dirty="0"/>
              <a:t>some </a:t>
            </a:r>
            <a:r>
              <a:rPr lang="en-US" dirty="0" smtClean="0"/>
              <a:t>subset of interesting code</a:t>
            </a:r>
            <a:endParaRPr lang="en-US" dirty="0"/>
          </a:p>
          <a:p>
            <a:r>
              <a:rPr lang="en-US" dirty="0"/>
              <a:t>And to do that </a:t>
            </a:r>
            <a:r>
              <a:rPr lang="en-US" dirty="0" smtClean="0"/>
              <a:t>we'll start </a:t>
            </a:r>
            <a:r>
              <a:rPr lang="en-US" dirty="0"/>
              <a:t>narrowing down what we want to look at by slicing and dicing the </a:t>
            </a:r>
            <a:r>
              <a:rPr lang="en-US" dirty="0" smtClean="0"/>
              <a:t>FFS with one of:</a:t>
            </a:r>
            <a:endParaRPr lang="en-US" dirty="0"/>
          </a:p>
          <a:p>
            <a:r>
              <a:rPr lang="en-US" dirty="0" smtClean="0"/>
              <a:t>EFIPWN</a:t>
            </a:r>
          </a:p>
          <a:p>
            <a:pPr lvl="1"/>
            <a:r>
              <a:rPr lang="en-US" dirty="0">
                <a:hlinkClick r:id="rId3"/>
              </a:rPr>
              <a:t>https://github.com/G33KatWork/</a:t>
            </a:r>
            <a:r>
              <a:rPr lang="en-US" dirty="0" smtClean="0">
                <a:hlinkClick r:id="rId3"/>
              </a:rPr>
              <a:t>EFIPWN</a:t>
            </a:r>
            <a:endParaRPr lang="en-US" dirty="0"/>
          </a:p>
          <a:p>
            <a:r>
              <a:rPr lang="en-US" dirty="0" err="1" smtClean="0"/>
              <a:t>UEFITool</a:t>
            </a:r>
            <a:endParaRPr lang="en-US" dirty="0" smtClean="0"/>
          </a:p>
          <a:p>
            <a:pPr lvl="1"/>
            <a:r>
              <a:rPr lang="en-US" dirty="0">
                <a:hlinkClick r:id="rId4"/>
              </a:rPr>
              <a:t>https://github.com/LongSoft/</a:t>
            </a:r>
            <a:r>
              <a:rPr lang="en-US" dirty="0" smtClean="0">
                <a:hlinkClick r:id="rId4"/>
              </a:rPr>
              <a:t>UEFITool</a:t>
            </a:r>
            <a:r>
              <a:rPr lang="en-US" dirty="0" smtClean="0"/>
              <a:t> </a:t>
            </a:r>
            <a:endParaRPr lang="en-US" dirty="0"/>
          </a:p>
          <a:p>
            <a:r>
              <a:rPr lang="en-US" dirty="0"/>
              <a:t>UEFI Firmware Parser</a:t>
            </a:r>
          </a:p>
          <a:p>
            <a:pPr lvl="1"/>
            <a:r>
              <a:rPr lang="en-US" dirty="0">
                <a:hlinkClick r:id="rId5"/>
              </a:rPr>
              <a:t>https://github.com/theopolis/uefi-firmware-parser</a:t>
            </a:r>
            <a:r>
              <a:rPr lang="en-US" dirty="0"/>
              <a:t> </a:t>
            </a:r>
            <a:endParaRPr lang="en-US" dirty="0" smtClean="0"/>
          </a:p>
          <a:p>
            <a:pPr lvl="1"/>
            <a:r>
              <a:rPr lang="en-US" dirty="0" smtClean="0"/>
              <a:t>We're not going to cover this for now, since I haven't built it on Windows yet</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68</a:t>
            </a:fld>
            <a:endParaRPr lang="en-US"/>
          </a:p>
        </p:txBody>
      </p:sp>
      <p:pic>
        <p:nvPicPr>
          <p:cNvPr id="5" name="Picture 4"/>
          <p:cNvPicPr>
            <a:picLocks noChangeAspect="1"/>
          </p:cNvPicPr>
          <p:nvPr/>
        </p:nvPicPr>
        <p:blipFill>
          <a:blip r:embed="rId6"/>
          <a:stretch>
            <a:fillRect/>
          </a:stretch>
        </p:blipFill>
        <p:spPr>
          <a:xfrm>
            <a:off x="6150428" y="0"/>
            <a:ext cx="2993571" cy="1676400"/>
          </a:xfrm>
          <a:prstGeom prst="rect">
            <a:avLst/>
          </a:prstGeom>
        </p:spPr>
      </p:pic>
      <p:sp>
        <p:nvSpPr>
          <p:cNvPr id="6" name="Rounded Rectangular Callout 5"/>
          <p:cNvSpPr/>
          <p:nvPr/>
        </p:nvSpPr>
        <p:spPr>
          <a:xfrm>
            <a:off x="1066800" y="228600"/>
            <a:ext cx="4419600" cy="1066800"/>
          </a:xfrm>
          <a:prstGeom prst="wedgeRoundRectCallout">
            <a:avLst>
              <a:gd name="adj1" fmla="val 109145"/>
              <a:gd name="adj2" fmla="val -7859"/>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Simmer down y'all.</a:t>
            </a:r>
          </a:p>
          <a:p>
            <a:pPr algn="ctr"/>
            <a:r>
              <a:rPr lang="en-US" sz="2800" dirty="0" smtClean="0"/>
              <a:t>I reckon what </a:t>
            </a:r>
            <a:r>
              <a:rPr lang="en-US" sz="2800" dirty="0" err="1" smtClean="0"/>
              <a:t>ya</a:t>
            </a:r>
            <a:r>
              <a:rPr lang="en-US" sz="2800" dirty="0" smtClean="0"/>
              <a:t> best do is…</a:t>
            </a:r>
            <a:endParaRPr lang="en-US" sz="2800" dirty="0"/>
          </a:p>
        </p:txBody>
      </p:sp>
    </p:spTree>
    <p:extLst>
      <p:ext uri="{BB962C8B-B14F-4D97-AF65-F5344CB8AC3E}">
        <p14:creationId xmlns:p14="http://schemas.microsoft.com/office/powerpoint/2010/main" val="118784705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EFIPWN</a:t>
            </a:r>
            <a:endParaRPr lang="en-US" dirty="0"/>
          </a:p>
        </p:txBody>
      </p:sp>
      <p:sp>
        <p:nvSpPr>
          <p:cNvPr id="3" name="Subtitle 2"/>
          <p:cNvSpPr>
            <a:spLocks noGrp="1"/>
          </p:cNvSpPr>
          <p:nvPr>
            <p:ph type="subTitle" idx="1"/>
          </p:nvPr>
        </p:nvSpPr>
        <p:spPr>
          <a:xfrm>
            <a:off x="990600" y="3886200"/>
            <a:ext cx="7543800" cy="1752600"/>
          </a:xfrm>
        </p:spPr>
        <p:txBody>
          <a:bodyPr/>
          <a:lstStyle/>
          <a:p>
            <a:r>
              <a:rPr lang="en-US" dirty="0">
                <a:hlinkClick r:id="rId2"/>
              </a:rPr>
              <a:t>https://</a:t>
            </a:r>
            <a:r>
              <a:rPr lang="en-US" dirty="0" smtClean="0">
                <a:hlinkClick r:id="rId2"/>
              </a:rPr>
              <a:t>github.com/G33KatWork/EFIPWN</a:t>
            </a:r>
            <a:endParaRPr lang="en-US" dirty="0" smtClean="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69</a:t>
            </a:fld>
            <a:endParaRPr lang="en-US"/>
          </a:p>
        </p:txBody>
      </p:sp>
    </p:spTree>
    <p:extLst>
      <p:ext uri="{BB962C8B-B14F-4D97-AF65-F5344CB8AC3E}">
        <p14:creationId xmlns:p14="http://schemas.microsoft.com/office/powerpoint/2010/main" val="356918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85"/>
            <a:ext cx="8229600" cy="944562"/>
          </a:xfrm>
        </p:spPr>
        <p:txBody>
          <a:bodyPr>
            <a:normAutofit/>
          </a:bodyPr>
          <a:lstStyle/>
          <a:p>
            <a:r>
              <a:rPr lang="en-US" sz="3600" dirty="0">
                <a:latin typeface="Arial" panose="020B0604020202020204" pitchFamily="34" charset="0"/>
                <a:cs typeface="Arial" panose="020B0604020202020204" pitchFamily="34" charset="0"/>
              </a:rPr>
              <a:t>UEFI Differences: Firmware </a:t>
            </a:r>
            <a:r>
              <a:rPr lang="en-US" sz="3600" dirty="0" smtClean="0">
                <a:latin typeface="Arial" panose="020B0604020202020204" pitchFamily="34" charset="0"/>
                <a:cs typeface="Arial" panose="020B0604020202020204" pitchFamily="34" charset="0"/>
              </a:rPr>
              <a:t>Storage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4572000"/>
            <a:ext cx="8229600" cy="2133600"/>
          </a:xfrm>
        </p:spPr>
        <p:txBody>
          <a:bodyPr>
            <a:normAutofit lnSpcReduction="10000"/>
          </a:bodyPr>
          <a:lstStyle/>
          <a:p>
            <a:r>
              <a:rPr lang="en-US" sz="2200" dirty="0" smtClean="0">
                <a:latin typeface="Arial" panose="020B0604020202020204" pitchFamily="34" charset="0"/>
                <a:cs typeface="Arial" panose="020B0604020202020204" pitchFamily="34" charset="0"/>
              </a:rPr>
              <a:t>UEFI utilizes the physical flash device as a storage repository</a:t>
            </a:r>
          </a:p>
          <a:p>
            <a:r>
              <a:rPr lang="en-US" sz="2200" dirty="0" smtClean="0">
                <a:latin typeface="Arial" panose="020B0604020202020204" pitchFamily="34" charset="0"/>
                <a:cs typeface="Arial" panose="020B0604020202020204" pitchFamily="34" charset="0"/>
              </a:rPr>
              <a:t>Comprised of 4 basic components:</a:t>
            </a:r>
          </a:p>
          <a:p>
            <a:pPr lvl="1"/>
            <a:r>
              <a:rPr lang="en-US" sz="1800" dirty="0" smtClean="0">
                <a:latin typeface="Arial" panose="020B0604020202020204" pitchFamily="34" charset="0"/>
                <a:cs typeface="Arial" panose="020B0604020202020204" pitchFamily="34" charset="0"/>
              </a:rPr>
              <a:t>Firmware Device</a:t>
            </a:r>
          </a:p>
          <a:p>
            <a:pPr lvl="1"/>
            <a:r>
              <a:rPr lang="en-US" sz="1800" dirty="0" smtClean="0">
                <a:latin typeface="Arial" panose="020B0604020202020204" pitchFamily="34" charset="0"/>
                <a:cs typeface="Arial" panose="020B0604020202020204" pitchFamily="34" charset="0"/>
              </a:rPr>
              <a:t>Firmware Volume</a:t>
            </a:r>
          </a:p>
          <a:p>
            <a:pPr lvl="1"/>
            <a:r>
              <a:rPr lang="en-US" sz="1800" dirty="0" smtClean="0">
                <a:latin typeface="Arial" panose="020B0604020202020204" pitchFamily="34" charset="0"/>
                <a:cs typeface="Arial" panose="020B0604020202020204" pitchFamily="34" charset="0"/>
              </a:rPr>
              <a:t>Firmware File System</a:t>
            </a:r>
          </a:p>
          <a:p>
            <a:pPr lvl="1"/>
            <a:r>
              <a:rPr lang="en-US" sz="1800" dirty="0" smtClean="0">
                <a:latin typeface="Arial" panose="020B0604020202020204" pitchFamily="34" charset="0"/>
                <a:cs typeface="Arial" panose="020B0604020202020204" pitchFamily="34" charset="0"/>
              </a:rPr>
              <a:t>Firmware Files</a:t>
            </a:r>
          </a:p>
        </p:txBody>
      </p:sp>
      <p:sp>
        <p:nvSpPr>
          <p:cNvPr id="6" name="Rectangle 5"/>
          <p:cNvSpPr/>
          <p:nvPr/>
        </p:nvSpPr>
        <p:spPr>
          <a:xfrm>
            <a:off x="953549" y="2898271"/>
            <a:ext cx="1862356" cy="1445129"/>
          </a:xfrm>
          <a:prstGeom prst="rect">
            <a:avLst/>
          </a:prstGeom>
          <a:solidFill>
            <a:schemeClr val="bg1">
              <a:lumMod val="75000"/>
              <a:alpha val="50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7" name="Rectangle 6"/>
          <p:cNvSpPr/>
          <p:nvPr/>
        </p:nvSpPr>
        <p:spPr>
          <a:xfrm>
            <a:off x="953549" y="1453143"/>
            <a:ext cx="1862356" cy="289025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8" name="Rectangle 7"/>
          <p:cNvSpPr/>
          <p:nvPr/>
        </p:nvSpPr>
        <p:spPr>
          <a:xfrm>
            <a:off x="609600" y="1633756"/>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9" name="Rectangle 8"/>
          <p:cNvSpPr/>
          <p:nvPr/>
        </p:nvSpPr>
        <p:spPr>
          <a:xfrm>
            <a:off x="609600" y="2415330"/>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0" name="Rectangle 9"/>
          <p:cNvSpPr/>
          <p:nvPr/>
        </p:nvSpPr>
        <p:spPr>
          <a:xfrm>
            <a:off x="610653" y="3221490"/>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1" name="Rectangle 10"/>
          <p:cNvSpPr/>
          <p:nvPr/>
        </p:nvSpPr>
        <p:spPr>
          <a:xfrm>
            <a:off x="609600" y="3854760"/>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2" name="Rectangle 11"/>
          <p:cNvSpPr/>
          <p:nvPr/>
        </p:nvSpPr>
        <p:spPr>
          <a:xfrm>
            <a:off x="2815905" y="1633756"/>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3" name="Rectangle 12"/>
          <p:cNvSpPr/>
          <p:nvPr/>
        </p:nvSpPr>
        <p:spPr>
          <a:xfrm>
            <a:off x="2815905" y="2415330"/>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4" name="Rectangle 13"/>
          <p:cNvSpPr/>
          <p:nvPr/>
        </p:nvSpPr>
        <p:spPr>
          <a:xfrm>
            <a:off x="2819273" y="3221490"/>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5" name="Rectangle 14"/>
          <p:cNvSpPr/>
          <p:nvPr/>
        </p:nvSpPr>
        <p:spPr>
          <a:xfrm>
            <a:off x="2815905" y="3854760"/>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7" name="TextBox 16"/>
          <p:cNvSpPr txBox="1"/>
          <p:nvPr/>
        </p:nvSpPr>
        <p:spPr>
          <a:xfrm>
            <a:off x="1519883" y="1073285"/>
            <a:ext cx="729687" cy="276999"/>
          </a:xfrm>
          <a:prstGeom prst="rect">
            <a:avLst/>
          </a:prstGeom>
          <a:noFill/>
        </p:spPr>
        <p:txBody>
          <a:bodyPr wrap="none" rtlCol="0">
            <a:spAutoFit/>
          </a:bodyPr>
          <a:lstStyle/>
          <a:p>
            <a:pPr>
              <a:spcAft>
                <a:spcPts val="600"/>
              </a:spcAft>
            </a:pPr>
            <a:r>
              <a:rPr lang="en-US" sz="1200" dirty="0" smtClean="0">
                <a:ea typeface="Verdana" pitchFamily="34" charset="0"/>
                <a:cs typeface="Verdana" pitchFamily="34" charset="0"/>
              </a:rPr>
              <a:t>SPI Flash</a:t>
            </a:r>
            <a:endParaRPr lang="en-US" sz="1200" dirty="0">
              <a:ea typeface="Verdana" pitchFamily="34" charset="0"/>
              <a:cs typeface="Verdana" pitchFamily="34" charset="0"/>
            </a:endParaRPr>
          </a:p>
        </p:txBody>
      </p:sp>
      <p:sp>
        <p:nvSpPr>
          <p:cNvPr id="23" name="TextBox 22"/>
          <p:cNvSpPr txBox="1"/>
          <p:nvPr/>
        </p:nvSpPr>
        <p:spPr>
          <a:xfrm>
            <a:off x="1469477" y="3343836"/>
            <a:ext cx="822661" cy="276999"/>
          </a:xfrm>
          <a:prstGeom prst="rect">
            <a:avLst/>
          </a:prstGeom>
          <a:noFill/>
        </p:spPr>
        <p:txBody>
          <a:bodyPr wrap="none" rtlCol="0">
            <a:spAutoFit/>
          </a:bodyPr>
          <a:lstStyle/>
          <a:p>
            <a:pPr>
              <a:spcAft>
                <a:spcPts val="600"/>
              </a:spcAft>
            </a:pPr>
            <a:r>
              <a:rPr lang="en-US" sz="1200" dirty="0" smtClean="0">
                <a:ea typeface="Verdana" pitchFamily="34" charset="0"/>
                <a:cs typeface="Verdana" pitchFamily="34" charset="0"/>
              </a:rPr>
              <a:t>UEFI/BIOS</a:t>
            </a:r>
            <a:endParaRPr lang="en-US" sz="1200" dirty="0">
              <a:ea typeface="Verdana" pitchFamily="34" charset="0"/>
              <a:cs typeface="Verdana" pitchFamily="34" charset="0"/>
            </a:endParaRPr>
          </a:p>
        </p:txBody>
      </p:sp>
      <p:sp>
        <p:nvSpPr>
          <p:cNvPr id="33" name="TextBox 32"/>
          <p:cNvSpPr txBox="1"/>
          <p:nvPr/>
        </p:nvSpPr>
        <p:spPr>
          <a:xfrm>
            <a:off x="953549" y="1462871"/>
            <a:ext cx="1854518" cy="276999"/>
          </a:xfrm>
          <a:prstGeom prst="rect">
            <a:avLst/>
          </a:prstGeom>
          <a:noFill/>
        </p:spPr>
        <p:txBody>
          <a:bodyPr wrap="square" rtlCol="0">
            <a:spAutoFit/>
          </a:bodyPr>
          <a:lstStyle/>
          <a:p>
            <a:pPr algn="ctr">
              <a:spcAft>
                <a:spcPts val="600"/>
              </a:spcAft>
            </a:pPr>
            <a:r>
              <a:rPr lang="en-US" sz="1200" dirty="0" smtClean="0">
                <a:ea typeface="Verdana" pitchFamily="34" charset="0"/>
                <a:cs typeface="Verdana" pitchFamily="34" charset="0"/>
              </a:rPr>
              <a:t>Flash Descriptor</a:t>
            </a:r>
            <a:endParaRPr lang="en-US" sz="1200" dirty="0">
              <a:ea typeface="Verdana" pitchFamily="34" charset="0"/>
              <a:cs typeface="Verdana" pitchFamily="34" charset="0"/>
            </a:endParaRPr>
          </a:p>
        </p:txBody>
      </p:sp>
      <p:cxnSp>
        <p:nvCxnSpPr>
          <p:cNvPr id="35" name="Straight Connector 34"/>
          <p:cNvCxnSpPr/>
          <p:nvPr/>
        </p:nvCxnSpPr>
        <p:spPr>
          <a:xfrm flipH="1">
            <a:off x="955439" y="1737926"/>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955439" y="1751217"/>
            <a:ext cx="1854518" cy="276999"/>
          </a:xfrm>
          <a:prstGeom prst="rect">
            <a:avLst/>
          </a:prstGeom>
          <a:noFill/>
        </p:spPr>
        <p:txBody>
          <a:bodyPr wrap="square" rtlCol="0">
            <a:spAutoFit/>
          </a:bodyPr>
          <a:lstStyle/>
          <a:p>
            <a:pPr algn="ctr">
              <a:spcAft>
                <a:spcPts val="600"/>
              </a:spcAft>
            </a:pPr>
            <a:r>
              <a:rPr lang="en-US" sz="1200" dirty="0" smtClean="0">
                <a:ea typeface="Verdana" pitchFamily="34" charset="0"/>
                <a:cs typeface="Verdana" pitchFamily="34" charset="0"/>
              </a:rPr>
              <a:t>Gigabit Ethernet</a:t>
            </a:r>
            <a:endParaRPr lang="en-US" sz="1200" dirty="0">
              <a:ea typeface="Verdana" pitchFamily="34" charset="0"/>
              <a:cs typeface="Verdana" pitchFamily="34" charset="0"/>
            </a:endParaRPr>
          </a:p>
        </p:txBody>
      </p:sp>
      <p:sp>
        <p:nvSpPr>
          <p:cNvPr id="38" name="TextBox 37"/>
          <p:cNvSpPr txBox="1"/>
          <p:nvPr/>
        </p:nvSpPr>
        <p:spPr>
          <a:xfrm>
            <a:off x="953549" y="2028216"/>
            <a:ext cx="1854518" cy="276999"/>
          </a:xfrm>
          <a:prstGeom prst="rect">
            <a:avLst/>
          </a:prstGeom>
          <a:noFill/>
        </p:spPr>
        <p:txBody>
          <a:bodyPr wrap="square" rtlCol="0">
            <a:spAutoFit/>
          </a:bodyPr>
          <a:lstStyle/>
          <a:p>
            <a:pPr algn="ctr">
              <a:spcAft>
                <a:spcPts val="600"/>
              </a:spcAft>
            </a:pPr>
            <a:r>
              <a:rPr lang="en-US" sz="1200" dirty="0" smtClean="0">
                <a:ea typeface="Verdana" pitchFamily="34" charset="0"/>
                <a:cs typeface="Verdana" pitchFamily="34" charset="0"/>
              </a:rPr>
              <a:t>Platform Data</a:t>
            </a:r>
            <a:endParaRPr lang="en-US" sz="1200" dirty="0">
              <a:ea typeface="Verdana" pitchFamily="34" charset="0"/>
              <a:cs typeface="Verdana" pitchFamily="34" charset="0"/>
            </a:endParaRPr>
          </a:p>
        </p:txBody>
      </p:sp>
      <p:sp>
        <p:nvSpPr>
          <p:cNvPr id="39" name="TextBox 38"/>
          <p:cNvSpPr txBox="1"/>
          <p:nvPr/>
        </p:nvSpPr>
        <p:spPr>
          <a:xfrm>
            <a:off x="957468" y="2439750"/>
            <a:ext cx="1854518" cy="276999"/>
          </a:xfrm>
          <a:prstGeom prst="rect">
            <a:avLst/>
          </a:prstGeom>
          <a:noFill/>
        </p:spPr>
        <p:txBody>
          <a:bodyPr wrap="square" rtlCol="0">
            <a:spAutoFit/>
          </a:bodyPr>
          <a:lstStyle/>
          <a:p>
            <a:pPr algn="ctr">
              <a:spcAft>
                <a:spcPts val="600"/>
              </a:spcAft>
            </a:pPr>
            <a:r>
              <a:rPr lang="en-US" sz="1200" dirty="0" smtClean="0">
                <a:ea typeface="Verdana" pitchFamily="34" charset="0"/>
                <a:cs typeface="Verdana" pitchFamily="34" charset="0"/>
              </a:rPr>
              <a:t>Management Engine</a:t>
            </a:r>
            <a:endParaRPr lang="en-US" sz="1200" dirty="0">
              <a:ea typeface="Verdana" pitchFamily="34" charset="0"/>
              <a:cs typeface="Verdana" pitchFamily="34" charset="0"/>
            </a:endParaRPr>
          </a:p>
        </p:txBody>
      </p:sp>
      <p:cxnSp>
        <p:nvCxnSpPr>
          <p:cNvPr id="40" name="Straight Connector 39"/>
          <p:cNvCxnSpPr/>
          <p:nvPr/>
        </p:nvCxnSpPr>
        <p:spPr>
          <a:xfrm flipH="1">
            <a:off x="957329" y="2050831"/>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957468" y="2305215"/>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 name="Right Brace 15"/>
          <p:cNvSpPr/>
          <p:nvPr/>
        </p:nvSpPr>
        <p:spPr>
          <a:xfrm>
            <a:off x="3581400" y="1462871"/>
            <a:ext cx="152400" cy="288052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TextBox 17"/>
          <p:cNvSpPr txBox="1"/>
          <p:nvPr/>
        </p:nvSpPr>
        <p:spPr>
          <a:xfrm>
            <a:off x="3886201" y="2728393"/>
            <a:ext cx="3903889" cy="369332"/>
          </a:xfrm>
          <a:prstGeom prst="rect">
            <a:avLst/>
          </a:prstGeom>
          <a:noFill/>
        </p:spPr>
        <p:txBody>
          <a:bodyPr wrap="none" rtlCol="0">
            <a:spAutoFit/>
          </a:bodyPr>
          <a:lstStyle/>
          <a:p>
            <a:r>
              <a:rPr lang="en-US" dirty="0" smtClean="0"/>
              <a:t>Firmware Device refers to the flash chip</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13876009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nodeType="withEffect">
                                  <p:stCondLst>
                                    <p:cond delay="50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500"/>
                                        <p:tgtEl>
                                          <p:spTgt spid="39"/>
                                        </p:tgtEl>
                                      </p:cBhvr>
                                    </p:animEffect>
                                  </p:childTnLst>
                                </p:cTn>
                              </p:par>
                              <p:par>
                                <p:cTn id="56" presetID="10" presetClass="entr" presetSubtype="0" fill="hold" nodeType="withEffect">
                                  <p:stCondLst>
                                    <p:cond delay="50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childTnLst>
                                </p:cTn>
                              </p:par>
                              <p:par>
                                <p:cTn id="59" presetID="10" presetClass="entr" presetSubtype="0" fill="hold" nodeType="withEffect">
                                  <p:stCondLst>
                                    <p:cond delay="50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7" grpId="0"/>
      <p:bldP spid="23" grpId="0"/>
      <p:bldP spid="33" grpId="0"/>
      <p:bldP spid="37" grpId="0"/>
      <p:bldP spid="38" grpId="0"/>
      <p:bldP spid="3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Arial" panose="020B0604020202020204" pitchFamily="34" charset="0"/>
                <a:cs typeface="Arial" panose="020B0604020202020204" pitchFamily="34" charset="0"/>
              </a:rPr>
              <a:t>Setting up EFIPWN</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447800"/>
            <a:ext cx="8229600" cy="5181600"/>
          </a:xfrm>
        </p:spPr>
        <p:txBody>
          <a:bodyPr>
            <a:normAutofit lnSpcReduction="10000"/>
          </a:bodyPr>
          <a:lstStyle/>
          <a:p>
            <a:r>
              <a:rPr lang="en-US" sz="2200" dirty="0" smtClean="0">
                <a:latin typeface="Arial" panose="020B0604020202020204" pitchFamily="34" charset="0"/>
                <a:cs typeface="Arial" panose="020B0604020202020204" pitchFamily="34" charset="0"/>
              </a:rPr>
              <a:t>This describes using a version of EFIPWN modified by Sam Cornwell who added some improvements:</a:t>
            </a:r>
          </a:p>
          <a:p>
            <a:endParaRPr lang="en-US" sz="2200" dirty="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EFIPWN requires the following:</a:t>
            </a:r>
          </a:p>
          <a:p>
            <a:r>
              <a:rPr lang="en-US" sz="2200" dirty="0" smtClean="0">
                <a:latin typeface="Arial" panose="020B0604020202020204" pitchFamily="34" charset="0"/>
                <a:cs typeface="Arial" panose="020B0604020202020204" pitchFamily="34" charset="0"/>
              </a:rPr>
              <a:t>Python (I use 2.7.x-something)</a:t>
            </a:r>
          </a:p>
          <a:p>
            <a:r>
              <a:rPr lang="en-US" sz="2200" dirty="0" err="1" smtClean="0">
                <a:latin typeface="Arial" panose="020B0604020202020204" pitchFamily="34" charset="0"/>
                <a:cs typeface="Arial" panose="020B0604020202020204" pitchFamily="34" charset="0"/>
              </a:rPr>
              <a:t>Mako</a:t>
            </a:r>
            <a:r>
              <a:rPr lang="en-US"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hlinkClick r:id="rId2"/>
              </a:rPr>
              <a:t>http://www.makotemplates.org</a:t>
            </a:r>
            <a:r>
              <a:rPr lang="en-US" sz="2200" dirty="0" smtClean="0">
                <a:latin typeface="Arial" panose="020B0604020202020204" pitchFamily="34" charset="0"/>
                <a:cs typeface="Arial" panose="020B0604020202020204" pitchFamily="34" charset="0"/>
                <a:hlinkClick r:id="rId2"/>
              </a:rPr>
              <a:t>/</a:t>
            </a:r>
            <a:endParaRPr lang="en-US" sz="2200" dirty="0" smtClean="0">
              <a:latin typeface="Arial" panose="020B0604020202020204" pitchFamily="34" charset="0"/>
              <a:cs typeface="Arial" panose="020B0604020202020204" pitchFamily="34" charset="0"/>
            </a:endParaRPr>
          </a:p>
          <a:p>
            <a:r>
              <a:rPr lang="en-US" sz="2200" dirty="0" err="1" smtClean="0">
                <a:latin typeface="Arial" panose="020B0604020202020204" pitchFamily="34" charset="0"/>
                <a:cs typeface="Arial" panose="020B0604020202020204" pitchFamily="34" charset="0"/>
              </a:rPr>
              <a:t>ArgParse</a:t>
            </a:r>
            <a:r>
              <a:rPr lang="en-US"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hlinkClick r:id="rId3"/>
              </a:rPr>
              <a:t>https://</a:t>
            </a:r>
            <a:r>
              <a:rPr lang="en-US" sz="2200" dirty="0" smtClean="0">
                <a:latin typeface="Arial" panose="020B0604020202020204" pitchFamily="34" charset="0"/>
                <a:cs typeface="Arial" panose="020B0604020202020204" pitchFamily="34" charset="0"/>
                <a:hlinkClick r:id="rId3"/>
              </a:rPr>
              <a:t>pypi.python.org/pypi/argparse</a:t>
            </a:r>
            <a:endParaRPr lang="en-US" sz="2200" dirty="0" smtClean="0">
              <a:latin typeface="Arial" panose="020B0604020202020204" pitchFamily="34" charset="0"/>
              <a:cs typeface="Arial" panose="020B0604020202020204" pitchFamily="34" charset="0"/>
            </a:endParaRPr>
          </a:p>
          <a:p>
            <a:r>
              <a:rPr lang="en-US" sz="2200" dirty="0" err="1" smtClean="0">
                <a:latin typeface="Arial" panose="020B0604020202020204" pitchFamily="34" charset="0"/>
                <a:cs typeface="Arial" panose="020B0604020202020204" pitchFamily="34" charset="0"/>
              </a:rPr>
              <a:t>Pylzma</a:t>
            </a:r>
            <a:r>
              <a:rPr lang="en-US" sz="2200" dirty="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hlinkClick r:id="rId4"/>
              </a:rPr>
              <a:t>http://www.joachim-bauch.de/projects/pylzma</a:t>
            </a:r>
            <a:r>
              <a:rPr lang="en-US" sz="2200" dirty="0" smtClean="0">
                <a:latin typeface="Arial" panose="020B0604020202020204" pitchFamily="34" charset="0"/>
                <a:cs typeface="Arial" panose="020B0604020202020204" pitchFamily="34" charset="0"/>
                <a:hlinkClick r:id="rId4"/>
              </a:rPr>
              <a:t>/</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I have an easier time downloading the source and installing using “</a:t>
            </a:r>
            <a:r>
              <a:rPr lang="en-US" sz="2200" dirty="0" smtClean="0">
                <a:solidFill>
                  <a:srgbClr val="FF0000"/>
                </a:solidFill>
                <a:latin typeface="Arial" panose="020B0604020202020204" pitchFamily="34" charset="0"/>
                <a:cs typeface="Arial" panose="020B0604020202020204" pitchFamily="34" charset="0"/>
              </a:rPr>
              <a:t>python </a:t>
            </a:r>
            <a:r>
              <a:rPr lang="en-US" sz="2200" dirty="0">
                <a:solidFill>
                  <a:srgbClr val="FF0000"/>
                </a:solidFill>
                <a:latin typeface="Arial" panose="020B0604020202020204" pitchFamily="34" charset="0"/>
                <a:cs typeface="Arial" panose="020B0604020202020204" pitchFamily="34" charset="0"/>
              </a:rPr>
              <a:t>setup.py </a:t>
            </a:r>
            <a:r>
              <a:rPr lang="en-US" sz="2200" dirty="0" smtClean="0">
                <a:solidFill>
                  <a:srgbClr val="FF0000"/>
                </a:solidFill>
                <a:latin typeface="Arial" panose="020B0604020202020204" pitchFamily="34" charset="0"/>
                <a:cs typeface="Arial" panose="020B0604020202020204" pitchFamily="34" charset="0"/>
              </a:rPr>
              <a:t>install</a:t>
            </a:r>
            <a:r>
              <a:rPr lang="en-US" sz="2200" dirty="0" smtClean="0">
                <a:latin typeface="Arial" panose="020B0604020202020204" pitchFamily="34" charset="0"/>
                <a:cs typeface="Arial" panose="020B0604020202020204" pitchFamily="34" charset="0"/>
              </a:rPr>
              <a:t>” </a:t>
            </a:r>
            <a:endParaRPr lang="en-US" sz="18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You will also need the ‘</a:t>
            </a:r>
            <a:r>
              <a:rPr lang="en-US" sz="2200" dirty="0" err="1" smtClean="0">
                <a:latin typeface="Arial" panose="020B0604020202020204" pitchFamily="34" charset="0"/>
                <a:cs typeface="Arial" panose="020B0604020202020204" pitchFamily="34" charset="0"/>
              </a:rPr>
              <a:t>xz</a:t>
            </a:r>
            <a:r>
              <a:rPr lang="en-US" sz="2200" dirty="0" smtClean="0">
                <a:latin typeface="Arial" panose="020B0604020202020204" pitchFamily="34" charset="0"/>
                <a:cs typeface="Arial" panose="020B0604020202020204" pitchFamily="34" charset="0"/>
              </a:rPr>
              <a:t>’ utility</a:t>
            </a:r>
          </a:p>
          <a:p>
            <a:pPr lvl="1"/>
            <a:r>
              <a:rPr lang="en-US" sz="1800" dirty="0" smtClean="0">
                <a:latin typeface="Arial" panose="020B0604020202020204" pitchFamily="34" charset="0"/>
                <a:cs typeface="Arial" panose="020B0604020202020204" pitchFamily="34" charset="0"/>
              </a:rPr>
              <a:t>Mac and Linux: you get it either automatically or by easy download</a:t>
            </a:r>
          </a:p>
          <a:p>
            <a:pPr lvl="1"/>
            <a:r>
              <a:rPr lang="en-US" sz="1800" dirty="0" smtClean="0">
                <a:latin typeface="Arial" panose="020B0604020202020204" pitchFamily="34" charset="0"/>
                <a:cs typeface="Arial" panose="020B0604020202020204" pitchFamily="34" charset="0"/>
              </a:rPr>
              <a:t>Windows: </a:t>
            </a:r>
            <a:r>
              <a:rPr lang="en-US" sz="1800" dirty="0">
                <a:latin typeface="Arial" panose="020B0604020202020204" pitchFamily="34" charset="0"/>
                <a:cs typeface="Arial" panose="020B0604020202020204" pitchFamily="34" charset="0"/>
                <a:hlinkClick r:id="rId5"/>
              </a:rPr>
              <a:t>http://tukaani.org/xz</a:t>
            </a:r>
            <a:r>
              <a:rPr lang="en-US" sz="1800" dirty="0" smtClean="0">
                <a:latin typeface="Arial" panose="020B0604020202020204" pitchFamily="34" charset="0"/>
                <a:cs typeface="Arial" panose="020B0604020202020204" pitchFamily="34" charset="0"/>
                <a:hlinkClick r:id="rId5"/>
              </a:rPr>
              <a:t>/</a:t>
            </a:r>
            <a:endParaRPr lang="en-US" sz="18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The </a:t>
            </a:r>
            <a:r>
              <a:rPr lang="en-US" sz="1800" dirty="0">
                <a:latin typeface="Arial" panose="020B0604020202020204" pitchFamily="34" charset="0"/>
                <a:cs typeface="Arial" panose="020B0604020202020204" pitchFamily="34" charset="0"/>
              </a:rPr>
              <a:t>pre-built binaries work </a:t>
            </a:r>
            <a:r>
              <a:rPr lang="en-US" sz="1800" dirty="0" smtClean="0">
                <a:latin typeface="Arial" panose="020B0604020202020204" pitchFamily="34" charset="0"/>
                <a:cs typeface="Arial" panose="020B0604020202020204" pitchFamily="34" charset="0"/>
              </a:rPr>
              <a:t>fine. I </a:t>
            </a:r>
            <a:r>
              <a:rPr lang="en-US" sz="1800" dirty="0">
                <a:latin typeface="Arial" panose="020B0604020202020204" pitchFamily="34" charset="0"/>
                <a:cs typeface="Arial" panose="020B0604020202020204" pitchFamily="34" charset="0"/>
              </a:rPr>
              <a:t>tested it by putting the bin_x86-x64 version into the local EFIPWN directory and it worked </a:t>
            </a:r>
            <a:r>
              <a:rPr lang="en-US" sz="1800" dirty="0" smtClean="0">
                <a:latin typeface="Arial" panose="020B0604020202020204" pitchFamily="34" charset="0"/>
                <a:cs typeface="Arial" panose="020B0604020202020204" pitchFamily="34" charset="0"/>
              </a:rPr>
              <a:t>fine</a:t>
            </a:r>
            <a:endParaRPr lang="en-US" sz="18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70</a:t>
            </a:fld>
            <a:endParaRPr lang="en-US"/>
          </a:p>
        </p:txBody>
      </p:sp>
    </p:spTree>
    <p:extLst>
      <p:ext uri="{BB962C8B-B14F-4D97-AF65-F5344CB8AC3E}">
        <p14:creationId xmlns:p14="http://schemas.microsoft.com/office/powerpoint/2010/main" val="3602504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Arial" panose="020B0604020202020204" pitchFamily="34" charset="0"/>
                <a:cs typeface="Arial" panose="020B0604020202020204" pitchFamily="34" charset="0"/>
              </a:rPr>
              <a:t>Testing EFIPWN Functionality</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648200"/>
            <a:ext cx="8229600" cy="205740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Once you have all the dependencies installed, typing the following ‘python dump.py –h’ should yield the above output</a:t>
            </a:r>
          </a:p>
          <a:p>
            <a:r>
              <a:rPr lang="en-US" sz="2200" dirty="0" smtClean="0">
                <a:latin typeface="Arial" panose="020B0604020202020204" pitchFamily="34" charset="0"/>
                <a:cs typeface="Arial" panose="020B0604020202020204" pitchFamily="34" charset="0"/>
              </a:rPr>
              <a:t>The arguments are a little confusing for EFIPWN, as a general rule they go like this:</a:t>
            </a:r>
          </a:p>
          <a:p>
            <a:r>
              <a:rPr lang="en-US" sz="2200" dirty="0" smtClean="0">
                <a:latin typeface="Arial" panose="020B0604020202020204" pitchFamily="34" charset="0"/>
                <a:cs typeface="Arial" panose="020B0604020202020204" pitchFamily="34" charset="0"/>
              </a:rPr>
              <a:t>Python </a:t>
            </a:r>
            <a:r>
              <a:rPr lang="en-US" sz="2200" dirty="0" err="1" smtClean="0">
                <a:latin typeface="Arial" panose="020B0604020202020204" pitchFamily="34" charset="0"/>
                <a:cs typeface="Arial" panose="020B0604020202020204" pitchFamily="34" charset="0"/>
              </a:rPr>
              <a:t>dump.y</a:t>
            </a:r>
            <a:r>
              <a:rPr lang="en-US" sz="2200" dirty="0" smtClean="0">
                <a:latin typeface="Arial" panose="020B0604020202020204" pitchFamily="34" charset="0"/>
                <a:cs typeface="Arial" panose="020B0604020202020204" pitchFamily="34" charset="0"/>
              </a:rPr>
              <a:t> &lt;file&gt; &lt;print, dump&gt; &lt;output&gt;</a:t>
            </a:r>
          </a:p>
          <a:p>
            <a:r>
              <a:rPr lang="en-US" sz="2200" dirty="0" smtClean="0">
                <a:latin typeface="Arial" panose="020B0604020202020204" pitchFamily="34" charset="0"/>
                <a:cs typeface="Arial" panose="020B0604020202020204" pitchFamily="34" charset="0"/>
              </a:rPr>
              <a:t>* The </a:t>
            </a:r>
            <a:r>
              <a:rPr lang="en-US" sz="2200" dirty="0" err="1" smtClean="0">
                <a:latin typeface="Arial" panose="020B0604020202020204" pitchFamily="34" charset="0"/>
                <a:cs typeface="Arial" panose="020B0604020202020204" pitchFamily="34" charset="0"/>
              </a:rPr>
              <a:t>genfdf</a:t>
            </a:r>
            <a:r>
              <a:rPr lang="en-US" sz="2200" dirty="0" smtClean="0">
                <a:latin typeface="Arial" panose="020B0604020202020204" pitchFamily="34" charset="0"/>
                <a:cs typeface="Arial" panose="020B0604020202020204" pitchFamily="34" charset="0"/>
              </a:rPr>
              <a:t> function does not work yet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219200"/>
            <a:ext cx="7576893" cy="32766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71</a:t>
            </a:fld>
            <a:endParaRPr lang="en-US"/>
          </a:p>
        </p:txBody>
      </p:sp>
    </p:spTree>
    <p:extLst>
      <p:ext uri="{BB962C8B-B14F-4D97-AF65-F5344CB8AC3E}">
        <p14:creationId xmlns:p14="http://schemas.microsoft.com/office/powerpoint/2010/main" val="927490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Arial" panose="020B0604020202020204" pitchFamily="34" charset="0"/>
                <a:cs typeface="Arial" panose="020B0604020202020204" pitchFamily="34" charset="0"/>
              </a:rPr>
              <a:t>EFIPWN ‘print’</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038600"/>
            <a:ext cx="8229600" cy="2590800"/>
          </a:xfrm>
        </p:spPr>
        <p:txBody>
          <a:bodyPr>
            <a:normAutofit/>
          </a:bodyPr>
          <a:lstStyle/>
          <a:p>
            <a:r>
              <a:rPr lang="en-US" sz="2200" dirty="0">
                <a:latin typeface="Arial" panose="020B0604020202020204" pitchFamily="34" charset="0"/>
                <a:cs typeface="Arial" panose="020B0604020202020204" pitchFamily="34" charset="0"/>
              </a:rPr>
              <a:t>Before we decompose a UEFI binary, we’ll use the ‘print’ functionality to print a text file containing the UEFI firmware volume information and the PE files/modules contained therein</a:t>
            </a:r>
          </a:p>
          <a:p>
            <a:endParaRPr lang="en-US" sz="2200" dirty="0">
              <a:latin typeface="Arial" panose="020B0604020202020204" pitchFamily="34" charset="0"/>
              <a:cs typeface="Arial" panose="020B0604020202020204" pitchFamily="34"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 y="1371600"/>
            <a:ext cx="8911481" cy="8382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6" name="Straight Connector 5"/>
          <p:cNvCxnSpPr/>
          <p:nvPr/>
        </p:nvCxnSpPr>
        <p:spPr>
          <a:xfrm>
            <a:off x="6724650" y="1847850"/>
            <a:ext cx="4572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371600" y="2634734"/>
            <a:ext cx="3640400" cy="923330"/>
          </a:xfrm>
          <a:prstGeom prst="rect">
            <a:avLst/>
          </a:prstGeom>
          <a:noFill/>
          <a:ln w="25400">
            <a:solidFill>
              <a:srgbClr val="C00000"/>
            </a:solidFill>
          </a:ln>
        </p:spPr>
        <p:txBody>
          <a:bodyPr wrap="square" rtlCol="0">
            <a:spAutoFit/>
          </a:bodyPr>
          <a:lstStyle/>
          <a:p>
            <a:r>
              <a:rPr lang="en-US" dirty="0" smtClean="0"/>
              <a:t>Specify ‘print’ to gather information  about the structure of the UEFI binary</a:t>
            </a:r>
            <a:endParaRPr lang="en-US" dirty="0"/>
          </a:p>
        </p:txBody>
      </p:sp>
      <p:sp>
        <p:nvSpPr>
          <p:cNvPr id="8" name="TextBox 7"/>
          <p:cNvSpPr txBox="1"/>
          <p:nvPr/>
        </p:nvSpPr>
        <p:spPr>
          <a:xfrm>
            <a:off x="6153150" y="2640568"/>
            <a:ext cx="2057400" cy="646331"/>
          </a:xfrm>
          <a:prstGeom prst="rect">
            <a:avLst/>
          </a:prstGeom>
          <a:noFill/>
          <a:ln w="25400">
            <a:solidFill>
              <a:srgbClr val="C00000"/>
            </a:solidFill>
          </a:ln>
        </p:spPr>
        <p:txBody>
          <a:bodyPr wrap="square" rtlCol="0">
            <a:spAutoFit/>
          </a:bodyPr>
          <a:lstStyle/>
          <a:p>
            <a:r>
              <a:rPr lang="en-US" dirty="0" smtClean="0"/>
              <a:t>Redirect this output to a text file</a:t>
            </a:r>
            <a:endParaRPr lang="en-US" dirty="0"/>
          </a:p>
        </p:txBody>
      </p:sp>
      <p:cxnSp>
        <p:nvCxnSpPr>
          <p:cNvPr id="10" name="Straight Arrow Connector 9"/>
          <p:cNvCxnSpPr>
            <a:stCxn id="7" idx="0"/>
          </p:cNvCxnSpPr>
          <p:nvPr/>
        </p:nvCxnSpPr>
        <p:spPr>
          <a:xfrm flipV="1">
            <a:off x="3191800" y="1847850"/>
            <a:ext cx="3532850" cy="786884"/>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8" idx="0"/>
          </p:cNvCxnSpPr>
          <p:nvPr/>
        </p:nvCxnSpPr>
        <p:spPr>
          <a:xfrm flipV="1">
            <a:off x="7181850" y="1847850"/>
            <a:ext cx="361950" cy="792718"/>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362825" y="1847850"/>
            <a:ext cx="117157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Slide Number Placeholder 4"/>
          <p:cNvSpPr>
            <a:spLocks noGrp="1"/>
          </p:cNvSpPr>
          <p:nvPr>
            <p:ph type="sldNum" sz="quarter" idx="12"/>
          </p:nvPr>
        </p:nvSpPr>
        <p:spPr/>
        <p:txBody>
          <a:bodyPr/>
          <a:lstStyle/>
          <a:p>
            <a:fld id="{B6F15528-21DE-4FAA-801E-634DDDAF4B2B}" type="slidenum">
              <a:rPr lang="en-US" smtClean="0"/>
              <a:pPr/>
              <a:t>72</a:t>
            </a:fld>
            <a:endParaRPr lang="en-US"/>
          </a:p>
        </p:txBody>
      </p:sp>
    </p:spTree>
    <p:extLst>
      <p:ext uri="{BB962C8B-B14F-4D97-AF65-F5344CB8AC3E}">
        <p14:creationId xmlns:p14="http://schemas.microsoft.com/office/powerpoint/2010/main" val="1454290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latin typeface="Arial" panose="020B0604020202020204" pitchFamily="34" charset="0"/>
                <a:cs typeface="Arial" panose="020B0604020202020204" pitchFamily="34" charset="0"/>
              </a:rPr>
              <a:t>EFIPWN ‘print’: Firmware Volume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800600" y="1371600"/>
            <a:ext cx="4038600" cy="5257800"/>
          </a:xfrm>
        </p:spPr>
        <p:txBody>
          <a:bodyPr>
            <a:normAutofit/>
          </a:bodyPr>
          <a:lstStyle/>
          <a:p>
            <a:r>
              <a:rPr lang="en-US" sz="2200" dirty="0" smtClean="0">
                <a:latin typeface="Arial" panose="020B0604020202020204" pitchFamily="34" charset="0"/>
                <a:cs typeface="Arial" panose="020B0604020202020204" pitchFamily="34" charset="0"/>
              </a:rPr>
              <a:t>The base offset is the Flash Linear Address (FLA) in the file where the volume begins</a:t>
            </a:r>
          </a:p>
          <a:p>
            <a:r>
              <a:rPr lang="en-US" sz="2200" dirty="0" smtClean="0">
                <a:latin typeface="Arial" panose="020B0604020202020204" pitchFamily="34" charset="0"/>
                <a:cs typeface="Arial" panose="020B0604020202020204" pitchFamily="34" charset="0"/>
              </a:rPr>
              <a:t>This page shows one FV beginning at 60_0000h and another immediately following it at 62_0000h</a:t>
            </a:r>
          </a:p>
          <a:p>
            <a:endParaRPr lang="en-US" sz="2200" dirty="0" smtClean="0">
              <a:latin typeface="Arial" panose="020B0604020202020204" pitchFamily="34" charset="0"/>
              <a:cs typeface="Arial" panose="020B0604020202020204"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158495"/>
            <a:ext cx="4495800" cy="562330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13" name="Straight Connector 12"/>
          <p:cNvCxnSpPr/>
          <p:nvPr/>
        </p:nvCxnSpPr>
        <p:spPr>
          <a:xfrm>
            <a:off x="838200" y="1676400"/>
            <a:ext cx="16002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815340" y="4442460"/>
            <a:ext cx="16002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73</a:t>
            </a:fld>
            <a:endParaRPr lang="en-US"/>
          </a:p>
        </p:txBody>
      </p:sp>
    </p:spTree>
    <p:extLst>
      <p:ext uri="{BB962C8B-B14F-4D97-AF65-F5344CB8AC3E}">
        <p14:creationId xmlns:p14="http://schemas.microsoft.com/office/powerpoint/2010/main" val="217020530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latin typeface="Arial" panose="020B0604020202020204" pitchFamily="34" charset="0"/>
                <a:cs typeface="Arial" panose="020B0604020202020204" pitchFamily="34" charset="0"/>
              </a:rPr>
              <a:t>EFIPWN ‘print’: Firmware Volume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4648200"/>
            <a:ext cx="8458200" cy="2133600"/>
          </a:xfrm>
        </p:spPr>
        <p:txBody>
          <a:bodyPr>
            <a:normAutofit/>
          </a:bodyPr>
          <a:lstStyle/>
          <a:p>
            <a:r>
              <a:rPr lang="en-US" sz="2200" dirty="0" smtClean="0">
                <a:latin typeface="Arial" panose="020B0604020202020204" pitchFamily="34" charset="0"/>
                <a:cs typeface="Arial" panose="020B0604020202020204" pitchFamily="34" charset="0"/>
              </a:rPr>
              <a:t>The Header length refers to the length in bytes of the FV header</a:t>
            </a:r>
          </a:p>
          <a:p>
            <a:r>
              <a:rPr lang="en-US" sz="2200" dirty="0">
                <a:latin typeface="Arial" panose="020B0604020202020204" pitchFamily="34" charset="0"/>
                <a:cs typeface="Arial" panose="020B0604020202020204" pitchFamily="34" charset="0"/>
              </a:rPr>
              <a:t>The Data length refers to the length in bytes of the FV minus the header</a:t>
            </a:r>
          </a:p>
          <a:p>
            <a:r>
              <a:rPr lang="en-US" sz="2200" dirty="0">
                <a:latin typeface="Arial" panose="020B0604020202020204" pitchFamily="34" charset="0"/>
                <a:cs typeface="Arial" panose="020B0604020202020204" pitchFamily="34" charset="0"/>
              </a:rPr>
              <a:t>The Total length refers to the total length of the FV including the </a:t>
            </a:r>
            <a:r>
              <a:rPr lang="en-US" sz="2200" dirty="0" smtClean="0">
                <a:latin typeface="Arial" panose="020B0604020202020204" pitchFamily="34" charset="0"/>
                <a:cs typeface="Arial" panose="020B0604020202020204" pitchFamily="34" charset="0"/>
              </a:rPr>
              <a:t>header</a:t>
            </a: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76200" y="1158496"/>
            <a:ext cx="4495800" cy="281165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2425" y="1895475"/>
            <a:ext cx="4448175" cy="26003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6" name="Straight Connector 5"/>
          <p:cNvCxnSpPr/>
          <p:nvPr/>
        </p:nvCxnSpPr>
        <p:spPr>
          <a:xfrm>
            <a:off x="815340" y="1828800"/>
            <a:ext cx="131826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815340" y="1981200"/>
            <a:ext cx="162306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815340" y="2133600"/>
            <a:ext cx="162306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74</a:t>
            </a:fld>
            <a:endParaRPr lang="en-US"/>
          </a:p>
        </p:txBody>
      </p:sp>
    </p:spTree>
    <p:extLst>
      <p:ext uri="{BB962C8B-B14F-4D97-AF65-F5344CB8AC3E}">
        <p14:creationId xmlns:p14="http://schemas.microsoft.com/office/powerpoint/2010/main" val="413041525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latin typeface="Arial" panose="020B0604020202020204" pitchFamily="34" charset="0"/>
                <a:cs typeface="Arial" panose="020B0604020202020204" pitchFamily="34" charset="0"/>
              </a:rPr>
              <a:t>EFIPWN ‘print’: Firmware Volume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4800600"/>
            <a:ext cx="8458200" cy="1828800"/>
          </a:xfrm>
        </p:spPr>
        <p:txBody>
          <a:bodyPr>
            <a:normAutofit/>
          </a:bodyPr>
          <a:lstStyle/>
          <a:p>
            <a:r>
              <a:rPr lang="en-US" sz="2200" dirty="0" smtClean="0">
                <a:latin typeface="Arial" panose="020B0604020202020204" pitchFamily="34" charset="0"/>
                <a:cs typeface="Arial" panose="020B0604020202020204" pitchFamily="34" charset="0"/>
              </a:rPr>
              <a:t>The Signature of a firmware volume is {‘_’, ‘F’, ‘V’, ‘H’}</a:t>
            </a:r>
          </a:p>
          <a:p>
            <a:r>
              <a:rPr lang="en-US" sz="2200" dirty="0" smtClean="0">
                <a:latin typeface="Arial" panose="020B0604020202020204" pitchFamily="34" charset="0"/>
                <a:cs typeface="Arial" panose="020B0604020202020204" pitchFamily="34" charset="0"/>
              </a:rPr>
              <a:t>The signature field only applies to Firmware Volumes</a:t>
            </a:r>
          </a:p>
          <a:p>
            <a:endParaRPr lang="en-US" sz="2200" dirty="0" smtClean="0">
              <a:latin typeface="Arial" panose="020B0604020202020204" pitchFamily="34" charset="0"/>
              <a:cs typeface="Arial" panose="020B0604020202020204" pitchFamily="34" charset="0"/>
            </a:endParaRP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76200" y="1158496"/>
            <a:ext cx="4495800" cy="281165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2425" y="1895475"/>
            <a:ext cx="4448175" cy="26003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8" name="Straight Connector 7"/>
          <p:cNvCxnSpPr/>
          <p:nvPr/>
        </p:nvCxnSpPr>
        <p:spPr>
          <a:xfrm>
            <a:off x="815340" y="2308860"/>
            <a:ext cx="108966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75</a:t>
            </a:fld>
            <a:endParaRPr lang="en-US"/>
          </a:p>
        </p:txBody>
      </p:sp>
    </p:spTree>
    <p:extLst>
      <p:ext uri="{BB962C8B-B14F-4D97-AF65-F5344CB8AC3E}">
        <p14:creationId xmlns:p14="http://schemas.microsoft.com/office/powerpoint/2010/main" val="134473075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latin typeface="Arial" panose="020B0604020202020204" pitchFamily="34" charset="0"/>
                <a:cs typeface="Arial" panose="020B0604020202020204" pitchFamily="34" charset="0"/>
              </a:rPr>
              <a:t>EFIPWN ‘print’: Firmware Volume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4800600"/>
            <a:ext cx="8458200" cy="1905000"/>
          </a:xfrm>
        </p:spPr>
        <p:txBody>
          <a:bodyPr>
            <a:normAutofit/>
          </a:bodyPr>
          <a:lstStyle/>
          <a:p>
            <a:r>
              <a:rPr lang="en-US" sz="2200" dirty="0" smtClean="0">
                <a:latin typeface="Arial" panose="020B0604020202020204" pitchFamily="34" charset="0"/>
                <a:cs typeface="Arial" panose="020B0604020202020204" pitchFamily="34" charset="0"/>
              </a:rPr>
              <a:t>The attributes field declares capabilities and power-on defaults for the firmware volume</a:t>
            </a:r>
          </a:p>
          <a:p>
            <a:endParaRPr lang="en-US" sz="22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76200" y="1158496"/>
            <a:ext cx="4495800" cy="281165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2425" y="1895475"/>
            <a:ext cx="4448175" cy="26003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6" name="Straight Connector 5"/>
          <p:cNvCxnSpPr/>
          <p:nvPr/>
        </p:nvCxnSpPr>
        <p:spPr>
          <a:xfrm>
            <a:off x="815340" y="2480310"/>
            <a:ext cx="150876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76</a:t>
            </a:fld>
            <a:endParaRPr lang="en-US"/>
          </a:p>
        </p:txBody>
      </p:sp>
    </p:spTree>
    <p:extLst>
      <p:ext uri="{BB962C8B-B14F-4D97-AF65-F5344CB8AC3E}">
        <p14:creationId xmlns:p14="http://schemas.microsoft.com/office/powerpoint/2010/main" val="33522147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latin typeface="Arial" panose="020B0604020202020204" pitchFamily="34" charset="0"/>
                <a:cs typeface="Arial" panose="020B0604020202020204" pitchFamily="34" charset="0"/>
              </a:rPr>
              <a:t>EFIPWN ‘print’: Firmware Volume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419600" y="5562600"/>
            <a:ext cx="4419600" cy="1143000"/>
          </a:xfrm>
        </p:spPr>
        <p:txBody>
          <a:bodyPr>
            <a:normAutofit/>
          </a:bodyPr>
          <a:lstStyle/>
          <a:p>
            <a:r>
              <a:rPr lang="en-US" sz="2200" dirty="0" smtClean="0">
                <a:latin typeface="Arial" panose="020B0604020202020204" pitchFamily="34" charset="0"/>
                <a:cs typeface="Arial" panose="020B0604020202020204" pitchFamily="34" charset="0"/>
              </a:rPr>
              <a:t>Defined in Vol. 3 Shared Architectural Elements </a:t>
            </a:r>
          </a:p>
          <a:p>
            <a:endParaRPr lang="en-US" sz="22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sp>
        <p:nvSpPr>
          <p:cNvPr id="4" name="TextBox 3"/>
          <p:cNvSpPr txBox="1"/>
          <p:nvPr/>
        </p:nvSpPr>
        <p:spPr>
          <a:xfrm>
            <a:off x="269631" y="1101090"/>
            <a:ext cx="3642536" cy="5447645"/>
          </a:xfrm>
          <a:prstGeom prst="rect">
            <a:avLst/>
          </a:prstGeom>
          <a:noFill/>
          <a:ln>
            <a:solidFill>
              <a:schemeClr val="tx1"/>
            </a:solidFill>
          </a:ln>
        </p:spPr>
        <p:txBody>
          <a:bodyPr wrap="none" rtlCol="0">
            <a:spAutoFit/>
          </a:bodyPr>
          <a:lstStyle/>
          <a:p>
            <a:r>
              <a:rPr lang="en-US" sz="1200" b="1" dirty="0">
                <a:solidFill>
                  <a:srgbClr val="C00000"/>
                </a:solidFill>
              </a:rPr>
              <a:t>// Attributes bit definitions</a:t>
            </a:r>
          </a:p>
          <a:p>
            <a:r>
              <a:rPr lang="en-US" sz="1200" b="1" dirty="0">
                <a:solidFill>
                  <a:srgbClr val="C00000"/>
                </a:solidFill>
              </a:rPr>
              <a:t>#define EFI_FVB2_READ_DISABLED_CAP 0x00000001</a:t>
            </a:r>
          </a:p>
          <a:p>
            <a:r>
              <a:rPr lang="en-US" sz="1200" b="1" dirty="0">
                <a:solidFill>
                  <a:srgbClr val="C00000"/>
                </a:solidFill>
              </a:rPr>
              <a:t>#define EFI_FVB2_READ_ENABLED_CAP 0x00000002</a:t>
            </a:r>
          </a:p>
          <a:p>
            <a:r>
              <a:rPr lang="en-US" sz="1200" b="1" dirty="0">
                <a:solidFill>
                  <a:srgbClr val="C00000"/>
                </a:solidFill>
              </a:rPr>
              <a:t>#define EFI_FVB2_READ_STATUS 0x00000004</a:t>
            </a:r>
          </a:p>
          <a:p>
            <a:r>
              <a:rPr lang="en-US" sz="1200" b="1" dirty="0">
                <a:solidFill>
                  <a:srgbClr val="C00000"/>
                </a:solidFill>
              </a:rPr>
              <a:t>#define EFI_FVB2_WRITE_DISABLED_CAP 0x00000008</a:t>
            </a:r>
          </a:p>
          <a:p>
            <a:r>
              <a:rPr lang="en-US" sz="1200" b="1" dirty="0">
                <a:solidFill>
                  <a:srgbClr val="C00000"/>
                </a:solidFill>
              </a:rPr>
              <a:t>#define EFI_FVB2_WRITE_ENABLED_CAP 0x00000010</a:t>
            </a:r>
          </a:p>
          <a:p>
            <a:r>
              <a:rPr lang="en-US" sz="1200" b="1" dirty="0">
                <a:solidFill>
                  <a:srgbClr val="C00000"/>
                </a:solidFill>
              </a:rPr>
              <a:t>#define EFI_FVB2_WRITE_STATUS 0x00000020</a:t>
            </a:r>
          </a:p>
          <a:p>
            <a:r>
              <a:rPr lang="en-US" sz="1200" b="1" dirty="0">
                <a:solidFill>
                  <a:srgbClr val="C00000"/>
                </a:solidFill>
              </a:rPr>
              <a:t>#define EFI_FVB2_LOCK_CAP 0x00000040</a:t>
            </a:r>
          </a:p>
          <a:p>
            <a:r>
              <a:rPr lang="en-US" sz="1200" b="1" dirty="0">
                <a:solidFill>
                  <a:srgbClr val="C00000"/>
                </a:solidFill>
              </a:rPr>
              <a:t>#define EFI_FVB2_LOCK_STATUS 0x00000080</a:t>
            </a:r>
          </a:p>
          <a:p>
            <a:r>
              <a:rPr lang="en-US" sz="1200" b="1" dirty="0">
                <a:solidFill>
                  <a:srgbClr val="C00000"/>
                </a:solidFill>
              </a:rPr>
              <a:t>#define EFI_FVB2_STICKY_WRITE 0x00000200</a:t>
            </a:r>
          </a:p>
          <a:p>
            <a:r>
              <a:rPr lang="en-US" sz="1200" b="1" dirty="0">
                <a:solidFill>
                  <a:srgbClr val="C00000"/>
                </a:solidFill>
              </a:rPr>
              <a:t>#define EFI_FVB2_MEMORY_MAPPED 0x00000400</a:t>
            </a:r>
          </a:p>
          <a:p>
            <a:r>
              <a:rPr lang="en-US" sz="1200" b="1" dirty="0">
                <a:solidFill>
                  <a:srgbClr val="C00000"/>
                </a:solidFill>
              </a:rPr>
              <a:t>#define EFI_FVB2_ERASE_POLARITY 0x00000800</a:t>
            </a:r>
          </a:p>
          <a:p>
            <a:r>
              <a:rPr lang="en-US" sz="1200" b="1" dirty="0">
                <a:solidFill>
                  <a:srgbClr val="C00000"/>
                </a:solidFill>
              </a:rPr>
              <a:t>#define EFI_FVB2_READ_LOCK_CAP 0x00001000</a:t>
            </a:r>
          </a:p>
          <a:p>
            <a:r>
              <a:rPr lang="en-US" sz="1200" b="1" dirty="0">
                <a:solidFill>
                  <a:srgbClr val="C00000"/>
                </a:solidFill>
              </a:rPr>
              <a:t>#define EFI_FVB2_READ_LOCK_STATUS 0x00002000</a:t>
            </a:r>
          </a:p>
          <a:p>
            <a:r>
              <a:rPr lang="en-US" sz="1200" b="1" dirty="0">
                <a:solidFill>
                  <a:srgbClr val="C00000"/>
                </a:solidFill>
              </a:rPr>
              <a:t>#define EFI_FVB2_WRITE_LOCK_CAP 0x00004000</a:t>
            </a:r>
          </a:p>
          <a:p>
            <a:r>
              <a:rPr lang="en-US" sz="1200" b="1" dirty="0">
                <a:solidFill>
                  <a:srgbClr val="C00000"/>
                </a:solidFill>
              </a:rPr>
              <a:t>#define EFI_FVB2_WRITE_LOCK_STATUS </a:t>
            </a:r>
            <a:r>
              <a:rPr lang="en-US" sz="1200" b="1" dirty="0" smtClean="0">
                <a:solidFill>
                  <a:srgbClr val="C00000"/>
                </a:solidFill>
              </a:rPr>
              <a:t>0x00008000</a:t>
            </a:r>
          </a:p>
          <a:p>
            <a:r>
              <a:rPr lang="en-US" sz="1200" b="1" dirty="0">
                <a:solidFill>
                  <a:srgbClr val="C00000"/>
                </a:solidFill>
              </a:rPr>
              <a:t>#define EFI_FVB2_ALIGNMENT 0x001F0000</a:t>
            </a:r>
          </a:p>
          <a:p>
            <a:r>
              <a:rPr lang="en-US" sz="1200" b="1" dirty="0">
                <a:solidFill>
                  <a:srgbClr val="C00000"/>
                </a:solidFill>
              </a:rPr>
              <a:t>#define EFI_FVB2_WEAK_ALIGNMENT 0x80000000</a:t>
            </a:r>
          </a:p>
          <a:p>
            <a:r>
              <a:rPr lang="en-US" sz="1200" b="1" dirty="0">
                <a:solidFill>
                  <a:srgbClr val="C00000"/>
                </a:solidFill>
              </a:rPr>
              <a:t>#define EFI_FVB2_ALIGNMENT_1 0x00000000</a:t>
            </a:r>
          </a:p>
          <a:p>
            <a:r>
              <a:rPr lang="en-US" sz="1200" b="1" dirty="0">
                <a:solidFill>
                  <a:srgbClr val="C00000"/>
                </a:solidFill>
              </a:rPr>
              <a:t>#define EFI_FVB2_ALIGNMENT_2 0x00010000</a:t>
            </a:r>
          </a:p>
          <a:p>
            <a:r>
              <a:rPr lang="en-US" sz="1200" b="1" dirty="0">
                <a:solidFill>
                  <a:srgbClr val="C00000"/>
                </a:solidFill>
              </a:rPr>
              <a:t>#define EFI_FVB2_ALIGNMENT_4 0x00020000</a:t>
            </a:r>
          </a:p>
          <a:p>
            <a:r>
              <a:rPr lang="en-US" sz="1200" b="1" dirty="0">
                <a:solidFill>
                  <a:srgbClr val="C00000"/>
                </a:solidFill>
              </a:rPr>
              <a:t>#define EFI_FVB2_ALIGNMENT_8 0x00030000</a:t>
            </a:r>
          </a:p>
          <a:p>
            <a:r>
              <a:rPr lang="en-US" sz="1200" b="1" dirty="0">
                <a:solidFill>
                  <a:srgbClr val="C00000"/>
                </a:solidFill>
              </a:rPr>
              <a:t>#define EFI_FVB2_ALIGNMENT_16 0x00040000</a:t>
            </a:r>
          </a:p>
          <a:p>
            <a:r>
              <a:rPr lang="en-US" sz="1200" b="1" dirty="0">
                <a:solidFill>
                  <a:srgbClr val="C00000"/>
                </a:solidFill>
              </a:rPr>
              <a:t>#define EFI_FVB2_ALIGNMENT_32 0x00050000</a:t>
            </a:r>
          </a:p>
          <a:p>
            <a:r>
              <a:rPr lang="en-US" sz="1200" b="1" dirty="0">
                <a:solidFill>
                  <a:srgbClr val="C00000"/>
                </a:solidFill>
              </a:rPr>
              <a:t>#define EFI_FVB2_ALIGNMENT_64 0x00060000</a:t>
            </a:r>
          </a:p>
          <a:p>
            <a:r>
              <a:rPr lang="en-US" sz="1200" b="1" dirty="0">
                <a:solidFill>
                  <a:srgbClr val="C00000"/>
                </a:solidFill>
              </a:rPr>
              <a:t>#define EFI_FVB2_ALIGNMENT_128 0x00070000</a:t>
            </a:r>
          </a:p>
          <a:p>
            <a:r>
              <a:rPr lang="en-US" sz="1200" b="1" dirty="0">
                <a:solidFill>
                  <a:srgbClr val="C00000"/>
                </a:solidFill>
              </a:rPr>
              <a:t>#define EFI_FVB2_ALIGNMENT_256 0x00080000</a:t>
            </a:r>
          </a:p>
          <a:p>
            <a:r>
              <a:rPr lang="en-US" sz="1200" b="1" dirty="0">
                <a:solidFill>
                  <a:srgbClr val="C00000"/>
                </a:solidFill>
              </a:rPr>
              <a:t>#define EFI_FVB2_ALIGNMENT_512 </a:t>
            </a:r>
            <a:r>
              <a:rPr lang="en-US" sz="1200" b="1" dirty="0" smtClean="0">
                <a:solidFill>
                  <a:srgbClr val="C00000"/>
                </a:solidFill>
              </a:rPr>
              <a:t>0x00090000</a:t>
            </a:r>
            <a:endParaRPr lang="en-US" sz="1200" b="1" dirty="0">
              <a:solidFill>
                <a:srgbClr val="C00000"/>
              </a:solidFill>
            </a:endParaRPr>
          </a:p>
        </p:txBody>
      </p:sp>
      <p:sp>
        <p:nvSpPr>
          <p:cNvPr id="8" name="TextBox 7"/>
          <p:cNvSpPr txBox="1"/>
          <p:nvPr/>
        </p:nvSpPr>
        <p:spPr>
          <a:xfrm>
            <a:off x="4689231" y="1100211"/>
            <a:ext cx="3437608" cy="4154984"/>
          </a:xfrm>
          <a:prstGeom prst="rect">
            <a:avLst/>
          </a:prstGeom>
          <a:noFill/>
          <a:ln>
            <a:solidFill>
              <a:schemeClr val="tx1"/>
            </a:solidFill>
          </a:ln>
        </p:spPr>
        <p:txBody>
          <a:bodyPr wrap="none" rtlCol="0">
            <a:spAutoFit/>
          </a:bodyPr>
          <a:lstStyle/>
          <a:p>
            <a:r>
              <a:rPr lang="en-US" sz="1200" b="1" dirty="0" smtClean="0">
                <a:solidFill>
                  <a:srgbClr val="C00000"/>
                </a:solidFill>
              </a:rPr>
              <a:t>#</a:t>
            </a:r>
            <a:r>
              <a:rPr lang="en-US" sz="1200" b="1" dirty="0">
                <a:solidFill>
                  <a:srgbClr val="C00000"/>
                </a:solidFill>
              </a:rPr>
              <a:t>define EFI_FVB2_ALIGNMENT_1K 0x000A0000</a:t>
            </a:r>
          </a:p>
          <a:p>
            <a:r>
              <a:rPr lang="en-US" sz="1200" b="1" dirty="0">
                <a:solidFill>
                  <a:srgbClr val="C00000"/>
                </a:solidFill>
              </a:rPr>
              <a:t>#define EFI_FVB2_ALIGNMENT_2K 0x000B0000</a:t>
            </a:r>
          </a:p>
          <a:p>
            <a:r>
              <a:rPr lang="en-US" sz="1200" b="1" dirty="0">
                <a:solidFill>
                  <a:srgbClr val="C00000"/>
                </a:solidFill>
              </a:rPr>
              <a:t>#define EFI_FVB2_ALIGNMENT_4K 0x000C0000</a:t>
            </a:r>
          </a:p>
          <a:p>
            <a:r>
              <a:rPr lang="en-US" sz="1200" b="1" dirty="0">
                <a:solidFill>
                  <a:srgbClr val="C00000"/>
                </a:solidFill>
              </a:rPr>
              <a:t>#define EFI_FVB2_ALIGNMENT_8K 0x000D0000</a:t>
            </a:r>
          </a:p>
          <a:p>
            <a:r>
              <a:rPr lang="en-US" sz="1200" b="1" dirty="0">
                <a:solidFill>
                  <a:srgbClr val="C00000"/>
                </a:solidFill>
              </a:rPr>
              <a:t>#define EFI_FVB2_ALIGNMENT_16K 0x000E0000</a:t>
            </a:r>
          </a:p>
          <a:p>
            <a:r>
              <a:rPr lang="en-US" sz="1200" b="1" dirty="0">
                <a:solidFill>
                  <a:srgbClr val="C00000"/>
                </a:solidFill>
              </a:rPr>
              <a:t>#define EFI_FVB2_ALIGNMENT_32K 0x000F0000</a:t>
            </a:r>
          </a:p>
          <a:p>
            <a:r>
              <a:rPr lang="en-US" sz="1200" b="1" dirty="0">
                <a:solidFill>
                  <a:srgbClr val="C00000"/>
                </a:solidFill>
              </a:rPr>
              <a:t>#define EFI_FVB2_ALIGNMENT_64K 0x00100000</a:t>
            </a:r>
          </a:p>
          <a:p>
            <a:r>
              <a:rPr lang="en-US" sz="1200" b="1" dirty="0">
                <a:solidFill>
                  <a:srgbClr val="C00000"/>
                </a:solidFill>
              </a:rPr>
              <a:t>#define EFI_FVB2_ALIGNMENT_128K 0x00110000</a:t>
            </a:r>
          </a:p>
          <a:p>
            <a:r>
              <a:rPr lang="en-US" sz="1200" b="1" dirty="0">
                <a:solidFill>
                  <a:srgbClr val="C00000"/>
                </a:solidFill>
              </a:rPr>
              <a:t>#define EFI_FVB2_ALIGNMENT_256K 0x00120000</a:t>
            </a:r>
          </a:p>
          <a:p>
            <a:r>
              <a:rPr lang="en-US" sz="1200" b="1" dirty="0">
                <a:solidFill>
                  <a:srgbClr val="C00000"/>
                </a:solidFill>
              </a:rPr>
              <a:t>#define EFI_FVB2_ALIGNMENT_512K 0x00130000</a:t>
            </a:r>
          </a:p>
          <a:p>
            <a:r>
              <a:rPr lang="en-US" sz="1200" b="1" dirty="0">
                <a:solidFill>
                  <a:srgbClr val="C00000"/>
                </a:solidFill>
              </a:rPr>
              <a:t>#define EFI_FVB2_ALIGNMENT_1M 0x00140000</a:t>
            </a:r>
          </a:p>
          <a:p>
            <a:r>
              <a:rPr lang="en-US" sz="1200" b="1" dirty="0">
                <a:solidFill>
                  <a:srgbClr val="C00000"/>
                </a:solidFill>
              </a:rPr>
              <a:t>#define EFI_FVB2_ALIGNMENT_2M 0x00150000</a:t>
            </a:r>
          </a:p>
          <a:p>
            <a:r>
              <a:rPr lang="en-US" sz="1200" b="1" dirty="0">
                <a:solidFill>
                  <a:srgbClr val="C00000"/>
                </a:solidFill>
              </a:rPr>
              <a:t>#define EFI_FVB2_ALIGNMENT_4M 0x00160000</a:t>
            </a:r>
          </a:p>
          <a:p>
            <a:r>
              <a:rPr lang="en-US" sz="1200" b="1" dirty="0">
                <a:solidFill>
                  <a:srgbClr val="C00000"/>
                </a:solidFill>
              </a:rPr>
              <a:t>#define EFI_FVB2_ALIGNMENT_8M 0x00170000</a:t>
            </a:r>
          </a:p>
          <a:p>
            <a:r>
              <a:rPr lang="en-US" sz="1200" b="1" dirty="0">
                <a:solidFill>
                  <a:srgbClr val="C00000"/>
                </a:solidFill>
              </a:rPr>
              <a:t>#define EFI_FVB2_ALIGNMENT_16M 0x00180000</a:t>
            </a:r>
          </a:p>
          <a:p>
            <a:r>
              <a:rPr lang="en-US" sz="1200" b="1" dirty="0">
                <a:solidFill>
                  <a:srgbClr val="C00000"/>
                </a:solidFill>
              </a:rPr>
              <a:t>#define EFI_FVB2_ALIGNMENT_32M 0x00190000</a:t>
            </a:r>
          </a:p>
          <a:p>
            <a:r>
              <a:rPr lang="en-US" sz="1200" b="1" dirty="0">
                <a:solidFill>
                  <a:srgbClr val="C00000"/>
                </a:solidFill>
              </a:rPr>
              <a:t>#define EFI_FVB2_ALIGNMENT_64M 0x001A0000</a:t>
            </a:r>
          </a:p>
          <a:p>
            <a:r>
              <a:rPr lang="en-US" sz="1200" b="1" dirty="0">
                <a:solidFill>
                  <a:srgbClr val="C00000"/>
                </a:solidFill>
              </a:rPr>
              <a:t>#define EFI_FVB2_ALIGNMENT_128M 0x001B0000</a:t>
            </a:r>
          </a:p>
          <a:p>
            <a:r>
              <a:rPr lang="en-US" sz="1200" b="1" dirty="0">
                <a:solidFill>
                  <a:srgbClr val="C00000"/>
                </a:solidFill>
              </a:rPr>
              <a:t>#define EFI_FVB2_ALIGNMENT_256M 0x001C0000</a:t>
            </a:r>
          </a:p>
          <a:p>
            <a:r>
              <a:rPr lang="en-US" sz="1200" b="1" dirty="0">
                <a:solidFill>
                  <a:srgbClr val="C00000"/>
                </a:solidFill>
              </a:rPr>
              <a:t>#define EFI_FVB2_ALIGNMENT_512M 0x001D0000</a:t>
            </a:r>
          </a:p>
          <a:p>
            <a:r>
              <a:rPr lang="en-US" sz="1200" b="1" dirty="0">
                <a:solidFill>
                  <a:srgbClr val="C00000"/>
                </a:solidFill>
              </a:rPr>
              <a:t>#define EFI_FVB2_ALIGNMENT_1G 0x001E0000</a:t>
            </a:r>
          </a:p>
          <a:p>
            <a:r>
              <a:rPr lang="en-US" sz="1200" b="1" dirty="0">
                <a:solidFill>
                  <a:srgbClr val="C00000"/>
                </a:solidFill>
              </a:rPr>
              <a:t>#define EFI_FVB2_ALIGNMENT_2G 0x001F0000</a:t>
            </a:r>
            <a:endParaRPr lang="en-US" sz="1200" dirty="0">
              <a:solidFill>
                <a:srgbClr val="C00000"/>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77</a:t>
            </a:fld>
            <a:endParaRPr lang="en-US"/>
          </a:p>
        </p:txBody>
      </p:sp>
    </p:spTree>
    <p:extLst>
      <p:ext uri="{BB962C8B-B14F-4D97-AF65-F5344CB8AC3E}">
        <p14:creationId xmlns:p14="http://schemas.microsoft.com/office/powerpoint/2010/main" val="238218201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latin typeface="Arial" panose="020B0604020202020204" pitchFamily="34" charset="0"/>
                <a:cs typeface="Arial" panose="020B0604020202020204" pitchFamily="34" charset="0"/>
              </a:rPr>
              <a:t>EFIPWN ‘print’: Firmware Files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4191000"/>
            <a:ext cx="8458200" cy="2514600"/>
          </a:xfrm>
        </p:spPr>
        <p:txBody>
          <a:bodyPr>
            <a:normAutofit lnSpcReduction="10000"/>
          </a:bodyPr>
          <a:lstStyle/>
          <a:p>
            <a:r>
              <a:rPr lang="en-US" sz="2200" dirty="0" smtClean="0">
                <a:latin typeface="Arial" panose="020B0604020202020204" pitchFamily="34" charset="0"/>
                <a:cs typeface="Arial" panose="020B0604020202020204" pitchFamily="34" charset="0"/>
              </a:rPr>
              <a:t>Firmware files are code and/or data stored within firmware volumes</a:t>
            </a:r>
          </a:p>
          <a:p>
            <a:r>
              <a:rPr lang="en-US" sz="2200" dirty="0" smtClean="0">
                <a:latin typeface="Arial" panose="020B0604020202020204" pitchFamily="34" charset="0"/>
                <a:cs typeface="Arial" panose="020B0604020202020204" pitchFamily="34" charset="0"/>
              </a:rPr>
              <a:t>Combined, Firmware Files are described/contained within a Firmware File System</a:t>
            </a:r>
          </a:p>
          <a:p>
            <a:r>
              <a:rPr lang="en-US" sz="2200" dirty="0" smtClean="0">
                <a:latin typeface="Arial" panose="020B0604020202020204" pitchFamily="34" charset="0"/>
                <a:cs typeface="Arial" panose="020B0604020202020204" pitchFamily="34" charset="0"/>
              </a:rPr>
              <a:t>Base offset refers to its relative location within the volume</a:t>
            </a:r>
          </a:p>
          <a:p>
            <a:r>
              <a:rPr lang="en-US" sz="2200" dirty="0" smtClean="0">
                <a:latin typeface="Arial" panose="020B0604020202020204" pitchFamily="34" charset="0"/>
                <a:cs typeface="Arial" panose="020B0604020202020204" pitchFamily="34" charset="0"/>
              </a:rPr>
              <a:t>Length refers to the length of the file</a:t>
            </a:r>
          </a:p>
          <a:p>
            <a:r>
              <a:rPr lang="en-US" sz="2200" dirty="0" smtClean="0">
                <a:latin typeface="Arial" panose="020B0604020202020204" pitchFamily="34" charset="0"/>
                <a:cs typeface="Arial" panose="020B0604020202020204" pitchFamily="34" charset="0"/>
              </a:rPr>
              <a:t>GUID is its ID</a:t>
            </a:r>
          </a:p>
          <a:p>
            <a:endParaRPr lang="en-US" sz="22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76200" y="1158496"/>
            <a:ext cx="4495800" cy="281165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6" name="Straight Connector 5"/>
          <p:cNvCxnSpPr/>
          <p:nvPr/>
        </p:nvCxnSpPr>
        <p:spPr>
          <a:xfrm>
            <a:off x="1203960" y="2907030"/>
            <a:ext cx="131064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54142"/>
          <a:stretch/>
        </p:blipFill>
        <p:spPr bwMode="auto">
          <a:xfrm>
            <a:off x="4724400" y="1828800"/>
            <a:ext cx="4238625" cy="16467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78</a:t>
            </a:fld>
            <a:endParaRPr lang="en-US"/>
          </a:p>
        </p:txBody>
      </p:sp>
    </p:spTree>
    <p:extLst>
      <p:ext uri="{BB962C8B-B14F-4D97-AF65-F5344CB8AC3E}">
        <p14:creationId xmlns:p14="http://schemas.microsoft.com/office/powerpoint/2010/main" val="23941065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110490" y="1158496"/>
            <a:ext cx="4495800" cy="281165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TextBox 4"/>
          <p:cNvSpPr txBox="1"/>
          <p:nvPr/>
        </p:nvSpPr>
        <p:spPr>
          <a:xfrm>
            <a:off x="4495800" y="2968499"/>
            <a:ext cx="4495800" cy="461665"/>
          </a:xfrm>
          <a:prstGeom prst="rect">
            <a:avLst/>
          </a:prstGeom>
          <a:solidFill>
            <a:schemeClr val="bg1"/>
          </a:solidFill>
        </p:spPr>
        <p:txBody>
          <a:bodyPr wrap="square" rtlCol="0">
            <a:spAutoFit/>
          </a:bodyPr>
          <a:lstStyle/>
          <a:p>
            <a:pPr algn="ctr"/>
            <a:r>
              <a:rPr lang="en-US" sz="2400" b="1" dirty="0" smtClean="0"/>
              <a:t>. . .</a:t>
            </a:r>
            <a:endParaRPr lang="en-US" sz="2400" b="1" dirty="0"/>
          </a:p>
        </p:txBody>
      </p:sp>
      <p:sp>
        <p:nvSpPr>
          <p:cNvPr id="2" name="Title 1"/>
          <p:cNvSpPr>
            <a:spLocks noGrp="1"/>
          </p:cNvSpPr>
          <p:nvPr>
            <p:ph type="title"/>
          </p:nvPr>
        </p:nvSpPr>
        <p:spPr>
          <a:xfrm>
            <a:off x="457200" y="152400"/>
            <a:ext cx="8229600" cy="1143000"/>
          </a:xfrm>
        </p:spPr>
        <p:txBody>
          <a:bodyPr>
            <a:normAutofit/>
          </a:bodyPr>
          <a:lstStyle/>
          <a:p>
            <a:r>
              <a:rPr lang="en-US" sz="3600" dirty="0" smtClean="0">
                <a:latin typeface="Arial" panose="020B0604020202020204" pitchFamily="34" charset="0"/>
                <a:cs typeface="Arial" panose="020B0604020202020204" pitchFamily="34" charset="0"/>
              </a:rPr>
              <a:t>EFIPWN ‘print’: Firmware File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4267200"/>
            <a:ext cx="8458200" cy="2438400"/>
          </a:xfrm>
        </p:spPr>
        <p:txBody>
          <a:bodyPr>
            <a:normAutofit/>
          </a:bodyPr>
          <a:lstStyle/>
          <a:p>
            <a:r>
              <a:rPr lang="en-US" sz="2200" dirty="0" smtClean="0">
                <a:latin typeface="Arial" panose="020B0604020202020204" pitchFamily="34" charset="0"/>
                <a:cs typeface="Arial" panose="020B0604020202020204" pitchFamily="34" charset="0"/>
              </a:rPr>
              <a:t>There are different enumerated types of Firmware Files</a:t>
            </a:r>
          </a:p>
          <a:p>
            <a:r>
              <a:rPr lang="en-US" sz="2200" dirty="0" smtClean="0">
                <a:latin typeface="Arial" panose="020B0604020202020204" pitchFamily="34" charset="0"/>
                <a:cs typeface="Arial" panose="020B0604020202020204" pitchFamily="34" charset="0"/>
              </a:rPr>
              <a:t>Defined in Vol3 Shared Architectural Elements Section 2.1.4.1</a:t>
            </a:r>
          </a:p>
          <a:p>
            <a:endParaRPr lang="en-US" sz="22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cxnSp>
        <p:nvCxnSpPr>
          <p:cNvPr id="6" name="Straight Connector 5"/>
          <p:cNvCxnSpPr/>
          <p:nvPr/>
        </p:nvCxnSpPr>
        <p:spPr>
          <a:xfrm>
            <a:off x="1421130" y="3528060"/>
            <a:ext cx="105156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2612"/>
          <a:stretch/>
        </p:blipFill>
        <p:spPr bwMode="auto">
          <a:xfrm>
            <a:off x="3704828" y="1406147"/>
            <a:ext cx="5286455" cy="1729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4828" y="3406649"/>
            <a:ext cx="5286455" cy="2509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79</a:t>
            </a:fld>
            <a:endParaRPr lang="en-US"/>
          </a:p>
        </p:txBody>
      </p:sp>
    </p:spTree>
    <p:extLst>
      <p:ext uri="{BB962C8B-B14F-4D97-AF65-F5344CB8AC3E}">
        <p14:creationId xmlns:p14="http://schemas.microsoft.com/office/powerpoint/2010/main" val="32006035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a:xfrm>
            <a:off x="5334000" y="1433688"/>
            <a:ext cx="1862356" cy="2905008"/>
          </a:xfrm>
          <a:prstGeom prst="rect">
            <a:avLst/>
          </a:prstGeom>
          <a:solidFill>
            <a:schemeClr val="bg1">
              <a:lumMod val="75000"/>
              <a:alpha val="50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 name="Title 1"/>
          <p:cNvSpPr>
            <a:spLocks noGrp="1"/>
          </p:cNvSpPr>
          <p:nvPr>
            <p:ph type="title"/>
          </p:nvPr>
        </p:nvSpPr>
        <p:spPr>
          <a:xfrm>
            <a:off x="457200" y="6485"/>
            <a:ext cx="8229600" cy="944562"/>
          </a:xfrm>
        </p:spPr>
        <p:txBody>
          <a:bodyPr>
            <a:normAutofit/>
          </a:bodyPr>
          <a:lstStyle/>
          <a:p>
            <a:r>
              <a:rPr lang="en-US" sz="3600" dirty="0" smtClean="0">
                <a:latin typeface="Arial" panose="020B0604020202020204" pitchFamily="34" charset="0"/>
                <a:cs typeface="Arial" panose="020B0604020202020204" pitchFamily="34" charset="0"/>
              </a:rPr>
              <a:t>Firmware Volumes (FVs)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4572000"/>
            <a:ext cx="8229600" cy="2133600"/>
          </a:xfrm>
        </p:spPr>
        <p:txBody>
          <a:bodyPr>
            <a:normAutofit fontScale="92500" lnSpcReduction="20000"/>
          </a:bodyPr>
          <a:lstStyle/>
          <a:p>
            <a:r>
              <a:rPr lang="en-US" sz="2200" dirty="0">
                <a:latin typeface="Arial" panose="020B0604020202020204" pitchFamily="34" charset="0"/>
                <a:cs typeface="Arial" panose="020B0604020202020204" pitchFamily="34" charset="0"/>
              </a:rPr>
              <a:t>A </a:t>
            </a:r>
            <a:r>
              <a:rPr lang="en-US" sz="2200" dirty="0" smtClean="0">
                <a:latin typeface="Arial" panose="020B0604020202020204" pitchFamily="34" charset="0"/>
                <a:cs typeface="Arial" panose="020B0604020202020204" pitchFamily="34" charset="0"/>
              </a:rPr>
              <a:t>Firmware Device </a:t>
            </a:r>
            <a:r>
              <a:rPr lang="en-US" sz="2200" dirty="0">
                <a:latin typeface="Arial" panose="020B0604020202020204" pitchFamily="34" charset="0"/>
                <a:cs typeface="Arial" panose="020B0604020202020204" pitchFamily="34" charset="0"/>
              </a:rPr>
              <a:t>is </a:t>
            </a:r>
            <a:r>
              <a:rPr lang="en-US" sz="2200" dirty="0" smtClean="0">
                <a:latin typeface="Arial" panose="020B0604020202020204" pitchFamily="34" charset="0"/>
                <a:cs typeface="Arial" panose="020B0604020202020204" pitchFamily="34" charset="0"/>
              </a:rPr>
              <a:t>a physical component such as a flash chip. But we mostly care about Firmware Volumes(FVs)</a:t>
            </a:r>
            <a:endParaRPr lang="en-US" sz="2200" dirty="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FVs </a:t>
            </a:r>
            <a:r>
              <a:rPr lang="en-US" sz="2200" dirty="0">
                <a:latin typeface="Arial" panose="020B0604020202020204" pitchFamily="34" charset="0"/>
                <a:cs typeface="Arial" panose="020B0604020202020204" pitchFamily="34" charset="0"/>
              </a:rPr>
              <a:t>are logical firmware devices </a:t>
            </a:r>
            <a:r>
              <a:rPr lang="en-US" sz="2200" dirty="0" smtClean="0">
                <a:latin typeface="Arial" panose="020B0604020202020204" pitchFamily="34" charset="0"/>
                <a:cs typeface="Arial" panose="020B0604020202020204" pitchFamily="34" charset="0"/>
              </a:rPr>
              <a:t>that can </a:t>
            </a:r>
            <a:r>
              <a:rPr lang="en-US" sz="2200" dirty="0">
                <a:latin typeface="Arial" panose="020B0604020202020204" pitchFamily="34" charset="0"/>
                <a:cs typeface="Arial" panose="020B0604020202020204" pitchFamily="34" charset="0"/>
              </a:rPr>
              <a:t>contain </a:t>
            </a:r>
            <a:r>
              <a:rPr lang="en-US" sz="2200" dirty="0" smtClean="0">
                <a:latin typeface="Arial" panose="020B0604020202020204" pitchFamily="34" charset="0"/>
                <a:cs typeface="Arial" panose="020B0604020202020204" pitchFamily="34" charset="0"/>
              </a:rPr>
              <a:t>multiple </a:t>
            </a:r>
            <a:r>
              <a:rPr lang="en-US" sz="2200" dirty="0">
                <a:latin typeface="Arial" panose="020B0604020202020204" pitchFamily="34" charset="0"/>
                <a:cs typeface="Arial" panose="020B0604020202020204" pitchFamily="34" charset="0"/>
              </a:rPr>
              <a:t>firmware </a:t>
            </a:r>
            <a:r>
              <a:rPr lang="en-US" sz="2200" dirty="0" smtClean="0">
                <a:latin typeface="Arial" panose="020B0604020202020204" pitchFamily="34" charset="0"/>
                <a:cs typeface="Arial" panose="020B0604020202020204" pitchFamily="34" charset="0"/>
              </a:rPr>
              <a:t>volumes (nesting)</a:t>
            </a:r>
          </a:p>
          <a:p>
            <a:pPr lvl="1"/>
            <a:r>
              <a:rPr lang="en-US" sz="1800" dirty="0" smtClean="0">
                <a:latin typeface="Arial" panose="020B0604020202020204" pitchFamily="34" charset="0"/>
                <a:cs typeface="Arial" panose="020B0604020202020204" pitchFamily="34" charset="0"/>
              </a:rPr>
              <a:t>We often see separate volumes for PEI vs. DXE code</a:t>
            </a:r>
            <a:endParaRPr lang="en-US" sz="1800" dirty="0">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rPr>
              <a:t>FVs are organized into a Firmware File System (FFS)</a:t>
            </a:r>
          </a:p>
          <a:p>
            <a:r>
              <a:rPr lang="en-US" sz="2200" dirty="0">
                <a:latin typeface="Arial" panose="020B0604020202020204" pitchFamily="34" charset="0"/>
                <a:cs typeface="Arial" panose="020B0604020202020204" pitchFamily="34" charset="0"/>
              </a:rPr>
              <a:t>The base unit of a FFS is a </a:t>
            </a:r>
            <a:r>
              <a:rPr lang="en-US" sz="2200" dirty="0" smtClean="0">
                <a:latin typeface="Arial" panose="020B0604020202020204" pitchFamily="34" charset="0"/>
                <a:cs typeface="Arial" panose="020B0604020202020204" pitchFamily="34" charset="0"/>
              </a:rPr>
              <a:t>file</a:t>
            </a:r>
            <a:endParaRPr lang="en-US" sz="2200" dirty="0">
              <a:latin typeface="Arial" panose="020B0604020202020204" pitchFamily="34" charset="0"/>
              <a:cs typeface="Arial" panose="020B0604020202020204" pitchFamily="34" charset="0"/>
            </a:endParaRPr>
          </a:p>
        </p:txBody>
      </p:sp>
      <p:sp>
        <p:nvSpPr>
          <p:cNvPr id="6" name="Rectangle 5"/>
          <p:cNvSpPr/>
          <p:nvPr/>
        </p:nvSpPr>
        <p:spPr>
          <a:xfrm>
            <a:off x="953549" y="2898271"/>
            <a:ext cx="1862356" cy="1445129"/>
          </a:xfrm>
          <a:prstGeom prst="rect">
            <a:avLst/>
          </a:prstGeom>
          <a:solidFill>
            <a:schemeClr val="bg1">
              <a:lumMod val="75000"/>
              <a:alpha val="50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7" name="Rectangle 6"/>
          <p:cNvSpPr/>
          <p:nvPr/>
        </p:nvSpPr>
        <p:spPr>
          <a:xfrm>
            <a:off x="953549" y="1453143"/>
            <a:ext cx="1862356" cy="289025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8" name="Rectangle 7"/>
          <p:cNvSpPr/>
          <p:nvPr/>
        </p:nvSpPr>
        <p:spPr>
          <a:xfrm>
            <a:off x="609600" y="1633756"/>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9" name="Rectangle 8"/>
          <p:cNvSpPr/>
          <p:nvPr/>
        </p:nvSpPr>
        <p:spPr>
          <a:xfrm>
            <a:off x="609600" y="2415330"/>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0" name="Rectangle 9"/>
          <p:cNvSpPr/>
          <p:nvPr/>
        </p:nvSpPr>
        <p:spPr>
          <a:xfrm>
            <a:off x="610653" y="3221490"/>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1" name="Rectangle 10"/>
          <p:cNvSpPr/>
          <p:nvPr/>
        </p:nvSpPr>
        <p:spPr>
          <a:xfrm>
            <a:off x="609600" y="3854760"/>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2" name="Rectangle 11"/>
          <p:cNvSpPr/>
          <p:nvPr/>
        </p:nvSpPr>
        <p:spPr>
          <a:xfrm>
            <a:off x="2815905" y="1633756"/>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3" name="Rectangle 12"/>
          <p:cNvSpPr/>
          <p:nvPr/>
        </p:nvSpPr>
        <p:spPr>
          <a:xfrm>
            <a:off x="2815905" y="2415330"/>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4" name="Rectangle 13"/>
          <p:cNvSpPr/>
          <p:nvPr/>
        </p:nvSpPr>
        <p:spPr>
          <a:xfrm>
            <a:off x="2819273" y="3221490"/>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5" name="Rectangle 14"/>
          <p:cNvSpPr/>
          <p:nvPr/>
        </p:nvSpPr>
        <p:spPr>
          <a:xfrm>
            <a:off x="2815905" y="3854760"/>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7" name="TextBox 16"/>
          <p:cNvSpPr txBox="1"/>
          <p:nvPr/>
        </p:nvSpPr>
        <p:spPr>
          <a:xfrm>
            <a:off x="1519883" y="1073285"/>
            <a:ext cx="729687" cy="276999"/>
          </a:xfrm>
          <a:prstGeom prst="rect">
            <a:avLst/>
          </a:prstGeom>
          <a:noFill/>
        </p:spPr>
        <p:txBody>
          <a:bodyPr wrap="none" rtlCol="0">
            <a:spAutoFit/>
          </a:bodyPr>
          <a:lstStyle/>
          <a:p>
            <a:pPr>
              <a:spcAft>
                <a:spcPts val="600"/>
              </a:spcAft>
            </a:pPr>
            <a:r>
              <a:rPr lang="en-US" sz="1200" dirty="0" smtClean="0">
                <a:ea typeface="Verdana" pitchFamily="34" charset="0"/>
                <a:cs typeface="Verdana" pitchFamily="34" charset="0"/>
              </a:rPr>
              <a:t>SPI Flash</a:t>
            </a:r>
            <a:endParaRPr lang="en-US" sz="1200" dirty="0">
              <a:ea typeface="Verdana" pitchFamily="34" charset="0"/>
              <a:cs typeface="Verdana" pitchFamily="34" charset="0"/>
            </a:endParaRPr>
          </a:p>
        </p:txBody>
      </p:sp>
      <p:sp>
        <p:nvSpPr>
          <p:cNvPr id="23" name="TextBox 22"/>
          <p:cNvSpPr txBox="1"/>
          <p:nvPr/>
        </p:nvSpPr>
        <p:spPr>
          <a:xfrm>
            <a:off x="1469477" y="3343836"/>
            <a:ext cx="822661" cy="276999"/>
          </a:xfrm>
          <a:prstGeom prst="rect">
            <a:avLst/>
          </a:prstGeom>
          <a:noFill/>
        </p:spPr>
        <p:txBody>
          <a:bodyPr wrap="none" rtlCol="0">
            <a:spAutoFit/>
          </a:bodyPr>
          <a:lstStyle/>
          <a:p>
            <a:pPr>
              <a:spcAft>
                <a:spcPts val="600"/>
              </a:spcAft>
            </a:pPr>
            <a:r>
              <a:rPr lang="en-US" sz="1200" dirty="0" smtClean="0">
                <a:ea typeface="Verdana" pitchFamily="34" charset="0"/>
                <a:cs typeface="Verdana" pitchFamily="34" charset="0"/>
              </a:rPr>
              <a:t>UEFI/BIOS</a:t>
            </a:r>
            <a:endParaRPr lang="en-US" sz="1200" dirty="0">
              <a:ea typeface="Verdana" pitchFamily="34" charset="0"/>
              <a:cs typeface="Verdana" pitchFamily="34" charset="0"/>
            </a:endParaRPr>
          </a:p>
        </p:txBody>
      </p:sp>
      <p:cxnSp>
        <p:nvCxnSpPr>
          <p:cNvPr id="27" name="Straight Connector 26"/>
          <p:cNvCxnSpPr/>
          <p:nvPr/>
        </p:nvCxnSpPr>
        <p:spPr>
          <a:xfrm flipV="1">
            <a:off x="2807677" y="1788953"/>
            <a:ext cx="2526323" cy="1640046"/>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953549" y="1462871"/>
            <a:ext cx="1854518" cy="276999"/>
          </a:xfrm>
          <a:prstGeom prst="rect">
            <a:avLst/>
          </a:prstGeom>
          <a:noFill/>
        </p:spPr>
        <p:txBody>
          <a:bodyPr wrap="square" rtlCol="0">
            <a:spAutoFit/>
          </a:bodyPr>
          <a:lstStyle/>
          <a:p>
            <a:pPr algn="ctr">
              <a:spcAft>
                <a:spcPts val="600"/>
              </a:spcAft>
            </a:pPr>
            <a:r>
              <a:rPr lang="en-US" sz="1200" dirty="0" smtClean="0">
                <a:ea typeface="Verdana" pitchFamily="34" charset="0"/>
                <a:cs typeface="Verdana" pitchFamily="34" charset="0"/>
              </a:rPr>
              <a:t>Flash Descriptor</a:t>
            </a:r>
            <a:endParaRPr lang="en-US" sz="1200" dirty="0">
              <a:ea typeface="Verdana" pitchFamily="34" charset="0"/>
              <a:cs typeface="Verdana" pitchFamily="34" charset="0"/>
            </a:endParaRPr>
          </a:p>
        </p:txBody>
      </p:sp>
      <p:cxnSp>
        <p:nvCxnSpPr>
          <p:cNvPr id="35" name="Straight Connector 34"/>
          <p:cNvCxnSpPr/>
          <p:nvPr/>
        </p:nvCxnSpPr>
        <p:spPr>
          <a:xfrm flipH="1">
            <a:off x="955439" y="1737926"/>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955439" y="1751217"/>
            <a:ext cx="1854518" cy="276999"/>
          </a:xfrm>
          <a:prstGeom prst="rect">
            <a:avLst/>
          </a:prstGeom>
          <a:noFill/>
        </p:spPr>
        <p:txBody>
          <a:bodyPr wrap="square" rtlCol="0">
            <a:spAutoFit/>
          </a:bodyPr>
          <a:lstStyle/>
          <a:p>
            <a:pPr algn="ctr">
              <a:spcAft>
                <a:spcPts val="600"/>
              </a:spcAft>
            </a:pPr>
            <a:r>
              <a:rPr lang="en-US" sz="1200" dirty="0" smtClean="0">
                <a:ea typeface="Verdana" pitchFamily="34" charset="0"/>
                <a:cs typeface="Verdana" pitchFamily="34" charset="0"/>
              </a:rPr>
              <a:t>Gigabit Ethernet</a:t>
            </a:r>
            <a:endParaRPr lang="en-US" sz="1200" dirty="0">
              <a:ea typeface="Verdana" pitchFamily="34" charset="0"/>
              <a:cs typeface="Verdana" pitchFamily="34" charset="0"/>
            </a:endParaRPr>
          </a:p>
        </p:txBody>
      </p:sp>
      <p:sp>
        <p:nvSpPr>
          <p:cNvPr id="38" name="TextBox 37"/>
          <p:cNvSpPr txBox="1"/>
          <p:nvPr/>
        </p:nvSpPr>
        <p:spPr>
          <a:xfrm>
            <a:off x="953549" y="2028216"/>
            <a:ext cx="1854518" cy="276999"/>
          </a:xfrm>
          <a:prstGeom prst="rect">
            <a:avLst/>
          </a:prstGeom>
          <a:noFill/>
        </p:spPr>
        <p:txBody>
          <a:bodyPr wrap="square" rtlCol="0">
            <a:spAutoFit/>
          </a:bodyPr>
          <a:lstStyle/>
          <a:p>
            <a:pPr algn="ctr">
              <a:spcAft>
                <a:spcPts val="600"/>
              </a:spcAft>
            </a:pPr>
            <a:r>
              <a:rPr lang="en-US" sz="1200" dirty="0" smtClean="0">
                <a:ea typeface="Verdana" pitchFamily="34" charset="0"/>
                <a:cs typeface="Verdana" pitchFamily="34" charset="0"/>
              </a:rPr>
              <a:t>Platform Data</a:t>
            </a:r>
            <a:endParaRPr lang="en-US" sz="1200" dirty="0">
              <a:ea typeface="Verdana" pitchFamily="34" charset="0"/>
              <a:cs typeface="Verdana" pitchFamily="34" charset="0"/>
            </a:endParaRPr>
          </a:p>
        </p:txBody>
      </p:sp>
      <p:sp>
        <p:nvSpPr>
          <p:cNvPr id="39" name="TextBox 38"/>
          <p:cNvSpPr txBox="1"/>
          <p:nvPr/>
        </p:nvSpPr>
        <p:spPr>
          <a:xfrm>
            <a:off x="957468" y="2439750"/>
            <a:ext cx="1854518" cy="276999"/>
          </a:xfrm>
          <a:prstGeom prst="rect">
            <a:avLst/>
          </a:prstGeom>
          <a:noFill/>
        </p:spPr>
        <p:txBody>
          <a:bodyPr wrap="square" rtlCol="0">
            <a:spAutoFit/>
          </a:bodyPr>
          <a:lstStyle/>
          <a:p>
            <a:pPr algn="ctr">
              <a:spcAft>
                <a:spcPts val="600"/>
              </a:spcAft>
            </a:pPr>
            <a:r>
              <a:rPr lang="en-US" sz="1200" dirty="0" smtClean="0">
                <a:ea typeface="Verdana" pitchFamily="34" charset="0"/>
                <a:cs typeface="Verdana" pitchFamily="34" charset="0"/>
              </a:rPr>
              <a:t>Management Engine</a:t>
            </a:r>
            <a:endParaRPr lang="en-US" sz="1200" dirty="0">
              <a:ea typeface="Verdana" pitchFamily="34" charset="0"/>
              <a:cs typeface="Verdana" pitchFamily="34" charset="0"/>
            </a:endParaRPr>
          </a:p>
        </p:txBody>
      </p:sp>
      <p:cxnSp>
        <p:nvCxnSpPr>
          <p:cNvPr id="40" name="Straight Connector 39"/>
          <p:cNvCxnSpPr/>
          <p:nvPr/>
        </p:nvCxnSpPr>
        <p:spPr>
          <a:xfrm flipH="1">
            <a:off x="957329" y="2050831"/>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957468" y="2305215"/>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951688" y="3172840"/>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2811986" y="1455568"/>
            <a:ext cx="2522014" cy="1720632"/>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5181600" y="1066800"/>
            <a:ext cx="2209800" cy="338554"/>
          </a:xfrm>
          <a:prstGeom prst="rect">
            <a:avLst/>
          </a:prstGeom>
          <a:noFill/>
        </p:spPr>
        <p:txBody>
          <a:bodyPr wrap="square" rtlCol="0">
            <a:spAutoFit/>
          </a:bodyPr>
          <a:lstStyle/>
          <a:p>
            <a:pPr algn="ctr"/>
            <a:r>
              <a:rPr lang="en-US" sz="1600" dirty="0" smtClean="0"/>
              <a:t>Firmware Volume(s)</a:t>
            </a:r>
            <a:endParaRPr lang="en-US" sz="1600" dirty="0"/>
          </a:p>
        </p:txBody>
      </p:sp>
      <p:sp>
        <p:nvSpPr>
          <p:cNvPr id="32" name="TextBox 31"/>
          <p:cNvSpPr txBox="1"/>
          <p:nvPr/>
        </p:nvSpPr>
        <p:spPr>
          <a:xfrm>
            <a:off x="7209693" y="1428051"/>
            <a:ext cx="1371600" cy="1815882"/>
          </a:xfrm>
          <a:prstGeom prst="rect">
            <a:avLst/>
          </a:prstGeom>
          <a:noFill/>
        </p:spPr>
        <p:txBody>
          <a:bodyPr wrap="square" rtlCol="0">
            <a:spAutoFit/>
          </a:bodyPr>
          <a:lstStyle/>
          <a:p>
            <a:pPr algn="ctr"/>
            <a:r>
              <a:rPr lang="en-US" sz="1400" dirty="0" smtClean="0">
                <a:latin typeface="Arial" panose="020B0604020202020204" pitchFamily="34" charset="0"/>
                <a:cs typeface="Arial" panose="020B0604020202020204" pitchFamily="34" charset="0"/>
              </a:rPr>
              <a:t>FV does </a:t>
            </a:r>
            <a:r>
              <a:rPr lang="en-US" sz="1400" u="sng" dirty="0" smtClean="0">
                <a:latin typeface="Arial" panose="020B0604020202020204" pitchFamily="34" charset="0"/>
                <a:cs typeface="Arial" panose="020B0604020202020204" pitchFamily="34" charset="0"/>
              </a:rPr>
              <a:t>not</a:t>
            </a:r>
            <a:r>
              <a:rPr lang="en-US" sz="1400" dirty="0" smtClean="0">
                <a:latin typeface="Arial" panose="020B0604020202020204" pitchFamily="34" charset="0"/>
                <a:cs typeface="Arial" panose="020B0604020202020204" pitchFamily="34" charset="0"/>
              </a:rPr>
              <a:t> have to align with the start of the BIOS region as configured in the Flash Descriptor</a:t>
            </a:r>
            <a:endParaRPr lang="en-US" sz="1400" dirty="0">
              <a:latin typeface="Arial" panose="020B0604020202020204" pitchFamily="34" charset="0"/>
              <a:cs typeface="Arial" panose="020B0604020202020204" pitchFamily="34" charset="0"/>
            </a:endParaRPr>
          </a:p>
        </p:txBody>
      </p:sp>
      <p:cxnSp>
        <p:nvCxnSpPr>
          <p:cNvPr id="30" name="Straight Connector 29"/>
          <p:cNvCxnSpPr/>
          <p:nvPr/>
        </p:nvCxnSpPr>
        <p:spPr>
          <a:xfrm flipH="1">
            <a:off x="945321" y="3376246"/>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5323890" y="1805354"/>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2819824" y="4343400"/>
            <a:ext cx="251417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096000" y="1455077"/>
            <a:ext cx="500458" cy="338554"/>
          </a:xfrm>
          <a:prstGeom prst="rect">
            <a:avLst/>
          </a:prstGeom>
          <a:noFill/>
        </p:spPr>
        <p:txBody>
          <a:bodyPr wrap="none" rtlCol="0">
            <a:spAutoFit/>
          </a:bodyPr>
          <a:lstStyle/>
          <a:p>
            <a:r>
              <a:rPr lang="en-US" sz="1600" dirty="0" smtClean="0"/>
              <a:t>FV0</a:t>
            </a:r>
            <a:endParaRPr lang="en-US" sz="1600" dirty="0"/>
          </a:p>
        </p:txBody>
      </p:sp>
      <p:sp>
        <p:nvSpPr>
          <p:cNvPr id="44" name="TextBox 43"/>
          <p:cNvSpPr txBox="1"/>
          <p:nvPr/>
        </p:nvSpPr>
        <p:spPr>
          <a:xfrm>
            <a:off x="6096000" y="2834286"/>
            <a:ext cx="500458" cy="338554"/>
          </a:xfrm>
          <a:prstGeom prst="rect">
            <a:avLst/>
          </a:prstGeom>
          <a:noFill/>
        </p:spPr>
        <p:txBody>
          <a:bodyPr wrap="none" rtlCol="0">
            <a:spAutoFit/>
          </a:bodyPr>
          <a:lstStyle/>
          <a:p>
            <a:r>
              <a:rPr lang="en-US" sz="1600" dirty="0" smtClean="0"/>
              <a:t>FV1</a:t>
            </a:r>
            <a:endParaRPr lang="en-US" sz="1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a:p>
        </p:txBody>
      </p:sp>
    </p:spTree>
    <p:extLst>
      <p:ext uri="{BB962C8B-B14F-4D97-AF65-F5344CB8AC3E}">
        <p14:creationId xmlns:p14="http://schemas.microsoft.com/office/powerpoint/2010/main" val="39484840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cTn>
                              </p:par>
                              <p:par>
                                <p:cTn id="44" presetID="10" presetClass="entr" presetSubtype="0" fill="hold" nodeType="withEffect">
                                  <p:stCondLst>
                                    <p:cond delay="50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500"/>
                                        <p:tgtEl>
                                          <p:spTgt spid="37"/>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500"/>
                                        <p:tgtEl>
                                          <p:spTgt spid="39"/>
                                        </p:tgtEl>
                                      </p:cBhvr>
                                    </p:animEffect>
                                  </p:childTnLst>
                                </p:cTn>
                              </p:par>
                              <p:par>
                                <p:cTn id="56" presetID="10" presetClass="entr" presetSubtype="0" fill="hold" nodeType="withEffect">
                                  <p:stCondLst>
                                    <p:cond delay="50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500"/>
                                        <p:tgtEl>
                                          <p:spTgt spid="40"/>
                                        </p:tgtEl>
                                      </p:cBhvr>
                                    </p:animEffect>
                                  </p:childTnLst>
                                </p:cTn>
                              </p:par>
                              <p:par>
                                <p:cTn id="59" presetID="10" presetClass="entr" presetSubtype="0" fill="hold" nodeType="withEffect">
                                  <p:stCondLst>
                                    <p:cond delay="50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500"/>
                                        <p:tgtEl>
                                          <p:spTgt spid="41"/>
                                        </p:tgtEl>
                                      </p:cBhvr>
                                    </p:animEffect>
                                  </p:childTnLst>
                                </p:cTn>
                              </p:par>
                              <p:par>
                                <p:cTn id="62" presetID="10" presetClass="entr" presetSubtype="0" fill="hold" nodeType="withEffect">
                                  <p:stCondLst>
                                    <p:cond delay="500"/>
                                  </p:stCondLst>
                                  <p:childTnLst>
                                    <p:set>
                                      <p:cBhvr>
                                        <p:cTn id="63" dur="1" fill="hold">
                                          <p:stCondLst>
                                            <p:cond delay="0"/>
                                          </p:stCondLst>
                                        </p:cTn>
                                        <p:tgtEl>
                                          <p:spTgt spid="43"/>
                                        </p:tgtEl>
                                        <p:attrNameLst>
                                          <p:attrName>style.visibility</p:attrName>
                                        </p:attrNameLst>
                                      </p:cBhvr>
                                      <p:to>
                                        <p:strVal val="visible"/>
                                      </p:to>
                                    </p:set>
                                    <p:animEffect transition="in" filter="fade">
                                      <p:cBhvr>
                                        <p:cTn id="64" dur="500"/>
                                        <p:tgtEl>
                                          <p:spTgt spid="43"/>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par>
                                <p:cTn id="68" presetID="10" presetClass="entr" presetSubtype="0" fill="hold" grpId="0" nodeType="withEffect">
                                  <p:stCondLst>
                                    <p:cond delay="50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par>
                                <p:cTn id="71" presetID="10" presetClass="entr" presetSubtype="0" fill="hold" nodeType="withEffect">
                                  <p:stCondLst>
                                    <p:cond delay="50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500"/>
                                        <p:tgtEl>
                                          <p:spTgt spid="30"/>
                                        </p:tgtEl>
                                      </p:cBhvr>
                                    </p:animEffect>
                                  </p:childTnLst>
                                </p:cTn>
                              </p:par>
                              <p:par>
                                <p:cTn id="74" presetID="10" presetClass="entr" presetSubtype="0" fill="hold" nodeType="withEffect">
                                  <p:stCondLst>
                                    <p:cond delay="500"/>
                                  </p:stCondLst>
                                  <p:childTnLst>
                                    <p:set>
                                      <p:cBhvr>
                                        <p:cTn id="75" dur="1" fill="hold">
                                          <p:stCondLst>
                                            <p:cond delay="0"/>
                                          </p:stCondLst>
                                        </p:cTn>
                                        <p:tgtEl>
                                          <p:spTgt spid="34"/>
                                        </p:tgtEl>
                                        <p:attrNameLst>
                                          <p:attrName>style.visibility</p:attrName>
                                        </p:attrNameLst>
                                      </p:cBhvr>
                                      <p:to>
                                        <p:strVal val="visible"/>
                                      </p:to>
                                    </p:set>
                                    <p:animEffect transition="in" filter="fade">
                                      <p:cBhvr>
                                        <p:cTn id="76" dur="500"/>
                                        <p:tgtEl>
                                          <p:spTgt spid="34"/>
                                        </p:tgtEl>
                                      </p:cBhvr>
                                    </p:animEffect>
                                  </p:childTnLst>
                                </p:cTn>
                              </p:par>
                              <p:par>
                                <p:cTn id="77" presetID="10" presetClass="entr" presetSubtype="0" fill="hold" nodeType="withEffect">
                                  <p:stCondLst>
                                    <p:cond delay="500"/>
                                  </p:stCondLst>
                                  <p:childTnLst>
                                    <p:set>
                                      <p:cBhvr>
                                        <p:cTn id="78" dur="1" fill="hold">
                                          <p:stCondLst>
                                            <p:cond delay="0"/>
                                          </p:stCondLst>
                                        </p:cTn>
                                        <p:tgtEl>
                                          <p:spTgt spid="42"/>
                                        </p:tgtEl>
                                        <p:attrNameLst>
                                          <p:attrName>style.visibility</p:attrName>
                                        </p:attrNameLst>
                                      </p:cBhvr>
                                      <p:to>
                                        <p:strVal val="visible"/>
                                      </p:to>
                                    </p:set>
                                    <p:animEffect transition="in" filter="fade">
                                      <p:cBhvr>
                                        <p:cTn id="7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7" grpId="0"/>
      <p:bldP spid="23" grpId="0"/>
      <p:bldP spid="33" grpId="0"/>
      <p:bldP spid="37" grpId="0"/>
      <p:bldP spid="38" grpId="0"/>
      <p:bldP spid="39" grpId="0"/>
      <p:bldP spid="31"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latin typeface="Arial" panose="020B0604020202020204" pitchFamily="34" charset="0"/>
                <a:cs typeface="Arial" panose="020B0604020202020204" pitchFamily="34" charset="0"/>
              </a:rPr>
              <a:t>EFIPWN ‘print’: Firmware Files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4191000"/>
            <a:ext cx="8458200" cy="2514600"/>
          </a:xfrm>
        </p:spPr>
        <p:txBody>
          <a:bodyPr>
            <a:normAutofit/>
          </a:bodyPr>
          <a:lstStyle/>
          <a:p>
            <a:r>
              <a:rPr lang="en-US" sz="2200" dirty="0" smtClean="0">
                <a:latin typeface="Arial" panose="020B0604020202020204" pitchFamily="34" charset="0"/>
                <a:cs typeface="Arial" panose="020B0604020202020204" pitchFamily="34" charset="0"/>
              </a:rPr>
              <a:t>Firmware Files have attributes like Firmware Volumes do (and are the same)</a:t>
            </a:r>
          </a:p>
          <a:p>
            <a:r>
              <a:rPr lang="en-US" sz="2200" dirty="0" smtClean="0">
                <a:latin typeface="Arial" panose="020B0604020202020204" pitchFamily="34" charset="0"/>
                <a:cs typeface="Arial" panose="020B0604020202020204" pitchFamily="34" charset="0"/>
              </a:rPr>
              <a:t>The State of the file is intended to preserve integrity </a:t>
            </a:r>
          </a:p>
          <a:p>
            <a:endParaRPr lang="en-US" sz="22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209550" y="1158496"/>
            <a:ext cx="4495800" cy="281165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6" name="Straight Connector 5"/>
          <p:cNvCxnSpPr/>
          <p:nvPr/>
        </p:nvCxnSpPr>
        <p:spPr>
          <a:xfrm>
            <a:off x="1497330" y="3676650"/>
            <a:ext cx="109728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1501140" y="3844290"/>
            <a:ext cx="73152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3875" y="1981200"/>
            <a:ext cx="4638675" cy="10382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80</a:t>
            </a:fld>
            <a:endParaRPr lang="en-US"/>
          </a:p>
        </p:txBody>
      </p:sp>
    </p:spTree>
    <p:extLst>
      <p:ext uri="{BB962C8B-B14F-4D97-AF65-F5344CB8AC3E}">
        <p14:creationId xmlns:p14="http://schemas.microsoft.com/office/powerpoint/2010/main" val="62633093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latin typeface="Arial" panose="020B0604020202020204" pitchFamily="34" charset="0"/>
                <a:cs typeface="Arial" panose="020B0604020202020204" pitchFamily="34" charset="0"/>
              </a:rPr>
              <a:t>EFIPWN ‘print’: Firmware Files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4191000"/>
            <a:ext cx="8458200" cy="2514600"/>
          </a:xfrm>
        </p:spPr>
        <p:txBody>
          <a:bodyPr>
            <a:normAutofit/>
          </a:bodyPr>
          <a:lstStyle/>
          <a:p>
            <a:r>
              <a:rPr lang="en-US" sz="2200" dirty="0" smtClean="0">
                <a:latin typeface="Arial" panose="020B0604020202020204" pitchFamily="34" charset="0"/>
                <a:cs typeface="Arial" panose="020B0604020202020204" pitchFamily="34" charset="0"/>
              </a:rPr>
              <a:t>Firmware Files have attributes</a:t>
            </a:r>
          </a:p>
          <a:p>
            <a:r>
              <a:rPr lang="en-US" sz="2200" dirty="0" smtClean="0">
                <a:latin typeface="Arial" panose="020B0604020202020204" pitchFamily="34" charset="0"/>
                <a:cs typeface="Arial" panose="020B0604020202020204" pitchFamily="34" charset="0"/>
              </a:rPr>
              <a:t>We cover files in detail in the UEFI-specific course</a:t>
            </a:r>
          </a:p>
          <a:p>
            <a:endParaRPr lang="en-US" sz="2200" dirty="0" smtClean="0">
              <a:latin typeface="Arial" panose="020B0604020202020204" pitchFamily="34" charset="0"/>
              <a:cs typeface="Arial" panose="020B0604020202020204" pitchFamily="34" charset="0"/>
            </a:endParaRP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209550" y="1158496"/>
            <a:ext cx="4495800" cy="281165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6" name="Straight Connector 5"/>
          <p:cNvCxnSpPr/>
          <p:nvPr/>
        </p:nvCxnSpPr>
        <p:spPr>
          <a:xfrm>
            <a:off x="1497330" y="3676650"/>
            <a:ext cx="109728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3875" y="1371600"/>
            <a:ext cx="4638675" cy="10382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81</a:t>
            </a:fld>
            <a:endParaRPr lang="en-US"/>
          </a:p>
        </p:txBody>
      </p:sp>
    </p:spTree>
    <p:extLst>
      <p:ext uri="{BB962C8B-B14F-4D97-AF65-F5344CB8AC3E}">
        <p14:creationId xmlns:p14="http://schemas.microsoft.com/office/powerpoint/2010/main" val="88502624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latin typeface="Arial" panose="020B0604020202020204" pitchFamily="34" charset="0"/>
                <a:cs typeface="Arial" panose="020B0604020202020204" pitchFamily="34" charset="0"/>
              </a:rPr>
              <a:t>EFIPWN ‘print’: Firmware Files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4191000"/>
            <a:ext cx="8458200" cy="2514600"/>
          </a:xfrm>
        </p:spPr>
        <p:txBody>
          <a:bodyPr>
            <a:normAutofit/>
          </a:bodyPr>
          <a:lstStyle/>
          <a:p>
            <a:r>
              <a:rPr lang="en-US" sz="2200" dirty="0" smtClean="0">
                <a:latin typeface="Arial" panose="020B0604020202020204" pitchFamily="34" charset="0"/>
                <a:cs typeface="Arial" panose="020B0604020202020204" pitchFamily="34" charset="0"/>
              </a:rPr>
              <a:t>We </a:t>
            </a:r>
            <a:r>
              <a:rPr lang="en-US" sz="2200" dirty="0">
                <a:latin typeface="Arial" panose="020B0604020202020204" pitchFamily="34" charset="0"/>
                <a:cs typeface="Arial" panose="020B0604020202020204" pitchFamily="34" charset="0"/>
              </a:rPr>
              <a:t>cover files in detail in the UEFI-specific course</a:t>
            </a:r>
          </a:p>
          <a:p>
            <a:endParaRPr lang="en-US" sz="22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209550" y="1158496"/>
            <a:ext cx="4495800" cy="281165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7" name="Straight Connector 6"/>
          <p:cNvCxnSpPr/>
          <p:nvPr/>
        </p:nvCxnSpPr>
        <p:spPr>
          <a:xfrm>
            <a:off x="1501140" y="3844290"/>
            <a:ext cx="73152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8155" y="1524000"/>
            <a:ext cx="4676775" cy="14001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5380892" y="3197959"/>
            <a:ext cx="3200400" cy="369332"/>
          </a:xfrm>
          <a:prstGeom prst="rect">
            <a:avLst/>
          </a:prstGeom>
          <a:noFill/>
        </p:spPr>
        <p:txBody>
          <a:bodyPr wrap="square" rtlCol="0">
            <a:spAutoFit/>
          </a:bodyPr>
          <a:lstStyle/>
          <a:p>
            <a:pPr algn="ctr"/>
            <a:r>
              <a:rPr lang="en-US" dirty="0" smtClean="0"/>
              <a:t>Bits 6, 7 are reserved bits. </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82</a:t>
            </a:fld>
            <a:endParaRPr lang="en-US"/>
          </a:p>
        </p:txBody>
      </p:sp>
    </p:spTree>
    <p:extLst>
      <p:ext uri="{BB962C8B-B14F-4D97-AF65-F5344CB8AC3E}">
        <p14:creationId xmlns:p14="http://schemas.microsoft.com/office/powerpoint/2010/main" val="260805649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UEFITool</a:t>
            </a:r>
            <a:r>
              <a:rPr lang="en-US" dirty="0" smtClean="0"/>
              <a:t>/</a:t>
            </a:r>
            <a:r>
              <a:rPr lang="en-US" dirty="0" err="1" smtClean="0"/>
              <a:t>UEFIExtract</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Source given, but no primary documentation on compilation. Author specifies basically how to compile in the "no docs" thread under issues.</a:t>
            </a:r>
          </a:p>
          <a:p>
            <a:pPr lvl="1"/>
            <a:r>
              <a:rPr lang="en-US" dirty="0"/>
              <a:t>0. Install C++ build environment (GCC, </a:t>
            </a:r>
            <a:r>
              <a:rPr lang="en-US" dirty="0" err="1"/>
              <a:t>MinGW</a:t>
            </a:r>
            <a:r>
              <a:rPr lang="en-US" dirty="0"/>
              <a:t>, Visual Studio, </a:t>
            </a:r>
            <a:r>
              <a:rPr lang="en-US" dirty="0" err="1"/>
              <a:t>XCode</a:t>
            </a:r>
            <a:r>
              <a:rPr lang="en-US" dirty="0"/>
              <a:t>, you name it).</a:t>
            </a:r>
          </a:p>
          <a:p>
            <a:pPr lvl="1"/>
            <a:r>
              <a:rPr lang="en-US" dirty="0"/>
              <a:t>1. Install </a:t>
            </a:r>
            <a:r>
              <a:rPr lang="en-US" dirty="0" err="1"/>
              <a:t>Qt</a:t>
            </a:r>
            <a:r>
              <a:rPr lang="en-US" dirty="0"/>
              <a:t> 4 or 5 (I'm using 4.8.5-static for Windows and 5.2 for OSX)</a:t>
            </a:r>
          </a:p>
          <a:p>
            <a:pPr lvl="1"/>
            <a:r>
              <a:rPr lang="en-US" dirty="0"/>
              <a:t>2. Go to project folder and execute "</a:t>
            </a:r>
            <a:r>
              <a:rPr lang="en-US" dirty="0" err="1"/>
              <a:t>qmake</a:t>
            </a:r>
            <a:r>
              <a:rPr lang="en-US" dirty="0"/>
              <a:t>" command to generate </a:t>
            </a:r>
            <a:r>
              <a:rPr lang="en-US" dirty="0" err="1"/>
              <a:t>makefiles</a:t>
            </a:r>
            <a:endParaRPr lang="en-US" dirty="0"/>
          </a:p>
          <a:p>
            <a:pPr lvl="1"/>
            <a:r>
              <a:rPr lang="en-US" dirty="0"/>
              <a:t>3. Execute "make" to build the source.</a:t>
            </a:r>
          </a:p>
          <a:p>
            <a:r>
              <a:rPr lang="en-US" dirty="0" smtClean="0"/>
              <a:t>And specifies that the approved precompiled </a:t>
            </a:r>
            <a:r>
              <a:rPr lang="en-US" dirty="0"/>
              <a:t>versions are here: </a:t>
            </a:r>
            <a:r>
              <a:rPr lang="en-US" dirty="0">
                <a:hlinkClick r:id="rId2"/>
              </a:rPr>
              <a:t>http://www.sendspace.com/folder/</a:t>
            </a:r>
            <a:r>
              <a:rPr lang="en-US" dirty="0" smtClean="0">
                <a:hlinkClick r:id="rId2"/>
              </a:rPr>
              <a:t>ffit0j</a:t>
            </a:r>
            <a:r>
              <a:rPr lang="en-US" dirty="0" smtClean="0"/>
              <a:t>  </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83</a:t>
            </a:fld>
            <a:endParaRPr lang="en-US"/>
          </a:p>
        </p:txBody>
      </p:sp>
    </p:spTree>
    <p:extLst>
      <p:ext uri="{BB962C8B-B14F-4D97-AF65-F5344CB8AC3E}">
        <p14:creationId xmlns:p14="http://schemas.microsoft.com/office/powerpoint/2010/main" val="298018067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84</a:t>
            </a:fld>
            <a:endParaRPr lang="en-US"/>
          </a:p>
        </p:txBody>
      </p:sp>
      <p:pic>
        <p:nvPicPr>
          <p:cNvPr id="5" name="Picture 4"/>
          <p:cNvPicPr>
            <a:picLocks noChangeAspect="1"/>
          </p:cNvPicPr>
          <p:nvPr/>
        </p:nvPicPr>
        <p:blipFill>
          <a:blip r:embed="rId2"/>
          <a:stretch>
            <a:fillRect/>
          </a:stretch>
        </p:blipFill>
        <p:spPr>
          <a:xfrm>
            <a:off x="0" y="381000"/>
            <a:ext cx="9144000" cy="1979173"/>
          </a:xfrm>
          <a:prstGeom prst="rect">
            <a:avLst/>
          </a:prstGeom>
        </p:spPr>
      </p:pic>
      <p:sp>
        <p:nvSpPr>
          <p:cNvPr id="6" name="TextBox 5"/>
          <p:cNvSpPr txBox="1"/>
          <p:nvPr/>
        </p:nvSpPr>
        <p:spPr>
          <a:xfrm>
            <a:off x="0" y="18079"/>
            <a:ext cx="7232606" cy="369332"/>
          </a:xfrm>
          <a:prstGeom prst="rect">
            <a:avLst/>
          </a:prstGeom>
          <a:noFill/>
        </p:spPr>
        <p:txBody>
          <a:bodyPr wrap="none" rtlCol="0">
            <a:spAutoFit/>
          </a:bodyPr>
          <a:lstStyle/>
          <a:p>
            <a:r>
              <a:rPr lang="en-US" dirty="0" smtClean="0"/>
              <a:t>Go to File-&gt;Open and select the file dump (I selected the "e6430A03.bin")</a:t>
            </a:r>
            <a:endParaRPr lang="en-US" dirty="0"/>
          </a:p>
        </p:txBody>
      </p:sp>
      <p:pic>
        <p:nvPicPr>
          <p:cNvPr id="7" name="Picture 6"/>
          <p:cNvPicPr>
            <a:picLocks noChangeAspect="1"/>
          </p:cNvPicPr>
          <p:nvPr/>
        </p:nvPicPr>
        <p:blipFill>
          <a:blip r:embed="rId3"/>
          <a:stretch>
            <a:fillRect/>
          </a:stretch>
        </p:blipFill>
        <p:spPr>
          <a:xfrm>
            <a:off x="27605" y="3339860"/>
            <a:ext cx="9144000" cy="3289540"/>
          </a:xfrm>
          <a:prstGeom prst="rect">
            <a:avLst/>
          </a:prstGeom>
        </p:spPr>
      </p:pic>
      <p:sp>
        <p:nvSpPr>
          <p:cNvPr id="8" name="TextBox 7"/>
          <p:cNvSpPr txBox="1"/>
          <p:nvPr/>
        </p:nvSpPr>
        <p:spPr>
          <a:xfrm>
            <a:off x="-5768" y="2667000"/>
            <a:ext cx="2520368" cy="646331"/>
          </a:xfrm>
          <a:prstGeom prst="rect">
            <a:avLst/>
          </a:prstGeom>
          <a:noFill/>
        </p:spPr>
        <p:txBody>
          <a:bodyPr wrap="square" rtlCol="0">
            <a:spAutoFit/>
          </a:bodyPr>
          <a:lstStyle/>
          <a:p>
            <a:r>
              <a:rPr lang="en-US" dirty="0" smtClean="0"/>
              <a:t>Navigation by expanding portions here</a:t>
            </a:r>
            <a:endParaRPr lang="en-US" dirty="0"/>
          </a:p>
        </p:txBody>
      </p:sp>
      <p:sp>
        <p:nvSpPr>
          <p:cNvPr id="9" name="TextBox 8"/>
          <p:cNvSpPr txBox="1"/>
          <p:nvPr/>
        </p:nvSpPr>
        <p:spPr>
          <a:xfrm>
            <a:off x="6890612" y="2743200"/>
            <a:ext cx="2264074" cy="369332"/>
          </a:xfrm>
          <a:prstGeom prst="rect">
            <a:avLst/>
          </a:prstGeom>
          <a:noFill/>
        </p:spPr>
        <p:txBody>
          <a:bodyPr wrap="none" rtlCol="0">
            <a:spAutoFit/>
          </a:bodyPr>
          <a:lstStyle/>
          <a:p>
            <a:r>
              <a:rPr lang="en-US" dirty="0" smtClean="0"/>
              <a:t>Parsed metadata here</a:t>
            </a:r>
            <a:endParaRPr lang="en-US" dirty="0"/>
          </a:p>
        </p:txBody>
      </p:sp>
      <p:sp>
        <p:nvSpPr>
          <p:cNvPr id="10" name="TextBox 9"/>
          <p:cNvSpPr txBox="1"/>
          <p:nvPr/>
        </p:nvSpPr>
        <p:spPr>
          <a:xfrm>
            <a:off x="4800600" y="5029200"/>
            <a:ext cx="2514600" cy="1200329"/>
          </a:xfrm>
          <a:prstGeom prst="rect">
            <a:avLst/>
          </a:prstGeom>
          <a:noFill/>
        </p:spPr>
        <p:txBody>
          <a:bodyPr wrap="square" rtlCol="0">
            <a:spAutoFit/>
          </a:bodyPr>
          <a:lstStyle/>
          <a:p>
            <a:r>
              <a:rPr lang="en-US" dirty="0" smtClean="0"/>
              <a:t>Here it's interpreting the Flash Descriptor and telling us which regions the BIOS can access</a:t>
            </a:r>
          </a:p>
        </p:txBody>
      </p:sp>
      <p:sp>
        <p:nvSpPr>
          <p:cNvPr id="11" name="Left Brace 10"/>
          <p:cNvSpPr/>
          <p:nvPr/>
        </p:nvSpPr>
        <p:spPr>
          <a:xfrm rot="16200000">
            <a:off x="952500" y="1485900"/>
            <a:ext cx="457200" cy="20574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Left Brace 11"/>
          <p:cNvSpPr/>
          <p:nvPr/>
        </p:nvSpPr>
        <p:spPr>
          <a:xfrm rot="16200000">
            <a:off x="7886700" y="1485901"/>
            <a:ext cx="457200" cy="20574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35544717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800100"/>
            <a:ext cx="9144000" cy="5253888"/>
          </a:xfrm>
          <a:prstGeom prst="rect">
            <a:avLst/>
          </a:prstGeom>
        </p:spPr>
      </p:pic>
      <p:sp>
        <p:nvSpPr>
          <p:cNvPr id="3" name="TextBox 2"/>
          <p:cNvSpPr txBox="1"/>
          <p:nvPr/>
        </p:nvSpPr>
        <p:spPr>
          <a:xfrm>
            <a:off x="0" y="228600"/>
            <a:ext cx="8754094" cy="400110"/>
          </a:xfrm>
          <a:prstGeom prst="rect">
            <a:avLst/>
          </a:prstGeom>
          <a:noFill/>
        </p:spPr>
        <p:txBody>
          <a:bodyPr wrap="none" rtlCol="0">
            <a:spAutoFit/>
          </a:bodyPr>
          <a:lstStyle/>
          <a:p>
            <a:r>
              <a:rPr lang="en-US" sz="2000" dirty="0" smtClean="0"/>
              <a:t>This volume holds a bunch of PEIMs (and the one above it a bunch of DXE drivers.)</a:t>
            </a:r>
            <a:endParaRPr lang="en-US" sz="2000" dirty="0"/>
          </a:p>
        </p:txBody>
      </p:sp>
    </p:spTree>
    <p:extLst>
      <p:ext uri="{BB962C8B-B14F-4D97-AF65-F5344CB8AC3E}">
        <p14:creationId xmlns:p14="http://schemas.microsoft.com/office/powerpoint/2010/main" val="137893057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127337"/>
            <a:ext cx="9155096" cy="1015663"/>
          </a:xfrm>
          <a:prstGeom prst="rect">
            <a:avLst/>
          </a:prstGeom>
          <a:noFill/>
        </p:spPr>
        <p:txBody>
          <a:bodyPr wrap="none" rtlCol="0">
            <a:spAutoFit/>
          </a:bodyPr>
          <a:lstStyle/>
          <a:p>
            <a:r>
              <a:rPr lang="en-US" sz="2000" dirty="0" smtClean="0"/>
              <a:t>"</a:t>
            </a:r>
            <a:r>
              <a:rPr lang="en-US" sz="2000" dirty="0" err="1" smtClean="0"/>
              <a:t>AmgTcgPlatformPeiBeforeMem</a:t>
            </a:r>
            <a:r>
              <a:rPr lang="en-US" sz="2000" dirty="0" smtClean="0"/>
              <a:t>" is the PEIM we're going to be interested in shortly</a:t>
            </a:r>
          </a:p>
          <a:p>
            <a:endParaRPr lang="en-US" sz="2000" dirty="0" smtClean="0"/>
          </a:p>
          <a:p>
            <a:r>
              <a:rPr lang="en-US" sz="2000" dirty="0" smtClean="0"/>
              <a:t>To get a well-formed PE file, we extract it by right clicking and selecting "Extract body"</a:t>
            </a:r>
            <a:endParaRPr lang="en-US" sz="2000" dirty="0"/>
          </a:p>
        </p:txBody>
      </p:sp>
      <p:pic>
        <p:nvPicPr>
          <p:cNvPr id="4" name="Picture 3"/>
          <p:cNvPicPr>
            <a:picLocks noChangeAspect="1"/>
          </p:cNvPicPr>
          <p:nvPr/>
        </p:nvPicPr>
        <p:blipFill>
          <a:blip r:embed="rId2"/>
          <a:stretch>
            <a:fillRect/>
          </a:stretch>
        </p:blipFill>
        <p:spPr>
          <a:xfrm>
            <a:off x="0" y="1477379"/>
            <a:ext cx="9144000" cy="4466221"/>
          </a:xfrm>
          <a:prstGeom prst="rect">
            <a:avLst/>
          </a:prstGeom>
        </p:spPr>
      </p:pic>
      <p:sp>
        <p:nvSpPr>
          <p:cNvPr id="5" name="Left Arrow 4"/>
          <p:cNvSpPr/>
          <p:nvPr/>
        </p:nvSpPr>
        <p:spPr>
          <a:xfrm>
            <a:off x="7772400" y="3255379"/>
            <a:ext cx="533400" cy="457200"/>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1814254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87</a:t>
            </a:fld>
            <a:endParaRPr lang="en-US"/>
          </a:p>
        </p:txBody>
      </p:sp>
      <p:pic>
        <p:nvPicPr>
          <p:cNvPr id="5" name="Picture 4"/>
          <p:cNvPicPr>
            <a:picLocks noChangeAspect="1"/>
          </p:cNvPicPr>
          <p:nvPr/>
        </p:nvPicPr>
        <p:blipFill>
          <a:blip r:embed="rId2"/>
          <a:stretch>
            <a:fillRect/>
          </a:stretch>
        </p:blipFill>
        <p:spPr>
          <a:xfrm>
            <a:off x="-4580" y="990600"/>
            <a:ext cx="8013700" cy="1524000"/>
          </a:xfrm>
          <a:prstGeom prst="rect">
            <a:avLst/>
          </a:prstGeom>
        </p:spPr>
      </p:pic>
      <p:sp>
        <p:nvSpPr>
          <p:cNvPr id="6" name="TextBox 5"/>
          <p:cNvSpPr txBox="1"/>
          <p:nvPr/>
        </p:nvSpPr>
        <p:spPr>
          <a:xfrm>
            <a:off x="0" y="0"/>
            <a:ext cx="9144000" cy="830997"/>
          </a:xfrm>
          <a:prstGeom prst="rect">
            <a:avLst/>
          </a:prstGeom>
          <a:noFill/>
        </p:spPr>
        <p:txBody>
          <a:bodyPr wrap="square" rtlCol="0">
            <a:spAutoFit/>
          </a:bodyPr>
          <a:lstStyle/>
          <a:p>
            <a:r>
              <a:rPr lang="en-US" sz="2400" dirty="0" err="1" smtClean="0"/>
              <a:t>UEFIExtract</a:t>
            </a:r>
            <a:r>
              <a:rPr lang="en-US" sz="2400" dirty="0" smtClean="0"/>
              <a:t> is a simple command line tool that just dumps everything out to the filesystem instead of making it navigable from a GUI</a:t>
            </a:r>
            <a:endParaRPr lang="en-US" sz="2400" dirty="0"/>
          </a:p>
        </p:txBody>
      </p:sp>
      <p:pic>
        <p:nvPicPr>
          <p:cNvPr id="7" name="Picture 6"/>
          <p:cNvPicPr>
            <a:picLocks noChangeAspect="1"/>
          </p:cNvPicPr>
          <p:nvPr/>
        </p:nvPicPr>
        <p:blipFill>
          <a:blip r:embed="rId3"/>
          <a:stretch>
            <a:fillRect/>
          </a:stretch>
        </p:blipFill>
        <p:spPr>
          <a:xfrm>
            <a:off x="0" y="3124200"/>
            <a:ext cx="3263900" cy="2832100"/>
          </a:xfrm>
          <a:prstGeom prst="rect">
            <a:avLst/>
          </a:prstGeom>
        </p:spPr>
      </p:pic>
      <p:sp>
        <p:nvSpPr>
          <p:cNvPr id="8" name="TextBox 7"/>
          <p:cNvSpPr txBox="1"/>
          <p:nvPr/>
        </p:nvSpPr>
        <p:spPr>
          <a:xfrm>
            <a:off x="3350364" y="5105400"/>
            <a:ext cx="5791200" cy="830997"/>
          </a:xfrm>
          <a:prstGeom prst="rect">
            <a:avLst/>
          </a:prstGeom>
          <a:noFill/>
        </p:spPr>
        <p:txBody>
          <a:bodyPr wrap="square" rtlCol="0">
            <a:spAutoFit/>
          </a:bodyPr>
          <a:lstStyle/>
          <a:p>
            <a:r>
              <a:rPr lang="en-US" sz="2400" dirty="0" smtClean="0"/>
              <a:t>The metadata will be stored off to the side in .txt files</a:t>
            </a:r>
            <a:endParaRPr lang="en-US" sz="2400" dirty="0"/>
          </a:p>
        </p:txBody>
      </p:sp>
    </p:spTree>
    <p:extLst>
      <p:ext uri="{BB962C8B-B14F-4D97-AF65-F5344CB8AC3E}">
        <p14:creationId xmlns:p14="http://schemas.microsoft.com/office/powerpoint/2010/main" val="107313193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88</a:t>
            </a:fld>
            <a:endParaRPr lang="en-US"/>
          </a:p>
        </p:txBody>
      </p:sp>
      <p:sp>
        <p:nvSpPr>
          <p:cNvPr id="6" name="TextBox 5"/>
          <p:cNvSpPr txBox="1"/>
          <p:nvPr/>
        </p:nvSpPr>
        <p:spPr>
          <a:xfrm>
            <a:off x="0" y="0"/>
            <a:ext cx="9144000" cy="1200328"/>
          </a:xfrm>
          <a:prstGeom prst="rect">
            <a:avLst/>
          </a:prstGeom>
          <a:noFill/>
        </p:spPr>
        <p:txBody>
          <a:bodyPr wrap="square" rtlCol="0">
            <a:spAutoFit/>
          </a:bodyPr>
          <a:lstStyle/>
          <a:p>
            <a:r>
              <a:rPr lang="en-US" sz="2400" dirty="0" smtClean="0"/>
              <a:t>This is good if you want to search all the files for a pattern. But it's less easy to navigate if you want to just get a single file (in that case just use the GUI)</a:t>
            </a:r>
            <a:endParaRPr lang="en-US" sz="2400" dirty="0"/>
          </a:p>
        </p:txBody>
      </p:sp>
      <p:pic>
        <p:nvPicPr>
          <p:cNvPr id="2" name="Picture 1"/>
          <p:cNvPicPr>
            <a:picLocks noChangeAspect="1"/>
          </p:cNvPicPr>
          <p:nvPr/>
        </p:nvPicPr>
        <p:blipFill>
          <a:blip r:embed="rId2"/>
          <a:stretch>
            <a:fillRect/>
          </a:stretch>
        </p:blipFill>
        <p:spPr>
          <a:xfrm>
            <a:off x="1752600" y="890926"/>
            <a:ext cx="7190324" cy="5971963"/>
          </a:xfrm>
          <a:prstGeom prst="rect">
            <a:avLst/>
          </a:prstGeom>
        </p:spPr>
      </p:pic>
    </p:spTree>
    <p:extLst>
      <p:ext uri="{BB962C8B-B14F-4D97-AF65-F5344CB8AC3E}">
        <p14:creationId xmlns:p14="http://schemas.microsoft.com/office/powerpoint/2010/main" val="182249945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Identifying Changes in BIOS (bios_diff.py)</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295400"/>
            <a:ext cx="8229600" cy="5410200"/>
          </a:xfrm>
        </p:spPr>
        <p:txBody>
          <a:bodyPr>
            <a:normAutofit/>
          </a:bodyPr>
          <a:lstStyle/>
          <a:p>
            <a:r>
              <a:rPr lang="en-US" sz="2200" dirty="0" smtClean="0">
                <a:latin typeface="Arial" panose="020B0604020202020204" pitchFamily="34" charset="0"/>
                <a:cs typeface="Arial" panose="020B0604020202020204" pitchFamily="34" charset="0"/>
              </a:rPr>
              <a:t>So as we know, Copernicus provides us the full dump of the BIOS flash</a:t>
            </a:r>
          </a:p>
          <a:p>
            <a:pPr lvl="1"/>
            <a:r>
              <a:rPr lang="en-US" sz="1800" dirty="0" smtClean="0">
                <a:latin typeface="Arial" panose="020B0604020202020204" pitchFamily="34" charset="0"/>
                <a:cs typeface="Arial" panose="020B0604020202020204" pitchFamily="34" charset="0"/>
              </a:rPr>
              <a:t>Repeated from previous: Copernicus maintains the FLA offsets for each region by reading even those which the CPU/BIOS master has no permissions to read (like the Management Engine, typically)</a:t>
            </a:r>
          </a:p>
          <a:p>
            <a:pPr lvl="1"/>
            <a:r>
              <a:rPr lang="en-US" sz="1800" u="sng" dirty="0" smtClean="0">
                <a:latin typeface="Arial" panose="020B0604020202020204" pitchFamily="34" charset="0"/>
                <a:cs typeface="Arial" panose="020B0604020202020204" pitchFamily="34" charset="0"/>
              </a:rPr>
              <a:t>Any</a:t>
            </a:r>
            <a:r>
              <a:rPr lang="en-US" sz="1800" dirty="0" smtClean="0">
                <a:latin typeface="Arial" panose="020B0604020202020204" pitchFamily="34" charset="0"/>
                <a:cs typeface="Arial" panose="020B0604020202020204" pitchFamily="34" charset="0"/>
              </a:rPr>
              <a:t> BIOS dump should work as long as it’s a UEFI BIOS (structured for better parsing)</a:t>
            </a:r>
          </a:p>
          <a:p>
            <a:r>
              <a:rPr lang="en-US" sz="2200" dirty="0" smtClean="0">
                <a:latin typeface="Arial" panose="020B0604020202020204" pitchFamily="34" charset="0"/>
                <a:cs typeface="Arial" panose="020B0604020202020204" pitchFamily="34" charset="0"/>
              </a:rPr>
              <a:t>Comparing BIOS dumps over a period of time can provide change detection</a:t>
            </a:r>
          </a:p>
          <a:p>
            <a:r>
              <a:rPr lang="en-US" sz="2200" dirty="0" smtClean="0">
                <a:latin typeface="Arial" panose="020B0604020202020204" pitchFamily="34" charset="0"/>
                <a:cs typeface="Arial" panose="020B0604020202020204" pitchFamily="34" charset="0"/>
              </a:rPr>
              <a:t>How this differs from observing the TPM PCR registers is this:</a:t>
            </a:r>
          </a:p>
          <a:p>
            <a:r>
              <a:rPr lang="en-US" sz="2200" dirty="0" smtClean="0">
                <a:latin typeface="Arial" panose="020B0604020202020204" pitchFamily="34" charset="0"/>
                <a:cs typeface="Arial" panose="020B0604020202020204" pitchFamily="34" charset="0"/>
              </a:rPr>
              <a:t>When a PCR tells you a change has been made, it cannot tell you where the change has been made</a:t>
            </a:r>
          </a:p>
          <a:p>
            <a:r>
              <a:rPr lang="en-US" sz="2200" dirty="0" smtClean="0">
                <a:latin typeface="Arial" panose="020B0604020202020204" pitchFamily="34" charset="0"/>
                <a:cs typeface="Arial" panose="020B0604020202020204" pitchFamily="34" charset="0"/>
              </a:rPr>
              <a:t>Bios_diff.py uses the decomposition capability of EFIPWN to tell us the particular module(s) in which the change(s) is/are located</a:t>
            </a:r>
          </a:p>
        </p:txBody>
      </p:sp>
      <p:sp>
        <p:nvSpPr>
          <p:cNvPr id="4" name="Slide Number Placeholder 3"/>
          <p:cNvSpPr>
            <a:spLocks noGrp="1"/>
          </p:cNvSpPr>
          <p:nvPr>
            <p:ph type="sldNum" sz="quarter" idx="12"/>
          </p:nvPr>
        </p:nvSpPr>
        <p:spPr/>
        <p:txBody>
          <a:bodyPr/>
          <a:lstStyle/>
          <a:p>
            <a:fld id="{B6F15528-21DE-4FAA-801E-634DDDAF4B2B}" type="slidenum">
              <a:rPr lang="en-US" smtClean="0"/>
              <a:pPr/>
              <a:t>89</a:t>
            </a:fld>
            <a:endParaRPr lang="en-US"/>
          </a:p>
        </p:txBody>
      </p:sp>
    </p:spTree>
    <p:extLst>
      <p:ext uri="{BB962C8B-B14F-4D97-AF65-F5344CB8AC3E}">
        <p14:creationId xmlns:p14="http://schemas.microsoft.com/office/powerpoint/2010/main" val="1934866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p:cNvSpPr/>
          <p:nvPr/>
        </p:nvSpPr>
        <p:spPr>
          <a:xfrm>
            <a:off x="924510" y="990600"/>
            <a:ext cx="1862356" cy="3348096"/>
          </a:xfrm>
          <a:prstGeom prst="rect">
            <a:avLst/>
          </a:prstGeom>
          <a:solidFill>
            <a:schemeClr val="bg1">
              <a:lumMod val="75000"/>
              <a:alpha val="50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 name="Title 1"/>
          <p:cNvSpPr>
            <a:spLocks noGrp="1"/>
          </p:cNvSpPr>
          <p:nvPr>
            <p:ph type="title"/>
          </p:nvPr>
        </p:nvSpPr>
        <p:spPr>
          <a:xfrm>
            <a:off x="457200" y="6485"/>
            <a:ext cx="8229600" cy="944562"/>
          </a:xfrm>
        </p:spPr>
        <p:txBody>
          <a:bodyPr>
            <a:normAutofit/>
          </a:bodyPr>
          <a:lstStyle/>
          <a:p>
            <a:r>
              <a:rPr lang="en-US" sz="3600" dirty="0">
                <a:latin typeface="Arial" panose="020B0604020202020204" pitchFamily="34" charset="0"/>
                <a:cs typeface="Arial" panose="020B0604020202020204" pitchFamily="34" charset="0"/>
              </a:rPr>
              <a:t>Firmware File System (FFS)</a:t>
            </a:r>
          </a:p>
        </p:txBody>
      </p:sp>
      <p:sp>
        <p:nvSpPr>
          <p:cNvPr id="3" name="Content Placeholder 2"/>
          <p:cNvSpPr>
            <a:spLocks noGrp="1"/>
          </p:cNvSpPr>
          <p:nvPr>
            <p:ph idx="1"/>
          </p:nvPr>
        </p:nvSpPr>
        <p:spPr>
          <a:xfrm>
            <a:off x="381000" y="4876800"/>
            <a:ext cx="8229600" cy="1828800"/>
          </a:xfrm>
        </p:spPr>
        <p:txBody>
          <a:bodyPr>
            <a:normAutofit/>
          </a:bodyPr>
          <a:lstStyle/>
          <a:p>
            <a:r>
              <a:rPr lang="en-US" sz="2200" dirty="0">
                <a:latin typeface="Arial" panose="020B0604020202020204" pitchFamily="34" charset="0"/>
                <a:cs typeface="Arial" panose="020B0604020202020204" pitchFamily="34" charset="0"/>
              </a:rPr>
              <a:t>FVs are organized into a Firmware File System (FFS)</a:t>
            </a:r>
          </a:p>
          <a:p>
            <a:r>
              <a:rPr lang="en-US" sz="2200" dirty="0">
                <a:latin typeface="Arial" panose="020B0604020202020204" pitchFamily="34" charset="0"/>
                <a:cs typeface="Arial" panose="020B0604020202020204" pitchFamily="34" charset="0"/>
              </a:rPr>
              <a:t>A FFS describes the organization of files within the FV</a:t>
            </a:r>
          </a:p>
          <a:p>
            <a:r>
              <a:rPr lang="en-US" sz="2200" dirty="0" smtClean="0">
                <a:latin typeface="Arial" panose="020B0604020202020204" pitchFamily="34" charset="0"/>
                <a:cs typeface="Arial" panose="020B0604020202020204" pitchFamily="34" charset="0"/>
              </a:rPr>
              <a:t>The </a:t>
            </a:r>
            <a:r>
              <a:rPr lang="en-US" sz="2200" dirty="0">
                <a:latin typeface="Arial" panose="020B0604020202020204" pitchFamily="34" charset="0"/>
                <a:cs typeface="Arial" panose="020B0604020202020204" pitchFamily="34" charset="0"/>
              </a:rPr>
              <a:t>base unit of a FFS is a file</a:t>
            </a:r>
          </a:p>
          <a:p>
            <a:r>
              <a:rPr lang="en-US" sz="2200" dirty="0" smtClean="0">
                <a:latin typeface="Arial" panose="020B0604020202020204" pitchFamily="34" charset="0"/>
                <a:cs typeface="Arial" panose="020B0604020202020204" pitchFamily="34" charset="0"/>
              </a:rPr>
              <a:t>Files can be further subdivided into sections</a:t>
            </a:r>
            <a:endParaRPr lang="en-US" sz="2200" dirty="0">
              <a:latin typeface="Arial" panose="020B0604020202020204" pitchFamily="34" charset="0"/>
              <a:cs typeface="Arial" panose="020B0604020202020204" pitchFamily="34" charset="0"/>
            </a:endParaRPr>
          </a:p>
        </p:txBody>
      </p:sp>
      <p:cxnSp>
        <p:nvCxnSpPr>
          <p:cNvPr id="34" name="Straight Connector 33"/>
          <p:cNvCxnSpPr/>
          <p:nvPr/>
        </p:nvCxnSpPr>
        <p:spPr>
          <a:xfrm flipH="1">
            <a:off x="914400" y="1447800"/>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1605459" y="1458686"/>
            <a:ext cx="500458" cy="338554"/>
          </a:xfrm>
          <a:prstGeom prst="rect">
            <a:avLst/>
          </a:prstGeom>
          <a:noFill/>
        </p:spPr>
        <p:txBody>
          <a:bodyPr wrap="none" rtlCol="0">
            <a:spAutoFit/>
          </a:bodyPr>
          <a:lstStyle/>
          <a:p>
            <a:r>
              <a:rPr lang="en-US" sz="1600" dirty="0" smtClean="0"/>
              <a:t>FV1</a:t>
            </a:r>
            <a:endParaRPr lang="en-US" sz="1600" dirty="0"/>
          </a:p>
        </p:txBody>
      </p:sp>
      <p:pic>
        <p:nvPicPr>
          <p:cNvPr id="4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510" b="31060"/>
          <a:stretch/>
        </p:blipFill>
        <p:spPr bwMode="auto">
          <a:xfrm>
            <a:off x="983625" y="3518349"/>
            <a:ext cx="1746239" cy="778906"/>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pic>
        <p:nvPicPr>
          <p:cNvPr id="4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510" b="31060"/>
          <a:stretch/>
        </p:blipFill>
        <p:spPr bwMode="auto">
          <a:xfrm>
            <a:off x="1003890" y="2703429"/>
            <a:ext cx="1746239" cy="778906"/>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2510" y="1101849"/>
            <a:ext cx="4352925" cy="3305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7" name="Straight Connector 46"/>
          <p:cNvCxnSpPr/>
          <p:nvPr/>
        </p:nvCxnSpPr>
        <p:spPr>
          <a:xfrm flipV="1">
            <a:off x="2729864" y="3200401"/>
            <a:ext cx="1345223" cy="281934"/>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2729864" y="1455568"/>
            <a:ext cx="1345223" cy="1298868"/>
          </a:xfrm>
          <a:prstGeom prst="line">
            <a:avLst/>
          </a:prstGeom>
          <a:ln>
            <a:solidFill>
              <a:schemeClr val="tx1">
                <a:lumMod val="95000"/>
                <a:lumOff val="5000"/>
              </a:schemeClr>
            </a:solidFill>
            <a:prstDash val="dash"/>
          </a:ln>
        </p:spPr>
        <p:style>
          <a:lnRef idx="1">
            <a:schemeClr val="accent1"/>
          </a:lnRef>
          <a:fillRef idx="0">
            <a:schemeClr val="accent1"/>
          </a:fillRef>
          <a:effectRef idx="0">
            <a:schemeClr val="accent1"/>
          </a:effectRef>
          <a:fontRef idx="minor">
            <a:schemeClr val="tx1"/>
          </a:fontRef>
        </p:style>
      </p:cxnSp>
      <p:pic>
        <p:nvPicPr>
          <p:cNvPr id="4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510" b="31060"/>
          <a:stretch/>
        </p:blipFill>
        <p:spPr bwMode="auto">
          <a:xfrm>
            <a:off x="1000710" y="1861458"/>
            <a:ext cx="1746239" cy="778906"/>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50" name="TextBox 49"/>
          <p:cNvSpPr txBox="1"/>
          <p:nvPr/>
        </p:nvSpPr>
        <p:spPr>
          <a:xfrm>
            <a:off x="1610310" y="1012372"/>
            <a:ext cx="500458" cy="338554"/>
          </a:xfrm>
          <a:prstGeom prst="rect">
            <a:avLst/>
          </a:prstGeom>
          <a:noFill/>
        </p:spPr>
        <p:txBody>
          <a:bodyPr wrap="none" rtlCol="0">
            <a:spAutoFit/>
          </a:bodyPr>
          <a:lstStyle/>
          <a:p>
            <a:r>
              <a:rPr lang="en-US" sz="1600" dirty="0" smtClean="0"/>
              <a:t>FV0</a:t>
            </a:r>
            <a:endParaRPr lang="en-US" sz="1600" dirty="0"/>
          </a:p>
        </p:txBody>
      </p:sp>
      <p:sp>
        <p:nvSpPr>
          <p:cNvPr id="26" name="Rectangle 25"/>
          <p:cNvSpPr/>
          <p:nvPr/>
        </p:nvSpPr>
        <p:spPr>
          <a:xfrm>
            <a:off x="7401510" y="4038600"/>
            <a:ext cx="923925" cy="368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Left Brace 28"/>
          <p:cNvSpPr/>
          <p:nvPr/>
        </p:nvSpPr>
        <p:spPr>
          <a:xfrm>
            <a:off x="740352" y="1861458"/>
            <a:ext cx="152400" cy="243579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TextBox 50"/>
          <p:cNvSpPr txBox="1"/>
          <p:nvPr/>
        </p:nvSpPr>
        <p:spPr>
          <a:xfrm>
            <a:off x="228600" y="2908216"/>
            <a:ext cx="498791" cy="369332"/>
          </a:xfrm>
          <a:prstGeom prst="rect">
            <a:avLst/>
          </a:prstGeom>
          <a:noFill/>
        </p:spPr>
        <p:txBody>
          <a:bodyPr wrap="none" rtlCol="0">
            <a:spAutoFit/>
          </a:bodyPr>
          <a:lstStyle/>
          <a:p>
            <a:r>
              <a:rPr lang="en-US" dirty="0" smtClean="0"/>
              <a:t>FFS</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11729611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50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Identifying Changes in BIOS (bios_diff.py)</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2667000"/>
            <a:ext cx="8229600" cy="4038600"/>
          </a:xfrm>
        </p:spPr>
        <p:txBody>
          <a:bodyPr>
            <a:normAutofit/>
          </a:bodyPr>
          <a:lstStyle/>
          <a:p>
            <a:r>
              <a:rPr lang="en-US" sz="2200" dirty="0" smtClean="0">
                <a:latin typeface="Arial" panose="020B0604020202020204" pitchFamily="34" charset="0"/>
                <a:cs typeface="Arial" panose="020B0604020202020204" pitchFamily="34" charset="0"/>
              </a:rPr>
              <a:t>This script uses EFIPWN to parse and diff the modules between two BIOS dumps</a:t>
            </a:r>
          </a:p>
          <a:p>
            <a:r>
              <a:rPr lang="en-US" sz="2200" dirty="0" smtClean="0">
                <a:latin typeface="Arial" panose="020B0604020202020204" pitchFamily="34" charset="0"/>
                <a:cs typeface="Arial" panose="020B0604020202020204" pitchFamily="34" charset="0"/>
              </a:rPr>
              <a:t>EFIPWN </a:t>
            </a:r>
            <a:r>
              <a:rPr lang="en-US" sz="2200" dirty="0">
                <a:latin typeface="Arial" panose="020B0604020202020204" pitchFamily="34" charset="0"/>
                <a:cs typeface="Arial" panose="020B0604020202020204" pitchFamily="34" charset="0"/>
              </a:rPr>
              <a:t>decomposes the BIOS into </a:t>
            </a:r>
            <a:r>
              <a:rPr lang="en-US" sz="2200" dirty="0" smtClean="0">
                <a:latin typeface="Arial" panose="020B0604020202020204" pitchFamily="34" charset="0"/>
                <a:cs typeface="Arial" panose="020B0604020202020204" pitchFamily="34" charset="0"/>
              </a:rPr>
              <a:t>its </a:t>
            </a:r>
            <a:r>
              <a:rPr lang="en-US" sz="2200" dirty="0">
                <a:latin typeface="Arial" panose="020B0604020202020204" pitchFamily="34" charset="0"/>
                <a:cs typeface="Arial" panose="020B0604020202020204" pitchFamily="34" charset="0"/>
              </a:rPr>
              <a:t>firmware volumes (FVs) and then decomposes each </a:t>
            </a:r>
            <a:r>
              <a:rPr lang="en-US" sz="2200" dirty="0" smtClean="0">
                <a:latin typeface="Arial" panose="020B0604020202020204" pitchFamily="34" charset="0"/>
                <a:cs typeface="Arial" panose="020B0604020202020204" pitchFamily="34" charset="0"/>
              </a:rPr>
              <a:t>into </a:t>
            </a:r>
            <a:r>
              <a:rPr lang="en-US" sz="2200" dirty="0">
                <a:latin typeface="Arial" panose="020B0604020202020204" pitchFamily="34" charset="0"/>
                <a:cs typeface="Arial" panose="020B0604020202020204" pitchFamily="34" charset="0"/>
              </a:rPr>
              <a:t>the files/modules that comprise it</a:t>
            </a:r>
          </a:p>
          <a:p>
            <a:r>
              <a:rPr lang="en-US" sz="2200" dirty="0" smtClean="0">
                <a:latin typeface="Arial" panose="020B0604020202020204" pitchFamily="34" charset="0"/>
                <a:cs typeface="Arial" panose="020B0604020202020204" pitchFamily="34" charset="0"/>
              </a:rPr>
              <a:t>In this example we’re analyzing an earlier “known-good” BIOS with one which we notice has changed</a:t>
            </a:r>
          </a:p>
          <a:p>
            <a:pPr lvl="1"/>
            <a:r>
              <a:rPr lang="en-US" sz="1800" dirty="0" smtClean="0">
                <a:latin typeface="Arial" panose="020B0604020202020204" pitchFamily="34" charset="0"/>
                <a:cs typeface="Arial" panose="020B0604020202020204" pitchFamily="34" charset="0"/>
              </a:rPr>
              <a:t>We took a known good and purposefully made a small change in the </a:t>
            </a:r>
            <a:r>
              <a:rPr lang="en-US" sz="1800" dirty="0">
                <a:latin typeface="Arial" panose="020B0604020202020204" pitchFamily="34" charset="0"/>
                <a:cs typeface="Arial" panose="020B0604020202020204" pitchFamily="34" charset="0"/>
              </a:rPr>
              <a:t>“</a:t>
            </a:r>
            <a:r>
              <a:rPr lang="en-US" sz="1800" dirty="0" err="1">
                <a:latin typeface="Arial" panose="020B0604020202020204" pitchFamily="34" charset="0"/>
                <a:cs typeface="Arial" panose="020B0604020202020204" pitchFamily="34" charset="0"/>
              </a:rPr>
              <a:t>haxed</a:t>
            </a:r>
            <a:r>
              <a:rPr lang="en-US" sz="1800" dirty="0">
                <a:latin typeface="Arial" panose="020B0604020202020204" pitchFamily="34" charset="0"/>
                <a:cs typeface="Arial" panose="020B0604020202020204" pitchFamily="34" charset="0"/>
              </a:rPr>
              <a:t>” </a:t>
            </a:r>
            <a:r>
              <a:rPr lang="en-US" sz="1800" dirty="0" smtClean="0">
                <a:latin typeface="Arial" panose="020B0604020202020204" pitchFamily="34" charset="0"/>
                <a:cs typeface="Arial" panose="020B0604020202020204" pitchFamily="34" charset="0"/>
              </a:rPr>
              <a:t>one</a:t>
            </a:r>
          </a:p>
          <a:p>
            <a:endParaRPr lang="en-US" sz="2200" dirty="0" smtClean="0">
              <a:latin typeface="Arial" panose="020B0604020202020204" pitchFamily="34" charset="0"/>
              <a:cs typeface="Arial" panose="020B0604020202020204" pitchFamily="34" charset="0"/>
            </a:endParaRPr>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2128"/>
          <a:stretch/>
        </p:blipFill>
        <p:spPr bwMode="auto">
          <a:xfrm>
            <a:off x="43032" y="1219200"/>
            <a:ext cx="9047181" cy="106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90</a:t>
            </a:fld>
            <a:endParaRPr lang="en-US"/>
          </a:p>
        </p:txBody>
      </p:sp>
    </p:spTree>
    <p:extLst>
      <p:ext uri="{BB962C8B-B14F-4D97-AF65-F5344CB8AC3E}">
        <p14:creationId xmlns:p14="http://schemas.microsoft.com/office/powerpoint/2010/main" val="297967296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78" y="1143000"/>
            <a:ext cx="9166578"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4638"/>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Identifying Changes in BIOS (bios_diff.py)</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3733800"/>
            <a:ext cx="8229600" cy="2971800"/>
          </a:xfrm>
        </p:spPr>
        <p:txBody>
          <a:bodyPr>
            <a:normAutofit/>
          </a:bodyPr>
          <a:lstStyle/>
          <a:p>
            <a:r>
              <a:rPr lang="en-US" sz="2200" dirty="0" smtClean="0">
                <a:latin typeface="Arial" panose="020B0604020202020204" pitchFamily="34" charset="0"/>
                <a:cs typeface="Arial" panose="020B0604020202020204" pitchFamily="34" charset="0"/>
              </a:rPr>
              <a:t>The script has found a difference located in firmware volume 3 </a:t>
            </a:r>
          </a:p>
          <a:p>
            <a:r>
              <a:rPr lang="en-US" sz="2200" dirty="0" smtClean="0">
                <a:latin typeface="Arial" panose="020B0604020202020204" pitchFamily="34" charset="0"/>
                <a:cs typeface="Arial" panose="020B0604020202020204" pitchFamily="34" charset="0"/>
              </a:rPr>
              <a:t>Some files/modules have user-friendly names and if this is the case the script outputs this name</a:t>
            </a:r>
          </a:p>
          <a:p>
            <a:r>
              <a:rPr lang="en-US" sz="2200" dirty="0" err="1" smtClean="0">
                <a:latin typeface="Arial" panose="020B0604020202020204" pitchFamily="34" charset="0"/>
                <a:cs typeface="Arial" panose="020B0604020202020204" pitchFamily="34" charset="0"/>
              </a:rPr>
              <a:t>AmiTcgPlatformPeiBeforeMem</a:t>
            </a:r>
            <a:endParaRPr lang="en-US" sz="2200" dirty="0" smtClean="0">
              <a:latin typeface="Arial" panose="020B0604020202020204" pitchFamily="34" charset="0"/>
              <a:cs typeface="Arial" panose="020B0604020202020204" pitchFamily="34" charset="0"/>
            </a:endParaRPr>
          </a:p>
          <a:p>
            <a:r>
              <a:rPr lang="en-US" sz="2200" dirty="0" err="1" smtClean="0">
                <a:latin typeface="Arial" panose="020B0604020202020204" pitchFamily="34" charset="0"/>
                <a:cs typeface="Arial" panose="020B0604020202020204" pitchFamily="34" charset="0"/>
              </a:rPr>
              <a:t>Tcg</a:t>
            </a:r>
            <a:r>
              <a:rPr lang="en-US" sz="2200" dirty="0" smtClean="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c</a:t>
            </a:r>
            <a:r>
              <a:rPr lang="en-US" sz="2200" dirty="0" smtClean="0">
                <a:latin typeface="Arial" panose="020B0604020202020204" pitchFamily="34" charset="0"/>
                <a:cs typeface="Arial" panose="020B0604020202020204" pitchFamily="34" charset="0"/>
              </a:rPr>
              <a:t>ould be Trusted Computing Group and this is likely a PEIM that executes before memory is established</a:t>
            </a:r>
          </a:p>
          <a:p>
            <a:endParaRPr lang="en-US" sz="2200" dirty="0" smtClean="0">
              <a:latin typeface="Arial" panose="020B0604020202020204" pitchFamily="34" charset="0"/>
              <a:cs typeface="Arial" panose="020B0604020202020204" pitchFamily="34" charset="0"/>
            </a:endParaRPr>
          </a:p>
          <a:p>
            <a:endParaRPr lang="en-US" sz="18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cxnSp>
        <p:nvCxnSpPr>
          <p:cNvPr id="8" name="Straight Connector 7"/>
          <p:cNvCxnSpPr/>
          <p:nvPr/>
        </p:nvCxnSpPr>
        <p:spPr>
          <a:xfrm>
            <a:off x="5715000" y="1752600"/>
            <a:ext cx="2667000" cy="0"/>
          </a:xfrm>
          <a:prstGeom prst="line">
            <a:avLst/>
          </a:prstGeom>
          <a:ln w="38100">
            <a:solidFill>
              <a:srgbClr val="FFFFFF"/>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91</a:t>
            </a:fld>
            <a:endParaRPr lang="en-US"/>
          </a:p>
        </p:txBody>
      </p:sp>
    </p:spTree>
    <p:extLst>
      <p:ext uri="{BB962C8B-B14F-4D97-AF65-F5344CB8AC3E}">
        <p14:creationId xmlns:p14="http://schemas.microsoft.com/office/powerpoint/2010/main" val="221269102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78" y="1143000"/>
            <a:ext cx="9166578"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4638"/>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Identifying Changes in BIOS (bios_diff.py)</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3733800"/>
            <a:ext cx="8229600" cy="2971800"/>
          </a:xfrm>
        </p:spPr>
        <p:txBody>
          <a:bodyPr>
            <a:normAutofit/>
          </a:bodyPr>
          <a:lstStyle/>
          <a:p>
            <a:r>
              <a:rPr lang="en-US" sz="2200" dirty="0" smtClean="0">
                <a:latin typeface="Arial" panose="020B0604020202020204" pitchFamily="34" charset="0"/>
                <a:cs typeface="Arial" panose="020B0604020202020204" pitchFamily="34" charset="0"/>
              </a:rPr>
              <a:t>If more than 1 diff is found they will all be listed here in this manner</a:t>
            </a:r>
          </a:p>
          <a:p>
            <a:r>
              <a:rPr lang="en-US" sz="2200" dirty="0" smtClean="0">
                <a:latin typeface="Arial" panose="020B0604020202020204" pitchFamily="34" charset="0"/>
                <a:cs typeface="Arial" panose="020B0604020202020204" pitchFamily="34" charset="0"/>
              </a:rPr>
              <a:t>In this case it is just a single diff found</a:t>
            </a:r>
          </a:p>
          <a:p>
            <a:r>
              <a:rPr lang="en-US" sz="2200" dirty="0" smtClean="0">
                <a:latin typeface="Arial" panose="020B0604020202020204" pitchFamily="34" charset="0"/>
                <a:cs typeface="Arial" panose="020B0604020202020204" pitchFamily="34" charset="0"/>
              </a:rPr>
              <a:t>Diff was found at offset 0x40C in the file “</a:t>
            </a:r>
            <a:r>
              <a:rPr lang="en-US" sz="2200" dirty="0" err="1" smtClean="0">
                <a:latin typeface="Arial" panose="020B0604020202020204" pitchFamily="34" charset="0"/>
                <a:cs typeface="Arial" panose="020B0604020202020204" pitchFamily="34" charset="0"/>
              </a:rPr>
              <a:t>AmiTcgPlatformPeiBeforeMem</a:t>
            </a:r>
            <a:r>
              <a:rPr lang="en-US" sz="2200" dirty="0" smtClean="0">
                <a:latin typeface="Arial" panose="020B0604020202020204" pitchFamily="34" charset="0"/>
                <a:cs typeface="Arial" panose="020B0604020202020204" pitchFamily="34" charset="0"/>
              </a:rPr>
              <a:t>”</a:t>
            </a:r>
          </a:p>
          <a:p>
            <a:r>
              <a:rPr lang="en-US" sz="2200" dirty="0" smtClean="0">
                <a:latin typeface="Arial" panose="020B0604020202020204" pitchFamily="34" charset="0"/>
                <a:cs typeface="Arial" panose="020B0604020202020204" pitchFamily="34" charset="0"/>
              </a:rPr>
              <a:t>The length of the diff is 7 bytes </a:t>
            </a:r>
          </a:p>
          <a:p>
            <a:endParaRPr lang="en-US" sz="18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92</a:t>
            </a:fld>
            <a:endParaRPr lang="en-US"/>
          </a:p>
        </p:txBody>
      </p:sp>
    </p:spTree>
    <p:extLst>
      <p:ext uri="{BB962C8B-B14F-4D97-AF65-F5344CB8AC3E}">
        <p14:creationId xmlns:p14="http://schemas.microsoft.com/office/powerpoint/2010/main" val="389296734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78" y="1143000"/>
            <a:ext cx="9166578"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4638"/>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Identifying Changes in BIOS (bios_diff.py)</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3733800"/>
            <a:ext cx="8229600" cy="2971800"/>
          </a:xfrm>
        </p:spPr>
        <p:txBody>
          <a:bodyPr>
            <a:normAutofit/>
          </a:bodyPr>
          <a:lstStyle/>
          <a:p>
            <a:r>
              <a:rPr lang="en-US" sz="2200" dirty="0" smtClean="0">
                <a:latin typeface="Arial" panose="020B0604020202020204" pitchFamily="34" charset="0"/>
                <a:cs typeface="Arial" panose="020B0604020202020204" pitchFamily="34" charset="0"/>
              </a:rPr>
              <a:t>Files in the UEFI Flash File System are in the PE format (or TE [Terse Executable], which is a minimalist PE file)</a:t>
            </a:r>
          </a:p>
          <a:p>
            <a:pPr lvl="1"/>
            <a:r>
              <a:rPr lang="en-US" sz="1800" dirty="0" smtClean="0">
                <a:latin typeface="Arial" panose="020B0604020202020204" pitchFamily="34" charset="0"/>
                <a:cs typeface="Arial" panose="020B0604020202020204" pitchFamily="34" charset="0"/>
              </a:rPr>
              <a:t>But still PE</a:t>
            </a:r>
          </a:p>
          <a:p>
            <a:r>
              <a:rPr lang="en-US" sz="2200" dirty="0" smtClean="0">
                <a:latin typeface="Arial" panose="020B0604020202020204" pitchFamily="34" charset="0"/>
                <a:cs typeface="Arial" panose="020B0604020202020204" pitchFamily="34" charset="0"/>
              </a:rPr>
              <a:t>For this reason we can identify whether diffs are located in the .data or .text (code) sections of a given file</a:t>
            </a:r>
          </a:p>
          <a:p>
            <a:pPr lvl="1"/>
            <a:r>
              <a:rPr lang="en-US" sz="1800" dirty="0" smtClean="0">
                <a:latin typeface="Arial" panose="020B0604020202020204" pitchFamily="34" charset="0"/>
                <a:cs typeface="Arial" panose="020B0604020202020204" pitchFamily="34" charset="0"/>
              </a:rPr>
              <a:t>In this case the change occurs in the code section</a:t>
            </a:r>
          </a:p>
          <a:p>
            <a:endParaRPr lang="en-US" sz="18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sp>
        <p:nvSpPr>
          <p:cNvPr id="4" name="Right Brace 3"/>
          <p:cNvSpPr/>
          <p:nvPr/>
        </p:nvSpPr>
        <p:spPr>
          <a:xfrm>
            <a:off x="1439897" y="1981200"/>
            <a:ext cx="155448" cy="285453"/>
          </a:xfrm>
          <a:prstGeom prst="rightBrace">
            <a:avLst/>
          </a:prstGeom>
          <a:ln w="381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93</a:t>
            </a:fld>
            <a:endParaRPr lang="en-US"/>
          </a:p>
        </p:txBody>
      </p:sp>
    </p:spTree>
    <p:extLst>
      <p:ext uri="{BB962C8B-B14F-4D97-AF65-F5344CB8AC3E}">
        <p14:creationId xmlns:p14="http://schemas.microsoft.com/office/powerpoint/2010/main" val="111549763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78" y="1143000"/>
            <a:ext cx="9166578"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4638"/>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Identifying Changes in BIOS (bios_diff.py)</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3733800"/>
            <a:ext cx="8229600" cy="2971800"/>
          </a:xfrm>
        </p:spPr>
        <p:txBody>
          <a:bodyPr>
            <a:normAutofit/>
          </a:bodyPr>
          <a:lstStyle/>
          <a:p>
            <a:r>
              <a:rPr lang="en-US" sz="2200" dirty="0" smtClean="0">
                <a:latin typeface="Arial" panose="020B0604020202020204" pitchFamily="34" charset="0"/>
                <a:cs typeface="Arial" panose="020B0604020202020204" pitchFamily="34" charset="0"/>
              </a:rPr>
              <a:t>Also from the PE file we can get the Virtual Address of the change in the file </a:t>
            </a:r>
          </a:p>
          <a:p>
            <a:r>
              <a:rPr lang="en-US" sz="2200" dirty="0" smtClean="0">
                <a:latin typeface="Arial" panose="020B0604020202020204" pitchFamily="34" charset="0"/>
                <a:cs typeface="Arial" panose="020B0604020202020204" pitchFamily="34" charset="0"/>
              </a:rPr>
              <a:t>From this we can derive both the Flash Linear Address of the change on the serial flash (provided the size of the BIOS region) and therefore its location in mapped high-memory</a:t>
            </a:r>
          </a:p>
          <a:p>
            <a:r>
              <a:rPr lang="en-US" sz="2200" dirty="0">
                <a:latin typeface="Arial" panose="020B0604020202020204" pitchFamily="34" charset="0"/>
                <a:cs typeface="Arial" panose="020B0604020202020204" pitchFamily="34" charset="0"/>
              </a:rPr>
              <a:t>The output also identifies the Relative-Virtual </a:t>
            </a:r>
            <a:r>
              <a:rPr lang="en-US" sz="2200" dirty="0" smtClean="0">
                <a:latin typeface="Arial" panose="020B0604020202020204" pitchFamily="34" charset="0"/>
                <a:cs typeface="Arial" panose="020B0604020202020204" pitchFamily="34" charset="0"/>
              </a:rPr>
              <a:t>Address (RVA), </a:t>
            </a:r>
            <a:r>
              <a:rPr lang="en-US" sz="2200" dirty="0">
                <a:latin typeface="Arial" panose="020B0604020202020204" pitchFamily="34" charset="0"/>
                <a:cs typeface="Arial" panose="020B0604020202020204" pitchFamily="34" charset="0"/>
              </a:rPr>
              <a:t>which is the segment offset </a:t>
            </a:r>
            <a:r>
              <a:rPr lang="en-US" sz="2200" dirty="0" smtClean="0">
                <a:latin typeface="Arial" panose="020B0604020202020204" pitchFamily="34" charset="0"/>
                <a:cs typeface="Arial" panose="020B0604020202020204" pitchFamily="34" charset="0"/>
              </a:rPr>
              <a:t>from the start of the PE file</a:t>
            </a:r>
          </a:p>
        </p:txBody>
      </p:sp>
      <p:sp>
        <p:nvSpPr>
          <p:cNvPr id="5" name="Right Brace 4"/>
          <p:cNvSpPr/>
          <p:nvPr/>
        </p:nvSpPr>
        <p:spPr>
          <a:xfrm>
            <a:off x="1295400" y="2209800"/>
            <a:ext cx="155448" cy="285453"/>
          </a:xfrm>
          <a:prstGeom prst="rightBrace">
            <a:avLst/>
          </a:prstGeom>
          <a:ln w="38100">
            <a:solidFill>
              <a:srgbClr val="FFFFF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94</a:t>
            </a:fld>
            <a:endParaRPr lang="en-US"/>
          </a:p>
        </p:txBody>
      </p:sp>
    </p:spTree>
    <p:extLst>
      <p:ext uri="{BB962C8B-B14F-4D97-AF65-F5344CB8AC3E}">
        <p14:creationId xmlns:p14="http://schemas.microsoft.com/office/powerpoint/2010/main" val="386595214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60837" b="39062"/>
          <a:stretch/>
        </p:blipFill>
        <p:spPr bwMode="auto">
          <a:xfrm>
            <a:off x="-22578" y="1143000"/>
            <a:ext cx="3589867" cy="148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4638"/>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Identifying Changes in BIOS (bios_diff.py)</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3733800"/>
            <a:ext cx="8229600" cy="2971800"/>
          </a:xfrm>
        </p:spPr>
        <p:txBody>
          <a:bodyPr>
            <a:normAutofit/>
          </a:bodyPr>
          <a:lstStyle/>
          <a:p>
            <a:r>
              <a:rPr lang="en-US" sz="2200" dirty="0" smtClean="0">
                <a:latin typeface="Arial" panose="020B0604020202020204" pitchFamily="34" charset="0"/>
                <a:cs typeface="Arial" panose="020B0604020202020204" pitchFamily="34" charset="0"/>
              </a:rPr>
              <a:t>We can use the VA and RVA information to locate this PE file in the BIOS hex dump</a:t>
            </a:r>
          </a:p>
          <a:p>
            <a:r>
              <a:rPr lang="en-US" sz="2200" dirty="0" smtClean="0">
                <a:latin typeface="Arial" panose="020B0604020202020204" pitchFamily="34" charset="0"/>
                <a:cs typeface="Arial" panose="020B0604020202020204" pitchFamily="34" charset="0"/>
              </a:rPr>
              <a:t>VA – RVA = beginning of PE file</a:t>
            </a:r>
          </a:p>
          <a:p>
            <a:r>
              <a:rPr lang="en-US" sz="2200" dirty="0" smtClean="0">
                <a:latin typeface="Arial" panose="020B0604020202020204" pitchFamily="34" charset="0"/>
                <a:cs typeface="Arial" panose="020B0604020202020204" pitchFamily="34" charset="0"/>
              </a:rPr>
              <a:t>But first let’s convert that VA to a flash linear address:</a:t>
            </a:r>
          </a:p>
          <a:p>
            <a:r>
              <a:rPr lang="en-US" sz="2200" dirty="0">
                <a:latin typeface="Arial" panose="020B0604020202020204" pitchFamily="34" charset="0"/>
                <a:cs typeface="Arial" panose="020B0604020202020204" pitchFamily="34" charset="0"/>
              </a:rPr>
              <a:t>FFFF_FFFFh – FFE6_D090h = </a:t>
            </a:r>
            <a:r>
              <a:rPr lang="en-US" sz="2200" dirty="0" smtClean="0">
                <a:latin typeface="Arial" panose="020B0604020202020204" pitchFamily="34" charset="0"/>
                <a:cs typeface="Arial" panose="020B0604020202020204" pitchFamily="34" charset="0"/>
              </a:rPr>
              <a:t>19_2F6Fh</a:t>
            </a:r>
          </a:p>
          <a:p>
            <a:r>
              <a:rPr lang="en-US" sz="2200" dirty="0" smtClean="0">
                <a:latin typeface="Arial" panose="020B0604020202020204" pitchFamily="34" charset="0"/>
                <a:cs typeface="Arial" panose="020B0604020202020204" pitchFamily="34" charset="0"/>
              </a:rPr>
              <a:t>&lt;.bin size&gt; - 19_2F6Fh = BF_FFFFh - </a:t>
            </a:r>
            <a:r>
              <a:rPr lang="en-US" sz="2200" dirty="0">
                <a:latin typeface="Arial" panose="020B0604020202020204" pitchFamily="34" charset="0"/>
                <a:cs typeface="Arial" panose="020B0604020202020204" pitchFamily="34" charset="0"/>
              </a:rPr>
              <a:t>19_2F6Fh = </a:t>
            </a:r>
            <a:r>
              <a:rPr lang="en-US" sz="2200" dirty="0" smtClean="0">
                <a:latin typeface="Arial" panose="020B0604020202020204" pitchFamily="34" charset="0"/>
                <a:cs typeface="Arial" panose="020B0604020202020204" pitchFamily="34" charset="0"/>
              </a:rPr>
              <a:t>A6_D090h</a:t>
            </a:r>
            <a:endParaRPr lang="en-US" sz="2200" dirty="0">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rPr>
              <a:t>A6_D090h – 40C = </a:t>
            </a:r>
            <a:r>
              <a:rPr lang="en-US" sz="2200" b="1" dirty="0" smtClean="0">
                <a:solidFill>
                  <a:srgbClr val="C00000"/>
                </a:solidFill>
                <a:latin typeface="Arial" panose="020B0604020202020204" pitchFamily="34" charset="0"/>
                <a:cs typeface="Arial" panose="020B0604020202020204" pitchFamily="34" charset="0"/>
              </a:rPr>
              <a:t>A6_CC84h </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1266" y="1905000"/>
            <a:ext cx="7262734" cy="14478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Rounded Rectangle 3"/>
          <p:cNvSpPr/>
          <p:nvPr/>
        </p:nvSpPr>
        <p:spPr>
          <a:xfrm>
            <a:off x="0" y="2216434"/>
            <a:ext cx="1295400" cy="336689"/>
          </a:xfrm>
          <a:prstGeom prst="roundRect">
            <a:avLst/>
          </a:prstGeom>
          <a:noFill/>
          <a:ln w="412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3886200" y="2209461"/>
            <a:ext cx="762000" cy="182291"/>
          </a:xfrm>
          <a:prstGeom prst="roundRect">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rot="5400000">
            <a:off x="7792730" y="2140735"/>
            <a:ext cx="416693" cy="321578"/>
          </a:xfrm>
          <a:prstGeom prst="roundRect">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95</a:t>
            </a:fld>
            <a:endParaRPr lang="en-US"/>
          </a:p>
        </p:txBody>
      </p:sp>
    </p:spTree>
    <p:extLst>
      <p:ext uri="{BB962C8B-B14F-4D97-AF65-F5344CB8AC3E}">
        <p14:creationId xmlns:p14="http://schemas.microsoft.com/office/powerpoint/2010/main" val="418623551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smtClean="0">
                <a:latin typeface="Arial" panose="020B0604020202020204" pitchFamily="34" charset="0"/>
                <a:cs typeface="Arial" panose="020B0604020202020204" pitchFamily="34" charset="0"/>
              </a:rPr>
              <a:t>Analyzing UEFI Files with IDA</a:t>
            </a:r>
            <a:endParaRPr lang="en-US" sz="3600" dirty="0">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96</a:t>
            </a:fld>
            <a:endParaRPr lang="en-US"/>
          </a:p>
        </p:txBody>
      </p:sp>
    </p:spTree>
    <p:extLst>
      <p:ext uri="{BB962C8B-B14F-4D97-AF65-F5344CB8AC3E}">
        <p14:creationId xmlns:p14="http://schemas.microsoft.com/office/powerpoint/2010/main" val="131252882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Files</a:t>
            </a:r>
          </a:p>
        </p:txBody>
      </p:sp>
      <p:sp>
        <p:nvSpPr>
          <p:cNvPr id="3" name="Content Placeholder 2"/>
          <p:cNvSpPr>
            <a:spLocks noGrp="1"/>
          </p:cNvSpPr>
          <p:nvPr>
            <p:ph idx="1"/>
          </p:nvPr>
        </p:nvSpPr>
        <p:spPr>
          <a:xfrm>
            <a:off x="457200" y="3810000"/>
            <a:ext cx="8229600" cy="2895600"/>
          </a:xfrm>
        </p:spPr>
        <p:txBody>
          <a:bodyPr>
            <a:normAutofit/>
          </a:bodyPr>
          <a:lstStyle/>
          <a:p>
            <a:r>
              <a:rPr lang="en-US" sz="2200" dirty="0" smtClean="0">
                <a:latin typeface="Arial" panose="020B0604020202020204" pitchFamily="34" charset="0"/>
                <a:cs typeface="Arial" panose="020B0604020202020204" pitchFamily="34" charset="0"/>
              </a:rPr>
              <a:t>Following our example of finding a “diff” across multiple BIOS, let’s find out how to analyze the change using IDA</a:t>
            </a:r>
          </a:p>
          <a:p>
            <a:r>
              <a:rPr lang="en-US" sz="2200" dirty="0" smtClean="0">
                <a:latin typeface="Arial" panose="020B0604020202020204" pitchFamily="34" charset="0"/>
                <a:cs typeface="Arial" panose="020B0604020202020204" pitchFamily="34" charset="0"/>
              </a:rPr>
              <a:t>This should strike a sharp contrast to trying to analyze a legacy BIOS which does not follow public standards</a:t>
            </a:r>
          </a:p>
          <a:p>
            <a:pPr lvl="1"/>
            <a:r>
              <a:rPr lang="en-US" sz="1800" dirty="0" smtClean="0">
                <a:latin typeface="Arial" panose="020B0604020202020204" pitchFamily="34" charset="0"/>
                <a:cs typeface="Arial" panose="020B0604020202020204" pitchFamily="34" charset="0"/>
              </a:rPr>
              <a:t>Not to say they don’t have internal standards, just that those standards are not public</a:t>
            </a:r>
            <a:endParaRPr lang="en-US" sz="2200" dirty="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The free version of IDA will be adequate for these purposes</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290" y="1190951"/>
            <a:ext cx="8940693" cy="23705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97</a:t>
            </a:fld>
            <a:endParaRPr lang="en-US"/>
          </a:p>
        </p:txBody>
      </p:sp>
    </p:spTree>
    <p:extLst>
      <p:ext uri="{BB962C8B-B14F-4D97-AF65-F5344CB8AC3E}">
        <p14:creationId xmlns:p14="http://schemas.microsoft.com/office/powerpoint/2010/main" val="63484860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Files</a:t>
            </a:r>
          </a:p>
        </p:txBody>
      </p:sp>
      <p:sp>
        <p:nvSpPr>
          <p:cNvPr id="3" name="Content Placeholder 2"/>
          <p:cNvSpPr>
            <a:spLocks noGrp="1"/>
          </p:cNvSpPr>
          <p:nvPr>
            <p:ph idx="1"/>
          </p:nvPr>
        </p:nvSpPr>
        <p:spPr>
          <a:xfrm>
            <a:off x="457200" y="4267200"/>
            <a:ext cx="8229600" cy="2438400"/>
          </a:xfrm>
        </p:spPr>
        <p:txBody>
          <a:bodyPr>
            <a:normAutofit/>
          </a:bodyPr>
          <a:lstStyle/>
          <a:p>
            <a:r>
              <a:rPr lang="en-US" sz="2200" dirty="0" smtClean="0">
                <a:latin typeface="Arial" panose="020B0604020202020204" pitchFamily="34" charset="0"/>
                <a:cs typeface="Arial" panose="020B0604020202020204" pitchFamily="34" charset="0"/>
              </a:rPr>
              <a:t>The first step having identified a change between two BIOS dumps is to first locate the specific files in which the change(s) were detected</a:t>
            </a:r>
          </a:p>
          <a:p>
            <a:r>
              <a:rPr lang="en-US" sz="2200" dirty="0" smtClean="0">
                <a:latin typeface="Arial" panose="020B0604020202020204" pitchFamily="34" charset="0"/>
                <a:cs typeface="Arial" panose="020B0604020202020204" pitchFamily="34" charset="0"/>
              </a:rPr>
              <a:t>In our example, the changes occur in Firmware Volume 3 </a:t>
            </a:r>
          </a:p>
          <a:p>
            <a:r>
              <a:rPr lang="en-US" sz="2200" dirty="0" smtClean="0">
                <a:latin typeface="Arial" panose="020B0604020202020204" pitchFamily="34" charset="0"/>
                <a:cs typeface="Arial" panose="020B0604020202020204" pitchFamily="34" charset="0"/>
              </a:rPr>
              <a:t>Find the directory where EFIPWN decomposed the UEFI binary and go to firmwareVolume3</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290" y="1190951"/>
            <a:ext cx="8940693" cy="23705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0108" y="2178740"/>
            <a:ext cx="5857875" cy="14192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7" name="Straight Connector 6"/>
          <p:cNvCxnSpPr/>
          <p:nvPr/>
        </p:nvCxnSpPr>
        <p:spPr>
          <a:xfrm>
            <a:off x="2133600" y="1828800"/>
            <a:ext cx="16764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endCxn id="12" idx="0"/>
          </p:cNvCxnSpPr>
          <p:nvPr/>
        </p:nvCxnSpPr>
        <p:spPr>
          <a:xfrm>
            <a:off x="2895600" y="1828800"/>
            <a:ext cx="1143000" cy="125895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3276600" y="3087756"/>
            <a:ext cx="1524000" cy="32467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98</a:t>
            </a:fld>
            <a:endParaRPr lang="en-US"/>
          </a:p>
        </p:txBody>
      </p:sp>
    </p:spTree>
    <p:extLst>
      <p:ext uri="{BB962C8B-B14F-4D97-AF65-F5344CB8AC3E}">
        <p14:creationId xmlns:p14="http://schemas.microsoft.com/office/powerpoint/2010/main" val="201602475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anose="020B0604020202020204" pitchFamily="34" charset="0"/>
                <a:cs typeface="Arial" panose="020B0604020202020204" pitchFamily="34" charset="0"/>
              </a:rPr>
              <a:t>Analyzing </a:t>
            </a:r>
            <a:r>
              <a:rPr lang="en-US" sz="3600" dirty="0">
                <a:latin typeface="Arial" panose="020B0604020202020204" pitchFamily="34" charset="0"/>
                <a:cs typeface="Arial" panose="020B0604020202020204" pitchFamily="34" charset="0"/>
              </a:rPr>
              <a:t>UEFI Files</a:t>
            </a:r>
          </a:p>
        </p:txBody>
      </p:sp>
      <p:sp>
        <p:nvSpPr>
          <p:cNvPr id="3" name="Content Placeholder 2"/>
          <p:cNvSpPr>
            <a:spLocks noGrp="1"/>
          </p:cNvSpPr>
          <p:nvPr>
            <p:ph idx="1"/>
          </p:nvPr>
        </p:nvSpPr>
        <p:spPr>
          <a:xfrm>
            <a:off x="457200" y="3810000"/>
            <a:ext cx="8229600" cy="289560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Inside the firmwareVolume3 directory is a directory listing of GUIDS</a:t>
            </a:r>
          </a:p>
          <a:p>
            <a:r>
              <a:rPr lang="en-US" sz="2200" dirty="0" smtClean="0">
                <a:latin typeface="Arial" panose="020B0604020202020204" pitchFamily="34" charset="0"/>
                <a:cs typeface="Arial" panose="020B0604020202020204" pitchFamily="34" charset="0"/>
              </a:rPr>
              <a:t>Find the GUID in which this diff was detected</a:t>
            </a:r>
          </a:p>
          <a:p>
            <a:r>
              <a:rPr lang="en-US" sz="2200" dirty="0" smtClean="0">
                <a:latin typeface="Arial" panose="020B0604020202020204" pitchFamily="34" charset="0"/>
                <a:cs typeface="Arial" panose="020B0604020202020204" pitchFamily="34" charset="0"/>
              </a:rPr>
              <a:t>In this case </a:t>
            </a:r>
            <a:r>
              <a:rPr lang="en-US" sz="2200" dirty="0">
                <a:latin typeface="Arial" panose="020B0604020202020204" pitchFamily="34" charset="0"/>
                <a:cs typeface="Arial" panose="020B0604020202020204" pitchFamily="34" charset="0"/>
              </a:rPr>
              <a:t>it is GUID: </a:t>
            </a:r>
            <a:endParaRPr lang="en-US" sz="22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e9312938-e56b-4614-a252-cf7d2f377e26</a:t>
            </a:r>
          </a:p>
          <a:p>
            <a:r>
              <a:rPr lang="en-US" sz="2200" dirty="0" smtClean="0">
                <a:latin typeface="Arial" panose="020B0604020202020204" pitchFamily="34" charset="0"/>
                <a:cs typeface="Arial" panose="020B0604020202020204" pitchFamily="34" charset="0"/>
              </a:rPr>
              <a:t>Inside this directory you will find the PE32_94 file which contains the file that has changed</a:t>
            </a:r>
          </a:p>
          <a:p>
            <a:r>
              <a:rPr lang="en-US" sz="2200" dirty="0" smtClean="0">
                <a:latin typeface="Arial" panose="020B0604020202020204" pitchFamily="34" charset="0"/>
                <a:cs typeface="Arial" panose="020B0604020202020204" pitchFamily="34" charset="0"/>
              </a:rPr>
              <a:t>You can locate both of these files in this manner: the previous one which is assumed to be good, and the new one in which the change has been observed</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290" y="1190951"/>
            <a:ext cx="8940693" cy="23705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56847" r="15332" b="3850"/>
          <a:stretch/>
        </p:blipFill>
        <p:spPr bwMode="auto">
          <a:xfrm>
            <a:off x="2909081" y="2209800"/>
            <a:ext cx="6128902" cy="1524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6" name="Straight Connector 5"/>
          <p:cNvCxnSpPr/>
          <p:nvPr/>
        </p:nvCxnSpPr>
        <p:spPr>
          <a:xfrm>
            <a:off x="3810000" y="1828800"/>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a:endCxn id="8" idx="0"/>
          </p:cNvCxnSpPr>
          <p:nvPr/>
        </p:nvCxnSpPr>
        <p:spPr>
          <a:xfrm flipH="1">
            <a:off x="4510766" y="1828800"/>
            <a:ext cx="1462766" cy="74212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3048000" y="2570922"/>
            <a:ext cx="2925532" cy="32467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99</a:t>
            </a:fld>
            <a:endParaRPr lang="en-US"/>
          </a:p>
        </p:txBody>
      </p:sp>
    </p:spTree>
    <p:extLst>
      <p:ext uri="{BB962C8B-B14F-4D97-AF65-F5344CB8AC3E}">
        <p14:creationId xmlns:p14="http://schemas.microsoft.com/office/powerpoint/2010/main" val="25294717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7780</TotalTime>
  <Words>8935</Words>
  <Application>Microsoft Macintosh PowerPoint</Application>
  <PresentationFormat>On-screen Show (4:3)</PresentationFormat>
  <Paragraphs>984</Paragraphs>
  <Slides>133</Slides>
  <Notes>23</Notes>
  <HiddenSlides>0</HiddenSlides>
  <MMClips>0</MMClips>
  <ScaleCrop>false</ScaleCrop>
  <HeadingPairs>
    <vt:vector size="4" baseType="variant">
      <vt:variant>
        <vt:lpstr>Theme</vt:lpstr>
      </vt:variant>
      <vt:variant>
        <vt:i4>2</vt:i4>
      </vt:variant>
      <vt:variant>
        <vt:lpstr>Slide Titles</vt:lpstr>
      </vt:variant>
      <vt:variant>
        <vt:i4>133</vt:i4>
      </vt:variant>
    </vt:vector>
  </HeadingPairs>
  <TitlesOfParts>
    <vt:vector size="135" baseType="lpstr">
      <vt:lpstr>Office Theme</vt:lpstr>
      <vt:lpstr>1_Office Theme</vt:lpstr>
      <vt:lpstr>Advanced x86: BIOS and System Management Mode Internals</vt:lpstr>
      <vt:lpstr>All materials are licensed under a Creative Commons “Share Alike” license.</vt:lpstr>
      <vt:lpstr>About UEFI</vt:lpstr>
      <vt:lpstr>BIOS/UEFI Commonalities</vt:lpstr>
      <vt:lpstr>Something you may want to read</vt:lpstr>
      <vt:lpstr>UEFI Differences: Boot Phases</vt:lpstr>
      <vt:lpstr>UEFI Differences: Firmware Storage</vt:lpstr>
      <vt:lpstr>Firmware Volumes (FVs)</vt:lpstr>
      <vt:lpstr>Firmware File System (FFS)</vt:lpstr>
      <vt:lpstr>Firmware Files</vt:lpstr>
      <vt:lpstr>Legacy BIOS Equivalent</vt:lpstr>
      <vt:lpstr>SEC (Security) Phase</vt:lpstr>
      <vt:lpstr>SEC Responsibilities 1 of 2</vt:lpstr>
      <vt:lpstr>Quick ACPI Note: Sleep Modes</vt:lpstr>
      <vt:lpstr>SEC Responsibilities 2 of 2</vt:lpstr>
      <vt:lpstr>SEC Phase</vt:lpstr>
      <vt:lpstr>SEC Phase</vt:lpstr>
      <vt:lpstr>SEC Phase</vt:lpstr>
      <vt:lpstr>SEC Phase</vt:lpstr>
      <vt:lpstr>SEC Phase</vt:lpstr>
      <vt:lpstr>SEC Phase</vt:lpstr>
      <vt:lpstr>SEC Phase</vt:lpstr>
      <vt:lpstr>SEC Hand-off to PEI Entry Point</vt:lpstr>
      <vt:lpstr>PEI (Pre-EFI) Phase</vt:lpstr>
      <vt:lpstr>Components of PEI</vt:lpstr>
      <vt:lpstr>Components of PEI</vt:lpstr>
      <vt:lpstr>Components of PEI</vt:lpstr>
      <vt:lpstr>PEI Phase</vt:lpstr>
      <vt:lpstr>PEI Dispatcher</vt:lpstr>
      <vt:lpstr>Exit conditions for handoff to DXE</vt:lpstr>
      <vt:lpstr>Driver Execution Environment (DXE)</vt:lpstr>
      <vt:lpstr>Intro to UEFI Secure Boot</vt:lpstr>
      <vt:lpstr>Intro to UEFI Secure Boot</vt:lpstr>
      <vt:lpstr>Firmware Signing</vt:lpstr>
      <vt:lpstr>UEFI Secure Boot</vt:lpstr>
      <vt:lpstr>Windows 8 Secure Boot</vt:lpstr>
      <vt:lpstr>UEFI Variables (Keys and Key Stores)</vt:lpstr>
      <vt:lpstr>UEFI Variables (Keys and Key Stores)</vt:lpstr>
      <vt:lpstr>SMM_BWP revisited</vt:lpstr>
      <vt:lpstr>SMM_BWP revisited</vt:lpstr>
      <vt:lpstr>(Easy) Secure Boot Bypass</vt:lpstr>
      <vt:lpstr>Secure Boot Bypass</vt:lpstr>
      <vt:lpstr>Secure Boot Signature Verification Policy</vt:lpstr>
      <vt:lpstr>Policy: ALWAYS_EXECUTE</vt:lpstr>
      <vt:lpstr>Flexible Signature Checking Policy </vt:lpstr>
      <vt:lpstr>Flexible Signature Checking Policy</vt:lpstr>
      <vt:lpstr>Secure Boot Policy</vt:lpstr>
      <vt:lpstr>Secure Boot Policy</vt:lpstr>
      <vt:lpstr>Default Hardcoded Policy</vt:lpstr>
      <vt:lpstr>Setup Variables Offsets</vt:lpstr>
      <vt:lpstr>Setup Variable</vt:lpstr>
      <vt:lpstr>EFI Variable Attributes</vt:lpstr>
      <vt:lpstr>EFI Variable Attributes</vt:lpstr>
      <vt:lpstr>EFI Variable Attributes</vt:lpstr>
      <vt:lpstr>EFI Variable Attributes Combinations</vt:lpstr>
      <vt:lpstr>EFI Setup Variable Data</vt:lpstr>
      <vt:lpstr>EFI Variable Access</vt:lpstr>
      <vt:lpstr>Result: Modified Secure Boot Policy</vt:lpstr>
      <vt:lpstr>Attack 1 Summary</vt:lpstr>
      <vt:lpstr>Attack 1 Addendum</vt:lpstr>
      <vt:lpstr>Attack 2: Delete Setup Variable</vt:lpstr>
      <vt:lpstr>Attack 2 Summary</vt:lpstr>
      <vt:lpstr>Attack 3: Modify StdDefaults Variable</vt:lpstr>
      <vt:lpstr>Attack 3: Summary</vt:lpstr>
      <vt:lpstr>Summary</vt:lpstr>
      <vt:lpstr>Summary</vt:lpstr>
      <vt:lpstr>And the people cried:</vt:lpstr>
      <vt:lpstr>PowerPoint Presentation</vt:lpstr>
      <vt:lpstr>EFIPWN</vt:lpstr>
      <vt:lpstr>Setting up EFIPWN</vt:lpstr>
      <vt:lpstr>Testing EFIPWN Functionality</vt:lpstr>
      <vt:lpstr>EFIPWN ‘print’</vt:lpstr>
      <vt:lpstr>EFIPWN ‘print’: Firmware Volume</vt:lpstr>
      <vt:lpstr>EFIPWN ‘print’: Firmware Volume</vt:lpstr>
      <vt:lpstr>EFIPWN ‘print’: Firmware Volume</vt:lpstr>
      <vt:lpstr>EFIPWN ‘print’: Firmware Volume</vt:lpstr>
      <vt:lpstr>EFIPWN ‘print’: Firmware Volume</vt:lpstr>
      <vt:lpstr>EFIPWN ‘print’: Firmware Files</vt:lpstr>
      <vt:lpstr>EFIPWN ‘print’: Firmware File</vt:lpstr>
      <vt:lpstr>EFIPWN ‘print’: Firmware Files</vt:lpstr>
      <vt:lpstr>EFIPWN ‘print’: Firmware Files</vt:lpstr>
      <vt:lpstr>EFIPWN ‘print’: Firmware Files</vt:lpstr>
      <vt:lpstr>UEFITool/UEFIExtract</vt:lpstr>
      <vt:lpstr>PowerPoint Presentation</vt:lpstr>
      <vt:lpstr>PowerPoint Presentation</vt:lpstr>
      <vt:lpstr>PowerPoint Presentation</vt:lpstr>
      <vt:lpstr>PowerPoint Presentation</vt:lpstr>
      <vt:lpstr>PowerPoint Presentation</vt:lpstr>
      <vt:lpstr>Identifying Changes in BIOS (bios_diff.py)</vt:lpstr>
      <vt:lpstr>Identifying Changes in BIOS (bios_diff.py)</vt:lpstr>
      <vt:lpstr>Identifying Changes in BIOS (bios_diff.py)</vt:lpstr>
      <vt:lpstr>Identifying Changes in BIOS (bios_diff.py)</vt:lpstr>
      <vt:lpstr>Identifying Changes in BIOS (bios_diff.py)</vt:lpstr>
      <vt:lpstr>Identifying Changes in BIOS (bios_diff.py)</vt:lpstr>
      <vt:lpstr>Identifying Changes in BIOS (bios_diff.py)</vt:lpstr>
      <vt:lpstr>Analyzing UEFI Files with IDA</vt:lpstr>
      <vt:lpstr>Analyzing UEFI Files</vt:lpstr>
      <vt:lpstr>Analyzing UEFI Files</vt:lpstr>
      <vt:lpstr>Analyzing UEFI Files</vt:lpstr>
      <vt:lpstr>Analyzing UEFI Files</vt:lpstr>
      <vt:lpstr>Analyzing UEFI Files</vt:lpstr>
      <vt:lpstr>Analyzing UEFI Files</vt:lpstr>
      <vt:lpstr>Analyzing UEFI Files</vt:lpstr>
      <vt:lpstr>Analyzing UEFI Files with IDA</vt:lpstr>
      <vt:lpstr>Analyzing UEFI Files with IDA</vt:lpstr>
      <vt:lpstr>Analyzing UEFI Files with IDA</vt:lpstr>
      <vt:lpstr>Analyzing UEFI Files with IDA</vt:lpstr>
      <vt:lpstr>Analyzing UEFI Files with IDA</vt:lpstr>
      <vt:lpstr>Analyzing UEFI Files with IDA</vt:lpstr>
      <vt:lpstr>Analyzing UEFI Files with IDA</vt:lpstr>
      <vt:lpstr>Analyzing UEFI Files with IDA</vt:lpstr>
      <vt:lpstr>PowerPoint Presentation</vt:lpstr>
      <vt:lpstr>Analyzing UEFI Files with IDA</vt:lpstr>
      <vt:lpstr>PowerPoint Presentation</vt:lpstr>
      <vt:lpstr>Analyzing UEFI Files with IDA</vt:lpstr>
      <vt:lpstr>Analyzing UEFI Files with IDA</vt:lpstr>
      <vt:lpstr>Analyzing UEFI Files with IDA</vt:lpstr>
      <vt:lpstr>Analyzing UEFI Files with IDA</vt:lpstr>
      <vt:lpstr>Analyzing UEFI Files with IDA</vt:lpstr>
      <vt:lpstr>Analyzing UEFI Files with IDA</vt:lpstr>
      <vt:lpstr>Analyzing UEFI Files with IDA</vt:lpstr>
      <vt:lpstr>Analyzing UEFI Files with IDA</vt:lpstr>
      <vt:lpstr>Analyzing UEFI Files with IDA</vt:lpstr>
      <vt:lpstr>Analyzing UEFI Files with IDA</vt:lpstr>
      <vt:lpstr>Analyzing UEFI Files with IDA</vt:lpstr>
      <vt:lpstr>Analyzing UEFI Files with IDA</vt:lpstr>
      <vt:lpstr>Analyzing UEFI Files with IDA</vt:lpstr>
      <vt:lpstr>Analyzing UEFI Files with IDA</vt:lpstr>
      <vt:lpstr>Analyzing UEFI Files with IDA</vt:lpstr>
      <vt:lpstr>UEFI/Secure Boot Summary</vt:lpstr>
      <vt:lpstr>A Locked Down UEFI/BIOS Does the Following:</vt:lpstr>
      <vt:lpstr>PowerPoint Presentation</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BIOS and System Management Mode Security</dc:title>
  <dc:creator>johnb</dc:creator>
  <cp:lastModifiedBy>a</cp:lastModifiedBy>
  <cp:revision>154</cp:revision>
  <dcterms:created xsi:type="dcterms:W3CDTF">2006-08-16T00:00:00Z</dcterms:created>
  <dcterms:modified xsi:type="dcterms:W3CDTF">2015-10-14T06:32:50Z</dcterms:modified>
</cp:coreProperties>
</file>