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56" r:id="rId2"/>
    <p:sldId id="393" r:id="rId3"/>
    <p:sldId id="261" r:id="rId4"/>
    <p:sldId id="264" r:id="rId5"/>
    <p:sldId id="262" r:id="rId6"/>
    <p:sldId id="263" r:id="rId7"/>
    <p:sldId id="265" r:id="rId8"/>
    <p:sldId id="41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9" r:id="rId21"/>
    <p:sldId id="405" r:id="rId22"/>
    <p:sldId id="404" r:id="rId23"/>
    <p:sldId id="280" r:id="rId24"/>
    <p:sldId id="398" r:id="rId25"/>
    <p:sldId id="282" r:id="rId26"/>
    <p:sldId id="374" r:id="rId27"/>
    <p:sldId id="283" r:id="rId28"/>
    <p:sldId id="368" r:id="rId29"/>
    <p:sldId id="286" r:id="rId30"/>
    <p:sldId id="287" r:id="rId31"/>
    <p:sldId id="288" r:id="rId32"/>
    <p:sldId id="289" r:id="rId33"/>
    <p:sldId id="392" r:id="rId34"/>
    <p:sldId id="290" r:id="rId35"/>
    <p:sldId id="373" r:id="rId36"/>
    <p:sldId id="291" r:id="rId37"/>
    <p:sldId id="372" r:id="rId38"/>
    <p:sldId id="292" r:id="rId39"/>
    <p:sldId id="293" r:id="rId40"/>
    <p:sldId id="294" r:id="rId41"/>
    <p:sldId id="295" r:id="rId42"/>
    <p:sldId id="309" r:id="rId43"/>
    <p:sldId id="298" r:id="rId44"/>
    <p:sldId id="310" r:id="rId45"/>
    <p:sldId id="300" r:id="rId46"/>
    <p:sldId id="396" r:id="rId47"/>
    <p:sldId id="301" r:id="rId48"/>
    <p:sldId id="399" r:id="rId49"/>
    <p:sldId id="303" r:id="rId50"/>
    <p:sldId id="304" r:id="rId51"/>
    <p:sldId id="363" r:id="rId52"/>
    <p:sldId id="306" r:id="rId53"/>
    <p:sldId id="307" r:id="rId54"/>
    <p:sldId id="312" r:id="rId55"/>
    <p:sldId id="313" r:id="rId56"/>
    <p:sldId id="315" r:id="rId57"/>
    <p:sldId id="366" r:id="rId58"/>
    <p:sldId id="316" r:id="rId59"/>
    <p:sldId id="317" r:id="rId60"/>
    <p:sldId id="400" r:id="rId61"/>
    <p:sldId id="319" r:id="rId62"/>
    <p:sldId id="308" r:id="rId63"/>
    <p:sldId id="321" r:id="rId64"/>
    <p:sldId id="322" r:id="rId65"/>
    <p:sldId id="323" r:id="rId66"/>
    <p:sldId id="324" r:id="rId67"/>
    <p:sldId id="325" r:id="rId68"/>
    <p:sldId id="327" r:id="rId69"/>
    <p:sldId id="329" r:id="rId70"/>
    <p:sldId id="330" r:id="rId71"/>
    <p:sldId id="401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90" r:id="rId80"/>
    <p:sldId id="410" r:id="rId81"/>
    <p:sldId id="395" r:id="rId82"/>
    <p:sldId id="394" r:id="rId83"/>
    <p:sldId id="408" r:id="rId84"/>
    <p:sldId id="407" r:id="rId85"/>
    <p:sldId id="345" r:id="rId86"/>
    <p:sldId id="411" r:id="rId87"/>
    <p:sldId id="346" r:id="rId88"/>
    <p:sldId id="347" r:id="rId89"/>
    <p:sldId id="378" r:id="rId90"/>
    <p:sldId id="352" r:id="rId91"/>
    <p:sldId id="386" r:id="rId92"/>
    <p:sldId id="387" r:id="rId93"/>
    <p:sldId id="388" r:id="rId94"/>
    <p:sldId id="349" r:id="rId95"/>
    <p:sldId id="350" r:id="rId96"/>
    <p:sldId id="414" r:id="rId97"/>
    <p:sldId id="353" r:id="rId98"/>
    <p:sldId id="354" r:id="rId99"/>
    <p:sldId id="351" r:id="rId100"/>
    <p:sldId id="355" r:id="rId101"/>
    <p:sldId id="365" r:id="rId102"/>
    <p:sldId id="413" r:id="rId103"/>
    <p:sldId id="377" r:id="rId104"/>
    <p:sldId id="357" r:id="rId105"/>
    <p:sldId id="369" r:id="rId106"/>
    <p:sldId id="402" r:id="rId107"/>
    <p:sldId id="359" r:id="rId108"/>
    <p:sldId id="385" r:id="rId109"/>
    <p:sldId id="375" r:id="rId110"/>
    <p:sldId id="361" r:id="rId111"/>
    <p:sldId id="389" r:id="rId112"/>
    <p:sldId id="367" r:id="rId113"/>
    <p:sldId id="403" r:id="rId114"/>
    <p:sldId id="382" r:id="rId115"/>
    <p:sldId id="384" r:id="rId116"/>
    <p:sldId id="360" r:id="rId117"/>
    <p:sldId id="416" r:id="rId1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79" autoAdjust="0"/>
  </p:normalViewPr>
  <p:slideViewPr>
    <p:cSldViewPr snapToGrid="0" snapToObjects="1">
      <p:cViewPr>
        <p:scale>
          <a:sx n="75" d="100"/>
          <a:sy n="75" d="100"/>
        </p:scale>
        <p:origin x="-3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handoutMaster" Target="handoutMasters/handoutMaster1.xml"/><Relationship Id="rId121" Type="http://schemas.openxmlformats.org/officeDocument/2006/relationships/printerSettings" Target="printerSettings/printerSettings1.bin"/><Relationship Id="rId122" Type="http://schemas.openxmlformats.org/officeDocument/2006/relationships/presProps" Target="presProps.xml"/><Relationship Id="rId123" Type="http://schemas.openxmlformats.org/officeDocument/2006/relationships/viewProps" Target="viewProps.xml"/><Relationship Id="rId124" Type="http://schemas.openxmlformats.org/officeDocument/2006/relationships/theme" Target="theme/theme1.xml"/><Relationship Id="rId12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notesMaster" Target="notesMasters/notesMaster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7D1BC-1606-DA43-ACA7-6E218ECF03F7}" type="datetimeFigureOut">
              <a:rPr lang="en-US" smtClean="0"/>
              <a:t>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47C2-97B3-8641-89A3-EE9E379A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FC2BE9DE-2C3A-6D47-BECA-EBEA0307CE20}" type="datetimeFigureOut">
              <a:rPr lang="en-US" smtClean="0"/>
              <a:pPr/>
              <a:t>1/21/14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E51D2B7D-CF0A-BD4B-823C-0B87616CE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15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1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9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9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03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96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5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5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14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4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49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7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8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64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40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7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72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34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6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2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5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7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5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7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65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14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21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08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File:EM_spectrum.svg</a:t>
            </a:r>
            <a:endParaRPr lang="en-US" dirty="0" smtClean="0"/>
          </a:p>
          <a:p>
            <a:r>
              <a:rPr lang="en-US" dirty="0" err="1" smtClean="0"/>
              <a:t>Bidell</a:t>
            </a:r>
            <a:r>
              <a:rPr lang="en-US" dirty="0" smtClean="0"/>
              <a:t>, p 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38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LTE Sec, p 136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220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LTE Sec, p 134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6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6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78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468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LTE Sec, p 134</a:t>
            </a:r>
          </a:p>
          <a:p>
            <a:endParaRPr lang="en-US" dirty="0" smtClean="0"/>
          </a:p>
          <a:p>
            <a:r>
              <a:rPr lang="en-US" dirty="0" smtClean="0"/>
              <a:t>Extended key hierarchy allows fast key refreshing for intra-LTE handovers</a:t>
            </a:r>
          </a:p>
          <a:p>
            <a:endParaRPr lang="en-US" dirty="0" smtClean="0"/>
          </a:p>
          <a:p>
            <a:r>
              <a:rPr lang="en-US" dirty="0" smtClean="0"/>
              <a:t>• Security context transferred in handovers with GERAN/UTRAN</a:t>
            </a:r>
          </a:p>
          <a:p>
            <a:endParaRPr lang="en-US" dirty="0" smtClean="0"/>
          </a:p>
          <a:p>
            <a:r>
              <a:rPr lang="en-US" dirty="0" smtClean="0"/>
              <a:t>• After completion of HO, possibility for key renewal</a:t>
            </a:r>
          </a:p>
          <a:p>
            <a:endParaRPr lang="en-US" dirty="0" smtClean="0"/>
          </a:p>
          <a:p>
            <a:r>
              <a:rPr lang="en-US" dirty="0" smtClean="0"/>
              <a:t>• Possibility to refresh keys also during long sessions with no handovers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468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26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444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444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4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and interactive diagram available at http://</a:t>
            </a:r>
            <a:r>
              <a:rPr lang="en-US" dirty="0" err="1" smtClean="0"/>
              <a:t>reboot.fcc.gov</a:t>
            </a:r>
            <a:r>
              <a:rPr lang="en-US" dirty="0" smtClean="0"/>
              <a:t>/</a:t>
            </a:r>
            <a:r>
              <a:rPr lang="en-US" dirty="0" err="1" smtClean="0"/>
              <a:t>spectrumdashboard</a:t>
            </a:r>
            <a:r>
              <a:rPr lang="en-US" dirty="0" smtClean="0"/>
              <a:t>/</a:t>
            </a:r>
            <a:r>
              <a:rPr lang="en-US" dirty="0" err="1" smtClean="0"/>
              <a:t>searchSpectrum.seam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65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139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139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3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Penetrates walls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9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8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2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D2B7D-CF0A-BD4B-823C-0B87616CE3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9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6CCD-64A5-A942-A5D7-BA49F405D33F}" type="datetime1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EEFC1-B498-F642-9787-03CC8ACA3DF8}" type="datetime1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7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B264-0BAF-5948-8415-D9840A58F37D}" type="datetime1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3C0A-9C58-084B-BD09-D3D98E2B42CD}" type="datetime1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CF5A-6CA2-C44C-A2BC-F3B63798717C}" type="datetime1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4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BA4A-89ED-6D44-B3F2-4E84053C3FA4}" type="datetime1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3B7E-AB9A-194E-BFC7-B1EA170D91B4}" type="datetime1">
              <a:rPr lang="en-US" smtClean="0"/>
              <a:t>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C209-B59D-8646-BF82-1622856274AB}" type="datetime1">
              <a:rPr lang="en-US" smtClean="0"/>
              <a:t>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3A24-E16D-F947-9466-E682DB95FC2D}" type="datetime1">
              <a:rPr lang="en-US" smtClean="0"/>
              <a:t>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D20D-197C-574E-9776-2CF4CBF7F4FA}" type="datetime1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6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7D5F-1BFE-0847-BFBA-E86DFA52183D}" type="datetime1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C941112E-3422-5149-86E7-C94DE784ED00}" type="datetime1">
              <a:rPr lang="en-US" smtClean="0"/>
              <a:t>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AA92FD73-752A-FF4F-A688-7F721A8408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3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www.youtube.com/watch?v=LUnED7LHXfU&amp;list=PLTQB1jBMTaOivTcdpkih9echradaCCK2_&amp;index=13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uJ4CpXQB8w" TargetMode="External"/><Relationship Id="rId4" Type="http://schemas.openxmlformats.org/officeDocument/2006/relationships/hyperlink" Target="http://www.youtube.com/watch?v=886kXEhE90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zR7R6fBr00" TargetMode="External"/><Relationship Id="rId4" Type="http://schemas.openxmlformats.org/officeDocument/2006/relationships/hyperlink" Target="http://www.youtube.com/watch?v=lCcKk8R0LFI" TargetMode="External"/><Relationship Id="rId5" Type="http://schemas.openxmlformats.org/officeDocument/2006/relationships/hyperlink" Target="http://events.ccc.de/congress/2011/Fahrplan/attachments/2022_11-ccc-qcombbdbg.pdf" TargetMode="External"/><Relationship Id="rId6" Type="http://schemas.openxmlformats.org/officeDocument/2006/relationships/hyperlink" Target="http://www.youtube.com/watch?v=XuJ4CpXQB8w" TargetMode="External"/><Relationship Id="rId7" Type="http://schemas.openxmlformats.org/officeDocument/2006/relationships/hyperlink" Target="http://www.youtube.com/watch?v=886kXEhE90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-globecom.org/2012/private/T10F.pdf" TargetMode="External"/><Relationship Id="rId3" Type="http://schemas.openxmlformats.org/officeDocument/2006/relationships/hyperlink" Target="http://jfranklin.me/LTE/Technical_Overview_of_3GPP_LTE.pdf" TargetMode="Externa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franklin.me" TargetMode="External"/><Relationship Id="rId3" Type="http://schemas.openxmlformats.org/officeDocument/2006/relationships/image" Target="../media/image16.png"/></Relationships>
</file>

<file path=ppt/slides/_rels/slide116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extremetech.com/computing/161870-the-humble-sim-card-has-finally-been-hacked-billions-of-phones-at-risk-of-data-theft-premium-rate-scams" TargetMode="External"/><Relationship Id="rId12" Type="http://schemas.openxmlformats.org/officeDocument/2006/relationships/hyperlink" Target="http://www.youtube.com/watch?v=LUnED7LHXfU&amp;list=PLTQB1jBMTaOivTcdpkih9echradaCCK2_&amp;index=13" TargetMode="External"/><Relationship Id="rId13" Type="http://schemas.openxmlformats.org/officeDocument/2006/relationships/hyperlink" Target="http://www.youtube.com/watch?v=TzR7R6fBr00" TargetMode="External"/><Relationship Id="rId14" Type="http://schemas.openxmlformats.org/officeDocument/2006/relationships/hyperlink" Target="http://www.youtube.com/watch?v=lCcKk8R0LFI" TargetMode="External"/><Relationship Id="rId15" Type="http://schemas.openxmlformats.org/officeDocument/2006/relationships/hyperlink" Target="http://events.ccc.de/congress/2011/Fahrplan/attachments/2022_11-ccc-qcombbdbg.pdf" TargetMode="External"/><Relationship Id="rId16" Type="http://schemas.openxmlformats.org/officeDocument/2006/relationships/hyperlink" Target="http://www.3gpp.org/DynaReport/33401.htm" TargetMode="External"/><Relationship Id="rId17" Type="http://schemas.openxmlformats.org/officeDocument/2006/relationships/hyperlink" Target="http://www.etsi.org/deliver/etsi_ts/133100_133199/133102/11.05.01_60/ts_133102v110501p.pdf" TargetMode="External"/><Relationship Id="rId18" Type="http://schemas.openxmlformats.org/officeDocument/2006/relationships/hyperlink" Target="http://www.3gpp.org/DynaReport/36300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ackhat.com/presentations/bh-dc-08/Steve-DHulton/Whitepaper/bh-dc-08-steve-dhulton-WP.pdf" TargetMode="External"/><Relationship Id="rId3" Type="http://schemas.openxmlformats.org/officeDocument/2006/relationships/hyperlink" Target="http://www.youtube.com/watch?v=DU8hg4FTm0g" TargetMode="External"/><Relationship Id="rId4" Type="http://schemas.openxmlformats.org/officeDocument/2006/relationships/hyperlink" Target="https://media.blackhat.com/bh-ad-10/Nohl/BlackHat-AD-2010-Nohl-Attacking-Phone-Privacy-wp.pdf" TargetMode="External"/><Relationship Id="rId5" Type="http://schemas.openxmlformats.org/officeDocument/2006/relationships/hyperlink" Target="https://media.blackhat.com/bh-us-11/Borgaonkar/BH_US_11_RaviNicoKredon_Femtocells-Slides.pdf" TargetMode="External"/><Relationship Id="rId6" Type="http://schemas.openxmlformats.org/officeDocument/2006/relationships/hyperlink" Target="https://media.blackhat.com/bh-dc-11/Perez-Pico/BlackHat_DC_2011_Perez-Pico_Mobile_Attacks-Slides.pdf" TargetMode="External"/><Relationship Id="rId7" Type="http://schemas.openxmlformats.org/officeDocument/2006/relationships/hyperlink" Target="http://research.ics.aalto.fi/publications/bibdb2012/public_pdfs/eccomas.pdf" TargetMode="External"/><Relationship Id="rId8" Type="http://schemas.openxmlformats.org/officeDocument/2006/relationships/hyperlink" Target="http://www.ieee-globecom.org/2012/private/T10F.pdf" TargetMode="External"/><Relationship Id="rId9" Type="http://schemas.openxmlformats.org/officeDocument/2006/relationships/hyperlink" Target="http://tech-books-pdf.googlecode.com/git/LTE/3gppLTE.pdf" TargetMode="External"/><Relationship Id="rId10" Type="http://schemas.openxmlformats.org/officeDocument/2006/relationships/hyperlink" Target="http://www.home.agilent.com/upload/cmc_upload/All/Security_in_the_LTE-SAE_Network.PDF?&amp;cc=US&amp;lc=eng" TargetMode="Externa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commons.wikimedia.org:wiki:File/EM_spectrum.sv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reboot.fcc.gov/spectrumdashboard/searchSpectrum.sea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reativecommons.org/licenses/by-sa/3.0/" TargetMode="Externa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en.wikipedia.org/wiki/File:GSM_SIM_card_evolution.sv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en.wikipedia.org/wiki/File:GSM_SIM_card_evolution.sv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3gpp.org/DynaReport/33401.htm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blackhat.com/bh-ad-10/Nohl/BlackHat-AD-2010-Nohl-Attacking-Phone-Privacy-wp.pdf" TargetMode="External"/><Relationship Id="rId4" Type="http://schemas.openxmlformats.org/officeDocument/2006/relationships/hyperlink" Target="http://www.youtube.com/watch?v=DU8hg4FTm0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ackhat.com/presentations/bh-dc-08/Steve-DHulton/Whitepaper/bh-dc-08-steve-dhulton-WP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3gpp.org/DynaReport/36300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3gpp.org/DynaReport/36300.htm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3gpp.org/DynaReport/36300.htm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.org/deliver/etsi_ts/133100_133199/133102/11.05.01_60/ts_133102v110501p.pdf" TargetMode="External"/><Relationship Id="rId4" Type="http://schemas.openxmlformats.org/officeDocument/2006/relationships/hyperlink" Target="http://www.3gpp.org/DynaReport/33401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etsi.org/deliver/etsi_ts/133100_133199/133102/11.05.01_60/ts_133102v110501p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3gpp.org/DynaReport/33401.htm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3gpp.org/DynaReport/33401.htm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3gpp.org/DynaReport/33401.htm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2472858 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4"/>
          <a:stretch/>
        </p:blipFill>
        <p:spPr>
          <a:xfrm>
            <a:off x="-35278" y="-1"/>
            <a:ext cx="9179277" cy="69220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401" y="427182"/>
            <a:ext cx="8737600" cy="13210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1" y="347812"/>
            <a:ext cx="7937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300" dirty="0">
                <a:latin typeface="Century Gothic"/>
                <a:cs typeface="Century Gothic"/>
              </a:rPr>
              <a:t>An Introduction </a:t>
            </a:r>
            <a:br>
              <a:rPr lang="en-US" sz="4400" spc="300" dirty="0">
                <a:latin typeface="Century Gothic"/>
                <a:cs typeface="Century Gothic"/>
              </a:rPr>
            </a:br>
            <a:r>
              <a:rPr lang="en-US" sz="4400" spc="300" dirty="0">
                <a:latin typeface="Century Gothic"/>
                <a:cs typeface="Century Gothic"/>
              </a:rPr>
              <a:t>	to Cellular Security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9650" y="5901298"/>
            <a:ext cx="4711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Joshua Franklin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5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Wireless spectrum and cellular bands</a:t>
            </a:r>
          </a:p>
          <a:p>
            <a:r>
              <a:rPr lang="en-US" dirty="0" smtClean="0"/>
              <a:t>Important cellular concepts</a:t>
            </a:r>
          </a:p>
          <a:p>
            <a:r>
              <a:rPr lang="en-US" dirty="0" smtClean="0"/>
              <a:t>Overview of cellular standards</a:t>
            </a:r>
          </a:p>
          <a:p>
            <a:r>
              <a:rPr lang="en-US" dirty="0" smtClean="0"/>
              <a:t>Discussion of the following for GSM, UMTS, and LTE:</a:t>
            </a:r>
          </a:p>
          <a:p>
            <a:pPr lvl="1"/>
            <a:r>
              <a:rPr lang="en-US" dirty="0" smtClean="0"/>
              <a:t>Network components </a:t>
            </a:r>
          </a:p>
          <a:p>
            <a:pPr lvl="1"/>
            <a:r>
              <a:rPr lang="en-US" dirty="0" smtClean="0"/>
              <a:t>Security architecture (hardware tokens, authentication, cryptography)</a:t>
            </a:r>
          </a:p>
          <a:p>
            <a:pPr lvl="1"/>
            <a:r>
              <a:rPr lang="en-US" dirty="0" smtClean="0"/>
              <a:t>Threats to these technologies</a:t>
            </a:r>
          </a:p>
          <a:p>
            <a:pPr lvl="1"/>
            <a:r>
              <a:rPr lang="en-US" dirty="0" smtClean="0"/>
              <a:t>Notable attacks</a:t>
            </a:r>
          </a:p>
          <a:p>
            <a:r>
              <a:rPr lang="en-US" dirty="0" smtClean="0"/>
              <a:t>SIM Hacking</a:t>
            </a:r>
            <a:endParaRPr lang="en-US" dirty="0"/>
          </a:p>
          <a:p>
            <a:r>
              <a:rPr lang="en-US" dirty="0" smtClean="0"/>
              <a:t>Baseband Hacking</a:t>
            </a:r>
          </a:p>
          <a:p>
            <a:r>
              <a:rPr lang="en-US" dirty="0" err="1"/>
              <a:t>Femtocells</a:t>
            </a:r>
            <a:endParaRPr lang="en-US" dirty="0"/>
          </a:p>
          <a:p>
            <a:pPr lvl="1"/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320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66351" y="3017077"/>
            <a:ext cx="1702149" cy="13234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sz="2000" i="1" dirty="0" smtClean="0">
              <a:latin typeface="Century Gothic"/>
              <a:cs typeface="Century Gothic"/>
            </a:endParaRPr>
          </a:p>
          <a:p>
            <a:endParaRPr lang="en-US" sz="2000" i="1" dirty="0">
              <a:latin typeface="Century Gothic"/>
              <a:cs typeface="Century Gothic"/>
            </a:endParaRPr>
          </a:p>
          <a:p>
            <a:endParaRPr lang="en-US" sz="2000" i="1" dirty="0" smtClean="0">
              <a:latin typeface="Century Gothic"/>
              <a:cs typeface="Century Gothic"/>
            </a:endParaRPr>
          </a:p>
          <a:p>
            <a:endParaRPr lang="en-US" sz="2000" i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AS Negotiation</a:t>
            </a:r>
            <a:endParaRPr lang="en-US" dirty="0"/>
          </a:p>
        </p:txBody>
      </p:sp>
      <p:cxnSp>
        <p:nvCxnSpPr>
          <p:cNvPr id="7" name="Shape 813"/>
          <p:cNvCxnSpPr/>
          <p:nvPr/>
        </p:nvCxnSpPr>
        <p:spPr>
          <a:xfrm>
            <a:off x="2071500" y="2491825"/>
            <a:ext cx="0" cy="299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814"/>
          <p:cNvCxnSpPr/>
          <p:nvPr/>
        </p:nvCxnSpPr>
        <p:spPr>
          <a:xfrm>
            <a:off x="6719700" y="2491825"/>
            <a:ext cx="0" cy="299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815"/>
          <p:cNvCxnSpPr/>
          <p:nvPr/>
        </p:nvCxnSpPr>
        <p:spPr>
          <a:xfrm>
            <a:off x="2313750" y="4300850"/>
            <a:ext cx="4264199" cy="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816"/>
          <p:cNvSpPr txBox="1"/>
          <p:nvPr/>
        </p:nvSpPr>
        <p:spPr>
          <a:xfrm>
            <a:off x="5866950" y="2020100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/>
              <a:t>MME</a:t>
            </a:r>
          </a:p>
        </p:txBody>
      </p:sp>
      <p:cxnSp>
        <p:nvCxnSpPr>
          <p:cNvPr id="11" name="Shape 817"/>
          <p:cNvCxnSpPr/>
          <p:nvPr/>
        </p:nvCxnSpPr>
        <p:spPr>
          <a:xfrm rot="10800000">
            <a:off x="2213775" y="2846700"/>
            <a:ext cx="4364099" cy="10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" name="Shape 818"/>
          <p:cNvSpPr txBox="1"/>
          <p:nvPr/>
        </p:nvSpPr>
        <p:spPr>
          <a:xfrm>
            <a:off x="2491675" y="2858300"/>
            <a:ext cx="3923100" cy="67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i="1"/>
              <a:t>List of algorithms, AS-MAC</a:t>
            </a:r>
          </a:p>
        </p:txBody>
      </p:sp>
      <p:sp>
        <p:nvSpPr>
          <p:cNvPr id="13" name="Shape 819"/>
          <p:cNvSpPr txBox="1"/>
          <p:nvPr/>
        </p:nvSpPr>
        <p:spPr>
          <a:xfrm>
            <a:off x="1142550" y="2020100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/>
              <a:t>UE</a:t>
            </a:r>
          </a:p>
        </p:txBody>
      </p:sp>
      <p:sp>
        <p:nvSpPr>
          <p:cNvPr id="14" name="Shape 820"/>
          <p:cNvSpPr txBox="1"/>
          <p:nvPr/>
        </p:nvSpPr>
        <p:spPr>
          <a:xfrm>
            <a:off x="2953274" y="2401100"/>
            <a:ext cx="3155425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AS Security Mode Command</a:t>
            </a:r>
          </a:p>
        </p:txBody>
      </p:sp>
      <p:sp>
        <p:nvSpPr>
          <p:cNvPr id="15" name="Shape 821"/>
          <p:cNvSpPr txBox="1"/>
          <p:nvPr/>
        </p:nvSpPr>
        <p:spPr>
          <a:xfrm>
            <a:off x="3092975" y="3899700"/>
            <a:ext cx="27867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AS Security Mode Complete</a:t>
            </a:r>
          </a:p>
        </p:txBody>
      </p:sp>
      <p:sp>
        <p:nvSpPr>
          <p:cNvPr id="16" name="Shape 822"/>
          <p:cNvSpPr txBox="1"/>
          <p:nvPr/>
        </p:nvSpPr>
        <p:spPr>
          <a:xfrm>
            <a:off x="2491675" y="4306100"/>
            <a:ext cx="3923100" cy="45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i="1"/>
              <a:t>(AS-MAC)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18" name="Shape 790"/>
          <p:cNvSpPr txBox="1"/>
          <p:nvPr/>
        </p:nvSpPr>
        <p:spPr>
          <a:xfrm>
            <a:off x="-307850" y="3067500"/>
            <a:ext cx="27867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Encrypted with</a:t>
            </a:r>
          </a:p>
        </p:txBody>
      </p:sp>
      <p:grpSp>
        <p:nvGrpSpPr>
          <p:cNvPr id="19" name="Shape 791"/>
          <p:cNvGrpSpPr/>
          <p:nvPr/>
        </p:nvGrpSpPr>
        <p:grpSpPr>
          <a:xfrm>
            <a:off x="552787" y="3322575"/>
            <a:ext cx="1085825" cy="394600"/>
            <a:chOff x="3325150" y="4184575"/>
            <a:chExt cx="1085825" cy="394600"/>
          </a:xfrm>
        </p:grpSpPr>
        <p:sp>
          <p:nvSpPr>
            <p:cNvPr id="20" name="Shape 792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-US" sz="1200" dirty="0" smtClean="0"/>
                <a:t>UP</a:t>
              </a:r>
              <a:r>
                <a:rPr lang="en" sz="1200" dirty="0" smtClean="0"/>
                <a:t>enc</a:t>
              </a:r>
              <a:endParaRPr lang="en" sz="1200" dirty="0"/>
            </a:p>
          </p:txBody>
        </p:sp>
        <p:sp>
          <p:nvSpPr>
            <p:cNvPr id="21" name="Shape 793"/>
            <p:cNvSpPr txBox="1"/>
            <p:nvPr/>
          </p:nvSpPr>
          <p:spPr>
            <a:xfrm>
              <a:off x="3325150" y="41845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/>
                <a:t>K</a:t>
              </a:r>
            </a:p>
          </p:txBody>
        </p:sp>
      </p:grpSp>
      <p:sp>
        <p:nvSpPr>
          <p:cNvPr id="22" name="Shape 794"/>
          <p:cNvSpPr txBox="1"/>
          <p:nvPr/>
        </p:nvSpPr>
        <p:spPr>
          <a:xfrm>
            <a:off x="408850" y="3663000"/>
            <a:ext cx="1765200" cy="45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Protected with</a:t>
            </a:r>
          </a:p>
        </p:txBody>
      </p:sp>
      <p:grpSp>
        <p:nvGrpSpPr>
          <p:cNvPr id="23" name="Shape 795"/>
          <p:cNvGrpSpPr/>
          <p:nvPr/>
        </p:nvGrpSpPr>
        <p:grpSpPr>
          <a:xfrm>
            <a:off x="623312" y="3895100"/>
            <a:ext cx="1085825" cy="394600"/>
            <a:chOff x="3325150" y="4184575"/>
            <a:chExt cx="1085825" cy="394600"/>
          </a:xfrm>
        </p:grpSpPr>
        <p:sp>
          <p:nvSpPr>
            <p:cNvPr id="24" name="Shape 796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-US" sz="1200" dirty="0" smtClean="0"/>
                <a:t>UP</a:t>
              </a:r>
              <a:r>
                <a:rPr lang="en" sz="1200" dirty="0" smtClean="0"/>
                <a:t>int</a:t>
              </a:r>
              <a:endParaRPr lang="en" sz="1200" dirty="0"/>
            </a:p>
          </p:txBody>
        </p:sp>
        <p:sp>
          <p:nvSpPr>
            <p:cNvPr id="25" name="Shape 797"/>
            <p:cNvSpPr txBox="1"/>
            <p:nvPr/>
          </p:nvSpPr>
          <p:spPr>
            <a:xfrm>
              <a:off x="3325150" y="41845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/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00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Signaling Protection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23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Network components create protected channels for each component that it is communicating with, for example:</a:t>
            </a:r>
          </a:p>
          <a:p>
            <a:pPr lvl="1"/>
            <a:r>
              <a:rPr lang="en-US" dirty="0"/>
              <a:t>UE and </a:t>
            </a:r>
            <a:r>
              <a:rPr lang="en-US" dirty="0" err="1"/>
              <a:t>eNB</a:t>
            </a:r>
            <a:r>
              <a:rPr lang="en-US" dirty="0"/>
              <a:t> communicate with a unique key</a:t>
            </a:r>
          </a:p>
          <a:p>
            <a:pPr lvl="1"/>
            <a:r>
              <a:rPr lang="en-US" dirty="0"/>
              <a:t>UE and MME communicate with a unique key </a:t>
            </a:r>
          </a:p>
          <a:p>
            <a:pPr lvl="1"/>
            <a:r>
              <a:rPr lang="en-US" dirty="0" err="1"/>
              <a:t>eNB</a:t>
            </a:r>
            <a:r>
              <a:rPr lang="en-US" dirty="0"/>
              <a:t> and S-GW communicate with a unique key</a:t>
            </a:r>
          </a:p>
          <a:p>
            <a:r>
              <a:rPr lang="en-US" dirty="0"/>
              <a:t>NAS security is always setup if a UE is registered to the network</a:t>
            </a:r>
          </a:p>
          <a:p>
            <a:r>
              <a:rPr lang="en-US" dirty="0"/>
              <a:t>AS security is setup as needed</a:t>
            </a:r>
          </a:p>
          <a:p>
            <a:r>
              <a:rPr lang="en-US" dirty="0"/>
              <a:t>A common claim is that LTE is “fully encrypted”</a:t>
            </a:r>
          </a:p>
          <a:p>
            <a:pPr lvl="1"/>
            <a:r>
              <a:rPr lang="en-US" dirty="0"/>
              <a:t>Initial radio access and signaling is not, but no data is being transmitted at that point</a:t>
            </a:r>
          </a:p>
          <a:p>
            <a:pPr lvl="1"/>
            <a:r>
              <a:rPr lang="en-US" dirty="0"/>
              <a:t>The standard states that ciphering may be provided to RRC-signaling  </a:t>
            </a:r>
          </a:p>
          <a:p>
            <a:pPr lvl="1"/>
            <a:r>
              <a:rPr lang="en-US" dirty="0"/>
              <a:t>“RRC signaling confidentiality is an operator option</a:t>
            </a:r>
            <a:r>
              <a:rPr lang="en-US" dirty="0" smtClean="0"/>
              <a:t>.”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381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Handover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Unfortunately, UEs are constantly on the move</a:t>
            </a:r>
          </a:p>
          <a:p>
            <a:r>
              <a:rPr lang="en-US" dirty="0" smtClean="0"/>
              <a:t>This causes the need to be able to switch from </a:t>
            </a:r>
            <a:r>
              <a:rPr lang="en-US" dirty="0" err="1" smtClean="0"/>
              <a:t>eNB</a:t>
            </a:r>
            <a:r>
              <a:rPr lang="en-US" dirty="0" smtClean="0"/>
              <a:t> to </a:t>
            </a:r>
            <a:r>
              <a:rPr lang="en-US" dirty="0" err="1" smtClean="0"/>
              <a:t>eNB</a:t>
            </a:r>
            <a:r>
              <a:rPr lang="en-US" dirty="0" smtClean="0"/>
              <a:t>, and possibly from network to network</a:t>
            </a:r>
          </a:p>
          <a:p>
            <a:r>
              <a:rPr lang="en-US" dirty="0" smtClean="0"/>
              <a:t>The procedures for this are quite complex as keys and other protected information needs to be transferred or renegotiated</a:t>
            </a:r>
          </a:p>
          <a:p>
            <a:pPr lvl="1"/>
            <a:r>
              <a:rPr lang="en-US" dirty="0" smtClean="0"/>
              <a:t>Cryptographic keys and encryption/integrity algorithms may need to be changed</a:t>
            </a:r>
          </a:p>
          <a:p>
            <a:pPr lvl="1"/>
            <a:r>
              <a:rPr lang="en-US" dirty="0" smtClean="0"/>
              <a:t>Refer to our LTE Security book for additional details and the relevant 3GPP standard for additional information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Security Contexts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Security contexts are a collection of security-related information</a:t>
            </a:r>
          </a:p>
          <a:p>
            <a:pPr lvl="1"/>
            <a:r>
              <a:rPr lang="en-US" dirty="0" smtClean="0"/>
              <a:t>Algorithms, keys, and other parameters </a:t>
            </a:r>
          </a:p>
          <a:p>
            <a:r>
              <a:rPr lang="en-US" dirty="0" smtClean="0"/>
              <a:t>Many contexts are defined:</a:t>
            </a:r>
          </a:p>
          <a:p>
            <a:pPr lvl="1"/>
            <a:r>
              <a:rPr lang="en-US" dirty="0" smtClean="0"/>
              <a:t>NAS and AS </a:t>
            </a:r>
          </a:p>
          <a:p>
            <a:pPr lvl="1"/>
            <a:r>
              <a:rPr lang="en-US" dirty="0" smtClean="0"/>
              <a:t>Current and non-current </a:t>
            </a:r>
          </a:p>
          <a:p>
            <a:pPr lvl="1"/>
            <a:r>
              <a:rPr lang="en-US" dirty="0" smtClean="0"/>
              <a:t>Native and mapped </a:t>
            </a:r>
          </a:p>
          <a:p>
            <a:r>
              <a:rPr lang="en-US" dirty="0" smtClean="0"/>
              <a:t>Depending on sensitivity they are stored in the USIM or the RAM of the 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222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Backwards Compatibility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 times LTE service may be lost and a 2G or 3G system may be available</a:t>
            </a:r>
          </a:p>
          <a:p>
            <a:r>
              <a:rPr lang="en-US" dirty="0" smtClean="0"/>
              <a:t>Security Contexts are mapped from one system to another</a:t>
            </a:r>
          </a:p>
          <a:p>
            <a:r>
              <a:rPr lang="en-US" dirty="0" smtClean="0"/>
              <a:t>A NAS security context is generated if moving to LTE</a:t>
            </a:r>
          </a:p>
          <a:p>
            <a:r>
              <a:rPr lang="en-US" dirty="0" smtClean="0"/>
              <a:t>K[ASME] is used to derive GSM/UMTS security contexts if needed</a:t>
            </a:r>
          </a:p>
          <a:p>
            <a:r>
              <a:rPr lang="en-US" dirty="0" smtClean="0"/>
              <a:t>Once mapping has occurred - a new native security context is reestablished as soon as possible </a:t>
            </a:r>
          </a:p>
          <a:p>
            <a:pPr lvl="1"/>
            <a:r>
              <a:rPr lang="en-US" dirty="0" smtClean="0"/>
              <a:t>AKA can be run again as well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500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Lawful Interception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Lawful interception mechanisms are built into 3GPP standards </a:t>
            </a:r>
          </a:p>
          <a:p>
            <a:r>
              <a:rPr lang="en-US" dirty="0" smtClean="0"/>
              <a:t>Call</a:t>
            </a:r>
            <a:r>
              <a:rPr lang="en-US" dirty="0"/>
              <a:t>/message content and related data provided from certain network elements to </a:t>
            </a:r>
            <a:r>
              <a:rPr lang="en-US" dirty="0" smtClean="0"/>
              <a:t>the </a:t>
            </a:r>
            <a:r>
              <a:rPr lang="en-US" dirty="0"/>
              <a:t>law enforcement </a:t>
            </a:r>
            <a:r>
              <a:rPr lang="en-US" dirty="0" smtClean="0"/>
              <a:t>side</a:t>
            </a:r>
          </a:p>
          <a:p>
            <a:r>
              <a:rPr lang="en-US" dirty="0" smtClean="0"/>
              <a:t>Assumes </a:t>
            </a:r>
            <a:r>
              <a:rPr lang="en-US" dirty="0"/>
              <a:t>typically that the content appears in clear in the network </a:t>
            </a:r>
            <a:r>
              <a:rPr lang="en-US" dirty="0" smtClean="0"/>
              <a:t>element</a:t>
            </a:r>
          </a:p>
          <a:p>
            <a:r>
              <a:rPr lang="en-US" dirty="0" smtClean="0"/>
              <a:t>End</a:t>
            </a:r>
            <a:r>
              <a:rPr lang="en-US" dirty="0"/>
              <a:t>-to-end encryption is still possible if keys are </a:t>
            </a:r>
            <a:r>
              <a:rPr lang="en-US" dirty="0" smtClean="0"/>
              <a:t>provided</a:t>
            </a:r>
          </a:p>
          <a:p>
            <a:r>
              <a:rPr lang="en-US" dirty="0" smtClean="0"/>
              <a:t>No </a:t>
            </a:r>
            <a:r>
              <a:rPr lang="en-US" dirty="0"/>
              <a:t>weak algorithms introduced for LI </a:t>
            </a:r>
            <a:r>
              <a:rPr lang="en-US" dirty="0" smtClean="0"/>
              <a:t>purposes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3GPP algorithms are publicly known </a:t>
            </a:r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variations </a:t>
            </a:r>
            <a:r>
              <a:rPr lang="en-US" dirty="0" smtClean="0"/>
              <a:t>exist</a:t>
            </a:r>
          </a:p>
          <a:p>
            <a:r>
              <a:rPr lang="en-US" dirty="0" smtClean="0"/>
              <a:t>Check TS 33.106, 33.107, and 33.108 more additional information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237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61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61417"/>
            <a:ext cx="10223500" cy="679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4500" y="2447925"/>
            <a:ext cx="8775700" cy="147002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5000" dirty="0" smtClean="0"/>
              <a:t>Research Considerations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580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SIMs can be locked using a PIN</a:t>
            </a:r>
          </a:p>
          <a:p>
            <a:pPr lvl="1"/>
            <a:r>
              <a:rPr lang="en-US" dirty="0" smtClean="0"/>
              <a:t>PIN is required on phone reboot</a:t>
            </a:r>
          </a:p>
          <a:p>
            <a:pPr lvl="1"/>
            <a:r>
              <a:rPr lang="en-US" dirty="0" smtClean="0"/>
              <a:t>If PIN is not provided a special code from the </a:t>
            </a:r>
            <a:r>
              <a:rPr lang="en-US" dirty="0" err="1" smtClean="0"/>
              <a:t>telco</a:t>
            </a:r>
            <a:r>
              <a:rPr lang="en-US" dirty="0" smtClean="0"/>
              <a:t> is required (Personal unlocking key = PUK)</a:t>
            </a:r>
          </a:p>
          <a:p>
            <a:r>
              <a:rPr lang="en-US" dirty="0" smtClean="0"/>
              <a:t>Stamped on most SIMs is the </a:t>
            </a:r>
            <a:r>
              <a:rPr lang="en-US" dirty="0"/>
              <a:t>ICCID </a:t>
            </a:r>
            <a:r>
              <a:rPr lang="en-US" dirty="0" smtClean="0"/>
              <a:t>(Integrated </a:t>
            </a:r>
            <a:r>
              <a:rPr lang="en-US" dirty="0"/>
              <a:t>Circuit Card </a:t>
            </a:r>
            <a:r>
              <a:rPr lang="en-US" dirty="0" smtClean="0"/>
              <a:t>Identifier</a:t>
            </a:r>
          </a:p>
          <a:p>
            <a:pPr lvl="1"/>
            <a:r>
              <a:rPr lang="en-US" dirty="0" smtClean="0"/>
              <a:t>18 digit unique identifier for the SIM</a:t>
            </a:r>
          </a:p>
          <a:p>
            <a:r>
              <a:rPr lang="en-US" dirty="0" smtClean="0"/>
              <a:t>SIMs are updated by over the air (OTA) text messages never displayed to a user </a:t>
            </a:r>
          </a:p>
          <a:p>
            <a:r>
              <a:rPr lang="en-US" dirty="0" smtClean="0"/>
              <a:t>Rooting SIM Cards, </a:t>
            </a:r>
            <a:r>
              <a:rPr lang="en-US" dirty="0" smtClean="0">
                <a:hlinkClick r:id="rId3"/>
              </a:rPr>
              <a:t>Blackhat 2013</a:t>
            </a:r>
            <a:endParaRPr lang="en-US" dirty="0" smtClean="0"/>
          </a:p>
          <a:p>
            <a:r>
              <a:rPr lang="en-US" dirty="0" smtClean="0"/>
              <a:t>SIM Forensics</a:t>
            </a:r>
          </a:p>
          <a:p>
            <a:pPr lvl="1"/>
            <a:r>
              <a:rPr lang="en-US" dirty="0" smtClean="0"/>
              <a:t>Exploring the OS of the SIM, looking for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1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 Hacking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108</a:t>
            </a:fld>
            <a:endParaRPr lang="en-US"/>
          </a:p>
        </p:txBody>
      </p:sp>
      <p:pic>
        <p:nvPicPr>
          <p:cNvPr id="8" name="Picture 7" descr="SIM-circuit-edit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6897" r="5771" b="3065"/>
          <a:stretch/>
        </p:blipFill>
        <p:spPr>
          <a:xfrm>
            <a:off x="736600" y="2006600"/>
            <a:ext cx="3619500" cy="2984500"/>
          </a:xfrm>
          <a:prstGeom prst="rect">
            <a:avLst/>
          </a:prstGeom>
        </p:spPr>
      </p:pic>
      <p:pic>
        <p:nvPicPr>
          <p:cNvPr id="9" name="Picture 8" descr="SIM-front-edite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 t="15333" r="9025" b="6000"/>
          <a:stretch/>
        </p:blipFill>
        <p:spPr>
          <a:xfrm>
            <a:off x="4864099" y="1993900"/>
            <a:ext cx="3733801" cy="299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298427">
            <a:off x="5527499" y="2359403"/>
            <a:ext cx="205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latin typeface="Arial"/>
                <a:cs typeface="Arial"/>
              </a:rPr>
              <a:t>8991101200</a:t>
            </a:r>
            <a:endParaRPr lang="en-US" sz="2000" spc="3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21298427">
            <a:off x="5578299" y="2749337"/>
            <a:ext cx="205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latin typeface="Arial"/>
                <a:cs typeface="Arial"/>
              </a:rPr>
              <a:t>003204510</a:t>
            </a:r>
            <a:endParaRPr lang="en-US" sz="2000" spc="300" dirty="0">
              <a:latin typeface="Arial"/>
              <a:cs typeface="Arial"/>
            </a:endParaRPr>
          </a:p>
        </p:txBody>
      </p:sp>
      <p:sp>
        <p:nvSpPr>
          <p:cNvPr id="13" name="Shape 725"/>
          <p:cNvSpPr txBox="1"/>
          <p:nvPr/>
        </p:nvSpPr>
        <p:spPr>
          <a:xfrm>
            <a:off x="2343839" y="1417638"/>
            <a:ext cx="2051725" cy="51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  <a:cs typeface="Century Gothic"/>
              </a:rPr>
              <a:t>Metal Contact</a:t>
            </a:r>
            <a:endParaRPr lang="en" dirty="0">
              <a:latin typeface="Century Gothic"/>
              <a:cs typeface="Century Gothic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86667" y="1868406"/>
            <a:ext cx="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3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641575" y="3098809"/>
            <a:ext cx="3708424" cy="999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4013202"/>
            <a:ext cx="8111066" cy="7450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913441" y="3352800"/>
            <a:ext cx="558826" cy="25399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 Hacking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109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3014141"/>
            <a:ext cx="1473200" cy="169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4758261"/>
            <a:ext cx="8111066" cy="169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61200" y="3031074"/>
            <a:ext cx="1473200" cy="169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13441" y="3048010"/>
            <a:ext cx="0" cy="575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8133" y="3048007"/>
            <a:ext cx="0" cy="575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96534" y="3623733"/>
            <a:ext cx="7450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49999" y="3623730"/>
            <a:ext cx="7450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41575" y="3606797"/>
            <a:ext cx="26" cy="42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49971" y="3623730"/>
            <a:ext cx="26" cy="42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1575" y="4013201"/>
            <a:ext cx="3708424" cy="169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553199" y="3352800"/>
            <a:ext cx="524933" cy="26246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251201" y="3098809"/>
            <a:ext cx="2540000" cy="279392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159002" y="3014141"/>
            <a:ext cx="4656666" cy="8466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640668" y="3450168"/>
            <a:ext cx="1744133" cy="41063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7200" y="3014141"/>
            <a:ext cx="1473200" cy="11345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95066" y="3048007"/>
            <a:ext cx="1473200" cy="11345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77975" y="3623742"/>
            <a:ext cx="863600" cy="457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49945" y="3623749"/>
            <a:ext cx="863600" cy="457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hape 725"/>
          <p:cNvSpPr txBox="1"/>
          <p:nvPr/>
        </p:nvSpPr>
        <p:spPr>
          <a:xfrm>
            <a:off x="1277039" y="1891646"/>
            <a:ext cx="2051725" cy="51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  <a:cs typeface="Century Gothic"/>
              </a:rPr>
              <a:t>Metal Contact</a:t>
            </a:r>
            <a:endParaRPr lang="en" dirty="0">
              <a:latin typeface="Century Gothic"/>
              <a:cs typeface="Century Gothic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319867" y="2342414"/>
            <a:ext cx="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hape 725"/>
          <p:cNvSpPr txBox="1"/>
          <p:nvPr/>
        </p:nvSpPr>
        <p:spPr>
          <a:xfrm>
            <a:off x="1727176" y="5379908"/>
            <a:ext cx="2051725" cy="51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  <a:cs typeface="Century Gothic"/>
              </a:rPr>
              <a:t>Plastic Card Body</a:t>
            </a:r>
            <a:endParaRPr lang="en" dirty="0">
              <a:latin typeface="Century Gothic"/>
              <a:cs typeface="Century Gothic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770004" y="4916294"/>
            <a:ext cx="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hape 725"/>
          <p:cNvSpPr txBox="1"/>
          <p:nvPr/>
        </p:nvSpPr>
        <p:spPr>
          <a:xfrm>
            <a:off x="3925702" y="1784796"/>
            <a:ext cx="2051725" cy="51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  <a:cs typeface="Century Gothic"/>
              </a:rPr>
              <a:t>Chip</a:t>
            </a:r>
            <a:endParaRPr lang="en" dirty="0">
              <a:latin typeface="Century Gothic"/>
              <a:cs typeface="Century Gothic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968530" y="2235564"/>
            <a:ext cx="0" cy="1214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065840" y="3098809"/>
            <a:ext cx="880559" cy="253992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45161" y="3098809"/>
            <a:ext cx="880559" cy="25399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70164" y="5101128"/>
            <a:ext cx="4572000" cy="64633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The UICC </a:t>
            </a:r>
            <a:r>
              <a:rPr lang="en-US" dirty="0" smtClean="0">
                <a:latin typeface="Century Gothic"/>
                <a:cs typeface="Century Gothic"/>
              </a:rPr>
              <a:t>contains a CPU</a:t>
            </a:r>
            <a:r>
              <a:rPr lang="en-US" dirty="0">
                <a:latin typeface="Century Gothic"/>
                <a:cs typeface="Century Gothic"/>
              </a:rPr>
              <a:t>, ROM, RAM, EEPROM and I/</a:t>
            </a:r>
            <a:r>
              <a:rPr lang="en-US" dirty="0" smtClean="0">
                <a:latin typeface="Century Gothic"/>
                <a:cs typeface="Century Gothic"/>
              </a:rPr>
              <a:t>O, and metal contacts.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67" y="6488668"/>
            <a:ext cx="551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Adopted from Anthony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 smtClean="0">
                <a:latin typeface="Century Gothic"/>
                <a:cs typeface="Century Gothic"/>
              </a:rPr>
              <a:t>Sebastian in references 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26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LTE is Long Term Evolution</a:t>
            </a:r>
          </a:p>
          <a:p>
            <a:r>
              <a:rPr lang="en-US" dirty="0" smtClean="0"/>
              <a:t>Fourth generation cellular technology standard from the 3rd Generation Partnership Project (3GPP)</a:t>
            </a:r>
          </a:p>
          <a:p>
            <a:r>
              <a:rPr lang="en-US" dirty="0" smtClean="0"/>
              <a:t>Deployed worldwide and installations are increasing</a:t>
            </a:r>
          </a:p>
          <a:p>
            <a:r>
              <a:rPr lang="en-US" dirty="0" smtClean="0"/>
              <a:t>All implementations must meet baseline requirements</a:t>
            </a:r>
          </a:p>
          <a:p>
            <a:pPr lvl="1"/>
            <a:r>
              <a:rPr lang="en-US" dirty="0" smtClean="0"/>
              <a:t>Increased Speed</a:t>
            </a:r>
          </a:p>
          <a:p>
            <a:pPr lvl="1"/>
            <a:r>
              <a:rPr lang="en-US" dirty="0" smtClean="0"/>
              <a:t>Multiple Antennas (i.e., MIMO)</a:t>
            </a:r>
          </a:p>
          <a:p>
            <a:pPr lvl="1"/>
            <a:r>
              <a:rPr lang="en-US" dirty="0" smtClean="0"/>
              <a:t>IP-based network (All circuits are gone/fried!)</a:t>
            </a:r>
          </a:p>
          <a:p>
            <a:pPr lvl="1"/>
            <a:r>
              <a:rPr lang="en-US" dirty="0" smtClean="0"/>
              <a:t>New air interface: OFDMA (Orthogonal Frequency-Division Multiple Access)</a:t>
            </a:r>
          </a:p>
          <a:p>
            <a:pPr lvl="1"/>
            <a:r>
              <a:rPr lang="en-US" dirty="0" smtClean="0"/>
              <a:t>Also includes duplexing, timing, carrier spacing, coding... </a:t>
            </a:r>
          </a:p>
          <a:p>
            <a:r>
              <a:rPr lang="en-US" dirty="0" smtClean="0"/>
              <a:t>LTE is always evolving and 3GPP often drops new “releases”</a:t>
            </a:r>
          </a:p>
          <a:p>
            <a:pPr lvl="1"/>
            <a:r>
              <a:rPr lang="en-US" dirty="0" smtClean="0"/>
              <a:t>This class is modeled around LTE-Advanced, but we won’t dig deep enough to tell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802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Femtocells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Often runs a Linux </a:t>
            </a:r>
            <a:r>
              <a:rPr lang="en-US" dirty="0" err="1" smtClean="0"/>
              <a:t>distro</a:t>
            </a:r>
            <a:endParaRPr lang="en-US" dirty="0" smtClean="0"/>
          </a:p>
          <a:p>
            <a:pPr lvl="1"/>
            <a:r>
              <a:rPr lang="en-US" dirty="0" smtClean="0"/>
              <a:t>To be used maliciously, root access is required</a:t>
            </a:r>
          </a:p>
          <a:p>
            <a:r>
              <a:rPr lang="en-US" dirty="0" smtClean="0"/>
              <a:t>Previous </a:t>
            </a:r>
            <a:r>
              <a:rPr lang="en-US" dirty="0" err="1" smtClean="0"/>
              <a:t>femtocell</a:t>
            </a:r>
            <a:r>
              <a:rPr lang="en-US" dirty="0" smtClean="0"/>
              <a:t> hacks exploit software vulnerabilities and factory reset procedures</a:t>
            </a:r>
          </a:p>
          <a:p>
            <a:r>
              <a:rPr lang="en-US" dirty="0" smtClean="0"/>
              <a:t>Phones automatically attach to the tower with the strongest signal, which is typically the closest tower</a:t>
            </a:r>
          </a:p>
          <a:p>
            <a:r>
              <a:rPr lang="en-US" dirty="0" smtClean="0"/>
              <a:t>IMSI-catcher – </a:t>
            </a:r>
            <a:r>
              <a:rPr lang="en-US" dirty="0" err="1" smtClean="0"/>
              <a:t>femtocell</a:t>
            </a:r>
            <a:r>
              <a:rPr lang="en-US" dirty="0" smtClean="0"/>
              <a:t> that is configured to look like a real base station to steal IMSIs from nearby devices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u</a:t>
            </a:r>
            <a:r>
              <a:rPr lang="en-US" dirty="0" smtClean="0"/>
              <a:t>sed by law enforcement </a:t>
            </a:r>
          </a:p>
          <a:p>
            <a:pPr lvl="1"/>
            <a:r>
              <a:rPr lang="en-US" dirty="0" smtClean="0"/>
              <a:t>IMSIs are important for device/subscriber tracking and call interception </a:t>
            </a:r>
          </a:p>
          <a:p>
            <a:r>
              <a:rPr lang="en-US" dirty="0" err="1" smtClean="0"/>
              <a:t>Femtocells</a:t>
            </a:r>
            <a:r>
              <a:rPr lang="en-US" dirty="0" smtClean="0"/>
              <a:t>: A poisonous needle in the operator’s hay stack, </a:t>
            </a:r>
            <a:r>
              <a:rPr lang="en-US" dirty="0" err="1" smtClean="0">
                <a:hlinkClick r:id="rId3"/>
              </a:rPr>
              <a:t>Borgaonkar</a:t>
            </a:r>
            <a:r>
              <a:rPr lang="en-US" dirty="0" smtClean="0">
                <a:hlinkClick r:id="rId3"/>
              </a:rPr>
              <a:t> et al at Blackhat 2011</a:t>
            </a:r>
            <a:endParaRPr lang="en-US" dirty="0" smtClean="0"/>
          </a:p>
          <a:p>
            <a:r>
              <a:rPr lang="en-US" dirty="0" smtClean="0"/>
              <a:t>Traffic Interception &amp; Remote Mobile Phone Cloning with a Compromised CDMA </a:t>
            </a:r>
            <a:r>
              <a:rPr lang="en-US" dirty="0" err="1" smtClean="0"/>
              <a:t>Femtocell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Doug </a:t>
            </a:r>
            <a:r>
              <a:rPr lang="en-US" dirty="0" err="1" smtClean="0">
                <a:hlinkClick r:id="rId4"/>
              </a:rPr>
              <a:t>DePerry</a:t>
            </a:r>
            <a:r>
              <a:rPr lang="en-US" dirty="0" smtClean="0">
                <a:hlinkClick r:id="rId4"/>
              </a:rPr>
              <a:t> et al Defcon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HeNB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Home </a:t>
            </a:r>
            <a:r>
              <a:rPr lang="en-US" dirty="0" err="1" smtClean="0"/>
              <a:t>eNode</a:t>
            </a:r>
            <a:r>
              <a:rPr lang="en-US" dirty="0" smtClean="0"/>
              <a:t> </a:t>
            </a:r>
            <a:r>
              <a:rPr lang="en-US" dirty="0" err="1" smtClean="0"/>
              <a:t>Bs</a:t>
            </a:r>
            <a:r>
              <a:rPr lang="en-US" dirty="0" smtClean="0"/>
              <a:t> (</a:t>
            </a:r>
            <a:r>
              <a:rPr lang="en-US" dirty="0" err="1" smtClean="0"/>
              <a:t>HeNBs</a:t>
            </a:r>
            <a:r>
              <a:rPr lang="en-US" dirty="0" smtClean="0"/>
              <a:t>) connect to the backhaul via a distinct Security Gateway (</a:t>
            </a:r>
            <a:r>
              <a:rPr lang="en-US" dirty="0" err="1" smtClean="0"/>
              <a:t>SeGW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Tunnel is protected with </a:t>
            </a:r>
            <a:r>
              <a:rPr lang="en-US" dirty="0" err="1" smtClean="0"/>
              <a:t>IPsec</a:t>
            </a:r>
            <a:endParaRPr lang="en-US" dirty="0" smtClean="0"/>
          </a:p>
          <a:p>
            <a:r>
              <a:rPr lang="en-US" dirty="0" smtClean="0"/>
              <a:t>A hardware root of trust is included in modern </a:t>
            </a:r>
            <a:r>
              <a:rPr lang="en-US" dirty="0" err="1" smtClean="0"/>
              <a:t>HeNBs</a:t>
            </a:r>
            <a:endParaRPr lang="en-US" dirty="0" smtClean="0"/>
          </a:p>
          <a:p>
            <a:pPr lvl="1"/>
            <a:r>
              <a:rPr lang="en-US" dirty="0" smtClean="0"/>
              <a:t>Used to assist in secure boot and integrity check</a:t>
            </a:r>
          </a:p>
          <a:p>
            <a:pPr lvl="1"/>
            <a:r>
              <a:rPr lang="en-US" dirty="0" smtClean="0"/>
              <a:t>Ensures that upon boot, key firmware and other sensitive security parameters are not modified</a:t>
            </a:r>
          </a:p>
          <a:p>
            <a:r>
              <a:rPr lang="en-US" dirty="0" smtClean="0"/>
              <a:t>The status of integrity checks are communicated to the </a:t>
            </a:r>
            <a:r>
              <a:rPr lang="en-US" dirty="0" err="1" smtClean="0"/>
              <a:t>SeGW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4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Baseband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Going through baseband, one can attack the cellular software stack and the mobile operating system (i.e., Android, 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Often leads to unlocking</a:t>
            </a:r>
          </a:p>
          <a:p>
            <a:r>
              <a:rPr lang="en-US" dirty="0"/>
              <a:t>Some cellular stacks leverage legacy code</a:t>
            </a:r>
          </a:p>
          <a:p>
            <a:pPr lvl="1"/>
            <a:r>
              <a:rPr lang="en-US" dirty="0"/>
              <a:t>Often missing ASLR, NX, heap protection</a:t>
            </a:r>
          </a:p>
          <a:p>
            <a:pPr lvl="1"/>
            <a:r>
              <a:rPr lang="en-US" dirty="0"/>
              <a:t>Code not publicly available, reverse engineering of leaked binaries necessary </a:t>
            </a:r>
          </a:p>
          <a:p>
            <a:r>
              <a:rPr lang="en-US" dirty="0"/>
              <a:t>Allows injection of packets via the air interface</a:t>
            </a:r>
          </a:p>
          <a:p>
            <a:r>
              <a:rPr lang="en-US" dirty="0"/>
              <a:t>The IMEISV + IMEI often identifies the baseband software version</a:t>
            </a:r>
          </a:p>
          <a:p>
            <a:r>
              <a:rPr lang="en-US" dirty="0"/>
              <a:t>You may need an external clock to assist with timing, as precision is required</a:t>
            </a:r>
          </a:p>
          <a:p>
            <a:r>
              <a:rPr lang="en-US" dirty="0"/>
              <a:t>Notable work includes </a:t>
            </a:r>
            <a:r>
              <a:rPr lang="en-US" dirty="0">
                <a:hlinkClick r:id="rId3"/>
              </a:rPr>
              <a:t>R.-P. Weinmann 2010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R.-P. Weignmann 2013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Guillaume Delugre</a:t>
            </a:r>
            <a:endParaRPr lang="en-US" dirty="0"/>
          </a:p>
          <a:p>
            <a:r>
              <a:rPr lang="en-US" dirty="0" err="1"/>
              <a:t>Femtocells</a:t>
            </a:r>
            <a:r>
              <a:rPr lang="en-US" dirty="0"/>
              <a:t>: A poisonous needle in the operator’s hay stack, </a:t>
            </a:r>
            <a:r>
              <a:rPr lang="en-US" dirty="0">
                <a:hlinkClick r:id="rId6"/>
              </a:rPr>
              <a:t>Borgaonkar et al at Blackhat 2011</a:t>
            </a:r>
            <a:endParaRPr lang="en-US" dirty="0"/>
          </a:p>
          <a:p>
            <a:r>
              <a:rPr lang="en-US" dirty="0"/>
              <a:t>Traffic Interception &amp; Remote Mobile Phone Cloning with a Compromised CDMA </a:t>
            </a:r>
            <a:r>
              <a:rPr lang="en-US" dirty="0" err="1"/>
              <a:t>Femtocell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Doug DePerry et al Defcon </a:t>
            </a:r>
            <a:r>
              <a:rPr lang="en-US" dirty="0" smtClean="0">
                <a:hlinkClick r:id="rId7"/>
              </a:rPr>
              <a:t>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61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61417"/>
            <a:ext cx="10223500" cy="679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447925"/>
            <a:ext cx="7772400" cy="147002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FIN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80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detailed security information can be found within:</a:t>
            </a:r>
          </a:p>
          <a:p>
            <a:pPr lvl="1"/>
            <a:r>
              <a:rPr lang="en-US" i="1" dirty="0" smtClean="0"/>
              <a:t>LTE Security</a:t>
            </a:r>
            <a:r>
              <a:rPr lang="en-US" dirty="0" smtClean="0"/>
              <a:t> book, </a:t>
            </a:r>
          </a:p>
          <a:p>
            <a:pPr lvl="1"/>
            <a:r>
              <a:rPr lang="en-US" dirty="0" smtClean="0"/>
              <a:t>3GPP Standards (TS 33.401 especially), and </a:t>
            </a:r>
          </a:p>
          <a:p>
            <a:pPr lvl="1"/>
            <a:r>
              <a:rPr lang="en-US" dirty="0" smtClean="0"/>
              <a:t>Various presentations and whitepapers throughout the web:</a:t>
            </a:r>
          </a:p>
          <a:p>
            <a:pPr lvl="2"/>
            <a:r>
              <a:rPr lang="en-US" i="1" dirty="0" smtClean="0">
                <a:hlinkClick r:id="rId2"/>
              </a:rPr>
              <a:t>Security </a:t>
            </a:r>
            <a:r>
              <a:rPr lang="en-US" i="1" dirty="0">
                <a:hlinkClick r:id="rId2"/>
              </a:rPr>
              <a:t>Investigation in </a:t>
            </a:r>
            <a:r>
              <a:rPr lang="en-US" i="1" dirty="0" smtClean="0">
                <a:hlinkClick r:id="rId2"/>
              </a:rPr>
              <a:t>4G </a:t>
            </a:r>
            <a:r>
              <a:rPr lang="en-US" i="1" dirty="0">
                <a:hlinkClick r:id="rId2"/>
              </a:rPr>
              <a:t>LTE Wireless </a:t>
            </a:r>
            <a:r>
              <a:rPr lang="en-US" i="1" dirty="0" smtClean="0">
                <a:hlinkClick r:id="rId2"/>
              </a:rPr>
              <a:t>Networks</a:t>
            </a:r>
            <a:endParaRPr lang="en-US" i="1" dirty="0" smtClean="0"/>
          </a:p>
          <a:p>
            <a:pPr lvl="2"/>
            <a:r>
              <a:rPr lang="en-US" dirty="0" smtClean="0">
                <a:hlinkClick r:id="rId3"/>
              </a:rPr>
              <a:t>Technical Overview of 3GPP LTE</a:t>
            </a:r>
            <a:endParaRPr lang="en-US" dirty="0" smtClean="0"/>
          </a:p>
          <a:p>
            <a:r>
              <a:rPr lang="en-US" dirty="0" smtClean="0"/>
              <a:t>There’s a lot more to cellular security than what is contained within this presentation </a:t>
            </a:r>
          </a:p>
          <a:p>
            <a:pPr lvl="1"/>
            <a:r>
              <a:rPr lang="en-US" dirty="0" smtClean="0"/>
              <a:t>Study up!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3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 ||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0700" cy="3048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 want this presentation to be accurate</a:t>
            </a:r>
          </a:p>
          <a:p>
            <a:pPr lvl="1"/>
            <a:r>
              <a:rPr lang="en-US" dirty="0" smtClean="0"/>
              <a:t>Please report errors and omissions (acknowledgement will be provided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Many links went dark while developing this </a:t>
            </a:r>
            <a:r>
              <a:rPr lang="en-US" dirty="0" smtClean="0"/>
              <a:t>presentation</a:t>
            </a:r>
            <a:endParaRPr lang="en-US" dirty="0" smtClean="0"/>
          </a:p>
          <a:p>
            <a:pPr lvl="1"/>
            <a:r>
              <a:rPr lang="en-US" dirty="0" smtClean="0"/>
              <a:t>External </a:t>
            </a:r>
            <a:r>
              <a:rPr lang="en-US" dirty="0" smtClean="0"/>
              <a:t>documents </a:t>
            </a:r>
            <a:r>
              <a:rPr lang="en-US" dirty="0" smtClean="0"/>
              <a:t>and references (other than videos) are also hosted on my personal domain </a:t>
            </a:r>
            <a:r>
              <a:rPr lang="en-US" dirty="0" smtClean="0"/>
              <a:t>to ensure they live on 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links are properly referenced in the final slide</a:t>
            </a:r>
          </a:p>
          <a:p>
            <a:r>
              <a:rPr lang="en-US" i="1" dirty="0" smtClean="0"/>
              <a:t>Cellular Security - Part 2</a:t>
            </a:r>
            <a:r>
              <a:rPr lang="en-US" dirty="0" smtClean="0"/>
              <a:t> will include a much deeper analysis of LTE networking protocols, crypto, IMS, handover, network interconnection, SIM forensics, and SIM/baseband hacking</a:t>
            </a:r>
          </a:p>
          <a:p>
            <a:pPr lvl="1"/>
            <a:r>
              <a:rPr lang="en-US" dirty="0" smtClean="0"/>
              <a:t>And other requested topics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758035"/>
            <a:ext cx="49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Joshua Franklin</a:t>
            </a:r>
          </a:p>
          <a:p>
            <a:r>
              <a:rPr lang="en-US" dirty="0" smtClean="0">
                <a:latin typeface="Century Gothic"/>
                <a:cs typeface="Century Gothic"/>
                <a:hlinkClick r:id="rId2"/>
              </a:rPr>
              <a:t>www.jfranklin.me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i="1" dirty="0" smtClean="0">
                <a:latin typeface="Century Gothic"/>
                <a:cs typeface="Century Gothic"/>
              </a:rPr>
              <a:t>josh dot </a:t>
            </a:r>
            <a:r>
              <a:rPr lang="en-US" i="1" dirty="0" err="1" smtClean="0">
                <a:latin typeface="Century Gothic"/>
                <a:cs typeface="Century Gothic"/>
              </a:rPr>
              <a:t>michael</a:t>
            </a:r>
            <a:r>
              <a:rPr lang="en-US" i="1" dirty="0" smtClean="0">
                <a:latin typeface="Century Gothic"/>
                <a:cs typeface="Century Gothic"/>
              </a:rPr>
              <a:t> dot franklin at </a:t>
            </a:r>
            <a:r>
              <a:rPr lang="en-US" i="1" dirty="0" err="1" smtClean="0">
                <a:latin typeface="Century Gothic"/>
                <a:cs typeface="Century Gothic"/>
              </a:rPr>
              <a:t>gmail</a:t>
            </a:r>
            <a:endParaRPr lang="en-US" i="1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66" y="5801514"/>
            <a:ext cx="964955" cy="526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4200" y="5732155"/>
            <a:ext cx="27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–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smtClean="0">
                <a:latin typeface="Century Gothic"/>
                <a:cs typeface="Century Gothic"/>
              </a:rPr>
              <a:t>@</a:t>
            </a:r>
            <a:r>
              <a:rPr lang="en-US" sz="2800" dirty="0" err="1" smtClean="0">
                <a:latin typeface="Century Gothic"/>
                <a:cs typeface="Century Gothic"/>
              </a:rPr>
              <a:t>thejoshpit</a:t>
            </a:r>
            <a:endParaRPr lang="en-US" sz="280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233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Resources &amp;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dirty="0" smtClean="0">
                <a:cs typeface="Century Gothic"/>
              </a:rPr>
              <a:t>[Hulton08] </a:t>
            </a:r>
            <a:r>
              <a:rPr lang="en-US" sz="1800" dirty="0" err="1" smtClean="0">
                <a:cs typeface="Century Gothic"/>
              </a:rPr>
              <a:t>Hulton</a:t>
            </a:r>
            <a:r>
              <a:rPr lang="en-US" sz="1800" dirty="0" smtClean="0">
                <a:cs typeface="Century Gothic"/>
              </a:rPr>
              <a:t>, Steve, </a:t>
            </a:r>
            <a:r>
              <a:rPr lang="en-US" sz="1800" dirty="0" smtClean="0">
                <a:cs typeface="Century Gothic"/>
                <a:hlinkClick r:id="rId2"/>
              </a:rPr>
              <a:t>Intercepting GSM Traffic</a:t>
            </a:r>
            <a:r>
              <a:rPr lang="en-US" sz="1800" dirty="0" smtClean="0">
                <a:cs typeface="Century Gothic"/>
              </a:rPr>
              <a:t>, Black Hat 2008.</a:t>
            </a:r>
            <a:endParaRPr lang="en-US" sz="1800" dirty="0">
              <a:cs typeface="Century Gothic"/>
            </a:endParaRPr>
          </a:p>
          <a:p>
            <a:r>
              <a:rPr lang="en-US" sz="1800" dirty="0" smtClean="0">
                <a:cs typeface="Century Gothic"/>
              </a:rPr>
              <a:t>Paget, </a:t>
            </a:r>
            <a:r>
              <a:rPr lang="en-US" sz="1800" dirty="0" smtClean="0">
                <a:cs typeface="Century Gothic"/>
                <a:hlinkClick r:id="rId3"/>
              </a:rPr>
              <a:t>Practical Cellphone Spying</a:t>
            </a:r>
            <a:r>
              <a:rPr lang="en-US" sz="1800" dirty="0" smtClean="0">
                <a:cs typeface="Century Gothic"/>
              </a:rPr>
              <a:t>, </a:t>
            </a:r>
            <a:r>
              <a:rPr lang="en-US" sz="1800" dirty="0" err="1" smtClean="0">
                <a:cs typeface="Century Gothic"/>
              </a:rPr>
              <a:t>Defcon</a:t>
            </a:r>
            <a:r>
              <a:rPr lang="en-US" sz="1800" dirty="0" smtClean="0">
                <a:cs typeface="Century Gothic"/>
              </a:rPr>
              <a:t> 2010. </a:t>
            </a:r>
          </a:p>
          <a:p>
            <a:r>
              <a:rPr lang="en-US" sz="1800" dirty="0" err="1" smtClean="0">
                <a:cs typeface="Century Gothic"/>
              </a:rPr>
              <a:t>Nohl</a:t>
            </a:r>
            <a:r>
              <a:rPr lang="en-US" sz="1800" dirty="0" smtClean="0">
                <a:cs typeface="Century Gothic"/>
              </a:rPr>
              <a:t>, </a:t>
            </a:r>
            <a:r>
              <a:rPr lang="en-US" sz="1800" dirty="0" err="1" smtClean="0">
                <a:cs typeface="Century Gothic"/>
              </a:rPr>
              <a:t>Karsten</a:t>
            </a:r>
            <a:r>
              <a:rPr lang="en-US" sz="1800" dirty="0" smtClean="0">
                <a:cs typeface="Century Gothic"/>
              </a:rPr>
              <a:t>, </a:t>
            </a:r>
            <a:r>
              <a:rPr lang="en-US" sz="1800" dirty="0" smtClean="0">
                <a:cs typeface="Century Gothic"/>
                <a:hlinkClick r:id="rId4"/>
              </a:rPr>
              <a:t>Attacking phone privacy</a:t>
            </a:r>
            <a:r>
              <a:rPr lang="en-US" sz="1800" dirty="0" smtClean="0">
                <a:cs typeface="Century Gothic"/>
              </a:rPr>
              <a:t>, </a:t>
            </a:r>
            <a:r>
              <a:rPr lang="en-US" sz="1800" dirty="0" err="1" smtClean="0">
                <a:cs typeface="Century Gothic"/>
              </a:rPr>
              <a:t>Blackhat</a:t>
            </a:r>
            <a:r>
              <a:rPr lang="en-US" sz="1800" dirty="0" smtClean="0">
                <a:cs typeface="Century Gothic"/>
              </a:rPr>
              <a:t> 2010.</a:t>
            </a:r>
          </a:p>
          <a:p>
            <a:r>
              <a:rPr lang="en-US" sz="1800" dirty="0" smtClean="0">
                <a:cs typeface="Century Gothic"/>
              </a:rPr>
              <a:t>[Borgaonkar11] </a:t>
            </a:r>
            <a:r>
              <a:rPr lang="en-US" sz="1800" dirty="0" err="1" smtClean="0">
                <a:cs typeface="Century Gothic"/>
              </a:rPr>
              <a:t>Borgaonkar</a:t>
            </a:r>
            <a:r>
              <a:rPr lang="en-US" sz="1800" dirty="0" smtClean="0">
                <a:cs typeface="Century Gothic"/>
              </a:rPr>
              <a:t>, </a:t>
            </a:r>
            <a:r>
              <a:rPr lang="en-US" sz="1800" dirty="0" err="1" smtClean="0">
                <a:cs typeface="Century Gothic"/>
              </a:rPr>
              <a:t>Nico</a:t>
            </a:r>
            <a:r>
              <a:rPr lang="en-US" sz="1800" dirty="0" smtClean="0">
                <a:cs typeface="Century Gothic"/>
              </a:rPr>
              <a:t>, Redon, </a:t>
            </a:r>
            <a:r>
              <a:rPr lang="en-US" sz="1800" dirty="0" smtClean="0">
                <a:cs typeface="Century Gothic"/>
                <a:hlinkClick r:id="rId5"/>
              </a:rPr>
              <a:t>Femtocells: a Poisonous Needle in the Operator's Hay Stack</a:t>
            </a:r>
            <a:r>
              <a:rPr lang="en-US" sz="1800" dirty="0" smtClean="0">
                <a:cs typeface="Century Gothic"/>
              </a:rPr>
              <a:t>.</a:t>
            </a:r>
            <a:endParaRPr lang="en-US" sz="1800" dirty="0">
              <a:cs typeface="Century Gothic"/>
            </a:endParaRPr>
          </a:p>
          <a:p>
            <a:r>
              <a:rPr lang="en-US" sz="1800" dirty="0" smtClean="0">
                <a:cs typeface="Century Gothic"/>
              </a:rPr>
              <a:t>[Perez11] Perez, Pico, </a:t>
            </a:r>
            <a:r>
              <a:rPr lang="en-US" sz="1800" dirty="0" smtClean="0">
                <a:cs typeface="Century Gothic"/>
                <a:hlinkClick r:id="rId6"/>
              </a:rPr>
              <a:t>A practical attack against GPRS/EDGE/UMTS/HSPA mobile data communications</a:t>
            </a:r>
            <a:r>
              <a:rPr lang="en-US" sz="1800" dirty="0" smtClean="0">
                <a:cs typeface="Century Gothic"/>
              </a:rPr>
              <a:t>, Black Hat DC 2011.</a:t>
            </a:r>
            <a:endParaRPr lang="en-US" sz="1800" dirty="0">
              <a:cs typeface="Century Gothic"/>
            </a:endParaRPr>
          </a:p>
          <a:p>
            <a:r>
              <a:rPr lang="en-US" sz="1800" dirty="0" smtClean="0">
                <a:cs typeface="Century Gothic"/>
              </a:rPr>
              <a:t>[</a:t>
            </a:r>
            <a:r>
              <a:rPr lang="en-US" sz="1800" dirty="0">
                <a:cs typeface="Century Gothic"/>
              </a:rPr>
              <a:t>Nyberg04</a:t>
            </a:r>
            <a:r>
              <a:rPr lang="en-US" sz="1800" dirty="0" smtClean="0">
                <a:cs typeface="Century Gothic"/>
              </a:rPr>
              <a:t>] </a:t>
            </a:r>
            <a:r>
              <a:rPr lang="en-US" sz="1800" dirty="0" smtClean="0">
                <a:cs typeface="Century Gothic"/>
                <a:hlinkClick r:id="rId7"/>
              </a:rPr>
              <a:t>Cryptographic Algorithms for UMTS</a:t>
            </a:r>
            <a:r>
              <a:rPr lang="en-US" sz="1800" dirty="0" smtClean="0">
                <a:cs typeface="Century Gothic"/>
              </a:rPr>
              <a:t> </a:t>
            </a:r>
          </a:p>
          <a:p>
            <a:r>
              <a:rPr lang="en-US" sz="1800" i="1" dirty="0" smtClean="0">
                <a:cs typeface="Century Gothic"/>
              </a:rPr>
              <a:t>Dr. Maode Ma, </a:t>
            </a:r>
            <a:r>
              <a:rPr lang="en-US" sz="1800" i="1" dirty="0" smtClean="0">
                <a:cs typeface="Century Gothic"/>
                <a:hlinkClick r:id="rId8"/>
              </a:rPr>
              <a:t>Security </a:t>
            </a:r>
            <a:r>
              <a:rPr lang="en-US" sz="1800" i="1" dirty="0">
                <a:cs typeface="Century Gothic"/>
                <a:hlinkClick r:id="rId8"/>
              </a:rPr>
              <a:t>Investigation in 4G LTE Wireless </a:t>
            </a:r>
            <a:r>
              <a:rPr lang="en-US" sz="1800" i="1" dirty="0" smtClean="0">
                <a:cs typeface="Century Gothic"/>
                <a:hlinkClick r:id="rId8"/>
              </a:rPr>
              <a:t>Networks</a:t>
            </a:r>
            <a:endParaRPr lang="en-US" sz="1800" i="1" dirty="0" smtClean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800" i="1" dirty="0" err="1" smtClean="0">
                <a:cs typeface="Century Gothic"/>
              </a:rPr>
              <a:t>Muyung</a:t>
            </a:r>
            <a:r>
              <a:rPr lang="en-US" sz="1800" i="1" dirty="0" smtClean="0">
                <a:cs typeface="Century Gothic"/>
              </a:rPr>
              <a:t>, </a:t>
            </a:r>
            <a:r>
              <a:rPr lang="en-US" sz="1800" i="1" dirty="0" smtClean="0">
                <a:cs typeface="Century Gothic"/>
                <a:hlinkClick r:id="rId9"/>
              </a:rPr>
              <a:t>A Technical Overview of 3GPP LTE</a:t>
            </a:r>
            <a:endParaRPr lang="en-US" sz="1800" i="1" dirty="0" smtClean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800" dirty="0" smtClean="0">
                <a:cs typeface="Century Gothic"/>
              </a:rPr>
              <a:t>Agilent, </a:t>
            </a:r>
            <a:r>
              <a:rPr lang="en-US" sz="1800" dirty="0" smtClean="0">
                <a:cs typeface="Century Gothic"/>
                <a:hlinkClick r:id="rId10"/>
              </a:rPr>
              <a:t>LTE </a:t>
            </a:r>
            <a:r>
              <a:rPr lang="en-US" sz="1800" dirty="0">
                <a:cs typeface="Century Gothic"/>
                <a:hlinkClick r:id="rId10"/>
              </a:rPr>
              <a:t>and the Evolution to 4G Wireless: Bonus </a:t>
            </a:r>
            <a:r>
              <a:rPr lang="en-US" sz="1800" dirty="0" smtClean="0">
                <a:cs typeface="Century Gothic"/>
                <a:hlinkClick r:id="rId10"/>
              </a:rPr>
              <a:t>Material: Security </a:t>
            </a:r>
            <a:r>
              <a:rPr lang="en-US" sz="1800" dirty="0">
                <a:cs typeface="Century Gothic"/>
                <a:hlinkClick r:id="rId10"/>
              </a:rPr>
              <a:t>in the LTE-SAE </a:t>
            </a:r>
            <a:r>
              <a:rPr lang="en-US" sz="1800" dirty="0" smtClean="0">
                <a:cs typeface="Century Gothic"/>
                <a:hlinkClick r:id="rId10"/>
              </a:rPr>
              <a:t>Network, Agilent </a:t>
            </a:r>
            <a:endParaRPr lang="en-US" sz="1800" dirty="0" smtClean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800" dirty="0" smtClean="0">
                <a:cs typeface="Century Gothic"/>
              </a:rPr>
              <a:t>Anthony, Sebastian, </a:t>
            </a:r>
            <a:r>
              <a:rPr lang="en-US" sz="1800" dirty="0" smtClean="0">
                <a:cs typeface="Century Gothic"/>
                <a:hlinkClick r:id="rId11"/>
              </a:rPr>
              <a:t>The </a:t>
            </a:r>
            <a:r>
              <a:rPr lang="en-US" sz="1800" dirty="0">
                <a:cs typeface="Century Gothic"/>
                <a:hlinkClick r:id="rId11"/>
              </a:rPr>
              <a:t>humble SIM card has finally been hacked: Billions of phones at risk of data theft, premium rate </a:t>
            </a:r>
            <a:r>
              <a:rPr lang="en-US" sz="1800" dirty="0" smtClean="0">
                <a:cs typeface="Century Gothic"/>
                <a:hlinkClick r:id="rId11"/>
              </a:rPr>
              <a:t>scams</a:t>
            </a:r>
            <a:endParaRPr lang="en-US" sz="1800" dirty="0" smtClean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Lucida Grande"/>
                <a:cs typeface="Century Gothic"/>
              </a:rPr>
              <a:t>Nohl, Karsten, 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Century Gothic"/>
                <a:hlinkClick r:id="rId12"/>
              </a:rPr>
              <a:t>Rooting SIM Cards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Century Gothic"/>
              </a:rPr>
              <a:t>, Black Hat 2013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ea typeface="Lucida Grande"/>
                <a:cs typeface="Century Gothic"/>
              </a:rPr>
              <a:t>Weinmann</a:t>
            </a:r>
            <a:r>
              <a:rPr lang="en-US" sz="1800" dirty="0" smtClean="0">
                <a:solidFill>
                  <a:srgbClr val="000000"/>
                </a:solidFill>
                <a:ea typeface="Lucida Grande"/>
                <a:cs typeface="Century Gothic"/>
              </a:rPr>
              <a:t>, R., </a:t>
            </a:r>
            <a:r>
              <a:rPr lang="en-US" sz="1800" dirty="0" smtClean="0">
                <a:cs typeface="Century Gothic"/>
                <a:hlinkClick r:id="rId13"/>
              </a:rPr>
              <a:t>The Baseband Apocalypse </a:t>
            </a:r>
            <a:endParaRPr lang="en-US" sz="1800" dirty="0" smtClean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ea typeface="Lucida Grande"/>
                <a:cs typeface="Century Gothic"/>
              </a:rPr>
              <a:t>Weinmann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Century Gothic"/>
              </a:rPr>
              <a:t>, R., 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Century Gothic"/>
                <a:hlinkClick r:id="rId14"/>
              </a:rPr>
              <a:t>Baseband Exploitation in 2013</a:t>
            </a:r>
            <a:endParaRPr lang="en-US" sz="1800" dirty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600" dirty="0"/>
              <a:t>Guillaume </a:t>
            </a:r>
            <a:r>
              <a:rPr lang="en-US" sz="1600" dirty="0" smtClean="0"/>
              <a:t>Delugre, </a:t>
            </a:r>
            <a:r>
              <a:rPr lang="en-US" sz="1800" dirty="0" smtClean="0">
                <a:cs typeface="Century Gothic"/>
                <a:hlinkClick r:id="rId15"/>
              </a:rPr>
              <a:t>Reverse </a:t>
            </a:r>
            <a:r>
              <a:rPr lang="en-US" sz="1800" dirty="0">
                <a:cs typeface="Century Gothic"/>
                <a:hlinkClick r:id="rId15"/>
              </a:rPr>
              <a:t>engineering a Qualcomm </a:t>
            </a:r>
            <a:r>
              <a:rPr lang="en-US" sz="1800" dirty="0" smtClean="0">
                <a:cs typeface="Century Gothic"/>
                <a:hlinkClick r:id="rId15"/>
              </a:rPr>
              <a:t>baseband</a:t>
            </a:r>
            <a:endParaRPr lang="en-US" sz="1800" dirty="0" smtClean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600" dirty="0">
                <a:hlinkClick r:id="rId16"/>
              </a:rPr>
              <a:t>TS </a:t>
            </a:r>
            <a:r>
              <a:rPr lang="en-US" sz="1600" dirty="0" smtClean="0">
                <a:hlinkClick r:id="rId16"/>
              </a:rPr>
              <a:t>33.401</a:t>
            </a:r>
            <a:r>
              <a:rPr lang="en-US" sz="1600" dirty="0" smtClean="0"/>
              <a:t> – LTE Security Architecture </a:t>
            </a:r>
            <a:endParaRPr lang="en-US" sz="1800" dirty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1600" dirty="0">
                <a:hlinkClick r:id="rId17"/>
              </a:rPr>
              <a:t>TS </a:t>
            </a:r>
            <a:r>
              <a:rPr lang="en-US" sz="1600" dirty="0" smtClean="0">
                <a:hlinkClick r:id="rId17"/>
              </a:rPr>
              <a:t>33.102</a:t>
            </a:r>
            <a:r>
              <a:rPr lang="en-US" sz="1600" dirty="0"/>
              <a:t> - </a:t>
            </a:r>
            <a:r>
              <a:rPr lang="en-US" sz="1600" dirty="0" smtClean="0"/>
              <a:t>3G </a:t>
            </a:r>
            <a:r>
              <a:rPr lang="en-US" sz="1600" dirty="0"/>
              <a:t>security; Security architecture</a:t>
            </a:r>
            <a:endParaRPr lang="en-US" sz="1600" dirty="0" smtClean="0"/>
          </a:p>
          <a:p>
            <a:pPr marL="342900" lvl="1" indent="-342900">
              <a:buFont typeface="Arial"/>
              <a:buChar char="•"/>
            </a:pPr>
            <a:r>
              <a:rPr lang="en-US" sz="1600" dirty="0" smtClean="0">
                <a:cs typeface="Century Gothic"/>
                <a:hlinkClick r:id="rId18"/>
              </a:rPr>
              <a:t>TS 36.300</a:t>
            </a:r>
            <a:r>
              <a:rPr lang="en-US" sz="1600" dirty="0" smtClean="0">
                <a:cs typeface="Century Gothic"/>
              </a:rPr>
              <a:t> – Overall description of E-UTRAN</a:t>
            </a:r>
            <a:endParaRPr lang="en-US" sz="1600" dirty="0">
              <a:cs typeface="Century Gothic"/>
            </a:endParaRPr>
          </a:p>
          <a:p>
            <a:pPr marL="342900" lvl="1" indent="-342900">
              <a:buFont typeface="Arial"/>
              <a:buChar char="•"/>
            </a:pPr>
            <a:endParaRPr lang="en-US" sz="1800" dirty="0">
              <a:cs typeface="Century Gothic"/>
            </a:endParaRPr>
          </a:p>
          <a:p>
            <a:endParaRPr lang="en-US" sz="1800" dirty="0" smtClean="0">
              <a:cs typeface="Century Gothic"/>
            </a:endParaRPr>
          </a:p>
          <a:p>
            <a:endParaRPr lang="en-US" sz="1800" dirty="0" smtClean="0">
              <a:cs typeface="Century Gothic"/>
            </a:endParaRPr>
          </a:p>
          <a:p>
            <a:endParaRPr lang="en-US" sz="1800" dirty="0"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1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Errors and Omissions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0700" cy="1803400"/>
          </a:xfrm>
        </p:spPr>
        <p:txBody>
          <a:bodyPr>
            <a:normAutofit/>
          </a:bodyPr>
          <a:lstStyle/>
          <a:p>
            <a:r>
              <a:rPr lang="en-US" dirty="0" smtClean="0"/>
              <a:t>Thanks to all that helped make this possible by providing feedback and identifying errors and omissions: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6100" y="3589869"/>
            <a:ext cx="8140700" cy="18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6978" y="3200401"/>
            <a:ext cx="206063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Tomasz </a:t>
            </a:r>
            <a:r>
              <a:rPr lang="en-US" dirty="0" err="1" smtClean="0">
                <a:latin typeface="Century Gothic"/>
                <a:cs typeface="Century Gothic"/>
              </a:rPr>
              <a:t>Miklas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ph0n3Ix</a:t>
            </a:r>
          </a:p>
          <a:p>
            <a:r>
              <a:rPr lang="en-US" dirty="0" err="1" smtClean="0">
                <a:latin typeface="Century Gothic"/>
                <a:cs typeface="Century Gothic"/>
              </a:rPr>
              <a:t>Skrattar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err="1" smtClean="0">
                <a:latin typeface="Century Gothic"/>
                <a:cs typeface="Century Gothic"/>
              </a:rPr>
              <a:t>Baddkrash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err="1" smtClean="0">
                <a:latin typeface="Century Gothic"/>
                <a:cs typeface="Century Gothic"/>
              </a:rPr>
              <a:t>Netsecluke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err="1" smtClean="0">
                <a:latin typeface="Century Gothic"/>
                <a:cs typeface="Century Gothic"/>
              </a:rPr>
              <a:t>Nechered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err="1" smtClean="0">
                <a:latin typeface="Century Gothic"/>
                <a:cs typeface="Century Gothic"/>
              </a:rPr>
              <a:t>Chloeeeeeeeee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Dr. Kerry </a:t>
            </a:r>
            <a:r>
              <a:rPr lang="en-US" dirty="0" smtClean="0">
                <a:latin typeface="Century Gothic"/>
                <a:cs typeface="Century Gothic"/>
              </a:rPr>
              <a:t>McKay</a:t>
            </a:r>
          </a:p>
          <a:p>
            <a:r>
              <a:rPr lang="en-US" dirty="0" err="1" smtClean="0">
                <a:latin typeface="Century Gothic"/>
                <a:cs typeface="Century Gothic"/>
              </a:rPr>
              <a:t>BuildTheRobots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878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Cellular Network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Telecommunications company (</a:t>
            </a:r>
            <a:r>
              <a:rPr lang="en-US" dirty="0" err="1" smtClean="0"/>
              <a:t>telco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Purchases spectrum </a:t>
            </a:r>
          </a:p>
          <a:p>
            <a:pPr lvl="1"/>
            <a:r>
              <a:rPr lang="en-US" dirty="0" smtClean="0"/>
              <a:t>Builds out network (base stations and backhaul network) </a:t>
            </a:r>
          </a:p>
          <a:p>
            <a:pPr lvl="1"/>
            <a:r>
              <a:rPr lang="en-US" dirty="0" smtClean="0"/>
              <a:t>Verizon, AT&amp;T, T-Mobile, Sprint</a:t>
            </a:r>
          </a:p>
          <a:p>
            <a:r>
              <a:rPr lang="en-US" dirty="0" smtClean="0"/>
              <a:t>Mobile Virtual Network Operator (MVNO)</a:t>
            </a:r>
          </a:p>
          <a:p>
            <a:pPr lvl="1"/>
            <a:r>
              <a:rPr lang="en-US" dirty="0" smtClean="0"/>
              <a:t>Does not have to purchase spectrum </a:t>
            </a:r>
          </a:p>
          <a:p>
            <a:pPr lvl="1"/>
            <a:r>
              <a:rPr lang="en-US" dirty="0" smtClean="0"/>
              <a:t>Rents the towers but runs a distinct network</a:t>
            </a:r>
          </a:p>
          <a:p>
            <a:pPr lvl="1"/>
            <a:r>
              <a:rPr lang="en-US" dirty="0" smtClean="0"/>
              <a:t>Cricket, Ting, </a:t>
            </a:r>
            <a:r>
              <a:rPr lang="en-US" dirty="0" err="1" smtClean="0"/>
              <a:t>MetroPCS</a:t>
            </a:r>
            <a:r>
              <a:rPr lang="en-US" dirty="0" smtClean="0"/>
              <a:t>, 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463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Radio Frequency Spectrum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Describes a range of frequencies of electromagnetic waves used for communication and other purposes</a:t>
            </a:r>
          </a:p>
          <a:p>
            <a:r>
              <a:rPr lang="en-US" dirty="0" smtClean="0"/>
              <a:t>RF energy is alternating current that, when channeled into an antenna, generates a specific electromagnetic field. </a:t>
            </a:r>
          </a:p>
          <a:p>
            <a:r>
              <a:rPr lang="en-US" dirty="0" smtClean="0"/>
              <a:t>This field is can be used for wireless communication</a:t>
            </a:r>
          </a:p>
          <a:p>
            <a:r>
              <a:rPr lang="en-US" dirty="0" smtClean="0"/>
              <a:t>Cellular spectrum ranges from 300 MHz to 3 GHz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083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EM Spectrum</a:t>
            </a:r>
            <a:endParaRPr lang="en-US" dirty="0"/>
          </a:p>
        </p:txBody>
      </p:sp>
      <p:pic>
        <p:nvPicPr>
          <p:cNvPr id="4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61794" y="1535220"/>
            <a:ext cx="7496175" cy="401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3180"/>
            <a:ext cx="238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Thanks to </a:t>
            </a:r>
            <a:r>
              <a:rPr lang="en-US" dirty="0" smtClean="0">
                <a:latin typeface="Century Gothic"/>
                <a:cs typeface="Century Gothic"/>
                <a:hlinkClick r:id="rId4"/>
              </a:rPr>
              <a:t>Wikipedia 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459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Wireless Spectrum</a:t>
            </a:r>
            <a:endParaRPr lang="en-US" dirty="0"/>
          </a:p>
        </p:txBody>
      </p:sp>
      <p:pic>
        <p:nvPicPr>
          <p:cNvPr id="4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2300" y="2118625"/>
            <a:ext cx="8394500" cy="35171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" y="6489700"/>
            <a:ext cx="543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From an interactive map available via the </a:t>
            </a:r>
            <a:r>
              <a:rPr lang="en-US" dirty="0" smtClean="0">
                <a:latin typeface="Century Gothic"/>
                <a:cs typeface="Century Gothic"/>
                <a:hlinkClick r:id="rId4"/>
              </a:rPr>
              <a:t>FCC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81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Popular Cellular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700 </a:t>
            </a:r>
            <a:r>
              <a:rPr lang="en-US" dirty="0" err="1" smtClean="0"/>
              <a:t>Mhz</a:t>
            </a:r>
            <a:r>
              <a:rPr lang="en-US" dirty="0" smtClean="0"/>
              <a:t> Band (Blocks A - E)</a:t>
            </a:r>
          </a:p>
          <a:p>
            <a:pPr lvl="1"/>
            <a:r>
              <a:rPr lang="en-US" dirty="0" smtClean="0"/>
              <a:t>Considered uniquely useful to cellular activities </a:t>
            </a:r>
          </a:p>
          <a:p>
            <a:pPr lvl="1"/>
            <a:r>
              <a:rPr lang="en-US" dirty="0" smtClean="0"/>
              <a:t>Verizon, US Cellular, AT&amp;T and others own various portions</a:t>
            </a:r>
          </a:p>
          <a:p>
            <a:pPr lvl="1"/>
            <a:r>
              <a:rPr lang="en-US" dirty="0" smtClean="0"/>
              <a:t>Will be used for 4G </a:t>
            </a:r>
          </a:p>
          <a:p>
            <a:pPr lvl="1"/>
            <a:r>
              <a:rPr lang="en-US" dirty="0" smtClean="0"/>
              <a:t>Includes reserved spectrum for public safety </a:t>
            </a:r>
          </a:p>
          <a:p>
            <a:r>
              <a:rPr lang="en-US" dirty="0" smtClean="0"/>
              <a:t>850 MHz</a:t>
            </a:r>
          </a:p>
          <a:p>
            <a:pPr lvl="1"/>
            <a:r>
              <a:rPr lang="en-US" dirty="0" smtClean="0"/>
              <a:t>Great for cellular service</a:t>
            </a:r>
          </a:p>
          <a:p>
            <a:pPr lvl="1"/>
            <a:r>
              <a:rPr lang="en-US" dirty="0" smtClean="0"/>
              <a:t>Easily bounces off objects</a:t>
            </a:r>
          </a:p>
          <a:p>
            <a:r>
              <a:rPr lang="en-US" dirty="0" smtClean="0"/>
              <a:t>1900 MHz band  (PCS)</a:t>
            </a:r>
          </a:p>
          <a:p>
            <a:r>
              <a:rPr lang="en-US" dirty="0" smtClean="0"/>
              <a:t>2100 MHZ (Blocks A - F)</a:t>
            </a:r>
          </a:p>
          <a:p>
            <a:pPr lvl="1"/>
            <a:r>
              <a:rPr lang="en-US" dirty="0" smtClean="0"/>
              <a:t>Mostly T-Mobile, but includes Cricket and </a:t>
            </a:r>
            <a:r>
              <a:rPr lang="en-US" dirty="0" err="1" smtClean="0"/>
              <a:t>MetroPCS</a:t>
            </a:r>
            <a:endParaRPr lang="en-US" dirty="0"/>
          </a:p>
          <a:p>
            <a:r>
              <a:rPr lang="en-US" dirty="0" smtClean="0"/>
              <a:t>This information changes periodically as spectrum is purchased &amp; released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107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Chipset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the past, phones </a:t>
            </a:r>
            <a:r>
              <a:rPr lang="en-US" dirty="0"/>
              <a:t>have typically been tied to a single </a:t>
            </a:r>
            <a:r>
              <a:rPr lang="en-US" dirty="0" smtClean="0"/>
              <a:t>carrier</a:t>
            </a:r>
          </a:p>
          <a:p>
            <a:r>
              <a:rPr lang="en-US" dirty="0" smtClean="0"/>
              <a:t>A </a:t>
            </a:r>
            <a:r>
              <a:rPr lang="en-US" dirty="0"/>
              <a:t>phone’s hardware is tied to a carrier based on many things (like the IMEI), but the major ones are the cellular standard and frequencies the carrier </a:t>
            </a:r>
            <a:r>
              <a:rPr lang="en-US" dirty="0" smtClean="0"/>
              <a:t>uses</a:t>
            </a:r>
          </a:p>
          <a:p>
            <a:r>
              <a:rPr lang="en-US" dirty="0" smtClean="0"/>
              <a:t>Phones are manufactured to work on specific radio frequencies </a:t>
            </a:r>
          </a:p>
          <a:p>
            <a:pPr lvl="1"/>
            <a:r>
              <a:rPr lang="en-US" dirty="0" smtClean="0"/>
              <a:t>Specific chips needed for a given frequency range, thus chipset</a:t>
            </a:r>
          </a:p>
          <a:p>
            <a:r>
              <a:rPr lang="en-US" dirty="0" smtClean="0"/>
              <a:t>Nowadays, phones concurrently operate on many frequencies (and therefore networks)</a:t>
            </a:r>
          </a:p>
          <a:p>
            <a:pPr lvl="1"/>
            <a:r>
              <a:rPr lang="en-US" dirty="0"/>
              <a:t>Modern multi-band chips allow a single device to operate on multiple frequency ranges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304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Channel Allocation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41600"/>
          </a:xfrm>
        </p:spPr>
        <p:txBody>
          <a:bodyPr/>
          <a:lstStyle/>
          <a:p>
            <a:r>
              <a:rPr lang="en-US" dirty="0" smtClean="0"/>
              <a:t>Typically there is a downlink channel and an uplink channel </a:t>
            </a:r>
          </a:p>
          <a:p>
            <a:r>
              <a:rPr lang="en-US" dirty="0" smtClean="0"/>
              <a:t>These channels needs to be spaced in frequency sufficiently far so that they do not interfere with each 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SM - Network general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31242" r="80278" b="33563"/>
          <a:stretch/>
        </p:blipFill>
        <p:spPr>
          <a:xfrm>
            <a:off x="1143000" y="3835400"/>
            <a:ext cx="1638300" cy="2374900"/>
          </a:xfrm>
          <a:prstGeom prst="rect">
            <a:avLst/>
          </a:prstGeom>
        </p:spPr>
      </p:pic>
      <p:pic>
        <p:nvPicPr>
          <p:cNvPr id="10" name="Picture 9" descr="GSM - Network general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31242" r="60278" b="33563"/>
          <a:stretch/>
        </p:blipFill>
        <p:spPr>
          <a:xfrm>
            <a:off x="5359400" y="4098280"/>
            <a:ext cx="1905000" cy="2374900"/>
          </a:xfrm>
          <a:prstGeom prst="rect">
            <a:avLst/>
          </a:prstGeom>
        </p:spPr>
      </p:pic>
      <p:sp>
        <p:nvSpPr>
          <p:cNvPr id="11" name="Shape 381"/>
          <p:cNvSpPr txBox="1"/>
          <p:nvPr/>
        </p:nvSpPr>
        <p:spPr>
          <a:xfrm>
            <a:off x="3132212" y="4696825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Uplink</a:t>
            </a:r>
            <a:endParaRPr lang="en" dirty="0">
              <a:latin typeface="Century Gothic"/>
            </a:endParaRPr>
          </a:p>
        </p:txBody>
      </p:sp>
      <p:cxnSp>
        <p:nvCxnSpPr>
          <p:cNvPr id="13" name="Shape 388"/>
          <p:cNvCxnSpPr/>
          <p:nvPr/>
        </p:nvCxnSpPr>
        <p:spPr>
          <a:xfrm rot="10800000">
            <a:off x="2536936" y="5762825"/>
            <a:ext cx="3058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390"/>
          <p:cNvSpPr txBox="1"/>
          <p:nvPr/>
        </p:nvSpPr>
        <p:spPr>
          <a:xfrm>
            <a:off x="2903612" y="5382625"/>
            <a:ext cx="224519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Downlink</a:t>
            </a:r>
            <a:endParaRPr lang="en" dirty="0">
              <a:latin typeface="Century Gothic"/>
            </a:endParaRPr>
          </a:p>
        </p:txBody>
      </p:sp>
      <p:cxnSp>
        <p:nvCxnSpPr>
          <p:cNvPr id="16" name="Shape 382"/>
          <p:cNvCxnSpPr/>
          <p:nvPr/>
        </p:nvCxnSpPr>
        <p:spPr>
          <a:xfrm>
            <a:off x="2536936" y="5098849"/>
            <a:ext cx="3058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452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Antenna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 main types of antennas, each with unique properties</a:t>
            </a:r>
          </a:p>
          <a:p>
            <a:r>
              <a:rPr lang="en-US" dirty="0" smtClean="0"/>
              <a:t>Omnidirectional </a:t>
            </a:r>
          </a:p>
          <a:p>
            <a:pPr lvl="1"/>
            <a:r>
              <a:rPr lang="en-US" dirty="0" smtClean="0"/>
              <a:t>Emits energy in a spherical radius</a:t>
            </a:r>
          </a:p>
          <a:p>
            <a:r>
              <a:rPr lang="en-US" dirty="0" smtClean="0"/>
              <a:t>Directional</a:t>
            </a:r>
          </a:p>
          <a:p>
            <a:pPr lvl="1"/>
            <a:r>
              <a:rPr lang="en-US" dirty="0" smtClean="0"/>
              <a:t>Emits energy in the shape of the antenna and in the direction and angle at which it is pointed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590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License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cs typeface="Century Gothic"/>
              </a:rPr>
              <a:t>Creative </a:t>
            </a:r>
            <a:r>
              <a:rPr lang="en-US" dirty="0">
                <a:cs typeface="Century Gothic"/>
              </a:rPr>
              <a:t>Commons: </a:t>
            </a:r>
            <a:r>
              <a:rPr lang="en-US" dirty="0" smtClean="0">
                <a:cs typeface="Century Gothic"/>
              </a:rPr>
              <a:t/>
            </a:r>
            <a:br>
              <a:rPr lang="en-US" dirty="0" smtClean="0">
                <a:cs typeface="Century Gothic"/>
              </a:rPr>
            </a:br>
            <a:r>
              <a:rPr lang="en-US" dirty="0" smtClean="0">
                <a:cs typeface="Century Gothic"/>
              </a:rPr>
              <a:t>Attribution, Share</a:t>
            </a:r>
            <a:r>
              <a:rPr lang="en-US" dirty="0">
                <a:cs typeface="Century Gothic"/>
              </a:rPr>
              <a:t>-Alike </a:t>
            </a:r>
          </a:p>
          <a:p>
            <a:pPr marL="0" indent="0" algn="ctr">
              <a:buNone/>
            </a:pPr>
            <a:r>
              <a:rPr lang="en-US" dirty="0" smtClean="0">
                <a:cs typeface="Century Gothic"/>
                <a:hlinkClick r:id="rId2"/>
              </a:rPr>
              <a:t>http</a:t>
            </a:r>
            <a:r>
              <a:rPr lang="en-US" dirty="0">
                <a:cs typeface="Century Gothic"/>
                <a:hlinkClick r:id="rId2"/>
              </a:rPr>
              <a:t>://creativecommons.org/licenses/by-sa/3.0</a:t>
            </a:r>
            <a:r>
              <a:rPr lang="en-US" dirty="0" smtClean="0">
                <a:cs typeface="Century Gothic"/>
                <a:hlinkClick r:id="rId2"/>
              </a:rPr>
              <a:t>/</a:t>
            </a:r>
            <a:endParaRPr lang="en-US" dirty="0">
              <a:cs typeface="Century Gothic"/>
            </a:endParaRPr>
          </a:p>
          <a:p>
            <a:pPr marL="0" indent="0" algn="ctr">
              <a:buNone/>
            </a:pPr>
            <a:endParaRPr lang="en-US" dirty="0"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700" y="55788"/>
            <a:ext cx="2745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Last Changed: 20140121</a:t>
            </a:r>
            <a:endParaRPr lang="en-US" sz="1600" i="1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7084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7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626114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0" t="39084"/>
          <a:stretch/>
        </p:blipFill>
        <p:spPr>
          <a:xfrm>
            <a:off x="3657600" y="3436848"/>
            <a:ext cx="4826000" cy="3535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Directional Antenna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Designed to radiate in a specific direction </a:t>
            </a:r>
          </a:p>
          <a:p>
            <a:pPr lvl="1"/>
            <a:r>
              <a:rPr lang="en-US" dirty="0" smtClean="0"/>
              <a:t>The radiation is focused (see below)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61344"/>
            <a:ext cx="695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latin typeface="Century Gothic"/>
                <a:cs typeface="Century Gothic"/>
              </a:rPr>
              <a:t>There are “panel” direction antennas on the front </a:t>
            </a:r>
            <a:r>
              <a:rPr lang="en-US" sz="3200" dirty="0" smtClean="0">
                <a:latin typeface="Century Gothic"/>
                <a:cs typeface="Century Gothic"/>
              </a:rPr>
              <a:t>cover of </a:t>
            </a:r>
            <a:r>
              <a:rPr lang="en-US" sz="3200" dirty="0">
                <a:latin typeface="Century Gothic"/>
                <a:cs typeface="Century Gothic"/>
              </a:rPr>
              <a:t>this presentation</a:t>
            </a:r>
          </a:p>
          <a:p>
            <a:pPr marL="285750" indent="-285750">
              <a:buFont typeface="Arial"/>
              <a:buChar char="•"/>
            </a:pP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520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Omnidirectional 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Designed to radiate in across a specific plane </a:t>
            </a:r>
          </a:p>
          <a:p>
            <a:pPr lvl="1"/>
            <a:r>
              <a:rPr lang="en-US" dirty="0" smtClean="0"/>
              <a:t>The radiation spreads outward from a center point</a:t>
            </a:r>
          </a:p>
          <a:p>
            <a:pPr lvl="1"/>
            <a:r>
              <a:rPr lang="en-US" dirty="0" smtClean="0"/>
              <a:t>A donut is a reasonable visual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049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Device Antenna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multiple antenna in your mobile device - although some are shared </a:t>
            </a:r>
          </a:p>
          <a:p>
            <a:r>
              <a:rPr lang="en-US" dirty="0" smtClean="0"/>
              <a:t>Designed to transmit and receive at various frequencies </a:t>
            </a:r>
          </a:p>
          <a:p>
            <a:pPr lvl="1"/>
            <a:r>
              <a:rPr lang="en-US" dirty="0" smtClean="0"/>
              <a:t>Cellular  (300 MHz - 3 GHz)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(Primarily 2.4 GHz, 5 GHz) [there are other odd frequencies specified]</a:t>
            </a:r>
          </a:p>
          <a:p>
            <a:pPr lvl="1"/>
            <a:r>
              <a:rPr lang="en-US" dirty="0" smtClean="0"/>
              <a:t>Bluetooth (2400–2480 MHz)</a:t>
            </a:r>
          </a:p>
          <a:p>
            <a:pPr lvl="1"/>
            <a:r>
              <a:rPr lang="en-US" dirty="0" smtClean="0"/>
              <a:t>NFC (13.56 MHz)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577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Multiple Antennas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LTE has a feature called Multiple-Input Multiple-Output (MIMO)</a:t>
            </a:r>
          </a:p>
          <a:p>
            <a:r>
              <a:rPr lang="en-US" dirty="0" smtClean="0"/>
              <a:t>Multiple antennas are on the mobile device and are used simultaneously to transmit and receive</a:t>
            </a:r>
          </a:p>
          <a:p>
            <a:pPr lvl="1"/>
            <a:r>
              <a:rPr lang="en-US" dirty="0" smtClean="0"/>
              <a:t>Can significantly increase throughput</a:t>
            </a:r>
          </a:p>
          <a:p>
            <a:r>
              <a:rPr lang="en-US" dirty="0" smtClean="0"/>
              <a:t>Multiple types </a:t>
            </a:r>
          </a:p>
          <a:p>
            <a:pPr lvl="1"/>
            <a:r>
              <a:rPr lang="en-US" dirty="0" smtClean="0"/>
              <a:t>Spatial diversity</a:t>
            </a:r>
          </a:p>
          <a:p>
            <a:pPr lvl="1"/>
            <a:r>
              <a:rPr lang="en-US" dirty="0" smtClean="0"/>
              <a:t>Spatial multiplexing</a:t>
            </a:r>
          </a:p>
          <a:p>
            <a:r>
              <a:rPr lang="en-US" dirty="0" smtClean="0"/>
              <a:t>Further divided:</a:t>
            </a:r>
          </a:p>
          <a:p>
            <a:pPr lvl="1"/>
            <a:r>
              <a:rPr lang="en-US" dirty="0" smtClean="0"/>
              <a:t>SISO - Single in, single out</a:t>
            </a:r>
          </a:p>
          <a:p>
            <a:pPr lvl="1"/>
            <a:r>
              <a:rPr lang="en-US" dirty="0" smtClean="0"/>
              <a:t>SIMO - Single in, multiple out</a:t>
            </a:r>
          </a:p>
          <a:p>
            <a:pPr lvl="1"/>
            <a:r>
              <a:rPr lang="en-US" dirty="0" smtClean="0"/>
              <a:t>MISO - Multiple in, single out</a:t>
            </a:r>
          </a:p>
          <a:p>
            <a:pPr lvl="1"/>
            <a:r>
              <a:rPr lang="en-US" dirty="0" smtClean="0"/>
              <a:t>MIMO - Multiple in, multiple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264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Spectrum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005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61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61417"/>
            <a:ext cx="10223500" cy="679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" y="2447925"/>
            <a:ext cx="7772400" cy="147002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Important Concepts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80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35647"/>
            <a:ext cx="8229600" cy="20452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Mobile devices (1) connect to a base station (2) which connects to a backhaul network (3), which connects to the internet (4).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6100" y="3073400"/>
            <a:ext cx="1638300" cy="3166518"/>
            <a:chOff x="1358900" y="3073400"/>
            <a:chExt cx="1638300" cy="3166518"/>
          </a:xfrm>
        </p:grpSpPr>
        <p:pic>
          <p:nvPicPr>
            <p:cNvPr id="10" name="Picture 9" descr="GSM - Network general (1)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" t="31242" r="80278" b="33563"/>
            <a:stretch/>
          </p:blipFill>
          <p:spPr>
            <a:xfrm>
              <a:off x="1358900" y="3073400"/>
              <a:ext cx="1638300" cy="23749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60500" y="5685920"/>
              <a:ext cx="901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/>
                  <a:cs typeface="Century Gothic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55800" y="3319463"/>
            <a:ext cx="1905000" cy="2920455"/>
            <a:chOff x="2844800" y="3319463"/>
            <a:chExt cx="1905000" cy="2920455"/>
          </a:xfrm>
        </p:grpSpPr>
        <p:pic>
          <p:nvPicPr>
            <p:cNvPr id="11" name="Picture 10" descr="GSM - Network general (1)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9" t="31242" r="60278" b="33563"/>
            <a:stretch/>
          </p:blipFill>
          <p:spPr>
            <a:xfrm>
              <a:off x="2844800" y="3319463"/>
              <a:ext cx="1905000" cy="2374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24250" y="5685920"/>
              <a:ext cx="901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latin typeface="Century Gothic"/>
                  <a:cs typeface="Century Gothic"/>
                </a:rPr>
                <a:t>2</a:t>
              </a:r>
              <a:endParaRPr lang="en-US" sz="30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08500" y="3611563"/>
            <a:ext cx="1257300" cy="2628355"/>
            <a:chOff x="5588000" y="3611563"/>
            <a:chExt cx="1257300" cy="2628355"/>
          </a:xfrm>
        </p:grpSpPr>
        <p:pic>
          <p:nvPicPr>
            <p:cNvPr id="5" name="Picture 4" descr="GSM - Network general (1)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11" t="65873" r="52639" b="2508"/>
            <a:stretch/>
          </p:blipFill>
          <p:spPr>
            <a:xfrm>
              <a:off x="5588000" y="3611563"/>
              <a:ext cx="1257300" cy="2133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29300" y="5685920"/>
              <a:ext cx="901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entury Gothic"/>
                  <a:cs typeface="Century Gothic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42100" y="3611563"/>
            <a:ext cx="2070100" cy="2628861"/>
            <a:chOff x="6553200" y="3611563"/>
            <a:chExt cx="2070100" cy="2628861"/>
          </a:xfrm>
        </p:grpSpPr>
        <p:sp>
          <p:nvSpPr>
            <p:cNvPr id="6" name="Cloud 5"/>
            <p:cNvSpPr/>
            <p:nvPr/>
          </p:nvSpPr>
          <p:spPr>
            <a:xfrm>
              <a:off x="6553200" y="3611563"/>
              <a:ext cx="2070100" cy="1836737"/>
            </a:xfrm>
            <a:prstGeom prst="cloud">
              <a:avLst/>
            </a:prstGeom>
            <a:solidFill>
              <a:srgbClr val="1D98D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51700" y="5686426"/>
              <a:ext cx="901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latin typeface="Century Gothic"/>
                  <a:cs typeface="Century Gothic"/>
                </a:rPr>
                <a:t>4</a:t>
              </a:r>
              <a:endParaRPr lang="en-US" sz="3000" dirty="0">
                <a:latin typeface="Century Gothic"/>
                <a:cs typeface="Century Gothic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1739900" y="4667250"/>
            <a:ext cx="84455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59200" y="4654550"/>
            <a:ext cx="84455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08650" y="4667250"/>
            <a:ext cx="84455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847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Network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network between mobile devices and base stations is the Radio Access Network (RAN)</a:t>
            </a:r>
          </a:p>
          <a:p>
            <a:pPr lvl="1"/>
            <a:r>
              <a:rPr lang="en-US" dirty="0"/>
              <a:t>This name slightly changes with new standards</a:t>
            </a:r>
          </a:p>
          <a:p>
            <a:r>
              <a:rPr lang="en-US" dirty="0"/>
              <a:t>Base stations are permanent cellular sites housing antennas </a:t>
            </a:r>
          </a:p>
          <a:p>
            <a:r>
              <a:rPr lang="en-US" dirty="0"/>
              <a:t>Base stations and the backhaul network are run by </a:t>
            </a:r>
            <a:r>
              <a:rPr lang="en-US" dirty="0" err="1"/>
              <a:t>telco</a:t>
            </a:r>
            <a:r>
              <a:rPr lang="en-US" dirty="0"/>
              <a:t>, but there are interconnections and shared sites</a:t>
            </a:r>
          </a:p>
          <a:p>
            <a:pPr lvl="1"/>
            <a:r>
              <a:rPr lang="en-US" dirty="0"/>
              <a:t>AT&amp;T customers need to be able to contact Verizon (vice versa)</a:t>
            </a:r>
          </a:p>
          <a:p>
            <a:r>
              <a:rPr lang="en-US" dirty="0"/>
              <a:t>Base stations often connect to backhaul via wired technologies (i.e., fiber)</a:t>
            </a:r>
          </a:p>
          <a:p>
            <a:pPr lvl="1"/>
            <a:r>
              <a:rPr lang="en-US" dirty="0"/>
              <a:t>Base stations often communicate with each other via </a:t>
            </a:r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775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are the devices with wireless radios that connect to cell towers</a:t>
            </a:r>
          </a:p>
          <a:p>
            <a:pPr lvl="1"/>
            <a:r>
              <a:rPr lang="en-US" dirty="0" smtClean="0"/>
              <a:t>Radios are inside phones, tablets, laptops, etc. . . </a:t>
            </a:r>
          </a:p>
          <a:p>
            <a:r>
              <a:rPr lang="en-US" dirty="0" smtClean="0"/>
              <a:t>LTE uses the term User Equipment (UE), previously ~ Mobile Station (MS)</a:t>
            </a:r>
          </a:p>
          <a:p>
            <a:r>
              <a:rPr lang="en-US" dirty="0" smtClean="0"/>
              <a:t>The parts of the UE we are concerned with: </a:t>
            </a:r>
          </a:p>
          <a:p>
            <a:pPr lvl="1"/>
            <a:r>
              <a:rPr lang="en-US" dirty="0" smtClean="0"/>
              <a:t>The handset, aka the ME (Mobile Equipment)</a:t>
            </a:r>
          </a:p>
          <a:p>
            <a:pPr lvl="1"/>
            <a:r>
              <a:rPr lang="en-US" dirty="0" smtClean="0"/>
              <a:t>USIM (Universal SIM)</a:t>
            </a:r>
          </a:p>
          <a:p>
            <a:pPr lvl="1"/>
            <a:r>
              <a:rPr lang="en-US" dirty="0" smtClean="0"/>
              <a:t>Baseband processor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88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906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Baseband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Typically a separate processor on the phone</a:t>
            </a:r>
          </a:p>
          <a:p>
            <a:pPr lvl="1"/>
            <a:r>
              <a:rPr lang="en-US" dirty="0" smtClean="0"/>
              <a:t>From companies like </a:t>
            </a:r>
            <a:r>
              <a:rPr lang="en-US" dirty="0" err="1" smtClean="0"/>
              <a:t>Qualcom</a:t>
            </a:r>
            <a:r>
              <a:rPr lang="en-US" dirty="0"/>
              <a:t>,</a:t>
            </a:r>
            <a:r>
              <a:rPr lang="en-US" dirty="0" smtClean="0"/>
              <a:t> Infineon, etc. </a:t>
            </a:r>
          </a:p>
          <a:p>
            <a:r>
              <a:rPr lang="en-US" dirty="0" smtClean="0"/>
              <a:t>Handles all of the telecommunications-related functions</a:t>
            </a:r>
          </a:p>
          <a:p>
            <a:pPr lvl="1"/>
            <a:r>
              <a:rPr lang="en-US" dirty="0" smtClean="0"/>
              <a:t>Sends, receives, processes signals</a:t>
            </a:r>
          </a:p>
          <a:p>
            <a:pPr lvl="1"/>
            <a:r>
              <a:rPr lang="en-US" dirty="0" smtClean="0"/>
              <a:t>Base station and backhaul network communication</a:t>
            </a:r>
          </a:p>
          <a:p>
            <a:pPr lvl="1"/>
            <a:r>
              <a:rPr lang="en-US" dirty="0" smtClean="0"/>
              <a:t>Has direct access to microphone, speakers…</a:t>
            </a:r>
          </a:p>
          <a:p>
            <a:r>
              <a:rPr lang="en-US" dirty="0" smtClean="0"/>
              <a:t>Runs a real time operating system (RTOS)</a:t>
            </a:r>
          </a:p>
          <a:p>
            <a:pPr lvl="1"/>
            <a:r>
              <a:rPr lang="en-US" dirty="0" smtClean="0"/>
              <a:t>Performance matters!</a:t>
            </a:r>
          </a:p>
          <a:p>
            <a:pPr lvl="1"/>
            <a:r>
              <a:rPr lang="en-US" dirty="0" smtClean="0"/>
              <a:t>OSs include </a:t>
            </a:r>
            <a:r>
              <a:rPr lang="en-US" dirty="0" err="1" smtClean="0"/>
              <a:t>ThreadX</a:t>
            </a:r>
            <a:r>
              <a:rPr lang="en-US" dirty="0" smtClean="0"/>
              <a:t>, Qualcomm’s AMSS w/ REX kernel, OKL4</a:t>
            </a:r>
          </a:p>
          <a:p>
            <a:r>
              <a:rPr lang="en-US" dirty="0" smtClean="0"/>
              <a:t>Sometimes shares RAM with application processor (baseband as a modem), sometimes each processor has distinct RAM(shared architecture)</a:t>
            </a:r>
          </a:p>
          <a:p>
            <a:pPr lvl="1"/>
            <a:r>
              <a:rPr lang="en-US" dirty="0" smtClean="0"/>
              <a:t>In a shared configuration</a:t>
            </a:r>
            <a:r>
              <a:rPr lang="en-US" dirty="0"/>
              <a:t> </a:t>
            </a:r>
            <a:r>
              <a:rPr lang="en-US" dirty="0" smtClean="0"/>
              <a:t>the baseband is often the master</a:t>
            </a:r>
          </a:p>
          <a:p>
            <a:r>
              <a:rPr lang="en-US" dirty="0" smtClean="0"/>
              <a:t>May be virtualized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230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Planes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Many control systems divide communication into two planes - one for processing information from users and another for how to setup/breakdown the channel and other important functions</a:t>
            </a:r>
          </a:p>
          <a:p>
            <a:r>
              <a:rPr lang="en-US" dirty="0" smtClean="0"/>
              <a:t>Think of this similar to how FTP uses two ports</a:t>
            </a:r>
          </a:p>
          <a:p>
            <a:pPr lvl="1"/>
            <a:r>
              <a:rPr lang="en-US" dirty="0" smtClean="0"/>
              <a:t>TCP port 20 - data</a:t>
            </a:r>
          </a:p>
          <a:p>
            <a:pPr lvl="1"/>
            <a:r>
              <a:rPr lang="en-US" dirty="0" smtClean="0"/>
              <a:t>TCP port 21 - control</a:t>
            </a:r>
          </a:p>
          <a:p>
            <a:r>
              <a:rPr lang="en-US" dirty="0" smtClean="0"/>
              <a:t>Control Plane (CP) </a:t>
            </a:r>
          </a:p>
          <a:p>
            <a:pPr lvl="1"/>
            <a:r>
              <a:rPr lang="en-US" dirty="0" smtClean="0"/>
              <a:t>A private communication channel that is distinct from data the UE operator can influence</a:t>
            </a:r>
          </a:p>
          <a:p>
            <a:pPr lvl="1"/>
            <a:r>
              <a:rPr lang="en-US" dirty="0" smtClean="0"/>
              <a:t>Used to send control messages to components </a:t>
            </a:r>
          </a:p>
          <a:p>
            <a:pPr lvl="1"/>
            <a:r>
              <a:rPr lang="en-US" dirty="0" smtClean="0"/>
              <a:t>Mobile users should not be able to influence this in any way</a:t>
            </a:r>
          </a:p>
          <a:p>
            <a:r>
              <a:rPr lang="en-US" dirty="0" smtClean="0"/>
              <a:t>User Plane (UP) signaling</a:t>
            </a:r>
          </a:p>
          <a:p>
            <a:pPr lvl="1"/>
            <a:r>
              <a:rPr lang="en-US" dirty="0" smtClean="0"/>
              <a:t>Voice and data information</a:t>
            </a:r>
          </a:p>
          <a:p>
            <a:r>
              <a:rPr lang="en-US" dirty="0" smtClean="0"/>
              <a:t>Cellular networks use this design extensively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4305" y="5613400"/>
            <a:ext cx="914400" cy="8128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52405" y="5016500"/>
            <a:ext cx="914400" cy="8128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616700" y="5702300"/>
            <a:ext cx="1794605" cy="0"/>
          </a:xfrm>
          <a:prstGeom prst="line">
            <a:avLst/>
          </a:prstGeom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5370" y="5022334"/>
            <a:ext cx="137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entury Gothic"/>
                <a:cs typeface="Century Gothic"/>
              </a:rPr>
              <a:t>User Plane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0770" y="5949434"/>
            <a:ext cx="174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entury Gothic"/>
                <a:cs typeface="Century Gothic"/>
              </a:rPr>
              <a:t>Control Plane</a:t>
            </a:r>
            <a:endParaRPr lang="en-US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30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Cellular networks are a dense subject </a:t>
            </a:r>
          </a:p>
          <a:p>
            <a:pPr lvl="1"/>
            <a:r>
              <a:rPr lang="en-US" dirty="0"/>
              <a:t>This is not a deep dive</a:t>
            </a:r>
            <a:endParaRPr lang="en-US" dirty="0" smtClean="0"/>
          </a:p>
          <a:p>
            <a:r>
              <a:rPr lang="en-US" dirty="0" smtClean="0"/>
              <a:t>The standards are large, complicated documents</a:t>
            </a:r>
          </a:p>
          <a:p>
            <a:r>
              <a:rPr lang="en-US" dirty="0" smtClean="0"/>
              <a:t>Involves physics, telecommunications, politics, geography, security...  </a:t>
            </a:r>
          </a:p>
          <a:p>
            <a:r>
              <a:rPr lang="en-US" dirty="0" smtClean="0"/>
              <a:t>We will discuss older cellular networks first and build upon this knowledge</a:t>
            </a:r>
          </a:p>
          <a:p>
            <a:r>
              <a:rPr lang="en-US" dirty="0" smtClean="0"/>
              <a:t>The GSM, UMTS, and LTE standards are more or less backwards compatible</a:t>
            </a:r>
          </a:p>
          <a:p>
            <a:pPr lvl="1"/>
            <a:r>
              <a:rPr lang="en-US" dirty="0" smtClean="0"/>
              <a:t>Major consideration during standards development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027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Packets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Pre-LTE, cellular networks used circuit switching technology for voice </a:t>
            </a:r>
          </a:p>
          <a:p>
            <a:pPr lvl="1"/>
            <a:r>
              <a:rPr lang="en-US" dirty="0" smtClean="0"/>
              <a:t>LTE uses </a:t>
            </a:r>
            <a:r>
              <a:rPr lang="en-US" dirty="0" err="1" smtClean="0"/>
              <a:t>VoLTE</a:t>
            </a:r>
            <a:r>
              <a:rPr lang="en-US" dirty="0" smtClean="0"/>
              <a:t> which is VoIP over LTE</a:t>
            </a:r>
          </a:p>
          <a:p>
            <a:pPr lvl="1"/>
            <a:r>
              <a:rPr lang="en-US" dirty="0" smtClean="0"/>
              <a:t>Not implemented currently, calls fall back to previous networks</a:t>
            </a:r>
          </a:p>
          <a:p>
            <a:r>
              <a:rPr lang="en-US" dirty="0" smtClean="0"/>
              <a:t>Data traffic is sent over nearly distinct interconnected packet switching networks </a:t>
            </a:r>
          </a:p>
          <a:p>
            <a:pPr lvl="1"/>
            <a:r>
              <a:rPr lang="en-US" dirty="0" smtClean="0"/>
              <a:t>GSM first used GPRS, then moved to EDGE</a:t>
            </a:r>
          </a:p>
          <a:p>
            <a:pPr lvl="1"/>
            <a:r>
              <a:rPr lang="en-US" dirty="0" smtClean="0"/>
              <a:t>UMTS used HSPA technologies including HSPA+ </a:t>
            </a:r>
          </a:p>
          <a:p>
            <a:r>
              <a:rPr lang="en-US" dirty="0" smtClean="0"/>
              <a:t>Since LTE is completely IP based, it does not use circuits</a:t>
            </a:r>
          </a:p>
          <a:p>
            <a:r>
              <a:rPr lang="en-US" dirty="0" smtClean="0"/>
              <a:t>We’re not there yet, but soon.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704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Network Interconnection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Circuit switched networks need to be able to connect with packet switched networks and other distinct cellular networks</a:t>
            </a:r>
          </a:p>
          <a:p>
            <a:pPr lvl="1"/>
            <a:r>
              <a:rPr lang="en-US" dirty="0" smtClean="0"/>
              <a:t>The internet is a good example</a:t>
            </a:r>
          </a:p>
          <a:p>
            <a:pPr lvl="1"/>
            <a:r>
              <a:rPr lang="en-US" dirty="0" smtClean="0"/>
              <a:t>This is a complex process</a:t>
            </a:r>
          </a:p>
          <a:p>
            <a:r>
              <a:rPr lang="en-US" dirty="0" smtClean="0"/>
              <a:t>GPRS (General packet radio service)</a:t>
            </a:r>
          </a:p>
          <a:p>
            <a:pPr lvl="1"/>
            <a:r>
              <a:rPr lang="en-US" dirty="0" smtClean="0"/>
              <a:t>2.5G packet switched technology</a:t>
            </a:r>
          </a:p>
          <a:p>
            <a:r>
              <a:rPr lang="en-US" dirty="0" smtClean="0"/>
              <a:t>EDGE (Enhanced Data Rates for GSM Evolution)</a:t>
            </a:r>
          </a:p>
          <a:p>
            <a:pPr lvl="1"/>
            <a:r>
              <a:rPr lang="en-US" dirty="0" smtClean="0"/>
              <a:t>2.75G packet switched technology</a:t>
            </a:r>
          </a:p>
          <a:p>
            <a:r>
              <a:rPr lang="en-US" dirty="0" smtClean="0"/>
              <a:t>HSPA (High Speed Packet Access)</a:t>
            </a:r>
          </a:p>
          <a:p>
            <a:pPr lvl="1"/>
            <a:r>
              <a:rPr lang="en-US" dirty="0" smtClean="0"/>
              <a:t>3.5/3.75 packet switched data technology</a:t>
            </a:r>
          </a:p>
          <a:p>
            <a:pPr lvl="1"/>
            <a:r>
              <a:rPr lang="en-US" dirty="0" smtClean="0"/>
              <a:t>There were a few quick iterations on this technology, thus “variants”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42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906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Attachment, Handoff, &amp; Paging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first step in a mobile device connecting to a network is referred to as network attachment </a:t>
            </a:r>
          </a:p>
          <a:p>
            <a:pPr lvl="1"/>
            <a:r>
              <a:rPr lang="en-US" dirty="0" smtClean="0"/>
              <a:t>Mobile devices request network access to a base station, which passes this request onto the backhaul network</a:t>
            </a:r>
          </a:p>
          <a:p>
            <a:pPr lvl="1"/>
            <a:r>
              <a:rPr lang="en-US" dirty="0" smtClean="0"/>
              <a:t>Authentication of the mobile device is then performed</a:t>
            </a:r>
          </a:p>
          <a:p>
            <a:r>
              <a:rPr lang="en-US" dirty="0" smtClean="0"/>
              <a:t>If a mobile device is moving (such as on a freeway) a call will need to be transferred from one base station to another</a:t>
            </a:r>
          </a:p>
          <a:p>
            <a:pPr lvl="1"/>
            <a:r>
              <a:rPr lang="en-US" dirty="0" smtClean="0"/>
              <a:t>This is called handoff</a:t>
            </a:r>
          </a:p>
          <a:p>
            <a:pPr lvl="1"/>
            <a:r>
              <a:rPr lang="en-US" dirty="0" smtClean="0"/>
              <a:t>This is a very common, yet is complex, process </a:t>
            </a:r>
          </a:p>
          <a:p>
            <a:r>
              <a:rPr lang="en-US" dirty="0" smtClean="0"/>
              <a:t>Paging is the process of how a backhaul network locates and directs calls a mobile device</a:t>
            </a:r>
          </a:p>
          <a:p>
            <a:pPr lvl="1"/>
            <a:r>
              <a:rPr lang="en-US" dirty="0" smtClean="0"/>
              <a:t>Base stations provide a list of active devices to the backhaul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3776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813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906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Connection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EPS Connection Management (ECM)</a:t>
            </a:r>
          </a:p>
          <a:p>
            <a:r>
              <a:rPr lang="en-US" dirty="0" smtClean="0"/>
              <a:t>UE related information is released after a certain period of time without use or connection</a:t>
            </a:r>
          </a:p>
          <a:p>
            <a:r>
              <a:rPr lang="en-US" dirty="0" smtClean="0"/>
              <a:t>ECM-states</a:t>
            </a:r>
          </a:p>
          <a:p>
            <a:pPr lvl="1"/>
            <a:r>
              <a:rPr lang="en-US" dirty="0" smtClean="0"/>
              <a:t>ECM-CONNECTED</a:t>
            </a:r>
          </a:p>
          <a:p>
            <a:pPr lvl="1"/>
            <a:r>
              <a:rPr lang="en-US" dirty="0" smtClean="0"/>
              <a:t>ECM-IDLE</a:t>
            </a:r>
          </a:p>
          <a:p>
            <a:r>
              <a:rPr lang="en-US" dirty="0" smtClean="0"/>
              <a:t>TS 23.401for more information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3776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790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Subscriber Identity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23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GSM, UMTS, and LTE all contain a unique ID for a cellular subscriber </a:t>
            </a:r>
          </a:p>
          <a:p>
            <a:pPr lvl="1"/>
            <a:r>
              <a:rPr lang="en-US" dirty="0" smtClean="0"/>
              <a:t>International Mobile Subscriber Identity (IMSI) </a:t>
            </a:r>
          </a:p>
          <a:p>
            <a:pPr lvl="1"/>
            <a:r>
              <a:rPr lang="en-US" dirty="0" smtClean="0"/>
              <a:t>15 digit number stored on the SIM</a:t>
            </a:r>
          </a:p>
          <a:p>
            <a:r>
              <a:rPr lang="en-US" dirty="0" smtClean="0"/>
              <a:t>Consists of 3 values: MCC, MNC, and MSIN</a:t>
            </a:r>
          </a:p>
          <a:p>
            <a:pPr lvl="1"/>
            <a:r>
              <a:rPr lang="en-US" dirty="0"/>
              <a:t>Possibly a software version (SV) appended (IMSI-SV)</a:t>
            </a:r>
          </a:p>
          <a:p>
            <a:r>
              <a:rPr lang="en-US" dirty="0" smtClean="0"/>
              <a:t>Mobile Country Code (MCC) - Identifies the country</a:t>
            </a:r>
          </a:p>
          <a:p>
            <a:r>
              <a:rPr lang="en-US" dirty="0" smtClean="0"/>
              <a:t>Mobile Network Code (MNC) - Identifies the network</a:t>
            </a:r>
          </a:p>
          <a:p>
            <a:r>
              <a:rPr lang="en-US" dirty="0" smtClean="0"/>
              <a:t>Mobile Subscriber ID number (MSIN) - Identifies a user</a:t>
            </a:r>
          </a:p>
          <a:p>
            <a:r>
              <a:rPr lang="en-US" dirty="0" smtClean="0"/>
              <a:t>Temporary identities also exist</a:t>
            </a:r>
          </a:p>
          <a:p>
            <a:pPr lvl="1"/>
            <a:r>
              <a:rPr lang="en-US" dirty="0" smtClean="0"/>
              <a:t>Temporary Mobile Subscriber Identity (TMSI)</a:t>
            </a:r>
          </a:p>
          <a:p>
            <a:pPr lvl="1"/>
            <a:r>
              <a:rPr lang="en-US" dirty="0" smtClean="0"/>
              <a:t>Globally Unique UE Identity (GUTI)</a:t>
            </a:r>
          </a:p>
          <a:p>
            <a:r>
              <a:rPr lang="en-US" dirty="0" smtClean="0"/>
              <a:t>This information is stored on the SIM/USIM</a:t>
            </a:r>
          </a:p>
          <a:p>
            <a:r>
              <a:rPr lang="en-US" dirty="0" smtClean="0"/>
              <a:t>Mobile Subscriber ISDN Number (MSISDN) – The phone number, which is distinct from the MSIN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IMSI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211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IMSI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03400" y="3349486"/>
            <a:ext cx="553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600" dirty="0" smtClean="0">
                <a:latin typeface="Century Gothic"/>
                <a:cs typeface="Century Gothic"/>
              </a:rPr>
              <a:t>310150123456789</a:t>
            </a:r>
            <a:endParaRPr lang="en-US" sz="4000" spc="600" dirty="0">
              <a:latin typeface="Century Gothic"/>
              <a:cs typeface="Century Gothic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2200136" y="3635236"/>
            <a:ext cx="374928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2500" y="4534426"/>
            <a:ext cx="285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Mobile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Country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Code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3266936" y="2722850"/>
            <a:ext cx="374928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19300" y="1430279"/>
            <a:ext cx="285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Mobile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Network</a:t>
            </a:r>
            <a:br>
              <a:rPr lang="en-US" sz="3200" dirty="0" smtClean="0">
                <a:latin typeface="Century Gothic"/>
                <a:cs typeface="Century Gothic"/>
              </a:rPr>
            </a:br>
            <a:r>
              <a:rPr lang="en-US" sz="3200" dirty="0" smtClean="0">
                <a:latin typeface="Century Gothic"/>
                <a:cs typeface="Century Gothic"/>
              </a:rPr>
              <a:t>Code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5453846" y="2507972"/>
            <a:ext cx="382608" cy="3263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78300" y="4540498"/>
            <a:ext cx="2857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Subscriber ID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IMSI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455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Thanks to </a:t>
            </a:r>
            <a:r>
              <a:rPr lang="en-US" dirty="0" smtClean="0">
                <a:latin typeface="Century Gothic"/>
                <a:cs typeface="Century Gothic"/>
                <a:hlinkClick r:id="rId3"/>
              </a:rPr>
              <a:t>Wikipedia </a:t>
            </a:r>
            <a:r>
              <a:rPr lang="en-US" dirty="0" smtClean="0">
                <a:latin typeface="Century Gothic"/>
                <a:cs typeface="Century Gothic"/>
              </a:rPr>
              <a:t>for the sample IMSI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3608" y="5164489"/>
            <a:ext cx="3744384" cy="12003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ury Gothic"/>
                <a:cs typeface="Century Gothic"/>
              </a:rPr>
              <a:t>The MNC may be 2 or 3 digits, depending on region. 3 is common in the USA while 2 is common in Europe. </a:t>
            </a:r>
            <a:endParaRPr lang="en-US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160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Terminal Identity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GSM, UMTS, and LTE all contain a unique ID for a terminal ME/UE </a:t>
            </a:r>
          </a:p>
          <a:p>
            <a:pPr lvl="1"/>
            <a:r>
              <a:rPr lang="en-US" dirty="0"/>
              <a:t>International Mobile Equipment Identity (IMEI) </a:t>
            </a:r>
          </a:p>
          <a:p>
            <a:r>
              <a:rPr lang="en-US" dirty="0"/>
              <a:t>It is16 </a:t>
            </a:r>
            <a:r>
              <a:rPr lang="en-US" dirty="0" smtClean="0"/>
              <a:t>digits </a:t>
            </a:r>
            <a:r>
              <a:rPr lang="en-US" dirty="0"/>
              <a:t>with the first 14 indicating equipment identity </a:t>
            </a:r>
          </a:p>
          <a:p>
            <a:pPr lvl="1"/>
            <a:r>
              <a:rPr lang="en-US" dirty="0"/>
              <a:t>The last 2 indicates software version (SV)</a:t>
            </a:r>
          </a:p>
          <a:p>
            <a:pPr lvl="1"/>
            <a:r>
              <a:rPr lang="en-US" dirty="0"/>
              <a:t>Referred to as IMEISV</a:t>
            </a:r>
          </a:p>
          <a:p>
            <a:r>
              <a:rPr lang="en-US" dirty="0"/>
              <a:t>Dial *#06# to display your IMEI</a:t>
            </a:r>
          </a:p>
          <a:p>
            <a:r>
              <a:rPr lang="en-US" dirty="0"/>
              <a:t>Illegal in some countries to change a phone’s IMEI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IMSI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284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removable hardware token used for GSM, UMTS, and LTE</a:t>
            </a:r>
          </a:p>
          <a:p>
            <a:pPr lvl="1"/>
            <a:r>
              <a:rPr lang="en-US" dirty="0"/>
              <a:t>Verizon is changing to LTE and is also using the hardware token</a:t>
            </a:r>
          </a:p>
          <a:p>
            <a:r>
              <a:rPr lang="en-US" dirty="0"/>
              <a:t>Over 7 billion SIMs in circulation</a:t>
            </a:r>
          </a:p>
          <a:p>
            <a:r>
              <a:rPr lang="en-US" dirty="0"/>
              <a:t>Houses a processor and runs an OS</a:t>
            </a:r>
          </a:p>
          <a:p>
            <a:r>
              <a:rPr lang="en-US" dirty="0"/>
              <a:t>Java Card runs atop the OS, which is a type of Java Virtual Machine (JVM) for applications</a:t>
            </a:r>
          </a:p>
          <a:p>
            <a:r>
              <a:rPr lang="en-US" dirty="0"/>
              <a:t>Stores cryptographic keys and sometimes SMSs and contacts</a:t>
            </a:r>
          </a:p>
          <a:p>
            <a:r>
              <a:rPr lang="en-US" dirty="0"/>
              <a:t>SIM application toolkit (STK) is used to create mobile applications</a:t>
            </a:r>
          </a:p>
          <a:p>
            <a:r>
              <a:rPr lang="en-US" dirty="0"/>
              <a:t>SIMs are deprecated – the modern term is USIM </a:t>
            </a:r>
          </a:p>
          <a:p>
            <a:pPr lvl="1"/>
            <a:r>
              <a:rPr lang="en-US" dirty="0"/>
              <a:t>The USIM runs atop the UICC which is the physical card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SIM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638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SIM Card</a:t>
            </a:r>
            <a:endParaRPr lang="en-US" dirty="0"/>
          </a:p>
        </p:txBody>
      </p:sp>
      <p:pic>
        <p:nvPicPr>
          <p:cNvPr id="4" name="Shape 2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2239478"/>
            <a:ext cx="7620000" cy="238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7700" y="3947628"/>
            <a:ext cx="148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Mini-SIM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300" y="2779228"/>
            <a:ext cx="1816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Micro-SIM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0699" y="3947628"/>
            <a:ext cx="1853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Nano-SIM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000" y="1762424"/>
            <a:ext cx="2857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Full-size SIM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097782"/>
            <a:ext cx="5168433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ury Gothic"/>
                <a:cs typeface="Century Gothic"/>
              </a:rPr>
              <a:t>From left to right, we are only removing plastic. The integrated circuit remains static.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SIM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67" y="6453743"/>
            <a:ext cx="238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Thanks to </a:t>
            </a:r>
            <a:r>
              <a:rPr lang="en-US" dirty="0" smtClean="0">
                <a:latin typeface="Century Gothic"/>
                <a:cs typeface="Century Gothic"/>
                <a:hlinkClick r:id="rId4"/>
              </a:rPr>
              <a:t>Wikipedia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019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Threats to Cellular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communication medium is open and accessible by all – Jamming </a:t>
            </a:r>
            <a:r>
              <a:rPr lang="en-US" dirty="0" smtClean="0"/>
              <a:t>and </a:t>
            </a:r>
            <a:r>
              <a:rPr lang="en-US" dirty="0" err="1" smtClean="0"/>
              <a:t>femtocells</a:t>
            </a:r>
            <a:endParaRPr lang="en-US" dirty="0"/>
          </a:p>
          <a:p>
            <a:r>
              <a:rPr lang="en-US" dirty="0"/>
              <a:t>SIM Cloning </a:t>
            </a:r>
          </a:p>
          <a:p>
            <a:pPr lvl="1"/>
            <a:r>
              <a:rPr lang="en-US" dirty="0"/>
              <a:t>Copying a phone’s unique information to steal another customer’s service </a:t>
            </a:r>
          </a:p>
          <a:p>
            <a:pPr lvl="1"/>
            <a:r>
              <a:rPr lang="en-US" dirty="0"/>
              <a:t>Cloning is not as common today</a:t>
            </a:r>
          </a:p>
          <a:p>
            <a:r>
              <a:rPr lang="en-US" dirty="0"/>
              <a:t>Threats to Privacy </a:t>
            </a:r>
          </a:p>
          <a:p>
            <a:pPr lvl="1"/>
            <a:r>
              <a:rPr lang="en-US" dirty="0"/>
              <a:t>Cellular networks need, or be able to quickly locate, where the a mobile device is at all times</a:t>
            </a:r>
          </a:p>
          <a:p>
            <a:r>
              <a:rPr lang="en-US" dirty="0"/>
              <a:t>Battery life </a:t>
            </a:r>
          </a:p>
          <a:p>
            <a:pPr lvl="1"/>
            <a:r>
              <a:rPr lang="en-US" dirty="0"/>
              <a:t>Pay phones don’t need to be charged once a day</a:t>
            </a:r>
          </a:p>
          <a:p>
            <a:r>
              <a:rPr lang="en-US" dirty="0"/>
              <a:t>Mobile network operators have a large and complex network to defend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517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Joshua Franklin</a:t>
            </a:r>
          </a:p>
          <a:p>
            <a:r>
              <a:rPr lang="en-US" dirty="0" smtClean="0"/>
              <a:t>I hold a Masters in Information Security and Assurance from George Mason </a:t>
            </a:r>
          </a:p>
          <a:p>
            <a:pPr lvl="1"/>
            <a:r>
              <a:rPr lang="en-US" dirty="0"/>
              <a:t>Graduate work focused on mobile operating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I work in election and mobile security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01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Cellular devices send information via radio transmissions</a:t>
            </a:r>
          </a:p>
          <a:p>
            <a:pPr lvl="1"/>
            <a:r>
              <a:rPr lang="en-US" dirty="0" smtClean="0"/>
              <a:t>Interrupting these transmissions is called jamming</a:t>
            </a:r>
          </a:p>
          <a:p>
            <a:r>
              <a:rPr lang="en-US" dirty="0" smtClean="0"/>
              <a:t>It is possible to jam a large frequency range, such as all GSM traffic in an area, or only specific frequencies, like those used for control signals</a:t>
            </a:r>
          </a:p>
          <a:p>
            <a:r>
              <a:rPr lang="en-US" dirty="0" smtClean="0"/>
              <a:t>3GPP standards state that jamming attacks are outside of their threat model</a:t>
            </a:r>
          </a:p>
          <a:p>
            <a:r>
              <a:rPr lang="en-US" dirty="0" smtClean="0"/>
              <a:t>You can buy jammers online, and depending on the range and power requirements, they can be quite cheap</a:t>
            </a:r>
          </a:p>
          <a:p>
            <a:pPr lvl="1"/>
            <a:r>
              <a:rPr lang="en-US" dirty="0" smtClean="0"/>
              <a:t>Beware the wrath of the FCC, other three letter agencies, and your local law enforcement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501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Femtocells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Femtocells</a:t>
            </a:r>
            <a:r>
              <a:rPr lang="en-US" dirty="0" smtClean="0"/>
              <a:t> are small extensions of the cellular network - often for personal or business use</a:t>
            </a:r>
          </a:p>
          <a:p>
            <a:pPr lvl="1"/>
            <a:r>
              <a:rPr lang="en-US" dirty="0" smtClean="0"/>
              <a:t>Technically the standard refers to them as Home Node B (</a:t>
            </a:r>
            <a:r>
              <a:rPr lang="en-US" dirty="0" err="1" smtClean="0"/>
              <a:t>HeNB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Limited range and relatively affordable </a:t>
            </a:r>
          </a:p>
          <a:p>
            <a:r>
              <a:rPr lang="en-US" dirty="0" smtClean="0"/>
              <a:t>They may be provided by </a:t>
            </a:r>
            <a:r>
              <a:rPr lang="en-US" dirty="0" err="1" smtClean="0"/>
              <a:t>telcos</a:t>
            </a:r>
            <a:r>
              <a:rPr lang="en-US" dirty="0" smtClean="0"/>
              <a:t> if requested and of course you pay for this convenience</a:t>
            </a:r>
          </a:p>
          <a:p>
            <a:pPr lvl="1"/>
            <a:r>
              <a:rPr lang="en-US" dirty="0" smtClean="0"/>
              <a:t>The purchaser (often the user) does not have full administrative control of the device, similar to set-top boxes</a:t>
            </a:r>
          </a:p>
          <a:p>
            <a:pPr lvl="1"/>
            <a:r>
              <a:rPr lang="en-US" i="1" dirty="0" smtClean="0"/>
              <a:t>The purchaser has complete physical access</a:t>
            </a:r>
          </a:p>
          <a:p>
            <a:r>
              <a:rPr lang="en-US" dirty="0" smtClean="0"/>
              <a:t>These devices introduce many new threats</a:t>
            </a:r>
          </a:p>
          <a:p>
            <a:pPr lvl="1"/>
            <a:r>
              <a:rPr lang="en-US" dirty="0" smtClean="0"/>
              <a:t>Customers retain physical control and can perform offline attacks</a:t>
            </a:r>
          </a:p>
          <a:p>
            <a:pPr lvl="1"/>
            <a:r>
              <a:rPr lang="en-US" dirty="0" smtClean="0"/>
              <a:t>Attacks on the core network through the </a:t>
            </a:r>
            <a:r>
              <a:rPr lang="en-US" dirty="0" err="1" smtClean="0"/>
              <a:t>femtocell</a:t>
            </a:r>
            <a:endParaRPr lang="en-US" dirty="0" smtClean="0"/>
          </a:p>
          <a:p>
            <a:pPr lvl="1"/>
            <a:r>
              <a:rPr lang="en-US" dirty="0" smtClean="0"/>
              <a:t>Jamming requires less power because an attacker can be closer</a:t>
            </a:r>
          </a:p>
          <a:p>
            <a:pPr lvl="1"/>
            <a:r>
              <a:rPr lang="en-US" dirty="0" smtClean="0"/>
              <a:t>Attackers can quickly set one up in new location to attract UEs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8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Concepts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048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61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61417"/>
            <a:ext cx="10223500" cy="679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47925"/>
            <a:ext cx="7772400" cy="147002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Cellular Standards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00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3GPP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international standards body</a:t>
            </a:r>
          </a:p>
          <a:p>
            <a:r>
              <a:rPr lang="en-US" dirty="0" smtClean="0"/>
              <a:t>Evolves and/or standardizes GSM, UMTS, LTE among others</a:t>
            </a:r>
          </a:p>
          <a:p>
            <a:r>
              <a:rPr lang="en-US" dirty="0" smtClean="0"/>
              <a:t>From their page:</a:t>
            </a:r>
          </a:p>
          <a:p>
            <a:pPr marL="0" indent="0">
              <a:buNone/>
            </a:pPr>
            <a:r>
              <a:rPr lang="en-US" i="1" dirty="0" smtClean="0"/>
              <a:t>The 3rd Generation Partnership Project (3GPP) unites [Six] telecommunications standard development organizations (ARIB, ATIS, CCSA, ETSI, TTA, TTC), known as “Organizational Partners” and provides their members with a stable environment to produce the highly successful Reports and Specifications that define 3GPP technologies</a:t>
            </a:r>
          </a:p>
          <a:p>
            <a:r>
              <a:rPr lang="en-US" dirty="0" smtClean="0"/>
              <a:t>We will primarily discuss 3GPP standards</a:t>
            </a:r>
          </a:p>
          <a:p>
            <a:r>
              <a:rPr lang="en-US" dirty="0" smtClean="0"/>
              <a:t>Other standards exist from a distinct standards body known as 3GPP2 </a:t>
            </a:r>
          </a:p>
          <a:p>
            <a:pPr lvl="1"/>
            <a:r>
              <a:rPr lang="en-US" dirty="0" smtClean="0"/>
              <a:t>CMDA2000 and the now deprecated UMB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48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Standards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Major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Multiple standards bodies involved</a:t>
            </a:r>
          </a:p>
          <a:p>
            <a:r>
              <a:rPr lang="en-US" dirty="0"/>
              <a:t>Standards grow and evolve from one another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GSM</a:t>
            </a:r>
          </a:p>
          <a:p>
            <a:r>
              <a:rPr lang="en-US" dirty="0" smtClean="0"/>
              <a:t>CDMA</a:t>
            </a:r>
          </a:p>
          <a:p>
            <a:r>
              <a:rPr lang="en-US" dirty="0" smtClean="0"/>
              <a:t>UMTS</a:t>
            </a:r>
          </a:p>
          <a:p>
            <a:r>
              <a:rPr lang="en-US" dirty="0" smtClean="0"/>
              <a:t>EV-DO</a:t>
            </a:r>
          </a:p>
          <a:p>
            <a:r>
              <a:rPr lang="en-US" dirty="0" err="1" smtClean="0"/>
              <a:t>WiMAX</a:t>
            </a:r>
            <a:endParaRPr lang="en-US" dirty="0" smtClean="0"/>
          </a:p>
          <a:p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248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Standards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381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Cellular Standards</a:t>
            </a:r>
            <a:endParaRPr lang="en-US" dirty="0"/>
          </a:p>
        </p:txBody>
      </p:sp>
      <p:sp>
        <p:nvSpPr>
          <p:cNvPr id="4" name="Shape 268"/>
          <p:cNvSpPr txBox="1"/>
          <p:nvPr/>
        </p:nvSpPr>
        <p:spPr>
          <a:xfrm>
            <a:off x="7378962" y="1541545"/>
            <a:ext cx="1356300" cy="7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Wimax </a:t>
            </a:r>
            <a:br>
              <a:rPr lang="en" dirty="0">
                <a:latin typeface="Century Gothic"/>
              </a:rPr>
            </a:br>
            <a:r>
              <a:rPr lang="en" dirty="0">
                <a:latin typeface="Century Gothic"/>
              </a:rPr>
              <a:t>Forum </a:t>
            </a:r>
          </a:p>
        </p:txBody>
      </p:sp>
      <p:cxnSp>
        <p:nvCxnSpPr>
          <p:cNvPr id="5" name="Shape 270"/>
          <p:cNvCxnSpPr/>
          <p:nvPr/>
        </p:nvCxnSpPr>
        <p:spPr>
          <a:xfrm>
            <a:off x="513975" y="2490470"/>
            <a:ext cx="8221287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" name="Shape 271"/>
          <p:cNvCxnSpPr/>
          <p:nvPr/>
        </p:nvCxnSpPr>
        <p:spPr>
          <a:xfrm>
            <a:off x="1886375" y="1417638"/>
            <a:ext cx="0" cy="505554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" name="Shape 272"/>
          <p:cNvCxnSpPr/>
          <p:nvPr/>
        </p:nvCxnSpPr>
        <p:spPr>
          <a:xfrm>
            <a:off x="3760049" y="1417638"/>
            <a:ext cx="0" cy="505554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" name="Shape 273"/>
          <p:cNvCxnSpPr/>
          <p:nvPr/>
        </p:nvCxnSpPr>
        <p:spPr>
          <a:xfrm>
            <a:off x="5608336" y="1417638"/>
            <a:ext cx="0" cy="505554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" name="Shape 274"/>
          <p:cNvCxnSpPr/>
          <p:nvPr/>
        </p:nvCxnSpPr>
        <p:spPr>
          <a:xfrm>
            <a:off x="7395174" y="1417638"/>
            <a:ext cx="0" cy="505554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275"/>
          <p:cNvSpPr txBox="1"/>
          <p:nvPr/>
        </p:nvSpPr>
        <p:spPr>
          <a:xfrm>
            <a:off x="2090650" y="1520995"/>
            <a:ext cx="1356300" cy="7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3GPP </a:t>
            </a:r>
          </a:p>
          <a:p>
            <a:pPr algn="ctr">
              <a:buNone/>
            </a:pPr>
            <a:r>
              <a:rPr lang="en" dirty="0">
                <a:latin typeface="Century Gothic"/>
              </a:rPr>
              <a:t>Circuit Switched</a:t>
            </a:r>
          </a:p>
        </p:txBody>
      </p:sp>
      <p:sp>
        <p:nvSpPr>
          <p:cNvPr id="12" name="Shape 277"/>
          <p:cNvSpPr txBox="1"/>
          <p:nvPr/>
        </p:nvSpPr>
        <p:spPr>
          <a:xfrm>
            <a:off x="5778762" y="1541545"/>
            <a:ext cx="1356300" cy="7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
3GPP2 </a:t>
            </a:r>
          </a:p>
        </p:txBody>
      </p:sp>
      <p:sp>
        <p:nvSpPr>
          <p:cNvPr id="13" name="Shape 278"/>
          <p:cNvSpPr txBox="1"/>
          <p:nvPr/>
        </p:nvSpPr>
        <p:spPr>
          <a:xfrm>
            <a:off x="3919450" y="1520995"/>
            <a:ext cx="1356300" cy="7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3GPP </a:t>
            </a:r>
          </a:p>
          <a:p>
            <a:pPr lvl="0" algn="ctr" rtl="0">
              <a:buNone/>
            </a:pPr>
            <a:r>
              <a:rPr lang="en" dirty="0">
                <a:latin typeface="Century Gothic"/>
              </a:rPr>
              <a:t>Packet Switched</a:t>
            </a:r>
          </a:p>
        </p:txBody>
      </p:sp>
      <p:sp>
        <p:nvSpPr>
          <p:cNvPr id="14" name="Shape 279"/>
          <p:cNvSpPr/>
          <p:nvPr/>
        </p:nvSpPr>
        <p:spPr>
          <a:xfrm>
            <a:off x="2332000" y="2565995"/>
            <a:ext cx="926400" cy="5370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dirty="0">
                <a:latin typeface="Century Gothic"/>
              </a:rPr>
              <a:t>GSM</a:t>
            </a:r>
          </a:p>
        </p:txBody>
      </p:sp>
      <p:sp>
        <p:nvSpPr>
          <p:cNvPr id="15" name="Shape 280"/>
          <p:cNvSpPr/>
          <p:nvPr/>
        </p:nvSpPr>
        <p:spPr>
          <a:xfrm>
            <a:off x="2332000" y="4089995"/>
            <a:ext cx="926400" cy="5370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UMTS</a:t>
            </a:r>
          </a:p>
        </p:txBody>
      </p:sp>
      <p:sp>
        <p:nvSpPr>
          <p:cNvPr id="16" name="Shape 281"/>
          <p:cNvSpPr/>
          <p:nvPr/>
        </p:nvSpPr>
        <p:spPr>
          <a:xfrm>
            <a:off x="4176150" y="3028145"/>
            <a:ext cx="926400" cy="5370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GPRS</a:t>
            </a:r>
          </a:p>
        </p:txBody>
      </p:sp>
      <p:sp>
        <p:nvSpPr>
          <p:cNvPr id="17" name="Shape 282"/>
          <p:cNvSpPr/>
          <p:nvPr/>
        </p:nvSpPr>
        <p:spPr>
          <a:xfrm>
            <a:off x="4176150" y="3646890"/>
            <a:ext cx="926400" cy="5370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EDGE</a:t>
            </a:r>
          </a:p>
        </p:txBody>
      </p:sp>
      <p:sp>
        <p:nvSpPr>
          <p:cNvPr id="18" name="Shape 283"/>
          <p:cNvSpPr/>
          <p:nvPr/>
        </p:nvSpPr>
        <p:spPr>
          <a:xfrm>
            <a:off x="4176150" y="5453845"/>
            <a:ext cx="926400" cy="5497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LTE</a:t>
            </a:r>
          </a:p>
        </p:txBody>
      </p:sp>
      <p:sp>
        <p:nvSpPr>
          <p:cNvPr id="21" name="Shape 286"/>
          <p:cNvSpPr/>
          <p:nvPr/>
        </p:nvSpPr>
        <p:spPr>
          <a:xfrm>
            <a:off x="6053038" y="2570245"/>
            <a:ext cx="926400" cy="5370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cdma</a:t>
            </a:r>
            <a:br>
              <a:rPr lang="en" dirty="0">
                <a:latin typeface="Century Gothic"/>
              </a:rPr>
            </a:br>
            <a:r>
              <a:rPr lang="en" dirty="0">
                <a:latin typeface="Century Gothic"/>
              </a:rPr>
              <a:t>One</a:t>
            </a:r>
          </a:p>
        </p:txBody>
      </p:sp>
      <p:sp>
        <p:nvSpPr>
          <p:cNvPr id="24" name="Shape 289"/>
          <p:cNvSpPr txBox="1"/>
          <p:nvPr/>
        </p:nvSpPr>
        <p:spPr>
          <a:xfrm>
            <a:off x="452349" y="1838490"/>
            <a:ext cx="1485901" cy="7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Generation</a:t>
            </a:r>
            <a:endParaRPr lang="en" dirty="0">
              <a:latin typeface="Century Gothic"/>
            </a:endParaRPr>
          </a:p>
        </p:txBody>
      </p:sp>
      <p:sp>
        <p:nvSpPr>
          <p:cNvPr id="25" name="Shape 290"/>
          <p:cNvSpPr txBox="1"/>
          <p:nvPr/>
        </p:nvSpPr>
        <p:spPr>
          <a:xfrm>
            <a:off x="542775" y="2582946"/>
            <a:ext cx="1356300" cy="41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latin typeface="Century Gothic"/>
              </a:rPr>
              <a:t>2G</a:t>
            </a:r>
            <a:endParaRPr lang="en" dirty="0">
              <a:latin typeface="Century Gothic"/>
            </a:endParaRPr>
          </a:p>
        </p:txBody>
      </p:sp>
      <p:sp>
        <p:nvSpPr>
          <p:cNvPr id="26" name="Shape 291"/>
          <p:cNvSpPr txBox="1"/>
          <p:nvPr/>
        </p:nvSpPr>
        <p:spPr>
          <a:xfrm>
            <a:off x="530075" y="3217945"/>
            <a:ext cx="1356300" cy="4269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latin typeface="Century Gothic"/>
              </a:rPr>
              <a:t>2.5G</a:t>
            </a:r>
            <a:endParaRPr lang="en" dirty="0">
              <a:latin typeface="Century Gothic"/>
            </a:endParaRPr>
          </a:p>
        </p:txBody>
      </p:sp>
      <p:sp>
        <p:nvSpPr>
          <p:cNvPr id="27" name="Shape 292"/>
          <p:cNvSpPr txBox="1"/>
          <p:nvPr/>
        </p:nvSpPr>
        <p:spPr>
          <a:xfrm>
            <a:off x="542775" y="3624346"/>
            <a:ext cx="1356300" cy="44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latin typeface="Century Gothic"/>
              </a:rPr>
              <a:t>2.75G</a:t>
            </a:r>
            <a:endParaRPr lang="en" dirty="0">
              <a:latin typeface="Century Gothic"/>
            </a:endParaRPr>
          </a:p>
        </p:txBody>
      </p:sp>
      <p:sp>
        <p:nvSpPr>
          <p:cNvPr id="28" name="Shape 293"/>
          <p:cNvSpPr txBox="1"/>
          <p:nvPr/>
        </p:nvSpPr>
        <p:spPr>
          <a:xfrm>
            <a:off x="542775" y="3891045"/>
            <a:ext cx="1356300" cy="72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
3G</a:t>
            </a:r>
          </a:p>
        </p:txBody>
      </p:sp>
      <p:sp>
        <p:nvSpPr>
          <p:cNvPr id="29" name="Shape 294"/>
          <p:cNvSpPr txBox="1"/>
          <p:nvPr/>
        </p:nvSpPr>
        <p:spPr>
          <a:xfrm>
            <a:off x="542775" y="4754645"/>
            <a:ext cx="1356300" cy="4523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latin typeface="Century Gothic"/>
              </a:rPr>
              <a:t>3.5G</a:t>
            </a:r>
            <a:endParaRPr lang="en" dirty="0">
              <a:latin typeface="Century Gothic"/>
            </a:endParaRPr>
          </a:p>
        </p:txBody>
      </p:sp>
      <p:sp>
        <p:nvSpPr>
          <p:cNvPr id="30" name="Shape 295"/>
          <p:cNvSpPr txBox="1"/>
          <p:nvPr/>
        </p:nvSpPr>
        <p:spPr>
          <a:xfrm>
            <a:off x="542775" y="5415045"/>
            <a:ext cx="1356300" cy="4142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latin typeface="Century Gothic"/>
              </a:rPr>
              <a:t>4G</a:t>
            </a:r>
            <a:endParaRPr lang="en" dirty="0">
              <a:latin typeface="Century Gothic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81150" y="5441145"/>
            <a:ext cx="926400" cy="537000"/>
            <a:chOff x="6081150" y="5199845"/>
            <a:chExt cx="926400" cy="537000"/>
          </a:xfrm>
        </p:grpSpPr>
        <p:sp>
          <p:nvSpPr>
            <p:cNvPr id="31" name="Shape 296"/>
            <p:cNvSpPr/>
            <p:nvPr/>
          </p:nvSpPr>
          <p:spPr>
            <a:xfrm>
              <a:off x="6081150" y="5199845"/>
              <a:ext cx="926400" cy="537000"/>
            </a:xfrm>
            <a:prstGeom prst="roundRect">
              <a:avLst>
                <a:gd name="adj" fmla="val 16667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" dirty="0">
                  <a:latin typeface="Century Gothic"/>
                </a:rPr>
                <a:t>UMB</a:t>
              </a:r>
            </a:p>
          </p:txBody>
        </p:sp>
        <p:cxnSp>
          <p:nvCxnSpPr>
            <p:cNvPr id="32" name="Shape 297"/>
            <p:cNvCxnSpPr/>
            <p:nvPr/>
          </p:nvCxnSpPr>
          <p:spPr>
            <a:xfrm flipH="1">
              <a:off x="6255600" y="5260145"/>
              <a:ext cx="577499" cy="4163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3" name="Shape 298"/>
            <p:cNvCxnSpPr/>
            <p:nvPr/>
          </p:nvCxnSpPr>
          <p:spPr>
            <a:xfrm>
              <a:off x="6255600" y="5260145"/>
              <a:ext cx="577499" cy="4163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5857500" y="3983642"/>
            <a:ext cx="1356300" cy="725099"/>
            <a:chOff x="5870262" y="3754446"/>
            <a:chExt cx="1356300" cy="725099"/>
          </a:xfrm>
        </p:grpSpPr>
        <p:sp>
          <p:nvSpPr>
            <p:cNvPr id="22" name="Shape 287"/>
            <p:cNvSpPr/>
            <p:nvPr/>
          </p:nvSpPr>
          <p:spPr>
            <a:xfrm>
              <a:off x="6065800" y="3861395"/>
              <a:ext cx="926400" cy="537000"/>
            </a:xfrm>
            <a:prstGeom prst="roundRect">
              <a:avLst>
                <a:gd name="adj" fmla="val 16667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endParaRPr lang="en" dirty="0">
                <a:latin typeface="Century Gothic"/>
              </a:endParaRPr>
            </a:p>
          </p:txBody>
        </p:sp>
        <p:sp>
          <p:nvSpPr>
            <p:cNvPr id="39" name="Shape 295"/>
            <p:cNvSpPr txBox="1"/>
            <p:nvPr/>
          </p:nvSpPr>
          <p:spPr>
            <a:xfrm>
              <a:off x="5870262" y="3754446"/>
              <a:ext cx="1356300" cy="725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dirty="0" smtClean="0">
                  <a:latin typeface="Century Gothic"/>
                </a:rPr>
                <a:t>CDMA</a:t>
              </a:r>
              <a:br>
                <a:rPr lang="en-US" dirty="0" smtClean="0">
                  <a:latin typeface="Century Gothic"/>
                </a:rPr>
              </a:br>
              <a:r>
                <a:rPr lang="en-US" dirty="0" smtClean="0">
                  <a:latin typeface="Century Gothic"/>
                </a:rPr>
                <a:t>2000</a:t>
              </a:r>
              <a:endParaRPr lang="en" dirty="0">
                <a:latin typeface="Century Gothic"/>
              </a:endParaRPr>
            </a:p>
          </p:txBody>
        </p:sp>
      </p:grpSp>
      <p:cxnSp>
        <p:nvCxnSpPr>
          <p:cNvPr id="45" name="Shape 271"/>
          <p:cNvCxnSpPr/>
          <p:nvPr/>
        </p:nvCxnSpPr>
        <p:spPr>
          <a:xfrm>
            <a:off x="501275" y="1417638"/>
            <a:ext cx="0" cy="505554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43" name="Group 42"/>
          <p:cNvGrpSpPr/>
          <p:nvPr/>
        </p:nvGrpSpPr>
        <p:grpSpPr>
          <a:xfrm>
            <a:off x="3970250" y="4729945"/>
            <a:ext cx="1356300" cy="738298"/>
            <a:chOff x="3970250" y="4437845"/>
            <a:chExt cx="1356300" cy="738298"/>
          </a:xfrm>
        </p:grpSpPr>
        <p:sp>
          <p:nvSpPr>
            <p:cNvPr id="20" name="Shape 285"/>
            <p:cNvSpPr/>
            <p:nvPr/>
          </p:nvSpPr>
          <p:spPr>
            <a:xfrm>
              <a:off x="4176150" y="4437845"/>
              <a:ext cx="926400" cy="537000"/>
            </a:xfrm>
            <a:prstGeom prst="roundRect">
              <a:avLst>
                <a:gd name="adj" fmla="val 16667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endParaRPr lang="en" dirty="0">
                <a:latin typeface="Century Gothic"/>
              </a:endParaRPr>
            </a:p>
          </p:txBody>
        </p:sp>
        <p:sp>
          <p:nvSpPr>
            <p:cNvPr id="46" name="Shape 295"/>
            <p:cNvSpPr txBox="1"/>
            <p:nvPr/>
          </p:nvSpPr>
          <p:spPr>
            <a:xfrm>
              <a:off x="3970250" y="4451044"/>
              <a:ext cx="1356300" cy="725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dirty="0" smtClean="0">
                  <a:latin typeface="Century Gothic"/>
                </a:rPr>
                <a:t>HSPA/+</a:t>
              </a:r>
              <a:endParaRPr lang="en" dirty="0">
                <a:latin typeface="Century Gothic"/>
              </a:endParaRPr>
            </a:p>
          </p:txBody>
        </p:sp>
      </p:grpSp>
      <p:cxnSp>
        <p:nvCxnSpPr>
          <p:cNvPr id="59" name="Shape 274"/>
          <p:cNvCxnSpPr/>
          <p:nvPr/>
        </p:nvCxnSpPr>
        <p:spPr>
          <a:xfrm>
            <a:off x="8741875" y="1417638"/>
            <a:ext cx="0" cy="505554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37" name="Group 36"/>
          <p:cNvGrpSpPr/>
          <p:nvPr/>
        </p:nvGrpSpPr>
        <p:grpSpPr>
          <a:xfrm>
            <a:off x="7425824" y="5437945"/>
            <a:ext cx="1356300" cy="537000"/>
            <a:chOff x="7425824" y="5374445"/>
            <a:chExt cx="1356300" cy="537000"/>
          </a:xfrm>
        </p:grpSpPr>
        <p:sp>
          <p:nvSpPr>
            <p:cNvPr id="19" name="Shape 284"/>
            <p:cNvSpPr/>
            <p:nvPr/>
          </p:nvSpPr>
          <p:spPr>
            <a:xfrm>
              <a:off x="7640000" y="5374445"/>
              <a:ext cx="926400" cy="537000"/>
            </a:xfrm>
            <a:prstGeom prst="roundRect">
              <a:avLst>
                <a:gd name="adj" fmla="val 16667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endParaRPr lang="en" dirty="0">
                <a:latin typeface="Century Gothic"/>
              </a:endParaRPr>
            </a:p>
          </p:txBody>
        </p:sp>
        <p:sp>
          <p:nvSpPr>
            <p:cNvPr id="38" name="Shape 295"/>
            <p:cNvSpPr txBox="1"/>
            <p:nvPr/>
          </p:nvSpPr>
          <p:spPr>
            <a:xfrm>
              <a:off x="7425824" y="5374445"/>
              <a:ext cx="1356300" cy="523801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dirty="0" err="1" smtClean="0">
                  <a:latin typeface="Century Gothic"/>
                </a:rPr>
                <a:t>WiMAX</a:t>
              </a:r>
              <a:endParaRPr lang="en" dirty="0">
                <a:latin typeface="Century Gothic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57562" y="4630746"/>
            <a:ext cx="1356300" cy="725099"/>
            <a:chOff x="5870262" y="3754446"/>
            <a:chExt cx="1356300" cy="725099"/>
          </a:xfrm>
        </p:grpSpPr>
        <p:sp>
          <p:nvSpPr>
            <p:cNvPr id="41" name="Shape 287"/>
            <p:cNvSpPr/>
            <p:nvPr/>
          </p:nvSpPr>
          <p:spPr>
            <a:xfrm>
              <a:off x="6065800" y="3861395"/>
              <a:ext cx="926400" cy="537000"/>
            </a:xfrm>
            <a:prstGeom prst="roundRect">
              <a:avLst>
                <a:gd name="adj" fmla="val 16667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endParaRPr lang="en" dirty="0">
                <a:latin typeface="Century Gothic"/>
              </a:endParaRPr>
            </a:p>
          </p:txBody>
        </p:sp>
        <p:sp>
          <p:nvSpPr>
            <p:cNvPr id="42" name="Shape 295"/>
            <p:cNvSpPr txBox="1"/>
            <p:nvPr/>
          </p:nvSpPr>
          <p:spPr>
            <a:xfrm>
              <a:off x="5870262" y="3754446"/>
              <a:ext cx="1356300" cy="725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-US" dirty="0" smtClean="0">
                  <a:latin typeface="Century Gothic"/>
                </a:rPr>
                <a:t>CDMA</a:t>
              </a:r>
              <a:br>
                <a:rPr lang="en-US" dirty="0" smtClean="0">
                  <a:latin typeface="Century Gothic"/>
                </a:rPr>
              </a:br>
              <a:r>
                <a:rPr lang="en-US" dirty="0" smtClean="0">
                  <a:latin typeface="Century Gothic"/>
                </a:rPr>
                <a:t>EV-DO</a:t>
              </a:r>
              <a:endParaRPr lang="en" dirty="0">
                <a:latin typeface="Century Gothic"/>
              </a:endParaRPr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45</a:t>
            </a:fld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9248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Standards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Note on 3GPP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LTE is a 3GPP specification</a:t>
            </a:r>
          </a:p>
          <a:p>
            <a:pPr lvl="1"/>
            <a:r>
              <a:rPr lang="en-US" dirty="0" smtClean="0"/>
              <a:t>Therefore we will be discussing 3GPP specifications in depth </a:t>
            </a:r>
          </a:p>
          <a:p>
            <a:r>
              <a:rPr lang="en-US" dirty="0" smtClean="0"/>
              <a:t>We will introduce GSM and associated security issues</a:t>
            </a:r>
          </a:p>
          <a:p>
            <a:r>
              <a:rPr lang="en-US" dirty="0" smtClean="0"/>
              <a:t>We will then build on these concepts from GSM to UMTS to LTE</a:t>
            </a:r>
          </a:p>
          <a:p>
            <a:r>
              <a:rPr lang="en-US" dirty="0" smtClean="0"/>
              <a:t>Packet switched technologies will be discussed as well</a:t>
            </a:r>
          </a:p>
          <a:p>
            <a:r>
              <a:rPr lang="en-US" dirty="0" smtClean="0"/>
              <a:t>3GPP2 and </a:t>
            </a:r>
            <a:r>
              <a:rPr lang="en-US" dirty="0" err="1" smtClean="0"/>
              <a:t>WiMax</a:t>
            </a:r>
            <a:r>
              <a:rPr lang="en-US" dirty="0" smtClean="0"/>
              <a:t> Forum standards are not included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48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Standards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3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Security Architecture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primary 3GPP standard governing LTE is </a:t>
            </a:r>
            <a:r>
              <a:rPr lang="en-US" dirty="0" smtClean="0">
                <a:hlinkClick r:id="rId2"/>
              </a:rPr>
              <a:t>TS 33.401</a:t>
            </a:r>
            <a:endParaRPr lang="en-US" dirty="0" smtClean="0"/>
          </a:p>
          <a:p>
            <a:pPr lvl="1"/>
            <a:r>
              <a:rPr lang="en-US" dirty="0" smtClean="0"/>
              <a:t>Get to know it</a:t>
            </a:r>
          </a:p>
          <a:p>
            <a:pPr lvl="1"/>
            <a:r>
              <a:rPr lang="en-US" dirty="0" smtClean="0"/>
              <a:t>Other standards exist and are referenced</a:t>
            </a:r>
          </a:p>
          <a:p>
            <a:r>
              <a:rPr lang="en-US" dirty="0" smtClean="0"/>
              <a:t>I link to the overarching page for the standard so the most recent version of the standard is attainable </a:t>
            </a:r>
          </a:p>
          <a:p>
            <a:pPr lvl="1"/>
            <a:r>
              <a:rPr lang="en-US" dirty="0" smtClean="0"/>
              <a:t>Download and extract the zip for the word document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248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Standards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61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61417"/>
            <a:ext cx="10223500" cy="679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2447925"/>
            <a:ext cx="7772400" cy="147002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GSM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80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Global System for Mobile Communications </a:t>
            </a:r>
          </a:p>
          <a:p>
            <a:r>
              <a:rPr lang="en-US" dirty="0" smtClean="0"/>
              <a:t>2G digital voice </a:t>
            </a:r>
          </a:p>
          <a:p>
            <a:r>
              <a:rPr lang="en-US" dirty="0" smtClean="0"/>
              <a:t>Air interface: TDMA</a:t>
            </a:r>
          </a:p>
          <a:p>
            <a:pPr lvl="1"/>
            <a:r>
              <a:rPr lang="en-US" dirty="0" smtClean="0"/>
              <a:t>Multiple users on the same channel </a:t>
            </a:r>
          </a:p>
          <a:p>
            <a:r>
              <a:rPr lang="en-US" dirty="0" smtClean="0"/>
              <a:t>Operates at various spectrums worldwide</a:t>
            </a:r>
          </a:p>
          <a:p>
            <a:r>
              <a:rPr lang="en-US" dirty="0" smtClean="0"/>
              <a:t>There are 4 separate systems:</a:t>
            </a:r>
          </a:p>
          <a:p>
            <a:pPr lvl="1"/>
            <a:r>
              <a:rPr lang="en-US" dirty="0" smtClean="0"/>
              <a:t>Base station subsystem (BSS) </a:t>
            </a:r>
          </a:p>
          <a:p>
            <a:pPr lvl="1"/>
            <a:r>
              <a:rPr lang="en-US" dirty="0" smtClean="0"/>
              <a:t>Network subsystem (NSS)</a:t>
            </a:r>
          </a:p>
          <a:p>
            <a:pPr lvl="1"/>
            <a:r>
              <a:rPr lang="en-US" dirty="0" smtClean="0"/>
              <a:t>Operations and support subsystem (OSS)</a:t>
            </a:r>
          </a:p>
          <a:p>
            <a:pPr lvl="1"/>
            <a:r>
              <a:rPr lang="en-US" dirty="0" smtClean="0"/>
              <a:t>Mobile station subsystem (MSS)</a:t>
            </a:r>
          </a:p>
          <a:p>
            <a:r>
              <a:rPr lang="en-US" dirty="0" smtClean="0"/>
              <a:t>Each subsystem has a distinct purpose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49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686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Become familiar </a:t>
            </a:r>
            <a:r>
              <a:rPr lang="en-US" dirty="0" smtClean="0"/>
              <a:t>with the </a:t>
            </a:r>
            <a:r>
              <a:rPr lang="en-US" dirty="0"/>
              <a:t>GSM, UMTS, and LTE family of cellular standards </a:t>
            </a:r>
          </a:p>
          <a:p>
            <a:r>
              <a:rPr lang="en-US" dirty="0"/>
              <a:t>Be introduced to spectrum </a:t>
            </a:r>
            <a:r>
              <a:rPr lang="en-US" dirty="0" smtClean="0"/>
              <a:t>allocation and </a:t>
            </a:r>
            <a:r>
              <a:rPr lang="en-US" dirty="0"/>
              <a:t>antennas </a:t>
            </a:r>
            <a:endParaRPr lang="en-US" dirty="0" smtClean="0"/>
          </a:p>
          <a:p>
            <a:r>
              <a:rPr lang="en-US" dirty="0" smtClean="0"/>
              <a:t>Learn </a:t>
            </a:r>
            <a:r>
              <a:rPr lang="en-US" dirty="0"/>
              <a:t>the security architecture of cellular networks </a:t>
            </a:r>
          </a:p>
          <a:p>
            <a:r>
              <a:rPr lang="en-US" dirty="0"/>
              <a:t>Be introduced to how cellular networks have been hacked in the past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0" y="5209222"/>
            <a:ext cx="6819900" cy="12003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ury Gothic"/>
                <a:cs typeface="Century Gothic"/>
              </a:rPr>
              <a:t>We will deeply explore LTE security while only touching on GSM and UMTS. LTE is the new standard moving forward (a.k.a., the new hotness). Previous cellular standards are </a:t>
            </a:r>
            <a:r>
              <a:rPr lang="en-US" i="1" dirty="0">
                <a:latin typeface="Century Gothic"/>
                <a:cs typeface="Century Gothic"/>
              </a:rPr>
              <a:t>being phased </a:t>
            </a:r>
            <a:r>
              <a:rPr lang="en-US" i="1" dirty="0" smtClean="0">
                <a:latin typeface="Century Gothic"/>
                <a:cs typeface="Century Gothic"/>
              </a:rPr>
              <a:t>out. 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137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GSM Component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Mobile station subsystem (MSS) </a:t>
            </a:r>
          </a:p>
          <a:p>
            <a:pPr lvl="1"/>
            <a:r>
              <a:rPr lang="en-US" dirty="0" smtClean="0"/>
              <a:t>Mobile handset and SIM</a:t>
            </a:r>
          </a:p>
          <a:p>
            <a:r>
              <a:rPr lang="en-US" dirty="0" smtClean="0"/>
              <a:t>The base station subsystem BSS consists of a controller and transceiver</a:t>
            </a:r>
          </a:p>
          <a:p>
            <a:pPr lvl="1"/>
            <a:r>
              <a:rPr lang="en-US" dirty="0" smtClean="0"/>
              <a:t>Base station transceiver (BTS) is the cell tower </a:t>
            </a:r>
          </a:p>
          <a:p>
            <a:pPr lvl="1"/>
            <a:r>
              <a:rPr lang="en-US" dirty="0" smtClean="0"/>
              <a:t>Base station controller (BSC) controls 1 or more BTSs</a:t>
            </a:r>
          </a:p>
          <a:p>
            <a:pPr lvl="1"/>
            <a:r>
              <a:rPr lang="en-US" dirty="0" smtClean="0"/>
              <a:t>Housed at the Mobile Telephone Switching Office (MTSO)</a:t>
            </a:r>
          </a:p>
          <a:p>
            <a:r>
              <a:rPr lang="en-US" dirty="0" smtClean="0"/>
              <a:t>Network subsystem (NSS): </a:t>
            </a:r>
          </a:p>
          <a:p>
            <a:pPr lvl="1"/>
            <a:r>
              <a:rPr lang="en-US" dirty="0" smtClean="0"/>
              <a:t>MSC (Mobile Switching Center) and MTSO </a:t>
            </a:r>
          </a:p>
          <a:p>
            <a:pPr lvl="1"/>
            <a:r>
              <a:rPr lang="en-US" dirty="0" smtClean="0"/>
              <a:t>MTSO-switch connects cell network to PSTN</a:t>
            </a:r>
          </a:p>
          <a:p>
            <a:pPr lvl="1"/>
            <a:r>
              <a:rPr lang="en-US" dirty="0" smtClean="0"/>
              <a:t>MTSO houses the HLR, which supports the </a:t>
            </a:r>
            <a:r>
              <a:rPr lang="en-US" dirty="0" err="1" smtClean="0"/>
              <a:t>AuC</a:t>
            </a:r>
            <a:endParaRPr lang="en-US" dirty="0" smtClean="0"/>
          </a:p>
          <a:p>
            <a:r>
              <a:rPr lang="en-US" dirty="0" smtClean="0"/>
              <a:t>Operations and Support (OSS)</a:t>
            </a:r>
          </a:p>
          <a:p>
            <a:pPr lvl="1"/>
            <a:r>
              <a:rPr lang="en-US" dirty="0" smtClean="0"/>
              <a:t>Manages the network as a whole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GSM Architecture Diagram</a:t>
            </a:r>
            <a:endParaRPr lang="en-US" dirty="0"/>
          </a:p>
        </p:txBody>
      </p:sp>
      <p:pic>
        <p:nvPicPr>
          <p:cNvPr id="37" name="Picture 36" descr="GSM - Network general (3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" y="1374809"/>
            <a:ext cx="9144000" cy="499677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06034" y="3378200"/>
            <a:ext cx="802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MS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56000" y="2641600"/>
            <a:ext cx="802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BTS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3532" y="4927600"/>
            <a:ext cx="802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BSC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9800" y="3855254"/>
            <a:ext cx="1206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MSC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6900" y="5963454"/>
            <a:ext cx="439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Base Station </a:t>
            </a:r>
            <a:br>
              <a:rPr lang="en-US" sz="2500" dirty="0" smtClean="0">
                <a:latin typeface="Century Gothic"/>
                <a:cs typeface="Century Gothic"/>
              </a:rPr>
            </a:br>
            <a:r>
              <a:rPr lang="en-US" sz="2500" dirty="0" smtClean="0">
                <a:latin typeface="Century Gothic"/>
                <a:cs typeface="Century Gothic"/>
              </a:rPr>
              <a:t>Subsystem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08600" y="5945426"/>
            <a:ext cx="439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Network </a:t>
            </a:r>
            <a:br>
              <a:rPr lang="en-US" sz="2500" dirty="0" smtClean="0">
                <a:latin typeface="Century Gothic"/>
                <a:cs typeface="Century Gothic"/>
              </a:rPr>
            </a:br>
            <a:r>
              <a:rPr lang="en-US" sz="2500" dirty="0" smtClean="0">
                <a:latin typeface="Century Gothic"/>
                <a:cs typeface="Century Gothic"/>
              </a:rPr>
              <a:t>Subsystem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19700" y="3203377"/>
            <a:ext cx="439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Operations and Support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Subsystem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1028700" y="3964226"/>
            <a:ext cx="439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Mobile Station </a:t>
            </a:r>
            <a:br>
              <a:rPr lang="en-US" sz="2500" dirty="0" smtClean="0">
                <a:latin typeface="Century Gothic"/>
                <a:cs typeface="Century Gothic"/>
              </a:rPr>
            </a:br>
            <a:r>
              <a:rPr lang="en-US" sz="2500" dirty="0" smtClean="0">
                <a:latin typeface="Century Gothic"/>
                <a:cs typeface="Century Gothic"/>
              </a:rPr>
              <a:t>Subsystem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00" y="4781813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HLR/</a:t>
            </a:r>
            <a:r>
              <a:rPr lang="en-US" sz="2000" dirty="0" err="1" smtClean="0">
                <a:latin typeface="Century Gothic"/>
                <a:cs typeface="Century Gothic"/>
              </a:rPr>
              <a:t>AuC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16800" y="3811608"/>
            <a:ext cx="0" cy="1145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6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GSM Security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Meant to achieve equivalent or greater security than wired systems of that time</a:t>
            </a:r>
          </a:p>
          <a:p>
            <a:r>
              <a:rPr lang="en-US" dirty="0"/>
              <a:t>Security mechanisms should not have a negative impact on the system</a:t>
            </a:r>
          </a:p>
          <a:p>
            <a:r>
              <a:rPr lang="en-US" dirty="0"/>
              <a:t>Primary security mechanisms:</a:t>
            </a:r>
          </a:p>
          <a:p>
            <a:pPr lvl="1"/>
            <a:r>
              <a:rPr lang="en-US" dirty="0"/>
              <a:t>Subscriber authentication </a:t>
            </a:r>
          </a:p>
          <a:p>
            <a:pPr lvl="1"/>
            <a:r>
              <a:rPr lang="en-US" dirty="0"/>
              <a:t>Privacy achieved via temporary identities </a:t>
            </a:r>
          </a:p>
          <a:p>
            <a:pPr lvl="1"/>
            <a:r>
              <a:rPr lang="en-US" dirty="0"/>
              <a:t>Encryption of the Radio Area Network and backhaul</a:t>
            </a:r>
          </a:p>
          <a:p>
            <a:pPr lvl="1"/>
            <a:r>
              <a:rPr lang="en-US" dirty="0"/>
              <a:t>ME to BTS and BTS to MMC - using a key known as </a:t>
            </a:r>
            <a:r>
              <a:rPr lang="en-US" dirty="0" err="1" smtClean="0"/>
              <a:t>Kc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GSM 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Tamper resistant hardware token</a:t>
            </a:r>
          </a:p>
          <a:p>
            <a:r>
              <a:rPr lang="en-US" dirty="0"/>
              <a:t>Stores 128-bit key, called Ki, which is used to derive </a:t>
            </a:r>
            <a:r>
              <a:rPr lang="en-US" dirty="0" err="1"/>
              <a:t>Kc</a:t>
            </a:r>
            <a:endParaRPr lang="en-US" dirty="0"/>
          </a:p>
          <a:p>
            <a:pPr lvl="1"/>
            <a:r>
              <a:rPr lang="en-US" dirty="0"/>
              <a:t>Ki never leaves the card</a:t>
            </a:r>
          </a:p>
          <a:p>
            <a:pPr lvl="1"/>
            <a:r>
              <a:rPr lang="en-US" dirty="0"/>
              <a:t>Also stored in </a:t>
            </a:r>
            <a:r>
              <a:rPr lang="en-US" dirty="0" err="1"/>
              <a:t>AuC</a:t>
            </a:r>
            <a:endParaRPr lang="en-US" dirty="0"/>
          </a:p>
          <a:p>
            <a:r>
              <a:rPr lang="en-US" dirty="0"/>
              <a:t>Contains key generation software</a:t>
            </a:r>
          </a:p>
          <a:p>
            <a:r>
              <a:rPr lang="en-US" dirty="0"/>
              <a:t>Subscribers are authenticated to the network by proving knowledge of Ki</a:t>
            </a:r>
          </a:p>
          <a:p>
            <a:pPr lvl="1"/>
            <a:r>
              <a:rPr lang="en-US" dirty="0"/>
              <a:t>How? The Authentication and Key Agreement (AKA)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GSM 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AKA is a challenge and response authentication protocol </a:t>
            </a:r>
          </a:p>
          <a:p>
            <a:pPr lvl="1"/>
            <a:r>
              <a:rPr lang="en-US" dirty="0"/>
              <a:t>Authentication is not mutual </a:t>
            </a:r>
          </a:p>
          <a:p>
            <a:r>
              <a:rPr lang="en-US" dirty="0"/>
              <a:t>A </a:t>
            </a:r>
            <a:r>
              <a:rPr lang="en-US" dirty="0" smtClean="0"/>
              <a:t>devices </a:t>
            </a:r>
            <a:r>
              <a:rPr lang="en-US" dirty="0"/>
              <a:t>IMSI is sent to the BTS, which is passed to the HLR/</a:t>
            </a:r>
            <a:r>
              <a:rPr lang="en-US" dirty="0" err="1"/>
              <a:t>AuC</a:t>
            </a:r>
            <a:endParaRPr lang="en-US" dirty="0"/>
          </a:p>
          <a:p>
            <a:r>
              <a:rPr lang="en-US" dirty="0"/>
              <a:t>The HLR/</a:t>
            </a:r>
            <a:r>
              <a:rPr lang="en-US" dirty="0" err="1"/>
              <a:t>Auc</a:t>
            </a:r>
            <a:r>
              <a:rPr lang="en-US" dirty="0"/>
              <a:t> sends the </a:t>
            </a:r>
            <a:r>
              <a:rPr lang="en-US" dirty="0" err="1"/>
              <a:t>Kc</a:t>
            </a:r>
            <a:r>
              <a:rPr lang="en-US" dirty="0"/>
              <a:t>, 128-bit random number, and an Expected Response (XRES) to the BTS</a:t>
            </a:r>
          </a:p>
          <a:p>
            <a:pPr lvl="1"/>
            <a:r>
              <a:rPr lang="en-US" dirty="0" err="1"/>
              <a:t>Kc</a:t>
            </a:r>
            <a:r>
              <a:rPr lang="en-US" dirty="0"/>
              <a:t> is a session encryption key </a:t>
            </a:r>
          </a:p>
          <a:p>
            <a:r>
              <a:rPr lang="en-US" dirty="0"/>
              <a:t>The BTS passes the random number to the ME</a:t>
            </a:r>
          </a:p>
          <a:p>
            <a:r>
              <a:rPr lang="en-US" dirty="0"/>
              <a:t>The ME uses the Ki and the random number to arrive at </a:t>
            </a:r>
            <a:r>
              <a:rPr lang="en-US" dirty="0" err="1"/>
              <a:t>Kc</a:t>
            </a:r>
            <a:r>
              <a:rPr lang="en-US" dirty="0"/>
              <a:t> and provides the BTS with an SRES</a:t>
            </a:r>
          </a:p>
          <a:p>
            <a:r>
              <a:rPr lang="en-US" dirty="0"/>
              <a:t>The BTS checks if SRES is equal to XRES</a:t>
            </a:r>
          </a:p>
          <a:p>
            <a:pPr lvl="1"/>
            <a:r>
              <a:rPr lang="en-US" dirty="0"/>
              <a:t>If so they subscriber is authenticated </a:t>
            </a:r>
          </a:p>
          <a:p>
            <a:r>
              <a:rPr lang="en-US" dirty="0"/>
              <a:t>The BTS provides the ME with an encrypted Temporary Mobile Subscriber Identity (TMSI) </a:t>
            </a:r>
          </a:p>
          <a:p>
            <a:pPr lvl="1"/>
            <a:r>
              <a:rPr lang="en-US" dirty="0"/>
              <a:t>Not always encrypted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71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GSM AKA Ladder Diagram</a:t>
            </a:r>
            <a:endParaRPr lang="en-US" dirty="0"/>
          </a:p>
        </p:txBody>
      </p:sp>
      <p:cxnSp>
        <p:nvCxnSpPr>
          <p:cNvPr id="4" name="Shape 377"/>
          <p:cNvCxnSpPr/>
          <p:nvPr/>
        </p:nvCxnSpPr>
        <p:spPr>
          <a:xfrm>
            <a:off x="987762" y="2272950"/>
            <a:ext cx="0" cy="299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" name="Shape 378"/>
          <p:cNvCxnSpPr/>
          <p:nvPr/>
        </p:nvCxnSpPr>
        <p:spPr>
          <a:xfrm>
            <a:off x="4340562" y="2272950"/>
            <a:ext cx="0" cy="299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" name="Shape 379"/>
          <p:cNvCxnSpPr/>
          <p:nvPr/>
        </p:nvCxnSpPr>
        <p:spPr>
          <a:xfrm>
            <a:off x="7845762" y="2272950"/>
            <a:ext cx="0" cy="299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Shape 380"/>
          <p:cNvSpPr txBox="1"/>
          <p:nvPr/>
        </p:nvSpPr>
        <p:spPr>
          <a:xfrm>
            <a:off x="-71026" y="1545050"/>
            <a:ext cx="2112888" cy="76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Century Gothic"/>
              </a:rPr>
              <a:t>ME (with IMSI)</a:t>
            </a:r>
          </a:p>
          <a:p>
            <a:pPr algn="ctr">
              <a:buNone/>
            </a:pPr>
            <a:r>
              <a:rPr lang="en" b="1" dirty="0">
                <a:latin typeface="Century Gothic"/>
              </a:rPr>
              <a:t>SIM (with Ki)</a:t>
            </a:r>
          </a:p>
        </p:txBody>
      </p:sp>
      <p:sp>
        <p:nvSpPr>
          <p:cNvPr id="8" name="Shape 381"/>
          <p:cNvSpPr txBox="1"/>
          <p:nvPr/>
        </p:nvSpPr>
        <p:spPr>
          <a:xfrm>
            <a:off x="1735212" y="2029825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IMSI</a:t>
            </a:r>
          </a:p>
        </p:txBody>
      </p:sp>
      <p:cxnSp>
        <p:nvCxnSpPr>
          <p:cNvPr id="9" name="Shape 382"/>
          <p:cNvCxnSpPr/>
          <p:nvPr/>
        </p:nvCxnSpPr>
        <p:spPr>
          <a:xfrm>
            <a:off x="1139937" y="2410025"/>
            <a:ext cx="3058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383"/>
          <p:cNvCxnSpPr/>
          <p:nvPr/>
        </p:nvCxnSpPr>
        <p:spPr>
          <a:xfrm>
            <a:off x="4568937" y="2410025"/>
            <a:ext cx="3058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384"/>
          <p:cNvSpPr txBox="1"/>
          <p:nvPr/>
        </p:nvSpPr>
        <p:spPr>
          <a:xfrm>
            <a:off x="3487812" y="1801225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Century Gothic"/>
              </a:rPr>
              <a:t>BTS</a:t>
            </a:r>
          </a:p>
        </p:txBody>
      </p:sp>
      <p:sp>
        <p:nvSpPr>
          <p:cNvPr id="12" name="Shape 385"/>
          <p:cNvSpPr txBox="1"/>
          <p:nvPr/>
        </p:nvSpPr>
        <p:spPr>
          <a:xfrm>
            <a:off x="5164212" y="2029825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IMSI</a:t>
            </a:r>
          </a:p>
        </p:txBody>
      </p:sp>
      <p:sp>
        <p:nvSpPr>
          <p:cNvPr id="13" name="Shape 386"/>
          <p:cNvSpPr txBox="1"/>
          <p:nvPr/>
        </p:nvSpPr>
        <p:spPr>
          <a:xfrm>
            <a:off x="6735389" y="1534525"/>
            <a:ext cx="2243511" cy="85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 dirty="0">
                <a:latin typeface="Century Gothic"/>
              </a:rPr>
              <a:t>Backhaul</a:t>
            </a:r>
          </a:p>
          <a:p>
            <a:pPr lvl="0" algn="ctr" rtl="0">
              <a:buNone/>
            </a:pPr>
            <a:r>
              <a:rPr lang="en" b="1" dirty="0">
                <a:latin typeface="Century Gothic"/>
              </a:rPr>
              <a:t>AuC (with IMSI, Ki)</a:t>
            </a:r>
          </a:p>
        </p:txBody>
      </p:sp>
      <p:cxnSp>
        <p:nvCxnSpPr>
          <p:cNvPr id="14" name="Shape 387"/>
          <p:cNvCxnSpPr/>
          <p:nvPr/>
        </p:nvCxnSpPr>
        <p:spPr>
          <a:xfrm rot="10800000">
            <a:off x="4568936" y="3095825"/>
            <a:ext cx="3058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388"/>
          <p:cNvCxnSpPr/>
          <p:nvPr/>
        </p:nvCxnSpPr>
        <p:spPr>
          <a:xfrm rot="10800000">
            <a:off x="1139936" y="3095825"/>
            <a:ext cx="3058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389"/>
          <p:cNvSpPr txBox="1"/>
          <p:nvPr/>
        </p:nvSpPr>
        <p:spPr>
          <a:xfrm>
            <a:off x="4935612" y="2715625"/>
            <a:ext cx="224519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Random, XRES, Kc</a:t>
            </a:r>
          </a:p>
        </p:txBody>
      </p:sp>
      <p:sp>
        <p:nvSpPr>
          <p:cNvPr id="17" name="Shape 390"/>
          <p:cNvSpPr txBox="1"/>
          <p:nvPr/>
        </p:nvSpPr>
        <p:spPr>
          <a:xfrm>
            <a:off x="1506612" y="2715625"/>
            <a:ext cx="224519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Random</a:t>
            </a:r>
          </a:p>
        </p:txBody>
      </p:sp>
      <p:sp>
        <p:nvSpPr>
          <p:cNvPr id="18" name="Shape 391"/>
          <p:cNvSpPr txBox="1"/>
          <p:nvPr/>
        </p:nvSpPr>
        <p:spPr>
          <a:xfrm>
            <a:off x="1735212" y="4011025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SRES</a:t>
            </a:r>
          </a:p>
        </p:txBody>
      </p:sp>
      <p:cxnSp>
        <p:nvCxnSpPr>
          <p:cNvPr id="19" name="Shape 392"/>
          <p:cNvCxnSpPr/>
          <p:nvPr/>
        </p:nvCxnSpPr>
        <p:spPr>
          <a:xfrm>
            <a:off x="1139937" y="4391225"/>
            <a:ext cx="30588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" name="Shape 395"/>
          <p:cNvSpPr/>
          <p:nvPr/>
        </p:nvSpPr>
        <p:spPr>
          <a:xfrm>
            <a:off x="713837" y="3459925"/>
            <a:ext cx="2786575" cy="550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entury Gothic"/>
              </a:rPr>
              <a:t>A3(Random, Ki) = SRES</a:t>
            </a:r>
          </a:p>
          <a:p>
            <a:pPr>
              <a:buNone/>
            </a:pPr>
            <a:r>
              <a:rPr lang="en" dirty="0">
                <a:latin typeface="Century Gothic"/>
              </a:rPr>
              <a:t>A8(Random, Ki) = Kc</a:t>
            </a:r>
          </a:p>
        </p:txBody>
      </p:sp>
      <p:sp>
        <p:nvSpPr>
          <p:cNvPr id="26" name="Shape 395"/>
          <p:cNvSpPr/>
          <p:nvPr/>
        </p:nvSpPr>
        <p:spPr>
          <a:xfrm>
            <a:off x="3859724" y="4590225"/>
            <a:ext cx="2786575" cy="550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atin typeface="Century Gothic"/>
              </a:rPr>
              <a:t>SRES = XRES?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55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71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GSM Cryptographic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Families of algorithms: A3, A5, and A8</a:t>
            </a:r>
          </a:p>
          <a:p>
            <a:r>
              <a:rPr lang="en-US" dirty="0" smtClean="0"/>
              <a:t>A3 is used for subscriber authentication to derive XRES</a:t>
            </a:r>
          </a:p>
          <a:p>
            <a:r>
              <a:rPr lang="en-US" dirty="0" smtClean="0"/>
              <a:t>A5 is used to encrypt data in motion such as radio encryption </a:t>
            </a:r>
          </a:p>
          <a:p>
            <a:pPr lvl="1"/>
            <a:r>
              <a:rPr lang="en-US" dirty="0" smtClean="0"/>
              <a:t>ME to BTS</a:t>
            </a:r>
          </a:p>
          <a:p>
            <a:pPr lvl="1"/>
            <a:r>
              <a:rPr lang="en-US" dirty="0" smtClean="0"/>
              <a:t>A5/0 – no encryption </a:t>
            </a:r>
          </a:p>
          <a:p>
            <a:pPr lvl="1"/>
            <a:r>
              <a:rPr lang="en-US" dirty="0" smtClean="0"/>
              <a:t>A5/1, A5/2, and A5/3 are 64-bit stream ciphers</a:t>
            </a:r>
          </a:p>
          <a:p>
            <a:pPr lvl="1"/>
            <a:r>
              <a:rPr lang="en-US" dirty="0" smtClean="0"/>
              <a:t>A5/4 is a 128-bit stream cipher</a:t>
            </a:r>
          </a:p>
          <a:p>
            <a:pPr lvl="1"/>
            <a:r>
              <a:rPr lang="en-US" dirty="0" smtClean="0"/>
              <a:t>An efficient attack exists against A5/2 and it </a:t>
            </a:r>
            <a:r>
              <a:rPr lang="en-US" dirty="0"/>
              <a:t>is deprecated</a:t>
            </a:r>
            <a:endParaRPr lang="en-US" dirty="0" smtClean="0"/>
          </a:p>
          <a:p>
            <a:r>
              <a:rPr lang="en-US" dirty="0" smtClean="0"/>
              <a:t>A8 is used to derive the 64-bit symmetric key, </a:t>
            </a:r>
            <a:r>
              <a:rPr lang="en-US" dirty="0" err="1" smtClean="0"/>
              <a:t>Kc</a:t>
            </a:r>
            <a:endParaRPr lang="en-US" dirty="0" smtClean="0"/>
          </a:p>
          <a:p>
            <a:pPr lvl="1"/>
            <a:r>
              <a:rPr lang="en-US" dirty="0" smtClean="0"/>
              <a:t>The final 10 bits are zeroes</a:t>
            </a:r>
          </a:p>
          <a:p>
            <a:r>
              <a:rPr lang="en-US" dirty="0" smtClean="0"/>
              <a:t>The A3 and A5 families are non-standardized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only need to be on devices and equipment owned by the carrier (USIM, BTS, backhaul)</a:t>
            </a:r>
          </a:p>
          <a:p>
            <a:pPr lvl="1"/>
            <a:r>
              <a:rPr lang="en-US" dirty="0" smtClean="0"/>
              <a:t>MILENAGE is provided if needed</a:t>
            </a:r>
          </a:p>
          <a:p>
            <a:pPr marL="0" indent="0">
              <a:buNone/>
            </a:pPr>
            <a:r>
              <a:rPr lang="en-US" dirty="0" smtClean="0"/>
              <a:t>Note: GPRS and EDGE use different algorithms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71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MILENAGE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Set of five cryptographic one-way functions specified by 3GPP</a:t>
            </a:r>
          </a:p>
          <a:p>
            <a:pPr lvl="1"/>
            <a:r>
              <a:rPr lang="en-US" dirty="0" smtClean="0"/>
              <a:t>Usage is optional as </a:t>
            </a:r>
            <a:r>
              <a:rPr lang="en-US" dirty="0" err="1" smtClean="0"/>
              <a:t>telcos</a:t>
            </a:r>
            <a:r>
              <a:rPr lang="en-US" dirty="0" smtClean="0"/>
              <a:t> can specify their own </a:t>
            </a:r>
          </a:p>
          <a:p>
            <a:pPr lvl="1"/>
            <a:r>
              <a:rPr lang="en-US" dirty="0"/>
              <a:t>Block ciphers with 128-bit </a:t>
            </a:r>
            <a:r>
              <a:rPr lang="en-US" dirty="0" smtClean="0"/>
              <a:t>key</a:t>
            </a:r>
          </a:p>
          <a:p>
            <a:pPr lvl="1"/>
            <a:r>
              <a:rPr lang="en-US" dirty="0"/>
              <a:t>GSM, UMTS, and LTE </a:t>
            </a:r>
            <a:endParaRPr lang="en-US" dirty="0" smtClean="0"/>
          </a:p>
          <a:p>
            <a:r>
              <a:rPr lang="en-US" dirty="0" smtClean="0"/>
              <a:t>Used during AKA for key and parameter generation</a:t>
            </a:r>
          </a:p>
          <a:p>
            <a:pPr lvl="1"/>
            <a:r>
              <a:rPr lang="en-US" dirty="0" smtClean="0"/>
              <a:t>We will explore this further during the LTE segment </a:t>
            </a:r>
          </a:p>
          <a:p>
            <a:r>
              <a:rPr lang="en-US" dirty="0" smtClean="0"/>
              <a:t>These are the ‘f boxes’ (f1, f2, f3, f4, f5)[Nyberg04]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660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Threats to 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Cryptography-based</a:t>
            </a:r>
          </a:p>
          <a:p>
            <a:pPr lvl="1"/>
            <a:r>
              <a:rPr lang="en-US" dirty="0" smtClean="0"/>
              <a:t>Short 64-bit keys</a:t>
            </a:r>
          </a:p>
          <a:p>
            <a:pPr lvl="1"/>
            <a:r>
              <a:rPr lang="en-US" dirty="0" smtClean="0"/>
              <a:t>A5/2 efficient attack</a:t>
            </a:r>
          </a:p>
          <a:p>
            <a:pPr lvl="1"/>
            <a:r>
              <a:rPr lang="en-US" dirty="0" smtClean="0"/>
              <a:t>A5/1 attack with large amounts of plaintext</a:t>
            </a:r>
          </a:p>
          <a:p>
            <a:pPr lvl="2"/>
            <a:r>
              <a:rPr lang="en-US" dirty="0" smtClean="0"/>
              <a:t>Implementation flaw exists [Hulton08]</a:t>
            </a:r>
          </a:p>
          <a:p>
            <a:r>
              <a:rPr lang="en-US" dirty="0" smtClean="0"/>
              <a:t>Weak cipher renegotiation and null cipher attacks possible</a:t>
            </a:r>
          </a:p>
          <a:p>
            <a:r>
              <a:rPr lang="en-US" dirty="0" smtClean="0"/>
              <a:t>SIM cloning</a:t>
            </a:r>
          </a:p>
          <a:p>
            <a:r>
              <a:rPr lang="en-US" dirty="0" smtClean="0"/>
              <a:t>Man-in-the-Middle (</a:t>
            </a:r>
            <a:r>
              <a:rPr lang="en-US" dirty="0" err="1" smtClean="0"/>
              <a:t>MitM</a:t>
            </a:r>
            <a:r>
              <a:rPr lang="en-US" dirty="0" smtClean="0"/>
              <a:t>) attack via rogue base station (</a:t>
            </a:r>
            <a:r>
              <a:rPr lang="en-US" dirty="0" err="1" smtClean="0"/>
              <a:t>femtocell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During AKA, </a:t>
            </a:r>
            <a:r>
              <a:rPr lang="en-US" dirty="0"/>
              <a:t>t</a:t>
            </a:r>
            <a:r>
              <a:rPr lang="en-US" dirty="0" smtClean="0"/>
              <a:t>he handset cannot authenticate the network</a:t>
            </a:r>
          </a:p>
          <a:p>
            <a:r>
              <a:rPr lang="en-US" dirty="0"/>
              <a:t>Only radio traffic is encrypted - once information is in the backhaul it is </a:t>
            </a:r>
            <a:r>
              <a:rPr lang="en-US" dirty="0" err="1"/>
              <a:t>cleartext</a:t>
            </a:r>
            <a:r>
              <a:rPr lang="en-US" dirty="0"/>
              <a:t> [Hulton08]</a:t>
            </a:r>
          </a:p>
          <a:p>
            <a:r>
              <a:rPr lang="en-US" dirty="0" smtClean="0"/>
              <a:t>IMSI sometimes sent in the clear [Hulton08]</a:t>
            </a:r>
          </a:p>
          <a:p>
            <a:r>
              <a:rPr lang="en-US" dirty="0" smtClean="0"/>
              <a:t>Some control signaling may be unprotected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71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Notable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Hulton</a:t>
            </a:r>
            <a:r>
              <a:rPr lang="en-US" dirty="0" smtClean="0"/>
              <a:t> et al, </a:t>
            </a:r>
            <a:r>
              <a:rPr lang="en-US" dirty="0" smtClean="0">
                <a:hlinkClick r:id="rId2"/>
              </a:rPr>
              <a:t>Blackhat 2008</a:t>
            </a:r>
            <a:endParaRPr lang="en-US" dirty="0" smtClean="0"/>
          </a:p>
          <a:p>
            <a:pPr lvl="1"/>
            <a:r>
              <a:rPr lang="en-US" dirty="0" smtClean="0"/>
              <a:t>Showed how to intercept GSM signals with software defined radio</a:t>
            </a:r>
          </a:p>
          <a:p>
            <a:pPr lvl="1"/>
            <a:r>
              <a:rPr lang="en-US" dirty="0" smtClean="0"/>
              <a:t>Showed a practical method to crack A5/1 (as did </a:t>
            </a:r>
            <a:r>
              <a:rPr lang="en-US" dirty="0" err="1" smtClean="0">
                <a:hlinkClick r:id="rId3"/>
              </a:rPr>
              <a:t>Karsten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Nohl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Paget, </a:t>
            </a:r>
            <a:r>
              <a:rPr lang="en-US" dirty="0" smtClean="0">
                <a:hlinkClick r:id="rId4"/>
              </a:rPr>
              <a:t>Defcon 2010</a:t>
            </a:r>
            <a:endParaRPr lang="en-US" dirty="0" smtClean="0"/>
          </a:p>
          <a:p>
            <a:pPr lvl="1"/>
            <a:r>
              <a:rPr lang="en-US" dirty="0" smtClean="0"/>
              <a:t>Demonstrated a homegrown GSM BTS</a:t>
            </a:r>
          </a:p>
          <a:p>
            <a:pPr lvl="1"/>
            <a:r>
              <a:rPr lang="en-US" dirty="0" smtClean="0"/>
              <a:t>Intercepted calls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59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GSM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71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Excluded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class does not cover:</a:t>
            </a:r>
          </a:p>
          <a:p>
            <a:r>
              <a:rPr lang="en-US" dirty="0"/>
              <a:t>Wireless </a:t>
            </a:r>
            <a:r>
              <a:rPr lang="en-US" dirty="0" smtClean="0"/>
              <a:t>physics</a:t>
            </a:r>
          </a:p>
          <a:p>
            <a:r>
              <a:rPr lang="en-US" dirty="0" smtClean="0"/>
              <a:t>Ancient </a:t>
            </a:r>
            <a:r>
              <a:rPr lang="en-US" dirty="0"/>
              <a:t>wireless networks (AMPS, IMS, smoke signals </a:t>
            </a:r>
            <a:r>
              <a:rPr lang="en-US" dirty="0" smtClean="0"/>
              <a:t>)</a:t>
            </a:r>
          </a:p>
          <a:p>
            <a:r>
              <a:rPr lang="en-US" dirty="0"/>
              <a:t>Wired systems (PSTN/POTS/DSL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Standards other GSM, UMTS, and LTE</a:t>
            </a:r>
          </a:p>
          <a:p>
            <a:pPr lvl="1"/>
            <a:r>
              <a:rPr lang="en-US" dirty="0" smtClean="0"/>
              <a:t>CDMA2000, EV-DO, </a:t>
            </a:r>
            <a:r>
              <a:rPr lang="en-US" dirty="0" err="1" smtClean="0"/>
              <a:t>WiMax</a:t>
            </a:r>
            <a:endParaRPr lang="en-US" dirty="0" smtClean="0"/>
          </a:p>
          <a:p>
            <a:r>
              <a:rPr lang="en-US" dirty="0" smtClean="0"/>
              <a:t>In-depth discussion of GPRS, EDGE, and HSPA variants</a:t>
            </a:r>
          </a:p>
          <a:p>
            <a:r>
              <a:rPr lang="en-US" dirty="0" smtClean="0"/>
              <a:t>SMS and </a:t>
            </a:r>
            <a:r>
              <a:rPr lang="en-US" dirty="0"/>
              <a:t>MMS (text messaging)</a:t>
            </a:r>
            <a:endParaRPr lang="en-US" dirty="0" smtClean="0"/>
          </a:p>
          <a:p>
            <a:r>
              <a:rPr lang="en-US" dirty="0" smtClean="0"/>
              <a:t>Mobile operating systems (iOS, Android, Windows Phone)</a:t>
            </a:r>
          </a:p>
          <a:p>
            <a:r>
              <a:rPr lang="en-US" dirty="0" err="1" smtClean="0"/>
              <a:t>QoS</a:t>
            </a:r>
            <a:r>
              <a:rPr lang="en-US" dirty="0" smtClean="0"/>
              <a:t> , Mobility management, and </a:t>
            </a:r>
            <a:r>
              <a:rPr lang="en-US" dirty="0" err="1" smtClean="0"/>
              <a:t>VoLTE</a:t>
            </a:r>
            <a:endParaRPr lang="en-US" dirty="0" smtClean="0"/>
          </a:p>
          <a:p>
            <a:r>
              <a:rPr lang="en-US" dirty="0" smtClean="0"/>
              <a:t>Internetwork connections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76500" y="5360035"/>
            <a:ext cx="6477000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entury Gothic"/>
                <a:cs typeface="Century Gothic"/>
              </a:rPr>
              <a:t>Warning:</a:t>
            </a:r>
            <a:r>
              <a:rPr lang="en-US" dirty="0">
                <a:latin typeface="Century Gothic"/>
                <a:cs typeface="Century Gothic"/>
              </a:rPr>
              <a:t> This class is U.S.-centric but the standards are used worldwide. The network operators, </a:t>
            </a:r>
            <a:r>
              <a:rPr lang="en-US" dirty="0" smtClean="0">
                <a:latin typeface="Century Gothic"/>
                <a:cs typeface="Century Gothic"/>
              </a:rPr>
              <a:t>frequencies, </a:t>
            </a:r>
            <a:r>
              <a:rPr lang="en-US" dirty="0">
                <a:latin typeface="Century Gothic"/>
                <a:cs typeface="Century Gothic"/>
              </a:rPr>
              <a:t>and </a:t>
            </a:r>
            <a:r>
              <a:rPr lang="en-US" dirty="0" smtClean="0">
                <a:latin typeface="Century Gothic"/>
                <a:cs typeface="Century Gothic"/>
              </a:rPr>
              <a:t>implementations vary.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130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61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61417"/>
            <a:ext cx="10223500" cy="679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47925"/>
            <a:ext cx="7772400" cy="147002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UMTS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80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Mobile Telecommunications System</a:t>
            </a:r>
          </a:p>
          <a:p>
            <a:r>
              <a:rPr lang="en-US" dirty="0" smtClean="0"/>
              <a:t>3G digital voice</a:t>
            </a:r>
          </a:p>
          <a:p>
            <a:r>
              <a:rPr lang="en-US" dirty="0" smtClean="0"/>
              <a:t>Air interface: W-CDMA</a:t>
            </a:r>
          </a:p>
          <a:p>
            <a:r>
              <a:rPr lang="en-US" dirty="0" smtClean="0"/>
              <a:t>Operates at various spectrums worldwide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71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Consists of the core network (CN), </a:t>
            </a:r>
            <a:r>
              <a:rPr lang="en-US" dirty="0"/>
              <a:t>Universal Terrestrial Radio Access </a:t>
            </a:r>
            <a:r>
              <a:rPr lang="en-US" dirty="0" smtClean="0"/>
              <a:t>Network (UTRAN), and UE</a:t>
            </a:r>
          </a:p>
          <a:p>
            <a:r>
              <a:rPr lang="en-US" dirty="0" smtClean="0"/>
              <a:t>Runs 2G packet switched and 3G circuit switched components concurrently - it looks confusing at first</a:t>
            </a:r>
          </a:p>
          <a:p>
            <a:r>
              <a:rPr lang="en-US" dirty="0" smtClean="0"/>
              <a:t>The UTRAN contains:</a:t>
            </a:r>
          </a:p>
          <a:p>
            <a:pPr lvl="1"/>
            <a:r>
              <a:rPr lang="en-US" dirty="0" smtClean="0"/>
              <a:t>Node B (think of the phone as Node A)</a:t>
            </a:r>
          </a:p>
          <a:p>
            <a:pPr lvl="1"/>
            <a:r>
              <a:rPr lang="en-US" dirty="0" smtClean="0"/>
              <a:t>Radio Network Controller (RNC)</a:t>
            </a:r>
          </a:p>
          <a:p>
            <a:r>
              <a:rPr lang="en-US" dirty="0" smtClean="0"/>
              <a:t>The CN contains:</a:t>
            </a:r>
          </a:p>
          <a:p>
            <a:pPr lvl="1"/>
            <a:r>
              <a:rPr lang="en-US" dirty="0" smtClean="0"/>
              <a:t>Serving Mobile </a:t>
            </a:r>
            <a:r>
              <a:rPr lang="en-US" dirty="0"/>
              <a:t>Switching Center (GMSC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Gateway Mobile Switching Center (GMSC)</a:t>
            </a:r>
          </a:p>
          <a:p>
            <a:pPr lvl="1"/>
            <a:r>
              <a:rPr lang="en-US" dirty="0" smtClean="0"/>
              <a:t>Serving GPRS support node (SGSN) </a:t>
            </a:r>
          </a:p>
          <a:p>
            <a:pPr lvl="1"/>
            <a:r>
              <a:rPr lang="en-US" dirty="0" smtClean="0"/>
              <a:t>Gateway GPRS support node (GGSN)</a:t>
            </a:r>
          </a:p>
          <a:p>
            <a:pPr lvl="1"/>
            <a:r>
              <a:rPr lang="en-US" dirty="0" smtClean="0">
                <a:cs typeface="Century Gothic"/>
              </a:rPr>
              <a:t>Home Location Register/Authentication Center (HLR</a:t>
            </a:r>
            <a:r>
              <a:rPr lang="en-US" dirty="0">
                <a:cs typeface="Century Gothic"/>
              </a:rPr>
              <a:t>/</a:t>
            </a:r>
            <a:r>
              <a:rPr lang="en-US" dirty="0" err="1" smtClean="0">
                <a:cs typeface="Century Gothic"/>
              </a:rPr>
              <a:t>AuC</a:t>
            </a:r>
            <a:r>
              <a:rPr lang="en-US" dirty="0" smtClean="0">
                <a:cs typeface="Century Gothic"/>
              </a:rPr>
              <a:t>)</a:t>
            </a:r>
          </a:p>
          <a:p>
            <a:r>
              <a:rPr lang="en-US" dirty="0" smtClean="0">
                <a:cs typeface="Century Gothic"/>
              </a:rPr>
              <a:t>We are not discussing GPRS-related nodes </a:t>
            </a:r>
          </a:p>
          <a:p>
            <a:pPr lvl="1"/>
            <a:endParaRPr lang="en-US" dirty="0">
              <a:cs typeface="Century Gothic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147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 Architecture Diagram</a:t>
            </a:r>
            <a:endParaRPr lang="en-US" dirty="0"/>
          </a:p>
        </p:txBody>
      </p:sp>
      <p:pic>
        <p:nvPicPr>
          <p:cNvPr id="7" name="Picture 6" descr="UMTS - Network general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8979"/>
            <a:ext cx="7874000" cy="5469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300" y="3238500"/>
            <a:ext cx="7619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UE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300" y="5803900"/>
            <a:ext cx="7619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UE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00" y="1447800"/>
            <a:ext cx="7619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BTS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1295" y="5895573"/>
            <a:ext cx="14108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Node</a:t>
            </a:r>
            <a:r>
              <a:rPr lang="en-US" sz="2500" dirty="0" smtClean="0">
                <a:latin typeface="Century Gothic"/>
                <a:cs typeface="Century Gothic"/>
              </a:rPr>
              <a:t> B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0066" y="1450192"/>
            <a:ext cx="7619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BSC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1914" y="5920973"/>
            <a:ext cx="14108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RNC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7100" y="3575854"/>
            <a:ext cx="104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HLR/</a:t>
            </a:r>
            <a:r>
              <a:rPr lang="en-US" sz="2000" dirty="0" err="1" smtClean="0">
                <a:latin typeface="Century Gothic"/>
                <a:cs typeface="Century Gothic"/>
              </a:rPr>
              <a:t>AuC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5368" y="1449576"/>
            <a:ext cx="14108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SMSC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2568" y="1462276"/>
            <a:ext cx="14108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GMSC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8277" y="5895573"/>
            <a:ext cx="14108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GGSN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1868" y="5885562"/>
            <a:ext cx="14108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SGSN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6281038"/>
            <a:ext cx="1600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i="1" dirty="0" smtClean="0">
                <a:latin typeface="Century Gothic"/>
                <a:cs typeface="Century Gothic"/>
              </a:rPr>
              <a:t>UTRAN</a:t>
            </a:r>
            <a:endParaRPr lang="en-US" sz="2300" b="1" i="1" dirty="0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1676" y="6290052"/>
            <a:ext cx="235872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i="1" dirty="0" smtClean="0">
                <a:latin typeface="Century Gothic"/>
                <a:cs typeface="Century Gothic"/>
              </a:rPr>
              <a:t>Core Network</a:t>
            </a:r>
            <a:endParaRPr lang="en-US" sz="2300" b="1" i="1" dirty="0"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3619416"/>
            <a:ext cx="1600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i="1" dirty="0" smtClean="0">
                <a:latin typeface="Century Gothic"/>
                <a:cs typeface="Century Gothic"/>
              </a:rPr>
              <a:t>GERAN</a:t>
            </a:r>
            <a:endParaRPr lang="en-US" sz="2300" b="1" i="1" dirty="0">
              <a:latin typeface="Century Gothic"/>
              <a:cs typeface="Century Gothic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318000" y="2641600"/>
            <a:ext cx="952500" cy="251460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Bracket 5"/>
          <p:cNvSpPr/>
          <p:nvPr/>
        </p:nvSpPr>
        <p:spPr>
          <a:xfrm>
            <a:off x="8039100" y="4103792"/>
            <a:ext cx="292100" cy="227615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ket 23"/>
          <p:cNvSpPr/>
          <p:nvPr/>
        </p:nvSpPr>
        <p:spPr>
          <a:xfrm>
            <a:off x="8039100" y="1447800"/>
            <a:ext cx="292100" cy="243024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5400000">
            <a:off x="7734013" y="2166364"/>
            <a:ext cx="20187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Packet Switched</a:t>
            </a:r>
            <a:endParaRPr lang="en-US" sz="2300" dirty="0"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7677417" y="4840684"/>
            <a:ext cx="20187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Century Gothic"/>
                <a:cs typeface="Century Gothic"/>
              </a:rPr>
              <a:t>Circuit Switched</a:t>
            </a:r>
            <a:endParaRPr lang="en-US" sz="2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693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 &amp; GSM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UMTS was designed to work concurrently with GSM</a:t>
            </a:r>
          </a:p>
          <a:p>
            <a:r>
              <a:rPr lang="en-US" dirty="0" smtClean="0"/>
              <a:t>2G SIMs were included </a:t>
            </a:r>
          </a:p>
          <a:p>
            <a:r>
              <a:rPr lang="en-US" dirty="0" smtClean="0"/>
              <a:t>Much of the terminology is slightly modified	</a:t>
            </a:r>
          </a:p>
          <a:p>
            <a:pPr lvl="1"/>
            <a:r>
              <a:rPr lang="en-US" dirty="0" smtClean="0"/>
              <a:t>BTS -&gt; Node B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064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 Security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enhancement on GSM security</a:t>
            </a:r>
          </a:p>
          <a:p>
            <a:r>
              <a:rPr lang="en-US" dirty="0" smtClean="0"/>
              <a:t>Enhanced AKA </a:t>
            </a:r>
          </a:p>
          <a:p>
            <a:r>
              <a:rPr lang="en-US" dirty="0" smtClean="0"/>
              <a:t>New confidentiality and integrity cryptographic algorithms</a:t>
            </a:r>
          </a:p>
          <a:p>
            <a:r>
              <a:rPr lang="en-US" dirty="0" smtClean="0"/>
              <a:t>Introduction of Network Domain Security for IP-based protocols (NDS/IP) </a:t>
            </a:r>
          </a:p>
          <a:p>
            <a:pPr lvl="1"/>
            <a:r>
              <a:rPr lang="en-US" dirty="0" smtClean="0"/>
              <a:t>IPSec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372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 Hardware 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GSM SIM now labeled the USIM</a:t>
            </a:r>
          </a:p>
          <a:p>
            <a:pPr lvl="1"/>
            <a:r>
              <a:rPr lang="en-US" dirty="0" smtClean="0"/>
              <a:t>USIM application runs atop the UICC</a:t>
            </a:r>
          </a:p>
          <a:p>
            <a:r>
              <a:rPr lang="en-US" dirty="0" smtClean="0"/>
              <a:t>Contains a new hardware protected 128-bit key: K </a:t>
            </a:r>
          </a:p>
          <a:p>
            <a:pPr lvl="1"/>
            <a:r>
              <a:rPr lang="en-US" dirty="0" smtClean="0"/>
              <a:t>As in GSM, never moves from UICC and HLR/</a:t>
            </a:r>
            <a:r>
              <a:rPr lang="en-US" dirty="0" err="1" smtClean="0"/>
              <a:t>AuC</a:t>
            </a:r>
            <a:endParaRPr lang="en-US" dirty="0" smtClean="0"/>
          </a:p>
          <a:p>
            <a:pPr lvl="1"/>
            <a:r>
              <a:rPr lang="en-US" dirty="0" smtClean="0"/>
              <a:t>Keys are derived from K as needed </a:t>
            </a:r>
          </a:p>
          <a:p>
            <a:pPr lvl="1"/>
            <a:r>
              <a:rPr lang="en-US" dirty="0" smtClean="0"/>
              <a:t>HLR/</a:t>
            </a:r>
            <a:r>
              <a:rPr lang="en-US" dirty="0" err="1" smtClean="0"/>
              <a:t>AuC</a:t>
            </a:r>
            <a:r>
              <a:rPr lang="en-US" dirty="0" smtClean="0"/>
              <a:t> stores an IMSI and K per subscriber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331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 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Similar to GSM - challenge &amp; response protocol </a:t>
            </a:r>
          </a:p>
          <a:p>
            <a:pPr lvl="1"/>
            <a:r>
              <a:rPr lang="en-US" dirty="0" smtClean="0"/>
              <a:t>UE proves knowledge of a key</a:t>
            </a:r>
          </a:p>
          <a:p>
            <a:pPr lvl="1"/>
            <a:r>
              <a:rPr lang="en-US" dirty="0" smtClean="0"/>
              <a:t>UE somewhat authenticates the home network </a:t>
            </a:r>
          </a:p>
          <a:p>
            <a:pPr lvl="1"/>
            <a:r>
              <a:rPr lang="en-US" dirty="0" err="1" smtClean="0"/>
              <a:t>Femtocells</a:t>
            </a:r>
            <a:r>
              <a:rPr lang="en-US" dirty="0" smtClean="0"/>
              <a:t> can still create a fake connection</a:t>
            </a:r>
          </a:p>
          <a:p>
            <a:pPr lvl="1"/>
            <a:r>
              <a:rPr lang="en-US" dirty="0" smtClean="0"/>
              <a:t>New algorithms (f1 through f5 and f1* through f5*)</a:t>
            </a:r>
          </a:p>
          <a:p>
            <a:pPr lvl="1"/>
            <a:r>
              <a:rPr lang="en-US" dirty="0" smtClean="0"/>
              <a:t>AKA algorithms are network specific and don’t need to be standardized</a:t>
            </a:r>
          </a:p>
          <a:p>
            <a:r>
              <a:rPr lang="en-US" dirty="0" smtClean="0"/>
              <a:t>UE gains assurance that confidentiality key (CK) and integrity key (IK) were generated by the serving network</a:t>
            </a:r>
          </a:p>
          <a:p>
            <a:pPr lvl="1"/>
            <a:r>
              <a:rPr lang="en-US" dirty="0" smtClean="0"/>
              <a:t>True serving network authentication is not achieved </a:t>
            </a:r>
          </a:p>
          <a:p>
            <a:pPr lvl="1"/>
            <a:r>
              <a:rPr lang="en-US" dirty="0" smtClean="0"/>
              <a:t>Man in the middle still possible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917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 Cryptography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Completely public algorithms </a:t>
            </a:r>
          </a:p>
          <a:p>
            <a:r>
              <a:rPr lang="en-US" dirty="0" smtClean="0"/>
              <a:t>Increased key-length to 128-bits</a:t>
            </a:r>
          </a:p>
          <a:p>
            <a:pPr lvl="1"/>
            <a:r>
              <a:rPr lang="en-US" dirty="0" smtClean="0"/>
              <a:t>Yay!</a:t>
            </a:r>
          </a:p>
          <a:p>
            <a:r>
              <a:rPr lang="en-US" dirty="0" smtClean="0"/>
              <a:t>Two new families of algorithms</a:t>
            </a:r>
          </a:p>
          <a:p>
            <a:pPr lvl="1"/>
            <a:r>
              <a:rPr lang="en-US" dirty="0" smtClean="0"/>
              <a:t>UMTS Encryption Algorithm 1 and 2 (UEA1, UEA2) </a:t>
            </a:r>
          </a:p>
          <a:p>
            <a:pPr lvl="1"/>
            <a:r>
              <a:rPr lang="en-US" dirty="0" smtClean="0"/>
              <a:t>UMTS Integrity Algorithm 1 and 2 (UIA1, UIA2)</a:t>
            </a:r>
          </a:p>
          <a:p>
            <a:r>
              <a:rPr lang="en-US" dirty="0" smtClean="0"/>
              <a:t>UEA1 and UIA1 are based on KASUMI </a:t>
            </a:r>
          </a:p>
          <a:p>
            <a:pPr lvl="1"/>
            <a:r>
              <a:rPr lang="en-US" dirty="0" smtClean="0"/>
              <a:t>Block-cipher related to AES</a:t>
            </a:r>
          </a:p>
          <a:p>
            <a:r>
              <a:rPr lang="en-US" dirty="0" smtClean="0"/>
              <a:t>UEA2 and U1A2 are based on SNOW 3G</a:t>
            </a:r>
          </a:p>
          <a:p>
            <a:pPr lvl="1"/>
            <a:r>
              <a:rPr lang="en-US" dirty="0" smtClean="0"/>
              <a:t>Stream cipher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UMTS NDS/IP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Provides protection for control-plane traffic, including authentication and anti-replay</a:t>
            </a:r>
          </a:p>
          <a:p>
            <a:pPr lvl="1"/>
            <a:r>
              <a:rPr lang="en-US" dirty="0" smtClean="0"/>
              <a:t>Enter NDS/IP </a:t>
            </a:r>
          </a:p>
          <a:p>
            <a:pPr lvl="1"/>
            <a:r>
              <a:rPr lang="en-US" dirty="0" smtClean="0"/>
              <a:t>Typically does not apply to user plane traffic</a:t>
            </a:r>
          </a:p>
          <a:p>
            <a:r>
              <a:rPr lang="en-US" dirty="0" smtClean="0"/>
              <a:t>A security domain under control of mobile network operator</a:t>
            </a:r>
          </a:p>
          <a:p>
            <a:r>
              <a:rPr lang="en-US" dirty="0" smtClean="0"/>
              <a:t>Certain connections between components may not be protected due to optional requirements in 3GPP standards</a:t>
            </a:r>
          </a:p>
          <a:p>
            <a:r>
              <a:rPr lang="en-US" dirty="0" smtClean="0"/>
              <a:t>Can internetwork with external NDS domains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69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4" name="Shape 5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70550" y="2313425"/>
            <a:ext cx="1832949" cy="2753874"/>
          </a:xfrm>
          <a:prstGeom prst="rect">
            <a:avLst/>
          </a:prstGeom>
        </p:spPr>
      </p:pic>
      <p:pic>
        <p:nvPicPr>
          <p:cNvPr id="5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30713" y="2313425"/>
            <a:ext cx="1832949" cy="2753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01" y="1590894"/>
            <a:ext cx="2926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" sz="2000" b="1" dirty="0" smtClean="0">
                <a:latin typeface="Century Gothic"/>
              </a:rPr>
              <a:t>Wireless Crash Course </a:t>
            </a:r>
            <a:r>
              <a:rPr lang="en-US" sz="2000" b="1" dirty="0" smtClean="0">
                <a:latin typeface="Century Gothic"/>
              </a:rPr>
              <a:t/>
            </a:r>
            <a:br>
              <a:rPr lang="en-US" sz="2000" b="1" dirty="0" smtClean="0">
                <a:latin typeface="Century Gothic"/>
              </a:rPr>
            </a:br>
            <a:r>
              <a:rPr lang="en-US" sz="2000" b="1" dirty="0">
                <a:latin typeface="Century Gothic"/>
              </a:rPr>
              <a:t> </a:t>
            </a:r>
            <a:r>
              <a:rPr lang="en" sz="2000" b="1" dirty="0" smtClean="0">
                <a:latin typeface="Century Gothic"/>
              </a:rPr>
              <a:t>3rd edition</a:t>
            </a:r>
            <a:endParaRPr lang="en" sz="2000" b="1" dirty="0"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4457" y="1590894"/>
            <a:ext cx="1595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" sz="2000" b="1" dirty="0" smtClean="0">
                <a:latin typeface="Century Gothic"/>
              </a:rPr>
              <a:t>LTE Security </a:t>
            </a:r>
            <a:endParaRPr lang="en-US" sz="2000" b="1" dirty="0" smtClean="0">
              <a:latin typeface="Century Gothic"/>
            </a:endParaRPr>
          </a:p>
          <a:p>
            <a:pPr algn="ctr">
              <a:buNone/>
            </a:pPr>
            <a:r>
              <a:rPr lang="en" sz="2000" b="1" dirty="0" smtClean="0">
                <a:latin typeface="Century Gothic"/>
              </a:rPr>
              <a:t>2nd edition</a:t>
            </a:r>
            <a:endParaRPr lang="en" sz="2000" b="1" dirty="0"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994" y="5669161"/>
            <a:ext cx="7053205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000000"/>
                </a:solidFill>
                <a:latin typeface="Century Gothic"/>
              </a:rPr>
              <a:t>Note: Many papers and presentations were also useful and are cited </a:t>
            </a:r>
            <a:r>
              <a:rPr lang="en-US" dirty="0" smtClean="0">
                <a:solidFill>
                  <a:srgbClr val="000000"/>
                </a:solidFill>
                <a:latin typeface="Century Gothic"/>
              </a:rPr>
              <a:t>inline, but check the last slide for a complete listing. </a:t>
            </a:r>
            <a:endParaRPr lang="en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849" y="2313425"/>
            <a:ext cx="2234701" cy="27538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81162" y="1590894"/>
            <a:ext cx="3362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entury Gothic"/>
                <a:cs typeface="Century Gothic"/>
              </a:rPr>
              <a:t>LTE-Advanced for </a:t>
            </a:r>
            <a:r>
              <a:rPr lang="en-US" sz="2000" b="1" dirty="0" smtClean="0">
                <a:latin typeface="Century Gothic"/>
                <a:cs typeface="Century Gothic"/>
              </a:rPr>
              <a:t>Mobile</a:t>
            </a:r>
            <a:br>
              <a:rPr lang="en-US" sz="2000" b="1" dirty="0" smtClean="0">
                <a:latin typeface="Century Gothic"/>
                <a:cs typeface="Century Gothic"/>
              </a:rPr>
            </a:br>
            <a:r>
              <a:rPr lang="en-US" sz="2000" b="1" dirty="0" smtClean="0">
                <a:latin typeface="Century Gothic"/>
                <a:cs typeface="Century Gothic"/>
              </a:rPr>
              <a:t> Broadband - 2</a:t>
            </a:r>
            <a:r>
              <a:rPr lang="en-US" sz="2000" b="1" baseline="30000" dirty="0" smtClean="0">
                <a:latin typeface="Century Gothic"/>
                <a:cs typeface="Century Gothic"/>
              </a:rPr>
              <a:t>nd</a:t>
            </a:r>
            <a:r>
              <a:rPr lang="en-US" sz="2000" b="1" dirty="0" smtClean="0">
                <a:latin typeface="Century Gothic"/>
                <a:cs typeface="Century Gothic"/>
              </a:rPr>
              <a:t> edition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3854" y="5118100"/>
            <a:ext cx="1590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Century Gothic"/>
              </a:rPr>
              <a:t>Easy Mode</a:t>
            </a:r>
            <a:endParaRPr lang="en" sz="2000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6085" y="5118100"/>
            <a:ext cx="180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Century Gothic"/>
              </a:rPr>
              <a:t>Intermediate</a:t>
            </a:r>
            <a:endParaRPr lang="en" sz="2000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20715" y="5118100"/>
            <a:ext cx="1569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Century Gothic"/>
              </a:rPr>
              <a:t>God Mode</a:t>
            </a:r>
            <a:endParaRPr lang="en" sz="2000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78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Threats to UMTS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Cryptography-based</a:t>
            </a:r>
          </a:p>
          <a:p>
            <a:pPr lvl="1"/>
            <a:r>
              <a:rPr lang="en-US" dirty="0" smtClean="0"/>
              <a:t>There are many attacks against KASUMI [</a:t>
            </a:r>
            <a:r>
              <a:rPr lang="en-US" dirty="0" err="1" smtClean="0"/>
              <a:t>Kühn</a:t>
            </a:r>
            <a:r>
              <a:rPr lang="en-US" dirty="0" smtClean="0"/>
              <a:t> 2001, </a:t>
            </a:r>
            <a:r>
              <a:rPr lang="en-US" dirty="0" err="1" smtClean="0"/>
              <a:t>Dunkelmann</a:t>
            </a:r>
            <a:r>
              <a:rPr lang="en-US" dirty="0" smtClean="0"/>
              <a:t> and Keller 2008, </a:t>
            </a:r>
            <a:r>
              <a:rPr lang="en-US" dirty="0" err="1" smtClean="0"/>
              <a:t>Jia</a:t>
            </a:r>
            <a:r>
              <a:rPr lang="en-US" dirty="0" smtClean="0"/>
              <a:t> et al. 2011, </a:t>
            </a:r>
            <a:r>
              <a:rPr lang="en-US" dirty="0" err="1" smtClean="0"/>
              <a:t>Dunkelmann</a:t>
            </a:r>
            <a:r>
              <a:rPr lang="en-US" dirty="0" smtClean="0"/>
              <a:t> et al. 2010]</a:t>
            </a:r>
          </a:p>
          <a:p>
            <a:pPr lvl="1"/>
            <a:r>
              <a:rPr lang="en-US" dirty="0" smtClean="0"/>
              <a:t>Attacks against Snow 3G [</a:t>
            </a:r>
            <a:r>
              <a:rPr lang="en-US" dirty="0" err="1" smtClean="0"/>
              <a:t>Brumley</a:t>
            </a:r>
            <a:r>
              <a:rPr lang="en-US" dirty="0" smtClean="0"/>
              <a:t> et al. 2010, </a:t>
            </a:r>
            <a:r>
              <a:rPr lang="en-US" dirty="0" err="1" smtClean="0"/>
              <a:t>Debraize</a:t>
            </a:r>
            <a:r>
              <a:rPr lang="en-US" dirty="0" smtClean="0"/>
              <a:t> and </a:t>
            </a:r>
            <a:r>
              <a:rPr lang="en-US" dirty="0" err="1" smtClean="0"/>
              <a:t>Corbella</a:t>
            </a:r>
            <a:r>
              <a:rPr lang="en-US" dirty="0" smtClean="0"/>
              <a:t> 2009]</a:t>
            </a:r>
          </a:p>
          <a:p>
            <a:r>
              <a:rPr lang="en-US" dirty="0" smtClean="0"/>
              <a:t>Backward compatibility</a:t>
            </a:r>
          </a:p>
          <a:p>
            <a:pPr lvl="1"/>
            <a:r>
              <a:rPr lang="en-US" dirty="0" smtClean="0"/>
              <a:t>When a GSM SIM is used in UMTS only 64-bit keys are used</a:t>
            </a:r>
          </a:p>
          <a:p>
            <a:r>
              <a:rPr lang="en-US" dirty="0" smtClean="0"/>
              <a:t>IMSI catchers during AKA process</a:t>
            </a:r>
          </a:p>
          <a:p>
            <a:r>
              <a:rPr lang="en-US" dirty="0" smtClean="0"/>
              <a:t>U. Meyer and S. Wetzel, “A man-in-the-middle attack on UMTS,” in ACM </a:t>
            </a:r>
            <a:r>
              <a:rPr lang="en-US" dirty="0" err="1" smtClean="0"/>
              <a:t>WiSec</a:t>
            </a:r>
            <a:r>
              <a:rPr lang="en-US" dirty="0" smtClean="0"/>
              <a:t>, 2004, pp. 90–97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6261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61417"/>
            <a:ext cx="10223500" cy="6796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2447925"/>
            <a:ext cx="7772400" cy="1470025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LTE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808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9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Long Term Evolution </a:t>
            </a:r>
          </a:p>
          <a:p>
            <a:pPr lvl="1"/>
            <a:r>
              <a:rPr lang="en-US" dirty="0"/>
              <a:t>Also known as the Evolved Packet System (EPS)</a:t>
            </a:r>
          </a:p>
          <a:p>
            <a:r>
              <a:rPr lang="en-US" dirty="0"/>
              <a:t>4G data </a:t>
            </a:r>
            <a:r>
              <a:rPr lang="en-US" b="1" dirty="0"/>
              <a:t>and</a:t>
            </a:r>
            <a:r>
              <a:rPr lang="en-US" dirty="0"/>
              <a:t> voice technology </a:t>
            </a:r>
          </a:p>
          <a:p>
            <a:r>
              <a:rPr lang="en-US" dirty="0"/>
              <a:t>Air interface: OFDMA</a:t>
            </a:r>
          </a:p>
          <a:p>
            <a:r>
              <a:rPr lang="en-US" dirty="0"/>
              <a:t>3 main components:</a:t>
            </a:r>
          </a:p>
          <a:p>
            <a:pPr lvl="1"/>
            <a:r>
              <a:rPr lang="en-US" dirty="0"/>
              <a:t>Evolved U-TRAN (E-UTRAN) - Radio Network</a:t>
            </a:r>
          </a:p>
          <a:p>
            <a:pPr lvl="1"/>
            <a:r>
              <a:rPr lang="en-US" dirty="0"/>
              <a:t>Evolved Packet Core (EPC) - Backhaul</a:t>
            </a:r>
          </a:p>
          <a:p>
            <a:pPr lvl="1"/>
            <a:r>
              <a:rPr lang="en-US" dirty="0"/>
              <a:t>IP Multimedia Subsystem (IMS) - Extended backhaul functionality</a:t>
            </a:r>
          </a:p>
          <a:p>
            <a:r>
              <a:rPr lang="en-US" dirty="0" smtClean="0"/>
              <a:t>Remember: LTE is a completely packet-switched technology for both data and voice</a:t>
            </a:r>
          </a:p>
          <a:p>
            <a:pPr lvl="1"/>
            <a:r>
              <a:rPr lang="en-US" dirty="0" smtClean="0"/>
              <a:t>LTE currently falls </a:t>
            </a:r>
            <a:r>
              <a:rPr lang="en-US" dirty="0"/>
              <a:t>back to older networks for </a:t>
            </a:r>
            <a:r>
              <a:rPr lang="en-US" dirty="0" smtClean="0"/>
              <a:t>voice (Circuit</a:t>
            </a:r>
            <a:r>
              <a:rPr lang="en-US" dirty="0"/>
              <a:t>-switched </a:t>
            </a:r>
            <a:r>
              <a:rPr lang="en-US" dirty="0" smtClean="0"/>
              <a:t>fallback) </a:t>
            </a:r>
            <a:endParaRPr lang="en-US" dirty="0"/>
          </a:p>
          <a:p>
            <a:r>
              <a:rPr lang="en-US" dirty="0" err="1"/>
              <a:t>VoLTE</a:t>
            </a:r>
            <a:r>
              <a:rPr lang="en-US" dirty="0"/>
              <a:t> (voice over LTE) is in the </a:t>
            </a:r>
            <a:r>
              <a:rPr lang="en-US" dirty="0" smtClean="0"/>
              <a:t>works</a:t>
            </a:r>
          </a:p>
          <a:p>
            <a:pPr lvl="1"/>
            <a:r>
              <a:rPr lang="en-US" dirty="0" smtClean="0"/>
              <a:t>I’ll likely need to update this bullet in a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030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Security Requirements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EPS shall provide a high level of security</a:t>
            </a:r>
          </a:p>
          <a:p>
            <a:r>
              <a:rPr lang="en-US" dirty="0" smtClean="0"/>
              <a:t>Any security lapse in one access technology must not compromise other accesses</a:t>
            </a:r>
          </a:p>
          <a:p>
            <a:r>
              <a:rPr lang="en-US" dirty="0" smtClean="0"/>
              <a:t>EPS should provide protection against threats and attacks</a:t>
            </a:r>
          </a:p>
          <a:p>
            <a:r>
              <a:rPr lang="en-US" dirty="0" smtClean="0"/>
              <a:t>Appropriate traffic protection measures should be provided</a:t>
            </a:r>
          </a:p>
          <a:p>
            <a:r>
              <a:rPr lang="en-US" dirty="0" smtClean="0"/>
              <a:t>EPS shall ensure that unauthorized users cannot establish communications through the system</a:t>
            </a:r>
          </a:p>
          <a:p>
            <a:r>
              <a:rPr lang="en-US" dirty="0" smtClean="0"/>
              <a:t>EPS shall allow a network to hide its internal structure from the terminal</a:t>
            </a:r>
          </a:p>
          <a:p>
            <a:r>
              <a:rPr lang="en-US" dirty="0" smtClean="0"/>
              <a:t>Security policies shall be under home operator control</a:t>
            </a:r>
          </a:p>
          <a:p>
            <a:r>
              <a:rPr lang="en-US" dirty="0" smtClean="0"/>
              <a:t>Security solutions should not interfere with service delivery or handovers in a way noticeable by end users</a:t>
            </a:r>
          </a:p>
          <a:p>
            <a:r>
              <a:rPr lang="en-US" dirty="0" smtClean="0"/>
              <a:t>EPS shall provide support lawful interception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Security Requirements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Rel-99 (or newer) USIM is required for authentication of the user towards EPS</a:t>
            </a:r>
          </a:p>
          <a:p>
            <a:r>
              <a:rPr lang="en-US" dirty="0" smtClean="0"/>
              <a:t>USIN shall not be required for re-authentication in handovers (or other changes) between EPS and other 3GPP systems, unless requested by the operator</a:t>
            </a:r>
          </a:p>
          <a:p>
            <a:r>
              <a:rPr lang="en-US" dirty="0" smtClean="0"/>
              <a:t>EPS shall support IMS emergency calls</a:t>
            </a:r>
          </a:p>
          <a:p>
            <a:r>
              <a:rPr lang="en-US" dirty="0" smtClean="0"/>
              <a:t>EPS shall provide several appropriate levels of user privacy for communication, location and identity </a:t>
            </a:r>
          </a:p>
          <a:p>
            <a:r>
              <a:rPr lang="en-US" dirty="0" smtClean="0"/>
              <a:t>Communication contents, origin and destination shall be protected against disclosure to unauthorized parties</a:t>
            </a:r>
          </a:p>
          <a:p>
            <a:r>
              <a:rPr lang="en-US" dirty="0" smtClean="0"/>
              <a:t>EPS shall be able to hide user identities from unauthorized parties</a:t>
            </a:r>
          </a:p>
          <a:p>
            <a:r>
              <a:rPr lang="en-US" dirty="0" smtClean="0"/>
              <a:t>EPS shall be able to hide user location from unauthorized parties, including another party with which the user is communicating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High-Level Threats to 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Tracking identity, privacy or devices</a:t>
            </a:r>
          </a:p>
          <a:p>
            <a:r>
              <a:rPr lang="en-US" dirty="0" smtClean="0"/>
              <a:t>Jamming handsets or network equipment or other attacks on availability </a:t>
            </a:r>
          </a:p>
          <a:p>
            <a:r>
              <a:rPr lang="en-US" dirty="0" smtClean="0"/>
              <a:t>Physical attacks on base stations or network equipment</a:t>
            </a:r>
          </a:p>
          <a:p>
            <a:r>
              <a:rPr lang="en-US" dirty="0" smtClean="0"/>
              <a:t>Manipulating control plane or user plane data</a:t>
            </a:r>
          </a:p>
          <a:p>
            <a:r>
              <a:rPr lang="en-US" dirty="0" smtClean="0"/>
              <a:t>Threats related to interaction between base stations, or dropping to older standards or other networks</a:t>
            </a:r>
          </a:p>
          <a:p>
            <a:pPr marL="0" indent="0">
              <a:buNone/>
            </a:pPr>
            <a:r>
              <a:rPr lang="en-US" i="1" dirty="0" smtClean="0"/>
              <a:t>Jamming attacks are not within the threat model of LTE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equipment (UE)</a:t>
            </a:r>
          </a:p>
          <a:p>
            <a:r>
              <a:rPr lang="en-US" dirty="0" smtClean="0"/>
              <a:t>Evolved Node B (</a:t>
            </a:r>
            <a:r>
              <a:rPr lang="en-US" dirty="0" err="1" smtClean="0"/>
              <a:t>eNodeB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Mobility Management Entity (MME)</a:t>
            </a:r>
          </a:p>
          <a:p>
            <a:r>
              <a:rPr lang="en-US" dirty="0" smtClean="0"/>
              <a:t>Serving Gateway (S-GW)</a:t>
            </a:r>
          </a:p>
          <a:p>
            <a:r>
              <a:rPr lang="en-US" dirty="0" smtClean="0"/>
              <a:t>Packet Data Network Gateway (P-GW)</a:t>
            </a:r>
          </a:p>
          <a:p>
            <a:r>
              <a:rPr lang="en-US" dirty="0" smtClean="0"/>
              <a:t>Home Subscriber Server (HSS)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LTE/EPS Architecture Diagram </a:t>
            </a:r>
            <a:endParaRPr lang="en-US" dirty="0"/>
          </a:p>
        </p:txBody>
      </p:sp>
      <p:pic>
        <p:nvPicPr>
          <p:cNvPr id="7" name="Picture 6" descr="LTE - Network gene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8686800" cy="5513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556000"/>
            <a:ext cx="802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UE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568" y="1475592"/>
            <a:ext cx="802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Century Gothic"/>
                <a:cs typeface="Century Gothic"/>
              </a:rPr>
              <a:t>eNB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1200" y="1437492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MME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1200" y="3794527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S-GW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850" y="3791754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Century Gothic"/>
                <a:cs typeface="Century Gothic"/>
              </a:rPr>
              <a:t>P</a:t>
            </a:r>
            <a:r>
              <a:rPr lang="en-US" sz="2500" dirty="0" smtClean="0">
                <a:latin typeface="Century Gothic"/>
                <a:cs typeface="Century Gothic"/>
              </a:rPr>
              <a:t>-GW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7250" y="3611181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IMS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2350" y="2499127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HSS/</a:t>
            </a:r>
            <a:r>
              <a:rPr lang="en-US" sz="2000" dirty="0" err="1" smtClean="0">
                <a:latin typeface="Century Gothic"/>
                <a:cs typeface="Century Gothic"/>
              </a:rPr>
              <a:t>AuC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5752" y="6234653"/>
            <a:ext cx="2080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Century Gothic"/>
                <a:cs typeface="Century Gothic"/>
              </a:rPr>
              <a:t>E-UTRAN</a:t>
            </a:r>
            <a:endParaRPr lang="en-US" sz="2500" b="1" i="1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8168" y="1454192"/>
            <a:ext cx="2080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Century Gothic"/>
                <a:cs typeface="Century Gothic"/>
              </a:rPr>
              <a:t>EPC</a:t>
            </a:r>
            <a:endParaRPr lang="en-US" sz="2500" b="1" i="1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Component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User equipment (UE)</a:t>
            </a:r>
            <a:r>
              <a:rPr lang="en-US" dirty="0" smtClean="0"/>
              <a:t> – The LTE device</a:t>
            </a:r>
          </a:p>
          <a:p>
            <a:r>
              <a:rPr lang="en-US" b="1" dirty="0" smtClean="0"/>
              <a:t>Evolved Node B (</a:t>
            </a:r>
            <a:r>
              <a:rPr lang="en-US" b="1" dirty="0" err="1" smtClean="0"/>
              <a:t>eNodeB</a:t>
            </a:r>
            <a:r>
              <a:rPr lang="en-US" b="1" dirty="0" smtClean="0"/>
              <a:t> or </a:t>
            </a:r>
            <a:r>
              <a:rPr lang="en-US" b="1" dirty="0" err="1" smtClean="0"/>
              <a:t>eNB</a:t>
            </a:r>
            <a:r>
              <a:rPr lang="en-US" b="1" dirty="0" smtClean="0"/>
              <a:t>)</a:t>
            </a:r>
            <a:r>
              <a:rPr lang="en-US" dirty="0" smtClean="0"/>
              <a:t> – An evolved Node B (BTS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b="1" dirty="0"/>
              <a:t>E-UTRAN</a:t>
            </a:r>
            <a:r>
              <a:rPr lang="en-US" dirty="0"/>
              <a:t> - The radio network that exists between UEs and </a:t>
            </a:r>
            <a:r>
              <a:rPr lang="en-US" dirty="0" err="1" smtClean="0"/>
              <a:t>eNBs</a:t>
            </a:r>
            <a:endParaRPr lang="en-US" dirty="0" smtClean="0"/>
          </a:p>
          <a:p>
            <a:r>
              <a:rPr lang="en-US" b="1" dirty="0" smtClean="0"/>
              <a:t>Mobility Management Entity (MME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smtClean="0"/>
              <a:t>– Primary signaling node </a:t>
            </a:r>
            <a:r>
              <a:rPr lang="en-US" dirty="0"/>
              <a:t>(no user traffic). Large variation in functionality including managing/storing UE contexts, creating temporary IDs, sending pages, controlling authentication functions, and selecting the S-GW and P-GWs</a:t>
            </a:r>
            <a:endParaRPr lang="en-US" dirty="0" smtClean="0"/>
          </a:p>
          <a:p>
            <a:r>
              <a:rPr lang="en-US" b="1" dirty="0" smtClean="0"/>
              <a:t>Serving Gateway (S-GW</a:t>
            </a:r>
            <a:r>
              <a:rPr lang="en-US" b="1" dirty="0"/>
              <a:t>)</a:t>
            </a:r>
            <a:r>
              <a:rPr lang="en-US" dirty="0"/>
              <a:t>- </a:t>
            </a:r>
            <a:r>
              <a:rPr lang="en-US" dirty="0" smtClean="0"/>
              <a:t>Carries user plane data, </a:t>
            </a:r>
            <a:r>
              <a:rPr lang="en-US" dirty="0"/>
              <a:t>a</a:t>
            </a:r>
            <a:r>
              <a:rPr lang="en-US" dirty="0" smtClean="0"/>
              <a:t>nchors </a:t>
            </a:r>
            <a:r>
              <a:rPr lang="en-US" dirty="0"/>
              <a:t>UEs for intra-</a:t>
            </a:r>
            <a:r>
              <a:rPr lang="en-US" dirty="0" err="1"/>
              <a:t>eNB</a:t>
            </a:r>
            <a:r>
              <a:rPr lang="en-US" dirty="0"/>
              <a:t> </a:t>
            </a:r>
            <a:r>
              <a:rPr lang="en-US" dirty="0" smtClean="0"/>
              <a:t>handoffs, and routes </a:t>
            </a:r>
            <a:r>
              <a:rPr lang="en-US" dirty="0"/>
              <a:t>information between the P-GW and the E-UTRAN</a:t>
            </a:r>
            <a:endParaRPr lang="en-US" dirty="0" smtClean="0"/>
          </a:p>
          <a:p>
            <a:r>
              <a:rPr lang="en-US" b="1" dirty="0" smtClean="0"/>
              <a:t>Packet Data Network Gateway (P-GW)</a:t>
            </a:r>
            <a:r>
              <a:rPr lang="en-US" dirty="0" smtClean="0"/>
              <a:t> – Allocates IP addresses, routes packets, and interconnects with non 3GPP networks </a:t>
            </a:r>
          </a:p>
          <a:p>
            <a:r>
              <a:rPr lang="en-US" b="1" dirty="0" smtClean="0"/>
              <a:t>Home Subscriber Server (HSS</a:t>
            </a:r>
            <a:r>
              <a:rPr lang="en-US" b="1" dirty="0"/>
              <a:t>)</a:t>
            </a:r>
            <a:r>
              <a:rPr lang="en-US" dirty="0"/>
              <a:t> - This is the master database with </a:t>
            </a:r>
            <a:r>
              <a:rPr lang="en-US" dirty="0" smtClean="0"/>
              <a:t>the subscriber data</a:t>
            </a:r>
          </a:p>
          <a:p>
            <a:r>
              <a:rPr lang="en-US" b="1" dirty="0" smtClean="0"/>
              <a:t>Authentication Center (</a:t>
            </a:r>
            <a:r>
              <a:rPr lang="en-US" b="1" dirty="0" err="1" smtClean="0"/>
              <a:t>AuC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- R</a:t>
            </a:r>
            <a:r>
              <a:rPr lang="en-US" dirty="0" smtClean="0"/>
              <a:t>esides </a:t>
            </a:r>
            <a:r>
              <a:rPr lang="en-US" dirty="0"/>
              <a:t>within the </a:t>
            </a:r>
            <a:r>
              <a:rPr lang="en-US" dirty="0" smtClean="0"/>
              <a:t>HSS, maps </a:t>
            </a:r>
            <a:r>
              <a:rPr lang="en-US" dirty="0"/>
              <a:t>an IMSI to </a:t>
            </a:r>
            <a:r>
              <a:rPr lang="en-US" dirty="0" smtClean="0"/>
              <a:t>K, performs cryptographic calculations during AKA </a:t>
            </a:r>
          </a:p>
          <a:p>
            <a:r>
              <a:rPr lang="en-US" b="1" dirty="0" smtClean="0"/>
              <a:t>IP Multimedia Subsystem (IMS)</a:t>
            </a:r>
            <a:r>
              <a:rPr lang="en-US" dirty="0" smtClean="0"/>
              <a:t> – Paging, connections to the PSTN, and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5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E-UTRAN &amp; EPC Protocols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79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67" y="6472148"/>
            <a:ext cx="349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Adapted </a:t>
            </a:r>
            <a:r>
              <a:rPr lang="en-US" dirty="0">
                <a:latin typeface="Century Gothic"/>
                <a:cs typeface="Century Gothic"/>
              </a:rPr>
              <a:t>from </a:t>
            </a:r>
            <a:r>
              <a:rPr lang="en-US" dirty="0">
                <a:latin typeface="Century Gothic"/>
                <a:cs typeface="Century Gothic"/>
                <a:hlinkClick r:id="rId2"/>
              </a:rPr>
              <a:t>3GPP TS 36.300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727200"/>
            <a:ext cx="2286000" cy="4127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35400" y="1727200"/>
            <a:ext cx="2286000" cy="210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35400" y="3987800"/>
            <a:ext cx="2286000" cy="1866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89700" y="3987800"/>
            <a:ext cx="2286000" cy="1866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395"/>
          <p:cNvSpPr/>
          <p:nvPr/>
        </p:nvSpPr>
        <p:spPr>
          <a:xfrm>
            <a:off x="642949" y="5410200"/>
            <a:ext cx="2214551" cy="37852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PHY</a:t>
            </a:r>
            <a:endParaRPr lang="en" dirty="0">
              <a:latin typeface="Century Gothic"/>
            </a:endParaRPr>
          </a:p>
        </p:txBody>
      </p:sp>
      <p:sp>
        <p:nvSpPr>
          <p:cNvPr id="16" name="Shape 395"/>
          <p:cNvSpPr/>
          <p:nvPr/>
        </p:nvSpPr>
        <p:spPr>
          <a:xfrm>
            <a:off x="642949" y="4940300"/>
            <a:ext cx="2214551" cy="37852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MAC</a:t>
            </a:r>
            <a:endParaRPr lang="en" dirty="0">
              <a:latin typeface="Century Gothic"/>
            </a:endParaRPr>
          </a:p>
        </p:txBody>
      </p:sp>
      <p:sp>
        <p:nvSpPr>
          <p:cNvPr id="17" name="Shape 395"/>
          <p:cNvSpPr/>
          <p:nvPr/>
        </p:nvSpPr>
        <p:spPr>
          <a:xfrm>
            <a:off x="642949" y="4470400"/>
            <a:ext cx="2214551" cy="37852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RLC</a:t>
            </a:r>
            <a:endParaRPr lang="en" dirty="0">
              <a:latin typeface="Century Gothic"/>
            </a:endParaRPr>
          </a:p>
        </p:txBody>
      </p:sp>
      <p:sp>
        <p:nvSpPr>
          <p:cNvPr id="18" name="Shape 395"/>
          <p:cNvSpPr/>
          <p:nvPr/>
        </p:nvSpPr>
        <p:spPr>
          <a:xfrm>
            <a:off x="642949" y="3987800"/>
            <a:ext cx="2214551" cy="37852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PDCP</a:t>
            </a:r>
            <a:endParaRPr lang="en" dirty="0">
              <a:latin typeface="Century Gothic"/>
            </a:endParaRPr>
          </a:p>
        </p:txBody>
      </p:sp>
      <p:sp>
        <p:nvSpPr>
          <p:cNvPr id="19" name="Shape 395"/>
          <p:cNvSpPr/>
          <p:nvPr/>
        </p:nvSpPr>
        <p:spPr>
          <a:xfrm>
            <a:off x="642949" y="3530600"/>
            <a:ext cx="2214551" cy="378524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RRC</a:t>
            </a:r>
            <a:endParaRPr lang="en" dirty="0">
              <a:latin typeface="Century Gothic"/>
            </a:endParaRPr>
          </a:p>
        </p:txBody>
      </p:sp>
      <p:sp>
        <p:nvSpPr>
          <p:cNvPr id="20" name="Shape 395"/>
          <p:cNvSpPr/>
          <p:nvPr/>
        </p:nvSpPr>
        <p:spPr>
          <a:xfrm>
            <a:off x="3868749" y="2324100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NAS Security</a:t>
            </a:r>
            <a:endParaRPr lang="en" dirty="0">
              <a:latin typeface="Century Gothic"/>
            </a:endParaRPr>
          </a:p>
        </p:txBody>
      </p:sp>
      <p:sp>
        <p:nvSpPr>
          <p:cNvPr id="21" name="Shape 395"/>
          <p:cNvSpPr/>
          <p:nvPr/>
        </p:nvSpPr>
        <p:spPr>
          <a:xfrm>
            <a:off x="3868749" y="2801748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Idle State </a:t>
            </a:r>
            <a:r>
              <a:rPr lang="en-US" dirty="0" err="1" smtClean="0">
                <a:latin typeface="Century Gothic"/>
              </a:rPr>
              <a:t>Mgmt</a:t>
            </a:r>
            <a:endParaRPr lang="en" dirty="0">
              <a:latin typeface="Century Gothic"/>
            </a:endParaRPr>
          </a:p>
        </p:txBody>
      </p:sp>
      <p:sp>
        <p:nvSpPr>
          <p:cNvPr id="22" name="Shape 395"/>
          <p:cNvSpPr/>
          <p:nvPr/>
        </p:nvSpPr>
        <p:spPr>
          <a:xfrm>
            <a:off x="3868749" y="3297048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endParaRPr lang="en" dirty="0">
              <a:latin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3314700"/>
            <a:ext cx="223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EPS Bearer Control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4" name="Shape 395"/>
          <p:cNvSpPr/>
          <p:nvPr/>
        </p:nvSpPr>
        <p:spPr>
          <a:xfrm>
            <a:off x="3868749" y="4710462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Mobility Anchor</a:t>
            </a:r>
            <a:endParaRPr lang="en" dirty="0">
              <a:latin typeface="Century Gothic"/>
            </a:endParaRPr>
          </a:p>
        </p:txBody>
      </p:sp>
      <p:sp>
        <p:nvSpPr>
          <p:cNvPr id="25" name="Shape 395"/>
          <p:cNvSpPr/>
          <p:nvPr/>
        </p:nvSpPr>
        <p:spPr>
          <a:xfrm>
            <a:off x="6515100" y="4547838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IP Allocation</a:t>
            </a:r>
            <a:endParaRPr lang="en" dirty="0">
              <a:latin typeface="Century Gothic"/>
            </a:endParaRPr>
          </a:p>
        </p:txBody>
      </p:sp>
      <p:sp>
        <p:nvSpPr>
          <p:cNvPr id="26" name="Shape 395"/>
          <p:cNvSpPr/>
          <p:nvPr/>
        </p:nvSpPr>
        <p:spPr>
          <a:xfrm>
            <a:off x="6502400" y="5156200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Packet Filtering</a:t>
            </a:r>
            <a:endParaRPr lang="en" dirty="0"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568" y="5891753"/>
            <a:ext cx="2080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>
                <a:latin typeface="Century Gothic"/>
                <a:cs typeface="Century Gothic"/>
              </a:rPr>
              <a:t>E-UTRAN</a:t>
            </a:r>
            <a:endParaRPr lang="en-US" sz="2500" i="1" dirty="0"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7149" y="3937000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S-GW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9700" y="3987800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Century Gothic"/>
                <a:cs typeface="Century Gothic"/>
              </a:rPr>
              <a:t>P</a:t>
            </a:r>
            <a:r>
              <a:rPr lang="en-US" sz="2500" dirty="0" smtClean="0">
                <a:latin typeface="Century Gothic"/>
                <a:cs typeface="Century Gothic"/>
              </a:rPr>
              <a:t>-GW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849" y="17399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>
                <a:latin typeface="Century Gothic"/>
                <a:cs typeface="Century Gothic"/>
              </a:rPr>
              <a:t>eNB</a:t>
            </a:r>
            <a:endParaRPr lang="en-US" sz="2500" i="1" dirty="0">
              <a:latin typeface="Century Gothic"/>
              <a:cs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1683554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MME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3084" y="5891753"/>
            <a:ext cx="2080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>
                <a:latin typeface="Century Gothic"/>
                <a:cs typeface="Century Gothic"/>
              </a:rPr>
              <a:t>EPC</a:t>
            </a:r>
            <a:endParaRPr lang="en-US" sz="2500" i="1" dirty="0">
              <a:latin typeface="Century Gothic"/>
              <a:cs typeface="Century Gothic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352800" y="1417638"/>
            <a:ext cx="12700" cy="5055542"/>
          </a:xfrm>
          <a:prstGeom prst="line">
            <a:avLst/>
          </a:prstGeom>
          <a:ln w="9525" cmpd="sng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Shape 395"/>
          <p:cNvSpPr/>
          <p:nvPr/>
        </p:nvSpPr>
        <p:spPr>
          <a:xfrm>
            <a:off x="642949" y="2216954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err="1" smtClean="0">
                <a:latin typeface="Century Gothic"/>
              </a:rPr>
              <a:t>Intercell</a:t>
            </a:r>
            <a:r>
              <a:rPr lang="en-US" dirty="0" smtClean="0">
                <a:latin typeface="Century Gothic"/>
              </a:rPr>
              <a:t> RRM</a:t>
            </a:r>
            <a:endParaRPr lang="en" dirty="0">
              <a:latin typeface="Century Gothic"/>
            </a:endParaRPr>
          </a:p>
        </p:txBody>
      </p:sp>
      <p:sp>
        <p:nvSpPr>
          <p:cNvPr id="39" name="Shape 395"/>
          <p:cNvSpPr/>
          <p:nvPr/>
        </p:nvSpPr>
        <p:spPr>
          <a:xfrm>
            <a:off x="642949" y="2649348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RB Control</a:t>
            </a:r>
            <a:endParaRPr lang="en" dirty="0">
              <a:latin typeface="Century Gothic"/>
            </a:endParaRPr>
          </a:p>
        </p:txBody>
      </p:sp>
      <p:sp>
        <p:nvSpPr>
          <p:cNvPr id="40" name="Shape 395"/>
          <p:cNvSpPr/>
          <p:nvPr/>
        </p:nvSpPr>
        <p:spPr>
          <a:xfrm>
            <a:off x="642949" y="3077434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…</a:t>
            </a:r>
            <a:endParaRPr lang="en" dirty="0">
              <a:latin typeface="Century Gothic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9224" y="1883145"/>
            <a:ext cx="2290751" cy="17543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Green boxes </a:t>
            </a:r>
            <a:r>
              <a:rPr lang="en-US" i="1" dirty="0"/>
              <a:t>depict the radio protocol </a:t>
            </a:r>
            <a:r>
              <a:rPr lang="en-US" i="1" dirty="0" smtClean="0"/>
              <a:t>layers. White </a:t>
            </a:r>
            <a:r>
              <a:rPr lang="en-US" i="1" dirty="0"/>
              <a:t>boxes depict the functional </a:t>
            </a:r>
            <a:r>
              <a:rPr lang="en-US" i="1" dirty="0" smtClean="0"/>
              <a:t>entities </a:t>
            </a:r>
            <a:r>
              <a:rPr lang="en-US" i="1" dirty="0"/>
              <a:t>of the control plane </a:t>
            </a:r>
          </a:p>
        </p:txBody>
      </p:sp>
    </p:spTree>
    <p:extLst>
      <p:ext uri="{BB962C8B-B14F-4D97-AF65-F5344CB8AC3E}">
        <p14:creationId xmlns:p14="http://schemas.microsoft.com/office/powerpoint/2010/main" val="281374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Cellular standards use jargon and abbreviations frequently</a:t>
            </a:r>
          </a:p>
          <a:p>
            <a:pPr lvl="1"/>
            <a:r>
              <a:rPr lang="en-US" dirty="0" smtClean="0"/>
              <a:t>LTE, EPS, BTS, K[ASME]</a:t>
            </a:r>
          </a:p>
          <a:p>
            <a:pPr lvl="1"/>
            <a:r>
              <a:rPr lang="en-US" dirty="0" smtClean="0"/>
              <a:t>Nested acronyms are common </a:t>
            </a:r>
          </a:p>
          <a:p>
            <a:pPr lvl="1"/>
            <a:r>
              <a:rPr lang="en-US" dirty="0" smtClean="0"/>
              <a:t>GERAN = GPRS Evolution Radio Access Network</a:t>
            </a:r>
          </a:p>
          <a:p>
            <a:pPr lvl="1"/>
            <a:r>
              <a:rPr lang="en-US" dirty="0" smtClean="0"/>
              <a:t>LTE is often referred to as Evolved Packet System (EPS) in technical situations</a:t>
            </a:r>
          </a:p>
          <a:p>
            <a:r>
              <a:rPr lang="en-US" dirty="0" smtClean="0"/>
              <a:t>Learn to be comfortable with the jargon and acronyms</a:t>
            </a:r>
          </a:p>
          <a:p>
            <a:pPr lvl="1"/>
            <a:r>
              <a:rPr lang="en-US" dirty="0" smtClean="0"/>
              <a:t>There is an associated glossary and </a:t>
            </a:r>
            <a:r>
              <a:rPr lang="en-US" dirty="0" err="1" smtClean="0"/>
              <a:t>cheatsheet</a:t>
            </a:r>
            <a:endParaRPr lang="en-US" dirty="0" smtClean="0"/>
          </a:p>
          <a:p>
            <a:pPr lvl="1"/>
            <a:r>
              <a:rPr lang="en-US" dirty="0" smtClean="0"/>
              <a:t>If something needs to be added or modified, please let me know</a:t>
            </a:r>
          </a:p>
          <a:p>
            <a:pPr lvl="1"/>
            <a:r>
              <a:rPr lang="en-US" dirty="0" smtClean="0"/>
              <a:t>Especially to improve the course and associated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971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Protocol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There are a number of additional capabilities provided by the </a:t>
            </a:r>
            <a:r>
              <a:rPr lang="en-US" dirty="0" err="1"/>
              <a:t>enB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IP </a:t>
            </a:r>
            <a:r>
              <a:rPr lang="en-US" dirty="0"/>
              <a:t>header compression </a:t>
            </a:r>
            <a:r>
              <a:rPr lang="en-US" dirty="0" smtClean="0"/>
              <a:t>of user </a:t>
            </a:r>
            <a:r>
              <a:rPr lang="en-US" dirty="0"/>
              <a:t>data </a:t>
            </a:r>
            <a:r>
              <a:rPr lang="en-US" dirty="0" smtClean="0"/>
              <a:t>stream</a:t>
            </a:r>
            <a:endParaRPr lang="en-US" dirty="0"/>
          </a:p>
          <a:p>
            <a:pPr lvl="1"/>
            <a:r>
              <a:rPr lang="en-US" dirty="0" smtClean="0"/>
              <a:t>Selection </a:t>
            </a:r>
            <a:r>
              <a:rPr lang="en-US" dirty="0"/>
              <a:t>of an MME at UE attachment when no routing to an MME can be determined from the </a:t>
            </a:r>
            <a:r>
              <a:rPr lang="en-US" dirty="0" smtClean="0"/>
              <a:t>information provided </a:t>
            </a:r>
            <a:r>
              <a:rPr lang="en-US" dirty="0"/>
              <a:t>by the </a:t>
            </a:r>
            <a:r>
              <a:rPr lang="en-US" dirty="0" smtClean="0"/>
              <a:t>UE</a:t>
            </a:r>
            <a:endParaRPr lang="en-US" dirty="0"/>
          </a:p>
          <a:p>
            <a:pPr lvl="1"/>
            <a:r>
              <a:rPr lang="en-US" dirty="0" smtClean="0"/>
              <a:t>Routing </a:t>
            </a:r>
            <a:r>
              <a:rPr lang="en-US" dirty="0"/>
              <a:t>of User Plane data towards Serving </a:t>
            </a:r>
            <a:r>
              <a:rPr lang="en-US" dirty="0" smtClean="0"/>
              <a:t>Gateway</a:t>
            </a:r>
          </a:p>
          <a:p>
            <a:r>
              <a:rPr lang="en-US" b="1" dirty="0" smtClean="0"/>
              <a:t>Radio Resource Control (RRC) </a:t>
            </a:r>
            <a:r>
              <a:rPr lang="en-US" dirty="0" smtClean="0"/>
              <a:t>– Transfers NAS messages, AS information may be included, signaling, and ECM</a:t>
            </a:r>
          </a:p>
          <a:p>
            <a:r>
              <a:rPr lang="en-US" b="1" dirty="0"/>
              <a:t>Packet Data Convergence </a:t>
            </a:r>
            <a:r>
              <a:rPr lang="en-US" b="1" dirty="0" smtClean="0"/>
              <a:t>Protocol (PDCP) </a:t>
            </a:r>
            <a:r>
              <a:rPr lang="en-US" dirty="0" smtClean="0"/>
              <a:t>– header compression, radio encryption</a:t>
            </a:r>
          </a:p>
          <a:p>
            <a:r>
              <a:rPr lang="en-US" b="1" dirty="0" smtClean="0"/>
              <a:t>Radio Link Control (RLC) </a:t>
            </a:r>
            <a:r>
              <a:rPr lang="en-US" dirty="0" smtClean="0"/>
              <a:t>– Readies packets to be transferred over the air interface</a:t>
            </a:r>
          </a:p>
          <a:p>
            <a:r>
              <a:rPr lang="en-US" b="1" dirty="0" smtClean="0"/>
              <a:t>Medium Access Control (MAC)</a:t>
            </a:r>
            <a:r>
              <a:rPr lang="en-US" dirty="0" smtClean="0"/>
              <a:t> – Multiplexing, </a:t>
            </a:r>
            <a:r>
              <a:rPr lang="en-US" dirty="0" err="1" smtClean="0"/>
              <a:t>QoS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560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CP Protocols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67" y="6472148"/>
            <a:ext cx="349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Adapted </a:t>
            </a:r>
            <a:r>
              <a:rPr lang="en-US" dirty="0">
                <a:latin typeface="Century Gothic"/>
                <a:cs typeface="Century Gothic"/>
              </a:rPr>
              <a:t>from </a:t>
            </a:r>
            <a:r>
              <a:rPr lang="en-US" dirty="0">
                <a:latin typeface="Century Gothic"/>
                <a:cs typeface="Century Gothic"/>
                <a:hlinkClick r:id="rId2"/>
              </a:rPr>
              <a:t>3GPP TS 36.300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4684" y="1862816"/>
            <a:ext cx="2286000" cy="3623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hape 395"/>
          <p:cNvSpPr/>
          <p:nvPr/>
        </p:nvSpPr>
        <p:spPr>
          <a:xfrm>
            <a:off x="3908033" y="3399516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PDCP</a:t>
            </a:r>
            <a:endParaRPr lang="en" dirty="0">
              <a:latin typeface="Century Gothic"/>
            </a:endParaRPr>
          </a:p>
        </p:txBody>
      </p:sp>
      <p:sp>
        <p:nvSpPr>
          <p:cNvPr id="21" name="Shape 395"/>
          <p:cNvSpPr/>
          <p:nvPr/>
        </p:nvSpPr>
        <p:spPr>
          <a:xfrm>
            <a:off x="3908033" y="3877164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RLC</a:t>
            </a:r>
            <a:endParaRPr lang="en" dirty="0">
              <a:latin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4984" y="1819170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Century Gothic"/>
                <a:cs typeface="Century Gothic"/>
              </a:rPr>
              <a:t>eNB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6496" y="1857269"/>
            <a:ext cx="2286000" cy="3631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hape 395"/>
          <p:cNvSpPr/>
          <p:nvPr/>
        </p:nvSpPr>
        <p:spPr>
          <a:xfrm>
            <a:off x="649845" y="3393970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PDCP</a:t>
            </a:r>
            <a:endParaRPr lang="en" dirty="0">
              <a:latin typeface="Century Gothic"/>
            </a:endParaRPr>
          </a:p>
        </p:txBody>
      </p:sp>
      <p:sp>
        <p:nvSpPr>
          <p:cNvPr id="36" name="Shape 395"/>
          <p:cNvSpPr/>
          <p:nvPr/>
        </p:nvSpPr>
        <p:spPr>
          <a:xfrm>
            <a:off x="649845" y="3871618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RLC</a:t>
            </a:r>
            <a:endParaRPr lang="en" dirty="0">
              <a:latin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896" y="1813624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UE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40" name="Shape 395"/>
          <p:cNvSpPr/>
          <p:nvPr/>
        </p:nvSpPr>
        <p:spPr>
          <a:xfrm>
            <a:off x="3908033" y="4345826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MAC</a:t>
            </a:r>
            <a:endParaRPr lang="en" dirty="0">
              <a:latin typeface="Century Gothic"/>
            </a:endParaRPr>
          </a:p>
        </p:txBody>
      </p:sp>
      <p:sp>
        <p:nvSpPr>
          <p:cNvPr id="41" name="Shape 395"/>
          <p:cNvSpPr/>
          <p:nvPr/>
        </p:nvSpPr>
        <p:spPr>
          <a:xfrm>
            <a:off x="3908033" y="4823474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PHY</a:t>
            </a:r>
            <a:endParaRPr lang="en" dirty="0">
              <a:latin typeface="Century Gothic"/>
            </a:endParaRPr>
          </a:p>
        </p:txBody>
      </p:sp>
      <p:sp>
        <p:nvSpPr>
          <p:cNvPr id="42" name="Shape 395"/>
          <p:cNvSpPr/>
          <p:nvPr/>
        </p:nvSpPr>
        <p:spPr>
          <a:xfrm>
            <a:off x="637145" y="4345826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MAC</a:t>
            </a:r>
            <a:endParaRPr lang="en" dirty="0">
              <a:latin typeface="Century Gothic"/>
            </a:endParaRPr>
          </a:p>
        </p:txBody>
      </p:sp>
      <p:sp>
        <p:nvSpPr>
          <p:cNvPr id="43" name="Shape 395"/>
          <p:cNvSpPr/>
          <p:nvPr/>
        </p:nvSpPr>
        <p:spPr>
          <a:xfrm>
            <a:off x="637145" y="4823474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PHY</a:t>
            </a:r>
            <a:endParaRPr lang="en" dirty="0">
              <a:latin typeface="Century Gothic"/>
            </a:endParaRPr>
          </a:p>
        </p:txBody>
      </p:sp>
      <p:cxnSp>
        <p:nvCxnSpPr>
          <p:cNvPr id="14" name="Straight Arrow Connector 13"/>
          <p:cNvCxnSpPr>
            <a:stCxn id="35" idx="3"/>
            <a:endCxn id="20" idx="1"/>
          </p:cNvCxnSpPr>
          <p:nvPr/>
        </p:nvCxnSpPr>
        <p:spPr>
          <a:xfrm>
            <a:off x="2864396" y="3583232"/>
            <a:ext cx="1043637" cy="55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3"/>
            <a:endCxn id="21" idx="1"/>
          </p:cNvCxnSpPr>
          <p:nvPr/>
        </p:nvCxnSpPr>
        <p:spPr>
          <a:xfrm>
            <a:off x="2864396" y="4060880"/>
            <a:ext cx="1043637" cy="55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3"/>
            <a:endCxn id="40" idx="1"/>
          </p:cNvCxnSpPr>
          <p:nvPr/>
        </p:nvCxnSpPr>
        <p:spPr>
          <a:xfrm>
            <a:off x="2851696" y="4535088"/>
            <a:ext cx="10563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3"/>
            <a:endCxn id="41" idx="1"/>
          </p:cNvCxnSpPr>
          <p:nvPr/>
        </p:nvCxnSpPr>
        <p:spPr>
          <a:xfrm>
            <a:off x="2851696" y="5012736"/>
            <a:ext cx="10563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553200" y="1813624"/>
            <a:ext cx="2286000" cy="3623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hape 395"/>
          <p:cNvSpPr/>
          <p:nvPr/>
        </p:nvSpPr>
        <p:spPr>
          <a:xfrm>
            <a:off x="6585496" y="2471772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NAS Security</a:t>
            </a:r>
            <a:endParaRPr lang="en" dirty="0"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13500" y="1805826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MME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28" name="Shape 395"/>
          <p:cNvSpPr/>
          <p:nvPr/>
        </p:nvSpPr>
        <p:spPr>
          <a:xfrm>
            <a:off x="3908033" y="2932042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RRC</a:t>
            </a:r>
            <a:endParaRPr lang="en" dirty="0">
              <a:latin typeface="Century Gothic"/>
            </a:endParaRPr>
          </a:p>
        </p:txBody>
      </p:sp>
      <p:sp>
        <p:nvSpPr>
          <p:cNvPr id="29" name="Shape 395"/>
          <p:cNvSpPr/>
          <p:nvPr/>
        </p:nvSpPr>
        <p:spPr>
          <a:xfrm>
            <a:off x="649845" y="2926496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RRC</a:t>
            </a:r>
            <a:endParaRPr lang="en" dirty="0">
              <a:latin typeface="Century Gothic"/>
            </a:endParaRPr>
          </a:p>
        </p:txBody>
      </p:sp>
      <p:cxnSp>
        <p:nvCxnSpPr>
          <p:cNvPr id="30" name="Straight Arrow Connector 29"/>
          <p:cNvCxnSpPr>
            <a:stCxn id="29" idx="3"/>
            <a:endCxn id="28" idx="1"/>
          </p:cNvCxnSpPr>
          <p:nvPr/>
        </p:nvCxnSpPr>
        <p:spPr>
          <a:xfrm>
            <a:off x="2864396" y="3115758"/>
            <a:ext cx="1043637" cy="55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hape 395"/>
          <p:cNvSpPr/>
          <p:nvPr/>
        </p:nvSpPr>
        <p:spPr>
          <a:xfrm>
            <a:off x="637145" y="2471772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NAS Security</a:t>
            </a:r>
            <a:endParaRPr lang="en" dirty="0">
              <a:latin typeface="Century Gothic"/>
            </a:endParaRPr>
          </a:p>
        </p:txBody>
      </p:sp>
      <p:cxnSp>
        <p:nvCxnSpPr>
          <p:cNvPr id="34" name="Straight Arrow Connector 33"/>
          <p:cNvCxnSpPr>
            <a:stCxn id="32" idx="3"/>
            <a:endCxn id="26" idx="1"/>
          </p:cNvCxnSpPr>
          <p:nvPr/>
        </p:nvCxnSpPr>
        <p:spPr>
          <a:xfrm>
            <a:off x="2851696" y="2661034"/>
            <a:ext cx="3733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7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UP Protocols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67" y="6472148"/>
            <a:ext cx="349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Adapted </a:t>
            </a:r>
            <a:r>
              <a:rPr lang="en-US" dirty="0">
                <a:latin typeface="Century Gothic"/>
                <a:cs typeface="Century Gothic"/>
              </a:rPr>
              <a:t>from </a:t>
            </a:r>
            <a:r>
              <a:rPr lang="en-US" dirty="0">
                <a:latin typeface="Century Gothic"/>
                <a:cs typeface="Century Gothic"/>
                <a:hlinkClick r:id="rId2"/>
              </a:rPr>
              <a:t>3GPP TS 36.300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2284" y="2751816"/>
            <a:ext cx="2286000" cy="2518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hape 395"/>
          <p:cNvSpPr/>
          <p:nvPr/>
        </p:nvSpPr>
        <p:spPr>
          <a:xfrm>
            <a:off x="5025633" y="3348716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PDCP</a:t>
            </a:r>
            <a:endParaRPr lang="en" dirty="0">
              <a:latin typeface="Century Gothic"/>
            </a:endParaRPr>
          </a:p>
        </p:txBody>
      </p:sp>
      <p:sp>
        <p:nvSpPr>
          <p:cNvPr id="21" name="Shape 395"/>
          <p:cNvSpPr/>
          <p:nvPr/>
        </p:nvSpPr>
        <p:spPr>
          <a:xfrm>
            <a:off x="5025633" y="3826364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RLC</a:t>
            </a:r>
            <a:endParaRPr lang="en" dirty="0">
              <a:latin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2584" y="2708170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Century Gothic"/>
                <a:cs typeface="Century Gothic"/>
              </a:rPr>
              <a:t>eNB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34096" y="2746270"/>
            <a:ext cx="2286000" cy="25242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hape 395"/>
          <p:cNvSpPr/>
          <p:nvPr/>
        </p:nvSpPr>
        <p:spPr>
          <a:xfrm>
            <a:off x="1767445" y="3343170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PDCP</a:t>
            </a:r>
            <a:endParaRPr lang="en" dirty="0">
              <a:latin typeface="Century Gothic"/>
            </a:endParaRPr>
          </a:p>
        </p:txBody>
      </p:sp>
      <p:sp>
        <p:nvSpPr>
          <p:cNvPr id="36" name="Shape 395"/>
          <p:cNvSpPr/>
          <p:nvPr/>
        </p:nvSpPr>
        <p:spPr>
          <a:xfrm>
            <a:off x="1767445" y="3820818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RLC</a:t>
            </a:r>
            <a:endParaRPr lang="en" dirty="0">
              <a:latin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2496" y="2702624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UE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40" name="Shape 395"/>
          <p:cNvSpPr/>
          <p:nvPr/>
        </p:nvSpPr>
        <p:spPr>
          <a:xfrm>
            <a:off x="5025633" y="4295026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MAC</a:t>
            </a:r>
            <a:endParaRPr lang="en" dirty="0">
              <a:latin typeface="Century Gothic"/>
            </a:endParaRPr>
          </a:p>
        </p:txBody>
      </p:sp>
      <p:sp>
        <p:nvSpPr>
          <p:cNvPr id="41" name="Shape 395"/>
          <p:cNvSpPr/>
          <p:nvPr/>
        </p:nvSpPr>
        <p:spPr>
          <a:xfrm>
            <a:off x="5025633" y="4772674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PHY</a:t>
            </a:r>
            <a:endParaRPr lang="en" dirty="0">
              <a:latin typeface="Century Gothic"/>
            </a:endParaRPr>
          </a:p>
        </p:txBody>
      </p:sp>
      <p:sp>
        <p:nvSpPr>
          <p:cNvPr id="42" name="Shape 395"/>
          <p:cNvSpPr/>
          <p:nvPr/>
        </p:nvSpPr>
        <p:spPr>
          <a:xfrm>
            <a:off x="1754745" y="4295026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MAC</a:t>
            </a:r>
            <a:endParaRPr lang="en" dirty="0">
              <a:latin typeface="Century Gothic"/>
            </a:endParaRPr>
          </a:p>
        </p:txBody>
      </p:sp>
      <p:sp>
        <p:nvSpPr>
          <p:cNvPr id="43" name="Shape 395"/>
          <p:cNvSpPr/>
          <p:nvPr/>
        </p:nvSpPr>
        <p:spPr>
          <a:xfrm>
            <a:off x="1754745" y="4772674"/>
            <a:ext cx="2214551" cy="3785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PHY</a:t>
            </a:r>
            <a:endParaRPr lang="en" dirty="0">
              <a:latin typeface="Century Gothic"/>
            </a:endParaRPr>
          </a:p>
        </p:txBody>
      </p:sp>
      <p:cxnSp>
        <p:nvCxnSpPr>
          <p:cNvPr id="14" name="Straight Arrow Connector 13"/>
          <p:cNvCxnSpPr>
            <a:stCxn id="35" idx="3"/>
            <a:endCxn id="20" idx="1"/>
          </p:cNvCxnSpPr>
          <p:nvPr/>
        </p:nvCxnSpPr>
        <p:spPr>
          <a:xfrm>
            <a:off x="3981996" y="3532432"/>
            <a:ext cx="1043637" cy="55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3"/>
            <a:endCxn id="21" idx="1"/>
          </p:cNvCxnSpPr>
          <p:nvPr/>
        </p:nvCxnSpPr>
        <p:spPr>
          <a:xfrm>
            <a:off x="3981996" y="4010080"/>
            <a:ext cx="1043637" cy="55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2" idx="3"/>
            <a:endCxn id="40" idx="1"/>
          </p:cNvCxnSpPr>
          <p:nvPr/>
        </p:nvCxnSpPr>
        <p:spPr>
          <a:xfrm>
            <a:off x="3969296" y="4484288"/>
            <a:ext cx="10563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3"/>
            <a:endCxn id="41" idx="1"/>
          </p:cNvCxnSpPr>
          <p:nvPr/>
        </p:nvCxnSpPr>
        <p:spPr>
          <a:xfrm>
            <a:off x="3969296" y="4961936"/>
            <a:ext cx="10563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0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Interfaces are the communications paths LTE components use to communicate</a:t>
            </a:r>
          </a:p>
          <a:p>
            <a:r>
              <a:rPr lang="en-US" dirty="0" smtClean="0"/>
              <a:t>Each one is provided with its own label </a:t>
            </a:r>
          </a:p>
          <a:p>
            <a:pPr lvl="1"/>
            <a:r>
              <a:rPr lang="en-US" dirty="0" smtClean="0"/>
              <a:t>There may be unique protocols between various interfaces</a:t>
            </a:r>
          </a:p>
          <a:p>
            <a:r>
              <a:rPr lang="en-US" dirty="0" smtClean="0"/>
              <a:t>There are many interfaces - we are discussing a subset</a:t>
            </a:r>
          </a:p>
          <a:p>
            <a:pPr lvl="1"/>
            <a:r>
              <a:rPr lang="en-US" dirty="0" smtClean="0"/>
              <a:t>X2 - </a:t>
            </a:r>
            <a:r>
              <a:rPr lang="en-US" dirty="0" err="1" smtClean="0"/>
              <a:t>eNB</a:t>
            </a:r>
            <a:r>
              <a:rPr lang="en-US" dirty="0" smtClean="0"/>
              <a:t> to </a:t>
            </a:r>
            <a:r>
              <a:rPr lang="en-US" dirty="0" err="1" smtClean="0"/>
              <a:t>eNB</a:t>
            </a:r>
            <a:endParaRPr lang="en-US" dirty="0" smtClean="0"/>
          </a:p>
          <a:p>
            <a:pPr lvl="1"/>
            <a:r>
              <a:rPr lang="en-US" dirty="0" smtClean="0"/>
              <a:t>S1-U - </a:t>
            </a:r>
            <a:r>
              <a:rPr lang="en-US" dirty="0" err="1" smtClean="0"/>
              <a:t>eNB</a:t>
            </a:r>
            <a:r>
              <a:rPr lang="en-US" dirty="0" smtClean="0"/>
              <a:t> to S-GW</a:t>
            </a:r>
          </a:p>
          <a:p>
            <a:pPr lvl="1"/>
            <a:r>
              <a:rPr lang="en-US" dirty="0" smtClean="0"/>
              <a:t>S1-MME (sometimes S1-C) - </a:t>
            </a:r>
            <a:r>
              <a:rPr lang="en-US" dirty="0" err="1" smtClean="0"/>
              <a:t>eNB</a:t>
            </a:r>
            <a:r>
              <a:rPr lang="en-US" dirty="0" smtClean="0"/>
              <a:t> to MME</a:t>
            </a:r>
          </a:p>
          <a:p>
            <a:pPr lvl="1"/>
            <a:r>
              <a:rPr lang="en-US" dirty="0" smtClean="0"/>
              <a:t>S5/S8 - S-GW to P-GW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704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LTE/EPS Interface Diagram </a:t>
            </a:r>
            <a:endParaRPr lang="en-US" dirty="0"/>
          </a:p>
        </p:txBody>
      </p:sp>
      <p:pic>
        <p:nvPicPr>
          <p:cNvPr id="19" name="Picture 18" descr="LTE - Network gener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8686800" cy="55134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800" y="3556000"/>
            <a:ext cx="802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UE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1558162"/>
            <a:ext cx="802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Century Gothic"/>
                <a:cs typeface="Century Gothic"/>
              </a:rPr>
              <a:t>eNB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1200" y="1437492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MME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1200" y="3794527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S-GW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5850" y="3791754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Century Gothic"/>
                <a:cs typeface="Century Gothic"/>
              </a:rPr>
              <a:t>P</a:t>
            </a:r>
            <a:r>
              <a:rPr lang="en-US" sz="2500" dirty="0" smtClean="0">
                <a:latin typeface="Century Gothic"/>
                <a:cs typeface="Century Gothic"/>
              </a:rPr>
              <a:t>-GW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7250" y="3611181"/>
            <a:ext cx="110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entury Gothic"/>
                <a:cs typeface="Century Gothic"/>
              </a:rPr>
              <a:t>IMS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02350" y="2499127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HSS/</a:t>
            </a:r>
            <a:r>
              <a:rPr lang="en-US" sz="2000" dirty="0" err="1" smtClean="0">
                <a:latin typeface="Century Gothic"/>
                <a:cs typeface="Century Gothic"/>
              </a:rPr>
              <a:t>AuC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9168" y="6234653"/>
            <a:ext cx="2080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Century Gothic"/>
                <a:cs typeface="Century Gothic"/>
              </a:rPr>
              <a:t>E-UTRAN</a:t>
            </a:r>
            <a:endParaRPr lang="en-US" sz="2500" b="1" i="1" dirty="0"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38168" y="1454192"/>
            <a:ext cx="2080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Century Gothic"/>
                <a:cs typeface="Century Gothic"/>
              </a:rPr>
              <a:t>EPC</a:t>
            </a:r>
            <a:endParaRPr lang="en-US" sz="2500" b="1" i="1" dirty="0"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82800" y="3706070"/>
            <a:ext cx="802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entury Gothic"/>
                <a:cs typeface="Century Gothic"/>
              </a:rPr>
              <a:t>X2</a:t>
            </a:r>
            <a:endParaRPr lang="en-US" sz="2500" b="1" dirty="0">
              <a:latin typeface="Century Gothic"/>
              <a:cs typeface="Century Gothic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794000" y="3706070"/>
            <a:ext cx="0" cy="4992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76600" y="4195381"/>
            <a:ext cx="1231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entury Gothic"/>
                <a:cs typeface="Century Gothic"/>
              </a:rPr>
              <a:t>S1-U</a:t>
            </a:r>
            <a:endParaRPr lang="en-US" sz="2500" b="1" dirty="0"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4200" y="2336800"/>
            <a:ext cx="16383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entury Gothic"/>
                <a:cs typeface="Century Gothic"/>
              </a:rPr>
              <a:t>S1-MME</a:t>
            </a:r>
            <a:endParaRPr lang="en-US" sz="2500" b="1" dirty="0">
              <a:latin typeface="Century Gothic"/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0500" y="4586308"/>
            <a:ext cx="1231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entury Gothic"/>
                <a:cs typeface="Century Gothic"/>
              </a:rPr>
              <a:t>S5/S8</a:t>
            </a:r>
            <a:endParaRPr lang="en-US" sz="2500" b="1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84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381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Security Mechanisms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Continue to use the USIM hardware module </a:t>
            </a:r>
          </a:p>
          <a:p>
            <a:r>
              <a:rPr lang="en-US" dirty="0" smtClean="0"/>
              <a:t>Subscriber and network authentication via AKA</a:t>
            </a:r>
          </a:p>
          <a:p>
            <a:r>
              <a:rPr lang="en-US" dirty="0" smtClean="0"/>
              <a:t>Cryptography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Key hierarchy</a:t>
            </a:r>
          </a:p>
          <a:p>
            <a:pPr lvl="1"/>
            <a:r>
              <a:rPr lang="en-US" dirty="0" smtClean="0"/>
              <a:t>Protected Interfaces</a:t>
            </a:r>
          </a:p>
          <a:p>
            <a:pPr lvl="1"/>
            <a:r>
              <a:rPr lang="en-US" dirty="0" smtClean="0"/>
              <a:t>Protected Planes</a:t>
            </a:r>
          </a:p>
          <a:p>
            <a:r>
              <a:rPr lang="en-US" dirty="0" smtClean="0"/>
              <a:t>Independent Domains </a:t>
            </a:r>
          </a:p>
          <a:p>
            <a:pPr lvl="1"/>
            <a:r>
              <a:rPr lang="en-US" dirty="0" smtClean="0"/>
              <a:t>Access Stratum (AS)</a:t>
            </a:r>
          </a:p>
          <a:p>
            <a:pPr lvl="1"/>
            <a:r>
              <a:rPr lang="en-US" dirty="0" smtClean="0"/>
              <a:t>Non-access Stratum (NAS)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2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Hardware 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LTE USIM/UICC is identical to UMTS</a:t>
            </a:r>
          </a:p>
          <a:p>
            <a:r>
              <a:rPr lang="en-US" dirty="0" smtClean="0"/>
              <a:t>Contains a new hardware protected 128-bit key: K </a:t>
            </a:r>
          </a:p>
          <a:p>
            <a:pPr lvl="1"/>
            <a:r>
              <a:rPr lang="en-US" dirty="0" smtClean="0"/>
              <a:t>As in GSM, never moves from UICC and HLR/</a:t>
            </a:r>
            <a:r>
              <a:rPr lang="en-US" dirty="0" err="1" smtClean="0"/>
              <a:t>AuC</a:t>
            </a:r>
            <a:endParaRPr lang="en-US" dirty="0" smtClean="0"/>
          </a:p>
          <a:p>
            <a:pPr lvl="1"/>
            <a:r>
              <a:rPr lang="en-US" dirty="0" smtClean="0"/>
              <a:t>Keys are derived from K as needed </a:t>
            </a:r>
          </a:p>
          <a:p>
            <a:pPr lvl="1"/>
            <a:r>
              <a:rPr lang="en-US" dirty="0" err="1" smtClean="0"/>
              <a:t>AuC</a:t>
            </a:r>
            <a:r>
              <a:rPr lang="en-US" dirty="0" smtClean="0"/>
              <a:t> stores an IMSI and K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15300" y="415734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UMTS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211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similar to GSM and UMTS AKA</a:t>
            </a:r>
          </a:p>
          <a:p>
            <a:pPr lvl="1"/>
            <a:r>
              <a:rPr lang="en-US" dirty="0" smtClean="0"/>
              <a:t>Anchored in hardware token (UICC/USIM)</a:t>
            </a:r>
          </a:p>
          <a:p>
            <a:r>
              <a:rPr lang="en-US" dirty="0" smtClean="0"/>
              <a:t>2G SIMs are deprecated</a:t>
            </a:r>
          </a:p>
          <a:p>
            <a:pPr lvl="1"/>
            <a:r>
              <a:rPr lang="en-US" dirty="0" smtClean="0"/>
              <a:t>They are unable to authenticate to LTE </a:t>
            </a:r>
          </a:p>
          <a:p>
            <a:pPr lvl="1"/>
            <a:r>
              <a:rPr lang="en-US" dirty="0" smtClean="0"/>
              <a:t>UEs may drop down to UMTS or GSM</a:t>
            </a:r>
          </a:p>
          <a:p>
            <a:r>
              <a:rPr lang="en-US" dirty="0"/>
              <a:t>We will discuss LTE AKA in </a:t>
            </a:r>
            <a:r>
              <a:rPr lang="en-US" dirty="0" smtClean="0"/>
              <a:t>detail</a:t>
            </a:r>
          </a:p>
          <a:p>
            <a:pPr lvl="1"/>
            <a:r>
              <a:rPr lang="en-US" dirty="0" smtClean="0"/>
              <a:t>Overall </a:t>
            </a:r>
            <a:r>
              <a:rPr lang="en-US" dirty="0"/>
              <a:t>ladder </a:t>
            </a:r>
            <a:r>
              <a:rPr lang="en-US" dirty="0" smtClean="0"/>
              <a:t>diagram</a:t>
            </a:r>
          </a:p>
          <a:p>
            <a:pPr lvl="1"/>
            <a:r>
              <a:rPr lang="en-US" dirty="0" smtClean="0"/>
              <a:t>Generation </a:t>
            </a:r>
            <a:r>
              <a:rPr lang="en-US" dirty="0"/>
              <a:t>of AKA security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Verification </a:t>
            </a:r>
            <a:r>
              <a:rPr lang="en-US" dirty="0"/>
              <a:t>within the USIM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2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AKA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UMTS and LTE AKA are extremely similar</a:t>
            </a:r>
          </a:p>
          <a:p>
            <a:pPr lvl="1"/>
            <a:r>
              <a:rPr lang="en-US" dirty="0" smtClean="0"/>
              <a:t>Originally specified in </a:t>
            </a:r>
            <a:r>
              <a:rPr lang="en-US" dirty="0" smtClean="0">
                <a:hlinkClick r:id="rId3"/>
              </a:rPr>
              <a:t>TS 33.102</a:t>
            </a:r>
            <a:endParaRPr lang="en-US" dirty="0" smtClean="0"/>
          </a:p>
          <a:p>
            <a:pPr lvl="1"/>
            <a:r>
              <a:rPr lang="en-US" dirty="0" smtClean="0"/>
              <a:t>So much so, the LTE standard doesn’t even fully describe it (See </a:t>
            </a:r>
            <a:r>
              <a:rPr lang="en-US" dirty="0" smtClean="0">
                <a:hlinkClick r:id="rId4"/>
              </a:rPr>
              <a:t>TS 33.401</a:t>
            </a:r>
            <a:r>
              <a:rPr lang="en-US" dirty="0" smtClean="0"/>
              <a:t>)</a:t>
            </a:r>
          </a:p>
          <a:p>
            <a:r>
              <a:rPr lang="en-US" dirty="0"/>
              <a:t>Largest </a:t>
            </a:r>
            <a:r>
              <a:rPr lang="en-US" dirty="0" smtClean="0"/>
              <a:t>update to AKA: </a:t>
            </a:r>
            <a:r>
              <a:rPr lang="en-US" dirty="0"/>
              <a:t>network separation</a:t>
            </a:r>
          </a:p>
          <a:p>
            <a:pPr lvl="1"/>
            <a:r>
              <a:rPr lang="en-US" dirty="0" smtClean="0"/>
              <a:t>Prevents </a:t>
            </a:r>
            <a:r>
              <a:rPr lang="en-US" dirty="0"/>
              <a:t>a breach on one </a:t>
            </a:r>
            <a:r>
              <a:rPr lang="en-US" dirty="0" err="1"/>
              <a:t>telco’s</a:t>
            </a:r>
            <a:r>
              <a:rPr lang="en-US" dirty="0"/>
              <a:t> network to spill into another’s</a:t>
            </a:r>
          </a:p>
          <a:p>
            <a:pPr lvl="1"/>
            <a:r>
              <a:rPr lang="en-US" dirty="0"/>
              <a:t>Network identity is bound to certain keys</a:t>
            </a:r>
          </a:p>
          <a:p>
            <a:pPr lvl="1"/>
            <a:r>
              <a:rPr lang="en-US" dirty="0"/>
              <a:t>AKA directly authenticates network </a:t>
            </a:r>
            <a:r>
              <a:rPr lang="en-US" dirty="0" smtClean="0"/>
              <a:t>identity</a:t>
            </a:r>
          </a:p>
          <a:p>
            <a:r>
              <a:rPr lang="en-US" dirty="0" smtClean="0"/>
              <a:t>New key derivation function specified in LTE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2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AKA Ladder Diagram</a:t>
            </a:r>
            <a:endParaRPr lang="en-US" dirty="0"/>
          </a:p>
        </p:txBody>
      </p:sp>
      <p:cxnSp>
        <p:nvCxnSpPr>
          <p:cNvPr id="4" name="Shape 377"/>
          <p:cNvCxnSpPr/>
          <p:nvPr/>
        </p:nvCxnSpPr>
        <p:spPr>
          <a:xfrm>
            <a:off x="987762" y="2082450"/>
            <a:ext cx="0" cy="3937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" name="Shape 378"/>
          <p:cNvCxnSpPr/>
          <p:nvPr/>
        </p:nvCxnSpPr>
        <p:spPr>
          <a:xfrm flipH="1">
            <a:off x="3170212" y="2082450"/>
            <a:ext cx="14650" cy="3937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" name="Shape 379"/>
          <p:cNvCxnSpPr/>
          <p:nvPr/>
        </p:nvCxnSpPr>
        <p:spPr>
          <a:xfrm>
            <a:off x="7845762" y="2082450"/>
            <a:ext cx="0" cy="3937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Shape 380"/>
          <p:cNvSpPr txBox="1"/>
          <p:nvPr/>
        </p:nvSpPr>
        <p:spPr>
          <a:xfrm>
            <a:off x="-71026" y="1354550"/>
            <a:ext cx="2112888" cy="76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b="1" dirty="0" smtClean="0">
                <a:latin typeface="Century Gothic"/>
              </a:rPr>
              <a:t>UE</a:t>
            </a:r>
            <a:r>
              <a:rPr lang="en" b="1" dirty="0" smtClean="0">
                <a:latin typeface="Century Gothic"/>
              </a:rPr>
              <a:t> </a:t>
            </a:r>
            <a:r>
              <a:rPr lang="en" b="1" dirty="0">
                <a:latin typeface="Century Gothic"/>
              </a:rPr>
              <a:t>(with IMSI)</a:t>
            </a:r>
          </a:p>
          <a:p>
            <a:pPr algn="ctr">
              <a:buNone/>
            </a:pPr>
            <a:r>
              <a:rPr lang="en-US" b="1" dirty="0" smtClean="0">
                <a:latin typeface="Century Gothic"/>
              </a:rPr>
              <a:t>U</a:t>
            </a:r>
            <a:r>
              <a:rPr lang="en" b="1" dirty="0" smtClean="0">
                <a:latin typeface="Century Gothic"/>
              </a:rPr>
              <a:t>SIM </a:t>
            </a:r>
            <a:r>
              <a:rPr lang="en" b="1" dirty="0">
                <a:latin typeface="Century Gothic"/>
              </a:rPr>
              <a:t>(with </a:t>
            </a:r>
            <a:r>
              <a:rPr lang="en" b="1" dirty="0" smtClean="0">
                <a:latin typeface="Century Gothic"/>
              </a:rPr>
              <a:t>K)</a:t>
            </a:r>
            <a:endParaRPr lang="en" b="1" dirty="0">
              <a:latin typeface="Century Gothic"/>
            </a:endParaRPr>
          </a:p>
        </p:txBody>
      </p:sp>
      <p:sp>
        <p:nvSpPr>
          <p:cNvPr id="8" name="Shape 381"/>
          <p:cNvSpPr txBox="1"/>
          <p:nvPr/>
        </p:nvSpPr>
        <p:spPr>
          <a:xfrm>
            <a:off x="1087512" y="1953625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GUTI/</a:t>
            </a:r>
            <a:r>
              <a:rPr lang="en" dirty="0" smtClean="0">
                <a:latin typeface="Century Gothic"/>
              </a:rPr>
              <a:t>IMSI</a:t>
            </a:r>
            <a:endParaRPr lang="en" dirty="0">
              <a:latin typeface="Century Gothic"/>
            </a:endParaRPr>
          </a:p>
        </p:txBody>
      </p:sp>
      <p:sp>
        <p:nvSpPr>
          <p:cNvPr id="11" name="Shape 384"/>
          <p:cNvSpPr txBox="1"/>
          <p:nvPr/>
        </p:nvSpPr>
        <p:spPr>
          <a:xfrm>
            <a:off x="2332112" y="1610725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b="1" dirty="0" err="1" smtClean="0">
                <a:latin typeface="Century Gothic"/>
              </a:rPr>
              <a:t>eNodeB</a:t>
            </a:r>
            <a:endParaRPr lang="en" b="1" dirty="0">
              <a:latin typeface="Century Gothic"/>
            </a:endParaRPr>
          </a:p>
        </p:txBody>
      </p:sp>
      <p:sp>
        <p:nvSpPr>
          <p:cNvPr id="13" name="Shape 386"/>
          <p:cNvSpPr txBox="1"/>
          <p:nvPr/>
        </p:nvSpPr>
        <p:spPr>
          <a:xfrm>
            <a:off x="6735389" y="1344025"/>
            <a:ext cx="2243511" cy="85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b="1" dirty="0" smtClean="0">
                <a:latin typeface="Century Gothic"/>
              </a:rPr>
              <a:t>HSS</a:t>
            </a:r>
            <a:endParaRPr lang="en" b="1" dirty="0">
              <a:latin typeface="Century Gothic"/>
            </a:endParaRPr>
          </a:p>
          <a:p>
            <a:pPr lvl="0" algn="ctr" rtl="0">
              <a:buNone/>
            </a:pPr>
            <a:r>
              <a:rPr lang="en" b="1" dirty="0">
                <a:latin typeface="Century Gothic"/>
              </a:rPr>
              <a:t>AuC (with IMSI, </a:t>
            </a:r>
            <a:r>
              <a:rPr lang="en" b="1" dirty="0" smtClean="0">
                <a:latin typeface="Century Gothic"/>
              </a:rPr>
              <a:t>K)</a:t>
            </a:r>
            <a:endParaRPr lang="en" b="1" dirty="0">
              <a:latin typeface="Century Gothic"/>
            </a:endParaRPr>
          </a:p>
        </p:txBody>
      </p:sp>
      <p:sp>
        <p:nvSpPr>
          <p:cNvPr id="16" name="Shape 389"/>
          <p:cNvSpPr txBox="1"/>
          <p:nvPr/>
        </p:nvSpPr>
        <p:spPr>
          <a:xfrm>
            <a:off x="3081312" y="3893149"/>
            <a:ext cx="224519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RAND</a:t>
            </a:r>
            <a:r>
              <a:rPr lang="en" dirty="0" smtClean="0">
                <a:latin typeface="Century Gothic"/>
              </a:rPr>
              <a:t>, </a:t>
            </a:r>
            <a:r>
              <a:rPr lang="en-US" dirty="0" smtClean="0">
                <a:latin typeface="Century Gothic"/>
              </a:rPr>
              <a:t>AUTN</a:t>
            </a:r>
            <a:endParaRPr lang="en" dirty="0">
              <a:latin typeface="Century Gothic"/>
            </a:endParaRPr>
          </a:p>
        </p:txBody>
      </p:sp>
      <p:sp>
        <p:nvSpPr>
          <p:cNvPr id="18" name="Shape 391"/>
          <p:cNvSpPr txBox="1"/>
          <p:nvPr/>
        </p:nvSpPr>
        <p:spPr>
          <a:xfrm>
            <a:off x="909712" y="4890080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>
                <a:latin typeface="Century Gothic"/>
              </a:rPr>
              <a:t>SRES</a:t>
            </a:r>
          </a:p>
        </p:txBody>
      </p:sp>
      <p:sp>
        <p:nvSpPr>
          <p:cNvPr id="22" name="Shape 395"/>
          <p:cNvSpPr/>
          <p:nvPr/>
        </p:nvSpPr>
        <p:spPr>
          <a:xfrm>
            <a:off x="312748" y="4437825"/>
            <a:ext cx="2214551" cy="550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en" dirty="0">
              <a:latin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89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28" name="Shape 391"/>
          <p:cNvSpPr txBox="1"/>
          <p:nvPr/>
        </p:nvSpPr>
        <p:spPr>
          <a:xfrm>
            <a:off x="78836" y="6074074"/>
            <a:ext cx="5382164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GUTI = Globally Unique Temporary Identity </a:t>
            </a:r>
            <a:endParaRPr lang="en" dirty="0">
              <a:latin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949" y="4361625"/>
            <a:ext cx="2085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latin typeface="Century Gothic"/>
              </a:rPr>
              <a:t>AUTN Verification</a:t>
            </a:r>
            <a:br>
              <a:rPr lang="en-US" dirty="0" smtClean="0">
                <a:latin typeface="Century Gothic"/>
              </a:rPr>
            </a:br>
            <a:r>
              <a:rPr lang="en-US" dirty="0" smtClean="0">
                <a:latin typeface="Century Gothic"/>
              </a:rPr>
              <a:t>SRES Generation</a:t>
            </a:r>
            <a:endParaRPr lang="en" dirty="0">
              <a:latin typeface="Century Gothic"/>
            </a:endParaRPr>
          </a:p>
        </p:txBody>
      </p:sp>
      <p:cxnSp>
        <p:nvCxnSpPr>
          <p:cNvPr id="38" name="Shape 388"/>
          <p:cNvCxnSpPr/>
          <p:nvPr/>
        </p:nvCxnSpPr>
        <p:spPr>
          <a:xfrm>
            <a:off x="998612" y="2359226"/>
            <a:ext cx="438335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" name="Shape 379"/>
          <p:cNvCxnSpPr/>
          <p:nvPr/>
        </p:nvCxnSpPr>
        <p:spPr>
          <a:xfrm flipH="1">
            <a:off x="5371112" y="2067575"/>
            <a:ext cx="10850" cy="39522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" name="Shape 386"/>
          <p:cNvSpPr txBox="1"/>
          <p:nvPr/>
        </p:nvSpPr>
        <p:spPr>
          <a:xfrm>
            <a:off x="4250345" y="1624450"/>
            <a:ext cx="2243511" cy="4996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b="1" dirty="0" smtClean="0">
                <a:latin typeface="Century Gothic"/>
              </a:rPr>
              <a:t>MME</a:t>
            </a:r>
            <a:endParaRPr lang="en" b="1" dirty="0">
              <a:latin typeface="Century Gothic"/>
            </a:endParaRPr>
          </a:p>
        </p:txBody>
      </p:sp>
      <p:sp>
        <p:nvSpPr>
          <p:cNvPr id="50" name="Shape 381"/>
          <p:cNvSpPr txBox="1"/>
          <p:nvPr/>
        </p:nvSpPr>
        <p:spPr>
          <a:xfrm>
            <a:off x="5582324" y="2301446"/>
            <a:ext cx="2024976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GUTI/</a:t>
            </a:r>
            <a:r>
              <a:rPr lang="en" dirty="0" smtClean="0">
                <a:latin typeface="Century Gothic"/>
              </a:rPr>
              <a:t>IMSI</a:t>
            </a:r>
            <a:r>
              <a:rPr lang="en-US" dirty="0" smtClean="0">
                <a:latin typeface="Century Gothic"/>
              </a:rPr>
              <a:t>, SN id</a:t>
            </a:r>
            <a:endParaRPr lang="en" dirty="0">
              <a:latin typeface="Century Gothic"/>
            </a:endParaRPr>
          </a:p>
        </p:txBody>
      </p:sp>
      <p:cxnSp>
        <p:nvCxnSpPr>
          <p:cNvPr id="51" name="Shape 388"/>
          <p:cNvCxnSpPr/>
          <p:nvPr/>
        </p:nvCxnSpPr>
        <p:spPr>
          <a:xfrm>
            <a:off x="5379124" y="2694346"/>
            <a:ext cx="2466638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" name="Shape 395"/>
          <p:cNvSpPr/>
          <p:nvPr/>
        </p:nvSpPr>
        <p:spPr>
          <a:xfrm>
            <a:off x="6057900" y="2871225"/>
            <a:ext cx="2921000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en" dirty="0">
              <a:latin typeface="Century Gothic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32500" y="2836159"/>
            <a:ext cx="301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dirty="0" smtClean="0">
                <a:latin typeface="Century Gothic"/>
              </a:rPr>
              <a:t>Generate Authentication </a:t>
            </a:r>
            <a:br>
              <a:rPr lang="en-US" dirty="0" smtClean="0">
                <a:latin typeface="Century Gothic"/>
              </a:rPr>
            </a:br>
            <a:r>
              <a:rPr lang="en-US" dirty="0" smtClean="0">
                <a:latin typeface="Century Gothic"/>
              </a:rPr>
              <a:t>Vectors</a:t>
            </a:r>
            <a:endParaRPr lang="en" dirty="0">
              <a:latin typeface="Century Gothic"/>
            </a:endParaRPr>
          </a:p>
        </p:txBody>
      </p:sp>
      <p:sp>
        <p:nvSpPr>
          <p:cNvPr id="56" name="Shape 381"/>
          <p:cNvSpPr txBox="1"/>
          <p:nvPr/>
        </p:nvSpPr>
        <p:spPr>
          <a:xfrm>
            <a:off x="5455324" y="3371026"/>
            <a:ext cx="2444076" cy="6822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XRES, AUTN, </a:t>
            </a:r>
            <a:br>
              <a:rPr lang="en-US" dirty="0" smtClean="0">
                <a:latin typeface="Century Gothic"/>
              </a:rPr>
            </a:br>
            <a:r>
              <a:rPr lang="en-US" dirty="0" smtClean="0">
                <a:latin typeface="Century Gothic"/>
              </a:rPr>
              <a:t>RAND, K[ASME]</a:t>
            </a:r>
            <a:endParaRPr lang="en" dirty="0">
              <a:latin typeface="Century Gothic"/>
            </a:endParaRPr>
          </a:p>
        </p:txBody>
      </p:sp>
      <p:cxnSp>
        <p:nvCxnSpPr>
          <p:cNvPr id="57" name="Shape 388"/>
          <p:cNvCxnSpPr/>
          <p:nvPr/>
        </p:nvCxnSpPr>
        <p:spPr>
          <a:xfrm flipH="1">
            <a:off x="5379124" y="4078646"/>
            <a:ext cx="2466638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1" name="Shape 388"/>
          <p:cNvCxnSpPr/>
          <p:nvPr/>
        </p:nvCxnSpPr>
        <p:spPr>
          <a:xfrm flipH="1">
            <a:off x="987762" y="4345974"/>
            <a:ext cx="438335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" name="Shape 395"/>
          <p:cNvSpPr/>
          <p:nvPr/>
        </p:nvSpPr>
        <p:spPr>
          <a:xfrm>
            <a:off x="4097312" y="5402080"/>
            <a:ext cx="1753676" cy="550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latin typeface="Century Gothic"/>
              </a:rPr>
              <a:t>SRES = XRES? </a:t>
            </a:r>
          </a:p>
        </p:txBody>
      </p:sp>
      <p:cxnSp>
        <p:nvCxnSpPr>
          <p:cNvPr id="67" name="Shape 388"/>
          <p:cNvCxnSpPr/>
          <p:nvPr/>
        </p:nvCxnSpPr>
        <p:spPr>
          <a:xfrm>
            <a:off x="987762" y="5310206"/>
            <a:ext cx="438335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3" name="Rectangle 32"/>
          <p:cNvSpPr/>
          <p:nvPr/>
        </p:nvSpPr>
        <p:spPr>
          <a:xfrm>
            <a:off x="-435021" y="6467346"/>
            <a:ext cx="357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>
                <a:latin typeface="Century Gothic"/>
                <a:cs typeface="Century Gothic"/>
              </a:rPr>
              <a:t>Adatpted from </a:t>
            </a:r>
            <a:r>
              <a:rPr lang="en-US" dirty="0" smtClean="0">
                <a:latin typeface="Century Gothic"/>
                <a:cs typeface="Century Gothic"/>
                <a:hlinkClick r:id="rId3"/>
              </a:rPr>
              <a:t>3GPP TS 33.102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224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Prerequisites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</a:t>
            </a:r>
            <a:r>
              <a:rPr lang="en-US" dirty="0"/>
              <a:t>understanding of networks and network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Familiar </a:t>
            </a:r>
            <a:r>
              <a:rPr lang="en-US" dirty="0"/>
              <a:t>with core cryptographic concepts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</a:t>
            </a:r>
            <a:r>
              <a:rPr lang="en-US" dirty="0"/>
              <a:t>knowledge of information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</a:t>
            </a:r>
            <a:r>
              <a:rPr lang="en-US" dirty="0"/>
              <a:t>understanding of physics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 smtClean="0"/>
              <a:t>made a phone call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 smtClean="0"/>
              <a:t>are </a:t>
            </a: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smtClean="0"/>
              <a:t>labs </a:t>
            </a:r>
            <a:r>
              <a:rPr lang="en-US" dirty="0" smtClean="0"/>
              <a:t>in this class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Intro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43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AVs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authentication vectors (AVs)are necessary to perform AKA</a:t>
            </a:r>
          </a:p>
          <a:p>
            <a:r>
              <a:rPr lang="en-US" dirty="0" smtClean="0"/>
              <a:t>They are requested by the MEE</a:t>
            </a:r>
          </a:p>
          <a:p>
            <a:pPr lvl="1"/>
            <a:r>
              <a:rPr lang="en-US" dirty="0" smtClean="0"/>
              <a:t>Generated by the HSS/</a:t>
            </a:r>
            <a:r>
              <a:rPr lang="en-US" dirty="0" err="1" smtClean="0"/>
              <a:t>AuC</a:t>
            </a:r>
            <a:endParaRPr lang="en-US" dirty="0" smtClean="0"/>
          </a:p>
          <a:p>
            <a:pPr lvl="0"/>
            <a:r>
              <a:rPr lang="en-US" dirty="0"/>
              <a:t>LTE </a:t>
            </a:r>
            <a:r>
              <a:rPr lang="en-US" dirty="0" smtClean="0"/>
              <a:t>Authentication Vector </a:t>
            </a:r>
            <a:r>
              <a:rPr lang="en-US" dirty="0"/>
              <a:t>=  </a:t>
            </a:r>
            <a:r>
              <a:rPr lang="en-US" dirty="0" smtClean="0"/>
              <a:t>(XRES || AUTN</a:t>
            </a:r>
            <a:r>
              <a:rPr lang="en-US" dirty="0"/>
              <a:t> </a:t>
            </a:r>
            <a:r>
              <a:rPr lang="en-US" dirty="0" smtClean="0"/>
              <a:t>|| RAND || </a:t>
            </a:r>
            <a:r>
              <a:rPr lang="en-US" dirty="0"/>
              <a:t>K[ASME</a:t>
            </a:r>
            <a:r>
              <a:rPr lang="en-US" dirty="0" smtClean="0"/>
              <a:t>])</a:t>
            </a:r>
          </a:p>
          <a:p>
            <a:r>
              <a:rPr lang="en-US" dirty="0"/>
              <a:t>AK = Anonymity </a:t>
            </a:r>
            <a:r>
              <a:rPr lang="en-US" dirty="0" smtClean="0"/>
              <a:t>key</a:t>
            </a:r>
          </a:p>
          <a:p>
            <a:pPr lvl="0"/>
            <a:r>
              <a:rPr lang="en-US" dirty="0" smtClean="0"/>
              <a:t>AUTN = (SQN </a:t>
            </a:r>
            <a:r>
              <a:rPr lang="en-US" dirty="0" err="1" smtClean="0"/>
              <a:t>xor</a:t>
            </a:r>
            <a:r>
              <a:rPr lang="en-US" dirty="0" smtClean="0"/>
              <a:t> AK || AMF || MAC)</a:t>
            </a:r>
          </a:p>
          <a:p>
            <a:pPr lvl="1"/>
            <a:r>
              <a:rPr lang="en-US" dirty="0" smtClean="0"/>
              <a:t>MAC = Message authenticate code in this instance </a:t>
            </a:r>
          </a:p>
          <a:p>
            <a:pPr lvl="0"/>
            <a:r>
              <a:rPr lang="en-US" dirty="0" smtClean="0"/>
              <a:t>AMF = Authentication Management Field </a:t>
            </a:r>
          </a:p>
          <a:p>
            <a:pPr lvl="0"/>
            <a:r>
              <a:rPr lang="en-US" dirty="0" smtClean="0"/>
              <a:t>CK </a:t>
            </a:r>
            <a:r>
              <a:rPr lang="en-US" dirty="0"/>
              <a:t>= Cipher key</a:t>
            </a:r>
          </a:p>
          <a:p>
            <a:pPr lvl="0"/>
            <a:r>
              <a:rPr lang="en-US" dirty="0"/>
              <a:t>IK = Integrity </a:t>
            </a:r>
            <a:r>
              <a:rPr lang="en-US" dirty="0" smtClean="0"/>
              <a:t>key</a:t>
            </a:r>
          </a:p>
          <a:p>
            <a:pPr lvl="0"/>
            <a:r>
              <a:rPr lang="en-US" dirty="0" smtClean="0"/>
              <a:t>KDF </a:t>
            </a:r>
            <a:r>
              <a:rPr lang="en-US" dirty="0"/>
              <a:t>= Key derivation </a:t>
            </a:r>
            <a:r>
              <a:rPr lang="en-US" dirty="0" smtClean="0"/>
              <a:t>function</a:t>
            </a:r>
          </a:p>
          <a:p>
            <a:pPr lvl="0"/>
            <a:r>
              <a:rPr lang="en-US" dirty="0" smtClean="0"/>
              <a:t>MAC = A message authentication function</a:t>
            </a:r>
          </a:p>
          <a:p>
            <a:pPr lvl="0"/>
            <a:r>
              <a:rPr lang="en-US" dirty="0" smtClean="0"/>
              <a:t>SQN = Sequence Number</a:t>
            </a:r>
          </a:p>
          <a:p>
            <a:r>
              <a:rPr lang="en-US" dirty="0"/>
              <a:t>XRES = Expected </a:t>
            </a:r>
            <a:r>
              <a:rPr lang="en-US" dirty="0" smtClean="0"/>
              <a:t>response</a:t>
            </a:r>
          </a:p>
          <a:p>
            <a:r>
              <a:rPr lang="en-US" dirty="0" smtClean="0"/>
              <a:t>SRES = Signed response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260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AVs Generation Diagram</a:t>
            </a:r>
            <a:endParaRPr lang="en-US" dirty="0"/>
          </a:p>
        </p:txBody>
      </p:sp>
      <p:sp>
        <p:nvSpPr>
          <p:cNvPr id="8" name="Shape 381"/>
          <p:cNvSpPr txBox="1"/>
          <p:nvPr/>
        </p:nvSpPr>
        <p:spPr>
          <a:xfrm>
            <a:off x="1807187" y="1675250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SQN</a:t>
            </a:r>
            <a:endParaRPr lang="en" dirty="0">
              <a:latin typeface="Century Gothic"/>
            </a:endParaRPr>
          </a:p>
        </p:txBody>
      </p:sp>
      <p:sp>
        <p:nvSpPr>
          <p:cNvPr id="18" name="Shape 391"/>
          <p:cNvSpPr txBox="1"/>
          <p:nvPr/>
        </p:nvSpPr>
        <p:spPr>
          <a:xfrm>
            <a:off x="1436812" y="4912462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SQN </a:t>
            </a:r>
            <a:r>
              <a:rPr lang="en-US" dirty="0" err="1" smtClean="0">
                <a:latin typeface="Century Gothic"/>
              </a:rPr>
              <a:t>xor</a:t>
            </a:r>
            <a:r>
              <a:rPr lang="en-US" dirty="0" smtClean="0">
                <a:latin typeface="Century Gothic"/>
              </a:rPr>
              <a:t> AK</a:t>
            </a:r>
            <a:endParaRPr lang="en" dirty="0">
              <a:latin typeface="Century Gothic"/>
            </a:endParaRPr>
          </a:p>
        </p:txBody>
      </p:sp>
      <p:sp>
        <p:nvSpPr>
          <p:cNvPr id="22" name="Shape 395"/>
          <p:cNvSpPr/>
          <p:nvPr/>
        </p:nvSpPr>
        <p:spPr>
          <a:xfrm>
            <a:off x="3410561" y="1840350"/>
            <a:ext cx="2328851" cy="550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en" dirty="0">
              <a:latin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91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28" name="Shape 391"/>
          <p:cNvSpPr txBox="1"/>
          <p:nvPr/>
        </p:nvSpPr>
        <p:spPr>
          <a:xfrm>
            <a:off x="4295236" y="5855755"/>
            <a:ext cx="2359564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K</a:t>
            </a:r>
            <a:endParaRPr lang="en" dirty="0">
              <a:latin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1062" y="1776850"/>
            <a:ext cx="199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dirty="0" smtClean="0">
                <a:latin typeface="Century Gothic"/>
              </a:rPr>
              <a:t>Generate SQN</a:t>
            </a:r>
            <a:br>
              <a:rPr lang="en-US" dirty="0" smtClean="0">
                <a:latin typeface="Century Gothic"/>
              </a:rPr>
            </a:br>
            <a:r>
              <a:rPr lang="en-US" dirty="0" smtClean="0">
                <a:latin typeface="Century Gothic"/>
              </a:rPr>
              <a:t>Generate RAND</a:t>
            </a:r>
            <a:endParaRPr lang="en" dirty="0">
              <a:latin typeface="Century Gothic"/>
            </a:endParaRPr>
          </a:p>
        </p:txBody>
      </p:sp>
      <p:sp>
        <p:nvSpPr>
          <p:cNvPr id="50" name="Shape 381"/>
          <p:cNvSpPr txBox="1"/>
          <p:nvPr/>
        </p:nvSpPr>
        <p:spPr>
          <a:xfrm>
            <a:off x="5371881" y="1734519"/>
            <a:ext cx="2024976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RAND</a:t>
            </a:r>
            <a:endParaRPr lang="en" dirty="0">
              <a:latin typeface="Century Gothic"/>
            </a:endParaRPr>
          </a:p>
        </p:txBody>
      </p:sp>
      <p:sp>
        <p:nvSpPr>
          <p:cNvPr id="55" name="Shape 395"/>
          <p:cNvSpPr/>
          <p:nvPr/>
        </p:nvSpPr>
        <p:spPr>
          <a:xfrm>
            <a:off x="616562" y="29728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f1</a:t>
            </a:r>
            <a:endParaRPr lang="en" dirty="0">
              <a:latin typeface="Century Gothic"/>
            </a:endParaRPr>
          </a:p>
        </p:txBody>
      </p:sp>
      <p:sp>
        <p:nvSpPr>
          <p:cNvPr id="26" name="Shape 395"/>
          <p:cNvSpPr/>
          <p:nvPr/>
        </p:nvSpPr>
        <p:spPr>
          <a:xfrm>
            <a:off x="4255574" y="4881380"/>
            <a:ext cx="2424626" cy="550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KDF</a:t>
            </a:r>
          </a:p>
        </p:txBody>
      </p:sp>
      <p:cxnSp>
        <p:nvCxnSpPr>
          <p:cNvPr id="67" name="Shape 388"/>
          <p:cNvCxnSpPr/>
          <p:nvPr/>
        </p:nvCxnSpPr>
        <p:spPr>
          <a:xfrm>
            <a:off x="2984511" y="5159412"/>
            <a:ext cx="1296457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" name="Shape 391"/>
          <p:cNvSpPr txBox="1"/>
          <p:nvPr/>
        </p:nvSpPr>
        <p:spPr>
          <a:xfrm flipH="1">
            <a:off x="7575600" y="4899762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SN id</a:t>
            </a:r>
            <a:endParaRPr lang="en" dirty="0">
              <a:latin typeface="Century Gothic"/>
            </a:endParaRPr>
          </a:p>
        </p:txBody>
      </p:sp>
      <p:cxnSp>
        <p:nvCxnSpPr>
          <p:cNvPr id="31" name="Shape 388"/>
          <p:cNvCxnSpPr/>
          <p:nvPr/>
        </p:nvCxnSpPr>
        <p:spPr>
          <a:xfrm flipH="1">
            <a:off x="6663788" y="5162624"/>
            <a:ext cx="1438812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" name="Shape 395"/>
          <p:cNvSpPr/>
          <p:nvPr/>
        </p:nvSpPr>
        <p:spPr>
          <a:xfrm>
            <a:off x="2300756" y="29728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f2</a:t>
            </a:r>
            <a:endParaRPr lang="en" dirty="0">
              <a:latin typeface="Century Gothic"/>
            </a:endParaRPr>
          </a:p>
        </p:txBody>
      </p:sp>
      <p:sp>
        <p:nvSpPr>
          <p:cNvPr id="35" name="Shape 395"/>
          <p:cNvSpPr/>
          <p:nvPr/>
        </p:nvSpPr>
        <p:spPr>
          <a:xfrm>
            <a:off x="3952706" y="29728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f3</a:t>
            </a:r>
            <a:endParaRPr lang="en" dirty="0">
              <a:latin typeface="Century Gothic"/>
            </a:endParaRPr>
          </a:p>
        </p:txBody>
      </p:sp>
      <p:sp>
        <p:nvSpPr>
          <p:cNvPr id="36" name="Shape 395"/>
          <p:cNvSpPr/>
          <p:nvPr/>
        </p:nvSpPr>
        <p:spPr>
          <a:xfrm>
            <a:off x="5600490" y="29728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f4</a:t>
            </a:r>
            <a:endParaRPr lang="en" dirty="0">
              <a:latin typeface="Century Gothic"/>
            </a:endParaRPr>
          </a:p>
        </p:txBody>
      </p:sp>
      <p:sp>
        <p:nvSpPr>
          <p:cNvPr id="37" name="Shape 395"/>
          <p:cNvSpPr/>
          <p:nvPr/>
        </p:nvSpPr>
        <p:spPr>
          <a:xfrm>
            <a:off x="7242281" y="29728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f5</a:t>
            </a:r>
            <a:endParaRPr lang="en" dirty="0">
              <a:latin typeface="Century Gothic"/>
            </a:endParaRPr>
          </a:p>
        </p:txBody>
      </p:sp>
      <p:cxnSp>
        <p:nvCxnSpPr>
          <p:cNvPr id="38" name="Shape 388"/>
          <p:cNvCxnSpPr>
            <a:stCxn id="22" idx="1"/>
          </p:cNvCxnSpPr>
          <p:nvPr/>
        </p:nvCxnSpPr>
        <p:spPr>
          <a:xfrm rot="10800000" flipV="1">
            <a:off x="1502835" y="2115749"/>
            <a:ext cx="1907727" cy="856505"/>
          </a:xfrm>
          <a:prstGeom prst="bentConnector3">
            <a:avLst>
              <a:gd name="adj1" fmla="val 10015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388"/>
          <p:cNvCxnSpPr/>
          <p:nvPr/>
        </p:nvCxnSpPr>
        <p:spPr>
          <a:xfrm>
            <a:off x="5739412" y="2158715"/>
            <a:ext cx="1187616" cy="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" name="Shape 388"/>
          <p:cNvCxnSpPr/>
          <p:nvPr/>
        </p:nvCxnSpPr>
        <p:spPr>
          <a:xfrm>
            <a:off x="6921500" y="2158715"/>
            <a:ext cx="0" cy="38100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" name="Shape 388"/>
          <p:cNvCxnSpPr/>
          <p:nvPr/>
        </p:nvCxnSpPr>
        <p:spPr>
          <a:xfrm flipH="1">
            <a:off x="1790701" y="2539715"/>
            <a:ext cx="6388100" cy="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" name="Shape 388"/>
          <p:cNvCxnSpPr/>
          <p:nvPr/>
        </p:nvCxnSpPr>
        <p:spPr>
          <a:xfrm>
            <a:off x="1790700" y="2539430"/>
            <a:ext cx="0" cy="433395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" name="Shape 388"/>
          <p:cNvCxnSpPr/>
          <p:nvPr/>
        </p:nvCxnSpPr>
        <p:spPr>
          <a:xfrm>
            <a:off x="3276611" y="2538860"/>
            <a:ext cx="0" cy="433395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" name="Shape 388"/>
          <p:cNvCxnSpPr/>
          <p:nvPr/>
        </p:nvCxnSpPr>
        <p:spPr>
          <a:xfrm>
            <a:off x="4914910" y="2539715"/>
            <a:ext cx="0" cy="433395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" name="Shape 388"/>
          <p:cNvCxnSpPr/>
          <p:nvPr/>
        </p:nvCxnSpPr>
        <p:spPr>
          <a:xfrm>
            <a:off x="6579133" y="2539430"/>
            <a:ext cx="0" cy="433395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" name="Shape 388"/>
          <p:cNvCxnSpPr/>
          <p:nvPr/>
        </p:nvCxnSpPr>
        <p:spPr>
          <a:xfrm>
            <a:off x="8172451" y="2539430"/>
            <a:ext cx="0" cy="433395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" name="Shape 388"/>
          <p:cNvCxnSpPr/>
          <p:nvPr/>
        </p:nvCxnSpPr>
        <p:spPr>
          <a:xfrm flipH="1">
            <a:off x="469902" y="2678845"/>
            <a:ext cx="7100372" cy="0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8" name="Shape 388"/>
          <p:cNvCxnSpPr/>
          <p:nvPr/>
        </p:nvCxnSpPr>
        <p:spPr>
          <a:xfrm>
            <a:off x="839268" y="26788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" name="Shape 388"/>
          <p:cNvCxnSpPr/>
          <p:nvPr/>
        </p:nvCxnSpPr>
        <p:spPr>
          <a:xfrm>
            <a:off x="2629975" y="26788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388"/>
          <p:cNvCxnSpPr/>
          <p:nvPr/>
        </p:nvCxnSpPr>
        <p:spPr>
          <a:xfrm>
            <a:off x="4255574" y="26788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" name="Shape 388"/>
          <p:cNvCxnSpPr/>
          <p:nvPr/>
        </p:nvCxnSpPr>
        <p:spPr>
          <a:xfrm>
            <a:off x="5902862" y="26788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388"/>
          <p:cNvCxnSpPr/>
          <p:nvPr/>
        </p:nvCxnSpPr>
        <p:spPr>
          <a:xfrm>
            <a:off x="7557574" y="26788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0" name="Shape 381"/>
          <p:cNvSpPr txBox="1"/>
          <p:nvPr/>
        </p:nvSpPr>
        <p:spPr>
          <a:xfrm>
            <a:off x="-508000" y="2435564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>
                <a:latin typeface="Century Gothic"/>
              </a:rPr>
              <a:t>K</a:t>
            </a:r>
            <a:endParaRPr lang="en" dirty="0">
              <a:latin typeface="Century Gothic"/>
            </a:endParaRPr>
          </a:p>
        </p:txBody>
      </p:sp>
      <p:cxnSp>
        <p:nvCxnSpPr>
          <p:cNvPr id="84" name="Shape 388"/>
          <p:cNvCxnSpPr/>
          <p:nvPr/>
        </p:nvCxnSpPr>
        <p:spPr>
          <a:xfrm>
            <a:off x="1138753" y="2538860"/>
            <a:ext cx="0" cy="434250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" name="Shape 381"/>
          <p:cNvSpPr txBox="1"/>
          <p:nvPr/>
        </p:nvSpPr>
        <p:spPr>
          <a:xfrm>
            <a:off x="266351" y="2090116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AMF</a:t>
            </a:r>
            <a:endParaRPr lang="en" dirty="0">
              <a:latin typeface="Century Gothic"/>
            </a:endParaRPr>
          </a:p>
        </p:txBody>
      </p:sp>
      <p:cxnSp>
        <p:nvCxnSpPr>
          <p:cNvPr id="101" name="Shape 388"/>
          <p:cNvCxnSpPr/>
          <p:nvPr/>
        </p:nvCxnSpPr>
        <p:spPr>
          <a:xfrm>
            <a:off x="1291153" y="3571390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2" name="Shape 388"/>
          <p:cNvCxnSpPr/>
          <p:nvPr/>
        </p:nvCxnSpPr>
        <p:spPr>
          <a:xfrm>
            <a:off x="2980253" y="3582865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3" name="Shape 388"/>
          <p:cNvCxnSpPr/>
          <p:nvPr/>
        </p:nvCxnSpPr>
        <p:spPr>
          <a:xfrm>
            <a:off x="4656653" y="3582865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388"/>
          <p:cNvCxnSpPr/>
          <p:nvPr/>
        </p:nvCxnSpPr>
        <p:spPr>
          <a:xfrm>
            <a:off x="6282253" y="3583911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" name="Shape 388"/>
          <p:cNvCxnSpPr/>
          <p:nvPr/>
        </p:nvCxnSpPr>
        <p:spPr>
          <a:xfrm>
            <a:off x="7953953" y="3571211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381"/>
          <p:cNvSpPr txBox="1"/>
          <p:nvPr/>
        </p:nvSpPr>
        <p:spPr>
          <a:xfrm>
            <a:off x="740361" y="4017115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MAC</a:t>
            </a:r>
            <a:endParaRPr lang="en" dirty="0">
              <a:latin typeface="Century Gothic"/>
            </a:endParaRPr>
          </a:p>
        </p:txBody>
      </p:sp>
      <p:sp>
        <p:nvSpPr>
          <p:cNvPr id="107" name="Shape 381"/>
          <p:cNvSpPr txBox="1"/>
          <p:nvPr/>
        </p:nvSpPr>
        <p:spPr>
          <a:xfrm>
            <a:off x="2425251" y="4056417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XRES</a:t>
            </a:r>
            <a:endParaRPr lang="en" dirty="0">
              <a:latin typeface="Century Gothic"/>
            </a:endParaRPr>
          </a:p>
        </p:txBody>
      </p:sp>
      <p:sp>
        <p:nvSpPr>
          <p:cNvPr id="108" name="Shape 381"/>
          <p:cNvSpPr txBox="1"/>
          <p:nvPr/>
        </p:nvSpPr>
        <p:spPr>
          <a:xfrm>
            <a:off x="4097312" y="4017115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CK</a:t>
            </a:r>
            <a:endParaRPr lang="en" dirty="0">
              <a:latin typeface="Century Gothic"/>
            </a:endParaRPr>
          </a:p>
        </p:txBody>
      </p:sp>
      <p:sp>
        <p:nvSpPr>
          <p:cNvPr id="109" name="Shape 381"/>
          <p:cNvSpPr txBox="1"/>
          <p:nvPr/>
        </p:nvSpPr>
        <p:spPr>
          <a:xfrm>
            <a:off x="5726712" y="4004415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IK</a:t>
            </a:r>
            <a:endParaRPr lang="en" dirty="0">
              <a:latin typeface="Century Gothic"/>
            </a:endParaRPr>
          </a:p>
        </p:txBody>
      </p:sp>
      <p:sp>
        <p:nvSpPr>
          <p:cNvPr id="110" name="Shape 381"/>
          <p:cNvSpPr txBox="1"/>
          <p:nvPr/>
        </p:nvSpPr>
        <p:spPr>
          <a:xfrm>
            <a:off x="7396857" y="4019629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AK</a:t>
            </a:r>
            <a:endParaRPr lang="en" dirty="0">
              <a:latin typeface="Century Gothic"/>
            </a:endParaRPr>
          </a:p>
        </p:txBody>
      </p:sp>
      <p:cxnSp>
        <p:nvCxnSpPr>
          <p:cNvPr id="113" name="Shape 388"/>
          <p:cNvCxnSpPr/>
          <p:nvPr/>
        </p:nvCxnSpPr>
        <p:spPr>
          <a:xfrm>
            <a:off x="5482153" y="5445504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" name="Shape 391"/>
          <p:cNvSpPr txBox="1"/>
          <p:nvPr/>
        </p:nvSpPr>
        <p:spPr>
          <a:xfrm>
            <a:off x="4625436" y="5957355"/>
            <a:ext cx="2359564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sz="1500" dirty="0" smtClean="0">
                <a:latin typeface="Century Gothic"/>
              </a:rPr>
              <a:t>ASME</a:t>
            </a:r>
            <a:endParaRPr lang="en" sz="1500" dirty="0">
              <a:latin typeface="Century Gothic"/>
            </a:endParaRPr>
          </a:p>
        </p:txBody>
      </p:sp>
      <p:cxnSp>
        <p:nvCxnSpPr>
          <p:cNvPr id="115" name="Shape 388"/>
          <p:cNvCxnSpPr/>
          <p:nvPr/>
        </p:nvCxnSpPr>
        <p:spPr>
          <a:xfrm>
            <a:off x="4656653" y="4446465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6" name="Shape 388"/>
          <p:cNvCxnSpPr/>
          <p:nvPr/>
        </p:nvCxnSpPr>
        <p:spPr>
          <a:xfrm>
            <a:off x="6282253" y="4447511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7" name="TextBox 116"/>
          <p:cNvSpPr txBox="1"/>
          <p:nvPr/>
        </p:nvSpPr>
        <p:spPr>
          <a:xfrm>
            <a:off x="266351" y="5369304"/>
            <a:ext cx="3686355" cy="101566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entury Gothic"/>
                <a:cs typeface="Century Gothic"/>
              </a:rPr>
              <a:t>Note: SQN and RAND are generated in a non-standardized manner. </a:t>
            </a:r>
            <a:endParaRPr lang="en-US" sz="2000" i="1" dirty="0">
              <a:latin typeface="Century Gothic"/>
              <a:cs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479" y="6467346"/>
            <a:ext cx="357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Adatpted from </a:t>
            </a:r>
            <a:r>
              <a:rPr lang="en-US" dirty="0" smtClean="0">
                <a:latin typeface="Century Gothic"/>
                <a:cs typeface="Century Gothic"/>
                <a:hlinkClick r:id="rId3"/>
              </a:rPr>
              <a:t>3GPP TS </a:t>
            </a:r>
            <a:r>
              <a:rPr lang="en-US" dirty="0">
                <a:latin typeface="Century Gothic"/>
                <a:cs typeface="Century Gothic"/>
                <a:hlinkClick r:id="rId3"/>
              </a:rPr>
              <a:t>33.401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396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USIM </a:t>
            </a:r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9000"/>
          </a:xfrm>
        </p:spPr>
        <p:txBody>
          <a:bodyPr>
            <a:normAutofit/>
          </a:bodyPr>
          <a:lstStyle/>
          <a:p>
            <a:r>
              <a:rPr lang="en-US" dirty="0" smtClean="0"/>
              <a:t>To verify the AVs in the USM, the authentication process is reversed</a:t>
            </a:r>
          </a:p>
          <a:p>
            <a:r>
              <a:rPr lang="en-US" dirty="0" smtClean="0"/>
              <a:t>The same functions f1 through f5 are implemented in the USIM</a:t>
            </a:r>
          </a:p>
          <a:p>
            <a:r>
              <a:rPr lang="en-US" dirty="0" smtClean="0"/>
              <a:t>If XMAC != MAC then an authentication failure occurs</a:t>
            </a:r>
          </a:p>
          <a:p>
            <a:pPr lvl="1"/>
            <a:r>
              <a:rPr lang="en-US" dirty="0" smtClean="0"/>
              <a:t>There is a distinct process for this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053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USIM Verification Diagram</a:t>
            </a:r>
          </a:p>
        </p:txBody>
      </p:sp>
      <p:sp>
        <p:nvSpPr>
          <p:cNvPr id="8" name="Shape 381"/>
          <p:cNvSpPr txBox="1"/>
          <p:nvPr/>
        </p:nvSpPr>
        <p:spPr>
          <a:xfrm>
            <a:off x="3876506" y="2921176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dirty="0" smtClean="0">
                <a:latin typeface="Century Gothic"/>
                <a:cs typeface="Century Gothic"/>
              </a:rPr>
              <a:t>SQN</a:t>
            </a:r>
            <a:endParaRPr lang="en" dirty="0">
              <a:latin typeface="Century Gothic"/>
            </a:endParaRPr>
          </a:p>
        </p:txBody>
      </p:sp>
      <p:sp>
        <p:nvSpPr>
          <p:cNvPr id="22" name="Shape 395"/>
          <p:cNvSpPr/>
          <p:nvPr/>
        </p:nvSpPr>
        <p:spPr>
          <a:xfrm>
            <a:off x="6737070" y="5858416"/>
            <a:ext cx="2328851" cy="550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XMAC = MAC? </a:t>
            </a:r>
            <a:endParaRPr lang="en" dirty="0">
              <a:latin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93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55" name="Shape 395"/>
          <p:cNvSpPr/>
          <p:nvPr/>
        </p:nvSpPr>
        <p:spPr>
          <a:xfrm>
            <a:off x="1759562" y="42555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f1</a:t>
            </a:r>
            <a:endParaRPr lang="en" dirty="0">
              <a:latin typeface="Century Gothic"/>
            </a:endParaRPr>
          </a:p>
        </p:txBody>
      </p:sp>
      <p:sp>
        <p:nvSpPr>
          <p:cNvPr id="34" name="Shape 395"/>
          <p:cNvSpPr/>
          <p:nvPr/>
        </p:nvSpPr>
        <p:spPr>
          <a:xfrm>
            <a:off x="3443756" y="42555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f2</a:t>
            </a:r>
            <a:endParaRPr lang="en" dirty="0">
              <a:latin typeface="Century Gothic"/>
            </a:endParaRPr>
          </a:p>
        </p:txBody>
      </p:sp>
      <p:sp>
        <p:nvSpPr>
          <p:cNvPr id="35" name="Shape 395"/>
          <p:cNvSpPr/>
          <p:nvPr/>
        </p:nvSpPr>
        <p:spPr>
          <a:xfrm>
            <a:off x="5095706" y="42555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f3</a:t>
            </a:r>
            <a:endParaRPr lang="en" dirty="0">
              <a:latin typeface="Century Gothic"/>
            </a:endParaRPr>
          </a:p>
        </p:txBody>
      </p:sp>
      <p:sp>
        <p:nvSpPr>
          <p:cNvPr id="36" name="Shape 395"/>
          <p:cNvSpPr/>
          <p:nvPr/>
        </p:nvSpPr>
        <p:spPr>
          <a:xfrm>
            <a:off x="6743490" y="4255525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f4</a:t>
            </a:r>
            <a:endParaRPr lang="en" dirty="0">
              <a:latin typeface="Century Gothic"/>
            </a:endParaRPr>
          </a:p>
        </p:txBody>
      </p:sp>
      <p:sp>
        <p:nvSpPr>
          <p:cNvPr id="37" name="Shape 395"/>
          <p:cNvSpPr/>
          <p:nvPr/>
        </p:nvSpPr>
        <p:spPr>
          <a:xfrm>
            <a:off x="1279371" y="1647434"/>
            <a:ext cx="1326538" cy="59856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f5</a:t>
            </a:r>
            <a:endParaRPr lang="en" dirty="0">
              <a:latin typeface="Century Gothic"/>
            </a:endParaRPr>
          </a:p>
        </p:txBody>
      </p:sp>
      <p:cxnSp>
        <p:nvCxnSpPr>
          <p:cNvPr id="48" name="Shape 388"/>
          <p:cNvCxnSpPr/>
          <p:nvPr/>
        </p:nvCxnSpPr>
        <p:spPr>
          <a:xfrm>
            <a:off x="374651" y="2067370"/>
            <a:ext cx="1926107" cy="1444182"/>
          </a:xfrm>
          <a:prstGeom prst="bentConnector3">
            <a:avLst>
              <a:gd name="adj1" fmla="val 1207"/>
            </a:avLst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" name="Shape 388"/>
          <p:cNvCxnSpPr/>
          <p:nvPr/>
        </p:nvCxnSpPr>
        <p:spPr>
          <a:xfrm flipH="1">
            <a:off x="2300758" y="3517615"/>
            <a:ext cx="5421375" cy="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" name="Shape 388"/>
          <p:cNvCxnSpPr/>
          <p:nvPr/>
        </p:nvCxnSpPr>
        <p:spPr>
          <a:xfrm>
            <a:off x="2984500" y="3511552"/>
            <a:ext cx="0" cy="743973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" name="Shape 388"/>
          <p:cNvCxnSpPr/>
          <p:nvPr/>
        </p:nvCxnSpPr>
        <p:spPr>
          <a:xfrm>
            <a:off x="4419611" y="3511552"/>
            <a:ext cx="0" cy="743403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" name="Shape 388"/>
          <p:cNvCxnSpPr/>
          <p:nvPr/>
        </p:nvCxnSpPr>
        <p:spPr>
          <a:xfrm>
            <a:off x="6057910" y="3517615"/>
            <a:ext cx="0" cy="738195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" name="Shape 388"/>
          <p:cNvCxnSpPr/>
          <p:nvPr/>
        </p:nvCxnSpPr>
        <p:spPr>
          <a:xfrm>
            <a:off x="7722133" y="3517615"/>
            <a:ext cx="0" cy="737910"/>
          </a:xfrm>
          <a:prstGeom prst="straightConnector1">
            <a:avLst/>
          </a:prstGeom>
          <a:noFill/>
          <a:ln w="19050" cap="flat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" name="Shape 388"/>
          <p:cNvCxnSpPr/>
          <p:nvPr/>
        </p:nvCxnSpPr>
        <p:spPr>
          <a:xfrm flipH="1">
            <a:off x="457200" y="3961545"/>
            <a:ext cx="6588662" cy="0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8" name="Shape 388"/>
          <p:cNvCxnSpPr/>
          <p:nvPr/>
        </p:nvCxnSpPr>
        <p:spPr>
          <a:xfrm>
            <a:off x="1918768" y="39615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" name="Shape 388"/>
          <p:cNvCxnSpPr/>
          <p:nvPr/>
        </p:nvCxnSpPr>
        <p:spPr>
          <a:xfrm>
            <a:off x="3772975" y="39615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388"/>
          <p:cNvCxnSpPr/>
          <p:nvPr/>
        </p:nvCxnSpPr>
        <p:spPr>
          <a:xfrm>
            <a:off x="5398574" y="39615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" name="Shape 388"/>
          <p:cNvCxnSpPr/>
          <p:nvPr/>
        </p:nvCxnSpPr>
        <p:spPr>
          <a:xfrm>
            <a:off x="7045862" y="3961545"/>
            <a:ext cx="0" cy="294265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0" name="Shape 381"/>
          <p:cNvSpPr txBox="1"/>
          <p:nvPr/>
        </p:nvSpPr>
        <p:spPr>
          <a:xfrm>
            <a:off x="-546100" y="3705564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>
                <a:latin typeface="Century Gothic"/>
              </a:rPr>
              <a:t>K</a:t>
            </a:r>
            <a:endParaRPr lang="en" dirty="0">
              <a:latin typeface="Century Gothic"/>
            </a:endParaRPr>
          </a:p>
        </p:txBody>
      </p:sp>
      <p:cxnSp>
        <p:nvCxnSpPr>
          <p:cNvPr id="84" name="Shape 388"/>
          <p:cNvCxnSpPr/>
          <p:nvPr/>
        </p:nvCxnSpPr>
        <p:spPr>
          <a:xfrm rot="10800000" flipV="1">
            <a:off x="2283131" y="3162298"/>
            <a:ext cx="2136480" cy="1093225"/>
          </a:xfrm>
          <a:prstGeom prst="bentConnector3">
            <a:avLst>
              <a:gd name="adj1" fmla="val 99338"/>
            </a:avLst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1" name="Shape 388"/>
          <p:cNvCxnSpPr/>
          <p:nvPr/>
        </p:nvCxnSpPr>
        <p:spPr>
          <a:xfrm>
            <a:off x="2434153" y="4854090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2" name="Shape 388"/>
          <p:cNvCxnSpPr/>
          <p:nvPr/>
        </p:nvCxnSpPr>
        <p:spPr>
          <a:xfrm>
            <a:off x="4123253" y="4865565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3" name="Shape 388"/>
          <p:cNvCxnSpPr/>
          <p:nvPr/>
        </p:nvCxnSpPr>
        <p:spPr>
          <a:xfrm>
            <a:off x="5799653" y="4865565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4" name="Shape 388"/>
          <p:cNvCxnSpPr/>
          <p:nvPr/>
        </p:nvCxnSpPr>
        <p:spPr>
          <a:xfrm>
            <a:off x="7425253" y="4866611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5" name="Shape 388"/>
          <p:cNvCxnSpPr/>
          <p:nvPr/>
        </p:nvCxnSpPr>
        <p:spPr>
          <a:xfrm>
            <a:off x="1943507" y="2253812"/>
            <a:ext cx="0" cy="43425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381"/>
          <p:cNvSpPr txBox="1"/>
          <p:nvPr/>
        </p:nvSpPr>
        <p:spPr>
          <a:xfrm>
            <a:off x="1883361" y="5299815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XMAC</a:t>
            </a:r>
            <a:endParaRPr lang="en" dirty="0">
              <a:latin typeface="Century Gothic"/>
            </a:endParaRPr>
          </a:p>
        </p:txBody>
      </p:sp>
      <p:sp>
        <p:nvSpPr>
          <p:cNvPr id="107" name="Shape 381"/>
          <p:cNvSpPr txBox="1"/>
          <p:nvPr/>
        </p:nvSpPr>
        <p:spPr>
          <a:xfrm>
            <a:off x="3568251" y="5339117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RES</a:t>
            </a:r>
            <a:endParaRPr lang="en" dirty="0">
              <a:latin typeface="Century Gothic"/>
            </a:endParaRPr>
          </a:p>
        </p:txBody>
      </p:sp>
      <p:sp>
        <p:nvSpPr>
          <p:cNvPr id="108" name="Shape 381"/>
          <p:cNvSpPr txBox="1"/>
          <p:nvPr/>
        </p:nvSpPr>
        <p:spPr>
          <a:xfrm>
            <a:off x="5240312" y="5299815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CK</a:t>
            </a:r>
            <a:endParaRPr lang="en" dirty="0">
              <a:latin typeface="Century Gothic"/>
            </a:endParaRPr>
          </a:p>
        </p:txBody>
      </p:sp>
      <p:sp>
        <p:nvSpPr>
          <p:cNvPr id="109" name="Shape 381"/>
          <p:cNvSpPr txBox="1"/>
          <p:nvPr/>
        </p:nvSpPr>
        <p:spPr>
          <a:xfrm>
            <a:off x="6869712" y="5287115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IK</a:t>
            </a:r>
            <a:endParaRPr lang="en" dirty="0">
              <a:latin typeface="Century Gothic"/>
            </a:endParaRPr>
          </a:p>
        </p:txBody>
      </p:sp>
      <p:sp>
        <p:nvSpPr>
          <p:cNvPr id="110" name="Shape 381"/>
          <p:cNvSpPr txBox="1"/>
          <p:nvPr/>
        </p:nvSpPr>
        <p:spPr>
          <a:xfrm>
            <a:off x="1386411" y="2651430"/>
            <a:ext cx="111337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AK</a:t>
            </a:r>
            <a:endParaRPr lang="en" dirty="0">
              <a:latin typeface="Century Gothic"/>
            </a:endParaRPr>
          </a:p>
        </p:txBody>
      </p:sp>
      <p:cxnSp>
        <p:nvCxnSpPr>
          <p:cNvPr id="116" name="Shape 388"/>
          <p:cNvCxnSpPr>
            <a:endCxn id="22" idx="1"/>
          </p:cNvCxnSpPr>
          <p:nvPr/>
        </p:nvCxnSpPr>
        <p:spPr>
          <a:xfrm>
            <a:off x="2434153" y="5866881"/>
            <a:ext cx="4302917" cy="266935"/>
          </a:xfrm>
          <a:prstGeom prst="bentConnector3">
            <a:avLst>
              <a:gd name="adj1" fmla="val -470"/>
            </a:avLst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" name="Rectangle 3"/>
          <p:cNvSpPr/>
          <p:nvPr/>
        </p:nvSpPr>
        <p:spPr>
          <a:xfrm>
            <a:off x="3124484" y="1478416"/>
            <a:ext cx="440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Century Gothic"/>
                <a:cs typeface="Century Gothic"/>
              </a:rPr>
              <a:t>AUTN = (SQN </a:t>
            </a:r>
            <a:r>
              <a:rPr lang="en-US" dirty="0" err="1">
                <a:latin typeface="Century Gothic"/>
                <a:cs typeface="Century Gothic"/>
              </a:rPr>
              <a:t>xor</a:t>
            </a:r>
            <a:r>
              <a:rPr lang="en-US" dirty="0">
                <a:latin typeface="Century Gothic"/>
                <a:cs typeface="Century Gothic"/>
              </a:rPr>
              <a:t> AK || AMF || MAC)</a:t>
            </a:r>
          </a:p>
        </p:txBody>
      </p:sp>
      <p:sp>
        <p:nvSpPr>
          <p:cNvPr id="57" name="Left Brace 56"/>
          <p:cNvSpPr/>
          <p:nvPr/>
        </p:nvSpPr>
        <p:spPr>
          <a:xfrm rot="16200000">
            <a:off x="4558380" y="1501812"/>
            <a:ext cx="374928" cy="1066800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r 4"/>
          <p:cNvSpPr/>
          <p:nvPr/>
        </p:nvSpPr>
        <p:spPr>
          <a:xfrm>
            <a:off x="4542986" y="2267731"/>
            <a:ext cx="398392" cy="333868"/>
          </a:xfrm>
          <a:prstGeom prst="flowChartOr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hape 381"/>
          <p:cNvSpPr txBox="1"/>
          <p:nvPr/>
        </p:nvSpPr>
        <p:spPr>
          <a:xfrm>
            <a:off x="-488898" y="1562698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 smtClean="0">
                <a:latin typeface="Century Gothic"/>
              </a:rPr>
              <a:t>RAND</a:t>
            </a:r>
            <a:endParaRPr lang="en" dirty="0">
              <a:latin typeface="Century Gothic"/>
            </a:endParaRPr>
          </a:p>
        </p:txBody>
      </p:sp>
      <p:cxnSp>
        <p:nvCxnSpPr>
          <p:cNvPr id="73" name="Shape 388"/>
          <p:cNvCxnSpPr/>
          <p:nvPr/>
        </p:nvCxnSpPr>
        <p:spPr>
          <a:xfrm>
            <a:off x="758660" y="1815560"/>
            <a:ext cx="520711" cy="0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4" name="Shape 388"/>
          <p:cNvCxnSpPr>
            <a:endCxn id="5" idx="2"/>
          </p:cNvCxnSpPr>
          <p:nvPr/>
        </p:nvCxnSpPr>
        <p:spPr>
          <a:xfrm flipV="1">
            <a:off x="2221569" y="2434665"/>
            <a:ext cx="2321417" cy="486511"/>
          </a:xfrm>
          <a:prstGeom prst="bentConnector3">
            <a:avLst>
              <a:gd name="adj1" fmla="val 50000"/>
            </a:avLst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" name="Shape 388"/>
          <p:cNvCxnSpPr/>
          <p:nvPr/>
        </p:nvCxnSpPr>
        <p:spPr>
          <a:xfrm>
            <a:off x="4745960" y="2622179"/>
            <a:ext cx="0" cy="43425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6" name="Shape 388"/>
          <p:cNvCxnSpPr/>
          <p:nvPr/>
        </p:nvCxnSpPr>
        <p:spPr>
          <a:xfrm rot="5400000" flipH="1" flipV="1">
            <a:off x="-2296" y="2679881"/>
            <a:ext cx="1900526" cy="662807"/>
          </a:xfrm>
          <a:prstGeom prst="bentConnector3">
            <a:avLst>
              <a:gd name="adj1" fmla="val 100118"/>
            </a:avLst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" name="Left Brace 76"/>
          <p:cNvSpPr/>
          <p:nvPr/>
        </p:nvSpPr>
        <p:spPr>
          <a:xfrm rot="16200000">
            <a:off x="5916573" y="1701635"/>
            <a:ext cx="277419" cy="657141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Left Brace 77"/>
          <p:cNvSpPr/>
          <p:nvPr/>
        </p:nvSpPr>
        <p:spPr>
          <a:xfrm rot="16200000">
            <a:off x="6828921" y="1698850"/>
            <a:ext cx="277419" cy="657141"/>
          </a:xfrm>
          <a:prstGeom prst="leftBrac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2" name="Shape 388"/>
          <p:cNvCxnSpPr/>
          <p:nvPr/>
        </p:nvCxnSpPr>
        <p:spPr>
          <a:xfrm rot="16200000" flipH="1">
            <a:off x="6025929" y="3197545"/>
            <a:ext cx="3604604" cy="1717138"/>
          </a:xfrm>
          <a:prstGeom prst="bentConnector3">
            <a:avLst>
              <a:gd name="adj1" fmla="val -30"/>
            </a:avLst>
          </a:prstGeom>
          <a:noFill/>
          <a:ln w="19050" cap="flat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" name="Rectangle 50"/>
          <p:cNvSpPr/>
          <p:nvPr/>
        </p:nvSpPr>
        <p:spPr>
          <a:xfrm>
            <a:off x="9479" y="6467346"/>
            <a:ext cx="357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Adatpted from </a:t>
            </a:r>
            <a:r>
              <a:rPr lang="en-US" dirty="0" smtClean="0">
                <a:latin typeface="Century Gothic"/>
                <a:cs typeface="Century Gothic"/>
                <a:hlinkClick r:id="rId3"/>
              </a:rPr>
              <a:t>3GPP TS </a:t>
            </a:r>
            <a:r>
              <a:rPr lang="en-US" dirty="0">
                <a:latin typeface="Century Gothic"/>
                <a:cs typeface="Century Gothic"/>
                <a:hlinkClick r:id="rId3"/>
              </a:rPr>
              <a:t>33.401</a:t>
            </a:r>
            <a:endParaRPr lang="en-US" dirty="0">
              <a:latin typeface="Century Gothic"/>
              <a:cs typeface="Century Gothic"/>
            </a:endParaRPr>
          </a:p>
        </p:txBody>
      </p:sp>
      <p:cxnSp>
        <p:nvCxnSpPr>
          <p:cNvPr id="52" name="Shape 388"/>
          <p:cNvCxnSpPr/>
          <p:nvPr/>
        </p:nvCxnSpPr>
        <p:spPr>
          <a:xfrm rot="10800000" flipV="1">
            <a:off x="2682111" y="3390900"/>
            <a:ext cx="3378208" cy="273054"/>
          </a:xfrm>
          <a:prstGeom prst="bentConnector3">
            <a:avLst>
              <a:gd name="adj1" fmla="val 100000"/>
            </a:avLst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5" name="Shape 388"/>
          <p:cNvCxnSpPr/>
          <p:nvPr/>
        </p:nvCxnSpPr>
        <p:spPr>
          <a:xfrm>
            <a:off x="2682109" y="3663955"/>
            <a:ext cx="0" cy="5714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388"/>
          <p:cNvCxnSpPr/>
          <p:nvPr/>
        </p:nvCxnSpPr>
        <p:spPr>
          <a:xfrm>
            <a:off x="6060319" y="2222676"/>
            <a:ext cx="0" cy="1168224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8517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Cryptography in 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 change to cryptographic key structure</a:t>
            </a:r>
          </a:p>
          <a:p>
            <a:pPr lvl="1"/>
            <a:r>
              <a:rPr lang="en-US" dirty="0" smtClean="0"/>
              <a:t>Introduced a new set of intermediate keys</a:t>
            </a:r>
          </a:p>
          <a:p>
            <a:pPr lvl="1"/>
            <a:r>
              <a:rPr lang="en-US" dirty="0" smtClean="0"/>
              <a:t>Unique keys for each connection/bearer - large complicated hierarchy</a:t>
            </a:r>
          </a:p>
          <a:p>
            <a:r>
              <a:rPr lang="en-US" dirty="0" smtClean="0"/>
              <a:t>Similar to UMTS, we have 2 sets of algorithms for confidentiality and integrity </a:t>
            </a:r>
          </a:p>
          <a:p>
            <a:pPr lvl="1"/>
            <a:r>
              <a:rPr lang="en-US" dirty="0" smtClean="0"/>
              <a:t>EEA1/EIA1 - based on SNOW 3G</a:t>
            </a:r>
          </a:p>
          <a:p>
            <a:pPr lvl="1"/>
            <a:r>
              <a:rPr lang="en-US" dirty="0" smtClean="0"/>
              <a:t>EEA2/EIA2 - based on AES (USA)</a:t>
            </a:r>
          </a:p>
          <a:p>
            <a:pPr lvl="1"/>
            <a:r>
              <a:rPr lang="en-US" dirty="0" smtClean="0"/>
              <a:t>EEA3/EIA3 - based on ZUC (China)</a:t>
            </a:r>
          </a:p>
          <a:p>
            <a:r>
              <a:rPr lang="en-US" dirty="0" smtClean="0"/>
              <a:t>CP and UP may use different algorithms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2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 Hierarchy</a:t>
            </a:r>
            <a:endParaRPr lang="en-US" dirty="0"/>
          </a:p>
        </p:txBody>
      </p:sp>
      <p:grpSp>
        <p:nvGrpSpPr>
          <p:cNvPr id="7" name="Shape 722"/>
          <p:cNvGrpSpPr/>
          <p:nvPr/>
        </p:nvGrpSpPr>
        <p:grpSpPr>
          <a:xfrm>
            <a:off x="457200" y="1814900"/>
            <a:ext cx="8150399" cy="824249"/>
            <a:chOff x="457200" y="1294200"/>
            <a:chExt cx="8150399" cy="824249"/>
          </a:xfrm>
        </p:grpSpPr>
        <p:sp>
          <p:nvSpPr>
            <p:cNvPr id="8" name="Shape 723"/>
            <p:cNvSpPr/>
            <p:nvPr/>
          </p:nvSpPr>
          <p:spPr>
            <a:xfrm>
              <a:off x="457200" y="1294200"/>
              <a:ext cx="8150399" cy="765599"/>
            </a:xfrm>
            <a:prstGeom prst="roundRect">
              <a:avLst>
                <a:gd name="adj" fmla="val 0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724"/>
            <p:cNvSpPr txBox="1"/>
            <p:nvPr/>
          </p:nvSpPr>
          <p:spPr>
            <a:xfrm>
              <a:off x="3737775" y="1480350"/>
              <a:ext cx="1456799" cy="3915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b="1"/>
                <a:t>K</a:t>
              </a:r>
            </a:p>
          </p:txBody>
        </p:sp>
        <p:sp>
          <p:nvSpPr>
            <p:cNvPr id="10" name="Shape 725"/>
            <p:cNvSpPr txBox="1"/>
            <p:nvPr/>
          </p:nvSpPr>
          <p:spPr>
            <a:xfrm>
              <a:off x="774786" y="1477799"/>
              <a:ext cx="2051725" cy="5185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dirty="0"/>
                <a:t>Stored in USIM</a:t>
              </a:r>
            </a:p>
          </p:txBody>
        </p:sp>
        <p:sp>
          <p:nvSpPr>
            <p:cNvPr id="11" name="Shape 726"/>
            <p:cNvSpPr txBox="1"/>
            <p:nvPr/>
          </p:nvSpPr>
          <p:spPr>
            <a:xfrm>
              <a:off x="6544250" y="1480350"/>
              <a:ext cx="1934400" cy="638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/>
                <a:t>Stored in Auc</a:t>
              </a:r>
            </a:p>
          </p:txBody>
        </p:sp>
      </p:grpSp>
      <p:grpSp>
        <p:nvGrpSpPr>
          <p:cNvPr id="12" name="Shape 727"/>
          <p:cNvGrpSpPr/>
          <p:nvPr/>
        </p:nvGrpSpPr>
        <p:grpSpPr>
          <a:xfrm>
            <a:off x="457200" y="2653100"/>
            <a:ext cx="8150399" cy="896550"/>
            <a:chOff x="457200" y="2361000"/>
            <a:chExt cx="8150399" cy="896550"/>
          </a:xfrm>
        </p:grpSpPr>
        <p:sp>
          <p:nvSpPr>
            <p:cNvPr id="13" name="Shape 728"/>
            <p:cNvSpPr/>
            <p:nvPr/>
          </p:nvSpPr>
          <p:spPr>
            <a:xfrm>
              <a:off x="457200" y="2361000"/>
              <a:ext cx="8150399" cy="765599"/>
            </a:xfrm>
            <a:prstGeom prst="roundRect">
              <a:avLst>
                <a:gd name="adj" fmla="val 0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729"/>
            <p:cNvSpPr txBox="1"/>
            <p:nvPr/>
          </p:nvSpPr>
          <p:spPr>
            <a:xfrm>
              <a:off x="3737775" y="2547150"/>
              <a:ext cx="1456799" cy="3915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b="1"/>
                <a:t>CK, IK</a:t>
              </a:r>
            </a:p>
          </p:txBody>
        </p:sp>
        <p:sp>
          <p:nvSpPr>
            <p:cNvPr id="15" name="Shape 730"/>
            <p:cNvSpPr txBox="1"/>
            <p:nvPr/>
          </p:nvSpPr>
          <p:spPr>
            <a:xfrm>
              <a:off x="931300" y="2547150"/>
              <a:ext cx="1456799" cy="7104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/>
                <a:t>Stored in UE</a:t>
              </a:r>
            </a:p>
          </p:txBody>
        </p:sp>
        <p:sp>
          <p:nvSpPr>
            <p:cNvPr id="16" name="Shape 731"/>
            <p:cNvSpPr txBox="1"/>
            <p:nvPr/>
          </p:nvSpPr>
          <p:spPr>
            <a:xfrm>
              <a:off x="6544250" y="2547150"/>
              <a:ext cx="1934400" cy="638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/>
                <a:t>Stored in HSS</a:t>
              </a:r>
            </a:p>
          </p:txBody>
        </p:sp>
      </p:grpSp>
      <p:grpSp>
        <p:nvGrpSpPr>
          <p:cNvPr id="17" name="Shape 732"/>
          <p:cNvGrpSpPr/>
          <p:nvPr/>
        </p:nvGrpSpPr>
        <p:grpSpPr>
          <a:xfrm>
            <a:off x="457200" y="3491300"/>
            <a:ext cx="8150399" cy="896550"/>
            <a:chOff x="457200" y="3351600"/>
            <a:chExt cx="8150399" cy="896550"/>
          </a:xfrm>
        </p:grpSpPr>
        <p:sp>
          <p:nvSpPr>
            <p:cNvPr id="18" name="Shape 733"/>
            <p:cNvSpPr/>
            <p:nvPr/>
          </p:nvSpPr>
          <p:spPr>
            <a:xfrm>
              <a:off x="457200" y="3351600"/>
              <a:ext cx="8150399" cy="765599"/>
            </a:xfrm>
            <a:prstGeom prst="roundRect">
              <a:avLst>
                <a:gd name="adj" fmla="val 0"/>
              </a:avLst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734"/>
            <p:cNvSpPr txBox="1"/>
            <p:nvPr/>
          </p:nvSpPr>
          <p:spPr>
            <a:xfrm>
              <a:off x="3737775" y="3537750"/>
              <a:ext cx="1456799" cy="3915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b="1"/>
                <a:t>K  </a:t>
              </a:r>
            </a:p>
          </p:txBody>
        </p:sp>
        <p:sp>
          <p:nvSpPr>
            <p:cNvPr id="20" name="Shape 735"/>
            <p:cNvSpPr txBox="1"/>
            <p:nvPr/>
          </p:nvSpPr>
          <p:spPr>
            <a:xfrm>
              <a:off x="931300" y="3537750"/>
              <a:ext cx="1456799" cy="7104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/>
                <a:t>Stored in UE</a:t>
              </a:r>
            </a:p>
          </p:txBody>
        </p:sp>
        <p:sp>
          <p:nvSpPr>
            <p:cNvPr id="21" name="Shape 736"/>
            <p:cNvSpPr txBox="1"/>
            <p:nvPr/>
          </p:nvSpPr>
          <p:spPr>
            <a:xfrm>
              <a:off x="6544250" y="3537750"/>
              <a:ext cx="1934400" cy="6380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/>
                <a:t>Stored in MME</a:t>
              </a:r>
            </a:p>
          </p:txBody>
        </p:sp>
      </p:grpSp>
      <p:sp>
        <p:nvSpPr>
          <p:cNvPr id="22" name="Shape 737"/>
          <p:cNvSpPr txBox="1"/>
          <p:nvPr/>
        </p:nvSpPr>
        <p:spPr>
          <a:xfrm>
            <a:off x="4457950" y="3775175"/>
            <a:ext cx="904200" cy="32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200" b="1"/>
              <a:t>ASME</a:t>
            </a:r>
          </a:p>
        </p:txBody>
      </p:sp>
      <p:sp>
        <p:nvSpPr>
          <p:cNvPr id="23" name="Shape 738"/>
          <p:cNvSpPr/>
          <p:nvPr/>
        </p:nvSpPr>
        <p:spPr>
          <a:xfrm>
            <a:off x="711625" y="3643700"/>
            <a:ext cx="1918799" cy="21600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" name="Shape 739"/>
          <p:cNvGrpSpPr/>
          <p:nvPr/>
        </p:nvGrpSpPr>
        <p:grpSpPr>
          <a:xfrm>
            <a:off x="1163350" y="5086275"/>
            <a:ext cx="1069400" cy="410225"/>
            <a:chOff x="1391950" y="4184575"/>
            <a:chExt cx="1069400" cy="410225"/>
          </a:xfrm>
        </p:grpSpPr>
        <p:sp>
          <p:nvSpPr>
            <p:cNvPr id="25" name="Shape 740"/>
            <p:cNvSpPr txBox="1"/>
            <p:nvPr/>
          </p:nvSpPr>
          <p:spPr>
            <a:xfrm>
              <a:off x="1557150" y="4266000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 b="1"/>
                <a:t>NASint</a:t>
              </a:r>
            </a:p>
          </p:txBody>
        </p:sp>
        <p:sp>
          <p:nvSpPr>
            <p:cNvPr id="26" name="Shape 741"/>
            <p:cNvSpPr txBox="1"/>
            <p:nvPr/>
          </p:nvSpPr>
          <p:spPr>
            <a:xfrm>
              <a:off x="1391950" y="41845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b="1"/>
                <a:t>K</a:t>
              </a:r>
            </a:p>
          </p:txBody>
        </p:sp>
      </p:grpSp>
      <p:grpSp>
        <p:nvGrpSpPr>
          <p:cNvPr id="27" name="Shape 742"/>
          <p:cNvGrpSpPr/>
          <p:nvPr/>
        </p:nvGrpSpPr>
        <p:grpSpPr>
          <a:xfrm>
            <a:off x="1163350" y="4476675"/>
            <a:ext cx="1069400" cy="410225"/>
            <a:chOff x="1391950" y="3955975"/>
            <a:chExt cx="1069400" cy="410225"/>
          </a:xfrm>
        </p:grpSpPr>
        <p:sp>
          <p:nvSpPr>
            <p:cNvPr id="28" name="Shape 743"/>
            <p:cNvSpPr txBox="1"/>
            <p:nvPr/>
          </p:nvSpPr>
          <p:spPr>
            <a:xfrm>
              <a:off x="1557150" y="4037400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 b="1"/>
                <a:t>NASenc</a:t>
              </a:r>
            </a:p>
          </p:txBody>
        </p:sp>
        <p:sp>
          <p:nvSpPr>
            <p:cNvPr id="29" name="Shape 744"/>
            <p:cNvSpPr txBox="1"/>
            <p:nvPr/>
          </p:nvSpPr>
          <p:spPr>
            <a:xfrm>
              <a:off x="1391950" y="3955975"/>
              <a:ext cx="3929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b="1"/>
                <a:t>K</a:t>
              </a:r>
            </a:p>
          </p:txBody>
        </p:sp>
      </p:grpSp>
      <p:sp>
        <p:nvSpPr>
          <p:cNvPr id="30" name="Shape 745"/>
          <p:cNvSpPr/>
          <p:nvPr/>
        </p:nvSpPr>
        <p:spPr>
          <a:xfrm>
            <a:off x="2983025" y="4329500"/>
            <a:ext cx="5624699" cy="1474200"/>
          </a:xfrm>
          <a:prstGeom prst="roundRect">
            <a:avLst>
              <a:gd name="adj" fmla="val 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1" name="Shape 746"/>
          <p:cNvGrpSpPr/>
          <p:nvPr/>
        </p:nvGrpSpPr>
        <p:grpSpPr>
          <a:xfrm>
            <a:off x="5306350" y="4400475"/>
            <a:ext cx="1085825" cy="394600"/>
            <a:chOff x="3325150" y="4184575"/>
            <a:chExt cx="1085825" cy="394600"/>
          </a:xfrm>
        </p:grpSpPr>
        <p:sp>
          <p:nvSpPr>
            <p:cNvPr id="32" name="Shape 747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 b="1" dirty="0"/>
                <a:t>eNB</a:t>
              </a:r>
            </a:p>
          </p:txBody>
        </p:sp>
        <p:sp>
          <p:nvSpPr>
            <p:cNvPr id="33" name="Shape 748"/>
            <p:cNvSpPr txBox="1"/>
            <p:nvPr/>
          </p:nvSpPr>
          <p:spPr>
            <a:xfrm>
              <a:off x="3325150" y="41845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b="1"/>
                <a:t>K</a:t>
              </a:r>
            </a:p>
          </p:txBody>
        </p:sp>
      </p:grpSp>
      <p:sp>
        <p:nvSpPr>
          <p:cNvPr id="34" name="Shape 749"/>
          <p:cNvSpPr txBox="1"/>
          <p:nvPr/>
        </p:nvSpPr>
        <p:spPr>
          <a:xfrm>
            <a:off x="3093675" y="4249025"/>
            <a:ext cx="1151100" cy="89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>
                <a:solidFill>
                  <a:schemeClr val="dk1"/>
                </a:solidFill>
              </a:rPr>
              <a:t>Stored in UE</a:t>
            </a:r>
          </a:p>
        </p:txBody>
      </p:sp>
      <p:sp>
        <p:nvSpPr>
          <p:cNvPr id="35" name="Shape 750"/>
          <p:cNvSpPr txBox="1"/>
          <p:nvPr/>
        </p:nvSpPr>
        <p:spPr>
          <a:xfrm>
            <a:off x="7314950" y="4274150"/>
            <a:ext cx="1151100" cy="89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>
                <a:solidFill>
                  <a:schemeClr val="dk1"/>
                </a:solidFill>
              </a:rPr>
              <a:t>Stored in eNB</a:t>
            </a:r>
          </a:p>
        </p:txBody>
      </p:sp>
      <p:grpSp>
        <p:nvGrpSpPr>
          <p:cNvPr id="36" name="Shape 751"/>
          <p:cNvGrpSpPr/>
          <p:nvPr/>
        </p:nvGrpSpPr>
        <p:grpSpPr>
          <a:xfrm>
            <a:off x="3419487" y="5115500"/>
            <a:ext cx="1085825" cy="394600"/>
            <a:chOff x="3325150" y="4184575"/>
            <a:chExt cx="1085825" cy="394600"/>
          </a:xfrm>
        </p:grpSpPr>
        <p:sp>
          <p:nvSpPr>
            <p:cNvPr id="37" name="Shape 752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 b="1"/>
                <a:t>RRCint</a:t>
              </a:r>
            </a:p>
          </p:txBody>
        </p:sp>
        <p:sp>
          <p:nvSpPr>
            <p:cNvPr id="38" name="Shape 753"/>
            <p:cNvSpPr txBox="1"/>
            <p:nvPr/>
          </p:nvSpPr>
          <p:spPr>
            <a:xfrm>
              <a:off x="3325150" y="41845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b="1"/>
                <a:t>K</a:t>
              </a:r>
            </a:p>
          </p:txBody>
        </p:sp>
      </p:grpSp>
      <p:grpSp>
        <p:nvGrpSpPr>
          <p:cNvPr id="39" name="Shape 754"/>
          <p:cNvGrpSpPr/>
          <p:nvPr/>
        </p:nvGrpSpPr>
        <p:grpSpPr>
          <a:xfrm>
            <a:off x="4486287" y="5115500"/>
            <a:ext cx="1085825" cy="394600"/>
            <a:chOff x="3325150" y="4184575"/>
            <a:chExt cx="1085825" cy="394600"/>
          </a:xfrm>
        </p:grpSpPr>
        <p:sp>
          <p:nvSpPr>
            <p:cNvPr id="40" name="Shape 755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 b="1"/>
                <a:t>RRCenc</a:t>
              </a:r>
            </a:p>
          </p:txBody>
        </p:sp>
        <p:sp>
          <p:nvSpPr>
            <p:cNvPr id="41" name="Shape 756"/>
            <p:cNvSpPr txBox="1"/>
            <p:nvPr/>
          </p:nvSpPr>
          <p:spPr>
            <a:xfrm>
              <a:off x="3325150" y="41845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b="1"/>
                <a:t>K</a:t>
              </a:r>
            </a:p>
          </p:txBody>
        </p:sp>
      </p:grpSp>
      <p:grpSp>
        <p:nvGrpSpPr>
          <p:cNvPr id="42" name="Shape 757"/>
          <p:cNvGrpSpPr/>
          <p:nvPr/>
        </p:nvGrpSpPr>
        <p:grpSpPr>
          <a:xfrm>
            <a:off x="5705487" y="5115500"/>
            <a:ext cx="1085825" cy="394600"/>
            <a:chOff x="3325150" y="4184575"/>
            <a:chExt cx="1085825" cy="394600"/>
          </a:xfrm>
        </p:grpSpPr>
        <p:sp>
          <p:nvSpPr>
            <p:cNvPr id="43" name="Shape 758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 b="1"/>
                <a:t>NASint</a:t>
              </a:r>
            </a:p>
          </p:txBody>
        </p:sp>
        <p:sp>
          <p:nvSpPr>
            <p:cNvPr id="44" name="Shape 759"/>
            <p:cNvSpPr txBox="1"/>
            <p:nvPr/>
          </p:nvSpPr>
          <p:spPr>
            <a:xfrm>
              <a:off x="3325150" y="41845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b="1"/>
                <a:t>K</a:t>
              </a:r>
            </a:p>
          </p:txBody>
        </p:sp>
      </p:grpSp>
      <p:grpSp>
        <p:nvGrpSpPr>
          <p:cNvPr id="45" name="Shape 760"/>
          <p:cNvGrpSpPr/>
          <p:nvPr/>
        </p:nvGrpSpPr>
        <p:grpSpPr>
          <a:xfrm>
            <a:off x="7153287" y="5115500"/>
            <a:ext cx="1085825" cy="394600"/>
            <a:chOff x="3325150" y="4184575"/>
            <a:chExt cx="1085825" cy="394600"/>
          </a:xfrm>
        </p:grpSpPr>
        <p:sp>
          <p:nvSpPr>
            <p:cNvPr id="46" name="Shape 761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 b="1"/>
                <a:t>NASenc</a:t>
              </a:r>
            </a:p>
          </p:txBody>
        </p:sp>
        <p:sp>
          <p:nvSpPr>
            <p:cNvPr id="47" name="Shape 762"/>
            <p:cNvSpPr txBox="1"/>
            <p:nvPr/>
          </p:nvSpPr>
          <p:spPr>
            <a:xfrm>
              <a:off x="3325150" y="41845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b="1"/>
                <a:t>K</a:t>
              </a:r>
            </a:p>
          </p:txBody>
        </p:sp>
      </p:grpSp>
      <p:sp>
        <p:nvSpPr>
          <p:cNvPr id="48" name="Curved Left Arrow 47"/>
          <p:cNvSpPr/>
          <p:nvPr/>
        </p:nvSpPr>
        <p:spPr>
          <a:xfrm>
            <a:off x="8620424" y="3769225"/>
            <a:ext cx="383876" cy="9779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urved Left Arrow 48"/>
          <p:cNvSpPr/>
          <p:nvPr/>
        </p:nvSpPr>
        <p:spPr>
          <a:xfrm flipH="1">
            <a:off x="76200" y="3002350"/>
            <a:ext cx="383876" cy="9779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131074" y="4463975"/>
            <a:ext cx="977626" cy="41022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298473" y="5167700"/>
            <a:ext cx="977626" cy="41022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425261" y="5167700"/>
            <a:ext cx="977626" cy="41022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619887" y="5167700"/>
            <a:ext cx="977626" cy="41022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054737" y="5143325"/>
            <a:ext cx="977626" cy="41022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102536" y="4551862"/>
            <a:ext cx="977626" cy="41022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102536" y="5148762"/>
            <a:ext cx="977626" cy="41022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50" idx="2"/>
            <a:endCxn id="51" idx="0"/>
          </p:cNvCxnSpPr>
          <p:nvPr/>
        </p:nvCxnSpPr>
        <p:spPr>
          <a:xfrm flipH="1">
            <a:off x="3787286" y="4874200"/>
            <a:ext cx="1832601" cy="29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2"/>
            <a:endCxn id="52" idx="0"/>
          </p:cNvCxnSpPr>
          <p:nvPr/>
        </p:nvCxnSpPr>
        <p:spPr>
          <a:xfrm flipH="1">
            <a:off x="4914074" y="4874200"/>
            <a:ext cx="705813" cy="29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2"/>
            <a:endCxn id="53" idx="0"/>
          </p:cNvCxnSpPr>
          <p:nvPr/>
        </p:nvCxnSpPr>
        <p:spPr>
          <a:xfrm>
            <a:off x="5619887" y="4874200"/>
            <a:ext cx="488813" cy="29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0" idx="2"/>
            <a:endCxn id="54" idx="0"/>
          </p:cNvCxnSpPr>
          <p:nvPr/>
        </p:nvCxnSpPr>
        <p:spPr>
          <a:xfrm>
            <a:off x="5619887" y="4874200"/>
            <a:ext cx="1923663" cy="269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95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  <p:sp>
        <p:nvSpPr>
          <p:cNvPr id="63" name="Curved Left Arrow 62"/>
          <p:cNvSpPr/>
          <p:nvPr/>
        </p:nvSpPr>
        <p:spPr>
          <a:xfrm>
            <a:off x="8620424" y="2209800"/>
            <a:ext cx="383876" cy="9779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479" y="6467346"/>
            <a:ext cx="357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Adatpted from </a:t>
            </a:r>
            <a:r>
              <a:rPr lang="en-US" dirty="0" smtClean="0">
                <a:latin typeface="Century Gothic"/>
                <a:cs typeface="Century Gothic"/>
                <a:hlinkClick r:id="rId3"/>
              </a:rPr>
              <a:t>3GPP TS </a:t>
            </a:r>
            <a:r>
              <a:rPr lang="en-US" dirty="0">
                <a:latin typeface="Century Gothic"/>
                <a:cs typeface="Century Gothic"/>
                <a:hlinkClick r:id="rId3"/>
              </a:rPr>
              <a:t>33.401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2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 – The master key. Permanent pre-shared key stored in hardware. Located on USIM and HSS/</a:t>
            </a:r>
            <a:r>
              <a:rPr lang="en-US" dirty="0" err="1" smtClean="0"/>
              <a:t>AuC</a:t>
            </a:r>
            <a:endParaRPr lang="en-US" dirty="0" smtClean="0"/>
          </a:p>
          <a:p>
            <a:r>
              <a:rPr lang="en-US" dirty="0" smtClean="0"/>
              <a:t>CK and IK – Cipher key and Integrity key</a:t>
            </a:r>
          </a:p>
          <a:p>
            <a:r>
              <a:rPr lang="en-US" dirty="0" smtClean="0"/>
              <a:t>K[ASME] – Local master. The serving network ID (</a:t>
            </a:r>
            <a:r>
              <a:rPr lang="en-US" dirty="0" err="1" smtClean="0"/>
              <a:t>SNid</a:t>
            </a:r>
            <a:r>
              <a:rPr lang="en-US" dirty="0" smtClean="0"/>
              <a:t>) is used to derive this key in addition to CK and IK. </a:t>
            </a:r>
          </a:p>
          <a:p>
            <a:r>
              <a:rPr lang="en-US" dirty="0" smtClean="0"/>
              <a:t>K[</a:t>
            </a:r>
            <a:r>
              <a:rPr lang="en-US" dirty="0" err="1" smtClean="0"/>
              <a:t>eNB</a:t>
            </a:r>
            <a:r>
              <a:rPr lang="en-US" dirty="0" smtClean="0"/>
              <a:t>] – Used to derive additional keys used in handoff</a:t>
            </a:r>
          </a:p>
          <a:p>
            <a:r>
              <a:rPr lang="en-US" dirty="0" smtClean="0"/>
              <a:t>K[</a:t>
            </a:r>
            <a:r>
              <a:rPr lang="en-US" dirty="0" err="1" smtClean="0"/>
              <a:t>NASent</a:t>
            </a:r>
            <a:r>
              <a:rPr lang="en-US" dirty="0" smtClean="0"/>
              <a:t>] &amp; </a:t>
            </a:r>
            <a:r>
              <a:rPr lang="en-US" dirty="0"/>
              <a:t>K[</a:t>
            </a:r>
            <a:r>
              <a:rPr lang="en-US" dirty="0" err="1" smtClean="0"/>
              <a:t>NASint</a:t>
            </a:r>
            <a:r>
              <a:rPr lang="en-US" dirty="0" smtClean="0"/>
              <a:t>]- Protection of NAS traffic </a:t>
            </a:r>
            <a:endParaRPr lang="en-US" dirty="0"/>
          </a:p>
          <a:p>
            <a:r>
              <a:rPr lang="en-US" dirty="0" smtClean="0"/>
              <a:t>K[</a:t>
            </a:r>
            <a:r>
              <a:rPr lang="en-US" dirty="0" err="1" smtClean="0"/>
              <a:t>RRCent</a:t>
            </a:r>
            <a:r>
              <a:rPr lang="en-US" dirty="0"/>
              <a:t>] &amp; K</a:t>
            </a:r>
            <a:r>
              <a:rPr lang="en-US" dirty="0" smtClean="0"/>
              <a:t>[</a:t>
            </a:r>
            <a:r>
              <a:rPr lang="en-US" dirty="0" err="1" smtClean="0"/>
              <a:t>RRCint</a:t>
            </a:r>
            <a:r>
              <a:rPr lang="en-US" dirty="0" smtClean="0"/>
              <a:t>] - </a:t>
            </a:r>
            <a:r>
              <a:rPr lang="en-US" dirty="0"/>
              <a:t>Protection of </a:t>
            </a:r>
            <a:r>
              <a:rPr lang="en-US" dirty="0" smtClean="0"/>
              <a:t>RRC traffic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769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Non-Access Stratum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Security-related signaling between UE and the backhaul</a:t>
            </a:r>
          </a:p>
          <a:p>
            <a:pPr lvl="1"/>
            <a:r>
              <a:rPr lang="en-US" dirty="0" smtClean="0"/>
              <a:t>Algorithm selection occurs between the UE and the MME</a:t>
            </a:r>
          </a:p>
          <a:p>
            <a:pPr lvl="1"/>
            <a:r>
              <a:rPr lang="en-US" dirty="0" smtClean="0"/>
              <a:t>MME contains a list of confidentiality and integrity algorithms in a priority order </a:t>
            </a:r>
          </a:p>
          <a:p>
            <a:r>
              <a:rPr lang="en-US" dirty="0" smtClean="0"/>
              <a:t>NAS negotiation precedes AKA</a:t>
            </a:r>
          </a:p>
          <a:p>
            <a:r>
              <a:rPr lang="en-US" dirty="0" smtClean="0"/>
              <a:t>Negotiation begins when an MME sends an integrity protected Security Mode Command to UE </a:t>
            </a:r>
          </a:p>
          <a:p>
            <a:pPr lvl="1"/>
            <a:r>
              <a:rPr lang="en-US" dirty="0" smtClean="0"/>
              <a:t>Contains evolved key set identifier (</a:t>
            </a:r>
            <a:r>
              <a:rPr lang="en-US" dirty="0" err="1" smtClean="0"/>
              <a:t>eKSI</a:t>
            </a:r>
            <a:r>
              <a:rPr lang="en-US" dirty="0" smtClean="0"/>
              <a:t>), list of security capabilities and algorithms, IMSI request, and additional cryptographic information</a:t>
            </a:r>
          </a:p>
          <a:p>
            <a:r>
              <a:rPr lang="en-US" dirty="0" smtClean="0"/>
              <a:t>The UE responds with an integrity protected encrypted message called the NAS Security Mode Complete containing its IMEI and a MAC of the message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260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66351" y="2699577"/>
            <a:ext cx="1702149" cy="13234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sz="2000" i="1" dirty="0" smtClean="0">
              <a:latin typeface="Century Gothic"/>
              <a:cs typeface="Century Gothic"/>
            </a:endParaRPr>
          </a:p>
          <a:p>
            <a:endParaRPr lang="en-US" sz="2000" i="1" dirty="0">
              <a:latin typeface="Century Gothic"/>
              <a:cs typeface="Century Gothic"/>
            </a:endParaRPr>
          </a:p>
          <a:p>
            <a:endParaRPr lang="en-US" sz="2000" i="1" dirty="0" smtClean="0">
              <a:latin typeface="Century Gothic"/>
              <a:cs typeface="Century Gothic"/>
            </a:endParaRPr>
          </a:p>
          <a:p>
            <a:endParaRPr lang="en-US" sz="2000" i="1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NAS Negotiation</a:t>
            </a:r>
            <a:endParaRPr lang="en-US" dirty="0"/>
          </a:p>
        </p:txBody>
      </p:sp>
      <p:cxnSp>
        <p:nvCxnSpPr>
          <p:cNvPr id="29" name="Shape 780"/>
          <p:cNvCxnSpPr/>
          <p:nvPr/>
        </p:nvCxnSpPr>
        <p:spPr>
          <a:xfrm>
            <a:off x="2071500" y="2275925"/>
            <a:ext cx="0" cy="299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781"/>
          <p:cNvCxnSpPr/>
          <p:nvPr/>
        </p:nvCxnSpPr>
        <p:spPr>
          <a:xfrm>
            <a:off x="6719700" y="2275925"/>
            <a:ext cx="0" cy="2997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" name="Shape 782"/>
          <p:cNvCxnSpPr/>
          <p:nvPr/>
        </p:nvCxnSpPr>
        <p:spPr>
          <a:xfrm>
            <a:off x="2313750" y="4084950"/>
            <a:ext cx="4264199" cy="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" name="Shape 783"/>
          <p:cNvSpPr txBox="1"/>
          <p:nvPr/>
        </p:nvSpPr>
        <p:spPr>
          <a:xfrm>
            <a:off x="5866950" y="1804200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/>
              <a:t>MME</a:t>
            </a:r>
          </a:p>
        </p:txBody>
      </p:sp>
      <p:cxnSp>
        <p:nvCxnSpPr>
          <p:cNvPr id="33" name="Shape 784"/>
          <p:cNvCxnSpPr/>
          <p:nvPr/>
        </p:nvCxnSpPr>
        <p:spPr>
          <a:xfrm rot="10800000">
            <a:off x="2213775" y="2630800"/>
            <a:ext cx="4364099" cy="10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" name="Shape 785"/>
          <p:cNvSpPr txBox="1"/>
          <p:nvPr/>
        </p:nvSpPr>
        <p:spPr>
          <a:xfrm>
            <a:off x="2491675" y="2667800"/>
            <a:ext cx="3923100" cy="67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i="1" dirty="0"/>
              <a:t>UE capabilities, list of algorithms, IMEI request, </a:t>
            </a:r>
            <a:r>
              <a:rPr lang="en" i="1" dirty="0">
                <a:solidFill>
                  <a:schemeClr val="dk1"/>
                </a:solidFill>
              </a:rPr>
              <a:t>eKSI, </a:t>
            </a:r>
            <a:r>
              <a:rPr lang="en" i="1" dirty="0"/>
              <a:t>cryptographic information </a:t>
            </a:r>
          </a:p>
        </p:txBody>
      </p:sp>
      <p:sp>
        <p:nvSpPr>
          <p:cNvPr id="35" name="Shape 786"/>
          <p:cNvSpPr txBox="1"/>
          <p:nvPr/>
        </p:nvSpPr>
        <p:spPr>
          <a:xfrm>
            <a:off x="1142550" y="1804200"/>
            <a:ext cx="17652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/>
              <a:t>UE</a:t>
            </a:r>
          </a:p>
        </p:txBody>
      </p:sp>
      <p:sp>
        <p:nvSpPr>
          <p:cNvPr id="36" name="Shape 787"/>
          <p:cNvSpPr txBox="1"/>
          <p:nvPr/>
        </p:nvSpPr>
        <p:spPr>
          <a:xfrm>
            <a:off x="2907750" y="2171099"/>
            <a:ext cx="3231625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NAS Security Mode Command</a:t>
            </a:r>
          </a:p>
        </p:txBody>
      </p:sp>
      <p:sp>
        <p:nvSpPr>
          <p:cNvPr id="37" name="Shape 788"/>
          <p:cNvSpPr txBox="1"/>
          <p:nvPr/>
        </p:nvSpPr>
        <p:spPr>
          <a:xfrm>
            <a:off x="2864374" y="3658400"/>
            <a:ext cx="3484899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NAS Security Mode Complete</a:t>
            </a:r>
          </a:p>
        </p:txBody>
      </p:sp>
      <p:sp>
        <p:nvSpPr>
          <p:cNvPr id="38" name="Shape 789"/>
          <p:cNvSpPr txBox="1"/>
          <p:nvPr/>
        </p:nvSpPr>
        <p:spPr>
          <a:xfrm>
            <a:off x="2491675" y="4090200"/>
            <a:ext cx="3923100" cy="45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i="1" dirty="0"/>
              <a:t>(</a:t>
            </a:r>
            <a:r>
              <a:rPr lang="en" i="1" dirty="0" smtClean="0"/>
              <a:t>IME</a:t>
            </a:r>
            <a:r>
              <a:rPr lang="en-US" i="1" dirty="0" smtClean="0"/>
              <a:t>SV</a:t>
            </a:r>
            <a:r>
              <a:rPr lang="en" i="1" dirty="0" smtClean="0"/>
              <a:t>I</a:t>
            </a:r>
            <a:r>
              <a:rPr lang="en" i="1" dirty="0"/>
              <a:t>, NAS-MAC)</a:t>
            </a:r>
          </a:p>
        </p:txBody>
      </p:sp>
      <p:sp>
        <p:nvSpPr>
          <p:cNvPr id="39" name="Shape 790"/>
          <p:cNvSpPr txBox="1"/>
          <p:nvPr/>
        </p:nvSpPr>
        <p:spPr>
          <a:xfrm>
            <a:off x="-295150" y="2686500"/>
            <a:ext cx="2786700" cy="366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Encrypted with</a:t>
            </a:r>
          </a:p>
        </p:txBody>
      </p:sp>
      <p:grpSp>
        <p:nvGrpSpPr>
          <p:cNvPr id="40" name="Shape 791"/>
          <p:cNvGrpSpPr/>
          <p:nvPr/>
        </p:nvGrpSpPr>
        <p:grpSpPr>
          <a:xfrm>
            <a:off x="705187" y="2954275"/>
            <a:ext cx="1035025" cy="420000"/>
            <a:chOff x="3375950" y="4159175"/>
            <a:chExt cx="1035025" cy="420000"/>
          </a:xfrm>
        </p:grpSpPr>
        <p:sp>
          <p:nvSpPr>
            <p:cNvPr id="41" name="Shape 792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 dirty="0"/>
                <a:t>NASenc</a:t>
              </a:r>
            </a:p>
          </p:txBody>
        </p:sp>
        <p:sp>
          <p:nvSpPr>
            <p:cNvPr id="42" name="Shape 793"/>
            <p:cNvSpPr txBox="1"/>
            <p:nvPr/>
          </p:nvSpPr>
          <p:spPr>
            <a:xfrm>
              <a:off x="3375950" y="41591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dirty="0"/>
                <a:t>K</a:t>
              </a:r>
            </a:p>
          </p:txBody>
        </p:sp>
      </p:grpSp>
      <p:sp>
        <p:nvSpPr>
          <p:cNvPr id="43" name="Shape 794"/>
          <p:cNvSpPr txBox="1"/>
          <p:nvPr/>
        </p:nvSpPr>
        <p:spPr>
          <a:xfrm>
            <a:off x="421550" y="3282000"/>
            <a:ext cx="1765200" cy="45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chemeClr val="dk1"/>
                </a:solidFill>
              </a:rPr>
              <a:t>Protected with</a:t>
            </a:r>
          </a:p>
        </p:txBody>
      </p:sp>
      <p:grpSp>
        <p:nvGrpSpPr>
          <p:cNvPr id="44" name="Shape 795"/>
          <p:cNvGrpSpPr/>
          <p:nvPr/>
        </p:nvGrpSpPr>
        <p:grpSpPr>
          <a:xfrm>
            <a:off x="674112" y="3526800"/>
            <a:ext cx="1047725" cy="407300"/>
            <a:chOff x="3363250" y="4171875"/>
            <a:chExt cx="1047725" cy="407300"/>
          </a:xfrm>
        </p:grpSpPr>
        <p:sp>
          <p:nvSpPr>
            <p:cNvPr id="45" name="Shape 796"/>
            <p:cNvSpPr txBox="1"/>
            <p:nvPr/>
          </p:nvSpPr>
          <p:spPr>
            <a:xfrm>
              <a:off x="3506775" y="4250375"/>
              <a:ext cx="904200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1200"/>
                <a:t>NASint</a:t>
              </a:r>
            </a:p>
          </p:txBody>
        </p:sp>
        <p:sp>
          <p:nvSpPr>
            <p:cNvPr id="46" name="Shape 797"/>
            <p:cNvSpPr txBox="1"/>
            <p:nvPr/>
          </p:nvSpPr>
          <p:spPr>
            <a:xfrm>
              <a:off x="3363250" y="4171875"/>
              <a:ext cx="367799" cy="3288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dirty="0"/>
                <a:t>K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98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260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5734"/>
            <a:ext cx="9144000" cy="912945"/>
          </a:xfrm>
          <a:prstGeom prst="rect">
            <a:avLst/>
          </a:prstGeom>
          <a:solidFill>
            <a:schemeClr val="accent1"/>
          </a:solidFill>
          <a:ln w="31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7" y="6473180"/>
            <a:ext cx="9144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LTE Access Stratum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Signaling between UE and </a:t>
            </a:r>
            <a:r>
              <a:rPr lang="en-US" dirty="0" err="1"/>
              <a:t>eNB</a:t>
            </a:r>
            <a:endParaRPr lang="en-US" dirty="0"/>
          </a:p>
          <a:p>
            <a:pPr lvl="1"/>
            <a:r>
              <a:rPr lang="en-US" dirty="0"/>
              <a:t>Algorithm selection occurs between these components</a:t>
            </a:r>
          </a:p>
          <a:p>
            <a:pPr lvl="1"/>
            <a:r>
              <a:rPr lang="en-US" dirty="0" err="1"/>
              <a:t>eNB</a:t>
            </a:r>
            <a:r>
              <a:rPr lang="en-US" dirty="0"/>
              <a:t> contains a list of confidentiality and integrity algorithms in a priority order </a:t>
            </a:r>
          </a:p>
          <a:p>
            <a:r>
              <a:rPr lang="en-US" dirty="0">
                <a:cs typeface="Century Gothic"/>
              </a:rPr>
              <a:t>AS and RRC communication occur on the Packet Data Convergence Protocol (PDCP)</a:t>
            </a:r>
          </a:p>
          <a:p>
            <a:r>
              <a:rPr lang="en-US" dirty="0">
                <a:cs typeface="Century Gothic"/>
              </a:rPr>
              <a:t>AS protection is </a:t>
            </a:r>
            <a:r>
              <a:rPr lang="en-US" dirty="0" smtClean="0">
                <a:cs typeface="Century Gothic"/>
              </a:rPr>
              <a:t>optional</a:t>
            </a:r>
            <a:endParaRPr lang="en-US" dirty="0"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FD73-752A-FF4F-A688-7F721A840876}" type="slidenum">
              <a:rPr lang="en-US" smtClean="0"/>
              <a:t>99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415734"/>
            <a:ext cx="80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entury Gothic"/>
                <a:cs typeface="Century Gothic"/>
              </a:rPr>
              <a:t>LTE</a:t>
            </a:r>
            <a:endParaRPr lang="en-US" sz="16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2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7792</Words>
  <Application>Microsoft Macintosh PowerPoint</Application>
  <PresentationFormat>On-screen Show (4:3)</PresentationFormat>
  <Paragraphs>1365</Paragraphs>
  <Slides>117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PowerPoint Presentation</vt:lpstr>
      <vt:lpstr>License </vt:lpstr>
      <vt:lpstr>Introduction</vt:lpstr>
      <vt:lpstr>Who Am I?</vt:lpstr>
      <vt:lpstr>Learning Objectives</vt:lpstr>
      <vt:lpstr>Excluded Topics</vt:lpstr>
      <vt:lpstr>Books</vt:lpstr>
      <vt:lpstr>Terminology</vt:lpstr>
      <vt:lpstr>Prerequisites </vt:lpstr>
      <vt:lpstr>Agenda</vt:lpstr>
      <vt:lpstr>What is LTE</vt:lpstr>
      <vt:lpstr>Cellular Network Operators</vt:lpstr>
      <vt:lpstr>Radio Frequency Spectrum </vt:lpstr>
      <vt:lpstr>EM Spectrum</vt:lpstr>
      <vt:lpstr>Wireless Spectrum</vt:lpstr>
      <vt:lpstr>Popular Cellular Bands</vt:lpstr>
      <vt:lpstr>Chipset</vt:lpstr>
      <vt:lpstr>Channel Allocation </vt:lpstr>
      <vt:lpstr>Antenna </vt:lpstr>
      <vt:lpstr>Directional Antenna</vt:lpstr>
      <vt:lpstr>Omnidirectional Antenna</vt:lpstr>
      <vt:lpstr>Device Antenna </vt:lpstr>
      <vt:lpstr>Multiple Antennas </vt:lpstr>
      <vt:lpstr>Important Concepts</vt:lpstr>
      <vt:lpstr>Big Picture</vt:lpstr>
      <vt:lpstr>Network Components </vt:lpstr>
      <vt:lpstr>Mobile Devices</vt:lpstr>
      <vt:lpstr>Baseband </vt:lpstr>
      <vt:lpstr>Planes of Communication</vt:lpstr>
      <vt:lpstr>Packets and Circuits</vt:lpstr>
      <vt:lpstr>Network Interconnection</vt:lpstr>
      <vt:lpstr>Attachment, Handoff, &amp; Paging</vt:lpstr>
      <vt:lpstr>Connection Management</vt:lpstr>
      <vt:lpstr>Subscriber Identity </vt:lpstr>
      <vt:lpstr>IMSI Example</vt:lpstr>
      <vt:lpstr>Terminal Identity </vt:lpstr>
      <vt:lpstr>SIM Cards</vt:lpstr>
      <vt:lpstr>SIM Card</vt:lpstr>
      <vt:lpstr>Threats to Cellular Networks</vt:lpstr>
      <vt:lpstr>Jamming</vt:lpstr>
      <vt:lpstr>Femtocells</vt:lpstr>
      <vt:lpstr>Cellular Standards</vt:lpstr>
      <vt:lpstr>3GPP</vt:lpstr>
      <vt:lpstr>Major Standards</vt:lpstr>
      <vt:lpstr>Cellular Standards</vt:lpstr>
      <vt:lpstr>A Note on 3GPP</vt:lpstr>
      <vt:lpstr>LTE Security Architecture </vt:lpstr>
      <vt:lpstr>GSM</vt:lpstr>
      <vt:lpstr>GSM</vt:lpstr>
      <vt:lpstr>GSM Component Description</vt:lpstr>
      <vt:lpstr>GSM Architecture Diagram</vt:lpstr>
      <vt:lpstr>GSM Security Design</vt:lpstr>
      <vt:lpstr>GSM SIM</vt:lpstr>
      <vt:lpstr>GSM AKA</vt:lpstr>
      <vt:lpstr>GSM AKA Ladder Diagram</vt:lpstr>
      <vt:lpstr>GSM Cryptographic Algorithms</vt:lpstr>
      <vt:lpstr>MILENAGE</vt:lpstr>
      <vt:lpstr>Threats to GSM</vt:lpstr>
      <vt:lpstr>Notable Attacks</vt:lpstr>
      <vt:lpstr>UMTS</vt:lpstr>
      <vt:lpstr>UMTS</vt:lpstr>
      <vt:lpstr>UMTS Components</vt:lpstr>
      <vt:lpstr>UMTS Architecture Diagram</vt:lpstr>
      <vt:lpstr>UMTS &amp; GSM Compatibility</vt:lpstr>
      <vt:lpstr>UMTS Security Design</vt:lpstr>
      <vt:lpstr>UMTS Hardware Token</vt:lpstr>
      <vt:lpstr>UMTS AKA</vt:lpstr>
      <vt:lpstr>UMTS Cryptography </vt:lpstr>
      <vt:lpstr>UMTS NDS/IP</vt:lpstr>
      <vt:lpstr>Threats to UMTS</vt:lpstr>
      <vt:lpstr>LTE</vt:lpstr>
      <vt:lpstr>LTE</vt:lpstr>
      <vt:lpstr>LTE Security Requirements 1</vt:lpstr>
      <vt:lpstr>LTE Security Requirements 2</vt:lpstr>
      <vt:lpstr>High-Level Threats to LTE</vt:lpstr>
      <vt:lpstr>LTE Components </vt:lpstr>
      <vt:lpstr>LTE/EPS Architecture Diagram </vt:lpstr>
      <vt:lpstr>Component Descriptions</vt:lpstr>
      <vt:lpstr>E-UTRAN &amp; EPC Protocols</vt:lpstr>
      <vt:lpstr>Protocol Discussion</vt:lpstr>
      <vt:lpstr>CP Protocols</vt:lpstr>
      <vt:lpstr>UP Protocols</vt:lpstr>
      <vt:lpstr>Interfaces</vt:lpstr>
      <vt:lpstr>LTE/EPS Interface Diagram </vt:lpstr>
      <vt:lpstr>LTE Security Mechanisms </vt:lpstr>
      <vt:lpstr>LTE Hardware Token</vt:lpstr>
      <vt:lpstr>LTE AKA</vt:lpstr>
      <vt:lpstr>LTE AKA Discussion</vt:lpstr>
      <vt:lpstr>LTE AKA Ladder Diagram</vt:lpstr>
      <vt:lpstr>AVs Generation</vt:lpstr>
      <vt:lpstr>AVs Generation Diagram</vt:lpstr>
      <vt:lpstr>USIM Verification</vt:lpstr>
      <vt:lpstr>USIM Verification Diagram</vt:lpstr>
      <vt:lpstr>Cryptography in LTE</vt:lpstr>
      <vt:lpstr>Key Hierarchy</vt:lpstr>
      <vt:lpstr>Key Discussion</vt:lpstr>
      <vt:lpstr>LTE Non-Access Stratum</vt:lpstr>
      <vt:lpstr>LTE NAS Negotiation</vt:lpstr>
      <vt:lpstr>LTE Access Stratum</vt:lpstr>
      <vt:lpstr>LTE AS Negotiation</vt:lpstr>
      <vt:lpstr>Signaling Protection </vt:lpstr>
      <vt:lpstr>Handover</vt:lpstr>
      <vt:lpstr>Security Contexts</vt:lpstr>
      <vt:lpstr>Backwards Compatibility </vt:lpstr>
      <vt:lpstr>Lawful Interception</vt:lpstr>
      <vt:lpstr>Research Considerations</vt:lpstr>
      <vt:lpstr>SIM Hacking</vt:lpstr>
      <vt:lpstr>SIM Hacking</vt:lpstr>
      <vt:lpstr>SIM Hacking</vt:lpstr>
      <vt:lpstr>Femtocells</vt:lpstr>
      <vt:lpstr>HeNB</vt:lpstr>
      <vt:lpstr>Baseband Hacking</vt:lpstr>
      <vt:lpstr>FIN</vt:lpstr>
      <vt:lpstr>In Conclusion</vt:lpstr>
      <vt:lpstr>Questions || Thoughts?</vt:lpstr>
      <vt:lpstr>Resources &amp; References</vt:lpstr>
      <vt:lpstr>Errors and Omissions 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Franklin</dc:creator>
  <cp:lastModifiedBy>Joshua Franklin</cp:lastModifiedBy>
  <cp:revision>218</cp:revision>
  <dcterms:created xsi:type="dcterms:W3CDTF">2014-01-06T01:24:02Z</dcterms:created>
  <dcterms:modified xsi:type="dcterms:W3CDTF">2014-01-21T21:22:14Z</dcterms:modified>
</cp:coreProperties>
</file>