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9144000" cy="6858000"/>
  <p:notesSz cx="6858000" cy="9144000"/>
  <p:defaultTextStyle>
    <a:lvl1pPr defTabSz="457200">
      <a:defRPr sz="2400">
        <a:latin typeface="Times New Roman"/>
        <a:ea typeface="Times New Roman"/>
        <a:cs typeface="Times New Roman"/>
        <a:sym typeface="Times New Roman"/>
      </a:defRPr>
    </a:lvl1pPr>
    <a:lvl2pPr indent="457200" defTabSz="457200">
      <a:defRPr sz="2400">
        <a:latin typeface="Times New Roman"/>
        <a:ea typeface="Times New Roman"/>
        <a:cs typeface="Times New Roman"/>
        <a:sym typeface="Times New Roman"/>
      </a:defRPr>
    </a:lvl2pPr>
    <a:lvl3pPr indent="914400" defTabSz="457200">
      <a:defRPr sz="2400">
        <a:latin typeface="Times New Roman"/>
        <a:ea typeface="Times New Roman"/>
        <a:cs typeface="Times New Roman"/>
        <a:sym typeface="Times New Roman"/>
      </a:defRPr>
    </a:lvl3pPr>
    <a:lvl4pPr indent="1371600" defTabSz="457200">
      <a:defRPr sz="2400">
        <a:latin typeface="Times New Roman"/>
        <a:ea typeface="Times New Roman"/>
        <a:cs typeface="Times New Roman"/>
        <a:sym typeface="Times New Roman"/>
      </a:defRPr>
    </a:lvl4pPr>
    <a:lvl5pPr indent="1828800" defTabSz="457200">
      <a:defRPr sz="2400">
        <a:latin typeface="Times New Roman"/>
        <a:ea typeface="Times New Roman"/>
        <a:cs typeface="Times New Roman"/>
        <a:sym typeface="Times New Roman"/>
      </a:defRPr>
    </a:lvl5pPr>
    <a:lvl6pPr defTabSz="457200">
      <a:defRPr sz="2400">
        <a:latin typeface="Times New Roman"/>
        <a:ea typeface="Times New Roman"/>
        <a:cs typeface="Times New Roman"/>
        <a:sym typeface="Times New Roman"/>
      </a:defRPr>
    </a:lvl6pPr>
    <a:lvl7pPr defTabSz="457200">
      <a:defRPr sz="2400">
        <a:latin typeface="Times New Roman"/>
        <a:ea typeface="Times New Roman"/>
        <a:cs typeface="Times New Roman"/>
        <a:sym typeface="Times New Roman"/>
      </a:defRPr>
    </a:lvl7pPr>
    <a:lvl8pPr defTabSz="457200">
      <a:defRPr sz="2400">
        <a:latin typeface="Times New Roman"/>
        <a:ea typeface="Times New Roman"/>
        <a:cs typeface="Times New Roman"/>
        <a:sym typeface="Times New Roman"/>
      </a:defRPr>
    </a:lvl8pPr>
    <a:lvl9pPr defTabSz="457200">
      <a:defRPr sz="2400">
        <a:latin typeface="Times New Roman"/>
        <a:ea typeface="Times New Roman"/>
        <a:cs typeface="Times New Roman"/>
        <a:sym typeface="Times New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ECDD"/>
          </a:solidFill>
        </a:fill>
      </a:tcStyle>
    </a:wholeTbl>
    <a:band2H>
      <a:tcTxStyle b="def" i="def"/>
      <a:tcStyle>
        <a:tcBdr/>
        <a:fill>
          <a:solidFill>
            <a:srgbClr val="E6F6E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E6"/>
          </a:solidFill>
        </a:fill>
      </a:tcStyle>
    </a:wholeTbl>
    <a:band2H>
      <a:tcTxStyle b="def" i="def"/>
      <a:tcStyle>
        <a:tcBdr/>
        <a:fill>
          <a:solidFill>
            <a:srgbClr val="E7E7F3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4" name="Shape 1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24" name="Shape 2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Attribution condition: You must indicate that derivative work</a:t>
            </a:r>
            <a:endParaRPr sz="2400"/>
          </a:p>
          <a:p>
            <a:pPr lvl="0">
              <a:defRPr sz="1800"/>
            </a:pPr>
            <a:r>
              <a:rPr sz="2400"/>
              <a:t>"Is derived from Xeno Kovah's ‘Intro x86-64’ class, available at http://OpenSecurityTraining.info/IntroX86-64.html"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9" name="Shape 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0" name="Shape 1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sldNum" sz="quarter" idx="2"/>
          </p:nvPr>
        </p:nvSpPr>
        <p:spPr>
          <a:xfrm>
            <a:off x="6553200" y="6248400"/>
            <a:ext cx="1903413" cy="439229"/>
          </a:xfrm>
          <a:prstGeom prst="rect">
            <a:avLst/>
          </a:prstGeom>
        </p:spPr>
        <p:txBody>
          <a:bodyPr lIns="0" tIns="0" rIns="0" bIns="0"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sldNum" sz="quarter" idx="2"/>
          </p:nvPr>
        </p:nvSpPr>
        <p:spPr>
          <a:xfrm>
            <a:off x="7223125" y="6397625"/>
            <a:ext cx="1903413" cy="439229"/>
          </a:xfrm>
          <a:prstGeom prst="rect">
            <a:avLst/>
          </a:prstGeom>
          <a:ln w="12700">
            <a:miter lim="400000"/>
          </a:ln>
        </p:spPr>
        <p:txBody>
          <a:bodyPr lIns="46799" tIns="46799" rIns="46799" bIns="4679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ctr"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</p:sldLayoutIdLst>
  <p:transition spd="med" advClick="1"/>
  <p:txStyles>
    <p:titleStyle>
      <a:lvl1pPr algn="ctr" defTabSz="457200">
        <a:defRPr sz="4400">
          <a:latin typeface="Arial"/>
          <a:ea typeface="Arial"/>
          <a:cs typeface="Arial"/>
          <a:sym typeface="Arial"/>
        </a:defRPr>
      </a:lvl1pPr>
      <a:lvl2pPr algn="ctr" defTabSz="457200">
        <a:defRPr sz="4400">
          <a:latin typeface="Arial"/>
          <a:ea typeface="Arial"/>
          <a:cs typeface="Arial"/>
          <a:sym typeface="Arial"/>
        </a:defRPr>
      </a:lvl2pPr>
      <a:lvl3pPr algn="ctr" defTabSz="457200">
        <a:defRPr sz="4400">
          <a:latin typeface="Arial"/>
          <a:ea typeface="Arial"/>
          <a:cs typeface="Arial"/>
          <a:sym typeface="Arial"/>
        </a:defRPr>
      </a:lvl3pPr>
      <a:lvl4pPr algn="ctr" defTabSz="457200">
        <a:defRPr sz="4400">
          <a:latin typeface="Arial"/>
          <a:ea typeface="Arial"/>
          <a:cs typeface="Arial"/>
          <a:sym typeface="Arial"/>
        </a:defRPr>
      </a:lvl4pPr>
      <a:lvl5pPr algn="ctr" defTabSz="457200">
        <a:defRPr sz="4400">
          <a:latin typeface="Arial"/>
          <a:ea typeface="Arial"/>
          <a:cs typeface="Arial"/>
          <a:sym typeface="Arial"/>
        </a:defRPr>
      </a:lvl5pPr>
      <a:lvl6pPr indent="457200" algn="ctr" defTabSz="457200">
        <a:defRPr sz="4400">
          <a:latin typeface="Arial"/>
          <a:ea typeface="Arial"/>
          <a:cs typeface="Arial"/>
          <a:sym typeface="Arial"/>
        </a:defRPr>
      </a:lvl6pPr>
      <a:lvl7pPr indent="914400" algn="ctr" defTabSz="457200">
        <a:defRPr sz="4400">
          <a:latin typeface="Arial"/>
          <a:ea typeface="Arial"/>
          <a:cs typeface="Arial"/>
          <a:sym typeface="Arial"/>
        </a:defRPr>
      </a:lvl7pPr>
      <a:lvl8pPr indent="1371600" algn="ctr" defTabSz="457200">
        <a:defRPr sz="4400">
          <a:latin typeface="Arial"/>
          <a:ea typeface="Arial"/>
          <a:cs typeface="Arial"/>
          <a:sym typeface="Arial"/>
        </a:defRPr>
      </a:lvl8pPr>
      <a:lvl9pPr indent="1828800" algn="ctr" defTabSz="457200">
        <a:defRPr sz="4400">
          <a:latin typeface="Arial"/>
          <a:ea typeface="Arial"/>
          <a:cs typeface="Arial"/>
          <a:sym typeface="Arial"/>
        </a:defRPr>
      </a:lvl9pPr>
    </p:titleStyle>
    <p:bodyStyle>
      <a:lvl1pPr marL="342900" indent="-3429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1pPr>
      <a:lvl2pPr marL="342900" indent="1143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2pPr>
      <a:lvl3pPr marL="342900" indent="5715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3pPr>
      <a:lvl4pPr marL="342900" indent="10287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4pPr>
      <a:lvl5pPr marL="342900" indent="14859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5pPr>
      <a:lvl6pPr marL="342900" indent="19431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6pPr>
      <a:lvl7pPr marL="342900" indent="24003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7pPr>
      <a:lvl8pPr marL="342900" indent="28575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8pPr>
      <a:lvl9pPr marL="342900" indent="33147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9pPr>
    </p:bodyStyle>
    <p:otherStyle>
      <a:lvl1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xfrm>
            <a:off x="685800" y="739775"/>
            <a:ext cx="7772400" cy="2103438"/>
          </a:xfrm>
          <a:prstGeom prst="rect">
            <a:avLst/>
          </a:prstGeom>
        </p:spPr>
        <p:txBody>
          <a:bodyPr lIns="45719" tIns="45719" rIns="45719" bIns="45719">
            <a:normAutofit fontScale="100000" lnSpcReduction="0"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>
              <a:defRPr sz="1800"/>
            </a:pPr>
            <a:r>
              <a:rPr sz="4400"/>
              <a:t>Introduction to Intel x86-64 Assembly, Architecture, Applications, &amp; Alliteration</a:t>
            </a:r>
          </a:p>
        </p:txBody>
      </p:sp>
      <p:sp>
        <p:nvSpPr>
          <p:cNvPr id="17" name="Shape 17"/>
          <p:cNvSpPr/>
          <p:nvPr/>
        </p:nvSpPr>
        <p:spPr>
          <a:xfrm>
            <a:off x="1371600" y="3886200"/>
            <a:ext cx="6400800" cy="11195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algn="ctr">
              <a:spcBef>
                <a:spcPts val="8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3200">
                <a:latin typeface="Arial"/>
                <a:ea typeface="Arial"/>
                <a:cs typeface="Arial"/>
                <a:sym typeface="Arial"/>
              </a:rPr>
              <a:t>Xeno Kovah – 2014</a:t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lvl="0" algn="ctr">
              <a:spcBef>
                <a:spcPts val="8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3200">
                <a:latin typeface="Arial"/>
                <a:ea typeface="Arial"/>
                <a:cs typeface="Arial"/>
                <a:sym typeface="Arial"/>
              </a:rPr>
              <a:t>xkovah at gmail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-1" y="-936"/>
            <a:ext cx="9144002" cy="1143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3600"/>
              <a:t>All materials is licensed under a Creative Commons “Share Alike” license.</a:t>
            </a:r>
          </a:p>
        </p:txBody>
      </p:sp>
      <p:sp>
        <p:nvSpPr>
          <p:cNvPr id="20" name="Shape 20"/>
          <p:cNvSpPr/>
          <p:nvPr/>
        </p:nvSpPr>
        <p:spPr>
          <a:xfrm>
            <a:off x="685800" y="1237670"/>
            <a:ext cx="7772400" cy="437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L="341312" indent="-341312">
              <a:spcBef>
                <a:spcPts val="6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http://creativecommons.org/licenses/by-sa/3.0/</a:t>
            </a:r>
          </a:p>
        </p:txBody>
      </p:sp>
      <p:pic>
        <p:nvPicPr>
          <p:cNvPr id="21" name="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24000" y="1770062"/>
            <a:ext cx="6324600" cy="4732338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Shape 22"/>
          <p:cNvSpPr/>
          <p:nvPr/>
        </p:nvSpPr>
        <p:spPr>
          <a:xfrm>
            <a:off x="-9816" y="6484365"/>
            <a:ext cx="7107559" cy="544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1100">
                <a:latin typeface="Arial"/>
                <a:ea typeface="Arial"/>
                <a:cs typeface="Arial"/>
                <a:sym typeface="Arial"/>
              </a:rPr>
              <a:t>Attribution condition: You must indicate that derivative work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r>
              <a:rPr sz="1100">
                <a:latin typeface="Arial"/>
                <a:ea typeface="Arial"/>
                <a:cs typeface="Arial"/>
                <a:sym typeface="Arial"/>
              </a:rPr>
              <a:t>"Is derived from Xeno Kovah's 'Intro x86-64’ class, available at http://OpenSecurityTraining.info/IntroX86-64.html”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685800" y="827020"/>
            <a:ext cx="7772400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4400"/>
              <a:t>Refresher - Data Types</a:t>
            </a:r>
          </a:p>
        </p:txBody>
      </p:sp>
      <p:pic>
        <p:nvPicPr>
          <p:cNvPr id="27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4400" y="2133600"/>
            <a:ext cx="7404100" cy="4216400"/>
          </a:xfrm>
          <a:prstGeom prst="rect">
            <a:avLst/>
          </a:prstGeom>
          <a:ln w="12700">
            <a:miter lim="400000"/>
          </a:ln>
        </p:spPr>
      </p:pic>
      <p:sp>
        <p:nvSpPr>
          <p:cNvPr id="28" name="Shape 28"/>
          <p:cNvSpPr/>
          <p:nvPr/>
        </p:nvSpPr>
        <p:spPr>
          <a:xfrm>
            <a:off x="4937125" y="2514600"/>
            <a:ext cx="1207381" cy="377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000"/>
              <a:t>In C: char</a:t>
            </a:r>
          </a:p>
        </p:txBody>
      </p:sp>
      <p:sp>
        <p:nvSpPr>
          <p:cNvPr id="29" name="Shape 29"/>
          <p:cNvSpPr/>
          <p:nvPr/>
        </p:nvSpPr>
        <p:spPr>
          <a:xfrm>
            <a:off x="4901840" y="3207794"/>
            <a:ext cx="1277950" cy="377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000"/>
              <a:t>In C: short</a:t>
            </a:r>
          </a:p>
        </p:txBody>
      </p:sp>
      <p:sp>
        <p:nvSpPr>
          <p:cNvPr id="30" name="Shape 30"/>
          <p:cNvSpPr/>
          <p:nvPr/>
        </p:nvSpPr>
        <p:spPr>
          <a:xfrm>
            <a:off x="3850289" y="3900989"/>
            <a:ext cx="1532322" cy="377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000"/>
              <a:t>In C: int/long</a:t>
            </a:r>
          </a:p>
        </p:txBody>
      </p:sp>
      <p:sp>
        <p:nvSpPr>
          <p:cNvPr id="31" name="Shape 31"/>
          <p:cNvSpPr/>
          <p:nvPr/>
        </p:nvSpPr>
        <p:spPr>
          <a:xfrm>
            <a:off x="1506537" y="4594183"/>
            <a:ext cx="2577592" cy="377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000"/>
              <a:t>In C: double/long long</a:t>
            </a:r>
          </a:p>
        </p:txBody>
      </p:sp>
      <p:sp>
        <p:nvSpPr>
          <p:cNvPr id="32" name="Shape 32"/>
          <p:cNvSpPr/>
          <p:nvPr/>
        </p:nvSpPr>
        <p:spPr>
          <a:xfrm>
            <a:off x="930275" y="5257800"/>
            <a:ext cx="2168066" cy="6694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/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?-&gt;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In C: long double?</a:t>
            </a:r>
          </a:p>
        </p:txBody>
      </p:sp>
      <p:sp>
        <p:nvSpPr>
          <p:cNvPr id="33" name="Shape 33"/>
          <p:cNvSpPr/>
          <p:nvPr/>
        </p:nvSpPr>
        <p:spPr>
          <a:xfrm>
            <a:off x="0" y="6137275"/>
            <a:ext cx="8187681" cy="7481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lvl="0" marL="341312" indent="-339725">
              <a:spcBef>
                <a:spcPts val="3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1200">
                <a:latin typeface="Arial"/>
                <a:ea typeface="Arial"/>
                <a:cs typeface="Arial"/>
                <a:sym typeface="Arial"/>
              </a:rPr>
              <a:t>Intel Vol 1 Sec 4.1 - page 4-1 - </a:t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spcBef>
                <a:spcPts val="3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1400">
                <a:latin typeface="Arial"/>
                <a:ea typeface="Arial"/>
                <a:cs typeface="Arial"/>
                <a:sym typeface="Arial"/>
              </a:rPr>
              <a:t>(All citations will be from the included June 2014 manual, 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spcBef>
                <a:spcPts val="3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1400">
                <a:latin typeface="Arial"/>
                <a:ea typeface="Arial"/>
                <a:cs typeface="Arial"/>
                <a:sym typeface="Arial"/>
              </a:rPr>
              <a:t>because things move around slightly between revisions)</a:t>
            </a:r>
          </a:p>
        </p:txBody>
      </p:sp>
      <p:sp>
        <p:nvSpPr>
          <p:cNvPr id="34" name="Shape 34"/>
          <p:cNvSpPr/>
          <p:nvPr/>
        </p:nvSpPr>
        <p:spPr>
          <a:xfrm>
            <a:off x="7737475" y="3951789"/>
            <a:ext cx="1472245" cy="5441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/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aka “DWORD”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  on Windows</a:t>
            </a:r>
          </a:p>
        </p:txBody>
      </p:sp>
      <p:sp>
        <p:nvSpPr>
          <p:cNvPr id="35" name="Shape 35"/>
          <p:cNvSpPr/>
          <p:nvPr/>
        </p:nvSpPr>
        <p:spPr>
          <a:xfrm>
            <a:off x="7737475" y="4619583"/>
            <a:ext cx="1483556" cy="5441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/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aka “QWORD”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  on Windows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685800" y="-23880"/>
            <a:ext cx="7772400" cy="1343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4400"/>
              <a:t>Refresher - Alt. Radices Decimal, Binary, Hexidecimal</a:t>
            </a:r>
          </a:p>
        </p:txBody>
      </p:sp>
      <p:graphicFrame>
        <p:nvGraphicFramePr>
          <p:cNvPr id="38" name="Table 38"/>
          <p:cNvGraphicFramePr/>
          <p:nvPr/>
        </p:nvGraphicFramePr>
        <p:xfrm>
          <a:off x="1143000" y="1905000"/>
          <a:ext cx="6859588" cy="911039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2286529"/>
                <a:gridCol w="2286529"/>
                <a:gridCol w="2286529"/>
              </a:tblGrid>
              <a:tr h="276318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200">
                          <a:latin typeface="Arial"/>
                          <a:ea typeface="Arial"/>
                          <a:cs typeface="Arial"/>
                        </a:rPr>
                        <a:t>Decimal (base 10)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200">
                          <a:latin typeface="Arial"/>
                          <a:ea typeface="Arial"/>
                          <a:cs typeface="Arial"/>
                        </a:rPr>
                        <a:t>Binary (base 2)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200">
                          <a:latin typeface="Arial"/>
                          <a:ea typeface="Arial"/>
                          <a:cs typeface="Arial"/>
                        </a:rPr>
                        <a:t>Hex (base 16)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276318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200">
                          <a:latin typeface="Arial"/>
                          <a:ea typeface="Arial"/>
                          <a:cs typeface="Arial"/>
                        </a:rPr>
                        <a:t>00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200">
                          <a:latin typeface="Arial"/>
                          <a:ea typeface="Arial"/>
                          <a:cs typeface="Arial"/>
                        </a:rPr>
                        <a:t>0000b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200">
                          <a:latin typeface="Arial"/>
                          <a:ea typeface="Arial"/>
                          <a:cs typeface="Arial"/>
                        </a:rPr>
                        <a:t>0x00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276318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200">
                          <a:latin typeface="Arial"/>
                          <a:ea typeface="Arial"/>
                          <a:cs typeface="Arial"/>
                        </a:rPr>
                        <a:t>01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200">
                          <a:latin typeface="Arial"/>
                          <a:ea typeface="Arial"/>
                          <a:cs typeface="Arial"/>
                        </a:rPr>
                        <a:t>0001b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200">
                          <a:latin typeface="Arial"/>
                          <a:ea typeface="Arial"/>
                          <a:cs typeface="Arial"/>
                        </a:rPr>
                        <a:t>0x01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276318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200">
                          <a:latin typeface="Arial"/>
                          <a:ea typeface="Arial"/>
                          <a:cs typeface="Arial"/>
                        </a:rPr>
                        <a:t>02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200">
                          <a:latin typeface="Arial"/>
                          <a:ea typeface="Arial"/>
                          <a:cs typeface="Arial"/>
                        </a:rPr>
                        <a:t>0010b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200">
                          <a:latin typeface="Arial"/>
                          <a:ea typeface="Arial"/>
                          <a:cs typeface="Arial"/>
                        </a:rPr>
                        <a:t>0x02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276318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200">
                          <a:latin typeface="Arial"/>
                          <a:ea typeface="Arial"/>
                          <a:cs typeface="Arial"/>
                        </a:rPr>
                        <a:t>03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200">
                          <a:latin typeface="Arial"/>
                          <a:ea typeface="Arial"/>
                          <a:cs typeface="Arial"/>
                        </a:rPr>
                        <a:t>0011b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200">
                          <a:latin typeface="Arial"/>
                          <a:ea typeface="Arial"/>
                          <a:cs typeface="Arial"/>
                        </a:rPr>
                        <a:t>0x03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276318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200">
                          <a:latin typeface="Arial"/>
                          <a:ea typeface="Arial"/>
                          <a:cs typeface="Arial"/>
                        </a:rPr>
                        <a:t>04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200">
                          <a:latin typeface="Arial"/>
                          <a:ea typeface="Arial"/>
                          <a:cs typeface="Arial"/>
                        </a:rPr>
                        <a:t>0100b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200">
                          <a:latin typeface="Arial"/>
                          <a:ea typeface="Arial"/>
                          <a:cs typeface="Arial"/>
                        </a:rPr>
                        <a:t>0x04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276318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200">
                          <a:latin typeface="Arial"/>
                          <a:ea typeface="Arial"/>
                          <a:cs typeface="Arial"/>
                        </a:rPr>
                        <a:t>05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200">
                          <a:latin typeface="Arial"/>
                          <a:ea typeface="Arial"/>
                          <a:cs typeface="Arial"/>
                        </a:rPr>
                        <a:t>0101b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200">
                          <a:latin typeface="Arial"/>
                          <a:ea typeface="Arial"/>
                          <a:cs typeface="Arial"/>
                        </a:rPr>
                        <a:t>0x05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276318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200">
                          <a:latin typeface="Arial"/>
                          <a:ea typeface="Arial"/>
                          <a:cs typeface="Arial"/>
                        </a:rPr>
                        <a:t>06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200">
                          <a:latin typeface="Arial"/>
                          <a:ea typeface="Arial"/>
                          <a:cs typeface="Arial"/>
                        </a:rPr>
                        <a:t>0110b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200">
                          <a:latin typeface="Arial"/>
                          <a:ea typeface="Arial"/>
                          <a:cs typeface="Arial"/>
                        </a:rPr>
                        <a:t>0x06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276318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200">
                          <a:latin typeface="Arial"/>
                          <a:ea typeface="Arial"/>
                          <a:cs typeface="Arial"/>
                        </a:rPr>
                        <a:t>07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200">
                          <a:latin typeface="Arial"/>
                          <a:ea typeface="Arial"/>
                          <a:cs typeface="Arial"/>
                        </a:rPr>
                        <a:t>0111b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200">
                          <a:latin typeface="Arial"/>
                          <a:ea typeface="Arial"/>
                          <a:cs typeface="Arial"/>
                        </a:rPr>
                        <a:t>0x07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276318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200">
                          <a:latin typeface="Arial"/>
                          <a:ea typeface="Arial"/>
                          <a:cs typeface="Arial"/>
                        </a:rPr>
                        <a:t>08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200">
                          <a:latin typeface="Arial"/>
                          <a:ea typeface="Arial"/>
                          <a:cs typeface="Arial"/>
                        </a:rPr>
                        <a:t>1000b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200">
                          <a:latin typeface="Arial"/>
                          <a:ea typeface="Arial"/>
                          <a:cs typeface="Arial"/>
                        </a:rPr>
                        <a:t>0x08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276318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200">
                          <a:latin typeface="Arial"/>
                          <a:ea typeface="Arial"/>
                          <a:cs typeface="Arial"/>
                        </a:rPr>
                        <a:t>09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200">
                          <a:latin typeface="Arial"/>
                          <a:ea typeface="Arial"/>
                          <a:cs typeface="Arial"/>
                        </a:rPr>
                        <a:t>1001b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200">
                          <a:latin typeface="Arial"/>
                          <a:ea typeface="Arial"/>
                          <a:cs typeface="Arial"/>
                        </a:rPr>
                        <a:t>0x09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276318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200">
                          <a:latin typeface="Arial"/>
                          <a:ea typeface="Arial"/>
                          <a:cs typeface="Arial"/>
                        </a:rPr>
                        <a:t>10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200">
                          <a:latin typeface="Arial"/>
                          <a:ea typeface="Arial"/>
                          <a:cs typeface="Arial"/>
                        </a:rPr>
                        <a:t>1010b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200">
                          <a:latin typeface="Arial"/>
                          <a:ea typeface="Arial"/>
                          <a:cs typeface="Arial"/>
                        </a:rPr>
                        <a:t>0x0A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276318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200">
                          <a:latin typeface="Arial"/>
                          <a:ea typeface="Arial"/>
                          <a:cs typeface="Arial"/>
                        </a:rPr>
                        <a:t>11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200">
                          <a:latin typeface="Arial"/>
                          <a:ea typeface="Arial"/>
                          <a:cs typeface="Arial"/>
                        </a:rPr>
                        <a:t>1011b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200">
                          <a:latin typeface="Arial"/>
                          <a:ea typeface="Arial"/>
                          <a:cs typeface="Arial"/>
                        </a:rPr>
                        <a:t>0x0B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276318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200">
                          <a:latin typeface="Arial"/>
                          <a:ea typeface="Arial"/>
                          <a:cs typeface="Arial"/>
                        </a:rPr>
                        <a:t>12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200">
                          <a:latin typeface="Arial"/>
                          <a:ea typeface="Arial"/>
                          <a:cs typeface="Arial"/>
                        </a:rPr>
                        <a:t>1100b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200">
                          <a:latin typeface="Arial"/>
                          <a:ea typeface="Arial"/>
                          <a:cs typeface="Arial"/>
                        </a:rPr>
                        <a:t>0x0C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276318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200">
                          <a:latin typeface="Arial"/>
                          <a:ea typeface="Arial"/>
                          <a:cs typeface="Arial"/>
                        </a:rPr>
                        <a:t>13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200">
                          <a:latin typeface="Arial"/>
                          <a:ea typeface="Arial"/>
                          <a:cs typeface="Arial"/>
                        </a:rPr>
                        <a:t>1101b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200">
                          <a:latin typeface="Arial"/>
                          <a:ea typeface="Arial"/>
                          <a:cs typeface="Arial"/>
                        </a:rPr>
                        <a:t>0x0D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276318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200">
                          <a:latin typeface="Arial"/>
                          <a:ea typeface="Arial"/>
                          <a:cs typeface="Arial"/>
                        </a:rPr>
                        <a:t>14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200">
                          <a:latin typeface="Arial"/>
                          <a:ea typeface="Arial"/>
                          <a:cs typeface="Arial"/>
                        </a:rPr>
                        <a:t>1110b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200">
                          <a:latin typeface="Arial"/>
                          <a:ea typeface="Arial"/>
                          <a:cs typeface="Arial"/>
                        </a:rPr>
                        <a:t>0x0E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276318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200">
                          <a:latin typeface="Arial"/>
                          <a:ea typeface="Arial"/>
                          <a:cs typeface="Arial"/>
                        </a:rPr>
                        <a:t>15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200">
                          <a:latin typeface="Arial"/>
                          <a:ea typeface="Arial"/>
                          <a:cs typeface="Arial"/>
                        </a:rPr>
                        <a:t>1111b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3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1200">
                          <a:latin typeface="Arial"/>
                          <a:ea typeface="Arial"/>
                          <a:cs typeface="Arial"/>
                        </a:rPr>
                        <a:t>0x0F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9" name="Shape 39"/>
          <p:cNvSpPr/>
          <p:nvPr/>
        </p:nvSpPr>
        <p:spPr>
          <a:xfrm>
            <a:off x="1163991" y="1288510"/>
            <a:ext cx="6781093" cy="439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If you don’t know this, you must memorize tonight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54162" y="1189037"/>
            <a:ext cx="6035676" cy="4664076"/>
          </a:xfrm>
          <a:prstGeom prst="rect">
            <a:avLst/>
          </a:prstGeom>
          <a:ln w="12700">
            <a:miter lim="400000"/>
          </a:ln>
        </p:spPr>
      </p:pic>
      <p:sp>
        <p:nvSpPr>
          <p:cNvPr id="42" name="Shape 42"/>
          <p:cNvSpPr/>
          <p:nvPr/>
        </p:nvSpPr>
        <p:spPr>
          <a:xfrm>
            <a:off x="621898" y="5974203"/>
            <a:ext cx="7900204" cy="7642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 algn="ctr">
              <a:defRPr sz="1800"/>
            </a:pPr>
            <a:r>
              <a:rPr sz="2400"/>
              <a:t>Maybe go practice here?</a:t>
            </a:r>
            <a:endParaRPr sz="2400"/>
          </a:p>
          <a:p>
            <a:pPr lvl="0" algn="ctr">
              <a:defRPr sz="1800"/>
            </a:pPr>
            <a:r>
              <a:rPr sz="2400"/>
              <a:t>http://forums.cisco.com/CertCom/game/binary_game_page.htm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685800" y="446020"/>
            <a:ext cx="7772400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4400"/>
              <a:t>Refresher - Negative Numbers</a:t>
            </a:r>
          </a:p>
        </p:txBody>
      </p:sp>
      <p:sp>
        <p:nvSpPr>
          <p:cNvPr id="45" name="Shape 45"/>
          <p:cNvSpPr/>
          <p:nvPr/>
        </p:nvSpPr>
        <p:spPr>
          <a:xfrm>
            <a:off x="685800" y="1600200"/>
            <a:ext cx="7772400" cy="4738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marL="284427" indent="-284427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Negative numbers are defined as the “two’s complement” of the positive number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 marL="284427" indent="-284427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“one’s complement” = flip all bits. 0-&gt;1, 1-&gt;0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L="284427" indent="-284427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“two’s complement” = one’s complement + 1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L="341312" indent="-341312">
              <a:lnSpc>
                <a:spcPct val="90000"/>
              </a:lnSpc>
              <a:spcBef>
                <a:spcPts val="4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41312">
              <a:lnSpc>
                <a:spcPct val="90000"/>
              </a:lnSpc>
              <a:spcBef>
                <a:spcPts val="4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41312">
              <a:lnSpc>
                <a:spcPct val="90000"/>
              </a:lnSpc>
              <a:spcBef>
                <a:spcPts val="4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41312">
              <a:lnSpc>
                <a:spcPct val="90000"/>
              </a:lnSpc>
              <a:spcBef>
                <a:spcPts val="6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 marL="341312" indent="-341312">
              <a:lnSpc>
                <a:spcPct val="90000"/>
              </a:lnSpc>
              <a:spcBef>
                <a:spcPts val="6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 marL="341312" indent="-341312">
              <a:lnSpc>
                <a:spcPct val="90000"/>
              </a:lnSpc>
              <a:spcBef>
                <a:spcPts val="6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 marL="341312" indent="-341312">
              <a:lnSpc>
                <a:spcPct val="90000"/>
              </a:lnSpc>
              <a:spcBef>
                <a:spcPts val="6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 marL="284427" indent="-284427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0x01 to 0x7F positive byte, 0x80 to 0xFF negative byte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L="284427" indent="-284427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0x00000001 to 0x7FFFFFFF positive dword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L="284427" indent="-284427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0x80000000 to 0xFFFFFFFF negative dword</a:t>
            </a:r>
          </a:p>
        </p:txBody>
      </p:sp>
      <p:graphicFrame>
        <p:nvGraphicFramePr>
          <p:cNvPr id="46" name="Table 46"/>
          <p:cNvGraphicFramePr/>
          <p:nvPr/>
        </p:nvGraphicFramePr>
        <p:xfrm>
          <a:off x="762000" y="3276600"/>
          <a:ext cx="7850188" cy="2679527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2438893"/>
                <a:gridCol w="2438893"/>
                <a:gridCol w="2972401"/>
              </a:tblGrid>
              <a:tr h="398780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5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</a:rPr>
                        <a:t>Number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5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</a:rPr>
                        <a:t>One’s Comp.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5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</a:rPr>
                        <a:t>Two’s Comp. (negative)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5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</a:rPr>
                        <a:t>00000001b : 0x01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5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</a:rPr>
                        <a:t>11111110b : 0xFE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5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</a:rPr>
                        <a:t>11111111b : 0xFF : -1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5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</a:rPr>
                        <a:t>00000100b : 0x04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5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</a:rPr>
                        <a:t>11111011b : 0xFB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5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</a:rPr>
                        <a:t>11111100b : 0xFC : -4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5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</a:rPr>
                        <a:t>00011010b : 0x1A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5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</a:rPr>
                        <a:t>11100101b : 0xE5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5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</a:rPr>
                        <a:t>11100110b : 0xE6 : -26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5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</a:rPr>
                        <a:t>?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5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</a:rPr>
                        <a:t>?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5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</a:rPr>
                        <a:t>10110000b : 0xB0 : -?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685800" y="509520"/>
            <a:ext cx="7772400" cy="1343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4400"/>
              <a:t>Refresher - Boolean (“bitwise”) logic</a:t>
            </a:r>
          </a:p>
        </p:txBody>
      </p:sp>
      <p:graphicFrame>
        <p:nvGraphicFramePr>
          <p:cNvPr id="49" name="Table 49"/>
          <p:cNvGraphicFramePr/>
          <p:nvPr/>
        </p:nvGraphicFramePr>
        <p:xfrm>
          <a:off x="838200" y="2667000"/>
          <a:ext cx="1677988" cy="2143622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559329"/>
                <a:gridCol w="559329"/>
                <a:gridCol w="559329"/>
              </a:tblGrid>
              <a:tr h="521096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0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0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0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521096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0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1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0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521096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1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0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0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521096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1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1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1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0" name="Table 50"/>
          <p:cNvGraphicFramePr/>
          <p:nvPr/>
        </p:nvGraphicFramePr>
        <p:xfrm>
          <a:off x="3733800" y="2667000"/>
          <a:ext cx="1677988" cy="2143622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559329"/>
                <a:gridCol w="559329"/>
                <a:gridCol w="559329"/>
              </a:tblGrid>
              <a:tr h="521096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0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0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0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521096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0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1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1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521096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1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0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1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521096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1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1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1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1" name="Table 51"/>
          <p:cNvGraphicFramePr/>
          <p:nvPr/>
        </p:nvGraphicFramePr>
        <p:xfrm>
          <a:off x="6705600" y="2667000"/>
          <a:ext cx="1677988" cy="2143622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559329"/>
                <a:gridCol w="559329"/>
                <a:gridCol w="559329"/>
              </a:tblGrid>
              <a:tr h="521096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0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0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0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521096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0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1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1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521096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1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0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1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521096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1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1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0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2" name="Table 52"/>
          <p:cNvGraphicFramePr/>
          <p:nvPr/>
        </p:nvGraphicFramePr>
        <p:xfrm>
          <a:off x="4076700" y="5410200"/>
          <a:ext cx="1030288" cy="1220788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515143"/>
                <a:gridCol w="515143"/>
              </a:tblGrid>
              <a:tr h="610393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0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1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610393"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1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93000"/>
                        </a:lnSpc>
                        <a:spcBef>
                          <a:spcPts val="700"/>
                        </a:spcBef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0" i="0" sz="1800"/>
                      </a:pPr>
                      <a:r>
                        <a:rPr sz="2800">
                          <a:latin typeface="Arial"/>
                          <a:ea typeface="Arial"/>
                          <a:cs typeface="Arial"/>
                        </a:rPr>
                        <a:t>0</a:t>
                      </a:r>
                    </a:p>
                  </a:txBody>
                  <a:tcPr marL="46800" marR="46800" marT="46800" marB="4680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3" name="Shape 53"/>
          <p:cNvSpPr/>
          <p:nvPr/>
        </p:nvSpPr>
        <p:spPr>
          <a:xfrm>
            <a:off x="1044575" y="2097087"/>
            <a:ext cx="1410184" cy="439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AND   “&amp;”</a:t>
            </a:r>
          </a:p>
        </p:txBody>
      </p:sp>
      <p:sp>
        <p:nvSpPr>
          <p:cNvPr id="54" name="Shape 54"/>
          <p:cNvSpPr/>
          <p:nvPr/>
        </p:nvSpPr>
        <p:spPr>
          <a:xfrm>
            <a:off x="4056062" y="2133600"/>
            <a:ext cx="1184412" cy="439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OR    “|”</a:t>
            </a:r>
          </a:p>
        </p:txBody>
      </p:sp>
      <p:sp>
        <p:nvSpPr>
          <p:cNvPr id="55" name="Shape 55"/>
          <p:cNvSpPr/>
          <p:nvPr/>
        </p:nvSpPr>
        <p:spPr>
          <a:xfrm>
            <a:off x="6913562" y="2097087"/>
            <a:ext cx="1366875" cy="439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XOR   “^”</a:t>
            </a:r>
          </a:p>
        </p:txBody>
      </p:sp>
      <p:sp>
        <p:nvSpPr>
          <p:cNvPr id="56" name="Shape 56"/>
          <p:cNvSpPr/>
          <p:nvPr/>
        </p:nvSpPr>
        <p:spPr>
          <a:xfrm>
            <a:off x="3890962" y="4953000"/>
            <a:ext cx="1209862" cy="439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NOT “~”</a:t>
            </a:r>
          </a:p>
        </p:txBody>
      </p:sp>
      <p:sp>
        <p:nvSpPr>
          <p:cNvPr id="57" name="Shape 57"/>
          <p:cNvSpPr/>
          <p:nvPr/>
        </p:nvSpPr>
        <p:spPr>
          <a:xfrm>
            <a:off x="1981199" y="2667000"/>
            <a:ext cx="1589" cy="2057400"/>
          </a:xfrm>
          <a:prstGeom prst="line">
            <a:avLst/>
          </a:prstGeom>
          <a:ln w="57240" cap="sq">
            <a:solidFill/>
            <a:miter/>
          </a:ln>
        </p:spPr>
        <p:txBody>
          <a:bodyPr lIns="0" tIns="0" rIns="0" bIns="0"/>
          <a:lstStyle/>
          <a:p>
            <a:pPr lvl="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8" name="Shape 58"/>
          <p:cNvSpPr/>
          <p:nvPr/>
        </p:nvSpPr>
        <p:spPr>
          <a:xfrm>
            <a:off x="7848600" y="2667000"/>
            <a:ext cx="1588" cy="2057400"/>
          </a:xfrm>
          <a:prstGeom prst="line">
            <a:avLst/>
          </a:prstGeom>
          <a:ln w="57240" cap="sq">
            <a:solidFill/>
            <a:miter/>
          </a:ln>
        </p:spPr>
        <p:txBody>
          <a:bodyPr lIns="0" tIns="0" rIns="0" bIns="0"/>
          <a:lstStyle/>
          <a:p>
            <a:pPr lvl="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9" name="Shape 59"/>
          <p:cNvSpPr/>
          <p:nvPr/>
        </p:nvSpPr>
        <p:spPr>
          <a:xfrm>
            <a:off x="4876799" y="2667000"/>
            <a:ext cx="1589" cy="2057400"/>
          </a:xfrm>
          <a:prstGeom prst="line">
            <a:avLst/>
          </a:prstGeom>
          <a:ln w="57240" cap="sq">
            <a:solidFill/>
            <a:miter/>
          </a:ln>
        </p:spPr>
        <p:txBody>
          <a:bodyPr lIns="0" tIns="0" rIns="0" bIns="0"/>
          <a:lstStyle/>
          <a:p>
            <a:pPr lvl="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60" name="Shape 60"/>
          <p:cNvSpPr/>
          <p:nvPr/>
        </p:nvSpPr>
        <p:spPr>
          <a:xfrm>
            <a:off x="4572000" y="5410199"/>
            <a:ext cx="1588" cy="1219202"/>
          </a:xfrm>
          <a:prstGeom prst="line">
            <a:avLst/>
          </a:prstGeom>
          <a:ln w="57240" cap="sq">
            <a:solidFill/>
            <a:miter/>
          </a:ln>
        </p:spPr>
        <p:txBody>
          <a:bodyPr lIns="0" tIns="0" rIns="0" bIns="0"/>
          <a:lstStyle/>
          <a:p>
            <a:pPr lvl="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61" name="Shape 61"/>
          <p:cNvSpPr/>
          <p:nvPr/>
        </p:nvSpPr>
        <p:spPr>
          <a:xfrm>
            <a:off x="762000" y="4800600"/>
            <a:ext cx="1044575" cy="290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>
              <a:spcBef>
                <a:spcPts val="8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/>
            </a:pPr>
            <a:r>
              <a:rPr sz="1400"/>
              <a:t>Operands</a:t>
            </a:r>
          </a:p>
        </p:txBody>
      </p:sp>
      <p:sp>
        <p:nvSpPr>
          <p:cNvPr id="62" name="Shape 62"/>
          <p:cNvSpPr/>
          <p:nvPr/>
        </p:nvSpPr>
        <p:spPr>
          <a:xfrm>
            <a:off x="1927225" y="4800600"/>
            <a:ext cx="1044575" cy="290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>
              <a:spcBef>
                <a:spcPts val="8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/>
            </a:pPr>
            <a:r>
              <a:rPr sz="1400"/>
              <a:t>Result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