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4" name="Shape 1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4" name="Shape 2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" name="Shape 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0" name="Shape 20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1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hape 22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Refresher - Data Types</a:t>
            </a:r>
          </a:p>
        </p:txBody>
      </p:sp>
      <p:pic>
        <p:nvPicPr>
          <p:cNvPr id="27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2133600"/>
            <a:ext cx="7404100" cy="421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Shape 28"/>
          <p:cNvSpPr/>
          <p:nvPr/>
        </p:nvSpPr>
        <p:spPr>
          <a:xfrm>
            <a:off x="4937125" y="2514600"/>
            <a:ext cx="1207381" cy="377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In C: char</a:t>
            </a:r>
          </a:p>
        </p:txBody>
      </p:sp>
      <p:sp>
        <p:nvSpPr>
          <p:cNvPr id="29" name="Shape 29"/>
          <p:cNvSpPr/>
          <p:nvPr/>
        </p:nvSpPr>
        <p:spPr>
          <a:xfrm>
            <a:off x="4901840" y="3207794"/>
            <a:ext cx="1277950" cy="377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In C: short</a:t>
            </a:r>
          </a:p>
        </p:txBody>
      </p:sp>
      <p:sp>
        <p:nvSpPr>
          <p:cNvPr id="30" name="Shape 30"/>
          <p:cNvSpPr/>
          <p:nvPr/>
        </p:nvSpPr>
        <p:spPr>
          <a:xfrm>
            <a:off x="3850289" y="3900989"/>
            <a:ext cx="1532322" cy="377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In C: int/long</a:t>
            </a:r>
          </a:p>
        </p:txBody>
      </p:sp>
      <p:sp>
        <p:nvSpPr>
          <p:cNvPr id="31" name="Shape 31"/>
          <p:cNvSpPr/>
          <p:nvPr/>
        </p:nvSpPr>
        <p:spPr>
          <a:xfrm>
            <a:off x="1506537" y="4594183"/>
            <a:ext cx="2577592" cy="377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In C: double/long long</a:t>
            </a:r>
          </a:p>
        </p:txBody>
      </p:sp>
      <p:sp>
        <p:nvSpPr>
          <p:cNvPr id="32" name="Shape 32"/>
          <p:cNvSpPr/>
          <p:nvPr/>
        </p:nvSpPr>
        <p:spPr>
          <a:xfrm>
            <a:off x="930275" y="5257800"/>
            <a:ext cx="2168066" cy="669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?-&gt;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 C: long double?</a:t>
            </a:r>
          </a:p>
        </p:txBody>
      </p:sp>
      <p:sp>
        <p:nvSpPr>
          <p:cNvPr id="33" name="Shape 33"/>
          <p:cNvSpPr/>
          <p:nvPr/>
        </p:nvSpPr>
        <p:spPr>
          <a:xfrm>
            <a:off x="0" y="6137275"/>
            <a:ext cx="8187681" cy="748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marL="341312" indent="-339725">
              <a:spcBef>
                <a:spcPts val="3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200">
                <a:latin typeface="Arial"/>
                <a:ea typeface="Arial"/>
                <a:cs typeface="Arial"/>
                <a:sym typeface="Arial"/>
              </a:rPr>
              <a:t>Intel Vol 1 Sec 4.1 - page 4-1 - 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spcBef>
                <a:spcPts val="3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(All citations will be from the included June 2014 manual,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marL="341312" indent="-339725">
              <a:spcBef>
                <a:spcPts val="3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400">
                <a:latin typeface="Arial"/>
                <a:ea typeface="Arial"/>
                <a:cs typeface="Arial"/>
                <a:sym typeface="Arial"/>
              </a:rPr>
              <a:t>because things move around slightly between revisions)</a:t>
            </a:r>
          </a:p>
        </p:txBody>
      </p:sp>
      <p:sp>
        <p:nvSpPr>
          <p:cNvPr id="34" name="Shape 34"/>
          <p:cNvSpPr/>
          <p:nvPr/>
        </p:nvSpPr>
        <p:spPr>
          <a:xfrm>
            <a:off x="7737475" y="3951789"/>
            <a:ext cx="1472245" cy="5441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aka “DWORD”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  on Windows</a:t>
            </a:r>
          </a:p>
        </p:txBody>
      </p:sp>
      <p:sp>
        <p:nvSpPr>
          <p:cNvPr id="35" name="Shape 35"/>
          <p:cNvSpPr/>
          <p:nvPr/>
        </p:nvSpPr>
        <p:spPr>
          <a:xfrm>
            <a:off x="7737475" y="4619583"/>
            <a:ext cx="1483556" cy="5441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aka “QWORD”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  on Windows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85800" y="-2388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Refresher - Alt. Radices Decimal, Binary, Hexidecimal</a:t>
            </a:r>
          </a:p>
        </p:txBody>
      </p:sp>
      <p:graphicFrame>
        <p:nvGraphicFramePr>
          <p:cNvPr id="38" name="Table 38"/>
          <p:cNvGraphicFramePr/>
          <p:nvPr/>
        </p:nvGraphicFramePr>
        <p:xfrm>
          <a:off x="1143000" y="1905000"/>
          <a:ext cx="6859588" cy="911039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286529"/>
                <a:gridCol w="2286529"/>
                <a:gridCol w="2286529"/>
              </a:tblGrid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Decimal (base 10)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Binary (base 2)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Hex (base 16)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0000b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0001b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02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0010b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0x02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03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0011b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0x03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04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0100b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0x04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05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0101b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0x05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06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0110b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0x06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07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0111b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0x07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08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1000b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0x08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09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1001b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0x09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1010b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0x0A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1011b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12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1100b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0x0C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13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1101b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0x0D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14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1110b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0x0E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6318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15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1111b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200">
                          <a:latin typeface="Arial"/>
                          <a:ea typeface="Arial"/>
                          <a:cs typeface="Arial"/>
                        </a:rPr>
                        <a:t>0x0F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9" name="Shape 39"/>
          <p:cNvSpPr/>
          <p:nvPr/>
        </p:nvSpPr>
        <p:spPr>
          <a:xfrm>
            <a:off x="1163991" y="1288510"/>
            <a:ext cx="6781093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If you don’t know this, you must memorize tonight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4162" y="1189037"/>
            <a:ext cx="6035676" cy="4664076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/>
          <p:nvPr/>
        </p:nvSpPr>
        <p:spPr>
          <a:xfrm>
            <a:off x="621898" y="5974203"/>
            <a:ext cx="7900204" cy="764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defRPr sz="1800"/>
            </a:pPr>
            <a:r>
              <a:rPr sz="2400"/>
              <a:t>Maybe go practice here?</a:t>
            </a:r>
            <a:endParaRPr sz="2400"/>
          </a:p>
          <a:p>
            <a:pPr lvl="0" algn="ctr">
              <a:defRPr sz="1800"/>
            </a:pPr>
            <a:r>
              <a:rPr sz="2400"/>
              <a:t>http://forums.cisco.com/CertCom/game/binary_game_page.htm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685800" y="446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Refresher - Negative Numbers</a:t>
            </a:r>
          </a:p>
        </p:txBody>
      </p:sp>
      <p:sp>
        <p:nvSpPr>
          <p:cNvPr id="45" name="Shape 45"/>
          <p:cNvSpPr/>
          <p:nvPr/>
        </p:nvSpPr>
        <p:spPr>
          <a:xfrm>
            <a:off x="685800" y="1600200"/>
            <a:ext cx="7772400" cy="4738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Negative numbers are defined as the “two’s complement” of the positive number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“one’s complement” = flip all bits. 0-&gt;1, 1-&gt;0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“two’s complement” = one’s complement + 1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lnSpc>
                <a:spcPct val="90000"/>
              </a:lnSpc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0x01 to 0x7F positive byte, 0x80 to 0xFF negative byte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0x00000001 to 0x7FFFFFFF positive dword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0x80000000 to 0xFFFFFFFF negative dword</a:t>
            </a:r>
          </a:p>
        </p:txBody>
      </p:sp>
      <p:graphicFrame>
        <p:nvGraphicFramePr>
          <p:cNvPr id="46" name="Table 46"/>
          <p:cNvGraphicFramePr/>
          <p:nvPr/>
        </p:nvGraphicFramePr>
        <p:xfrm>
          <a:off x="762000" y="3276600"/>
          <a:ext cx="7850188" cy="267952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438893"/>
                <a:gridCol w="2438893"/>
                <a:gridCol w="2972401"/>
              </a:tblGrid>
              <a:tr h="398780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Number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One’s Comp.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Two’s Comp. (negative)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00000001b : 0x01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11111110b : 0xFE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11111111b : 0xFF : -1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00000100b : 0x04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11111011b : 0xFB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11111100b : 0xFC : -4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00011010b : 0x1A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11100101b : 0xE5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11100110b : 0xE6 : -26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398780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?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?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5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000">
                          <a:latin typeface="Arial"/>
                          <a:ea typeface="Arial"/>
                          <a:cs typeface="Arial"/>
                        </a:rPr>
                        <a:t>10110000b : 0xB0 : -?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685800" y="50952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Refresher - Boolean (“bitwise”) logic</a:t>
            </a:r>
          </a:p>
        </p:txBody>
      </p:sp>
      <p:graphicFrame>
        <p:nvGraphicFramePr>
          <p:cNvPr id="49" name="Table 49"/>
          <p:cNvGraphicFramePr/>
          <p:nvPr/>
        </p:nvGraphicFramePr>
        <p:xfrm>
          <a:off x="838200" y="2667000"/>
          <a:ext cx="1677988" cy="21436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9329"/>
                <a:gridCol w="559329"/>
                <a:gridCol w="559329"/>
              </a:tblGrid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0" name="Table 50"/>
          <p:cNvGraphicFramePr/>
          <p:nvPr/>
        </p:nvGraphicFramePr>
        <p:xfrm>
          <a:off x="3733800" y="2667000"/>
          <a:ext cx="1677988" cy="21436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9329"/>
                <a:gridCol w="559329"/>
                <a:gridCol w="559329"/>
              </a:tblGrid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1" name="Table 51"/>
          <p:cNvGraphicFramePr/>
          <p:nvPr/>
        </p:nvGraphicFramePr>
        <p:xfrm>
          <a:off x="6705600" y="2667000"/>
          <a:ext cx="1677988" cy="21436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9329"/>
                <a:gridCol w="559329"/>
                <a:gridCol w="559329"/>
              </a:tblGrid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2" name="Table 52"/>
          <p:cNvGraphicFramePr/>
          <p:nvPr/>
        </p:nvGraphicFramePr>
        <p:xfrm>
          <a:off x="4076700" y="5410200"/>
          <a:ext cx="1030288" cy="122078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15143"/>
                <a:gridCol w="515143"/>
              </a:tblGrid>
              <a:tr h="61039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61039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3" name="Shape 53"/>
          <p:cNvSpPr/>
          <p:nvPr/>
        </p:nvSpPr>
        <p:spPr>
          <a:xfrm>
            <a:off x="1044575" y="2097087"/>
            <a:ext cx="1410184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AND   “&amp;”</a:t>
            </a:r>
          </a:p>
        </p:txBody>
      </p:sp>
      <p:sp>
        <p:nvSpPr>
          <p:cNvPr id="54" name="Shape 54"/>
          <p:cNvSpPr/>
          <p:nvPr/>
        </p:nvSpPr>
        <p:spPr>
          <a:xfrm>
            <a:off x="4056062" y="2133600"/>
            <a:ext cx="118441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OR    “|”</a:t>
            </a:r>
          </a:p>
        </p:txBody>
      </p:sp>
      <p:sp>
        <p:nvSpPr>
          <p:cNvPr id="55" name="Shape 55"/>
          <p:cNvSpPr/>
          <p:nvPr/>
        </p:nvSpPr>
        <p:spPr>
          <a:xfrm>
            <a:off x="6913562" y="2097087"/>
            <a:ext cx="1366875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XOR   “^”</a:t>
            </a:r>
          </a:p>
        </p:txBody>
      </p:sp>
      <p:sp>
        <p:nvSpPr>
          <p:cNvPr id="56" name="Shape 56"/>
          <p:cNvSpPr/>
          <p:nvPr/>
        </p:nvSpPr>
        <p:spPr>
          <a:xfrm>
            <a:off x="3890962" y="4953000"/>
            <a:ext cx="120986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NOT “~”</a:t>
            </a:r>
          </a:p>
        </p:txBody>
      </p:sp>
      <p:sp>
        <p:nvSpPr>
          <p:cNvPr id="57" name="Shape 57"/>
          <p:cNvSpPr/>
          <p:nvPr/>
        </p:nvSpPr>
        <p:spPr>
          <a:xfrm>
            <a:off x="1981199" y="2667000"/>
            <a:ext cx="1589" cy="2057400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7848600" y="2667000"/>
            <a:ext cx="1588" cy="2057400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4876799" y="2667000"/>
            <a:ext cx="1589" cy="2057400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0" name="Shape 60"/>
          <p:cNvSpPr/>
          <p:nvPr/>
        </p:nvSpPr>
        <p:spPr>
          <a:xfrm>
            <a:off x="4572000" y="5410199"/>
            <a:ext cx="1588" cy="1219202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1" name="Shape 61"/>
          <p:cNvSpPr/>
          <p:nvPr/>
        </p:nvSpPr>
        <p:spPr>
          <a:xfrm>
            <a:off x="762000" y="4800600"/>
            <a:ext cx="1044575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1400"/>
              <a:t>Operands</a:t>
            </a:r>
          </a:p>
        </p:txBody>
      </p:sp>
      <p:sp>
        <p:nvSpPr>
          <p:cNvPr id="62" name="Shape 62"/>
          <p:cNvSpPr/>
          <p:nvPr/>
        </p:nvSpPr>
        <p:spPr>
          <a:xfrm>
            <a:off x="1927225" y="4800600"/>
            <a:ext cx="1044575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1400"/>
              <a:t>Result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