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Lst>
  <p:sldSz cx="9144000" cy="6858000"/>
  <p:notesSz cx="6858000" cy="9144000"/>
  <p:defaultTextStyle>
    <a:lvl1pPr defTabSz="457200">
      <a:defRPr sz="2400">
        <a:latin typeface="Times New Roman"/>
        <a:ea typeface="Times New Roman"/>
        <a:cs typeface="Times New Roman"/>
        <a:sym typeface="Times New Roman"/>
      </a:defRPr>
    </a:lvl1pPr>
    <a:lvl2pPr indent="457200" defTabSz="457200">
      <a:defRPr sz="2400">
        <a:latin typeface="Times New Roman"/>
        <a:ea typeface="Times New Roman"/>
        <a:cs typeface="Times New Roman"/>
        <a:sym typeface="Times New Roman"/>
      </a:defRPr>
    </a:lvl2pPr>
    <a:lvl3pPr indent="914400" defTabSz="457200">
      <a:defRPr sz="2400">
        <a:latin typeface="Times New Roman"/>
        <a:ea typeface="Times New Roman"/>
        <a:cs typeface="Times New Roman"/>
        <a:sym typeface="Times New Roman"/>
      </a:defRPr>
    </a:lvl3pPr>
    <a:lvl4pPr indent="1371600" defTabSz="457200">
      <a:defRPr sz="2400">
        <a:latin typeface="Times New Roman"/>
        <a:ea typeface="Times New Roman"/>
        <a:cs typeface="Times New Roman"/>
        <a:sym typeface="Times New Roman"/>
      </a:defRPr>
    </a:lvl4pPr>
    <a:lvl5pPr indent="1828800" defTabSz="457200">
      <a:defRPr sz="2400">
        <a:latin typeface="Times New Roman"/>
        <a:ea typeface="Times New Roman"/>
        <a:cs typeface="Times New Roman"/>
        <a:sym typeface="Times New Roman"/>
      </a:defRPr>
    </a:lvl5pPr>
    <a:lvl6pPr defTabSz="457200">
      <a:defRPr sz="2400">
        <a:latin typeface="Times New Roman"/>
        <a:ea typeface="Times New Roman"/>
        <a:cs typeface="Times New Roman"/>
        <a:sym typeface="Times New Roman"/>
      </a:defRPr>
    </a:lvl6pPr>
    <a:lvl7pPr defTabSz="457200">
      <a:defRPr sz="2400">
        <a:latin typeface="Times New Roman"/>
        <a:ea typeface="Times New Roman"/>
        <a:cs typeface="Times New Roman"/>
        <a:sym typeface="Times New Roman"/>
      </a:defRPr>
    </a:lvl7pPr>
    <a:lvl8pPr defTabSz="457200">
      <a:defRPr sz="2400">
        <a:latin typeface="Times New Roman"/>
        <a:ea typeface="Times New Roman"/>
        <a:cs typeface="Times New Roman"/>
        <a:sym typeface="Times New Roman"/>
      </a:defRPr>
    </a:lvl8pPr>
    <a:lvl9pPr defTabSz="457200">
      <a:defRPr sz="2400">
        <a:latin typeface="Times New Roman"/>
        <a:ea typeface="Times New Roman"/>
        <a:cs typeface="Times New Roman"/>
        <a:sym typeface="Times New Roman"/>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b="def" i="def"/>
      <a:tcStyle>
        <a:tcBdr/>
        <a:fill>
          <a:solidFill>
            <a:srgbClr val="E6F6EF"/>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b="def" i="def"/>
      <a:tcStyle>
        <a:tcBdr/>
        <a:fill>
          <a:solidFill>
            <a:srgbClr val="FFFFFF"/>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b="def" i="def"/>
      <a:tcStyle>
        <a:tcBdr/>
        <a:fill>
          <a:solidFill>
            <a:srgbClr val="E7E7F3"/>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firstRow>
  </a:tblStyle>
  <a:tblStyle styleId="{CF821DB8-F4EB-4A41-A1BA-3FCAFE7338EE}" styleName="">
    <a:tblBg/>
    <a:wholeTbl>
      <a:tcTxStyle b="on" i="on">
        <a:font>
          <a:latin typeface="Times New Roman"/>
          <a:ea typeface="Times New Roman"/>
          <a:cs typeface="Times New Roman"/>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n">
        <a:font>
          <a:latin typeface="Times New Roman"/>
          <a:ea typeface="Times New Roman"/>
          <a:cs typeface="Times New Roman"/>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Times New Roman"/>
          <a:ea typeface="Times New Roman"/>
          <a:cs typeface="Times New Roman"/>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Times New Roman"/>
          <a:ea typeface="Times New Roman"/>
          <a:cs typeface="Times New Roman"/>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Times New Roman"/>
          <a:ea typeface="Times New Roman"/>
          <a:cs typeface="Times New Roman"/>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b="def" i="def"/>
      <a:tcStyle>
        <a:tcBdr/>
        <a:fill>
          <a:solidFill>
            <a:srgbClr val="E6E6E6"/>
          </a:solidFill>
        </a:fill>
      </a:tcStyle>
    </a:band2H>
    <a:firstCol>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Times New Roman"/>
          <a:ea typeface="Times New Roman"/>
          <a:cs typeface="Times New Roman"/>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b="def" i="def"/>
      <a:tcStyle>
        <a:tcBdr/>
        <a:fill>
          <a:solidFill>
            <a:srgbClr val="FFFFFF"/>
          </a:solidFill>
        </a:fill>
      </a:tcStyle>
    </a:band2H>
    <a:firstCol>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Times New Roman"/>
          <a:ea typeface="Times New Roman"/>
          <a:cs typeface="Times New Roman"/>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hape 13"/>
          <p:cNvSpPr/>
          <p:nvPr>
            <p:ph type="sldImg"/>
          </p:nvPr>
        </p:nvSpPr>
        <p:spPr>
          <a:xfrm>
            <a:off x="1143000" y="685800"/>
            <a:ext cx="4572000" cy="3429000"/>
          </a:xfrm>
          <a:prstGeom prst="rect">
            <a:avLst/>
          </a:prstGeom>
        </p:spPr>
        <p:txBody>
          <a:bodyPr/>
          <a:lstStyle/>
          <a:p>
            <a:pPr lvl="0"/>
          </a:p>
        </p:txBody>
      </p:sp>
      <p:sp>
        <p:nvSpPr>
          <p:cNvPr id="14" name="Shape 14"/>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2.xml.rels><?xml version="1.0" encoding="UTF-8" standalone="yes"?><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 Id="rId3" Type="http://schemas.openxmlformats.org/officeDocument/2006/relationships/hyperlink" Target="http://msdn.microsoft.com/en-us/library/9z1stfyw.aspx" TargetMode="External"/></Relationships>

</file>

<file path=ppt/notesSlides/_rels/notesSlide3.xml.rels><?xml version="1.0" encoding="UTF-8" standalone="yes"?><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 Id="rId3" Type="http://schemas.openxmlformats.org/officeDocument/2006/relationships/hyperlink" Target="http://msdn.microsoft.com/en-us/library/6t169e9c.aspx" TargetMode="External"/><Relationship Id="rId4" Type="http://schemas.openxmlformats.org/officeDocument/2006/relationships/hyperlink" Target="http://msdn.microsoft.com/en-us/library/9z1stfyw.aspx" TargetMode="External"/></Relationships>

</file>

<file path=ppt/notesSlides/_rels/notesSlide4.xml.rels><?xml version="1.0" encoding="UTF-8" standalone="yes"?><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Relationships>

</file>

<file path=ppt/notesSlides/_rels/notesSlide5.xml.rels><?xml version="1.0" encoding="UTF-8" standalone="yes"?><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 name="Shape 23"/>
          <p:cNvSpPr/>
          <p:nvPr>
            <p:ph type="sldImg"/>
          </p:nvPr>
        </p:nvSpPr>
        <p:spPr>
          <a:prstGeom prst="rect">
            <a:avLst/>
          </a:prstGeom>
        </p:spPr>
        <p:txBody>
          <a:bodyPr/>
          <a:lstStyle/>
          <a:p>
            <a:pPr lvl="0"/>
          </a:p>
        </p:txBody>
      </p:sp>
      <p:sp>
        <p:nvSpPr>
          <p:cNvPr id="24" name="Shape 24"/>
          <p:cNvSpPr/>
          <p:nvPr>
            <p:ph type="body" sz="quarter" idx="1"/>
          </p:nvPr>
        </p:nvSpPr>
        <p:spPr>
          <a:prstGeom prst="rect">
            <a:avLst/>
          </a:prstGeom>
        </p:spPr>
        <p:txBody>
          <a:bodyPr/>
          <a:lstStyle/>
          <a:p>
            <a:pPr lvl="0">
              <a:defRPr sz="1800"/>
            </a:pPr>
            <a:r>
              <a:rPr sz="2400"/>
              <a:t>Attribution condition: You must indicate that derivative work</a:t>
            </a:r>
            <a:endParaRPr sz="2400"/>
          </a:p>
          <a:p>
            <a:pPr lvl="0">
              <a:defRPr sz="1800"/>
            </a:pPr>
            <a:r>
              <a:rPr sz="2400"/>
              <a:t>"Is derived from Xeno Kovah's ‘Intro x86-64’ class, available at http://OpenSecurityTraining.info/IntroX86-64.html"</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1" name="Shape 121"/>
          <p:cNvSpPr/>
          <p:nvPr>
            <p:ph type="sldImg"/>
          </p:nvPr>
        </p:nvSpPr>
        <p:spPr>
          <a:prstGeom prst="rect">
            <a:avLst/>
          </a:prstGeom>
        </p:spPr>
        <p:txBody>
          <a:bodyPr/>
          <a:lstStyle/>
          <a:p>
            <a:pPr lvl="0"/>
          </a:p>
        </p:txBody>
      </p:sp>
      <p:sp>
        <p:nvSpPr>
          <p:cNvPr id="122" name="Shape 122"/>
          <p:cNvSpPr/>
          <p:nvPr>
            <p:ph type="body" sz="quarter" idx="1"/>
          </p:nvPr>
        </p:nvSpPr>
        <p:spPr>
          <a:prstGeom prst="rect">
            <a:avLst/>
          </a:prstGeom>
        </p:spPr>
        <p:txBody>
          <a:bodyPr/>
          <a:lstStyle>
            <a:lvl1pPr>
              <a:defRPr u="sng">
                <a:solidFill>
                  <a:srgbClr val="CCCCFF"/>
                </a:solidFill>
                <a:uFill>
                  <a:solidFill>
                    <a:srgbClr val="CCCCFF"/>
                  </a:solidFill>
                </a:uFill>
                <a:hlinkClick r:id="rId3" invalidUrl="" action="" tgtFrame="" tooltip="" history="1" highlightClick="0" endSnd="0"/>
              </a:defRPr>
            </a:lvl1pPr>
          </a:lstStyle>
          <a:p>
            <a:pPr lvl="0">
              <a:defRPr sz="1800" u="none">
                <a:solidFill>
                  <a:srgbClr val="000000"/>
                </a:solidFill>
                <a:uFillTx/>
              </a:defRPr>
            </a:pPr>
            <a:r>
              <a:rPr sz="2400" u="sng">
                <a:solidFill>
                  <a:srgbClr val="CCCCFF"/>
                </a:solidFill>
                <a:uFill>
                  <a:solidFill>
                    <a:srgbClr val="CCCCFF"/>
                  </a:solidFill>
                </a:uFill>
                <a:hlinkClick r:id="rId3" invalidUrl="" action="" tgtFrame="" tooltip="" history="1" highlightClick="0" endSnd="0"/>
              </a:rPr>
              <a:t>http://msdn.microsoft.com/en-us/library/9z1stfyw.aspx</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0" name="Shape 130"/>
          <p:cNvSpPr/>
          <p:nvPr>
            <p:ph type="sldImg"/>
          </p:nvPr>
        </p:nvSpPr>
        <p:spPr>
          <a:prstGeom prst="rect">
            <a:avLst/>
          </a:prstGeom>
        </p:spPr>
        <p:txBody>
          <a:bodyPr/>
          <a:lstStyle/>
          <a:p>
            <a:pPr lvl="0"/>
          </a:p>
        </p:txBody>
      </p:sp>
      <p:sp>
        <p:nvSpPr>
          <p:cNvPr id="131" name="Shape 131"/>
          <p:cNvSpPr/>
          <p:nvPr>
            <p:ph type="body" sz="quarter" idx="1"/>
          </p:nvPr>
        </p:nvSpPr>
        <p:spPr>
          <a:prstGeom prst="rect">
            <a:avLst/>
          </a:prstGeom>
        </p:spPr>
        <p:txBody>
          <a:bodyPr/>
          <a:lstStyle/>
          <a:p>
            <a:pPr lvl="0">
              <a:defRPr sz="1800"/>
            </a:pPr>
            <a:r>
              <a:rPr sz="2400" u="sng">
                <a:solidFill>
                  <a:srgbClr val="CCCCFF"/>
                </a:solidFill>
                <a:uFill>
                  <a:solidFill>
                    <a:srgbClr val="CCCCFF"/>
                  </a:solidFill>
                </a:uFill>
                <a:hlinkClick r:id="rId3" invalidUrl="" action="" tgtFrame="" tooltip="" history="1" highlightClick="0" endSnd="0"/>
              </a:rPr>
              <a:t>http://msdn.microsoft.com/en-us/library/6t169e9c.aspx</a:t>
            </a:r>
            <a:endParaRPr sz="2400"/>
          </a:p>
          <a:p>
            <a:pPr lvl="0">
              <a:defRPr sz="1800"/>
            </a:pPr>
            <a:r>
              <a:rPr sz="2400" u="sng">
                <a:solidFill>
                  <a:srgbClr val="CCCCFF"/>
                </a:solidFill>
                <a:uFill>
                  <a:solidFill>
                    <a:srgbClr val="CCCCFF"/>
                  </a:solidFill>
                </a:uFill>
                <a:hlinkClick r:id="rId4" invalidUrl="" action="" tgtFrame="" tooltip="" history="1" highlightClick="0" endSnd="0"/>
              </a:rPr>
              <a:t>http://msdn.microsoft.com/en-us/library/9z1stfyw.aspx</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5" name="Shape 145"/>
          <p:cNvSpPr/>
          <p:nvPr>
            <p:ph type="sldImg"/>
          </p:nvPr>
        </p:nvSpPr>
        <p:spPr>
          <a:prstGeom prst="rect">
            <a:avLst/>
          </a:prstGeom>
        </p:spPr>
        <p:txBody>
          <a:bodyPr/>
          <a:lstStyle/>
          <a:p>
            <a:pPr lvl="0"/>
          </a:p>
        </p:txBody>
      </p:sp>
      <p:sp>
        <p:nvSpPr>
          <p:cNvPr id="146" name="Shape 146"/>
          <p:cNvSpPr/>
          <p:nvPr>
            <p:ph type="body" sz="quarter" idx="1"/>
          </p:nvPr>
        </p:nvSpPr>
        <p:spPr>
          <a:prstGeom prst="rect">
            <a:avLst/>
          </a:prstGeom>
        </p:spPr>
        <p:txBody>
          <a:bodyPr/>
          <a:lstStyle/>
          <a:p>
            <a:pPr lvl="0">
              <a:defRPr sz="1800"/>
            </a:pPr>
            <a:r>
              <a:rPr sz="2400"/>
              <a:t>note to scornwell: maybe a simple game here like:</a:t>
            </a:r>
            <a:endParaRPr sz="2400"/>
          </a:p>
          <a:p>
            <a:pPr lvl="0">
              <a:defRPr sz="1800"/>
            </a:pPr>
            <a:r>
              <a:rPr sz="2400"/>
              <a:t>“DIL is the 8 least-significant-bit access for which 64 bit register?” (RDI)</a:t>
            </a:r>
            <a:endParaRPr sz="2400"/>
          </a:p>
          <a:p>
            <a:pPr lvl="0">
              <a:defRPr sz="1800"/>
            </a:pPr>
            <a:r>
              <a:rPr sz="2400"/>
              <a:t>“What is the word-sized access register for R14 called?” (R14W)</a:t>
            </a:r>
            <a:endParaRPr sz="2400"/>
          </a:p>
          <a:p>
            <a:pPr lvl="0">
              <a:defRPr sz="1800"/>
            </a:pPr>
            <a:r>
              <a:rPr sz="2400"/>
              <a:t>“What is the 16 bit access for R14 called?” (R14W)</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9" name="Shape 199"/>
          <p:cNvSpPr/>
          <p:nvPr>
            <p:ph type="sldImg"/>
          </p:nvPr>
        </p:nvSpPr>
        <p:spPr>
          <a:prstGeom prst="rect">
            <a:avLst/>
          </a:prstGeom>
        </p:spPr>
        <p:txBody>
          <a:bodyPr/>
          <a:lstStyle/>
          <a:p>
            <a:pPr lvl="0"/>
          </a:p>
        </p:txBody>
      </p:sp>
      <p:sp>
        <p:nvSpPr>
          <p:cNvPr id="200" name="Shape 200"/>
          <p:cNvSpPr/>
          <p:nvPr>
            <p:ph type="body" sz="quarter" idx="1"/>
          </p:nvPr>
        </p:nvSpPr>
        <p:spPr>
          <a:prstGeom prst="rect">
            <a:avLst/>
          </a:prstGeom>
        </p:spPr>
        <p:txBody>
          <a:bodyPr/>
          <a:lstStyle/>
          <a:p>
            <a:pPr lvl="0">
              <a:defRPr sz="1800"/>
            </a:pPr>
            <a:r>
              <a:rPr sz="2400"/>
              <a:t>Note to scornwell: In one-step, three-step, we can teach PF and AF-based jumps in the later advanced rounds. It should start with SF/ZF-based ones, then move on to CF/OF-based ones, and then eventually PF/AF-based ones</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6" name="Shape 6"/>
          <p:cNvSpPr/>
          <p:nvPr>
            <p:ph type="sldNum" sz="quarter" idx="2"/>
          </p:nvPr>
        </p:nvSpPr>
        <p:spPr>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8" name="Shape 8"/>
          <p:cNvSpPr/>
          <p:nvPr>
            <p:ph type="sldNum" sz="quarter" idx="2"/>
          </p:nvPr>
        </p:nvSpPr>
        <p:spPr>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
        <p:nvSpPr>
          <p:cNvPr id="9" name="Shape 9"/>
          <p:cNvSpPr/>
          <p:nvPr>
            <p:ph type="title"/>
          </p:nvPr>
        </p:nvSpPr>
        <p:spPr>
          <a:prstGeom prst="rect">
            <a:avLst/>
          </a:prstGeom>
        </p:spPr>
        <p:txBody>
          <a:bodyPr/>
          <a:lstStyle/>
          <a:p>
            <a:pPr lvl="0">
              <a:defRPr sz="1800"/>
            </a:pPr>
            <a:r>
              <a:rPr sz="4400"/>
              <a:t>Title Text</a:t>
            </a:r>
          </a:p>
        </p:txBody>
      </p:sp>
      <p:sp>
        <p:nvSpPr>
          <p:cNvPr id="10" name="Shape 10"/>
          <p:cNvSpPr/>
          <p:nvPr>
            <p:ph type="body" idx="1"/>
          </p:nvPr>
        </p:nvSpPr>
        <p:spPr>
          <a:prstGeom prst="rect">
            <a:avLst/>
          </a:prstGeom>
        </p:spPr>
        <p:txBody>
          <a:body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12" name="Shape 12"/>
          <p:cNvSpPr/>
          <p:nvPr>
            <p:ph type="sldNum" sz="quarter" idx="2"/>
          </p:nvPr>
        </p:nvSpPr>
        <p:spPr>
          <a:xfrm>
            <a:off x="6553200" y="6248400"/>
            <a:ext cx="1903413" cy="439229"/>
          </a:xfrm>
          <a:prstGeom prst="rect">
            <a:avLst/>
          </a:prstGeom>
        </p:spPr>
        <p:txBody>
          <a:bodyPr lIns="0" tIns="0" rIns="0" bIns="0"/>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fld id="{86CB4B4D-7CA3-9044-876B-883B54F8677D}" type="slidenum"/>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sldNum" sz="quarter" idx="2"/>
          </p:nvPr>
        </p:nvSpPr>
        <p:spPr>
          <a:xfrm>
            <a:off x="7223125" y="6397625"/>
            <a:ext cx="1903413" cy="439229"/>
          </a:xfrm>
          <a:prstGeom prst="rect">
            <a:avLst/>
          </a:prstGeom>
          <a:ln w="12700">
            <a:miter lim="400000"/>
          </a:ln>
        </p:spPr>
        <p:txBody>
          <a:bodyPr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fld id="{86CB4B4D-7CA3-9044-876B-883B54F8677D}" type="slidenum"/>
          </a:p>
        </p:txBody>
      </p:sp>
      <p:sp>
        <p:nvSpPr>
          <p:cNvPr id="3" name="Shape 3"/>
          <p:cNvSpPr/>
          <p:nvPr>
            <p:ph type="title"/>
          </p:nvPr>
        </p:nvSpPr>
        <p:spPr>
          <a:xfrm>
            <a:off x="685800" y="1844675"/>
            <a:ext cx="7772400" cy="2041525"/>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nchor="ctr"/>
          <a:lstStyle/>
          <a:p>
            <a:pPr lvl="0">
              <a:defRPr sz="1800"/>
            </a:pPr>
            <a:r>
              <a:rPr sz="4400"/>
              <a:t>Title Text</a:t>
            </a:r>
          </a:p>
        </p:txBody>
      </p:sp>
      <p:sp>
        <p:nvSpPr>
          <p:cNvPr id="4" name="Shape 4"/>
          <p:cNvSpPr/>
          <p:nvPr>
            <p:ph type="body" idx="1"/>
          </p:nvPr>
        </p:nvSpPr>
        <p:spPr>
          <a:xfrm>
            <a:off x="1371600" y="3886200"/>
            <a:ext cx="6400800" cy="2971800"/>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Lst>
  <p:transition spd="med" advClick="1"/>
  <p:txStyles>
    <p:titleStyle>
      <a:lvl1pPr algn="ctr" defTabSz="457200">
        <a:defRPr sz="4400">
          <a:latin typeface="Arial"/>
          <a:ea typeface="Arial"/>
          <a:cs typeface="Arial"/>
          <a:sym typeface="Arial"/>
        </a:defRPr>
      </a:lvl1pPr>
      <a:lvl2pPr algn="ctr" defTabSz="457200">
        <a:defRPr sz="4400">
          <a:latin typeface="Arial"/>
          <a:ea typeface="Arial"/>
          <a:cs typeface="Arial"/>
          <a:sym typeface="Arial"/>
        </a:defRPr>
      </a:lvl2pPr>
      <a:lvl3pPr algn="ctr" defTabSz="457200">
        <a:defRPr sz="4400">
          <a:latin typeface="Arial"/>
          <a:ea typeface="Arial"/>
          <a:cs typeface="Arial"/>
          <a:sym typeface="Arial"/>
        </a:defRPr>
      </a:lvl3pPr>
      <a:lvl4pPr algn="ctr" defTabSz="457200">
        <a:defRPr sz="4400">
          <a:latin typeface="Arial"/>
          <a:ea typeface="Arial"/>
          <a:cs typeface="Arial"/>
          <a:sym typeface="Arial"/>
        </a:defRPr>
      </a:lvl4pPr>
      <a:lvl5pPr algn="ctr" defTabSz="457200">
        <a:defRPr sz="4400">
          <a:latin typeface="Arial"/>
          <a:ea typeface="Arial"/>
          <a:cs typeface="Arial"/>
          <a:sym typeface="Arial"/>
        </a:defRPr>
      </a:lvl5pPr>
      <a:lvl6pPr indent="457200" algn="ctr" defTabSz="457200">
        <a:defRPr sz="4400">
          <a:latin typeface="Arial"/>
          <a:ea typeface="Arial"/>
          <a:cs typeface="Arial"/>
          <a:sym typeface="Arial"/>
        </a:defRPr>
      </a:lvl6pPr>
      <a:lvl7pPr indent="914400" algn="ctr" defTabSz="457200">
        <a:defRPr sz="4400">
          <a:latin typeface="Arial"/>
          <a:ea typeface="Arial"/>
          <a:cs typeface="Arial"/>
          <a:sym typeface="Arial"/>
        </a:defRPr>
      </a:lvl7pPr>
      <a:lvl8pPr indent="1371600" algn="ctr" defTabSz="457200">
        <a:defRPr sz="4400">
          <a:latin typeface="Arial"/>
          <a:ea typeface="Arial"/>
          <a:cs typeface="Arial"/>
          <a:sym typeface="Arial"/>
        </a:defRPr>
      </a:lvl8pPr>
      <a:lvl9pPr indent="1828800" algn="ctr" defTabSz="457200">
        <a:defRPr sz="4400">
          <a:latin typeface="Arial"/>
          <a:ea typeface="Arial"/>
          <a:cs typeface="Arial"/>
          <a:sym typeface="Arial"/>
        </a:defRPr>
      </a:lvl9pPr>
    </p:titleStyle>
    <p:bodyStyle>
      <a:lvl1pPr marL="342900" indent="-342900" algn="ctr" defTabSz="457200">
        <a:spcBef>
          <a:spcPts val="800"/>
        </a:spcBef>
        <a:defRPr sz="3200">
          <a:latin typeface="Arial"/>
          <a:ea typeface="Arial"/>
          <a:cs typeface="Arial"/>
          <a:sym typeface="Arial"/>
        </a:defRPr>
      </a:lvl1pPr>
      <a:lvl2pPr marL="342900" indent="114300" algn="ctr" defTabSz="457200">
        <a:spcBef>
          <a:spcPts val="800"/>
        </a:spcBef>
        <a:defRPr sz="3200">
          <a:latin typeface="Arial"/>
          <a:ea typeface="Arial"/>
          <a:cs typeface="Arial"/>
          <a:sym typeface="Arial"/>
        </a:defRPr>
      </a:lvl2pPr>
      <a:lvl3pPr marL="342900" indent="571500" algn="ctr" defTabSz="457200">
        <a:spcBef>
          <a:spcPts val="800"/>
        </a:spcBef>
        <a:defRPr sz="3200">
          <a:latin typeface="Arial"/>
          <a:ea typeface="Arial"/>
          <a:cs typeface="Arial"/>
          <a:sym typeface="Arial"/>
        </a:defRPr>
      </a:lvl3pPr>
      <a:lvl4pPr marL="342900" indent="1028700" algn="ctr" defTabSz="457200">
        <a:spcBef>
          <a:spcPts val="800"/>
        </a:spcBef>
        <a:defRPr sz="3200">
          <a:latin typeface="Arial"/>
          <a:ea typeface="Arial"/>
          <a:cs typeface="Arial"/>
          <a:sym typeface="Arial"/>
        </a:defRPr>
      </a:lvl4pPr>
      <a:lvl5pPr marL="342900" indent="1485900" algn="ctr" defTabSz="457200">
        <a:spcBef>
          <a:spcPts val="800"/>
        </a:spcBef>
        <a:defRPr sz="3200">
          <a:latin typeface="Arial"/>
          <a:ea typeface="Arial"/>
          <a:cs typeface="Arial"/>
          <a:sym typeface="Arial"/>
        </a:defRPr>
      </a:lvl5pPr>
      <a:lvl6pPr marL="342900" indent="1943100" algn="ctr" defTabSz="457200">
        <a:spcBef>
          <a:spcPts val="800"/>
        </a:spcBef>
        <a:defRPr sz="3200">
          <a:latin typeface="Arial"/>
          <a:ea typeface="Arial"/>
          <a:cs typeface="Arial"/>
          <a:sym typeface="Arial"/>
        </a:defRPr>
      </a:lvl6pPr>
      <a:lvl7pPr marL="342900" indent="2400300" algn="ctr" defTabSz="457200">
        <a:spcBef>
          <a:spcPts val="800"/>
        </a:spcBef>
        <a:defRPr sz="3200">
          <a:latin typeface="Arial"/>
          <a:ea typeface="Arial"/>
          <a:cs typeface="Arial"/>
          <a:sym typeface="Arial"/>
        </a:defRPr>
      </a:lvl7pPr>
      <a:lvl8pPr marL="342900" indent="2857500" algn="ctr" defTabSz="457200">
        <a:spcBef>
          <a:spcPts val="800"/>
        </a:spcBef>
        <a:defRPr sz="3200">
          <a:latin typeface="Arial"/>
          <a:ea typeface="Arial"/>
          <a:cs typeface="Arial"/>
          <a:sym typeface="Arial"/>
        </a:defRPr>
      </a:lvl8pPr>
      <a:lvl9pPr marL="342900" indent="3314700" algn="ctr" defTabSz="457200">
        <a:spcBef>
          <a:spcPts val="800"/>
        </a:spcBef>
        <a:defRPr sz="3200">
          <a:latin typeface="Arial"/>
          <a:ea typeface="Arial"/>
          <a:cs typeface="Arial"/>
          <a:sym typeface="Arial"/>
        </a:defRPr>
      </a:lvl9pPr>
    </p:bodyStyle>
    <p:otherStyle>
      <a:lvl1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1pPr>
      <a:lvl2pPr indent="457200"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2pPr>
      <a:lvl3pPr indent="914400"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3pPr>
      <a:lvl4pPr indent="1371600"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4pPr>
      <a:lvl5pPr indent="1828800"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5pPr>
      <a:lvl6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6pPr>
      <a:lvl7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7pPr>
      <a:lvl8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8pPr>
      <a:lvl9pPr defTabSz="457200">
        <a:tabLst>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pn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6.png"/><Relationship Id="rId3" Type="http://schemas.openxmlformats.org/officeDocument/2006/relationships/image" Target="../media/image7.png"/></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8.png"/></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9.png"/></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 Id="rId3" Type="http://schemas.openxmlformats.org/officeDocument/2006/relationships/image" Target="../media/image4.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 name="Shape 16"/>
          <p:cNvSpPr/>
          <p:nvPr>
            <p:ph type="title"/>
          </p:nvPr>
        </p:nvSpPr>
        <p:spPr>
          <a:xfrm>
            <a:off x="685800" y="739775"/>
            <a:ext cx="7772400" cy="2103438"/>
          </a:xfrm>
          <a:prstGeom prst="rect">
            <a:avLst/>
          </a:prstGeom>
        </p:spPr>
        <p:txBody>
          <a:bodyPr lIns="45719" tIns="45719" rIns="45719" bIns="45719">
            <a:normAutofit fontScale="100000" lnSpcReduction="0"/>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pPr lvl="0">
              <a:defRPr sz="1800"/>
            </a:pPr>
            <a:r>
              <a:rPr sz="4400"/>
              <a:t>Introduction to Intel x86-64 Assembly, Architecture, Applications, &amp; Alliteration</a:t>
            </a:r>
          </a:p>
        </p:txBody>
      </p:sp>
      <p:sp>
        <p:nvSpPr>
          <p:cNvPr id="17" name="Shape 17"/>
          <p:cNvSpPr/>
          <p:nvPr/>
        </p:nvSpPr>
        <p:spPr>
          <a:xfrm>
            <a:off x="1371600" y="3886200"/>
            <a:ext cx="6400800" cy="111954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lgn="ctr">
              <a:spcBef>
                <a:spcPts val="8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3200">
                <a:latin typeface="Arial"/>
                <a:ea typeface="Arial"/>
                <a:cs typeface="Arial"/>
                <a:sym typeface="Arial"/>
              </a:rPr>
              <a:t>Xeno Kovah – 2014</a:t>
            </a:r>
            <a:endParaRPr sz="3200">
              <a:latin typeface="Arial"/>
              <a:ea typeface="Arial"/>
              <a:cs typeface="Arial"/>
              <a:sym typeface="Arial"/>
            </a:endParaRPr>
          </a:p>
          <a:p>
            <a:pPr lvl="0" algn="ctr">
              <a:spcBef>
                <a:spcPts val="8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3200">
                <a:latin typeface="Arial"/>
                <a:ea typeface="Arial"/>
                <a:cs typeface="Arial"/>
                <a:sym typeface="Arial"/>
              </a:rPr>
              <a:t>xkovah at gmail</a:t>
            </a:r>
          </a:p>
        </p:txBody>
      </p:sp>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8" name="Shape 118"/>
          <p:cNvSpPr/>
          <p:nvPr/>
        </p:nvSpPr>
        <p:spPr>
          <a:xfrm>
            <a:off x="685800" y="-100080"/>
            <a:ext cx="7772400" cy="1343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Architecture - Register Conventions 1</a:t>
            </a:r>
          </a:p>
        </p:txBody>
      </p:sp>
      <p:sp>
        <p:nvSpPr>
          <p:cNvPr id="119" name="Shape 119"/>
          <p:cNvSpPr/>
          <p:nvPr/>
        </p:nvSpPr>
        <p:spPr>
          <a:xfrm>
            <a:off x="685800" y="1295400"/>
            <a:ext cx="7772400" cy="4848732"/>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341312" indent="-341312">
              <a:spcBef>
                <a:spcPts val="6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Verdana"/>
                <a:ea typeface="Verdana"/>
                <a:cs typeface="Verdana"/>
                <a:sym typeface="Verdana"/>
              </a:rPr>
              <a:t>These are Intel</a:t>
            </a:r>
            <a:r>
              <a:rPr sz="2400">
                <a:latin typeface="Arial"/>
                <a:ea typeface="Arial"/>
                <a:cs typeface="Arial"/>
                <a:sym typeface="Arial"/>
              </a:rPr>
              <a:t>’</a:t>
            </a:r>
            <a:r>
              <a:rPr sz="2400">
                <a:latin typeface="Verdana"/>
                <a:ea typeface="Verdana"/>
                <a:cs typeface="Verdana"/>
                <a:sym typeface="Verdana"/>
              </a:rPr>
              <a:t>s suggestions to compiler developers (and assembly handcoders). Registers don</a:t>
            </a:r>
            <a:r>
              <a:rPr sz="2400">
                <a:latin typeface="Arial"/>
                <a:ea typeface="Arial"/>
                <a:cs typeface="Arial"/>
                <a:sym typeface="Arial"/>
              </a:rPr>
              <a:t>’</a:t>
            </a:r>
            <a:r>
              <a:rPr sz="2400">
                <a:latin typeface="Verdana"/>
                <a:ea typeface="Verdana"/>
                <a:cs typeface="Verdana"/>
                <a:sym typeface="Verdana"/>
              </a:rPr>
              <a:t>t have to be used these ways, but if you see them being used like this, you</a:t>
            </a:r>
            <a:r>
              <a:rPr sz="2400">
                <a:latin typeface="Arial"/>
                <a:ea typeface="Arial"/>
                <a:cs typeface="Arial"/>
                <a:sym typeface="Arial"/>
              </a:rPr>
              <a:t>’</a:t>
            </a:r>
            <a:r>
              <a:rPr sz="2400">
                <a:latin typeface="Verdana"/>
                <a:ea typeface="Verdana"/>
                <a:cs typeface="Verdana"/>
                <a:sym typeface="Verdana"/>
              </a:rPr>
              <a:t>ll know why. But I simplified some descriptions. I also color coded as </a:t>
            </a:r>
            <a:r>
              <a:rPr sz="2400">
                <a:solidFill>
                  <a:srgbClr val="008000"/>
                </a:solidFill>
                <a:latin typeface="Verdana Bold"/>
                <a:ea typeface="Verdana Bold"/>
                <a:cs typeface="Verdana Bold"/>
                <a:sym typeface="Verdana Bold"/>
              </a:rPr>
              <a:t>GREEN </a:t>
            </a:r>
            <a:r>
              <a:rPr sz="2400">
                <a:latin typeface="Verdana"/>
                <a:ea typeface="Verdana"/>
                <a:cs typeface="Verdana"/>
                <a:sym typeface="Verdana"/>
              </a:rPr>
              <a:t>for the ones which we will actually see in </a:t>
            </a:r>
            <a:r>
              <a:rPr i="1" sz="2400" u="sng">
                <a:latin typeface="Verdana"/>
                <a:ea typeface="Verdana"/>
                <a:cs typeface="Verdana"/>
                <a:sym typeface="Verdana"/>
              </a:rPr>
              <a:t>this</a:t>
            </a:r>
            <a:r>
              <a:rPr sz="2400">
                <a:latin typeface="Verdana"/>
                <a:ea typeface="Verdana"/>
                <a:cs typeface="Verdana"/>
                <a:sym typeface="Verdana"/>
              </a:rPr>
              <a:t> class (as opposed to future ones), and </a:t>
            </a:r>
            <a:r>
              <a:rPr sz="2400">
                <a:solidFill>
                  <a:srgbClr val="FF0000"/>
                </a:solidFill>
                <a:latin typeface="Verdana Bold"/>
                <a:ea typeface="Verdana Bold"/>
                <a:cs typeface="Verdana Bold"/>
                <a:sym typeface="Verdana Bold"/>
              </a:rPr>
              <a:t>RED </a:t>
            </a:r>
            <a:r>
              <a:rPr sz="2400">
                <a:latin typeface="Verdana"/>
                <a:ea typeface="Verdana"/>
                <a:cs typeface="Verdana"/>
                <a:sym typeface="Verdana"/>
              </a:rPr>
              <a:t>for not.</a:t>
            </a:r>
            <a:endParaRPr sz="2400">
              <a:latin typeface="Verdana"/>
              <a:ea typeface="Verdana"/>
              <a:cs typeface="Verdana"/>
              <a:sym typeface="Verdana"/>
            </a:endParaRPr>
          </a:p>
          <a:p>
            <a:pPr lvl="0" marL="341312" indent="-341312">
              <a:spcBef>
                <a:spcPts val="600"/>
              </a:spcBef>
              <a:buClr>
                <a:srgbClr val="008000"/>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solidFill>
                  <a:srgbClr val="008000"/>
                </a:solidFill>
                <a:latin typeface="Verdana Bold"/>
                <a:ea typeface="Verdana Bold"/>
                <a:cs typeface="Verdana Bold"/>
                <a:sym typeface="Verdana Bold"/>
              </a:rPr>
              <a:t>RAX</a:t>
            </a:r>
            <a:r>
              <a:rPr sz="2400">
                <a:latin typeface="Verdana"/>
                <a:ea typeface="Verdana"/>
                <a:cs typeface="Verdana"/>
                <a:sym typeface="Verdana"/>
              </a:rPr>
              <a:t> </a:t>
            </a:r>
            <a:r>
              <a:rPr sz="2400">
                <a:latin typeface="Lucida Grande"/>
                <a:ea typeface="Lucida Grande"/>
                <a:cs typeface="Lucida Grande"/>
                <a:sym typeface="Lucida Grande"/>
              </a:rPr>
              <a:t>-</a:t>
            </a:r>
            <a:r>
              <a:rPr sz="2400">
                <a:latin typeface="Verdana"/>
                <a:ea typeface="Verdana"/>
                <a:cs typeface="Verdana"/>
                <a:sym typeface="Verdana"/>
              </a:rPr>
              <a:t> Stores function return values</a:t>
            </a:r>
            <a:endParaRPr sz="2400">
              <a:latin typeface="Verdana"/>
              <a:ea typeface="Verdana"/>
              <a:cs typeface="Verdana"/>
              <a:sym typeface="Verdana"/>
            </a:endParaRPr>
          </a:p>
          <a:p>
            <a:pPr lvl="0" marL="341312" indent="-341312">
              <a:spcBef>
                <a:spcPts val="600"/>
              </a:spcBef>
              <a:buClr>
                <a:srgbClr val="FF0000"/>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solidFill>
                  <a:srgbClr val="FF0000"/>
                </a:solidFill>
                <a:latin typeface="Verdana Bold"/>
                <a:ea typeface="Verdana Bold"/>
                <a:cs typeface="Verdana Bold"/>
                <a:sym typeface="Verdana Bold"/>
              </a:rPr>
              <a:t>RBX</a:t>
            </a:r>
            <a:r>
              <a:rPr sz="2400">
                <a:solidFill>
                  <a:srgbClr val="FF0000"/>
                </a:solidFill>
                <a:latin typeface="Verdana"/>
                <a:ea typeface="Verdana"/>
                <a:cs typeface="Verdana"/>
                <a:sym typeface="Verdana"/>
              </a:rPr>
              <a:t> </a:t>
            </a:r>
            <a:r>
              <a:rPr sz="2400">
                <a:latin typeface="Lucida Grande"/>
                <a:ea typeface="Lucida Grande"/>
                <a:cs typeface="Lucida Grande"/>
                <a:sym typeface="Lucida Grande"/>
              </a:rPr>
              <a:t>-</a:t>
            </a:r>
            <a:r>
              <a:rPr sz="2400">
                <a:latin typeface="Verdana"/>
                <a:ea typeface="Verdana"/>
                <a:cs typeface="Verdana"/>
                <a:sym typeface="Verdana"/>
              </a:rPr>
              <a:t> Base pointer to the data section</a:t>
            </a:r>
            <a:endParaRPr sz="2400">
              <a:latin typeface="Verdana"/>
              <a:ea typeface="Verdana"/>
              <a:cs typeface="Verdana"/>
              <a:sym typeface="Verdana"/>
            </a:endParaRPr>
          </a:p>
          <a:p>
            <a:pPr lvl="0" marL="341312" indent="-341312">
              <a:spcBef>
                <a:spcPts val="600"/>
              </a:spcBef>
              <a:buClr>
                <a:srgbClr val="008000"/>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solidFill>
                  <a:srgbClr val="008000"/>
                </a:solidFill>
                <a:latin typeface="Verdana Bold"/>
                <a:ea typeface="Verdana Bold"/>
                <a:cs typeface="Verdana Bold"/>
                <a:sym typeface="Verdana Bold"/>
              </a:rPr>
              <a:t>RCX</a:t>
            </a:r>
            <a:r>
              <a:rPr sz="2400">
                <a:solidFill>
                  <a:srgbClr val="008000"/>
                </a:solidFill>
                <a:latin typeface="Verdana"/>
                <a:ea typeface="Verdana"/>
                <a:cs typeface="Verdana"/>
                <a:sym typeface="Verdana"/>
              </a:rPr>
              <a:t> </a:t>
            </a:r>
            <a:r>
              <a:rPr sz="2400">
                <a:latin typeface="Lucida Grande"/>
                <a:ea typeface="Lucida Grande"/>
                <a:cs typeface="Lucida Grande"/>
                <a:sym typeface="Lucida Grande"/>
              </a:rPr>
              <a:t>-</a:t>
            </a:r>
            <a:r>
              <a:rPr sz="2400">
                <a:latin typeface="Verdana"/>
                <a:ea typeface="Verdana"/>
                <a:cs typeface="Verdana"/>
                <a:sym typeface="Verdana"/>
              </a:rPr>
              <a:t> Counter for string and loop operations</a:t>
            </a:r>
            <a:endParaRPr sz="2400">
              <a:latin typeface="Verdana"/>
              <a:ea typeface="Verdana"/>
              <a:cs typeface="Verdana"/>
              <a:sym typeface="Verdana"/>
            </a:endParaRPr>
          </a:p>
          <a:p>
            <a:pPr lvl="0" marL="341312" indent="-341312">
              <a:spcBef>
                <a:spcPts val="600"/>
              </a:spcBef>
              <a:buClr>
                <a:srgbClr val="FF0000"/>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solidFill>
                  <a:srgbClr val="FF0000"/>
                </a:solidFill>
                <a:latin typeface="Verdana Bold"/>
                <a:ea typeface="Verdana Bold"/>
                <a:cs typeface="Verdana Bold"/>
                <a:sym typeface="Verdana Bold"/>
              </a:rPr>
              <a:t>RDX</a:t>
            </a:r>
            <a:r>
              <a:rPr sz="2400">
                <a:solidFill>
                  <a:srgbClr val="FF0000"/>
                </a:solidFill>
                <a:latin typeface="Verdana"/>
                <a:ea typeface="Verdana"/>
                <a:cs typeface="Verdana"/>
                <a:sym typeface="Verdana"/>
              </a:rPr>
              <a:t> </a:t>
            </a:r>
            <a:r>
              <a:rPr sz="2400">
                <a:latin typeface="Lucida Grande"/>
                <a:ea typeface="Lucida Grande"/>
                <a:cs typeface="Lucida Grande"/>
                <a:sym typeface="Lucida Grande"/>
              </a:rPr>
              <a:t>-</a:t>
            </a:r>
            <a:r>
              <a:rPr sz="2400">
                <a:latin typeface="Verdana"/>
                <a:ea typeface="Verdana"/>
                <a:cs typeface="Verdana"/>
                <a:sym typeface="Verdana"/>
              </a:rPr>
              <a:t> I/O pointer</a:t>
            </a:r>
          </a:p>
        </p:txBody>
      </p:sp>
      <p:sp>
        <p:nvSpPr>
          <p:cNvPr id="120" name="Shape 120"/>
          <p:cNvSpPr/>
          <p:nvPr/>
        </p:nvSpPr>
        <p:spPr>
          <a:xfrm>
            <a:off x="0" y="6350558"/>
            <a:ext cx="6209841" cy="494184"/>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nchor="ctr">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400">
                <a:latin typeface="Arial"/>
                <a:ea typeface="Arial"/>
                <a:cs typeface="Arial"/>
                <a:sym typeface="Arial"/>
              </a:rPr>
              <a:t>Intel Arch v1 Section 3.4.1 - General-Purpose Registers, page 3-11</a:t>
            </a:r>
            <a:endParaRPr sz="14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400">
                <a:latin typeface="Arial"/>
                <a:ea typeface="Arial"/>
                <a:cs typeface="Arial"/>
                <a:sym typeface="Arial"/>
              </a:rPr>
              <a:t>Also MS’s conventions: http://msdn.microsoft.com/en-us/library/9z1stfyw.aspx</a:t>
            </a:r>
          </a:p>
        </p:txBody>
      </p:sp>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4" name="Shape 124"/>
          <p:cNvSpPr/>
          <p:nvPr/>
        </p:nvSpPr>
        <p:spPr>
          <a:xfrm>
            <a:off x="685800" y="509520"/>
            <a:ext cx="7772400" cy="1343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Architecture - Registers Conventions 2</a:t>
            </a:r>
          </a:p>
        </p:txBody>
      </p:sp>
      <p:sp>
        <p:nvSpPr>
          <p:cNvPr id="125" name="Shape 125"/>
          <p:cNvSpPr/>
          <p:nvPr/>
        </p:nvSpPr>
        <p:spPr>
          <a:xfrm>
            <a:off x="685800" y="1981200"/>
            <a:ext cx="7772400" cy="3903524"/>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398197" indent="-398197">
              <a:spcBef>
                <a:spcPts val="700"/>
              </a:spcBef>
              <a:buClr>
                <a:srgbClr val="008000"/>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solidFill>
                  <a:srgbClr val="008000"/>
                </a:solidFill>
                <a:latin typeface="Verdana Bold"/>
                <a:ea typeface="Verdana Bold"/>
                <a:cs typeface="Verdana Bold"/>
                <a:sym typeface="Verdana Bold"/>
              </a:rPr>
              <a:t>RSI</a:t>
            </a:r>
            <a:r>
              <a:rPr sz="2800">
                <a:solidFill>
                  <a:srgbClr val="008000"/>
                </a:solidFill>
                <a:latin typeface="Verdana"/>
                <a:ea typeface="Verdana"/>
                <a:cs typeface="Verdana"/>
                <a:sym typeface="Verdana"/>
              </a:rPr>
              <a:t> </a:t>
            </a:r>
            <a:r>
              <a:rPr sz="2800">
                <a:latin typeface="Lucida Grande"/>
                <a:ea typeface="Lucida Grande"/>
                <a:cs typeface="Lucida Grande"/>
                <a:sym typeface="Lucida Grande"/>
              </a:rPr>
              <a:t>-</a:t>
            </a:r>
            <a:r>
              <a:rPr sz="2800">
                <a:latin typeface="Verdana"/>
                <a:ea typeface="Verdana"/>
                <a:cs typeface="Verdana"/>
                <a:sym typeface="Verdana"/>
              </a:rPr>
              <a:t> Source pointer for string operations</a:t>
            </a:r>
            <a:endParaRPr sz="2800">
              <a:latin typeface="Verdana"/>
              <a:ea typeface="Verdana"/>
              <a:cs typeface="Verdana"/>
              <a:sym typeface="Verdana"/>
            </a:endParaRPr>
          </a:p>
          <a:p>
            <a:pPr lvl="0" marL="398197" indent="-398197">
              <a:spcBef>
                <a:spcPts val="700"/>
              </a:spcBef>
              <a:buClr>
                <a:srgbClr val="008000"/>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solidFill>
                  <a:srgbClr val="008000"/>
                </a:solidFill>
                <a:latin typeface="Verdana Bold"/>
                <a:ea typeface="Verdana Bold"/>
                <a:cs typeface="Verdana Bold"/>
                <a:sym typeface="Verdana Bold"/>
              </a:rPr>
              <a:t>RDI</a:t>
            </a:r>
            <a:r>
              <a:rPr sz="2800">
                <a:solidFill>
                  <a:srgbClr val="008000"/>
                </a:solidFill>
                <a:latin typeface="Verdana"/>
                <a:ea typeface="Verdana"/>
                <a:cs typeface="Verdana"/>
                <a:sym typeface="Verdana"/>
              </a:rPr>
              <a:t> </a:t>
            </a:r>
            <a:r>
              <a:rPr sz="2800">
                <a:latin typeface="Lucida Grande"/>
                <a:ea typeface="Lucida Grande"/>
                <a:cs typeface="Lucida Grande"/>
                <a:sym typeface="Lucida Grande"/>
              </a:rPr>
              <a:t>-</a:t>
            </a:r>
            <a:r>
              <a:rPr sz="2800">
                <a:latin typeface="Verdana"/>
                <a:ea typeface="Verdana"/>
                <a:cs typeface="Verdana"/>
                <a:sym typeface="Verdana"/>
              </a:rPr>
              <a:t> Destination pointer for string operations</a:t>
            </a:r>
            <a:endParaRPr sz="2800">
              <a:latin typeface="Verdana"/>
              <a:ea typeface="Verdana"/>
              <a:cs typeface="Verdana"/>
              <a:sym typeface="Verdana"/>
            </a:endParaRPr>
          </a:p>
          <a:p>
            <a:pPr lvl="0" marL="398197" indent="-398197">
              <a:spcBef>
                <a:spcPts val="700"/>
              </a:spcBef>
              <a:buClr>
                <a:srgbClr val="008000"/>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solidFill>
                  <a:srgbClr val="008000"/>
                </a:solidFill>
                <a:latin typeface="Verdana Bold"/>
                <a:ea typeface="Verdana Bold"/>
                <a:cs typeface="Verdana Bold"/>
                <a:sym typeface="Verdana Bold"/>
              </a:rPr>
              <a:t>RSP</a:t>
            </a:r>
            <a:r>
              <a:rPr sz="2800">
                <a:solidFill>
                  <a:srgbClr val="008000"/>
                </a:solidFill>
                <a:latin typeface="Verdana"/>
                <a:ea typeface="Verdana"/>
                <a:cs typeface="Verdana"/>
                <a:sym typeface="Verdana"/>
              </a:rPr>
              <a:t> </a:t>
            </a:r>
            <a:r>
              <a:rPr sz="2800">
                <a:latin typeface="Lucida Grande"/>
                <a:ea typeface="Lucida Grande"/>
                <a:cs typeface="Lucida Grande"/>
                <a:sym typeface="Lucida Grande"/>
              </a:rPr>
              <a:t>-</a:t>
            </a:r>
            <a:r>
              <a:rPr sz="2800">
                <a:latin typeface="Verdana"/>
                <a:ea typeface="Verdana"/>
                <a:cs typeface="Verdana"/>
                <a:sym typeface="Verdana"/>
              </a:rPr>
              <a:t> Stack top pointer</a:t>
            </a:r>
            <a:endParaRPr sz="2800">
              <a:latin typeface="Verdana"/>
              <a:ea typeface="Verdana"/>
              <a:cs typeface="Verdana"/>
              <a:sym typeface="Verdana"/>
            </a:endParaRPr>
          </a:p>
          <a:p>
            <a:pPr lvl="0" marL="398197" indent="-398197">
              <a:spcBef>
                <a:spcPts val="700"/>
              </a:spcBef>
              <a:buClr>
                <a:srgbClr val="008000"/>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solidFill>
                  <a:srgbClr val="008000"/>
                </a:solidFill>
                <a:latin typeface="Verdana Bold"/>
                <a:ea typeface="Verdana Bold"/>
                <a:cs typeface="Verdana Bold"/>
                <a:sym typeface="Verdana Bold"/>
              </a:rPr>
              <a:t>RBP</a:t>
            </a:r>
            <a:r>
              <a:rPr sz="2800">
                <a:solidFill>
                  <a:srgbClr val="008000"/>
                </a:solidFill>
                <a:latin typeface="Verdana"/>
                <a:ea typeface="Verdana"/>
                <a:cs typeface="Verdana"/>
                <a:sym typeface="Verdana"/>
              </a:rPr>
              <a:t> </a:t>
            </a:r>
            <a:r>
              <a:rPr sz="2800">
                <a:latin typeface="Lucida Grande"/>
                <a:ea typeface="Lucida Grande"/>
                <a:cs typeface="Lucida Grande"/>
                <a:sym typeface="Lucida Grande"/>
              </a:rPr>
              <a:t>-</a:t>
            </a:r>
            <a:r>
              <a:rPr sz="2800">
                <a:latin typeface="Verdana"/>
                <a:ea typeface="Verdana"/>
                <a:cs typeface="Verdana"/>
                <a:sym typeface="Verdana"/>
              </a:rPr>
              <a:t> Stack frame base pointer</a:t>
            </a:r>
            <a:endParaRPr sz="2800">
              <a:latin typeface="Verdana"/>
              <a:ea typeface="Verdana"/>
              <a:cs typeface="Verdana"/>
              <a:sym typeface="Verdana"/>
            </a:endParaRPr>
          </a:p>
          <a:p>
            <a:pPr lvl="0" marL="398197" indent="-398197">
              <a:spcBef>
                <a:spcPts val="700"/>
              </a:spcBef>
              <a:buClr>
                <a:srgbClr val="008000"/>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solidFill>
                  <a:srgbClr val="008000"/>
                </a:solidFill>
                <a:latin typeface="Verdana Bold"/>
                <a:ea typeface="Verdana Bold"/>
                <a:cs typeface="Verdana Bold"/>
                <a:sym typeface="Verdana Bold"/>
              </a:rPr>
              <a:t>RIP</a:t>
            </a:r>
            <a:r>
              <a:rPr sz="2800">
                <a:solidFill>
                  <a:srgbClr val="008000"/>
                </a:solidFill>
                <a:latin typeface="Verdana"/>
                <a:ea typeface="Verdana"/>
                <a:cs typeface="Verdana"/>
                <a:sym typeface="Verdana"/>
              </a:rPr>
              <a:t> </a:t>
            </a:r>
            <a:r>
              <a:rPr sz="2800">
                <a:latin typeface="Verdana"/>
                <a:ea typeface="Verdana"/>
                <a:cs typeface="Verdana"/>
                <a:sym typeface="Verdana"/>
              </a:rPr>
              <a:t>- Pointer to next instruction to execute (</a:t>
            </a:r>
            <a:r>
              <a:rPr sz="2800">
                <a:latin typeface="Arial"/>
                <a:ea typeface="Arial"/>
                <a:cs typeface="Arial"/>
                <a:sym typeface="Arial"/>
              </a:rPr>
              <a:t>“</a:t>
            </a:r>
            <a:r>
              <a:rPr sz="2800">
                <a:latin typeface="Verdana"/>
                <a:ea typeface="Verdana"/>
                <a:cs typeface="Verdana"/>
                <a:sym typeface="Verdana"/>
              </a:rPr>
              <a:t>instruction pointer</a:t>
            </a:r>
            <a:r>
              <a:rPr sz="2800">
                <a:latin typeface="Arial"/>
                <a:ea typeface="Arial"/>
                <a:cs typeface="Arial"/>
                <a:sym typeface="Arial"/>
              </a:rPr>
              <a:t>”</a:t>
            </a:r>
            <a:r>
              <a:rPr sz="2800">
                <a:latin typeface="Verdana"/>
                <a:ea typeface="Verdana"/>
                <a:cs typeface="Verdana"/>
                <a:sym typeface="Verdana"/>
              </a:rPr>
              <a:t>)</a:t>
            </a:r>
          </a:p>
        </p:txBody>
      </p:sp>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7" name="Shape 127"/>
          <p:cNvSpPr/>
          <p:nvPr/>
        </p:nvSpPr>
        <p:spPr>
          <a:xfrm>
            <a:off x="685800" y="-11180"/>
            <a:ext cx="7772400" cy="1343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Architecture - Registers Conventions 3</a:t>
            </a:r>
          </a:p>
        </p:txBody>
      </p:sp>
      <p:sp>
        <p:nvSpPr>
          <p:cNvPr id="128" name="Shape 128"/>
          <p:cNvSpPr/>
          <p:nvPr/>
        </p:nvSpPr>
        <p:spPr>
          <a:xfrm>
            <a:off x="685800" y="1295400"/>
            <a:ext cx="7772400" cy="556215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Caller-save registers (also called “volatile” registers by MS)</a:t>
            </a:r>
            <a:endParaRPr sz="2000">
              <a:latin typeface="Verdana"/>
              <a:ea typeface="Verdana"/>
              <a:cs typeface="Verdana"/>
              <a:sym typeface="Verdana"/>
            </a:endParaRPr>
          </a:p>
          <a:p>
            <a:pPr lvl="1" marL="7416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If the caller has anything in the registers that it cares about, the caller is in charge of saving the value before a call to a subroutine, and restoring the value after the call returns</a:t>
            </a:r>
            <a:endParaRPr sz="2000">
              <a:latin typeface="Arial"/>
              <a:ea typeface="Arial"/>
              <a:cs typeface="Arial"/>
              <a:sym typeface="Arial"/>
            </a:endParaRPr>
          </a:p>
          <a:p>
            <a:pPr lvl="1" marL="7416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Put another way - the callee can (and is highly likely to) modify values in caller-save registers</a:t>
            </a:r>
            <a:endParaRPr sz="2000">
              <a:latin typeface="Arial"/>
              <a:ea typeface="Arial"/>
              <a:cs typeface="Arial"/>
              <a:sym typeface="Arial"/>
            </a:endParaRPr>
          </a:p>
          <a:p>
            <a:pPr lvl="1" marL="7416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VisualStudio: </a:t>
            </a:r>
            <a:r>
              <a:rPr sz="2000">
                <a:latin typeface="Verdana"/>
                <a:ea typeface="Verdana"/>
                <a:cs typeface="Verdana"/>
                <a:sym typeface="Verdana"/>
              </a:rPr>
              <a:t>RAX, RCX, RDX, R8-R11</a:t>
            </a:r>
            <a:endParaRPr sz="2000">
              <a:latin typeface="Verdana"/>
              <a:ea typeface="Verdana"/>
              <a:cs typeface="Verdana"/>
              <a:sym typeface="Verdana"/>
            </a:endParaRPr>
          </a:p>
          <a:p>
            <a:pPr lvl="1" marL="7416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Verdana"/>
                <a:ea typeface="Verdana"/>
                <a:cs typeface="Verdana"/>
                <a:sym typeface="Verdana"/>
              </a:rPr>
              <a:t>GCC:</a:t>
            </a:r>
            <a:r>
              <a:rPr sz="2000">
                <a:latin typeface="Arial"/>
                <a:ea typeface="Arial"/>
                <a:cs typeface="Arial"/>
                <a:sym typeface="Arial"/>
              </a:rPr>
              <a:t> </a:t>
            </a:r>
            <a:r>
              <a:rPr sz="2000">
                <a:latin typeface="Verdana"/>
                <a:ea typeface="Verdana"/>
                <a:cs typeface="Verdana"/>
                <a:sym typeface="Verdana"/>
              </a:rPr>
              <a:t>RAX, RCX, RDX, RSI, RDI, R8-R11</a:t>
            </a:r>
            <a:endParaRPr sz="2000">
              <a:latin typeface="Arial"/>
              <a:ea typeface="Arial"/>
              <a:cs typeface="Arial"/>
              <a:sym typeface="Arial"/>
            </a:endParaRPr>
          </a:p>
          <a:p>
            <a:pPr lvl="0" marL="2844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Callee-save registers (also called “non-volatile” registers by MS)</a:t>
            </a:r>
            <a:endParaRPr sz="2000">
              <a:latin typeface="Arial"/>
              <a:ea typeface="Arial"/>
              <a:cs typeface="Arial"/>
              <a:sym typeface="Arial"/>
            </a:endParaRPr>
          </a:p>
          <a:p>
            <a:pPr lvl="1" marL="7416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If the callee needs to use more registers than are saved by the caller, the callee is responsible for making sure the values are stored/restored</a:t>
            </a:r>
            <a:endParaRPr sz="2000">
              <a:latin typeface="Arial"/>
              <a:ea typeface="Arial"/>
              <a:cs typeface="Arial"/>
              <a:sym typeface="Arial"/>
            </a:endParaRPr>
          </a:p>
          <a:p>
            <a:pPr lvl="1" marL="7416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Put another way - the callee must be a good citizen and not modify registers which the caller didn’t save, unless the callee itself saves and restores the existing values</a:t>
            </a:r>
            <a:endParaRPr sz="2000">
              <a:latin typeface="Arial"/>
              <a:ea typeface="Arial"/>
              <a:cs typeface="Arial"/>
              <a:sym typeface="Arial"/>
            </a:endParaRPr>
          </a:p>
          <a:p>
            <a:pPr lvl="1" marL="7416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VisualStudio: </a:t>
            </a:r>
            <a:r>
              <a:rPr sz="2000">
                <a:latin typeface="Verdana"/>
                <a:ea typeface="Verdana"/>
                <a:cs typeface="Verdana"/>
                <a:sym typeface="Verdana"/>
              </a:rPr>
              <a:t>RBX, RBP, RDI, RSI, R12-R15</a:t>
            </a:r>
            <a:endParaRPr sz="2000">
              <a:latin typeface="Verdana"/>
              <a:ea typeface="Verdana"/>
              <a:cs typeface="Verdana"/>
              <a:sym typeface="Verdana"/>
            </a:endParaRPr>
          </a:p>
          <a:p>
            <a:pPr lvl="1" marL="741627" indent="-284427">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Verdana"/>
                <a:ea typeface="Verdana"/>
                <a:cs typeface="Verdana"/>
                <a:sym typeface="Verdana"/>
              </a:rPr>
              <a:t>GCC: RBX, RBP, R12-R15</a:t>
            </a:r>
            <a:endParaRPr sz="2000">
              <a:latin typeface="Arial"/>
              <a:ea typeface="Arial"/>
              <a:cs typeface="Arial"/>
              <a:sym typeface="Arial"/>
            </a:endParaRPr>
          </a:p>
        </p:txBody>
      </p:sp>
      <p:sp>
        <p:nvSpPr>
          <p:cNvPr id="129" name="Shape 129"/>
          <p:cNvSpPr/>
          <p:nvPr/>
        </p:nvSpPr>
        <p:spPr>
          <a:xfrm>
            <a:off x="-3175" y="6580187"/>
            <a:ext cx="9223475" cy="299669"/>
          </a:xfrm>
          <a:prstGeom prst="rect">
            <a:avLst/>
          </a:prstGeom>
          <a:ln w="12700">
            <a:miter lim="400000"/>
          </a:ln>
          <a:extLst>
            <a:ext uri="{C572A759-6A51-4108-AA02-DFA0A04FC94B}">
              <ma14:wrappingTextBoxFlag xmlns:ma14="http://schemas.microsoft.com/office/mac/drawingml/2011/main" val="1"/>
            </a:ext>
          </a:extLst>
        </p:spPr>
        <p:txBody>
          <a:bodyPr lIns="44999" tIns="44999" rIns="44999" bIns="44999">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500">
                <a:latin typeface="Arial"/>
                <a:ea typeface="Arial"/>
                <a:cs typeface="Arial"/>
                <a:sym typeface="Arial"/>
              </a:rPr>
              <a:t>http://msdn.microsoft.com/en-us/library/6t169e9c.aspx</a:t>
            </a:r>
            <a:r>
              <a:rPr sz="1500">
                <a:latin typeface="Arial"/>
                <a:ea typeface="Arial"/>
                <a:cs typeface="Arial"/>
                <a:sym typeface="Arial"/>
              </a:rPr>
              <a:t>, </a:t>
            </a:r>
            <a:r>
              <a:rPr sz="1500">
                <a:latin typeface="Arial"/>
                <a:ea typeface="Arial"/>
                <a:cs typeface="Arial"/>
                <a:sym typeface="Arial"/>
              </a:rPr>
              <a:t>http://en.wikipedia.org/wiki/X86_calling_conventions</a:t>
            </a:r>
          </a:p>
        </p:txBody>
      </p:sp>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3" name="Shape 133"/>
          <p:cNvSpPr/>
          <p:nvPr/>
        </p:nvSpPr>
        <p:spPr>
          <a:xfrm>
            <a:off x="-1" y="145834"/>
            <a:ext cx="9144002" cy="48620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2800">
                <a:latin typeface="Arial"/>
                <a:ea typeface="Arial"/>
                <a:cs typeface="Arial"/>
                <a:sym typeface="Arial"/>
              </a:defRPr>
            </a:lvl1pPr>
          </a:lstStyle>
          <a:p>
            <a:pPr lvl="0">
              <a:defRPr sz="1800"/>
            </a:pPr>
            <a:r>
              <a:rPr sz="2800"/>
              <a:t>Architecture - Registers – 8/16/32/64 bit addressing 1</a:t>
            </a:r>
          </a:p>
        </p:txBody>
      </p:sp>
      <p:sp>
        <p:nvSpPr>
          <p:cNvPr id="134" name="Shape 134"/>
          <p:cNvSpPr/>
          <p:nvPr/>
        </p:nvSpPr>
        <p:spPr>
          <a:xfrm>
            <a:off x="3175" y="6489700"/>
            <a:ext cx="3727735" cy="352822"/>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800">
                <a:latin typeface="Arial"/>
                <a:ea typeface="Arial"/>
                <a:cs typeface="Arial"/>
                <a:sym typeface="Arial"/>
              </a:defRPr>
            </a:lvl1pPr>
          </a:lstStyle>
          <a:p>
            <a:pPr lvl="0"/>
            <a:r>
              <a:t>http://www.sandpile.org/x86/gpr.htm</a:t>
            </a:r>
          </a:p>
        </p:txBody>
      </p:sp>
      <p:pic>
        <p:nvPicPr>
          <p:cNvPr id="135" name="image.png"/>
          <p:cNvPicPr/>
          <p:nvPr/>
        </p:nvPicPr>
        <p:blipFill>
          <a:blip r:embed="rId2">
            <a:extLst/>
          </a:blip>
          <a:stretch>
            <a:fillRect/>
          </a:stretch>
        </p:blipFill>
        <p:spPr>
          <a:xfrm>
            <a:off x="12700" y="693737"/>
            <a:ext cx="9131300" cy="5527676"/>
          </a:xfrm>
          <a:prstGeom prst="rect">
            <a:avLst/>
          </a:prstGeom>
          <a:ln w="12700">
            <a:miter lim="400000"/>
          </a:ln>
        </p:spPr>
      </p:pic>
    </p:spTree>
  </p:cSld>
  <p:clrMapOvr>
    <a:masterClrMapping/>
  </p:clrMapOvr>
  <p:transitio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7" name="Shape 137"/>
          <p:cNvSpPr/>
          <p:nvPr/>
        </p:nvSpPr>
        <p:spPr>
          <a:xfrm>
            <a:off x="-1" y="33425"/>
            <a:ext cx="9144002" cy="75706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800">
                <a:latin typeface="Arial"/>
                <a:ea typeface="Arial"/>
                <a:cs typeface="Arial"/>
                <a:sym typeface="Arial"/>
              </a:rPr>
              <a:t>Architecture - Registers – 8/16/32/64 bit addressing 2</a:t>
            </a:r>
            <a:endParaRPr sz="2800">
              <a:latin typeface="Arial"/>
              <a:ea typeface="Arial"/>
              <a:cs typeface="Arial"/>
              <a:sym typeface="Arial"/>
            </a:endParaRPr>
          </a:p>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a:latin typeface="Arial"/>
                <a:ea typeface="Arial"/>
                <a:cs typeface="Arial"/>
                <a:sym typeface="Arial"/>
              </a:rPr>
              <a:t>(note: we didn’t previously have low-byte access to *SP, *BP, *SI, or *DI!)</a:t>
            </a:r>
          </a:p>
        </p:txBody>
      </p:sp>
      <p:sp>
        <p:nvSpPr>
          <p:cNvPr id="138" name="Shape 138"/>
          <p:cNvSpPr/>
          <p:nvPr/>
        </p:nvSpPr>
        <p:spPr>
          <a:xfrm>
            <a:off x="3175" y="6489700"/>
            <a:ext cx="3727735" cy="352822"/>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800">
                <a:latin typeface="Arial"/>
                <a:ea typeface="Arial"/>
                <a:cs typeface="Arial"/>
                <a:sym typeface="Arial"/>
              </a:defRPr>
            </a:lvl1pPr>
          </a:lstStyle>
          <a:p>
            <a:pPr lvl="0"/>
            <a:r>
              <a:t>http://www.sandpile.org/x86/gpr.htm</a:t>
            </a:r>
          </a:p>
        </p:txBody>
      </p:sp>
      <p:pic>
        <p:nvPicPr>
          <p:cNvPr id="139" name="image.png"/>
          <p:cNvPicPr/>
          <p:nvPr/>
        </p:nvPicPr>
        <p:blipFill>
          <a:blip r:embed="rId2">
            <a:extLst/>
          </a:blip>
          <a:stretch>
            <a:fillRect/>
          </a:stretch>
        </p:blipFill>
        <p:spPr>
          <a:xfrm>
            <a:off x="0" y="911225"/>
            <a:ext cx="9144000" cy="4484688"/>
          </a:xfrm>
          <a:prstGeom prst="rect">
            <a:avLst/>
          </a:prstGeom>
          <a:ln w="12700">
            <a:miter lim="400000"/>
          </a:ln>
        </p:spPr>
      </p:pic>
      <p:pic>
        <p:nvPicPr>
          <p:cNvPr id="140" name="image.png"/>
          <p:cNvPicPr/>
          <p:nvPr/>
        </p:nvPicPr>
        <p:blipFill>
          <a:blip r:embed="rId3">
            <a:extLst/>
          </a:blip>
          <a:stretch>
            <a:fillRect/>
          </a:stretch>
        </p:blipFill>
        <p:spPr>
          <a:xfrm>
            <a:off x="0" y="5394325"/>
            <a:ext cx="9144000" cy="822325"/>
          </a:xfrm>
          <a:prstGeom prst="rect">
            <a:avLst/>
          </a:prstGeom>
          <a:ln w="12700">
            <a:miter lim="400000"/>
          </a:ln>
        </p:spPr>
      </p:pic>
    </p:spTree>
  </p:cSld>
  <p:clrMapOvr>
    <a:masterClrMapping/>
  </p:clrMapOvr>
  <p:transitio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2" name="Shape 142"/>
          <p:cNvSpPr/>
          <p:nvPr/>
        </p:nvSpPr>
        <p:spPr>
          <a:xfrm>
            <a:off x="-1" y="-47048"/>
            <a:ext cx="9144002" cy="48620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2800">
                <a:latin typeface="Arial"/>
                <a:ea typeface="Arial"/>
                <a:cs typeface="Arial"/>
                <a:sym typeface="Arial"/>
              </a:defRPr>
            </a:lvl1pPr>
          </a:lstStyle>
          <a:p>
            <a:pPr lvl="0">
              <a:defRPr sz="1800"/>
            </a:pPr>
            <a:r>
              <a:rPr sz="2800"/>
              <a:t>Architecture - Registers – 8/16/32/64 bit addressing 3</a:t>
            </a:r>
          </a:p>
        </p:txBody>
      </p:sp>
      <p:sp>
        <p:nvSpPr>
          <p:cNvPr id="143" name="Shape 143"/>
          <p:cNvSpPr/>
          <p:nvPr/>
        </p:nvSpPr>
        <p:spPr>
          <a:xfrm rot="5400000">
            <a:off x="7108484" y="4743394"/>
            <a:ext cx="3727736" cy="352822"/>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800">
                <a:latin typeface="Arial"/>
                <a:ea typeface="Arial"/>
                <a:cs typeface="Arial"/>
                <a:sym typeface="Arial"/>
              </a:defRPr>
            </a:lvl1pPr>
          </a:lstStyle>
          <a:p>
            <a:pPr lvl="0"/>
            <a:r>
              <a:t>http://www.sandpile.org/x86/gpr.htm</a:t>
            </a:r>
          </a:p>
        </p:txBody>
      </p:sp>
      <p:pic>
        <p:nvPicPr>
          <p:cNvPr id="144" name="image.png"/>
          <p:cNvPicPr/>
          <p:nvPr/>
        </p:nvPicPr>
        <p:blipFill>
          <a:blip r:embed="rId3">
            <a:extLst/>
          </a:blip>
          <a:stretch>
            <a:fillRect/>
          </a:stretch>
        </p:blipFill>
        <p:spPr>
          <a:xfrm>
            <a:off x="1204912" y="469900"/>
            <a:ext cx="6827838" cy="6416675"/>
          </a:xfrm>
          <a:prstGeom prst="rect">
            <a:avLst/>
          </a:prstGeom>
          <a:ln w="12700">
            <a:miter lim="400000"/>
          </a:ln>
        </p:spPr>
      </p:pic>
    </p:spTree>
  </p:cSld>
  <p:clrMapOvr>
    <a:masterClrMapping/>
  </p:clrMapOvr>
  <p:transitio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8" name="Shape 148"/>
          <p:cNvSpPr/>
          <p:nvPr/>
        </p:nvSpPr>
        <p:spPr>
          <a:xfrm>
            <a:off x="660400" y="323783"/>
            <a:ext cx="7772400" cy="708159"/>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Architecture - RFLAGS</a:t>
            </a:r>
          </a:p>
        </p:txBody>
      </p:sp>
      <p:sp>
        <p:nvSpPr>
          <p:cNvPr id="149" name="Shape 149"/>
          <p:cNvSpPr/>
          <p:nvPr/>
        </p:nvSpPr>
        <p:spPr>
          <a:xfrm>
            <a:off x="0" y="6581775"/>
            <a:ext cx="4100116" cy="266415"/>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spAutoFit/>
          </a:bodyPr>
          <a:lstStyle>
            <a:lvl1pPr marL="341312" indent="-339725">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200">
                <a:latin typeface="Arial"/>
                <a:ea typeface="Arial"/>
                <a:cs typeface="Arial"/>
                <a:sym typeface="Arial"/>
              </a:defRPr>
            </a:lvl1pPr>
          </a:lstStyle>
          <a:p>
            <a:pPr lvl="0">
              <a:defRPr sz="1800"/>
            </a:pPr>
            <a:r>
              <a:rPr sz="1200"/>
              <a:t>Intel Vol 1 Sec 3.4.3.1 - page 3-22 - May 2012 manuals</a:t>
            </a:r>
          </a:p>
        </p:txBody>
      </p:sp>
      <p:sp>
        <p:nvSpPr>
          <p:cNvPr id="150" name="Shape 150"/>
          <p:cNvSpPr/>
          <p:nvPr/>
        </p:nvSpPr>
        <p:spPr>
          <a:xfrm>
            <a:off x="685800" y="1104900"/>
            <a:ext cx="7772400" cy="561336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369755" indent="-369755">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600">
                <a:latin typeface="Arial"/>
                <a:ea typeface="Arial"/>
                <a:cs typeface="Arial"/>
                <a:sym typeface="Arial"/>
              </a:rPr>
              <a:t>“</a:t>
            </a:r>
            <a:r>
              <a:rPr sz="2600">
                <a:latin typeface="Verdana"/>
                <a:ea typeface="Verdana"/>
                <a:cs typeface="Verdana"/>
                <a:sym typeface="Verdana"/>
              </a:rPr>
              <a:t>In 64-bit mode, EFLAGS is extended to 64 bits and called RFLAGS. The upper 32 bits of RFLAGS register is reserved. The lower 32 bits of RFLAGS is the same as EFLAGS.</a:t>
            </a:r>
            <a:r>
              <a:rPr sz="2600">
                <a:latin typeface="Arial"/>
                <a:ea typeface="Arial"/>
                <a:cs typeface="Arial"/>
                <a:sym typeface="Arial"/>
              </a:rPr>
              <a:t>”</a:t>
            </a:r>
            <a:endParaRPr sz="2600">
              <a:latin typeface="Verdana"/>
              <a:ea typeface="Verdana"/>
              <a:cs typeface="Verdana"/>
              <a:sym typeface="Verdana"/>
            </a:endParaRPr>
          </a:p>
          <a:p>
            <a:pPr lvl="0" marL="398197" indent="-398197">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RFLAGS register holds many single bit flags. Will only ask you to remember the following for now.</a:t>
            </a:r>
            <a:endParaRPr sz="2800">
              <a:latin typeface="Arial"/>
              <a:ea typeface="Arial"/>
              <a:cs typeface="Arial"/>
              <a:sym typeface="Arial"/>
            </a:endParaRPr>
          </a:p>
          <a:p>
            <a:pPr lvl="1" marL="694002" indent="-23680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Zero Flag (ZF) - </a:t>
            </a:r>
            <a:r>
              <a:rPr sz="2000">
                <a:latin typeface="Verdana"/>
                <a:ea typeface="Verdana"/>
                <a:cs typeface="Verdana"/>
                <a:sym typeface="Verdana"/>
              </a:rPr>
              <a:t>Set if the result of some instruction is zero; cleared otherwise.</a:t>
            </a:r>
            <a:endParaRPr sz="2000">
              <a:latin typeface="Verdana"/>
              <a:ea typeface="Verdana"/>
              <a:cs typeface="Verdana"/>
              <a:sym typeface="Verdana"/>
            </a:endParaRPr>
          </a:p>
          <a:p>
            <a:pPr lvl="1" marL="694002" indent="-236802">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Sign Flag (SF) - </a:t>
            </a:r>
            <a:r>
              <a:rPr sz="2000">
                <a:latin typeface="Verdana"/>
                <a:ea typeface="Verdana"/>
                <a:cs typeface="Verdana"/>
                <a:sym typeface="Verdana"/>
              </a:rPr>
              <a:t>Set equal to the most-significant bit of the result, which is the sign bit of a signed integer. (0 indicates a positive value and 1 indicates a negative value.)</a:t>
            </a:r>
            <a:endParaRPr sz="2000">
              <a:latin typeface="Verdana"/>
              <a:ea typeface="Verdana"/>
              <a:cs typeface="Verdana"/>
              <a:sym typeface="Verdana"/>
            </a:endParaRPr>
          </a:p>
          <a:p>
            <a:pPr lvl="0" marL="341312" indent="-341312">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endParaRPr sz="1200">
              <a:latin typeface="Arial"/>
              <a:ea typeface="Arial"/>
              <a:cs typeface="Arial"/>
              <a:sym typeface="Arial"/>
            </a:endParaRPr>
          </a:p>
          <a:p>
            <a:pPr lvl="0" marL="341312" indent="-341312">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endParaRPr sz="1200">
              <a:latin typeface="Arial"/>
              <a:ea typeface="Arial"/>
              <a:cs typeface="Arial"/>
              <a:sym typeface="Arial"/>
            </a:endParaRPr>
          </a:p>
        </p:txBody>
      </p:sp>
    </p:spTree>
  </p:cSld>
  <p:clrMapOvr>
    <a:masterClrMapping/>
  </p:clrMapOvr>
  <p:transitio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52" name="image.png"/>
          <p:cNvPicPr/>
          <p:nvPr/>
        </p:nvPicPr>
        <p:blipFill>
          <a:blip r:embed="rId2">
            <a:extLst/>
          </a:blip>
          <a:stretch>
            <a:fillRect/>
          </a:stretch>
        </p:blipFill>
        <p:spPr>
          <a:xfrm>
            <a:off x="2339975" y="639762"/>
            <a:ext cx="6804025" cy="6218238"/>
          </a:xfrm>
          <a:prstGeom prst="rect">
            <a:avLst/>
          </a:prstGeom>
          <a:ln w="12700">
            <a:miter lim="400000"/>
          </a:ln>
        </p:spPr>
      </p:pic>
      <p:grpSp>
        <p:nvGrpSpPr>
          <p:cNvPr id="155" name="Group 155"/>
          <p:cNvGrpSpPr/>
          <p:nvPr/>
        </p:nvGrpSpPr>
        <p:grpSpPr>
          <a:xfrm>
            <a:off x="7645400" y="969962"/>
            <a:ext cx="182563" cy="639763"/>
            <a:chOff x="0" y="0"/>
            <a:chExt cx="182562" cy="639762"/>
          </a:xfrm>
        </p:grpSpPr>
        <p:sp>
          <p:nvSpPr>
            <p:cNvPr id="153" name="Shape 153"/>
            <p:cNvSpPr/>
            <p:nvPr/>
          </p:nvSpPr>
          <p:spPr>
            <a:xfrm>
              <a:off x="0" y="0"/>
              <a:ext cx="182563" cy="639763"/>
            </a:xfrm>
            <a:prstGeom prst="roundRect">
              <a:avLst>
                <a:gd name="adj" fmla="val 875"/>
              </a:avLst>
            </a:prstGeom>
            <a:solidFill>
              <a:srgbClr val="CFE7F5"/>
            </a:solidFill>
            <a:ln w="9525" cap="flat">
              <a:solidFill>
                <a:srgbClr val="808080"/>
              </a:solidFill>
              <a:prstDash val="solid"/>
              <a:round/>
            </a:ln>
            <a:effectLst/>
          </p:spPr>
          <p:txBody>
            <a:bodyPr wrap="square" lIns="0" tIns="0" rIns="0" bIns="0" numCol="1" anchor="ctr">
              <a:no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500">
                  <a:latin typeface="Arial"/>
                  <a:ea typeface="Arial"/>
                  <a:cs typeface="Arial"/>
                  <a:sym typeface="Arial"/>
                </a:defRPr>
              </a:pPr>
            </a:p>
          </p:txBody>
        </p:sp>
        <p:sp>
          <p:nvSpPr>
            <p:cNvPr id="154" name="Shape 154"/>
            <p:cNvSpPr/>
            <p:nvPr/>
          </p:nvSpPr>
          <p:spPr>
            <a:xfrm>
              <a:off x="464" y="124766"/>
              <a:ext cx="181634" cy="39023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4999" tIns="44999" rIns="44999" bIns="44999" numCol="1" anchor="ctr">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a:ea typeface="Arial"/>
                  <a:cs typeface="Arial"/>
                  <a:sym typeface="Arial"/>
                </a:rPr>
                <a:t>S</a:t>
              </a:r>
              <a:endParaRPr sz="11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a:ea typeface="Arial"/>
                  <a:cs typeface="Arial"/>
                  <a:sym typeface="Arial"/>
                </a:rPr>
                <a:t>F</a:t>
              </a:r>
            </a:p>
          </p:txBody>
        </p:sp>
      </p:grpSp>
      <p:sp>
        <p:nvSpPr>
          <p:cNvPr id="156" name="Shape 156"/>
          <p:cNvSpPr/>
          <p:nvPr/>
        </p:nvSpPr>
        <p:spPr>
          <a:xfrm>
            <a:off x="47625" y="63500"/>
            <a:ext cx="182563" cy="639763"/>
          </a:xfrm>
          <a:prstGeom prst="roundRect">
            <a:avLst>
              <a:gd name="adj" fmla="val 875"/>
            </a:avLst>
          </a:prstGeom>
          <a:solidFill>
            <a:srgbClr val="CFE7F5"/>
          </a:solidFill>
          <a:ln>
            <a:solidFill>
              <a:srgbClr val="808080"/>
            </a:solidFill>
            <a:round/>
          </a:ln>
        </p:spPr>
        <p:txBody>
          <a:bodyPr lIns="0" tIns="0" rIns="0" bIns="0" anchor="ctr"/>
          <a:lstStyle/>
          <a:p>
            <a:pPr lvl="0">
              <a:defRPr>
                <a:latin typeface="Arial"/>
                <a:ea typeface="Arial"/>
                <a:cs typeface="Arial"/>
                <a:sym typeface="Arial"/>
              </a:defRPr>
            </a:pPr>
          </a:p>
        </p:txBody>
      </p:sp>
      <p:sp>
        <p:nvSpPr>
          <p:cNvPr id="157" name="Shape 157"/>
          <p:cNvSpPr/>
          <p:nvPr/>
        </p:nvSpPr>
        <p:spPr>
          <a:xfrm>
            <a:off x="338137" y="155575"/>
            <a:ext cx="1991925" cy="435629"/>
          </a:xfrm>
          <a:prstGeom prst="rect">
            <a:avLst/>
          </a:prstGeom>
          <a:ln w="12700">
            <a:miter lim="400000"/>
          </a:ln>
          <a:extLst>
            <a:ext uri="{C572A759-6A51-4108-AA02-DFA0A04FC94B}">
              <ma14:wrappingTextBoxFlag xmlns:ma14="http://schemas.microsoft.com/office/mac/drawingml/2011/main" val="1"/>
            </a:ext>
          </a:extLst>
        </p:spPr>
        <p:txBody>
          <a:bodyPr wrap="none" lIns="44999" tIns="44999" rIns="44999" bIns="449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 Intro x86-64</a:t>
            </a:r>
          </a:p>
        </p:txBody>
      </p:sp>
      <p:grpSp>
        <p:nvGrpSpPr>
          <p:cNvPr id="160" name="Group 160"/>
          <p:cNvGrpSpPr/>
          <p:nvPr/>
        </p:nvGrpSpPr>
        <p:grpSpPr>
          <a:xfrm>
            <a:off x="6126162" y="969962"/>
            <a:ext cx="182563" cy="639763"/>
            <a:chOff x="0" y="0"/>
            <a:chExt cx="182562" cy="639762"/>
          </a:xfrm>
        </p:grpSpPr>
        <p:sp>
          <p:nvSpPr>
            <p:cNvPr id="158" name="Shape 158"/>
            <p:cNvSpPr/>
            <p:nvPr/>
          </p:nvSpPr>
          <p:spPr>
            <a:xfrm>
              <a:off x="0" y="0"/>
              <a:ext cx="182563" cy="639763"/>
            </a:xfrm>
            <a:prstGeom prst="roundRect">
              <a:avLst>
                <a:gd name="adj" fmla="val 875"/>
              </a:avLst>
            </a:prstGeom>
            <a:solidFill>
              <a:srgbClr val="94BD5E"/>
            </a:solidFill>
            <a:ln w="9525" cap="flat">
              <a:solidFill>
                <a:srgbClr val="808080"/>
              </a:solidFill>
              <a:prstDash val="solid"/>
              <a:round/>
            </a:ln>
            <a:effectLst/>
          </p:spPr>
          <p:txBody>
            <a:bodyPr wrap="square" lIns="0" tIns="0" rIns="0" bIns="0" numCol="1" anchor="ctr">
              <a:no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600">
                  <a:latin typeface="Arial"/>
                  <a:ea typeface="Arial"/>
                  <a:cs typeface="Arial"/>
                  <a:sym typeface="Arial"/>
                </a:defRPr>
              </a:pPr>
            </a:p>
          </p:txBody>
        </p:sp>
        <p:sp>
          <p:nvSpPr>
            <p:cNvPr id="159" name="Shape 159"/>
            <p:cNvSpPr/>
            <p:nvPr/>
          </p:nvSpPr>
          <p:spPr>
            <a:xfrm>
              <a:off x="464" y="124766"/>
              <a:ext cx="181634" cy="39023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4999" tIns="44999" rIns="44999" bIns="44999" numCol="1" anchor="ctr">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a:ea typeface="Arial"/>
                  <a:cs typeface="Arial"/>
                  <a:sym typeface="Arial"/>
                </a:rPr>
                <a:t>R</a:t>
              </a:r>
              <a:endParaRPr sz="11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a:ea typeface="Arial"/>
                  <a:cs typeface="Arial"/>
                  <a:sym typeface="Arial"/>
                </a:rPr>
                <a:t>F</a:t>
              </a:r>
            </a:p>
          </p:txBody>
        </p:sp>
      </p:grpSp>
      <p:grpSp>
        <p:nvGrpSpPr>
          <p:cNvPr id="163" name="Group 163"/>
          <p:cNvGrpSpPr/>
          <p:nvPr/>
        </p:nvGrpSpPr>
        <p:grpSpPr>
          <a:xfrm>
            <a:off x="6629400" y="942328"/>
            <a:ext cx="319088" cy="695031"/>
            <a:chOff x="0" y="-25192"/>
            <a:chExt cx="319087" cy="695029"/>
          </a:xfrm>
        </p:grpSpPr>
        <p:sp>
          <p:nvSpPr>
            <p:cNvPr id="161" name="Shape 161"/>
            <p:cNvSpPr/>
            <p:nvPr/>
          </p:nvSpPr>
          <p:spPr>
            <a:xfrm>
              <a:off x="0" y="2441"/>
              <a:ext cx="319088" cy="639763"/>
            </a:xfrm>
            <a:prstGeom prst="roundRect">
              <a:avLst>
                <a:gd name="adj" fmla="val 500"/>
              </a:avLst>
            </a:prstGeom>
            <a:solidFill>
              <a:srgbClr val="94BD5E"/>
            </a:solidFill>
            <a:ln w="9525" cap="flat">
              <a:solidFill>
                <a:srgbClr val="808080"/>
              </a:solidFill>
              <a:prstDash val="solid"/>
              <a:round/>
            </a:ln>
            <a:effectLst/>
          </p:spPr>
          <p:txBody>
            <a:bodyPr wrap="square" lIns="0" tIns="0" rIns="0" bIns="0" numCol="1" anchor="ctr">
              <a:no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000">
                  <a:latin typeface="Arial"/>
                  <a:ea typeface="Arial"/>
                  <a:cs typeface="Arial"/>
                  <a:sym typeface="Arial"/>
                </a:defRPr>
              </a:pPr>
            </a:p>
          </p:txBody>
        </p:sp>
        <p:sp>
          <p:nvSpPr>
            <p:cNvPr id="162" name="Shape 162"/>
            <p:cNvSpPr/>
            <p:nvPr/>
          </p:nvSpPr>
          <p:spPr>
            <a:xfrm>
              <a:off x="472" y="-25193"/>
              <a:ext cx="318143" cy="69503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4999" tIns="44999" rIns="44999" bIns="44999" numCol="1" anchor="ctr">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a:ea typeface="Arial"/>
                  <a:cs typeface="Arial"/>
                  <a:sym typeface="Arial"/>
                </a:rPr>
                <a:t>I</a:t>
              </a:r>
              <a:endParaRPr sz="11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a:ea typeface="Arial"/>
                  <a:cs typeface="Arial"/>
                  <a:sym typeface="Arial"/>
                </a:rPr>
                <a:t>O</a:t>
              </a:r>
              <a:endParaRPr sz="11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a:ea typeface="Arial"/>
                  <a:cs typeface="Arial"/>
                  <a:sym typeface="Arial"/>
                </a:rPr>
                <a:t>P</a:t>
              </a:r>
              <a:endParaRPr sz="11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a:ea typeface="Arial"/>
                  <a:cs typeface="Arial"/>
                  <a:sym typeface="Arial"/>
                </a:rPr>
                <a:t>L</a:t>
              </a:r>
            </a:p>
          </p:txBody>
        </p:sp>
      </p:grpSp>
      <p:grpSp>
        <p:nvGrpSpPr>
          <p:cNvPr id="166" name="Group 166"/>
          <p:cNvGrpSpPr/>
          <p:nvPr/>
        </p:nvGrpSpPr>
        <p:grpSpPr>
          <a:xfrm>
            <a:off x="7315200" y="969962"/>
            <a:ext cx="182563" cy="639763"/>
            <a:chOff x="0" y="0"/>
            <a:chExt cx="182562" cy="639762"/>
          </a:xfrm>
        </p:grpSpPr>
        <p:sp>
          <p:nvSpPr>
            <p:cNvPr id="164" name="Shape 164"/>
            <p:cNvSpPr/>
            <p:nvPr/>
          </p:nvSpPr>
          <p:spPr>
            <a:xfrm>
              <a:off x="0" y="0"/>
              <a:ext cx="182563" cy="639763"/>
            </a:xfrm>
            <a:prstGeom prst="roundRect">
              <a:avLst>
                <a:gd name="adj" fmla="val 875"/>
              </a:avLst>
            </a:prstGeom>
            <a:solidFill>
              <a:srgbClr val="94BD5E"/>
            </a:solidFill>
            <a:ln w="9525" cap="flat">
              <a:solidFill>
                <a:srgbClr val="808080"/>
              </a:solidFill>
              <a:prstDash val="solid"/>
              <a:round/>
            </a:ln>
            <a:effectLst/>
          </p:spPr>
          <p:txBody>
            <a:bodyPr wrap="square" lIns="0" tIns="0" rIns="0" bIns="0" numCol="1" anchor="ctr">
              <a:no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100">
                  <a:latin typeface="Arial"/>
                  <a:ea typeface="Arial"/>
                  <a:cs typeface="Arial"/>
                  <a:sym typeface="Arial"/>
                </a:defRPr>
              </a:pPr>
            </a:p>
          </p:txBody>
        </p:sp>
        <p:sp>
          <p:nvSpPr>
            <p:cNvPr id="165" name="Shape 165"/>
            <p:cNvSpPr/>
            <p:nvPr/>
          </p:nvSpPr>
          <p:spPr>
            <a:xfrm>
              <a:off x="464" y="124766"/>
              <a:ext cx="181634" cy="39023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4999" tIns="44999" rIns="44999" bIns="44999" numCol="1" anchor="ctr">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a:ea typeface="Arial"/>
                  <a:cs typeface="Arial"/>
                  <a:sym typeface="Arial"/>
                </a:rPr>
                <a:t>I</a:t>
              </a:r>
              <a:endParaRPr sz="11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a:ea typeface="Arial"/>
                  <a:cs typeface="Arial"/>
                  <a:sym typeface="Arial"/>
                </a:rPr>
                <a:t>F</a:t>
              </a:r>
            </a:p>
          </p:txBody>
        </p:sp>
      </p:grpSp>
      <p:grpSp>
        <p:nvGrpSpPr>
          <p:cNvPr id="169" name="Group 169"/>
          <p:cNvGrpSpPr/>
          <p:nvPr/>
        </p:nvGrpSpPr>
        <p:grpSpPr>
          <a:xfrm>
            <a:off x="5262562" y="969962"/>
            <a:ext cx="182563" cy="639763"/>
            <a:chOff x="0" y="0"/>
            <a:chExt cx="182562" cy="639762"/>
          </a:xfrm>
        </p:grpSpPr>
        <p:sp>
          <p:nvSpPr>
            <p:cNvPr id="167" name="Shape 167"/>
            <p:cNvSpPr/>
            <p:nvPr/>
          </p:nvSpPr>
          <p:spPr>
            <a:xfrm>
              <a:off x="0" y="0"/>
              <a:ext cx="182563" cy="639763"/>
            </a:xfrm>
            <a:prstGeom prst="roundRect">
              <a:avLst>
                <a:gd name="adj" fmla="val 875"/>
              </a:avLst>
            </a:prstGeom>
            <a:solidFill>
              <a:srgbClr val="94BD5E"/>
            </a:solidFill>
            <a:ln w="9525" cap="flat">
              <a:solidFill>
                <a:srgbClr val="808080"/>
              </a:solidFill>
              <a:prstDash val="solid"/>
              <a:round/>
            </a:ln>
            <a:effectLst/>
          </p:spPr>
          <p:txBody>
            <a:bodyPr wrap="square" lIns="0" tIns="0" rIns="0" bIns="0" numCol="1" anchor="ctr">
              <a:no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600">
                  <a:latin typeface="Arial"/>
                  <a:ea typeface="Arial"/>
                  <a:cs typeface="Arial"/>
                  <a:sym typeface="Arial"/>
                </a:defRPr>
              </a:pPr>
            </a:p>
          </p:txBody>
        </p:sp>
        <p:sp>
          <p:nvSpPr>
            <p:cNvPr id="168" name="Shape 168"/>
            <p:cNvSpPr/>
            <p:nvPr/>
          </p:nvSpPr>
          <p:spPr>
            <a:xfrm>
              <a:off x="464" y="124766"/>
              <a:ext cx="181634" cy="39023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4999" tIns="44999" rIns="44999" bIns="44999" numCol="1" anchor="ctr">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a:ea typeface="Arial"/>
                  <a:cs typeface="Arial"/>
                  <a:sym typeface="Arial"/>
                </a:rPr>
                <a:t>I</a:t>
              </a:r>
              <a:endParaRPr sz="11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a:ea typeface="Arial"/>
                  <a:cs typeface="Arial"/>
                  <a:sym typeface="Arial"/>
                </a:rPr>
                <a:t>D</a:t>
              </a:r>
            </a:p>
          </p:txBody>
        </p:sp>
      </p:grpSp>
      <p:grpSp>
        <p:nvGrpSpPr>
          <p:cNvPr id="172" name="Group 172"/>
          <p:cNvGrpSpPr/>
          <p:nvPr/>
        </p:nvGrpSpPr>
        <p:grpSpPr>
          <a:xfrm>
            <a:off x="7140575" y="968375"/>
            <a:ext cx="182563" cy="639763"/>
            <a:chOff x="0" y="0"/>
            <a:chExt cx="182562" cy="639762"/>
          </a:xfrm>
        </p:grpSpPr>
        <p:sp>
          <p:nvSpPr>
            <p:cNvPr id="170" name="Shape 170"/>
            <p:cNvSpPr/>
            <p:nvPr/>
          </p:nvSpPr>
          <p:spPr>
            <a:xfrm>
              <a:off x="0" y="0"/>
              <a:ext cx="182563" cy="639763"/>
            </a:xfrm>
            <a:prstGeom prst="roundRect">
              <a:avLst>
                <a:gd name="adj" fmla="val 875"/>
              </a:avLst>
            </a:prstGeom>
            <a:solidFill>
              <a:srgbClr val="CFE7F5"/>
            </a:solidFill>
            <a:ln w="9525" cap="flat">
              <a:solidFill>
                <a:srgbClr val="808080"/>
              </a:solidFill>
              <a:prstDash val="solid"/>
              <a:round/>
            </a:ln>
            <a:effectLst/>
          </p:spPr>
          <p:txBody>
            <a:bodyPr wrap="square" lIns="0" tIns="0" rIns="0" bIns="0" numCol="1" anchor="ctr">
              <a:no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600">
                  <a:latin typeface="Arial"/>
                  <a:ea typeface="Arial"/>
                  <a:cs typeface="Arial"/>
                  <a:sym typeface="Arial"/>
                </a:defRPr>
              </a:pPr>
            </a:p>
          </p:txBody>
        </p:sp>
        <p:sp>
          <p:nvSpPr>
            <p:cNvPr id="171" name="Shape 171"/>
            <p:cNvSpPr/>
            <p:nvPr/>
          </p:nvSpPr>
          <p:spPr>
            <a:xfrm>
              <a:off x="464" y="124766"/>
              <a:ext cx="181634" cy="39023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4999" tIns="44999" rIns="44999" bIns="44999" numCol="1" anchor="ctr">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a:ea typeface="Arial"/>
                  <a:cs typeface="Arial"/>
                  <a:sym typeface="Arial"/>
                </a:rPr>
                <a:t>D</a:t>
              </a:r>
              <a:endParaRPr sz="11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a:ea typeface="Arial"/>
                  <a:cs typeface="Arial"/>
                  <a:sym typeface="Arial"/>
                </a:rPr>
                <a:t>F</a:t>
              </a:r>
            </a:p>
          </p:txBody>
        </p:sp>
      </p:grpSp>
      <p:grpSp>
        <p:nvGrpSpPr>
          <p:cNvPr id="175" name="Group 175"/>
          <p:cNvGrpSpPr/>
          <p:nvPr/>
        </p:nvGrpSpPr>
        <p:grpSpPr>
          <a:xfrm>
            <a:off x="6959600" y="968375"/>
            <a:ext cx="182563" cy="639763"/>
            <a:chOff x="0" y="0"/>
            <a:chExt cx="182562" cy="639762"/>
          </a:xfrm>
        </p:grpSpPr>
        <p:sp>
          <p:nvSpPr>
            <p:cNvPr id="173" name="Shape 173"/>
            <p:cNvSpPr/>
            <p:nvPr/>
          </p:nvSpPr>
          <p:spPr>
            <a:xfrm>
              <a:off x="0" y="0"/>
              <a:ext cx="182563" cy="639763"/>
            </a:xfrm>
            <a:prstGeom prst="roundRect">
              <a:avLst>
                <a:gd name="adj" fmla="val 875"/>
              </a:avLst>
            </a:prstGeom>
            <a:solidFill>
              <a:srgbClr val="CFE7F5"/>
            </a:solidFill>
            <a:ln w="9525" cap="flat">
              <a:solidFill>
                <a:srgbClr val="808080"/>
              </a:solidFill>
              <a:prstDash val="solid"/>
              <a:round/>
            </a:ln>
            <a:effectLst/>
          </p:spPr>
          <p:txBody>
            <a:bodyPr wrap="square" lIns="0" tIns="0" rIns="0" bIns="0" numCol="1" anchor="ctr">
              <a:no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600">
                  <a:latin typeface="Arial"/>
                  <a:ea typeface="Arial"/>
                  <a:cs typeface="Arial"/>
                  <a:sym typeface="Arial"/>
                </a:defRPr>
              </a:pPr>
            </a:p>
          </p:txBody>
        </p:sp>
        <p:sp>
          <p:nvSpPr>
            <p:cNvPr id="174" name="Shape 174"/>
            <p:cNvSpPr/>
            <p:nvPr/>
          </p:nvSpPr>
          <p:spPr>
            <a:xfrm>
              <a:off x="464" y="124766"/>
              <a:ext cx="181634" cy="39023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4999" tIns="44999" rIns="44999" bIns="44999" numCol="1" anchor="ctr">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a:ea typeface="Arial"/>
                  <a:cs typeface="Arial"/>
                  <a:sym typeface="Arial"/>
                </a:rPr>
                <a:t>O</a:t>
              </a:r>
              <a:endParaRPr sz="11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a:ea typeface="Arial"/>
                  <a:cs typeface="Arial"/>
                  <a:sym typeface="Arial"/>
                </a:rPr>
                <a:t>F</a:t>
              </a:r>
            </a:p>
          </p:txBody>
        </p:sp>
      </p:grpSp>
      <p:grpSp>
        <p:nvGrpSpPr>
          <p:cNvPr id="178" name="Group 178"/>
          <p:cNvGrpSpPr/>
          <p:nvPr/>
        </p:nvGrpSpPr>
        <p:grpSpPr>
          <a:xfrm>
            <a:off x="8148637" y="968375"/>
            <a:ext cx="182563" cy="639763"/>
            <a:chOff x="0" y="0"/>
            <a:chExt cx="182562" cy="639762"/>
          </a:xfrm>
        </p:grpSpPr>
        <p:sp>
          <p:nvSpPr>
            <p:cNvPr id="176" name="Shape 176"/>
            <p:cNvSpPr/>
            <p:nvPr/>
          </p:nvSpPr>
          <p:spPr>
            <a:xfrm>
              <a:off x="0" y="0"/>
              <a:ext cx="182563" cy="639763"/>
            </a:xfrm>
            <a:prstGeom prst="roundRect">
              <a:avLst>
                <a:gd name="adj" fmla="val 875"/>
              </a:avLst>
            </a:prstGeom>
            <a:solidFill>
              <a:srgbClr val="CFE7F5"/>
            </a:solidFill>
            <a:ln w="9525" cap="flat">
              <a:solidFill>
                <a:srgbClr val="808080"/>
              </a:solidFill>
              <a:prstDash val="solid"/>
              <a:round/>
            </a:ln>
            <a:effectLst/>
          </p:spPr>
          <p:txBody>
            <a:bodyPr wrap="square" lIns="0" tIns="0" rIns="0" bIns="0" numCol="1" anchor="ctr">
              <a:no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600">
                  <a:latin typeface="Arial"/>
                  <a:ea typeface="Arial"/>
                  <a:cs typeface="Arial"/>
                  <a:sym typeface="Arial"/>
                </a:defRPr>
              </a:pPr>
            </a:p>
          </p:txBody>
        </p:sp>
        <p:sp>
          <p:nvSpPr>
            <p:cNvPr id="177" name="Shape 177"/>
            <p:cNvSpPr/>
            <p:nvPr/>
          </p:nvSpPr>
          <p:spPr>
            <a:xfrm>
              <a:off x="464" y="124766"/>
              <a:ext cx="181634" cy="39023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4999" tIns="44999" rIns="44999" bIns="44999" numCol="1" anchor="ctr">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a:ea typeface="Arial"/>
                  <a:cs typeface="Arial"/>
                  <a:sym typeface="Arial"/>
                </a:rPr>
                <a:t>A</a:t>
              </a:r>
              <a:endParaRPr sz="11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a:ea typeface="Arial"/>
                  <a:cs typeface="Arial"/>
                  <a:sym typeface="Arial"/>
                </a:rPr>
                <a:t>F</a:t>
              </a:r>
            </a:p>
          </p:txBody>
        </p:sp>
      </p:grpSp>
      <p:grpSp>
        <p:nvGrpSpPr>
          <p:cNvPr id="181" name="Group 181"/>
          <p:cNvGrpSpPr/>
          <p:nvPr/>
        </p:nvGrpSpPr>
        <p:grpSpPr>
          <a:xfrm>
            <a:off x="8507412" y="968375"/>
            <a:ext cx="182563" cy="639763"/>
            <a:chOff x="0" y="0"/>
            <a:chExt cx="182562" cy="639762"/>
          </a:xfrm>
        </p:grpSpPr>
        <p:sp>
          <p:nvSpPr>
            <p:cNvPr id="179" name="Shape 179"/>
            <p:cNvSpPr/>
            <p:nvPr/>
          </p:nvSpPr>
          <p:spPr>
            <a:xfrm>
              <a:off x="0" y="0"/>
              <a:ext cx="182563" cy="639763"/>
            </a:xfrm>
            <a:prstGeom prst="roundRect">
              <a:avLst>
                <a:gd name="adj" fmla="val 875"/>
              </a:avLst>
            </a:prstGeom>
            <a:solidFill>
              <a:srgbClr val="CFE7F5"/>
            </a:solidFill>
            <a:ln w="9525" cap="flat">
              <a:solidFill>
                <a:srgbClr val="808080"/>
              </a:solidFill>
              <a:prstDash val="solid"/>
              <a:round/>
            </a:ln>
            <a:effectLst/>
          </p:spPr>
          <p:txBody>
            <a:bodyPr wrap="square" lIns="0" tIns="0" rIns="0" bIns="0" numCol="1" anchor="ctr">
              <a:no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600">
                  <a:latin typeface="Arial"/>
                  <a:ea typeface="Arial"/>
                  <a:cs typeface="Arial"/>
                  <a:sym typeface="Arial"/>
                </a:defRPr>
              </a:pPr>
            </a:p>
          </p:txBody>
        </p:sp>
        <p:sp>
          <p:nvSpPr>
            <p:cNvPr id="180" name="Shape 180"/>
            <p:cNvSpPr/>
            <p:nvPr/>
          </p:nvSpPr>
          <p:spPr>
            <a:xfrm>
              <a:off x="464" y="124766"/>
              <a:ext cx="181634" cy="39023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4999" tIns="44999" rIns="44999" bIns="44999" numCol="1" anchor="ctr">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a:ea typeface="Arial"/>
                  <a:cs typeface="Arial"/>
                  <a:sym typeface="Arial"/>
                </a:rPr>
                <a:t>P</a:t>
              </a:r>
              <a:endParaRPr sz="11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a:ea typeface="Arial"/>
                  <a:cs typeface="Arial"/>
                  <a:sym typeface="Arial"/>
                </a:rPr>
                <a:t>F</a:t>
              </a:r>
            </a:p>
          </p:txBody>
        </p:sp>
      </p:grpSp>
      <p:grpSp>
        <p:nvGrpSpPr>
          <p:cNvPr id="184" name="Group 184"/>
          <p:cNvGrpSpPr/>
          <p:nvPr/>
        </p:nvGrpSpPr>
        <p:grpSpPr>
          <a:xfrm>
            <a:off x="8831262" y="968375"/>
            <a:ext cx="182563" cy="639763"/>
            <a:chOff x="0" y="0"/>
            <a:chExt cx="182562" cy="639762"/>
          </a:xfrm>
        </p:grpSpPr>
        <p:sp>
          <p:nvSpPr>
            <p:cNvPr id="182" name="Shape 182"/>
            <p:cNvSpPr/>
            <p:nvPr/>
          </p:nvSpPr>
          <p:spPr>
            <a:xfrm>
              <a:off x="0" y="0"/>
              <a:ext cx="182563" cy="639763"/>
            </a:xfrm>
            <a:prstGeom prst="roundRect">
              <a:avLst>
                <a:gd name="adj" fmla="val 875"/>
              </a:avLst>
            </a:prstGeom>
            <a:solidFill>
              <a:srgbClr val="CFE7F5"/>
            </a:solidFill>
            <a:ln w="9525" cap="flat">
              <a:solidFill>
                <a:srgbClr val="808080"/>
              </a:solidFill>
              <a:prstDash val="solid"/>
              <a:round/>
            </a:ln>
            <a:effectLst/>
          </p:spPr>
          <p:txBody>
            <a:bodyPr wrap="square" lIns="0" tIns="0" rIns="0" bIns="0" numCol="1" anchor="ctr">
              <a:no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600">
                  <a:latin typeface="Arial"/>
                  <a:ea typeface="Arial"/>
                  <a:cs typeface="Arial"/>
                  <a:sym typeface="Arial"/>
                </a:defRPr>
              </a:pPr>
            </a:p>
          </p:txBody>
        </p:sp>
        <p:sp>
          <p:nvSpPr>
            <p:cNvPr id="183" name="Shape 183"/>
            <p:cNvSpPr/>
            <p:nvPr/>
          </p:nvSpPr>
          <p:spPr>
            <a:xfrm>
              <a:off x="464" y="124766"/>
              <a:ext cx="181634" cy="39023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4999" tIns="44999" rIns="44999" bIns="44999" numCol="1" anchor="ctr">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a:ea typeface="Arial"/>
                  <a:cs typeface="Arial"/>
                  <a:sym typeface="Arial"/>
                </a:rPr>
                <a:t>C</a:t>
              </a:r>
              <a:endParaRPr sz="11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a:ea typeface="Arial"/>
                  <a:cs typeface="Arial"/>
                  <a:sym typeface="Arial"/>
                </a:rPr>
                <a:t>F</a:t>
              </a:r>
            </a:p>
          </p:txBody>
        </p:sp>
      </p:grpSp>
      <p:sp>
        <p:nvSpPr>
          <p:cNvPr id="185" name="Shape 185"/>
          <p:cNvSpPr/>
          <p:nvPr/>
        </p:nvSpPr>
        <p:spPr>
          <a:xfrm>
            <a:off x="7832725" y="609600"/>
            <a:ext cx="212725" cy="21272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50"/>
                </a:moveTo>
                <a:lnTo>
                  <a:pt x="8251" y="8251"/>
                </a:lnTo>
                <a:lnTo>
                  <a:pt x="10800" y="0"/>
                </a:lnTo>
                <a:lnTo>
                  <a:pt x="13349" y="8251"/>
                </a:lnTo>
                <a:lnTo>
                  <a:pt x="21600" y="8250"/>
                </a:lnTo>
                <a:lnTo>
                  <a:pt x="14925" y="13350"/>
                </a:lnTo>
                <a:lnTo>
                  <a:pt x="17475" y="21600"/>
                </a:lnTo>
                <a:lnTo>
                  <a:pt x="10800" y="16501"/>
                </a:lnTo>
                <a:lnTo>
                  <a:pt x="4125" y="21600"/>
                </a:lnTo>
                <a:lnTo>
                  <a:pt x="6675" y="13350"/>
                </a:lnTo>
                <a:close/>
              </a:path>
            </a:pathLst>
          </a:custGeom>
          <a:solidFill>
            <a:srgbClr val="FFFF00"/>
          </a:solidFill>
          <a:ln w="28440">
            <a:solidFill/>
            <a:miter/>
          </a:ln>
        </p:spPr>
        <p:txBody>
          <a:bodyPr lIns="0" tIns="0" rIns="0" bIns="0" anchor="ctr"/>
          <a:lstStyle/>
          <a:p>
            <a:pPr lvl="0">
              <a:defRPr>
                <a:latin typeface="Arial"/>
                <a:ea typeface="Arial"/>
                <a:cs typeface="Arial"/>
                <a:sym typeface="Arial"/>
              </a:defRPr>
            </a:pPr>
          </a:p>
        </p:txBody>
      </p:sp>
      <p:sp>
        <p:nvSpPr>
          <p:cNvPr id="186" name="Shape 186"/>
          <p:cNvSpPr/>
          <p:nvPr/>
        </p:nvSpPr>
        <p:spPr>
          <a:xfrm>
            <a:off x="7650162" y="609600"/>
            <a:ext cx="212725" cy="21272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50"/>
                </a:moveTo>
                <a:lnTo>
                  <a:pt x="8251" y="8251"/>
                </a:lnTo>
                <a:lnTo>
                  <a:pt x="10800" y="0"/>
                </a:lnTo>
                <a:lnTo>
                  <a:pt x="13349" y="8251"/>
                </a:lnTo>
                <a:lnTo>
                  <a:pt x="21600" y="8250"/>
                </a:lnTo>
                <a:lnTo>
                  <a:pt x="14925" y="13350"/>
                </a:lnTo>
                <a:lnTo>
                  <a:pt x="17475" y="21600"/>
                </a:lnTo>
                <a:lnTo>
                  <a:pt x="10800" y="16501"/>
                </a:lnTo>
                <a:lnTo>
                  <a:pt x="4125" y="21600"/>
                </a:lnTo>
                <a:lnTo>
                  <a:pt x="6675" y="13350"/>
                </a:lnTo>
                <a:close/>
              </a:path>
            </a:pathLst>
          </a:custGeom>
          <a:solidFill>
            <a:srgbClr val="FFFF00"/>
          </a:solidFill>
          <a:ln w="28440">
            <a:solidFill/>
            <a:miter/>
          </a:ln>
        </p:spPr>
        <p:txBody>
          <a:bodyPr lIns="0" tIns="0" rIns="0" bIns="0" anchor="ctr"/>
          <a:lstStyle/>
          <a:p>
            <a:pPr lvl="0">
              <a:defRPr>
                <a:latin typeface="Arial"/>
                <a:ea typeface="Arial"/>
                <a:cs typeface="Arial"/>
                <a:sym typeface="Arial"/>
              </a:defRPr>
            </a:pPr>
          </a:p>
        </p:txBody>
      </p:sp>
      <p:grpSp>
        <p:nvGrpSpPr>
          <p:cNvPr id="189" name="Group 189"/>
          <p:cNvGrpSpPr/>
          <p:nvPr/>
        </p:nvGrpSpPr>
        <p:grpSpPr>
          <a:xfrm>
            <a:off x="7494587" y="969962"/>
            <a:ext cx="182563" cy="639763"/>
            <a:chOff x="0" y="0"/>
            <a:chExt cx="182562" cy="639762"/>
          </a:xfrm>
        </p:grpSpPr>
        <p:sp>
          <p:nvSpPr>
            <p:cNvPr id="187" name="Shape 187"/>
            <p:cNvSpPr/>
            <p:nvPr/>
          </p:nvSpPr>
          <p:spPr>
            <a:xfrm>
              <a:off x="0" y="0"/>
              <a:ext cx="182563" cy="639763"/>
            </a:xfrm>
            <a:prstGeom prst="roundRect">
              <a:avLst>
                <a:gd name="adj" fmla="val 875"/>
              </a:avLst>
            </a:prstGeom>
            <a:solidFill>
              <a:srgbClr val="94BD5E"/>
            </a:solidFill>
            <a:ln w="9525" cap="flat">
              <a:solidFill>
                <a:srgbClr val="808080"/>
              </a:solidFill>
              <a:prstDash val="solid"/>
              <a:round/>
            </a:ln>
            <a:effectLst/>
          </p:spPr>
          <p:txBody>
            <a:bodyPr wrap="square" lIns="0" tIns="0" rIns="0" bIns="0" numCol="1" anchor="ctr">
              <a:no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600">
                  <a:latin typeface="Arial"/>
                  <a:ea typeface="Arial"/>
                  <a:cs typeface="Arial"/>
                  <a:sym typeface="Arial"/>
                </a:defRPr>
              </a:pPr>
            </a:p>
          </p:txBody>
        </p:sp>
        <p:sp>
          <p:nvSpPr>
            <p:cNvPr id="188" name="Shape 188"/>
            <p:cNvSpPr/>
            <p:nvPr/>
          </p:nvSpPr>
          <p:spPr>
            <a:xfrm>
              <a:off x="464" y="124766"/>
              <a:ext cx="181634" cy="39023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4999" tIns="44999" rIns="44999" bIns="44999" numCol="1" anchor="ctr">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a:ea typeface="Arial"/>
                  <a:cs typeface="Arial"/>
                  <a:sym typeface="Arial"/>
                </a:rPr>
                <a:t>T</a:t>
              </a:r>
              <a:endParaRPr sz="11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a:ea typeface="Arial"/>
                  <a:cs typeface="Arial"/>
                  <a:sym typeface="Arial"/>
                </a:rPr>
                <a:t>F</a:t>
              </a:r>
            </a:p>
          </p:txBody>
        </p:sp>
      </p:grpSp>
      <p:sp>
        <p:nvSpPr>
          <p:cNvPr id="190" name="Shape 190"/>
          <p:cNvSpPr/>
          <p:nvPr/>
        </p:nvSpPr>
        <p:spPr>
          <a:xfrm>
            <a:off x="0" y="6581775"/>
            <a:ext cx="4100116" cy="266415"/>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spAutoFit/>
          </a:bodyPr>
          <a:lstStyle>
            <a:lvl1pPr marL="341312" indent="-339725">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200">
                <a:latin typeface="Arial"/>
                <a:ea typeface="Arial"/>
                <a:cs typeface="Arial"/>
                <a:sym typeface="Arial"/>
              </a:defRPr>
            </a:lvl1pPr>
          </a:lstStyle>
          <a:p>
            <a:pPr lvl="0">
              <a:defRPr sz="1800"/>
            </a:pPr>
            <a:r>
              <a:rPr sz="1200"/>
              <a:t>Intel Vol 1 Sec 3.4.3.1 - page 3-21 - May 2012 manuals</a:t>
            </a:r>
          </a:p>
        </p:txBody>
      </p:sp>
      <p:sp>
        <p:nvSpPr>
          <p:cNvPr id="191" name="Shape 191"/>
          <p:cNvSpPr/>
          <p:nvPr/>
        </p:nvSpPr>
        <p:spPr>
          <a:xfrm>
            <a:off x="47120" y="808037"/>
            <a:ext cx="182563" cy="639763"/>
          </a:xfrm>
          <a:prstGeom prst="roundRect">
            <a:avLst>
              <a:gd name="adj" fmla="val 875"/>
            </a:avLst>
          </a:prstGeom>
          <a:solidFill>
            <a:srgbClr val="94BD5E"/>
          </a:solidFill>
          <a:ln>
            <a:solidFill>
              <a:srgbClr val="808080"/>
            </a:solidFill>
            <a:round/>
          </a:ln>
        </p:spPr>
        <p:txBody>
          <a:bodyPr lIns="0" tIns="0" rIns="0" bIns="0" anchor="ctr"/>
          <a:lstStyle/>
          <a:p>
            <a:pPr lvl="0">
              <a:defRPr>
                <a:latin typeface="Arial"/>
                <a:ea typeface="Arial"/>
                <a:cs typeface="Arial"/>
                <a:sym typeface="Arial"/>
              </a:defRPr>
            </a:pPr>
          </a:p>
        </p:txBody>
      </p:sp>
      <p:sp>
        <p:nvSpPr>
          <p:cNvPr id="192" name="Shape 192"/>
          <p:cNvSpPr/>
          <p:nvPr/>
        </p:nvSpPr>
        <p:spPr>
          <a:xfrm>
            <a:off x="337632" y="900112"/>
            <a:ext cx="3076287" cy="435630"/>
          </a:xfrm>
          <a:prstGeom prst="rect">
            <a:avLst/>
          </a:prstGeom>
          <a:ln w="12700">
            <a:miter lim="400000"/>
          </a:ln>
          <a:extLst>
            <a:ext uri="{C572A759-6A51-4108-AA02-DFA0A04FC94B}">
              <ma14:wrappingTextBoxFlag xmlns:ma14="http://schemas.microsoft.com/office/mac/drawingml/2011/main" val="1"/>
            </a:ext>
          </a:extLst>
        </p:spPr>
        <p:txBody>
          <a:bodyPr wrap="none" lIns="44999" tIns="44999" rIns="44999" bIns="449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 Intermediate x86-64</a:t>
            </a:r>
          </a:p>
        </p:txBody>
      </p:sp>
      <p:sp>
        <p:nvSpPr>
          <p:cNvPr id="193" name="Shape 193"/>
          <p:cNvSpPr/>
          <p:nvPr/>
        </p:nvSpPr>
        <p:spPr>
          <a:xfrm>
            <a:off x="7824787" y="969962"/>
            <a:ext cx="182563" cy="639763"/>
          </a:xfrm>
          <a:prstGeom prst="roundRect">
            <a:avLst>
              <a:gd name="adj" fmla="val 875"/>
            </a:avLst>
          </a:prstGeom>
          <a:solidFill>
            <a:srgbClr val="CFE7F5"/>
          </a:solidFill>
          <a:ln>
            <a:solidFill>
              <a:srgbClr val="808080"/>
            </a:solidFill>
            <a:round/>
          </a:ln>
        </p:spPr>
        <p:txBody>
          <a:bodyPr lIns="0" tIns="0" rIns="0" bIns="0" anchor="ct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600">
                <a:latin typeface="Arial"/>
                <a:ea typeface="Arial"/>
                <a:cs typeface="Arial"/>
                <a:sym typeface="Arial"/>
              </a:defRPr>
            </a:pPr>
          </a:p>
        </p:txBody>
      </p:sp>
      <p:sp>
        <p:nvSpPr>
          <p:cNvPr id="194" name="Shape 194"/>
          <p:cNvSpPr/>
          <p:nvPr/>
        </p:nvSpPr>
        <p:spPr>
          <a:xfrm>
            <a:off x="7825252" y="1094728"/>
            <a:ext cx="181634" cy="390231"/>
          </a:xfrm>
          <a:prstGeom prst="rect">
            <a:avLst/>
          </a:prstGeom>
          <a:ln w="12700">
            <a:miter lim="400000"/>
          </a:ln>
          <a:extLst>
            <a:ext uri="{C572A759-6A51-4108-AA02-DFA0A04FC94B}">
              <ma14:wrappingTextBoxFlag xmlns:ma14="http://schemas.microsoft.com/office/mac/drawingml/2011/main" val="1"/>
            </a:ext>
          </a:extLst>
        </p:spPr>
        <p:txBody>
          <a:bodyPr lIns="44999" tIns="44999" rIns="44999" bIns="44999" anchor="ctr">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a:ea typeface="Arial"/>
                <a:cs typeface="Arial"/>
                <a:sym typeface="Arial"/>
              </a:rPr>
              <a:t>Z</a:t>
            </a:r>
            <a:endParaRPr sz="1100">
              <a:latin typeface="Arial"/>
              <a:ea typeface="Arial"/>
              <a:cs typeface="Arial"/>
              <a:sym typeface="Arial"/>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1100">
                <a:latin typeface="Arial"/>
                <a:ea typeface="Arial"/>
                <a:cs typeface="Arial"/>
                <a:sym typeface="Arial"/>
              </a:rPr>
              <a:t>F</a:t>
            </a:r>
          </a:p>
        </p:txBody>
      </p:sp>
    </p:spTree>
  </p:cSld>
  <p:clrMapOvr>
    <a:masterClrMapping/>
  </p:clrMapOvr>
  <p:transitio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6" name="Shape 196"/>
          <p:cNvSpPr/>
          <p:nvPr/>
        </p:nvSpPr>
        <p:spPr>
          <a:xfrm>
            <a:off x="660400" y="323783"/>
            <a:ext cx="7772400" cy="708159"/>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Architecture - RFLAGS</a:t>
            </a:r>
          </a:p>
        </p:txBody>
      </p:sp>
      <p:sp>
        <p:nvSpPr>
          <p:cNvPr id="197" name="Shape 197"/>
          <p:cNvSpPr/>
          <p:nvPr/>
        </p:nvSpPr>
        <p:spPr>
          <a:xfrm>
            <a:off x="0" y="6581775"/>
            <a:ext cx="4385717" cy="266415"/>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spAutoFit/>
          </a:bodyPr>
          <a:lstStyle>
            <a:lvl1pPr marL="341312" indent="-339725">
              <a:spcBef>
                <a:spcPts val="3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200">
                <a:latin typeface="Arial"/>
                <a:ea typeface="Arial"/>
                <a:cs typeface="Arial"/>
                <a:sym typeface="Arial"/>
              </a:defRPr>
            </a:lvl1pPr>
          </a:lstStyle>
          <a:p>
            <a:pPr lvl="0">
              <a:defRPr sz="1800"/>
            </a:pPr>
            <a:r>
              <a:rPr sz="1200"/>
              <a:t>Intel Vol 1 Sec 3.4.3.1 - page 3-21 to 3-22 - May 2012 manuals</a:t>
            </a:r>
          </a:p>
        </p:txBody>
      </p:sp>
      <p:sp>
        <p:nvSpPr>
          <p:cNvPr id="198" name="Shape 198"/>
          <p:cNvSpPr/>
          <p:nvPr/>
        </p:nvSpPr>
        <p:spPr>
          <a:xfrm>
            <a:off x="685800" y="1104900"/>
            <a:ext cx="7772400" cy="549333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284427" indent="-284427">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I only want you to memorize </a:t>
            </a:r>
            <a:r>
              <a:rPr sz="2000" u="sng">
                <a:latin typeface="Arial"/>
                <a:ea typeface="Arial"/>
                <a:cs typeface="Arial"/>
                <a:sym typeface="Arial"/>
              </a:rPr>
              <a:t>zero flag</a:t>
            </a:r>
            <a:r>
              <a:rPr sz="2000">
                <a:latin typeface="Arial"/>
                <a:ea typeface="Arial"/>
                <a:cs typeface="Arial"/>
                <a:sym typeface="Arial"/>
              </a:rPr>
              <a:t> and </a:t>
            </a:r>
            <a:r>
              <a:rPr sz="2000" u="sng">
                <a:latin typeface="Arial"/>
                <a:ea typeface="Arial"/>
                <a:cs typeface="Arial"/>
                <a:sym typeface="Arial"/>
              </a:rPr>
              <a:t>sign flag</a:t>
            </a:r>
            <a:r>
              <a:rPr sz="2000">
                <a:latin typeface="Arial"/>
                <a:ea typeface="Arial"/>
                <a:cs typeface="Arial"/>
                <a:sym typeface="Arial"/>
              </a:rPr>
              <a:t> for now, but for your own curiosity and later reference here’s how others work</a:t>
            </a:r>
            <a:endParaRPr sz="2000">
              <a:latin typeface="Arial"/>
              <a:ea typeface="Arial"/>
              <a:cs typeface="Arial"/>
              <a:sym typeface="Arial"/>
            </a:endParaRPr>
          </a:p>
          <a:p>
            <a:pPr lvl="0" marL="284427" indent="-284427">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Carry flag (CF) - Set if an arithmetic operation generates a carry </a:t>
            </a:r>
            <a:r>
              <a:rPr i="1" sz="2000">
                <a:latin typeface="Arial"/>
                <a:ea typeface="Arial"/>
                <a:cs typeface="Arial"/>
                <a:sym typeface="Arial"/>
              </a:rPr>
              <a:t>or a borrow</a:t>
            </a:r>
            <a:r>
              <a:rPr sz="2000">
                <a:latin typeface="Arial"/>
                <a:ea typeface="Arial"/>
                <a:cs typeface="Arial"/>
                <a:sym typeface="Arial"/>
              </a:rPr>
              <a:t> out of the most-significant bit of the result. </a:t>
            </a:r>
            <a:r>
              <a:rPr i="1" sz="2000">
                <a:latin typeface="Arial"/>
                <a:ea typeface="Arial"/>
                <a:cs typeface="Arial"/>
                <a:sym typeface="Arial"/>
              </a:rPr>
              <a:t>This flag indicates an overflow condition for unsigned-integer arithmetic</a:t>
            </a:r>
            <a:r>
              <a:rPr sz="2000">
                <a:latin typeface="Arial"/>
                <a:ea typeface="Arial"/>
                <a:cs typeface="Arial"/>
                <a:sym typeface="Arial"/>
              </a:rPr>
              <a:t>.</a:t>
            </a:r>
            <a:endParaRPr sz="2000">
              <a:latin typeface="Arial"/>
              <a:ea typeface="Arial"/>
              <a:cs typeface="Arial"/>
              <a:sym typeface="Arial"/>
            </a:endParaRPr>
          </a:p>
          <a:p>
            <a:pPr lvl="0" marL="284427" indent="-284427">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Overflow flag (OF) — Set if the integer result is too large a positive number or too small a negative number (excluding the sign-bit) to fit in the destination operand. </a:t>
            </a:r>
            <a:r>
              <a:rPr i="1" sz="2000">
                <a:latin typeface="Arial"/>
                <a:ea typeface="Arial"/>
                <a:cs typeface="Arial"/>
                <a:sym typeface="Arial"/>
              </a:rPr>
              <a:t>This flag indicates an overflow condition for signed-integer (two’s complement) arithmetic</a:t>
            </a:r>
            <a:r>
              <a:rPr sz="2000">
                <a:latin typeface="Arial"/>
                <a:ea typeface="Arial"/>
                <a:cs typeface="Arial"/>
                <a:sym typeface="Arial"/>
              </a:rPr>
              <a:t>.</a:t>
            </a:r>
            <a:endParaRPr sz="2000">
              <a:latin typeface="Arial"/>
              <a:ea typeface="Arial"/>
              <a:cs typeface="Arial"/>
              <a:sym typeface="Arial"/>
            </a:endParaRPr>
          </a:p>
          <a:p>
            <a:pPr lvl="0" marL="284427" indent="-284427">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Parity flag (PF) — Set if the least-significant byte of the result contains an even number of 1 bits</a:t>
            </a:r>
            <a:endParaRPr sz="2000">
              <a:latin typeface="Arial"/>
              <a:ea typeface="Arial"/>
              <a:cs typeface="Arial"/>
              <a:sym typeface="Arial"/>
            </a:endParaRPr>
          </a:p>
          <a:p>
            <a:pPr lvl="0" marL="284427" indent="-284427">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Adjust flag (AF) — Set if an arithmetic operation generates a carry or a borrow out of bit 3 of the result; cleared otherwise. This flag is used in binary-coded decimal (BCD) arithmetic.</a:t>
            </a:r>
            <a:endParaRPr sz="2000">
              <a:latin typeface="Arial"/>
              <a:ea typeface="Arial"/>
              <a:cs typeface="Arial"/>
              <a:sym typeface="Arial"/>
            </a:endParaRPr>
          </a:p>
          <a:p>
            <a:pPr lvl="0" marL="284427" indent="-284427">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You will only ever see instructions that depend on the PF or AF in very specialized circumstances</a:t>
            </a:r>
          </a:p>
        </p:txBody>
      </p:sp>
    </p:spTree>
  </p:cSld>
  <p:clrMapOvr>
    <a:masterClrMapping/>
  </p:clrMapOvr>
  <p:transitio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2" name="Shape 202"/>
          <p:cNvSpPr/>
          <p:nvPr/>
        </p:nvSpPr>
        <p:spPr>
          <a:xfrm>
            <a:off x="685800" y="509520"/>
            <a:ext cx="7772400" cy="1343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4400">
                <a:latin typeface="Arial"/>
                <a:ea typeface="Arial"/>
                <a:cs typeface="Arial"/>
                <a:sym typeface="Arial"/>
              </a:rPr>
              <a:t>Your first x86-64 instruction:</a:t>
            </a:r>
            <a:br>
              <a:rPr sz="4400">
                <a:latin typeface="Arial"/>
                <a:ea typeface="Arial"/>
                <a:cs typeface="Arial"/>
                <a:sym typeface="Arial"/>
              </a:rPr>
            </a:br>
            <a:r>
              <a:rPr sz="4400">
                <a:latin typeface="Arial"/>
                <a:ea typeface="Arial"/>
                <a:cs typeface="Arial"/>
                <a:sym typeface="Arial"/>
              </a:rPr>
              <a:t>NOP</a:t>
            </a:r>
          </a:p>
        </p:txBody>
      </p:sp>
      <p:sp>
        <p:nvSpPr>
          <p:cNvPr id="203" name="Shape 203"/>
          <p:cNvSpPr/>
          <p:nvPr/>
        </p:nvSpPr>
        <p:spPr>
          <a:xfrm>
            <a:off x="685800" y="1981200"/>
            <a:ext cx="7772400" cy="3672245"/>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NOP - No Operation! No registers, no values, no nothin’!</a:t>
            </a:r>
            <a:endParaRPr sz="3200">
              <a:latin typeface="Arial"/>
              <a:ea typeface="Arial"/>
              <a:cs typeface="Arial"/>
              <a:sym typeface="Arial"/>
            </a:endParaRPr>
          </a:p>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Just there to pad/align bytes, or to delay time</a:t>
            </a:r>
            <a:endParaRPr sz="3200">
              <a:latin typeface="Arial"/>
              <a:ea typeface="Arial"/>
              <a:cs typeface="Arial"/>
              <a:sym typeface="Arial"/>
            </a:endParaRPr>
          </a:p>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Bad guys use it to make simple exploits more reliable. But that’s another class ;)</a:t>
            </a:r>
            <a:endParaRPr sz="3200">
              <a:latin typeface="Arial"/>
              <a:ea typeface="Arial"/>
              <a:cs typeface="Arial"/>
              <a:sym typeface="Arial"/>
            </a:endParaRPr>
          </a:p>
          <a:p>
            <a:pPr lvl="0"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3200">
                <a:latin typeface="Arial"/>
                <a:ea typeface="Arial"/>
                <a:cs typeface="Arial"/>
                <a:sym typeface="Arial"/>
              </a:rPr>
              <a:t>OpenSecurityTraining.info/Exploits1.html</a:t>
            </a:r>
          </a:p>
        </p:txBody>
      </p:sp>
      <p:grpSp>
        <p:nvGrpSpPr>
          <p:cNvPr id="206" name="Group 206"/>
          <p:cNvGrpSpPr/>
          <p:nvPr/>
        </p:nvGrpSpPr>
        <p:grpSpPr>
          <a:xfrm>
            <a:off x="152400" y="76199"/>
            <a:ext cx="762000" cy="762000"/>
            <a:chOff x="0" y="0"/>
            <a:chExt cx="761998" cy="761998"/>
          </a:xfrm>
        </p:grpSpPr>
        <p:sp>
          <p:nvSpPr>
            <p:cNvPr id="204" name="Shape 204"/>
            <p:cNvSpPr/>
            <p:nvPr/>
          </p:nvSpPr>
          <p:spPr>
            <a:xfrm>
              <a:off x="0" y="-1"/>
              <a:ext cx="762000" cy="762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50"/>
                  </a:moveTo>
                  <a:lnTo>
                    <a:pt x="8251" y="8251"/>
                  </a:lnTo>
                  <a:lnTo>
                    <a:pt x="10800" y="0"/>
                  </a:lnTo>
                  <a:lnTo>
                    <a:pt x="13349" y="8251"/>
                  </a:lnTo>
                  <a:lnTo>
                    <a:pt x="21600" y="8250"/>
                  </a:lnTo>
                  <a:lnTo>
                    <a:pt x="14925" y="13350"/>
                  </a:lnTo>
                  <a:lnTo>
                    <a:pt x="17475" y="21600"/>
                  </a:lnTo>
                  <a:lnTo>
                    <a:pt x="10800" y="16501"/>
                  </a:lnTo>
                  <a:lnTo>
                    <a:pt x="4125" y="21600"/>
                  </a:lnTo>
                  <a:lnTo>
                    <a:pt x="6675" y="13350"/>
                  </a:lnTo>
                  <a:close/>
                </a:path>
              </a:pathLst>
            </a:custGeom>
            <a:solidFill>
              <a:srgbClr val="FFFF00"/>
            </a:solidFill>
            <a:ln w="28440" cap="flat">
              <a:solidFill>
                <a:srgbClr val="000000"/>
              </a:solidFill>
              <a:prstDash val="solid"/>
              <a:miter lim="800000"/>
            </a:ln>
            <a:effectLst/>
          </p:spPr>
          <p:txBody>
            <a:bodyPr wrap="square" lIns="0" tIns="0" rIns="0" bIns="0" numCol="1" anchor="ctr">
              <a:no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pPr>
            </a:p>
          </p:txBody>
        </p:sp>
        <p:sp>
          <p:nvSpPr>
            <p:cNvPr id="205" name="Shape 205"/>
            <p:cNvSpPr/>
            <p:nvPr/>
          </p:nvSpPr>
          <p:spPr>
            <a:xfrm>
              <a:off x="243092" y="216971"/>
              <a:ext cx="275816" cy="43922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1</a:t>
              </a:r>
            </a:p>
          </p:txBody>
        </p:sp>
      </p:gr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 name="Shape 19"/>
          <p:cNvSpPr/>
          <p:nvPr/>
        </p:nvSpPr>
        <p:spPr>
          <a:xfrm>
            <a:off x="-1" y="-936"/>
            <a:ext cx="9144002" cy="114328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3600">
                <a:latin typeface="Arial"/>
                <a:ea typeface="Arial"/>
                <a:cs typeface="Arial"/>
                <a:sym typeface="Arial"/>
              </a:defRPr>
            </a:lvl1pPr>
          </a:lstStyle>
          <a:p>
            <a:pPr lvl="0">
              <a:defRPr sz="1800"/>
            </a:pPr>
            <a:r>
              <a:rPr sz="3600"/>
              <a:t>All materials is licensed under a Creative Commons “Share Alike” license.</a:t>
            </a:r>
          </a:p>
        </p:txBody>
      </p:sp>
      <p:sp>
        <p:nvSpPr>
          <p:cNvPr id="20" name="Shape 20"/>
          <p:cNvSpPr/>
          <p:nvPr/>
        </p:nvSpPr>
        <p:spPr>
          <a:xfrm>
            <a:off x="685800" y="1237670"/>
            <a:ext cx="7772400" cy="43707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marL="341312" indent="-341312">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a:latin typeface="Arial"/>
                <a:ea typeface="Arial"/>
                <a:cs typeface="Arial"/>
                <a:sym typeface="Arial"/>
              </a:defRPr>
            </a:lvl1pPr>
          </a:lstStyle>
          <a:p>
            <a:pPr lvl="0">
              <a:defRPr sz="1800"/>
            </a:pPr>
            <a:r>
              <a:rPr sz="2400"/>
              <a:t>http://creativecommons.org/licenses/by-sa/3.0/</a:t>
            </a:r>
          </a:p>
        </p:txBody>
      </p:sp>
      <p:pic>
        <p:nvPicPr>
          <p:cNvPr id="21" name="image.png"/>
          <p:cNvPicPr/>
          <p:nvPr/>
        </p:nvPicPr>
        <p:blipFill>
          <a:blip r:embed="rId3">
            <a:extLst/>
          </a:blip>
          <a:stretch>
            <a:fillRect/>
          </a:stretch>
        </p:blipFill>
        <p:spPr>
          <a:xfrm>
            <a:off x="1524000" y="1770062"/>
            <a:ext cx="6324600" cy="4732338"/>
          </a:xfrm>
          <a:prstGeom prst="rect">
            <a:avLst/>
          </a:prstGeom>
          <a:ln w="12700">
            <a:miter lim="400000"/>
          </a:ln>
        </p:spPr>
      </p:pic>
      <p:sp>
        <p:nvSpPr>
          <p:cNvPr id="22" name="Shape 22"/>
          <p:cNvSpPr/>
          <p:nvPr/>
        </p:nvSpPr>
        <p:spPr>
          <a:xfrm>
            <a:off x="-9816" y="6484365"/>
            <a:ext cx="7107559" cy="54407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1100">
                <a:latin typeface="Arial"/>
                <a:ea typeface="Arial"/>
                <a:cs typeface="Arial"/>
                <a:sym typeface="Arial"/>
              </a:rPr>
              <a:t>Attribution condition: You must indicate that derivative work</a:t>
            </a:r>
            <a:endParaRPr sz="1100">
              <a:latin typeface="Arial"/>
              <a:ea typeface="Arial"/>
              <a:cs typeface="Arial"/>
              <a:sym typeface="Arial"/>
            </a:endParaRPr>
          </a:p>
          <a:p>
            <a:pPr lvl="0">
              <a:defRPr sz="1800"/>
            </a:pPr>
            <a:r>
              <a:rPr sz="1100">
                <a:latin typeface="Arial"/>
                <a:ea typeface="Arial"/>
                <a:cs typeface="Arial"/>
                <a:sym typeface="Arial"/>
              </a:rPr>
              <a:t>"Is derived from Xeno Kovah's 'Intro x86-64’ class, available at http://OpenSecurityTraining.info/IntroX86-64.html”</a:t>
            </a:r>
            <a:endParaRPr sz="1100">
              <a:latin typeface="Arial"/>
              <a:ea typeface="Arial"/>
              <a:cs typeface="Arial"/>
              <a:sym typeface="Arial"/>
            </a:endParaRPr>
          </a:p>
        </p:txBody>
      </p:sp>
    </p:spTree>
  </p:cSld>
  <p:clrMapOvr>
    <a:masterClrMapping/>
  </p:clrMapOvr>
  <p:transitio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8" name="Shape 208"/>
          <p:cNvSpPr/>
          <p:nvPr/>
        </p:nvSpPr>
        <p:spPr>
          <a:xfrm>
            <a:off x="685800" y="509520"/>
            <a:ext cx="7772400" cy="1343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4400">
                <a:latin typeface="Arial"/>
                <a:ea typeface="Arial"/>
                <a:cs typeface="Arial"/>
                <a:sym typeface="Arial"/>
              </a:rPr>
              <a:t>Extra! Extra!</a:t>
            </a:r>
            <a:br>
              <a:rPr sz="4400">
                <a:latin typeface="Arial"/>
                <a:ea typeface="Arial"/>
                <a:cs typeface="Arial"/>
                <a:sym typeface="Arial"/>
              </a:rPr>
            </a:br>
            <a:r>
              <a:rPr sz="4400">
                <a:latin typeface="Arial"/>
                <a:ea typeface="Arial"/>
                <a:cs typeface="Arial"/>
                <a:sym typeface="Arial"/>
              </a:rPr>
              <a:t>Late-breaking NOP news!</a:t>
            </a:r>
          </a:p>
        </p:txBody>
      </p:sp>
      <p:sp>
        <p:nvSpPr>
          <p:cNvPr id="209" name="Shape 209"/>
          <p:cNvSpPr/>
          <p:nvPr/>
        </p:nvSpPr>
        <p:spPr>
          <a:xfrm>
            <a:off x="685800" y="1981200"/>
            <a:ext cx="7772400" cy="4050197"/>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Amaze those who know x86 by citing this interesting bit of trivia:</a:t>
            </a:r>
            <a:endParaRPr sz="2800">
              <a:latin typeface="Arial"/>
              <a:ea typeface="Arial"/>
              <a:cs typeface="Arial"/>
              <a:sym typeface="Arial"/>
            </a:endParaRPr>
          </a:p>
          <a:p>
            <a:pPr lvl="0" marL="341312" indent="-34131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“The one-byte NOP instruction is an alias mnemonic for the XCHG (E)AX, (E)AX instruction.”</a:t>
            </a:r>
            <a:endParaRPr sz="2400">
              <a:latin typeface="Arial"/>
              <a:ea typeface="Arial"/>
              <a:cs typeface="Arial"/>
              <a:sym typeface="Arial"/>
            </a:endParaRPr>
          </a:p>
          <a:p>
            <a:pPr lvl="1" marL="694002" indent="-236802">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I had never looked in the manual for NOP apparently :)</a:t>
            </a:r>
            <a:endParaRPr sz="2000">
              <a:latin typeface="Arial"/>
              <a:ea typeface="Arial"/>
              <a:cs typeface="Arial"/>
              <a:sym typeface="Arial"/>
            </a:endParaRPr>
          </a:p>
          <a:p>
            <a:pPr lvl="0" marL="341312" indent="-34131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Every other person I had told this to had never heard it either. </a:t>
            </a:r>
            <a:endParaRPr sz="2400">
              <a:latin typeface="Arial"/>
              <a:ea typeface="Arial"/>
              <a:cs typeface="Arial"/>
              <a:sym typeface="Arial"/>
            </a:endParaRPr>
          </a:p>
          <a:p>
            <a:pPr lvl="0" marL="341312" indent="-34131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Thanks to Jon Erickson for cluing me in to this.</a:t>
            </a:r>
            <a:endParaRPr sz="2400">
              <a:latin typeface="Arial"/>
              <a:ea typeface="Arial"/>
              <a:cs typeface="Arial"/>
              <a:sym typeface="Arial"/>
            </a:endParaRPr>
          </a:p>
          <a:p>
            <a:pPr lvl="0" marL="341312" indent="-34131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XCHG instruction is not officially in this class. But if I hadn’t just told you what it does, I bet you would have guessed right anyway.</a:t>
            </a:r>
          </a:p>
        </p:txBody>
      </p:sp>
      <p:sp>
        <p:nvSpPr>
          <p:cNvPr id="210" name="Shape 210"/>
          <p:cNvSpPr/>
          <p:nvPr/>
        </p:nvSpPr>
        <p:spPr>
          <a:xfrm>
            <a:off x="65087" y="6400800"/>
            <a:ext cx="3178560" cy="46190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b="1">
                <a:latin typeface="Century Gothic"/>
                <a:ea typeface="Century Gothic"/>
                <a:cs typeface="Century Gothic"/>
                <a:sym typeface="Century Gothic"/>
              </a:defRPr>
            </a:lvl1pPr>
          </a:lstStyle>
          <a:p>
            <a:pPr lvl="0">
              <a:defRPr b="0" sz="1800"/>
            </a:pPr>
            <a:r>
              <a:rPr b="1" sz="2400"/>
              <a:t>XCHG in book p. 112</a:t>
            </a:r>
          </a:p>
        </p:txBody>
      </p:sp>
    </p:spTree>
  </p:cSld>
  <p:clrMapOvr>
    <a:masterClrMapping/>
  </p:clrMapOvr>
  <p:transitio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2" name="Shape 212"/>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Instructions we now know (1)</a:t>
            </a:r>
          </a:p>
        </p:txBody>
      </p:sp>
      <p:sp>
        <p:nvSpPr>
          <p:cNvPr id="213" name="Shape 213"/>
          <p:cNvSpPr/>
          <p:nvPr/>
        </p:nvSpPr>
        <p:spPr>
          <a:xfrm>
            <a:off x="685800" y="1981200"/>
            <a:ext cx="7772400" cy="548045"/>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marL="455083" indent="-455083">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3200">
                <a:latin typeface="Arial"/>
                <a:ea typeface="Arial"/>
                <a:cs typeface="Arial"/>
                <a:sym typeface="Arial"/>
              </a:defRPr>
            </a:lvl1pPr>
          </a:lstStyle>
          <a:p>
            <a:pPr lvl="0">
              <a:defRPr sz="1800"/>
            </a:pPr>
            <a:r>
              <a:rPr sz="3200"/>
              <a:t>NOP</a:t>
            </a: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 name="Shape 26"/>
          <p:cNvSpPr/>
          <p:nvPr/>
        </p:nvSpPr>
        <p:spPr>
          <a:xfrm>
            <a:off x="685800" y="3698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Architecture - CISC vs. RISC</a:t>
            </a:r>
          </a:p>
        </p:txBody>
      </p:sp>
      <p:sp>
        <p:nvSpPr>
          <p:cNvPr id="27" name="Shape 27"/>
          <p:cNvSpPr/>
          <p:nvPr/>
        </p:nvSpPr>
        <p:spPr>
          <a:xfrm>
            <a:off x="685800" y="1524000"/>
            <a:ext cx="7772400" cy="4545723"/>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Intel is CISC - Complex Instruction Set Computer</a:t>
            </a:r>
            <a:endParaRPr sz="2800">
              <a:latin typeface="Arial"/>
              <a:ea typeface="Arial"/>
              <a:cs typeface="Arial"/>
              <a:sym typeface="Arial"/>
            </a:endParaRPr>
          </a:p>
          <a:p>
            <a:pPr lvl="1" marL="741362" indent="-28416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Many very special purpose instructions that you will never see, and a given compiler may never use - just need to know how to use the manual</a:t>
            </a:r>
            <a:endParaRPr sz="2400">
              <a:latin typeface="Arial"/>
              <a:ea typeface="Arial"/>
              <a:cs typeface="Arial"/>
              <a:sym typeface="Arial"/>
            </a:endParaRPr>
          </a:p>
          <a:p>
            <a:pPr lvl="1" marL="741362" indent="-28416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Variable-length instructions, between 1 and 15 bytes long.</a:t>
            </a:r>
            <a:endParaRPr sz="2000">
              <a:latin typeface="Arial"/>
              <a:ea typeface="Arial"/>
              <a:cs typeface="Arial"/>
              <a:sym typeface="Arial"/>
            </a:endParaRPr>
          </a:p>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Other major architectures are typically RISC - Reduced Instruction Set Computer</a:t>
            </a:r>
            <a:endParaRPr sz="2800">
              <a:latin typeface="Arial"/>
              <a:ea typeface="Arial"/>
              <a:cs typeface="Arial"/>
              <a:sym typeface="Arial"/>
            </a:endParaRPr>
          </a:p>
          <a:p>
            <a:pPr lvl="1" marL="741362" indent="-28416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Typically more registers, less and fixed-size instructions</a:t>
            </a:r>
            <a:endParaRPr sz="2400">
              <a:latin typeface="Arial"/>
              <a:ea typeface="Arial"/>
              <a:cs typeface="Arial"/>
              <a:sym typeface="Arial"/>
            </a:endParaRPr>
          </a:p>
          <a:p>
            <a:pPr lvl="1" marL="741362" indent="-28416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Examples: PowerPC, ARM, SPARC, MIPS</a:t>
            </a: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 name="Shape 29"/>
          <p:cNvSpPr/>
          <p:nvPr/>
        </p:nvSpPr>
        <p:spPr>
          <a:xfrm>
            <a:off x="685800" y="3698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Take a look, it’s in a book!</a:t>
            </a:r>
          </a:p>
        </p:txBody>
      </p:sp>
      <p:sp>
        <p:nvSpPr>
          <p:cNvPr id="30" name="Shape 30"/>
          <p:cNvSpPr/>
          <p:nvPr/>
        </p:nvSpPr>
        <p:spPr>
          <a:xfrm>
            <a:off x="685800" y="1333500"/>
            <a:ext cx="7772400" cy="5511587"/>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398197" indent="-398197">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Thanks to Dillon Beresford for sending concrete examples of the longest possible instructions, back when my slides said I was unsure on the max length:</a:t>
            </a:r>
            <a:endParaRPr sz="2800">
              <a:latin typeface="Arial"/>
              <a:ea typeface="Arial"/>
              <a:cs typeface="Arial"/>
              <a:sym typeface="Arial"/>
            </a:endParaRPr>
          </a:p>
          <a:p>
            <a:pPr lvl="0">
              <a:lnSpc>
                <a:spcPct val="90000"/>
              </a:lnSpc>
              <a:spcBef>
                <a:spcPts val="7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“Longest x86 instruction is 15 bytes in 16-bit mode and 13 bytes in 32-bit mode: </a:t>
            </a:r>
            <a:endParaRPr sz="2800">
              <a:latin typeface="Arial"/>
              <a:ea typeface="Arial"/>
              <a:cs typeface="Arial"/>
              <a:sym typeface="Arial"/>
            </a:endParaRPr>
          </a:p>
          <a:p>
            <a:pPr lvl="0">
              <a:lnSpc>
                <a:spcPct val="90000"/>
              </a:lnSpc>
              <a:spcBef>
                <a:spcPts val="7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[16-bit] </a:t>
            </a:r>
            <a:endParaRPr sz="2800">
              <a:latin typeface="Arial"/>
              <a:ea typeface="Arial"/>
              <a:cs typeface="Arial"/>
              <a:sym typeface="Arial"/>
            </a:endParaRPr>
          </a:p>
          <a:p>
            <a:pPr lvl="0">
              <a:lnSpc>
                <a:spcPct val="90000"/>
              </a:lnSpc>
              <a:spcBef>
                <a:spcPts val="7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66 67 F0 3E 81 04 4E 01234567 89ABCDEF </a:t>
            </a:r>
            <a:endParaRPr sz="2800">
              <a:latin typeface="Arial"/>
              <a:ea typeface="Arial"/>
              <a:cs typeface="Arial"/>
              <a:sym typeface="Arial"/>
            </a:endParaRPr>
          </a:p>
          <a:p>
            <a:pPr lvl="0">
              <a:lnSpc>
                <a:spcPct val="90000"/>
              </a:lnSpc>
              <a:spcBef>
                <a:spcPts val="7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add [ds:esi+ecx*2+0x67452301], 0xEFCDAB89 </a:t>
            </a:r>
            <a:endParaRPr sz="2800">
              <a:latin typeface="Arial"/>
              <a:ea typeface="Arial"/>
              <a:cs typeface="Arial"/>
              <a:sym typeface="Arial"/>
            </a:endParaRPr>
          </a:p>
          <a:p>
            <a:pPr lvl="0">
              <a:lnSpc>
                <a:spcPct val="90000"/>
              </a:lnSpc>
              <a:spcBef>
                <a:spcPts val="7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[32-bit] </a:t>
            </a:r>
            <a:endParaRPr sz="2800">
              <a:latin typeface="Arial"/>
              <a:ea typeface="Arial"/>
              <a:cs typeface="Arial"/>
              <a:sym typeface="Arial"/>
            </a:endParaRPr>
          </a:p>
          <a:p>
            <a:pPr lvl="0">
              <a:lnSpc>
                <a:spcPct val="90000"/>
              </a:lnSpc>
              <a:spcBef>
                <a:spcPts val="700"/>
              </a:spcBef>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F0 3E 81 04 4E 01234567 89ABCDEF”</a:t>
            </a:r>
            <a:endParaRPr sz="2800">
              <a:latin typeface="Arial"/>
              <a:ea typeface="Arial"/>
              <a:cs typeface="Arial"/>
              <a:sym typeface="Arial"/>
            </a:endParaRPr>
          </a:p>
          <a:p>
            <a:pPr lvl="0" marL="280736" indent="-280736">
              <a:lnSpc>
                <a:spcPct val="90000"/>
              </a:lnSpc>
              <a:spcBef>
                <a:spcPts val="700"/>
              </a:spcBef>
              <a:buSzPct val="100000"/>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You’ll be able to interpret those by the end of the class :)</a:t>
            </a: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 name="Shape 32"/>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Architecture - Endian</a:t>
            </a:r>
          </a:p>
        </p:txBody>
      </p:sp>
      <p:sp>
        <p:nvSpPr>
          <p:cNvPr id="33" name="Shape 33"/>
          <p:cNvSpPr/>
          <p:nvPr/>
        </p:nvSpPr>
        <p:spPr>
          <a:xfrm>
            <a:off x="685800" y="1752600"/>
            <a:ext cx="7772400" cy="3699238"/>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341312" indent="-34131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Endianness comes from Jonathan Swift’s </a:t>
            </a:r>
            <a:r>
              <a:rPr i="1" sz="2400">
                <a:latin typeface="Arial"/>
                <a:ea typeface="Arial"/>
                <a:cs typeface="Arial"/>
                <a:sym typeface="Arial"/>
              </a:rPr>
              <a:t>Gulliver’s Travels</a:t>
            </a:r>
            <a:r>
              <a:rPr sz="2400">
                <a:latin typeface="Arial"/>
                <a:ea typeface="Arial"/>
                <a:cs typeface="Arial"/>
                <a:sym typeface="Arial"/>
              </a:rPr>
              <a:t>. It doesn’t matter which way you eat your eggs </a:t>
            </a:r>
            <a:endParaRPr sz="2400">
              <a:latin typeface="Arial"/>
              <a:ea typeface="Arial"/>
              <a:cs typeface="Arial"/>
              <a:sym typeface="Arial"/>
            </a:endParaRPr>
          </a:p>
          <a:p>
            <a:pPr lvl="0" marL="341312" indent="-34131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Little Endian - 0x12345678 stored in RAM “little end” first. The least significant byte of a word or larger is stored in the lowest address. E.g. 0x78563412</a:t>
            </a:r>
            <a:endParaRPr sz="2400">
              <a:latin typeface="Arial"/>
              <a:ea typeface="Arial"/>
              <a:cs typeface="Arial"/>
              <a:sym typeface="Arial"/>
            </a:endParaRPr>
          </a:p>
          <a:p>
            <a:pPr lvl="1" marL="694002" indent="-236802">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Intel is Little Endian</a:t>
            </a:r>
            <a:endParaRPr sz="2000">
              <a:latin typeface="Arial"/>
              <a:ea typeface="Arial"/>
              <a:cs typeface="Arial"/>
              <a:sym typeface="Arial"/>
            </a:endParaRPr>
          </a:p>
          <a:p>
            <a:pPr lvl="0" marL="341312" indent="-341312">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Big Endian - 0x12345678 stored as is.</a:t>
            </a:r>
            <a:endParaRPr sz="2400">
              <a:latin typeface="Arial"/>
              <a:ea typeface="Arial"/>
              <a:cs typeface="Arial"/>
              <a:sym typeface="Arial"/>
            </a:endParaRPr>
          </a:p>
          <a:p>
            <a:pPr lvl="1" marL="694002" indent="-236802">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Network traffic is Big Endian</a:t>
            </a:r>
            <a:endParaRPr sz="2000">
              <a:latin typeface="Arial"/>
              <a:ea typeface="Arial"/>
              <a:cs typeface="Arial"/>
              <a:sym typeface="Arial"/>
            </a:endParaRPr>
          </a:p>
          <a:p>
            <a:pPr lvl="1" marL="694002" indent="-236802">
              <a:lnSpc>
                <a:spcPct val="90000"/>
              </a:lnSpc>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000">
                <a:latin typeface="Arial"/>
                <a:ea typeface="Arial"/>
                <a:cs typeface="Arial"/>
                <a:sym typeface="Arial"/>
              </a:rPr>
              <a:t>Most everyone else you’ve heard of (PowerPC, ARM, SPARC, MIPS) is either Big Endian by default or can be configured as either (Bi-Endian)</a:t>
            </a:r>
          </a:p>
        </p:txBody>
      </p:sp>
      <p:sp>
        <p:nvSpPr>
          <p:cNvPr id="34" name="Shape 34"/>
          <p:cNvSpPr/>
          <p:nvPr/>
        </p:nvSpPr>
        <p:spPr>
          <a:xfrm>
            <a:off x="0" y="6137275"/>
            <a:ext cx="9066746" cy="76670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b="1" sz="2400">
                <a:latin typeface="Century Gothic"/>
                <a:ea typeface="Century Gothic"/>
                <a:cs typeface="Century Gothic"/>
                <a:sym typeface="Century Gothic"/>
              </a:rPr>
              <a:t>Book p. 163 </a:t>
            </a:r>
            <a:endParaRPr b="1" sz="2400">
              <a:latin typeface="Century Gothic"/>
              <a:ea typeface="Century Gothic"/>
              <a:cs typeface="Century Gothic"/>
              <a:sym typeface="Century Gothic"/>
            </a:endParaRPr>
          </a:p>
          <a:p>
            <a:pPr lvl="0">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b="1" sz="2000">
                <a:latin typeface="Century Gothic"/>
                <a:ea typeface="Century Gothic"/>
                <a:cs typeface="Century Gothic"/>
                <a:sym typeface="Century Gothic"/>
              </a:rPr>
              <a:t>Optional book for this class is “Professional Assembly Language” by Blum</a:t>
            </a:r>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 name="Shape 36"/>
          <p:cNvSpPr/>
          <p:nvPr/>
        </p:nvSpPr>
        <p:spPr>
          <a:xfrm>
            <a:off x="685800" y="2936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Endianess pictures</a:t>
            </a:r>
          </a:p>
        </p:txBody>
      </p:sp>
      <p:sp>
        <p:nvSpPr>
          <p:cNvPr id="37" name="Shape 37"/>
          <p:cNvSpPr/>
          <p:nvPr/>
        </p:nvSpPr>
        <p:spPr>
          <a:xfrm>
            <a:off x="370712" y="1137735"/>
            <a:ext cx="2062101" cy="894768"/>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nchor="ctr">
            <a:sp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800">
                <a:latin typeface="Arial Bold"/>
                <a:ea typeface="Arial Bold"/>
                <a:cs typeface="Arial Bold"/>
                <a:sym typeface="Arial Bold"/>
              </a:rPr>
              <a:t>Big Endian</a:t>
            </a:r>
            <a:endParaRPr sz="2800">
              <a:latin typeface="Arial Bold"/>
              <a:ea typeface="Arial Bold"/>
              <a:cs typeface="Arial Bold"/>
              <a:sym typeface="Arial Bold"/>
            </a:endParaRPr>
          </a:p>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800">
                <a:latin typeface="Arial Bold"/>
                <a:ea typeface="Arial Bold"/>
                <a:cs typeface="Arial Bold"/>
                <a:sym typeface="Arial Bold"/>
              </a:rPr>
              <a:t>(Others)</a:t>
            </a:r>
          </a:p>
        </p:txBody>
      </p:sp>
      <p:sp>
        <p:nvSpPr>
          <p:cNvPr id="38" name="Shape 38"/>
          <p:cNvSpPr/>
          <p:nvPr/>
        </p:nvSpPr>
        <p:spPr>
          <a:xfrm>
            <a:off x="6542726" y="1137735"/>
            <a:ext cx="2338698" cy="894768"/>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nchor="ctr">
            <a:sp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800">
                <a:latin typeface="Arial Bold"/>
                <a:ea typeface="Arial Bold"/>
                <a:cs typeface="Arial Bold"/>
                <a:sym typeface="Arial Bold"/>
              </a:rPr>
              <a:t>Little Endian</a:t>
            </a:r>
            <a:endParaRPr sz="2800">
              <a:latin typeface="Arial Bold"/>
              <a:ea typeface="Arial Bold"/>
              <a:cs typeface="Arial Bold"/>
              <a:sym typeface="Arial Bold"/>
            </a:endParaRPr>
          </a:p>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800">
                <a:latin typeface="Arial Bold"/>
                <a:ea typeface="Arial Bold"/>
                <a:cs typeface="Arial Bold"/>
                <a:sym typeface="Arial Bold"/>
              </a:rPr>
              <a:t>(Intel)</a:t>
            </a:r>
          </a:p>
        </p:txBody>
      </p:sp>
      <p:sp>
        <p:nvSpPr>
          <p:cNvPr id="39" name="Shape 39"/>
          <p:cNvSpPr/>
          <p:nvPr/>
        </p:nvSpPr>
        <p:spPr>
          <a:xfrm>
            <a:off x="792243" y="2204498"/>
            <a:ext cx="1241264" cy="439229"/>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Register</a:t>
            </a:r>
          </a:p>
        </p:txBody>
      </p:sp>
      <p:sp>
        <p:nvSpPr>
          <p:cNvPr id="40" name="Shape 40"/>
          <p:cNvSpPr/>
          <p:nvPr/>
        </p:nvSpPr>
        <p:spPr>
          <a:xfrm>
            <a:off x="7174787" y="2218785"/>
            <a:ext cx="1241264" cy="43923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Register</a:t>
            </a:r>
          </a:p>
        </p:txBody>
      </p:sp>
      <p:sp>
        <p:nvSpPr>
          <p:cNvPr id="41" name="Shape 41"/>
          <p:cNvSpPr/>
          <p:nvPr/>
        </p:nvSpPr>
        <p:spPr>
          <a:xfrm>
            <a:off x="3554220" y="5804948"/>
            <a:ext cx="1935548" cy="794829"/>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nchor="ctr">
            <a:sp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Low Memory</a:t>
            </a:r>
            <a:endParaRPr sz="2400">
              <a:latin typeface="Arial"/>
              <a:ea typeface="Arial"/>
              <a:cs typeface="Arial"/>
              <a:sym typeface="Arial"/>
            </a:endParaRPr>
          </a:p>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Addresses</a:t>
            </a:r>
          </a:p>
        </p:txBody>
      </p:sp>
      <p:graphicFrame>
        <p:nvGraphicFramePr>
          <p:cNvPr id="42" name="Table 42"/>
          <p:cNvGraphicFramePr/>
          <p:nvPr/>
        </p:nvGraphicFramePr>
        <p:xfrm>
          <a:off x="3048000" y="3581400"/>
          <a:ext cx="687388" cy="2143622"/>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687387"/>
              </a:tblGrid>
              <a:tr h="521096">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CE</a:t>
                      </a:r>
                    </a:p>
                  </a:txBody>
                  <a:tcPr marL="46800" marR="46800" marT="46800" marB="46800" anchor="t" anchorCtr="0" horzOverflow="overflow">
                    <a:lnL w="12700">
                      <a:miter lim="400000"/>
                    </a:lnL>
                    <a:lnR w="12700">
                      <a:miter lim="400000"/>
                    </a:lnR>
                    <a:lnT w="12700">
                      <a:miter lim="400000"/>
                    </a:lnT>
                    <a:lnB w="12700">
                      <a:miter lim="400000"/>
                    </a:lnB>
                    <a:noFill/>
                  </a:tcPr>
                </a:tc>
              </a:tr>
              <a:tr h="521096">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FA</a:t>
                      </a:r>
                    </a:p>
                  </a:txBody>
                  <a:tcPr marL="46800" marR="46800" marT="46800" marB="46800" anchor="t" anchorCtr="0" horzOverflow="overflow">
                    <a:lnL w="12700">
                      <a:miter lim="400000"/>
                    </a:lnL>
                    <a:lnR w="12700">
                      <a:miter lim="400000"/>
                    </a:lnR>
                    <a:lnT w="12700">
                      <a:miter lim="400000"/>
                    </a:lnT>
                    <a:lnB w="12700">
                      <a:miter lim="400000"/>
                    </a:lnB>
                    <a:noFill/>
                  </a:tcPr>
                </a:tc>
              </a:tr>
              <a:tr h="521096">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ED</a:t>
                      </a:r>
                    </a:p>
                  </a:txBody>
                  <a:tcPr marL="46800" marR="46800" marT="46800" marB="46800" anchor="t" anchorCtr="0" horzOverflow="overflow">
                    <a:lnL w="12700">
                      <a:miter lim="400000"/>
                    </a:lnL>
                    <a:lnR w="12700">
                      <a:miter lim="400000"/>
                    </a:lnR>
                    <a:lnT w="12700">
                      <a:miter lim="400000"/>
                    </a:lnT>
                    <a:lnB w="12700">
                      <a:miter lim="400000"/>
                    </a:lnB>
                    <a:noFill/>
                  </a:tcPr>
                </a:tc>
              </a:tr>
              <a:tr h="521096">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FE</a:t>
                      </a:r>
                    </a:p>
                  </a:txBody>
                  <a:tcPr marL="46800" marR="46800" marT="46800" marB="46800" anchor="t" anchorCtr="0" horzOverflow="overflow">
                    <a:lnL w="12700">
                      <a:miter lim="400000"/>
                    </a:lnL>
                    <a:lnR w="12700">
                      <a:miter lim="400000"/>
                    </a:lnR>
                    <a:lnT w="12700">
                      <a:miter lim="400000"/>
                    </a:lnT>
                    <a:lnB w="12700">
                      <a:miter lim="400000"/>
                    </a:lnB>
                    <a:noFill/>
                  </a:tcPr>
                </a:tc>
              </a:tr>
            </a:tbl>
          </a:graphicData>
        </a:graphic>
      </p:graphicFrame>
      <p:sp>
        <p:nvSpPr>
          <p:cNvPr id="43" name="Shape 43"/>
          <p:cNvSpPr/>
          <p:nvPr/>
        </p:nvSpPr>
        <p:spPr>
          <a:xfrm>
            <a:off x="3502105" y="1385348"/>
            <a:ext cx="2003265" cy="794829"/>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nchor="ctr">
            <a:sp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High Memory</a:t>
            </a:r>
            <a:endParaRPr sz="2400">
              <a:latin typeface="Arial"/>
              <a:ea typeface="Arial"/>
              <a:cs typeface="Arial"/>
              <a:sym typeface="Arial"/>
            </a:endParaRPr>
          </a:p>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sz="1800"/>
            </a:pPr>
            <a:r>
              <a:rPr sz="2400">
                <a:latin typeface="Arial"/>
                <a:ea typeface="Arial"/>
                <a:cs typeface="Arial"/>
                <a:sym typeface="Arial"/>
              </a:rPr>
              <a:t>Addresses</a:t>
            </a:r>
          </a:p>
        </p:txBody>
      </p:sp>
      <p:graphicFrame>
        <p:nvGraphicFramePr>
          <p:cNvPr id="44" name="Table 44"/>
          <p:cNvGraphicFramePr/>
          <p:nvPr/>
        </p:nvGraphicFramePr>
        <p:xfrm>
          <a:off x="5257800" y="3581400"/>
          <a:ext cx="687388" cy="2143622"/>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687387"/>
              </a:tblGrid>
              <a:tr h="521096">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FE</a:t>
                      </a:r>
                    </a:p>
                  </a:txBody>
                  <a:tcPr marL="46800" marR="46800" marT="46800" marB="46800" anchor="t" anchorCtr="0" horzOverflow="overflow">
                    <a:lnL w="12700">
                      <a:miter lim="400000"/>
                    </a:lnL>
                    <a:lnR w="12700">
                      <a:miter lim="400000"/>
                    </a:lnR>
                    <a:lnT w="12700">
                      <a:miter lim="400000"/>
                    </a:lnT>
                    <a:lnB w="12700">
                      <a:miter lim="400000"/>
                    </a:lnB>
                    <a:noFill/>
                  </a:tcPr>
                </a:tc>
              </a:tr>
              <a:tr h="521096">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ED</a:t>
                      </a:r>
                    </a:p>
                  </a:txBody>
                  <a:tcPr marL="46800" marR="46800" marT="46800" marB="46800" anchor="t" anchorCtr="0" horzOverflow="overflow">
                    <a:lnL w="12700">
                      <a:miter lim="400000"/>
                    </a:lnL>
                    <a:lnR w="12700">
                      <a:miter lim="400000"/>
                    </a:lnR>
                    <a:lnT w="12700">
                      <a:miter lim="400000"/>
                    </a:lnT>
                    <a:lnB w="12700">
                      <a:miter lim="400000"/>
                    </a:lnB>
                    <a:noFill/>
                  </a:tcPr>
                </a:tc>
              </a:tr>
              <a:tr h="521096">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FA</a:t>
                      </a:r>
                    </a:p>
                  </a:txBody>
                  <a:tcPr marL="46800" marR="46800" marT="46800" marB="46800" anchor="t" anchorCtr="0" horzOverflow="overflow">
                    <a:lnL w="12700">
                      <a:miter lim="400000"/>
                    </a:lnL>
                    <a:lnR w="12700">
                      <a:miter lim="400000"/>
                    </a:lnR>
                    <a:lnT w="12700">
                      <a:miter lim="400000"/>
                    </a:lnT>
                    <a:lnB w="12700">
                      <a:miter lim="400000"/>
                    </a:lnB>
                    <a:noFill/>
                  </a:tcPr>
                </a:tc>
              </a:tr>
              <a:tr h="521096">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CE</a:t>
                      </a:r>
                    </a:p>
                  </a:txBody>
                  <a:tcPr marL="46800" marR="46800" marT="46800" marB="46800" anchor="t" anchorCtr="0" horzOverflow="overflow">
                    <a:lnL w="12700">
                      <a:miter lim="400000"/>
                    </a:lnL>
                    <a:lnR w="12700">
                      <a:miter lim="400000"/>
                    </a:lnR>
                    <a:lnT w="12700">
                      <a:miter lim="400000"/>
                    </a:lnT>
                    <a:lnB w="12700">
                      <a:miter lim="400000"/>
                    </a:lnB>
                    <a:noFill/>
                  </a:tcPr>
                </a:tc>
              </a:tr>
            </a:tbl>
          </a:graphicData>
        </a:graphic>
      </p:graphicFrame>
      <p:grpSp>
        <p:nvGrpSpPr>
          <p:cNvPr id="47" name="Group 47"/>
          <p:cNvGrpSpPr/>
          <p:nvPr/>
        </p:nvGrpSpPr>
        <p:grpSpPr>
          <a:xfrm>
            <a:off x="2057400" y="2743200"/>
            <a:ext cx="685800" cy="533400"/>
            <a:chOff x="0" y="0"/>
            <a:chExt cx="685800" cy="533400"/>
          </a:xfrm>
        </p:grpSpPr>
        <p:sp>
          <p:nvSpPr>
            <p:cNvPr id="45" name="Shape 45"/>
            <p:cNvSpPr/>
            <p:nvPr/>
          </p:nvSpPr>
          <p:spPr>
            <a:xfrm>
              <a:off x="0" y="0"/>
              <a:ext cx="685800" cy="533400"/>
            </a:xfrm>
            <a:prstGeom prst="rect">
              <a:avLst/>
            </a:prstGeom>
            <a:solidFill>
              <a:srgbClr val="FFFFFF"/>
            </a:solidFill>
            <a:ln w="28440" cap="flat">
              <a:solidFill>
                <a:srgbClr val="000000"/>
              </a:solidFill>
              <a:prstDash val="solid"/>
              <a:miter lim="800000"/>
            </a:ln>
            <a:effectLst/>
          </p:spPr>
          <p:txBody>
            <a:bodyPr wrap="square" lIns="0" tIns="0" rIns="0" bIns="0" numCol="1" anchor="ctr">
              <a:no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pPr>
            </a:p>
          </p:txBody>
        </p:sp>
        <p:sp>
          <p:nvSpPr>
            <p:cNvPr id="46" name="Shape 46"/>
            <p:cNvSpPr/>
            <p:nvPr/>
          </p:nvSpPr>
          <p:spPr>
            <a:xfrm>
              <a:off x="78041" y="47085"/>
              <a:ext cx="529718" cy="43923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CE</a:t>
              </a:r>
            </a:p>
          </p:txBody>
        </p:sp>
      </p:grpSp>
      <p:grpSp>
        <p:nvGrpSpPr>
          <p:cNvPr id="50" name="Group 50"/>
          <p:cNvGrpSpPr/>
          <p:nvPr/>
        </p:nvGrpSpPr>
        <p:grpSpPr>
          <a:xfrm>
            <a:off x="1371600" y="2743200"/>
            <a:ext cx="685800" cy="533400"/>
            <a:chOff x="0" y="0"/>
            <a:chExt cx="685800" cy="533400"/>
          </a:xfrm>
        </p:grpSpPr>
        <p:sp>
          <p:nvSpPr>
            <p:cNvPr id="48" name="Shape 48"/>
            <p:cNvSpPr/>
            <p:nvPr/>
          </p:nvSpPr>
          <p:spPr>
            <a:xfrm>
              <a:off x="0" y="0"/>
              <a:ext cx="685800" cy="533400"/>
            </a:xfrm>
            <a:prstGeom prst="rect">
              <a:avLst/>
            </a:prstGeom>
            <a:solidFill>
              <a:srgbClr val="FFFFFF"/>
            </a:solidFill>
            <a:ln w="28440" cap="flat">
              <a:solidFill>
                <a:srgbClr val="000000"/>
              </a:solidFill>
              <a:prstDash val="solid"/>
              <a:miter lim="800000"/>
            </a:ln>
            <a:effectLst/>
          </p:spPr>
          <p:txBody>
            <a:bodyPr wrap="square" lIns="0" tIns="0" rIns="0" bIns="0" numCol="1" anchor="ctr">
              <a:no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pPr>
            </a:p>
          </p:txBody>
        </p:sp>
        <p:sp>
          <p:nvSpPr>
            <p:cNvPr id="49" name="Shape 49"/>
            <p:cNvSpPr/>
            <p:nvPr/>
          </p:nvSpPr>
          <p:spPr>
            <a:xfrm>
              <a:off x="103417" y="47085"/>
              <a:ext cx="478966" cy="43923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FA</a:t>
              </a:r>
            </a:p>
          </p:txBody>
        </p:sp>
      </p:grpSp>
      <p:grpSp>
        <p:nvGrpSpPr>
          <p:cNvPr id="53" name="Group 53"/>
          <p:cNvGrpSpPr/>
          <p:nvPr/>
        </p:nvGrpSpPr>
        <p:grpSpPr>
          <a:xfrm>
            <a:off x="685800" y="2743200"/>
            <a:ext cx="685800" cy="533400"/>
            <a:chOff x="0" y="0"/>
            <a:chExt cx="685800" cy="533400"/>
          </a:xfrm>
        </p:grpSpPr>
        <p:sp>
          <p:nvSpPr>
            <p:cNvPr id="51" name="Shape 51"/>
            <p:cNvSpPr/>
            <p:nvPr/>
          </p:nvSpPr>
          <p:spPr>
            <a:xfrm>
              <a:off x="0" y="0"/>
              <a:ext cx="685800" cy="533400"/>
            </a:xfrm>
            <a:prstGeom prst="rect">
              <a:avLst/>
            </a:prstGeom>
            <a:solidFill>
              <a:srgbClr val="FFFFFF"/>
            </a:solidFill>
            <a:ln w="28440" cap="flat">
              <a:solidFill>
                <a:srgbClr val="000000"/>
              </a:solidFill>
              <a:prstDash val="solid"/>
              <a:miter lim="800000"/>
            </a:ln>
            <a:effectLst/>
          </p:spPr>
          <p:txBody>
            <a:bodyPr wrap="square" lIns="0" tIns="0" rIns="0" bIns="0" numCol="1" anchor="ctr">
              <a:no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pPr>
            </a:p>
          </p:txBody>
        </p:sp>
        <p:sp>
          <p:nvSpPr>
            <p:cNvPr id="52" name="Shape 52"/>
            <p:cNvSpPr/>
            <p:nvPr/>
          </p:nvSpPr>
          <p:spPr>
            <a:xfrm>
              <a:off x="78041" y="47085"/>
              <a:ext cx="529718" cy="43923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ED</a:t>
              </a:r>
            </a:p>
          </p:txBody>
        </p:sp>
      </p:grpSp>
      <p:grpSp>
        <p:nvGrpSpPr>
          <p:cNvPr id="56" name="Group 56"/>
          <p:cNvGrpSpPr/>
          <p:nvPr/>
        </p:nvGrpSpPr>
        <p:grpSpPr>
          <a:xfrm>
            <a:off x="0" y="2743200"/>
            <a:ext cx="685800" cy="533400"/>
            <a:chOff x="0" y="0"/>
            <a:chExt cx="685800" cy="533400"/>
          </a:xfrm>
        </p:grpSpPr>
        <p:sp>
          <p:nvSpPr>
            <p:cNvPr id="54" name="Shape 54"/>
            <p:cNvSpPr/>
            <p:nvPr/>
          </p:nvSpPr>
          <p:spPr>
            <a:xfrm>
              <a:off x="0" y="0"/>
              <a:ext cx="685800" cy="533400"/>
            </a:xfrm>
            <a:prstGeom prst="rect">
              <a:avLst/>
            </a:prstGeom>
            <a:solidFill>
              <a:srgbClr val="FFFFFF"/>
            </a:solidFill>
            <a:ln w="28440" cap="flat">
              <a:solidFill>
                <a:srgbClr val="000000"/>
              </a:solidFill>
              <a:prstDash val="solid"/>
              <a:miter lim="800000"/>
            </a:ln>
            <a:effectLst/>
          </p:spPr>
          <p:txBody>
            <a:bodyPr wrap="square" lIns="0" tIns="0" rIns="0" bIns="0" numCol="1" anchor="ctr">
              <a:no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pPr>
            </a:p>
          </p:txBody>
        </p:sp>
        <p:sp>
          <p:nvSpPr>
            <p:cNvPr id="55" name="Shape 55"/>
            <p:cNvSpPr/>
            <p:nvPr/>
          </p:nvSpPr>
          <p:spPr>
            <a:xfrm>
              <a:off x="95008" y="47085"/>
              <a:ext cx="495784" cy="43923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FE</a:t>
              </a:r>
            </a:p>
          </p:txBody>
        </p:sp>
      </p:grpSp>
      <p:grpSp>
        <p:nvGrpSpPr>
          <p:cNvPr id="59" name="Group 59"/>
          <p:cNvGrpSpPr/>
          <p:nvPr/>
        </p:nvGrpSpPr>
        <p:grpSpPr>
          <a:xfrm>
            <a:off x="8458200" y="2743200"/>
            <a:ext cx="685800" cy="533400"/>
            <a:chOff x="0" y="0"/>
            <a:chExt cx="685800" cy="533400"/>
          </a:xfrm>
        </p:grpSpPr>
        <p:sp>
          <p:nvSpPr>
            <p:cNvPr id="57" name="Shape 57"/>
            <p:cNvSpPr/>
            <p:nvPr/>
          </p:nvSpPr>
          <p:spPr>
            <a:xfrm>
              <a:off x="0" y="0"/>
              <a:ext cx="685800" cy="533400"/>
            </a:xfrm>
            <a:prstGeom prst="rect">
              <a:avLst/>
            </a:prstGeom>
            <a:solidFill>
              <a:srgbClr val="FFFFFF"/>
            </a:solidFill>
            <a:ln w="28440" cap="flat">
              <a:solidFill>
                <a:srgbClr val="000000"/>
              </a:solidFill>
              <a:prstDash val="solid"/>
              <a:miter lim="800000"/>
            </a:ln>
            <a:effectLst/>
          </p:spPr>
          <p:txBody>
            <a:bodyPr wrap="square" lIns="0" tIns="0" rIns="0" bIns="0" numCol="1" anchor="ctr">
              <a:no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pPr>
            </a:p>
          </p:txBody>
        </p:sp>
        <p:sp>
          <p:nvSpPr>
            <p:cNvPr id="58" name="Shape 58"/>
            <p:cNvSpPr/>
            <p:nvPr/>
          </p:nvSpPr>
          <p:spPr>
            <a:xfrm>
              <a:off x="78041" y="47085"/>
              <a:ext cx="529718" cy="43923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CE</a:t>
              </a:r>
            </a:p>
          </p:txBody>
        </p:sp>
      </p:grpSp>
      <p:grpSp>
        <p:nvGrpSpPr>
          <p:cNvPr id="62" name="Group 62"/>
          <p:cNvGrpSpPr/>
          <p:nvPr/>
        </p:nvGrpSpPr>
        <p:grpSpPr>
          <a:xfrm>
            <a:off x="7772400" y="2743200"/>
            <a:ext cx="685800" cy="533400"/>
            <a:chOff x="0" y="0"/>
            <a:chExt cx="685800" cy="533400"/>
          </a:xfrm>
        </p:grpSpPr>
        <p:sp>
          <p:nvSpPr>
            <p:cNvPr id="60" name="Shape 60"/>
            <p:cNvSpPr/>
            <p:nvPr/>
          </p:nvSpPr>
          <p:spPr>
            <a:xfrm>
              <a:off x="0" y="0"/>
              <a:ext cx="685800" cy="533400"/>
            </a:xfrm>
            <a:prstGeom prst="rect">
              <a:avLst/>
            </a:prstGeom>
            <a:solidFill>
              <a:srgbClr val="FFFFFF"/>
            </a:solidFill>
            <a:ln w="28440" cap="flat">
              <a:solidFill>
                <a:srgbClr val="000000"/>
              </a:solidFill>
              <a:prstDash val="solid"/>
              <a:miter lim="800000"/>
            </a:ln>
            <a:effectLst/>
          </p:spPr>
          <p:txBody>
            <a:bodyPr wrap="square" lIns="0" tIns="0" rIns="0" bIns="0" numCol="1" anchor="ctr">
              <a:no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pPr>
            </a:p>
          </p:txBody>
        </p:sp>
        <p:sp>
          <p:nvSpPr>
            <p:cNvPr id="61" name="Shape 61"/>
            <p:cNvSpPr/>
            <p:nvPr/>
          </p:nvSpPr>
          <p:spPr>
            <a:xfrm>
              <a:off x="103417" y="47085"/>
              <a:ext cx="478966" cy="43923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FA</a:t>
              </a:r>
            </a:p>
          </p:txBody>
        </p:sp>
      </p:grpSp>
      <p:grpSp>
        <p:nvGrpSpPr>
          <p:cNvPr id="65" name="Group 65"/>
          <p:cNvGrpSpPr/>
          <p:nvPr/>
        </p:nvGrpSpPr>
        <p:grpSpPr>
          <a:xfrm>
            <a:off x="7086600" y="2743200"/>
            <a:ext cx="685800" cy="533400"/>
            <a:chOff x="0" y="0"/>
            <a:chExt cx="685800" cy="533400"/>
          </a:xfrm>
        </p:grpSpPr>
        <p:sp>
          <p:nvSpPr>
            <p:cNvPr id="63" name="Shape 63"/>
            <p:cNvSpPr/>
            <p:nvPr/>
          </p:nvSpPr>
          <p:spPr>
            <a:xfrm>
              <a:off x="0" y="0"/>
              <a:ext cx="685800" cy="533400"/>
            </a:xfrm>
            <a:prstGeom prst="rect">
              <a:avLst/>
            </a:prstGeom>
            <a:solidFill>
              <a:srgbClr val="FFFFFF"/>
            </a:solidFill>
            <a:ln w="28440" cap="flat">
              <a:solidFill>
                <a:srgbClr val="000000"/>
              </a:solidFill>
              <a:prstDash val="solid"/>
              <a:miter lim="800000"/>
            </a:ln>
            <a:effectLst/>
          </p:spPr>
          <p:txBody>
            <a:bodyPr wrap="square" lIns="0" tIns="0" rIns="0" bIns="0" numCol="1" anchor="ctr">
              <a:no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pPr>
            </a:p>
          </p:txBody>
        </p:sp>
        <p:sp>
          <p:nvSpPr>
            <p:cNvPr id="64" name="Shape 64"/>
            <p:cNvSpPr/>
            <p:nvPr/>
          </p:nvSpPr>
          <p:spPr>
            <a:xfrm>
              <a:off x="78041" y="47085"/>
              <a:ext cx="529718" cy="43923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ED</a:t>
              </a:r>
            </a:p>
          </p:txBody>
        </p:sp>
      </p:grpSp>
      <p:grpSp>
        <p:nvGrpSpPr>
          <p:cNvPr id="68" name="Group 68"/>
          <p:cNvGrpSpPr/>
          <p:nvPr/>
        </p:nvGrpSpPr>
        <p:grpSpPr>
          <a:xfrm>
            <a:off x="6400800" y="2743200"/>
            <a:ext cx="685800" cy="533400"/>
            <a:chOff x="0" y="0"/>
            <a:chExt cx="685800" cy="533400"/>
          </a:xfrm>
        </p:grpSpPr>
        <p:sp>
          <p:nvSpPr>
            <p:cNvPr id="66" name="Shape 66"/>
            <p:cNvSpPr/>
            <p:nvPr/>
          </p:nvSpPr>
          <p:spPr>
            <a:xfrm>
              <a:off x="0" y="0"/>
              <a:ext cx="685800" cy="533400"/>
            </a:xfrm>
            <a:prstGeom prst="rect">
              <a:avLst/>
            </a:prstGeom>
            <a:solidFill>
              <a:srgbClr val="FFFFFF"/>
            </a:solidFill>
            <a:ln w="28440" cap="flat">
              <a:solidFill>
                <a:srgbClr val="000000"/>
              </a:solidFill>
              <a:prstDash val="solid"/>
              <a:miter lim="800000"/>
            </a:ln>
            <a:effectLst/>
          </p:spPr>
          <p:txBody>
            <a:bodyPr wrap="square" lIns="0" tIns="0" rIns="0" bIns="0" numCol="1" anchor="ctr">
              <a:noAutofit/>
            </a:bodyPr>
            <a:lstStyle/>
            <a:p>
              <a:pPr lvl="0"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pPr>
            </a:p>
          </p:txBody>
        </p:sp>
        <p:sp>
          <p:nvSpPr>
            <p:cNvPr id="67" name="Shape 67"/>
            <p:cNvSpPr/>
            <p:nvPr/>
          </p:nvSpPr>
          <p:spPr>
            <a:xfrm>
              <a:off x="95008" y="47085"/>
              <a:ext cx="495784" cy="43923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6799" tIns="46799" rIns="46799" bIns="46799" numCol="1"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FE</a:t>
              </a:r>
            </a:p>
          </p:txBody>
        </p:sp>
      </p:grpSp>
      <p:sp>
        <p:nvSpPr>
          <p:cNvPr id="69" name="Shape 69"/>
          <p:cNvSpPr/>
          <p:nvPr/>
        </p:nvSpPr>
        <p:spPr>
          <a:xfrm>
            <a:off x="4162803" y="5190585"/>
            <a:ext cx="597731" cy="43923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0x0</a:t>
            </a:r>
          </a:p>
        </p:txBody>
      </p:sp>
      <p:sp>
        <p:nvSpPr>
          <p:cNvPr id="70" name="Shape 70"/>
          <p:cNvSpPr/>
          <p:nvPr/>
        </p:nvSpPr>
        <p:spPr>
          <a:xfrm>
            <a:off x="4162803" y="4657185"/>
            <a:ext cx="597731" cy="43923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0x1</a:t>
            </a:r>
          </a:p>
        </p:txBody>
      </p:sp>
      <p:sp>
        <p:nvSpPr>
          <p:cNvPr id="71" name="Shape 71"/>
          <p:cNvSpPr/>
          <p:nvPr/>
        </p:nvSpPr>
        <p:spPr>
          <a:xfrm>
            <a:off x="4186616" y="4123785"/>
            <a:ext cx="597731" cy="43923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0x2</a:t>
            </a:r>
          </a:p>
        </p:txBody>
      </p:sp>
      <p:sp>
        <p:nvSpPr>
          <p:cNvPr id="72" name="Shape 72"/>
          <p:cNvSpPr/>
          <p:nvPr/>
        </p:nvSpPr>
        <p:spPr>
          <a:xfrm>
            <a:off x="4195347" y="3590385"/>
            <a:ext cx="597731" cy="43923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0x3</a:t>
            </a:r>
          </a:p>
        </p:txBody>
      </p:sp>
      <p:graphicFrame>
        <p:nvGraphicFramePr>
          <p:cNvPr id="73" name="Table 73"/>
          <p:cNvGraphicFramePr/>
          <p:nvPr/>
        </p:nvGraphicFramePr>
        <p:xfrm>
          <a:off x="3048000" y="2546350"/>
          <a:ext cx="687388" cy="1071811"/>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687387"/>
              </a:tblGrid>
              <a:tr h="521493">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00</a:t>
                      </a:r>
                    </a:p>
                  </a:txBody>
                  <a:tcPr marL="46800" marR="46800" marT="46800" marB="46800" anchor="t" anchorCtr="0" horzOverflow="overflow">
                    <a:lnL w="12700">
                      <a:miter lim="400000"/>
                    </a:lnL>
                    <a:lnR w="12700">
                      <a:miter lim="400000"/>
                    </a:lnR>
                    <a:lnT w="12700">
                      <a:miter lim="400000"/>
                    </a:lnT>
                    <a:lnB w="12700">
                      <a:miter lim="400000"/>
                    </a:lnB>
                    <a:noFill/>
                  </a:tcPr>
                </a:tc>
              </a:tr>
              <a:tr h="521493">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00</a:t>
                      </a:r>
                    </a:p>
                  </a:txBody>
                  <a:tcPr marL="46800" marR="46800" marT="46800" marB="46800" anchor="t" anchorCtr="0" horzOverflow="overflow">
                    <a:lnL w="12700">
                      <a:miter lim="400000"/>
                    </a:lnL>
                    <a:lnR w="12700">
                      <a:miter lim="400000"/>
                    </a:lnR>
                    <a:lnT w="12700">
                      <a:miter lim="400000"/>
                    </a:lnT>
                    <a:lnB w="12700">
                      <a:miter lim="400000"/>
                    </a:lnB>
                    <a:noFill/>
                  </a:tcPr>
                </a:tc>
              </a:tr>
            </a:tbl>
          </a:graphicData>
        </a:graphic>
      </p:graphicFrame>
      <p:graphicFrame>
        <p:nvGraphicFramePr>
          <p:cNvPr id="74" name="Table 74"/>
          <p:cNvGraphicFramePr/>
          <p:nvPr/>
        </p:nvGraphicFramePr>
        <p:xfrm>
          <a:off x="5257800" y="2546350"/>
          <a:ext cx="687388" cy="1071811"/>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687387"/>
              </a:tblGrid>
              <a:tr h="521493">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00</a:t>
                      </a:r>
                    </a:p>
                  </a:txBody>
                  <a:tcPr marL="46800" marR="46800" marT="46800" marB="46800" anchor="t" anchorCtr="0" horzOverflow="overflow">
                    <a:lnL w="12700">
                      <a:miter lim="400000"/>
                    </a:lnL>
                    <a:lnR w="12700">
                      <a:miter lim="400000"/>
                    </a:lnR>
                    <a:lnT w="12700">
                      <a:miter lim="400000"/>
                    </a:lnT>
                    <a:lnB w="12700">
                      <a:miter lim="400000"/>
                    </a:lnB>
                    <a:noFill/>
                  </a:tcPr>
                </a:tc>
              </a:tr>
              <a:tr h="521493">
                <a:tc>
                  <a:txBody>
                    <a:bodyPr/>
                    <a:lstStyle/>
                    <a:p>
                      <a:pPr lvl="0">
                        <a:lnSpc>
                          <a:spcPct val="93000"/>
                        </a:lnSpc>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b="0" i="0" sz="1800"/>
                      </a:pPr>
                      <a:r>
                        <a:rPr sz="2800">
                          <a:latin typeface="Arial"/>
                          <a:ea typeface="Arial"/>
                          <a:cs typeface="Arial"/>
                        </a:rPr>
                        <a:t>00</a:t>
                      </a:r>
                    </a:p>
                  </a:txBody>
                  <a:tcPr marL="46800" marR="46800" marT="46800" marB="46800" anchor="t" anchorCtr="0" horzOverflow="overflow">
                    <a:lnL w="12700">
                      <a:miter lim="400000"/>
                    </a:lnL>
                    <a:lnR w="12700">
                      <a:miter lim="400000"/>
                    </a:lnR>
                    <a:lnT w="12700">
                      <a:miter lim="400000"/>
                    </a:lnT>
                    <a:lnB w="12700">
                      <a:miter lim="400000"/>
                    </a:lnB>
                    <a:noFill/>
                  </a:tcPr>
                </a:tc>
              </a:tr>
            </a:tbl>
          </a:graphicData>
        </a:graphic>
      </p:graphicFrame>
      <p:sp>
        <p:nvSpPr>
          <p:cNvPr id="75" name="Shape 75"/>
          <p:cNvSpPr/>
          <p:nvPr/>
        </p:nvSpPr>
        <p:spPr>
          <a:xfrm>
            <a:off x="4186616" y="3056985"/>
            <a:ext cx="597731" cy="43923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0x4</a:t>
            </a:r>
          </a:p>
        </p:txBody>
      </p:sp>
      <p:sp>
        <p:nvSpPr>
          <p:cNvPr id="76" name="Shape 76"/>
          <p:cNvSpPr/>
          <p:nvPr/>
        </p:nvSpPr>
        <p:spPr>
          <a:xfrm>
            <a:off x="4189791" y="2599785"/>
            <a:ext cx="597731" cy="43923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pPr lvl="0">
              <a:defRPr sz="1800"/>
            </a:pPr>
            <a:r>
              <a:rPr sz="2400"/>
              <a:t>0x5</a:t>
            </a:r>
          </a:p>
        </p:txBody>
      </p:sp>
      <p:sp>
        <p:nvSpPr>
          <p:cNvPr id="77" name="Shape 77"/>
          <p:cNvSpPr/>
          <p:nvPr/>
        </p:nvSpPr>
        <p:spPr>
          <a:xfrm flipV="1">
            <a:off x="3352800" y="2132012"/>
            <a:ext cx="1588" cy="384176"/>
          </a:xfrm>
          <a:prstGeom prst="line">
            <a:avLst/>
          </a:prstGeom>
          <a:ln w="38160">
            <a:solidFill/>
            <a:miter/>
            <a:tailEnd type="triangle"/>
          </a:ln>
        </p:spPr>
        <p:txBody>
          <a:bodyPr lIns="0" tIns="0" rIns="0" bIns="0"/>
          <a:lstStyle/>
          <a:p>
            <a:pPr lvl="0">
              <a:defRPr sz="1200">
                <a:latin typeface="+mn-lt"/>
                <a:ea typeface="+mn-ea"/>
                <a:cs typeface="+mn-cs"/>
                <a:sym typeface="Helvetica"/>
              </a:defRPr>
            </a:pPr>
          </a:p>
        </p:txBody>
      </p:sp>
      <p:sp>
        <p:nvSpPr>
          <p:cNvPr id="78" name="Shape 78"/>
          <p:cNvSpPr/>
          <p:nvPr/>
        </p:nvSpPr>
        <p:spPr>
          <a:xfrm flipV="1">
            <a:off x="5562600" y="2132012"/>
            <a:ext cx="1588" cy="384176"/>
          </a:xfrm>
          <a:prstGeom prst="line">
            <a:avLst/>
          </a:prstGeom>
          <a:ln w="38160">
            <a:solidFill/>
            <a:miter/>
            <a:tailEnd type="triangle"/>
          </a:ln>
        </p:spPr>
        <p:txBody>
          <a:bodyPr lIns="0" tIns="0" rIns="0" bIns="0"/>
          <a:lstStyle/>
          <a:p>
            <a:pPr lvl="0">
              <a:defRPr sz="1200">
                <a:latin typeface="+mn-lt"/>
                <a:ea typeface="+mn-ea"/>
                <a:cs typeface="+mn-cs"/>
                <a:sym typeface="Helvetica"/>
              </a:defRPr>
            </a:pPr>
          </a:p>
        </p:txBody>
      </p:sp>
      <p:sp>
        <p:nvSpPr>
          <p:cNvPr id="79" name="Shape 79"/>
          <p:cNvSpPr/>
          <p:nvPr/>
        </p:nvSpPr>
        <p:spPr>
          <a:xfrm flipH="1" rot="16200000">
            <a:off x="2442368" y="3234531"/>
            <a:ext cx="563564" cy="6477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path>
            </a:pathLst>
          </a:custGeom>
          <a:ln w="28440">
            <a:solidFill/>
            <a:miter/>
            <a:tailEnd type="triangle"/>
          </a:ln>
        </p:spPr>
        <p:txBody>
          <a:bodyPr lIns="0" tIns="0" rIns="0" bIns="0"/>
          <a:lstStyle/>
          <a:p>
            <a:pPr lvl="0"/>
          </a:p>
        </p:txBody>
      </p:sp>
      <p:sp>
        <p:nvSpPr>
          <p:cNvPr id="80" name="Shape 80"/>
          <p:cNvSpPr/>
          <p:nvPr/>
        </p:nvSpPr>
        <p:spPr>
          <a:xfrm flipH="1" rot="16200000">
            <a:off x="1841500" y="3149600"/>
            <a:ext cx="1081088" cy="133508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path>
            </a:pathLst>
          </a:custGeom>
          <a:ln w="28440">
            <a:solidFill/>
            <a:miter/>
            <a:tailEnd type="triangle"/>
          </a:ln>
        </p:spPr>
        <p:txBody>
          <a:bodyPr lIns="0" tIns="0" rIns="0" bIns="0"/>
          <a:lstStyle/>
          <a:p>
            <a:pPr lvl="0"/>
          </a:p>
        </p:txBody>
      </p:sp>
      <p:sp>
        <p:nvSpPr>
          <p:cNvPr id="81" name="Shape 81"/>
          <p:cNvSpPr/>
          <p:nvPr/>
        </p:nvSpPr>
        <p:spPr>
          <a:xfrm flipH="1" rot="16200000">
            <a:off x="638175" y="2981325"/>
            <a:ext cx="2116138" cy="270668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path>
            </a:pathLst>
          </a:custGeom>
          <a:ln w="28440">
            <a:solidFill/>
            <a:miter/>
            <a:tailEnd type="triangle"/>
          </a:ln>
        </p:spPr>
        <p:txBody>
          <a:bodyPr lIns="0" tIns="0" rIns="0" bIns="0"/>
          <a:lstStyle/>
          <a:p>
            <a:pPr lvl="0"/>
          </a:p>
        </p:txBody>
      </p:sp>
      <p:sp>
        <p:nvSpPr>
          <p:cNvPr id="82" name="Shape 82"/>
          <p:cNvSpPr/>
          <p:nvPr/>
        </p:nvSpPr>
        <p:spPr>
          <a:xfrm flipH="1" rot="16200000">
            <a:off x="1239043" y="3066256"/>
            <a:ext cx="1598614" cy="20193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path>
            </a:pathLst>
          </a:custGeom>
          <a:ln w="28440">
            <a:solidFill/>
            <a:miter/>
            <a:tailEnd type="triangle"/>
          </a:ln>
        </p:spPr>
        <p:txBody>
          <a:bodyPr lIns="0" tIns="0" rIns="0" bIns="0"/>
          <a:lstStyle/>
          <a:p>
            <a:pPr lvl="0"/>
          </a:p>
        </p:txBody>
      </p:sp>
      <p:sp>
        <p:nvSpPr>
          <p:cNvPr id="83" name="Shape 83"/>
          <p:cNvSpPr/>
          <p:nvPr/>
        </p:nvSpPr>
        <p:spPr>
          <a:xfrm rot="5400000">
            <a:off x="6061868" y="3156743"/>
            <a:ext cx="563564" cy="80327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path>
            </a:pathLst>
          </a:custGeom>
          <a:ln w="28440">
            <a:solidFill/>
            <a:miter/>
            <a:tailEnd type="triangle"/>
          </a:ln>
        </p:spPr>
        <p:txBody>
          <a:bodyPr lIns="0" tIns="0" rIns="0" bIns="0"/>
          <a:lstStyle/>
          <a:p>
            <a:pPr lvl="0"/>
          </a:p>
        </p:txBody>
      </p:sp>
      <p:sp>
        <p:nvSpPr>
          <p:cNvPr id="84" name="Shape 84"/>
          <p:cNvSpPr/>
          <p:nvPr/>
        </p:nvSpPr>
        <p:spPr>
          <a:xfrm rot="5400000">
            <a:off x="6146006" y="3072606"/>
            <a:ext cx="1081088" cy="148907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path>
            </a:pathLst>
          </a:custGeom>
          <a:ln w="28440">
            <a:solidFill/>
            <a:miter/>
            <a:tailEnd type="triangle"/>
          </a:ln>
        </p:spPr>
        <p:txBody>
          <a:bodyPr lIns="0" tIns="0" rIns="0" bIns="0"/>
          <a:lstStyle/>
          <a:p>
            <a:pPr lvl="0"/>
          </a:p>
        </p:txBody>
      </p:sp>
      <p:sp>
        <p:nvSpPr>
          <p:cNvPr id="85" name="Shape 85"/>
          <p:cNvSpPr/>
          <p:nvPr/>
        </p:nvSpPr>
        <p:spPr>
          <a:xfrm rot="5400000">
            <a:off x="6230143" y="2988468"/>
            <a:ext cx="1598614" cy="217487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path>
            </a:pathLst>
          </a:custGeom>
          <a:ln w="28440">
            <a:solidFill/>
            <a:miter/>
            <a:tailEnd type="triangle"/>
          </a:ln>
        </p:spPr>
        <p:txBody>
          <a:bodyPr lIns="0" tIns="0" rIns="0" bIns="0"/>
          <a:lstStyle/>
          <a:p>
            <a:pPr lvl="0"/>
          </a:p>
        </p:txBody>
      </p:sp>
      <p:sp>
        <p:nvSpPr>
          <p:cNvPr id="86" name="Shape 86"/>
          <p:cNvSpPr/>
          <p:nvPr/>
        </p:nvSpPr>
        <p:spPr>
          <a:xfrm rot="5400000">
            <a:off x="6314281" y="2904331"/>
            <a:ext cx="2116138" cy="286067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path>
            </a:pathLst>
          </a:custGeom>
          <a:ln w="28440">
            <a:solidFill/>
            <a:miter/>
            <a:tailEnd type="triangle"/>
          </a:ln>
        </p:spPr>
        <p:txBody>
          <a:bodyPr lIns="0" tIns="0" rIns="0" bIns="0"/>
          <a:lstStyle/>
          <a:p>
            <a:pPr lvl="0"/>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8" name="Shape 88"/>
          <p:cNvSpPr/>
          <p:nvPr/>
        </p:nvSpPr>
        <p:spPr>
          <a:xfrm>
            <a:off x="685800" y="382520"/>
            <a:ext cx="7772400" cy="1343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How you’ll probably usually see endianness expressed:</a:t>
            </a:r>
          </a:p>
        </p:txBody>
      </p:sp>
      <p:pic>
        <p:nvPicPr>
          <p:cNvPr id="89" name="pasted-image.png"/>
          <p:cNvPicPr/>
          <p:nvPr/>
        </p:nvPicPr>
        <p:blipFill>
          <a:blip r:embed="rId2">
            <a:extLst/>
          </a:blip>
          <a:stretch>
            <a:fillRect/>
          </a:stretch>
        </p:blipFill>
        <p:spPr>
          <a:xfrm>
            <a:off x="0" y="2842460"/>
            <a:ext cx="9144000" cy="2214480"/>
          </a:xfrm>
          <a:prstGeom prst="rect">
            <a:avLst/>
          </a:prstGeom>
          <a:ln w="12700">
            <a:miter lim="400000"/>
          </a:ln>
        </p:spPr>
      </p:pic>
      <p:sp>
        <p:nvSpPr>
          <p:cNvPr id="90" name="Shape 90"/>
          <p:cNvSpPr/>
          <p:nvPr/>
        </p:nvSpPr>
        <p:spPr>
          <a:xfrm>
            <a:off x="8594695" y="3739045"/>
            <a:ext cx="561341" cy="421393"/>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lvl="0">
              <a:defRPr sz="1800"/>
            </a:pPr>
            <a:r>
              <a:rPr sz="2400"/>
              <a:t>low</a:t>
            </a:r>
          </a:p>
        </p:txBody>
      </p:sp>
      <p:sp>
        <p:nvSpPr>
          <p:cNvPr id="91" name="Shape 91"/>
          <p:cNvSpPr/>
          <p:nvPr/>
        </p:nvSpPr>
        <p:spPr>
          <a:xfrm>
            <a:off x="7235795" y="3739045"/>
            <a:ext cx="646024" cy="421393"/>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2400"/>
              <a:t>high</a:t>
            </a:r>
          </a:p>
        </p:txBody>
      </p:sp>
      <p:sp>
        <p:nvSpPr>
          <p:cNvPr id="92" name="Shape 92"/>
          <p:cNvSpPr/>
          <p:nvPr/>
        </p:nvSpPr>
        <p:spPr>
          <a:xfrm>
            <a:off x="1177895" y="2418245"/>
            <a:ext cx="561341" cy="421393"/>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2400"/>
              <a:t>low</a:t>
            </a:r>
          </a:p>
        </p:txBody>
      </p:sp>
      <p:sp>
        <p:nvSpPr>
          <p:cNvPr id="93" name="Shape 93"/>
          <p:cNvSpPr/>
          <p:nvPr/>
        </p:nvSpPr>
        <p:spPr>
          <a:xfrm>
            <a:off x="3019395" y="2418245"/>
            <a:ext cx="646024" cy="421393"/>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2400"/>
              <a:t>high</a:t>
            </a:r>
          </a:p>
        </p:txBody>
      </p:sp>
      <p:sp>
        <p:nvSpPr>
          <p:cNvPr id="94" name="Shape 94"/>
          <p:cNvSpPr/>
          <p:nvPr/>
        </p:nvSpPr>
        <p:spPr>
          <a:xfrm>
            <a:off x="1135553" y="4996345"/>
            <a:ext cx="646025" cy="421393"/>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2400"/>
              <a:t>high</a:t>
            </a:r>
          </a:p>
        </p:txBody>
      </p:sp>
      <p:sp>
        <p:nvSpPr>
          <p:cNvPr id="95" name="Shape 95"/>
          <p:cNvSpPr/>
          <p:nvPr/>
        </p:nvSpPr>
        <p:spPr>
          <a:xfrm>
            <a:off x="1727509" y="2663199"/>
            <a:ext cx="1303613" cy="1"/>
          </a:xfrm>
          <a:prstGeom prst="line">
            <a:avLst/>
          </a:prstGeom>
          <a:ln w="25400">
            <a:solidFill/>
            <a:tailEnd type="triangle"/>
          </a:ln>
        </p:spPr>
        <p:txBody>
          <a:bodyPr lIns="0" tIns="0" rIns="0" bIns="0"/>
          <a:lstStyle/>
          <a:p>
            <a:pPr lvl="0">
              <a:defRPr sz="1200">
                <a:latin typeface="+mn-lt"/>
                <a:ea typeface="+mn-ea"/>
                <a:cs typeface="+mn-cs"/>
                <a:sym typeface="Helvetica"/>
              </a:defRPr>
            </a:pPr>
          </a:p>
        </p:txBody>
      </p:sp>
      <p:sp>
        <p:nvSpPr>
          <p:cNvPr id="96" name="Shape 96"/>
          <p:cNvSpPr/>
          <p:nvPr/>
        </p:nvSpPr>
        <p:spPr>
          <a:xfrm flipH="1">
            <a:off x="1458565" y="2802899"/>
            <a:ext cx="1" cy="2242885"/>
          </a:xfrm>
          <a:prstGeom prst="line">
            <a:avLst/>
          </a:prstGeom>
          <a:ln w="25400">
            <a:solidFill/>
            <a:tailEnd type="triangle"/>
          </a:ln>
        </p:spPr>
        <p:txBody>
          <a:bodyPr lIns="0" tIns="0" rIns="0" bIns="0"/>
          <a:lstStyle/>
          <a:p>
            <a:pPr lvl="0">
              <a:defRPr sz="1200">
                <a:latin typeface="+mn-lt"/>
                <a:ea typeface="+mn-ea"/>
                <a:cs typeface="+mn-cs"/>
                <a:sym typeface="Helvetica"/>
              </a:defRPr>
            </a:pPr>
          </a:p>
        </p:txBody>
      </p:sp>
      <p:sp>
        <p:nvSpPr>
          <p:cNvPr id="97" name="Shape 97"/>
          <p:cNvSpPr/>
          <p:nvPr/>
        </p:nvSpPr>
        <p:spPr>
          <a:xfrm flipH="1">
            <a:off x="7915245" y="3949741"/>
            <a:ext cx="646024" cy="1"/>
          </a:xfrm>
          <a:prstGeom prst="line">
            <a:avLst/>
          </a:prstGeom>
          <a:ln w="25400">
            <a:solidFill/>
            <a:tailEnd type="triangle"/>
          </a:ln>
        </p:spPr>
        <p:txBody>
          <a:bodyPr lIns="0" tIns="0" rIns="0" bIns="0"/>
          <a:lstStyle/>
          <a:p>
            <a:pPr lvl="0">
              <a:defRPr sz="1200">
                <a:latin typeface="+mn-lt"/>
                <a:ea typeface="+mn-ea"/>
                <a:cs typeface="+mn-cs"/>
                <a:sym typeface="Helvetica"/>
              </a:defRPr>
            </a:pPr>
          </a:p>
        </p:txBody>
      </p:sp>
      <p:sp>
        <p:nvSpPr>
          <p:cNvPr id="98" name="Shape 98"/>
          <p:cNvSpPr/>
          <p:nvPr/>
        </p:nvSpPr>
        <p:spPr>
          <a:xfrm>
            <a:off x="-3205" y="5415445"/>
            <a:ext cx="5300624" cy="1400372"/>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2200"/>
            </a:lvl1pPr>
          </a:lstStyle>
          <a:p>
            <a:pPr lvl="0">
              <a:defRPr sz="1800"/>
            </a:pPr>
            <a:r>
              <a:rPr sz="2200"/>
              <a:t>Memory dump windows are typically shown in typical English writing left-to-right, top-to-bottom form, with the upper left being the lowest address</a:t>
            </a:r>
          </a:p>
        </p:txBody>
      </p:sp>
      <p:sp>
        <p:nvSpPr>
          <p:cNvPr id="99" name="Shape 99"/>
          <p:cNvSpPr/>
          <p:nvPr/>
        </p:nvSpPr>
        <p:spPr>
          <a:xfrm>
            <a:off x="6071265" y="5397417"/>
            <a:ext cx="2975085" cy="1070172"/>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2200"/>
            </a:lvl1pPr>
          </a:lstStyle>
          <a:p>
            <a:pPr lvl="0">
              <a:defRPr sz="1800"/>
            </a:pPr>
            <a:r>
              <a:rPr sz="2200"/>
              <a:t>Register view windows always show the registers in big endian order</a:t>
            </a:r>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01" name="pasted-image.png"/>
          <p:cNvPicPr/>
          <p:nvPr/>
        </p:nvPicPr>
        <p:blipFill>
          <a:blip r:embed="rId2">
            <a:extLst/>
          </a:blip>
          <a:stretch>
            <a:fillRect/>
          </a:stretch>
        </p:blipFill>
        <p:spPr>
          <a:xfrm>
            <a:off x="0" y="3801576"/>
            <a:ext cx="9144000" cy="2235789"/>
          </a:xfrm>
          <a:prstGeom prst="rect">
            <a:avLst/>
          </a:prstGeom>
          <a:ln w="12700">
            <a:miter lim="400000"/>
          </a:ln>
        </p:spPr>
      </p:pic>
      <p:pic>
        <p:nvPicPr>
          <p:cNvPr id="102" name="pasted-image.png"/>
          <p:cNvPicPr/>
          <p:nvPr/>
        </p:nvPicPr>
        <p:blipFill>
          <a:blip r:embed="rId3">
            <a:extLst/>
          </a:blip>
          <a:stretch>
            <a:fillRect/>
          </a:stretch>
        </p:blipFill>
        <p:spPr>
          <a:xfrm>
            <a:off x="-6018" y="1144813"/>
            <a:ext cx="9144001" cy="2206257"/>
          </a:xfrm>
          <a:prstGeom prst="rect">
            <a:avLst/>
          </a:prstGeom>
          <a:ln w="12700">
            <a:miter lim="400000"/>
          </a:ln>
        </p:spPr>
      </p:pic>
      <p:sp>
        <p:nvSpPr>
          <p:cNvPr id="103" name="Shape 103"/>
          <p:cNvSpPr/>
          <p:nvPr/>
        </p:nvSpPr>
        <p:spPr>
          <a:xfrm>
            <a:off x="-9426" y="-12842"/>
            <a:ext cx="9162852" cy="60988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3600">
                <a:latin typeface="Arial"/>
                <a:ea typeface="Arial"/>
                <a:cs typeface="Arial"/>
                <a:sym typeface="Arial"/>
              </a:defRPr>
            </a:lvl1pPr>
          </a:lstStyle>
          <a:p>
            <a:pPr lvl="0">
              <a:defRPr sz="1800"/>
            </a:pPr>
            <a:r>
              <a:rPr sz="3600"/>
              <a:t>But if you change the display size…</a:t>
            </a:r>
          </a:p>
        </p:txBody>
      </p:sp>
      <p:sp>
        <p:nvSpPr>
          <p:cNvPr id="104" name="Shape 104"/>
          <p:cNvSpPr/>
          <p:nvPr/>
        </p:nvSpPr>
        <p:spPr>
          <a:xfrm>
            <a:off x="8588678" y="2037245"/>
            <a:ext cx="561341" cy="421393"/>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2400"/>
              <a:t>low</a:t>
            </a:r>
          </a:p>
        </p:txBody>
      </p:sp>
      <p:sp>
        <p:nvSpPr>
          <p:cNvPr id="105" name="Shape 105"/>
          <p:cNvSpPr/>
          <p:nvPr/>
        </p:nvSpPr>
        <p:spPr>
          <a:xfrm>
            <a:off x="7229778" y="2037245"/>
            <a:ext cx="646024" cy="421393"/>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2400"/>
              <a:t>high</a:t>
            </a:r>
          </a:p>
        </p:txBody>
      </p:sp>
      <p:sp>
        <p:nvSpPr>
          <p:cNvPr id="106" name="Shape 106"/>
          <p:cNvSpPr/>
          <p:nvPr/>
        </p:nvSpPr>
        <p:spPr>
          <a:xfrm>
            <a:off x="1171877" y="716445"/>
            <a:ext cx="561341" cy="421393"/>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2400"/>
              <a:t>low</a:t>
            </a:r>
          </a:p>
        </p:txBody>
      </p:sp>
      <p:sp>
        <p:nvSpPr>
          <p:cNvPr id="107" name="Shape 107"/>
          <p:cNvSpPr/>
          <p:nvPr/>
        </p:nvSpPr>
        <p:spPr>
          <a:xfrm>
            <a:off x="3013377" y="716445"/>
            <a:ext cx="646024" cy="421393"/>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2400"/>
              <a:t>high</a:t>
            </a:r>
          </a:p>
        </p:txBody>
      </p:sp>
      <p:sp>
        <p:nvSpPr>
          <p:cNvPr id="108" name="Shape 108"/>
          <p:cNvSpPr/>
          <p:nvPr/>
        </p:nvSpPr>
        <p:spPr>
          <a:xfrm>
            <a:off x="1129536" y="3294545"/>
            <a:ext cx="646024" cy="421393"/>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lvl="0">
              <a:defRPr sz="1800"/>
            </a:pPr>
            <a:r>
              <a:rPr sz="2400"/>
              <a:t>high</a:t>
            </a:r>
          </a:p>
        </p:txBody>
      </p:sp>
      <p:sp>
        <p:nvSpPr>
          <p:cNvPr id="109" name="Shape 109"/>
          <p:cNvSpPr/>
          <p:nvPr/>
        </p:nvSpPr>
        <p:spPr>
          <a:xfrm>
            <a:off x="1721492" y="961399"/>
            <a:ext cx="1303612" cy="1"/>
          </a:xfrm>
          <a:prstGeom prst="line">
            <a:avLst/>
          </a:prstGeom>
          <a:ln w="25400">
            <a:solidFill/>
            <a:tailEnd type="triangle"/>
          </a:ln>
        </p:spPr>
        <p:txBody>
          <a:bodyPr lIns="0" tIns="0" rIns="0" bIns="0"/>
          <a:lstStyle/>
          <a:p>
            <a:pPr lvl="0">
              <a:defRPr sz="1200">
                <a:latin typeface="+mn-lt"/>
                <a:ea typeface="+mn-ea"/>
                <a:cs typeface="+mn-cs"/>
                <a:sym typeface="Helvetica"/>
              </a:defRPr>
            </a:pPr>
          </a:p>
        </p:txBody>
      </p:sp>
      <p:sp>
        <p:nvSpPr>
          <p:cNvPr id="110" name="Shape 110"/>
          <p:cNvSpPr/>
          <p:nvPr/>
        </p:nvSpPr>
        <p:spPr>
          <a:xfrm flipH="1">
            <a:off x="1452547" y="1101099"/>
            <a:ext cx="1" cy="2242885"/>
          </a:xfrm>
          <a:prstGeom prst="line">
            <a:avLst/>
          </a:prstGeom>
          <a:ln w="25400">
            <a:solidFill/>
            <a:tailEnd type="triangle"/>
          </a:ln>
        </p:spPr>
        <p:txBody>
          <a:bodyPr lIns="0" tIns="0" rIns="0" bIns="0"/>
          <a:lstStyle/>
          <a:p>
            <a:pPr lvl="0">
              <a:defRPr sz="1200">
                <a:latin typeface="+mn-lt"/>
                <a:ea typeface="+mn-ea"/>
                <a:cs typeface="+mn-cs"/>
                <a:sym typeface="Helvetica"/>
              </a:defRPr>
            </a:pPr>
          </a:p>
        </p:txBody>
      </p:sp>
      <p:sp>
        <p:nvSpPr>
          <p:cNvPr id="111" name="Shape 111"/>
          <p:cNvSpPr/>
          <p:nvPr/>
        </p:nvSpPr>
        <p:spPr>
          <a:xfrm flipH="1">
            <a:off x="7909228" y="2247941"/>
            <a:ext cx="646024" cy="1"/>
          </a:xfrm>
          <a:prstGeom prst="line">
            <a:avLst/>
          </a:prstGeom>
          <a:ln w="25400">
            <a:solidFill/>
            <a:tailEnd type="triangle"/>
          </a:ln>
        </p:spPr>
        <p:txBody>
          <a:bodyPr lIns="0" tIns="0" rIns="0" bIns="0"/>
          <a:lstStyle/>
          <a:p>
            <a:pPr lvl="0">
              <a:defRPr sz="1200">
                <a:latin typeface="+mn-lt"/>
                <a:ea typeface="+mn-ea"/>
                <a:cs typeface="+mn-cs"/>
                <a:sym typeface="Helvetica"/>
              </a:defRPr>
            </a:pPr>
          </a:p>
        </p:txBody>
      </p:sp>
      <p:sp>
        <p:nvSpPr>
          <p:cNvPr id="112" name="Shape 112"/>
          <p:cNvSpPr/>
          <p:nvPr/>
        </p:nvSpPr>
        <p:spPr>
          <a:xfrm>
            <a:off x="0" y="6123003"/>
            <a:ext cx="9144001" cy="739972"/>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2200"/>
            </a:lvl1pPr>
          </a:lstStyle>
          <a:p>
            <a:pPr lvl="0">
              <a:defRPr sz="1800"/>
            </a:pPr>
            <a:r>
              <a:rPr sz="2200"/>
              <a:t>If you start asking the debugger to display things, 2, 4, or 8 bytes at a time, it will typically take those chunks and display them each big endian order</a:t>
            </a:r>
          </a:p>
        </p:txBody>
      </p:sp>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4" name="Shape 114"/>
          <p:cNvSpPr/>
          <p:nvPr/>
        </p:nvSpPr>
        <p:spPr>
          <a:xfrm>
            <a:off x="685800" y="827020"/>
            <a:ext cx="7772400" cy="70816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4400">
                <a:latin typeface="Arial"/>
                <a:ea typeface="Arial"/>
                <a:cs typeface="Arial"/>
                <a:sym typeface="Arial"/>
              </a:defRPr>
            </a:lvl1pPr>
          </a:lstStyle>
          <a:p>
            <a:pPr lvl="0">
              <a:defRPr sz="1800"/>
            </a:pPr>
            <a:r>
              <a:rPr sz="4400"/>
              <a:t>Architecture - Registers</a:t>
            </a:r>
          </a:p>
        </p:txBody>
      </p:sp>
      <p:sp>
        <p:nvSpPr>
          <p:cNvPr id="115" name="Shape 115"/>
          <p:cNvSpPr/>
          <p:nvPr/>
        </p:nvSpPr>
        <p:spPr>
          <a:xfrm>
            <a:off x="685800" y="1981200"/>
            <a:ext cx="7772400" cy="3623107"/>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marL="398197" indent="-398197">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Registers are small memory storage areas built into the processor (still volatile memory)</a:t>
            </a:r>
            <a:endParaRPr sz="2800">
              <a:latin typeface="Arial"/>
              <a:ea typeface="Arial"/>
              <a:cs typeface="Arial"/>
              <a:sym typeface="Arial"/>
            </a:endParaRPr>
          </a:p>
          <a:p>
            <a:pPr lvl="0" marL="398197" indent="-398197">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16</a:t>
            </a:r>
            <a:r>
              <a:rPr sz="2800">
                <a:latin typeface="Arial"/>
                <a:ea typeface="Arial"/>
                <a:cs typeface="Arial"/>
                <a:sym typeface="Arial"/>
              </a:rPr>
              <a:t> “general purpose” registers + the instruction pointer which points at the next instruction to execute</a:t>
            </a:r>
            <a:endParaRPr sz="2800">
              <a:latin typeface="Arial"/>
              <a:ea typeface="Arial"/>
              <a:cs typeface="Arial"/>
              <a:sym typeface="Arial"/>
            </a:endParaRPr>
          </a:p>
          <a:p>
            <a:pPr lvl="1" marL="741362" indent="-284162">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400">
                <a:latin typeface="Arial"/>
                <a:ea typeface="Arial"/>
                <a:cs typeface="Arial"/>
                <a:sym typeface="Arial"/>
              </a:rPr>
              <a:t>But two of the 16 are not that general</a:t>
            </a:r>
            <a:endParaRPr sz="2400">
              <a:latin typeface="Arial"/>
              <a:ea typeface="Arial"/>
              <a:cs typeface="Arial"/>
              <a:sym typeface="Arial"/>
            </a:endParaRPr>
          </a:p>
          <a:p>
            <a:pPr lvl="0" marL="398197" indent="-398197">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On x86-32, aka IA32 registers are 32 bits long</a:t>
            </a:r>
            <a:endParaRPr sz="2800">
              <a:latin typeface="Arial"/>
              <a:ea typeface="Arial"/>
              <a:cs typeface="Arial"/>
              <a:sym typeface="Arial"/>
            </a:endParaRPr>
          </a:p>
          <a:p>
            <a:pPr lvl="0" marL="398197" indent="-398197">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800"/>
            </a:pPr>
            <a:r>
              <a:rPr sz="2800">
                <a:latin typeface="Arial"/>
                <a:ea typeface="Arial"/>
                <a:cs typeface="Arial"/>
                <a:sym typeface="Arial"/>
              </a:rPr>
              <a:t>On x86-64, aka IA32e they’re 64 bits</a:t>
            </a:r>
          </a:p>
        </p:txBody>
      </p:sp>
      <p:sp>
        <p:nvSpPr>
          <p:cNvPr id="116" name="Shape 116"/>
          <p:cNvSpPr/>
          <p:nvPr/>
        </p:nvSpPr>
        <p:spPr>
          <a:xfrm>
            <a:off x="11112" y="6400800"/>
            <a:ext cx="1648607" cy="461900"/>
          </a:xfrm>
          <a:prstGeom prst="rect">
            <a:avLst/>
          </a:prstGeom>
          <a:ln w="12700">
            <a:miter lim="400000"/>
          </a:ln>
          <a:extLst>
            <a:ext uri="{C572A759-6A51-4108-AA02-DFA0A04FC94B}">
              <ma14:wrappingTextBoxFlag xmlns:ma14="http://schemas.microsoft.com/office/mac/drawingml/2011/main" val="1"/>
            </a:ext>
          </a:extLst>
        </p:spPr>
        <p:txBody>
          <a:bodyPr wrap="none" lIns="46799" tIns="46799" rIns="46799" bIns="46799">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b="1">
                <a:latin typeface="Century Gothic"/>
                <a:ea typeface="Century Gothic"/>
                <a:cs typeface="Century Gothic"/>
                <a:sym typeface="Century Gothic"/>
              </a:defRPr>
            </a:lvl1pPr>
          </a:lstStyle>
          <a:p>
            <a:pPr lvl="0">
              <a:defRPr b="0" sz="1800"/>
            </a:pPr>
            <a:r>
              <a:rPr b="1" sz="2400"/>
              <a:t>Book p. 25</a:t>
            </a:r>
          </a:p>
        </p:txBody>
      </p:sp>
    </p:spTree>
  </p:cSld>
  <p:clrMapOvr>
    <a:masterClrMapping/>
  </p:clrMapOvr>
  <p:transition spd="med" advClick="1"/>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CC99"/>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CC99"/>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