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hape 13"/>
          <p:cNvSpPr/>
          <p:nvPr>
            <p:ph type="sldImg"/>
          </p:nvPr>
        </p:nvSpPr>
        <p:spPr>
          <a:xfrm>
            <a:off x="1143000" y="685800"/>
            <a:ext cx="4572000" cy="3429000"/>
          </a:xfrm>
          <a:prstGeom prst="rect">
            <a:avLst/>
          </a:prstGeom>
        </p:spPr>
        <p:txBody>
          <a:bodyPr/>
          <a:lstStyle/>
          <a:p>
            <a:pPr lvl="0"/>
          </a:p>
        </p:txBody>
      </p:sp>
      <p:sp>
        <p:nvSpPr>
          <p:cNvPr id="14" name="Shape 14"/>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 Id="rId3" Type="http://schemas.openxmlformats.org/officeDocument/2006/relationships/hyperlink" Target="http://msdn.microsoft.com/en-us/library/9z1stfyw.aspx" TargetMode="Externa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 Id="rId3" Type="http://schemas.openxmlformats.org/officeDocument/2006/relationships/hyperlink" Target="http://msdn.microsoft.com/en-us/library/6t169e9c.aspx" TargetMode="External"/><Relationship Id="rId4" Type="http://schemas.openxmlformats.org/officeDocument/2006/relationships/hyperlink" Target="http://msdn.microsoft.com/en-us/library/9z1stfyw.aspx" TargetMode="Externa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sldImg"/>
          </p:nvPr>
        </p:nvSpPr>
        <p:spPr>
          <a:prstGeom prst="rect">
            <a:avLst/>
          </a:prstGeom>
        </p:spPr>
        <p:txBody>
          <a:bodyPr/>
          <a:lstStyle/>
          <a:p>
            <a:pPr lvl="0"/>
          </a:p>
        </p:txBody>
      </p:sp>
      <p:sp>
        <p:nvSpPr>
          <p:cNvPr id="24" name="Shape 24"/>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lvl="0"/>
          </a:p>
        </p:txBody>
      </p:sp>
      <p:sp>
        <p:nvSpPr>
          <p:cNvPr id="122" name="Shape 122"/>
          <p:cNvSpPr/>
          <p:nvPr>
            <p:ph type="body" sz="quarter" idx="1"/>
          </p:nvPr>
        </p:nvSpPr>
        <p:spPr>
          <a:prstGeom prst="rect">
            <a:avLst/>
          </a:prstGeom>
        </p:spPr>
        <p:txBody>
          <a:bodyPr/>
          <a:lstStyle>
            <a:lvl1pPr>
              <a:defRPr u="sng">
                <a:solidFill>
                  <a:srgbClr val="CCCCFF"/>
                </a:solidFill>
                <a:uFill>
                  <a:solidFill>
                    <a:srgbClr val="CCCCFF"/>
                  </a:solidFill>
                </a:uFill>
                <a:hlinkClick r:id="rId3" invalidUrl="" action="" tgtFrame="" tooltip="" history="1" highlightClick="0" endSnd="0"/>
              </a:defRPr>
            </a:lvl1pPr>
          </a:lstStyle>
          <a:p>
            <a:pPr lvl="0">
              <a:defRPr sz="1800" u="none">
                <a:solidFill>
                  <a:srgbClr val="000000"/>
                </a:solidFill>
                <a:uFillTx/>
              </a:defRPr>
            </a:pPr>
            <a:r>
              <a:rPr sz="2400" u="sng">
                <a:solidFill>
                  <a:srgbClr val="CCCCFF"/>
                </a:solidFill>
                <a:uFill>
                  <a:solidFill>
                    <a:srgbClr val="CCCCFF"/>
                  </a:solidFill>
                </a:uFill>
                <a:hlinkClick r:id="rId3" invalidUrl="" action="" tgtFrame="" tooltip="" history="1" highlightClick="0" endSnd="0"/>
              </a:rPr>
              <a:t>http://msdn.microsoft.com/en-us/library/9z1stfyw.aspx</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lvl="0"/>
          </a:p>
        </p:txBody>
      </p:sp>
      <p:sp>
        <p:nvSpPr>
          <p:cNvPr id="131" name="Shape 131"/>
          <p:cNvSpPr/>
          <p:nvPr>
            <p:ph type="body" sz="quarter" idx="1"/>
          </p:nvPr>
        </p:nvSpPr>
        <p:spPr>
          <a:prstGeom prst="rect">
            <a:avLst/>
          </a:prstGeom>
        </p:spPr>
        <p:txBody>
          <a:bodyPr/>
          <a:lstStyle/>
          <a:p>
            <a:pPr lvl="0">
              <a:defRPr sz="1800"/>
            </a:pPr>
            <a:r>
              <a:rPr sz="2400" u="sng">
                <a:solidFill>
                  <a:srgbClr val="CCCCFF"/>
                </a:solidFill>
                <a:uFill>
                  <a:solidFill>
                    <a:srgbClr val="CCCCFF"/>
                  </a:solidFill>
                </a:uFill>
                <a:hlinkClick r:id="rId3" invalidUrl="" action="" tgtFrame="" tooltip="" history="1" highlightClick="0" endSnd="0"/>
              </a:rPr>
              <a:t>http://msdn.microsoft.com/en-us/library/6t169e9c.aspx</a:t>
            </a:r>
            <a:endParaRPr sz="2400"/>
          </a:p>
          <a:p>
            <a:pPr lvl="0">
              <a:defRPr sz="1800"/>
            </a:pPr>
            <a:r>
              <a:rPr sz="2400" u="sng">
                <a:solidFill>
                  <a:srgbClr val="CCCCFF"/>
                </a:solidFill>
                <a:uFill>
                  <a:solidFill>
                    <a:srgbClr val="CCCCFF"/>
                  </a:solidFill>
                </a:uFill>
                <a:hlinkClick r:id="rId4" invalidUrl="" action="" tgtFrame="" tooltip="" history="1" highlightClick="0" endSnd="0"/>
              </a:rPr>
              <a:t>http://msdn.microsoft.com/en-us/library/9z1stfyw.aspx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sldImg"/>
          </p:nvPr>
        </p:nvSpPr>
        <p:spPr>
          <a:prstGeom prst="rect">
            <a:avLst/>
          </a:prstGeom>
        </p:spPr>
        <p:txBody>
          <a:bodyPr/>
          <a:lstStyle/>
          <a:p>
            <a:pPr lvl="0"/>
          </a:p>
        </p:txBody>
      </p:sp>
      <p:sp>
        <p:nvSpPr>
          <p:cNvPr id="146" name="Shape 146"/>
          <p:cNvSpPr/>
          <p:nvPr>
            <p:ph type="body" sz="quarter" idx="1"/>
          </p:nvPr>
        </p:nvSpPr>
        <p:spPr>
          <a:prstGeom prst="rect">
            <a:avLst/>
          </a:prstGeom>
        </p:spPr>
        <p:txBody>
          <a:bodyPr/>
          <a:lstStyle/>
          <a:p>
            <a:pPr lvl="0">
              <a:defRPr sz="1800"/>
            </a:pPr>
            <a:r>
              <a:rPr sz="2400"/>
              <a:t>note to scornwell: maybe a simple game here like:</a:t>
            </a:r>
            <a:endParaRPr sz="2400"/>
          </a:p>
          <a:p>
            <a:pPr lvl="0">
              <a:defRPr sz="1800"/>
            </a:pPr>
            <a:r>
              <a:rPr sz="2400"/>
              <a:t>“DIL is the 8 least-significant-bit access for which 64 bit register?” (RDI)</a:t>
            </a:r>
            <a:endParaRPr sz="2400"/>
          </a:p>
          <a:p>
            <a:pPr lvl="0">
              <a:defRPr sz="1800"/>
            </a:pPr>
            <a:r>
              <a:rPr sz="2400"/>
              <a:t>“What is the word-sized access register for R14 called?” (R14W)</a:t>
            </a:r>
            <a:endParaRPr sz="2400"/>
          </a:p>
          <a:p>
            <a:pPr lvl="0">
              <a:defRPr sz="1800"/>
            </a:pPr>
            <a:r>
              <a:rPr sz="2400"/>
              <a:t>“What is the 16 bit access for R14 called?” (R14W)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sldImg"/>
          </p:nvPr>
        </p:nvSpPr>
        <p:spPr>
          <a:prstGeom prst="rect">
            <a:avLst/>
          </a:prstGeom>
        </p:spPr>
        <p:txBody>
          <a:bodyPr/>
          <a:lstStyle/>
          <a:p>
            <a:pPr lvl="0"/>
          </a:p>
        </p:txBody>
      </p:sp>
      <p:sp>
        <p:nvSpPr>
          <p:cNvPr id="200" name="Shape 200"/>
          <p:cNvSpPr/>
          <p:nvPr>
            <p:ph type="body" sz="quarter" idx="1"/>
          </p:nvPr>
        </p:nvSpPr>
        <p:spPr>
          <a:prstGeom prst="rect">
            <a:avLst/>
          </a:prstGeom>
        </p:spPr>
        <p:txBody>
          <a:bodyPr/>
          <a:lstStyle/>
          <a:p>
            <a:pPr lvl="0">
              <a:defRPr sz="1800"/>
            </a:pPr>
            <a:r>
              <a:rPr sz="2400"/>
              <a:t>Note to scornwell: In one-step, three-step, we can teach PF and AF-based jumps in the later advanced rounds. It should start with SF/ZF-based ones, then move on to CF/OF-based ones, and then eventually PF/AF-based ones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8" name="Shape 8"/>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9" name="Shape 9"/>
          <p:cNvSpPr/>
          <p:nvPr>
            <p:ph type="title"/>
          </p:nvPr>
        </p:nvSpPr>
        <p:spPr>
          <a:prstGeom prst="rect">
            <a:avLst/>
          </a:prstGeom>
        </p:spPr>
        <p:txBody>
          <a:bodyPr/>
          <a:lstStyle/>
          <a:p>
            <a:pPr lvl="0">
              <a:defRPr sz="1800"/>
            </a:pPr>
            <a:r>
              <a:rPr sz="4400"/>
              <a:t>Title Text</a:t>
            </a:r>
          </a:p>
        </p:txBody>
      </p:sp>
      <p:sp>
        <p:nvSpPr>
          <p:cNvPr id="10" name="Shape 1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6553200" y="6248400"/>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7223125" y="6397625"/>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 name="Shape 16"/>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17" name="Shape 17"/>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nvSpPr>
        <p:spPr>
          <a:xfrm>
            <a:off x="685800" y="-10008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Register Conventions 1</a:t>
            </a:r>
          </a:p>
        </p:txBody>
      </p:sp>
      <p:sp>
        <p:nvSpPr>
          <p:cNvPr id="119" name="Shape 119"/>
          <p:cNvSpPr/>
          <p:nvPr/>
        </p:nvSpPr>
        <p:spPr>
          <a:xfrm>
            <a:off x="685800" y="1295400"/>
            <a:ext cx="7772400" cy="484873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Verdana"/>
                <a:ea typeface="Verdana"/>
                <a:cs typeface="Verdana"/>
                <a:sym typeface="Verdana"/>
              </a:rPr>
              <a:t>These are Intel</a:t>
            </a:r>
            <a:r>
              <a:rPr sz="2400">
                <a:latin typeface="Arial"/>
                <a:ea typeface="Arial"/>
                <a:cs typeface="Arial"/>
                <a:sym typeface="Arial"/>
              </a:rPr>
              <a:t>’</a:t>
            </a:r>
            <a:r>
              <a:rPr sz="2400">
                <a:latin typeface="Verdana"/>
                <a:ea typeface="Verdana"/>
                <a:cs typeface="Verdana"/>
                <a:sym typeface="Verdana"/>
              </a:rPr>
              <a:t>s suggestions to compiler developers (and assembly handcoders). Registers don</a:t>
            </a:r>
            <a:r>
              <a:rPr sz="2400">
                <a:latin typeface="Arial"/>
                <a:ea typeface="Arial"/>
                <a:cs typeface="Arial"/>
                <a:sym typeface="Arial"/>
              </a:rPr>
              <a:t>’</a:t>
            </a:r>
            <a:r>
              <a:rPr sz="2400">
                <a:latin typeface="Verdana"/>
                <a:ea typeface="Verdana"/>
                <a:cs typeface="Verdana"/>
                <a:sym typeface="Verdana"/>
              </a:rPr>
              <a:t>t have to be used these ways, but if you see them being used like this, you</a:t>
            </a:r>
            <a:r>
              <a:rPr sz="2400">
                <a:latin typeface="Arial"/>
                <a:ea typeface="Arial"/>
                <a:cs typeface="Arial"/>
                <a:sym typeface="Arial"/>
              </a:rPr>
              <a:t>’</a:t>
            </a:r>
            <a:r>
              <a:rPr sz="2400">
                <a:latin typeface="Verdana"/>
                <a:ea typeface="Verdana"/>
                <a:cs typeface="Verdana"/>
                <a:sym typeface="Verdana"/>
              </a:rPr>
              <a:t>ll know why. But I simplified some descriptions. I also color coded as </a:t>
            </a:r>
            <a:r>
              <a:rPr sz="2400">
                <a:solidFill>
                  <a:srgbClr val="008000"/>
                </a:solidFill>
                <a:latin typeface="Verdana Bold"/>
                <a:ea typeface="Verdana Bold"/>
                <a:cs typeface="Verdana Bold"/>
                <a:sym typeface="Verdana Bold"/>
              </a:rPr>
              <a:t>GREEN </a:t>
            </a:r>
            <a:r>
              <a:rPr sz="2400">
                <a:latin typeface="Verdana"/>
                <a:ea typeface="Verdana"/>
                <a:cs typeface="Verdana"/>
                <a:sym typeface="Verdana"/>
              </a:rPr>
              <a:t>for the ones which we will actually see in </a:t>
            </a:r>
            <a:r>
              <a:rPr i="1" sz="2400" u="sng">
                <a:latin typeface="Verdana"/>
                <a:ea typeface="Verdana"/>
                <a:cs typeface="Verdana"/>
                <a:sym typeface="Verdana"/>
              </a:rPr>
              <a:t>this</a:t>
            </a:r>
            <a:r>
              <a:rPr sz="2400">
                <a:latin typeface="Verdana"/>
                <a:ea typeface="Verdana"/>
                <a:cs typeface="Verdana"/>
                <a:sym typeface="Verdana"/>
              </a:rPr>
              <a:t> class (as opposed to future ones), and </a:t>
            </a:r>
            <a:r>
              <a:rPr sz="2400">
                <a:solidFill>
                  <a:srgbClr val="FF0000"/>
                </a:solidFill>
                <a:latin typeface="Verdana Bold"/>
                <a:ea typeface="Verdana Bold"/>
                <a:cs typeface="Verdana Bold"/>
                <a:sym typeface="Verdana Bold"/>
              </a:rPr>
              <a:t>RED </a:t>
            </a:r>
            <a:r>
              <a:rPr sz="2400">
                <a:latin typeface="Verdana"/>
                <a:ea typeface="Verdana"/>
                <a:cs typeface="Verdana"/>
                <a:sym typeface="Verdana"/>
              </a:rPr>
              <a:t>for not.</a:t>
            </a:r>
            <a:endParaRPr sz="2400">
              <a:latin typeface="Verdana"/>
              <a:ea typeface="Verdana"/>
              <a:cs typeface="Verdana"/>
              <a:sym typeface="Verdana"/>
            </a:endParaRPr>
          </a:p>
          <a:p>
            <a:pPr lvl="0" marL="341312" indent="-341312">
              <a:spcBef>
                <a:spcPts val="6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solidFill>
                  <a:srgbClr val="008000"/>
                </a:solidFill>
                <a:latin typeface="Verdana Bold"/>
                <a:ea typeface="Verdana Bold"/>
                <a:cs typeface="Verdana Bold"/>
                <a:sym typeface="Verdana Bold"/>
              </a:rPr>
              <a:t>RAX</a:t>
            </a:r>
            <a:r>
              <a:rPr sz="2400">
                <a:latin typeface="Verdana"/>
                <a:ea typeface="Verdana"/>
                <a:cs typeface="Verdana"/>
                <a:sym typeface="Verdana"/>
              </a:rPr>
              <a:t> </a:t>
            </a:r>
            <a:r>
              <a:rPr sz="2400">
                <a:latin typeface="Lucida Grande"/>
                <a:ea typeface="Lucida Grande"/>
                <a:cs typeface="Lucida Grande"/>
                <a:sym typeface="Lucida Grande"/>
              </a:rPr>
              <a:t>-</a:t>
            </a:r>
            <a:r>
              <a:rPr sz="2400">
                <a:latin typeface="Verdana"/>
                <a:ea typeface="Verdana"/>
                <a:cs typeface="Verdana"/>
                <a:sym typeface="Verdana"/>
              </a:rPr>
              <a:t> Stores function return values</a:t>
            </a:r>
            <a:endParaRPr sz="2400">
              <a:latin typeface="Verdana"/>
              <a:ea typeface="Verdana"/>
              <a:cs typeface="Verdana"/>
              <a:sym typeface="Verdana"/>
            </a:endParaRPr>
          </a:p>
          <a:p>
            <a:pPr lvl="0" marL="341312" indent="-341312">
              <a:spcBef>
                <a:spcPts val="600"/>
              </a:spcBef>
              <a:buClr>
                <a:srgbClr val="FF0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solidFill>
                  <a:srgbClr val="FF0000"/>
                </a:solidFill>
                <a:latin typeface="Verdana Bold"/>
                <a:ea typeface="Verdana Bold"/>
                <a:cs typeface="Verdana Bold"/>
                <a:sym typeface="Verdana Bold"/>
              </a:rPr>
              <a:t>RBX</a:t>
            </a:r>
            <a:r>
              <a:rPr sz="2400">
                <a:solidFill>
                  <a:srgbClr val="FF0000"/>
                </a:solidFill>
                <a:latin typeface="Verdana"/>
                <a:ea typeface="Verdana"/>
                <a:cs typeface="Verdana"/>
                <a:sym typeface="Verdana"/>
              </a:rPr>
              <a:t> </a:t>
            </a:r>
            <a:r>
              <a:rPr sz="2400">
                <a:latin typeface="Lucida Grande"/>
                <a:ea typeface="Lucida Grande"/>
                <a:cs typeface="Lucida Grande"/>
                <a:sym typeface="Lucida Grande"/>
              </a:rPr>
              <a:t>-</a:t>
            </a:r>
            <a:r>
              <a:rPr sz="2400">
                <a:latin typeface="Verdana"/>
                <a:ea typeface="Verdana"/>
                <a:cs typeface="Verdana"/>
                <a:sym typeface="Verdana"/>
              </a:rPr>
              <a:t> Base pointer to the data section</a:t>
            </a:r>
            <a:endParaRPr sz="2400">
              <a:latin typeface="Verdana"/>
              <a:ea typeface="Verdana"/>
              <a:cs typeface="Verdana"/>
              <a:sym typeface="Verdana"/>
            </a:endParaRPr>
          </a:p>
          <a:p>
            <a:pPr lvl="0" marL="341312" indent="-341312">
              <a:spcBef>
                <a:spcPts val="6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solidFill>
                  <a:srgbClr val="008000"/>
                </a:solidFill>
                <a:latin typeface="Verdana Bold"/>
                <a:ea typeface="Verdana Bold"/>
                <a:cs typeface="Verdana Bold"/>
                <a:sym typeface="Verdana Bold"/>
              </a:rPr>
              <a:t>RCX</a:t>
            </a:r>
            <a:r>
              <a:rPr sz="2400">
                <a:solidFill>
                  <a:srgbClr val="008000"/>
                </a:solidFill>
                <a:latin typeface="Verdana"/>
                <a:ea typeface="Verdana"/>
                <a:cs typeface="Verdana"/>
                <a:sym typeface="Verdana"/>
              </a:rPr>
              <a:t> </a:t>
            </a:r>
            <a:r>
              <a:rPr sz="2400">
                <a:latin typeface="Lucida Grande"/>
                <a:ea typeface="Lucida Grande"/>
                <a:cs typeface="Lucida Grande"/>
                <a:sym typeface="Lucida Grande"/>
              </a:rPr>
              <a:t>-</a:t>
            </a:r>
            <a:r>
              <a:rPr sz="2400">
                <a:latin typeface="Verdana"/>
                <a:ea typeface="Verdana"/>
                <a:cs typeface="Verdana"/>
                <a:sym typeface="Verdana"/>
              </a:rPr>
              <a:t> Counter for string and loop operations</a:t>
            </a:r>
            <a:endParaRPr sz="2400">
              <a:latin typeface="Verdana"/>
              <a:ea typeface="Verdana"/>
              <a:cs typeface="Verdana"/>
              <a:sym typeface="Verdana"/>
            </a:endParaRPr>
          </a:p>
          <a:p>
            <a:pPr lvl="0" marL="341312" indent="-341312">
              <a:spcBef>
                <a:spcPts val="600"/>
              </a:spcBef>
              <a:buClr>
                <a:srgbClr val="FF0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solidFill>
                  <a:srgbClr val="FF0000"/>
                </a:solidFill>
                <a:latin typeface="Verdana Bold"/>
                <a:ea typeface="Verdana Bold"/>
                <a:cs typeface="Verdana Bold"/>
                <a:sym typeface="Verdana Bold"/>
              </a:rPr>
              <a:t>RDX</a:t>
            </a:r>
            <a:r>
              <a:rPr sz="2400">
                <a:solidFill>
                  <a:srgbClr val="FF0000"/>
                </a:solidFill>
                <a:latin typeface="Verdana"/>
                <a:ea typeface="Verdana"/>
                <a:cs typeface="Verdana"/>
                <a:sym typeface="Verdana"/>
              </a:rPr>
              <a:t> </a:t>
            </a:r>
            <a:r>
              <a:rPr sz="2400">
                <a:latin typeface="Lucida Grande"/>
                <a:ea typeface="Lucida Grande"/>
                <a:cs typeface="Lucida Grande"/>
                <a:sym typeface="Lucida Grande"/>
              </a:rPr>
              <a:t>-</a:t>
            </a:r>
            <a:r>
              <a:rPr sz="2400">
                <a:latin typeface="Verdana"/>
                <a:ea typeface="Verdana"/>
                <a:cs typeface="Verdana"/>
                <a:sym typeface="Verdana"/>
              </a:rPr>
              <a:t> I/O pointer</a:t>
            </a:r>
          </a:p>
        </p:txBody>
      </p:sp>
      <p:sp>
        <p:nvSpPr>
          <p:cNvPr id="120" name="Shape 120"/>
          <p:cNvSpPr/>
          <p:nvPr/>
        </p:nvSpPr>
        <p:spPr>
          <a:xfrm>
            <a:off x="0" y="6350558"/>
            <a:ext cx="6209841" cy="494184"/>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a:ea typeface="Arial"/>
                <a:cs typeface="Arial"/>
                <a:sym typeface="Arial"/>
              </a:rPr>
              <a:t>Intel Arch v1 Section 3.4.1 - General-Purpose Registers, page 3-11</a:t>
            </a:r>
            <a:endParaRPr sz="14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a:ea typeface="Arial"/>
                <a:cs typeface="Arial"/>
                <a:sym typeface="Arial"/>
              </a:rPr>
              <a:t>Also MS’s conventions: http://msdn.microsoft.com/en-us/library/9z1stfyw.aspx</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Registers Conventions 2</a:t>
            </a:r>
          </a:p>
        </p:txBody>
      </p:sp>
      <p:sp>
        <p:nvSpPr>
          <p:cNvPr id="125" name="Shape 125"/>
          <p:cNvSpPr/>
          <p:nvPr/>
        </p:nvSpPr>
        <p:spPr>
          <a:xfrm>
            <a:off x="685800" y="1981200"/>
            <a:ext cx="7772400" cy="390352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spcBef>
                <a:spcPts val="7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solidFill>
                  <a:srgbClr val="008000"/>
                </a:solidFill>
                <a:latin typeface="Verdana Bold"/>
                <a:ea typeface="Verdana Bold"/>
                <a:cs typeface="Verdana Bold"/>
                <a:sym typeface="Verdana Bold"/>
              </a:rPr>
              <a:t>RSI</a:t>
            </a:r>
            <a:r>
              <a:rPr sz="2800">
                <a:solidFill>
                  <a:srgbClr val="008000"/>
                </a:solidFill>
                <a:latin typeface="Verdana"/>
                <a:ea typeface="Verdana"/>
                <a:cs typeface="Verdana"/>
                <a:sym typeface="Verdana"/>
              </a:rPr>
              <a:t> </a:t>
            </a:r>
            <a:r>
              <a:rPr sz="2800">
                <a:latin typeface="Lucida Grande"/>
                <a:ea typeface="Lucida Grande"/>
                <a:cs typeface="Lucida Grande"/>
                <a:sym typeface="Lucida Grande"/>
              </a:rPr>
              <a:t>-</a:t>
            </a:r>
            <a:r>
              <a:rPr sz="2800">
                <a:latin typeface="Verdana"/>
                <a:ea typeface="Verdana"/>
                <a:cs typeface="Verdana"/>
                <a:sym typeface="Verdana"/>
              </a:rPr>
              <a:t> Source pointer for string operations</a:t>
            </a:r>
            <a:endParaRPr sz="2800">
              <a:latin typeface="Verdana"/>
              <a:ea typeface="Verdana"/>
              <a:cs typeface="Verdana"/>
              <a:sym typeface="Verdana"/>
            </a:endParaRPr>
          </a:p>
          <a:p>
            <a:pPr lvl="0" marL="398197" indent="-398197">
              <a:spcBef>
                <a:spcPts val="7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solidFill>
                  <a:srgbClr val="008000"/>
                </a:solidFill>
                <a:latin typeface="Verdana Bold"/>
                <a:ea typeface="Verdana Bold"/>
                <a:cs typeface="Verdana Bold"/>
                <a:sym typeface="Verdana Bold"/>
              </a:rPr>
              <a:t>RDI</a:t>
            </a:r>
            <a:r>
              <a:rPr sz="2800">
                <a:solidFill>
                  <a:srgbClr val="008000"/>
                </a:solidFill>
                <a:latin typeface="Verdana"/>
                <a:ea typeface="Verdana"/>
                <a:cs typeface="Verdana"/>
                <a:sym typeface="Verdana"/>
              </a:rPr>
              <a:t> </a:t>
            </a:r>
            <a:r>
              <a:rPr sz="2800">
                <a:latin typeface="Lucida Grande"/>
                <a:ea typeface="Lucida Grande"/>
                <a:cs typeface="Lucida Grande"/>
                <a:sym typeface="Lucida Grande"/>
              </a:rPr>
              <a:t>-</a:t>
            </a:r>
            <a:r>
              <a:rPr sz="2800">
                <a:latin typeface="Verdana"/>
                <a:ea typeface="Verdana"/>
                <a:cs typeface="Verdana"/>
                <a:sym typeface="Verdana"/>
              </a:rPr>
              <a:t> Destination pointer for string operations</a:t>
            </a:r>
            <a:endParaRPr sz="2800">
              <a:latin typeface="Verdana"/>
              <a:ea typeface="Verdana"/>
              <a:cs typeface="Verdana"/>
              <a:sym typeface="Verdana"/>
            </a:endParaRPr>
          </a:p>
          <a:p>
            <a:pPr lvl="0" marL="398197" indent="-398197">
              <a:spcBef>
                <a:spcPts val="7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solidFill>
                  <a:srgbClr val="008000"/>
                </a:solidFill>
                <a:latin typeface="Verdana Bold"/>
                <a:ea typeface="Verdana Bold"/>
                <a:cs typeface="Verdana Bold"/>
                <a:sym typeface="Verdana Bold"/>
              </a:rPr>
              <a:t>RSP</a:t>
            </a:r>
            <a:r>
              <a:rPr sz="2800">
                <a:solidFill>
                  <a:srgbClr val="008000"/>
                </a:solidFill>
                <a:latin typeface="Verdana"/>
                <a:ea typeface="Verdana"/>
                <a:cs typeface="Verdana"/>
                <a:sym typeface="Verdana"/>
              </a:rPr>
              <a:t> </a:t>
            </a:r>
            <a:r>
              <a:rPr sz="2800">
                <a:latin typeface="Lucida Grande"/>
                <a:ea typeface="Lucida Grande"/>
                <a:cs typeface="Lucida Grande"/>
                <a:sym typeface="Lucida Grande"/>
              </a:rPr>
              <a:t>-</a:t>
            </a:r>
            <a:r>
              <a:rPr sz="2800">
                <a:latin typeface="Verdana"/>
                <a:ea typeface="Verdana"/>
                <a:cs typeface="Verdana"/>
                <a:sym typeface="Verdana"/>
              </a:rPr>
              <a:t> Stack top pointer</a:t>
            </a:r>
            <a:endParaRPr sz="2800">
              <a:latin typeface="Verdana"/>
              <a:ea typeface="Verdana"/>
              <a:cs typeface="Verdana"/>
              <a:sym typeface="Verdana"/>
            </a:endParaRPr>
          </a:p>
          <a:p>
            <a:pPr lvl="0" marL="398197" indent="-398197">
              <a:spcBef>
                <a:spcPts val="7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solidFill>
                  <a:srgbClr val="008000"/>
                </a:solidFill>
                <a:latin typeface="Verdana Bold"/>
                <a:ea typeface="Verdana Bold"/>
                <a:cs typeface="Verdana Bold"/>
                <a:sym typeface="Verdana Bold"/>
              </a:rPr>
              <a:t>RBP</a:t>
            </a:r>
            <a:r>
              <a:rPr sz="2800">
                <a:solidFill>
                  <a:srgbClr val="008000"/>
                </a:solidFill>
                <a:latin typeface="Verdana"/>
                <a:ea typeface="Verdana"/>
                <a:cs typeface="Verdana"/>
                <a:sym typeface="Verdana"/>
              </a:rPr>
              <a:t> </a:t>
            </a:r>
            <a:r>
              <a:rPr sz="2800">
                <a:latin typeface="Lucida Grande"/>
                <a:ea typeface="Lucida Grande"/>
                <a:cs typeface="Lucida Grande"/>
                <a:sym typeface="Lucida Grande"/>
              </a:rPr>
              <a:t>-</a:t>
            </a:r>
            <a:r>
              <a:rPr sz="2800">
                <a:latin typeface="Verdana"/>
                <a:ea typeface="Verdana"/>
                <a:cs typeface="Verdana"/>
                <a:sym typeface="Verdana"/>
              </a:rPr>
              <a:t> Stack frame base pointer</a:t>
            </a:r>
            <a:endParaRPr sz="2800">
              <a:latin typeface="Verdana"/>
              <a:ea typeface="Verdana"/>
              <a:cs typeface="Verdana"/>
              <a:sym typeface="Verdana"/>
            </a:endParaRPr>
          </a:p>
          <a:p>
            <a:pPr lvl="0" marL="398197" indent="-398197">
              <a:spcBef>
                <a:spcPts val="700"/>
              </a:spcBef>
              <a:buClr>
                <a:srgbClr val="008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solidFill>
                  <a:srgbClr val="008000"/>
                </a:solidFill>
                <a:latin typeface="Verdana Bold"/>
                <a:ea typeface="Verdana Bold"/>
                <a:cs typeface="Verdana Bold"/>
                <a:sym typeface="Verdana Bold"/>
              </a:rPr>
              <a:t>RIP</a:t>
            </a:r>
            <a:r>
              <a:rPr sz="2800">
                <a:solidFill>
                  <a:srgbClr val="008000"/>
                </a:solidFill>
                <a:latin typeface="Verdana"/>
                <a:ea typeface="Verdana"/>
                <a:cs typeface="Verdana"/>
                <a:sym typeface="Verdana"/>
              </a:rPr>
              <a:t> </a:t>
            </a:r>
            <a:r>
              <a:rPr sz="2800">
                <a:latin typeface="Verdana"/>
                <a:ea typeface="Verdana"/>
                <a:cs typeface="Verdana"/>
                <a:sym typeface="Verdana"/>
              </a:rPr>
              <a:t>- Pointer to next instruction to execute (</a:t>
            </a:r>
            <a:r>
              <a:rPr sz="2800">
                <a:latin typeface="Arial"/>
                <a:ea typeface="Arial"/>
                <a:cs typeface="Arial"/>
                <a:sym typeface="Arial"/>
              </a:rPr>
              <a:t>“</a:t>
            </a:r>
            <a:r>
              <a:rPr sz="2800">
                <a:latin typeface="Verdana"/>
                <a:ea typeface="Verdana"/>
                <a:cs typeface="Verdana"/>
                <a:sym typeface="Verdana"/>
              </a:rPr>
              <a:t>instruction pointer</a:t>
            </a:r>
            <a:r>
              <a:rPr sz="2800">
                <a:latin typeface="Arial"/>
                <a:ea typeface="Arial"/>
                <a:cs typeface="Arial"/>
                <a:sym typeface="Arial"/>
              </a:rPr>
              <a:t>”</a:t>
            </a:r>
            <a:r>
              <a:rPr sz="2800">
                <a:latin typeface="Verdana"/>
                <a:ea typeface="Verdana"/>
                <a:cs typeface="Verdana"/>
                <a:sym typeface="Verdana"/>
              </a:rPr>
              <a:t>)</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nvSpPr>
        <p:spPr>
          <a:xfrm>
            <a:off x="685800" y="-1118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Registers Conventions 3</a:t>
            </a:r>
          </a:p>
        </p:txBody>
      </p:sp>
      <p:sp>
        <p:nvSpPr>
          <p:cNvPr id="128" name="Shape 128"/>
          <p:cNvSpPr/>
          <p:nvPr/>
        </p:nvSpPr>
        <p:spPr>
          <a:xfrm>
            <a:off x="685800" y="1295400"/>
            <a:ext cx="7772400" cy="556215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Caller-save registers (also called “volatile” registers by MS)</a:t>
            </a:r>
            <a:endParaRPr sz="2000">
              <a:latin typeface="Verdana"/>
              <a:ea typeface="Verdana"/>
              <a:cs typeface="Verdana"/>
              <a:sym typeface="Verdana"/>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If the caller has anything in the registers that it cares about, the caller is in charge of saving the value before a call to a subroutine, and restoring the value after the call returns</a:t>
            </a:r>
            <a:endParaRPr sz="2000">
              <a:latin typeface="Arial"/>
              <a:ea typeface="Arial"/>
              <a:cs typeface="Arial"/>
              <a:sym typeface="Arial"/>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Put another way - the callee can (and is highly likely to) modify values in caller-save registers</a:t>
            </a:r>
            <a:endParaRPr sz="2000">
              <a:latin typeface="Arial"/>
              <a:ea typeface="Arial"/>
              <a:cs typeface="Arial"/>
              <a:sym typeface="Arial"/>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VisualStudio: </a:t>
            </a:r>
            <a:r>
              <a:rPr sz="2000">
                <a:latin typeface="Verdana"/>
                <a:ea typeface="Verdana"/>
                <a:cs typeface="Verdana"/>
                <a:sym typeface="Verdana"/>
              </a:rPr>
              <a:t>RAX, RCX, RDX, R8-R11</a:t>
            </a:r>
            <a:endParaRPr sz="2000">
              <a:latin typeface="Verdana"/>
              <a:ea typeface="Verdana"/>
              <a:cs typeface="Verdana"/>
              <a:sym typeface="Verdana"/>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Verdana"/>
                <a:ea typeface="Verdana"/>
                <a:cs typeface="Verdana"/>
                <a:sym typeface="Verdana"/>
              </a:rPr>
              <a:t>GCC:</a:t>
            </a:r>
            <a:r>
              <a:rPr sz="2000">
                <a:latin typeface="Arial"/>
                <a:ea typeface="Arial"/>
                <a:cs typeface="Arial"/>
                <a:sym typeface="Arial"/>
              </a:rPr>
              <a:t> </a:t>
            </a:r>
            <a:r>
              <a:rPr sz="2000">
                <a:latin typeface="Verdana"/>
                <a:ea typeface="Verdana"/>
                <a:cs typeface="Verdana"/>
                <a:sym typeface="Verdana"/>
              </a:rPr>
              <a:t>RAX, RCX, RDX, RSI, RDI, R8-R11</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Callee-save registers (also called “non-volatile” registers by MS)</a:t>
            </a:r>
            <a:endParaRPr sz="2000">
              <a:latin typeface="Arial"/>
              <a:ea typeface="Arial"/>
              <a:cs typeface="Arial"/>
              <a:sym typeface="Arial"/>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If the callee needs to use more registers than are saved by the caller, the callee is responsible for making sure the values are stored/restored</a:t>
            </a:r>
            <a:endParaRPr sz="2000">
              <a:latin typeface="Arial"/>
              <a:ea typeface="Arial"/>
              <a:cs typeface="Arial"/>
              <a:sym typeface="Arial"/>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Put another way - the callee must be a good citizen and not modify registers which the caller didn’t save, unless the callee itself saves and restores the existing values</a:t>
            </a:r>
            <a:endParaRPr sz="2000">
              <a:latin typeface="Arial"/>
              <a:ea typeface="Arial"/>
              <a:cs typeface="Arial"/>
              <a:sym typeface="Arial"/>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VisualStudio: </a:t>
            </a:r>
            <a:r>
              <a:rPr sz="2000">
                <a:latin typeface="Verdana"/>
                <a:ea typeface="Verdana"/>
                <a:cs typeface="Verdana"/>
                <a:sym typeface="Verdana"/>
              </a:rPr>
              <a:t>RBX, RBP, RDI, RSI, R12-R15</a:t>
            </a:r>
            <a:endParaRPr sz="2000">
              <a:latin typeface="Verdana"/>
              <a:ea typeface="Verdana"/>
              <a:cs typeface="Verdana"/>
              <a:sym typeface="Verdana"/>
            </a:endParaRPr>
          </a:p>
          <a:p>
            <a:pPr lvl="1" marL="7416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Verdana"/>
                <a:ea typeface="Verdana"/>
                <a:cs typeface="Verdana"/>
                <a:sym typeface="Verdana"/>
              </a:rPr>
              <a:t>GCC: RBX, RBP, R12-R15</a:t>
            </a:r>
            <a:endParaRPr sz="2000">
              <a:latin typeface="Arial"/>
              <a:ea typeface="Arial"/>
              <a:cs typeface="Arial"/>
              <a:sym typeface="Arial"/>
            </a:endParaRPr>
          </a:p>
        </p:txBody>
      </p:sp>
      <p:sp>
        <p:nvSpPr>
          <p:cNvPr id="129" name="Shape 129"/>
          <p:cNvSpPr/>
          <p:nvPr/>
        </p:nvSpPr>
        <p:spPr>
          <a:xfrm>
            <a:off x="-3175" y="6580187"/>
            <a:ext cx="9223475" cy="299669"/>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500">
                <a:latin typeface="Arial"/>
                <a:ea typeface="Arial"/>
                <a:cs typeface="Arial"/>
                <a:sym typeface="Arial"/>
              </a:rPr>
              <a:t>http://msdn.microsoft.com/en-us/library/6t169e9c.aspx</a:t>
            </a:r>
            <a:r>
              <a:rPr sz="1500">
                <a:latin typeface="Arial"/>
                <a:ea typeface="Arial"/>
                <a:cs typeface="Arial"/>
                <a:sym typeface="Arial"/>
              </a:rPr>
              <a:t>, </a:t>
            </a:r>
            <a:r>
              <a:rPr sz="1500">
                <a:latin typeface="Arial"/>
                <a:ea typeface="Arial"/>
                <a:cs typeface="Arial"/>
                <a:sym typeface="Arial"/>
              </a:rPr>
              <a:t>http://en.wikipedia.org/wiki/X86_calling_conventions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nvSpPr>
        <p:spPr>
          <a:xfrm>
            <a:off x="-1" y="145834"/>
            <a:ext cx="9144002" cy="48620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2800">
                <a:latin typeface="Arial"/>
                <a:ea typeface="Arial"/>
                <a:cs typeface="Arial"/>
                <a:sym typeface="Arial"/>
              </a:defRPr>
            </a:lvl1pPr>
          </a:lstStyle>
          <a:p>
            <a:pPr lvl="0">
              <a:defRPr sz="1800"/>
            </a:pPr>
            <a:r>
              <a:rPr sz="2800"/>
              <a:t>Architecture - Registers – 8/16/32/64 bit addressing 1</a:t>
            </a:r>
          </a:p>
        </p:txBody>
      </p:sp>
      <p:sp>
        <p:nvSpPr>
          <p:cNvPr id="134" name="Shape 134"/>
          <p:cNvSpPr/>
          <p:nvPr/>
        </p:nvSpPr>
        <p:spPr>
          <a:xfrm>
            <a:off x="3175" y="6489700"/>
            <a:ext cx="3727735" cy="3528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http://www.sandpile.org/x86/gpr.htm</a:t>
            </a:r>
          </a:p>
        </p:txBody>
      </p:sp>
      <p:pic>
        <p:nvPicPr>
          <p:cNvPr id="135" name="image.png"/>
          <p:cNvPicPr/>
          <p:nvPr/>
        </p:nvPicPr>
        <p:blipFill>
          <a:blip r:embed="rId2">
            <a:extLst/>
          </a:blip>
          <a:stretch>
            <a:fillRect/>
          </a:stretch>
        </p:blipFill>
        <p:spPr>
          <a:xfrm>
            <a:off x="12700" y="693737"/>
            <a:ext cx="9131300" cy="5527676"/>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nvSpPr>
        <p:spPr>
          <a:xfrm>
            <a:off x="-1" y="33425"/>
            <a:ext cx="9144002" cy="7570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800">
                <a:latin typeface="Arial"/>
                <a:ea typeface="Arial"/>
                <a:cs typeface="Arial"/>
                <a:sym typeface="Arial"/>
              </a:rPr>
              <a:t>Architecture - Registers – 8/16/32/64 bit addressing 2</a:t>
            </a:r>
            <a:endParaRPr sz="28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(note: we didn’t previously have low-byte access to *SP, *BP, *SI, or *DI!)</a:t>
            </a:r>
          </a:p>
        </p:txBody>
      </p:sp>
      <p:sp>
        <p:nvSpPr>
          <p:cNvPr id="138" name="Shape 138"/>
          <p:cNvSpPr/>
          <p:nvPr/>
        </p:nvSpPr>
        <p:spPr>
          <a:xfrm>
            <a:off x="3175" y="6489700"/>
            <a:ext cx="3727735" cy="3528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http://www.sandpile.org/x86/gpr.htm</a:t>
            </a:r>
          </a:p>
        </p:txBody>
      </p:sp>
      <p:pic>
        <p:nvPicPr>
          <p:cNvPr id="139" name="image.png"/>
          <p:cNvPicPr/>
          <p:nvPr/>
        </p:nvPicPr>
        <p:blipFill>
          <a:blip r:embed="rId2">
            <a:extLst/>
          </a:blip>
          <a:stretch>
            <a:fillRect/>
          </a:stretch>
        </p:blipFill>
        <p:spPr>
          <a:xfrm>
            <a:off x="0" y="911225"/>
            <a:ext cx="9144000" cy="4484688"/>
          </a:xfrm>
          <a:prstGeom prst="rect">
            <a:avLst/>
          </a:prstGeom>
          <a:ln w="12700">
            <a:miter lim="400000"/>
          </a:ln>
        </p:spPr>
      </p:pic>
      <p:pic>
        <p:nvPicPr>
          <p:cNvPr id="140" name="image.png"/>
          <p:cNvPicPr/>
          <p:nvPr/>
        </p:nvPicPr>
        <p:blipFill>
          <a:blip r:embed="rId3">
            <a:extLst/>
          </a:blip>
          <a:stretch>
            <a:fillRect/>
          </a:stretch>
        </p:blipFill>
        <p:spPr>
          <a:xfrm>
            <a:off x="0" y="5394325"/>
            <a:ext cx="9144000" cy="822325"/>
          </a:xfrm>
          <a:prstGeom prst="rect">
            <a:avLst/>
          </a:prstGeom>
          <a:ln w="12700">
            <a:miter lim="400000"/>
          </a:ln>
        </p:spPr>
      </p:pic>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nvSpPr>
        <p:spPr>
          <a:xfrm>
            <a:off x="-1" y="-47048"/>
            <a:ext cx="9144002" cy="48620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2800">
                <a:latin typeface="Arial"/>
                <a:ea typeface="Arial"/>
                <a:cs typeface="Arial"/>
                <a:sym typeface="Arial"/>
              </a:defRPr>
            </a:lvl1pPr>
          </a:lstStyle>
          <a:p>
            <a:pPr lvl="0">
              <a:defRPr sz="1800"/>
            </a:pPr>
            <a:r>
              <a:rPr sz="2800"/>
              <a:t>Architecture - Registers – 8/16/32/64 bit addressing 3</a:t>
            </a:r>
          </a:p>
        </p:txBody>
      </p:sp>
      <p:sp>
        <p:nvSpPr>
          <p:cNvPr id="143" name="Shape 143"/>
          <p:cNvSpPr/>
          <p:nvPr/>
        </p:nvSpPr>
        <p:spPr>
          <a:xfrm rot="5400000">
            <a:off x="7108484" y="4743394"/>
            <a:ext cx="3727736" cy="352822"/>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http://www.sandpile.org/x86/gpr.htm</a:t>
            </a:r>
          </a:p>
        </p:txBody>
      </p:sp>
      <p:pic>
        <p:nvPicPr>
          <p:cNvPr id="144" name="image.png"/>
          <p:cNvPicPr/>
          <p:nvPr/>
        </p:nvPicPr>
        <p:blipFill>
          <a:blip r:embed="rId3">
            <a:extLst/>
          </a:blip>
          <a:stretch>
            <a:fillRect/>
          </a:stretch>
        </p:blipFill>
        <p:spPr>
          <a:xfrm>
            <a:off x="1204912" y="469900"/>
            <a:ext cx="6827838" cy="6416675"/>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nvSpPr>
        <p:spPr>
          <a:xfrm>
            <a:off x="660400" y="323783"/>
            <a:ext cx="7772400" cy="70815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RFLAGS</a:t>
            </a:r>
          </a:p>
        </p:txBody>
      </p:sp>
      <p:sp>
        <p:nvSpPr>
          <p:cNvPr id="149" name="Shape 149"/>
          <p:cNvSpPr/>
          <p:nvPr/>
        </p:nvSpPr>
        <p:spPr>
          <a:xfrm>
            <a:off x="0" y="6581775"/>
            <a:ext cx="4100116"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marL="341312" indent="-339725">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a:latin typeface="Arial"/>
                <a:ea typeface="Arial"/>
                <a:cs typeface="Arial"/>
                <a:sym typeface="Arial"/>
              </a:defRPr>
            </a:lvl1pPr>
          </a:lstStyle>
          <a:p>
            <a:pPr lvl="0">
              <a:defRPr sz="1800"/>
            </a:pPr>
            <a:r>
              <a:rPr sz="1200"/>
              <a:t>Intel Vol 1 Sec 3.4.3.1 - page 3-22 - May 2012 manuals</a:t>
            </a:r>
          </a:p>
        </p:txBody>
      </p:sp>
      <p:sp>
        <p:nvSpPr>
          <p:cNvPr id="150" name="Shape 150"/>
          <p:cNvSpPr/>
          <p:nvPr/>
        </p:nvSpPr>
        <p:spPr>
          <a:xfrm>
            <a:off x="685800" y="1104900"/>
            <a:ext cx="7772400" cy="561336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69755" indent="-369755">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a:t>
            </a:r>
            <a:r>
              <a:rPr sz="2600">
                <a:latin typeface="Verdana"/>
                <a:ea typeface="Verdana"/>
                <a:cs typeface="Verdana"/>
                <a:sym typeface="Verdana"/>
              </a:rPr>
              <a:t>In 64-bit mode, EFLAGS is extended to 64 bits and called RFLAGS. The upper 32 bits of RFLAGS register is reserved. The lower 32 bits of RFLAGS is the same as EFLAGS.</a:t>
            </a:r>
            <a:r>
              <a:rPr sz="2600">
                <a:latin typeface="Arial"/>
                <a:ea typeface="Arial"/>
                <a:cs typeface="Arial"/>
                <a:sym typeface="Arial"/>
              </a:rPr>
              <a:t>”</a:t>
            </a:r>
            <a:endParaRPr sz="2600">
              <a:latin typeface="Verdana"/>
              <a:ea typeface="Verdana"/>
              <a:cs typeface="Verdana"/>
              <a:sym typeface="Verdana"/>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RFLAGS register holds many single bit flags. Will only ask you to remember the following for now.</a:t>
            </a:r>
            <a:endParaRPr sz="28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Zero Flag (ZF) - </a:t>
            </a:r>
            <a:r>
              <a:rPr sz="2000">
                <a:latin typeface="Verdana"/>
                <a:ea typeface="Verdana"/>
                <a:cs typeface="Verdana"/>
                <a:sym typeface="Verdana"/>
              </a:rPr>
              <a:t>Set if the result of some instruction is zero; cleared otherwise.</a:t>
            </a:r>
            <a:endParaRPr sz="2000">
              <a:latin typeface="Verdana"/>
              <a:ea typeface="Verdana"/>
              <a:cs typeface="Verdana"/>
              <a:sym typeface="Verdana"/>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Sign Flag (SF) - </a:t>
            </a:r>
            <a:r>
              <a:rPr sz="2000">
                <a:latin typeface="Verdana"/>
                <a:ea typeface="Verdana"/>
                <a:cs typeface="Verdana"/>
                <a:sym typeface="Verdana"/>
              </a:rPr>
              <a:t>Set equal to the most-significant bit of the result, which is the sign bit of a signed integer. (0 indicates a positive value and 1 indicates a negative value.)</a:t>
            </a:r>
            <a:endParaRPr sz="2000">
              <a:latin typeface="Verdana"/>
              <a:ea typeface="Verdana"/>
              <a:cs typeface="Verdana"/>
              <a:sym typeface="Verdana"/>
            </a:endParaRPr>
          </a:p>
          <a:p>
            <a:pPr lvl="0"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200">
              <a:latin typeface="Arial"/>
              <a:ea typeface="Arial"/>
              <a:cs typeface="Arial"/>
              <a:sym typeface="Arial"/>
            </a:endParaRPr>
          </a:p>
          <a:p>
            <a:pPr lvl="0" marL="341312" indent="-341312">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200">
              <a:latin typeface="Arial"/>
              <a:ea typeface="Arial"/>
              <a:cs typeface="Arial"/>
              <a:sym typeface="Arial"/>
            </a:endParaRP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2" name="image.png"/>
          <p:cNvPicPr/>
          <p:nvPr/>
        </p:nvPicPr>
        <p:blipFill>
          <a:blip r:embed="rId2">
            <a:extLst/>
          </a:blip>
          <a:stretch>
            <a:fillRect/>
          </a:stretch>
        </p:blipFill>
        <p:spPr>
          <a:xfrm>
            <a:off x="2339975" y="639762"/>
            <a:ext cx="6804025" cy="6218238"/>
          </a:xfrm>
          <a:prstGeom prst="rect">
            <a:avLst/>
          </a:prstGeom>
          <a:ln w="12700">
            <a:miter lim="400000"/>
          </a:ln>
        </p:spPr>
      </p:pic>
      <p:grpSp>
        <p:nvGrpSpPr>
          <p:cNvPr id="155" name="Group 155"/>
          <p:cNvGrpSpPr/>
          <p:nvPr/>
        </p:nvGrpSpPr>
        <p:grpSpPr>
          <a:xfrm>
            <a:off x="7645400" y="969962"/>
            <a:ext cx="182563" cy="639763"/>
            <a:chOff x="0" y="0"/>
            <a:chExt cx="182562" cy="639762"/>
          </a:xfrm>
        </p:grpSpPr>
        <p:sp>
          <p:nvSpPr>
            <p:cNvPr id="153" name="Shape 153"/>
            <p:cNvSpPr/>
            <p:nvPr/>
          </p:nvSpPr>
          <p:spPr>
            <a:xfrm>
              <a:off x="0" y="0"/>
              <a:ext cx="182563" cy="639763"/>
            </a:xfrm>
            <a:prstGeom prst="roundRect">
              <a:avLst>
                <a:gd name="adj" fmla="val 875"/>
              </a:avLst>
            </a:prstGeom>
            <a:solidFill>
              <a:srgbClr val="CFE7F5"/>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500">
                  <a:latin typeface="Arial"/>
                  <a:ea typeface="Arial"/>
                  <a:cs typeface="Arial"/>
                  <a:sym typeface="Arial"/>
                </a:defRPr>
              </a:pPr>
            </a:p>
          </p:txBody>
        </p:sp>
        <p:sp>
          <p:nvSpPr>
            <p:cNvPr id="154" name="Shape 154"/>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S</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sp>
        <p:nvSpPr>
          <p:cNvPr id="156" name="Shape 156"/>
          <p:cNvSpPr/>
          <p:nvPr/>
        </p:nvSpPr>
        <p:spPr>
          <a:xfrm>
            <a:off x="47625" y="63500"/>
            <a:ext cx="182563" cy="639763"/>
          </a:xfrm>
          <a:prstGeom prst="roundRect">
            <a:avLst>
              <a:gd name="adj" fmla="val 875"/>
            </a:avLst>
          </a:prstGeom>
          <a:solidFill>
            <a:srgbClr val="CFE7F5"/>
          </a:solidFill>
          <a:ln>
            <a:solidFill>
              <a:srgbClr val="808080"/>
            </a:solidFill>
            <a:round/>
          </a:ln>
        </p:spPr>
        <p:txBody>
          <a:bodyPr lIns="0" tIns="0" rIns="0" bIns="0" anchor="ctr"/>
          <a:lstStyle/>
          <a:p>
            <a:pPr lvl="0">
              <a:defRPr>
                <a:latin typeface="Arial"/>
                <a:ea typeface="Arial"/>
                <a:cs typeface="Arial"/>
                <a:sym typeface="Arial"/>
              </a:defRPr>
            </a:pPr>
          </a:p>
        </p:txBody>
      </p:sp>
      <p:sp>
        <p:nvSpPr>
          <p:cNvPr id="157" name="Shape 157"/>
          <p:cNvSpPr/>
          <p:nvPr/>
        </p:nvSpPr>
        <p:spPr>
          <a:xfrm>
            <a:off x="338137" y="155575"/>
            <a:ext cx="1991925" cy="435629"/>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 Intro x86-64</a:t>
            </a:r>
          </a:p>
        </p:txBody>
      </p:sp>
      <p:grpSp>
        <p:nvGrpSpPr>
          <p:cNvPr id="160" name="Group 160"/>
          <p:cNvGrpSpPr/>
          <p:nvPr/>
        </p:nvGrpSpPr>
        <p:grpSpPr>
          <a:xfrm>
            <a:off x="6126162" y="969962"/>
            <a:ext cx="182563" cy="639763"/>
            <a:chOff x="0" y="0"/>
            <a:chExt cx="182562" cy="639762"/>
          </a:xfrm>
        </p:grpSpPr>
        <p:sp>
          <p:nvSpPr>
            <p:cNvPr id="158" name="Shape 158"/>
            <p:cNvSpPr/>
            <p:nvPr/>
          </p:nvSpPr>
          <p:spPr>
            <a:xfrm>
              <a:off x="0" y="0"/>
              <a:ext cx="182563" cy="639763"/>
            </a:xfrm>
            <a:prstGeom prst="roundRect">
              <a:avLst>
                <a:gd name="adj" fmla="val 875"/>
              </a:avLst>
            </a:prstGeom>
            <a:solidFill>
              <a:srgbClr val="94BD5E"/>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59" name="Shape 159"/>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R</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grpSp>
        <p:nvGrpSpPr>
          <p:cNvPr id="163" name="Group 163"/>
          <p:cNvGrpSpPr/>
          <p:nvPr/>
        </p:nvGrpSpPr>
        <p:grpSpPr>
          <a:xfrm>
            <a:off x="6629400" y="942328"/>
            <a:ext cx="319088" cy="695031"/>
            <a:chOff x="0" y="-25192"/>
            <a:chExt cx="319087" cy="695029"/>
          </a:xfrm>
        </p:grpSpPr>
        <p:sp>
          <p:nvSpPr>
            <p:cNvPr id="161" name="Shape 161"/>
            <p:cNvSpPr/>
            <p:nvPr/>
          </p:nvSpPr>
          <p:spPr>
            <a:xfrm>
              <a:off x="0" y="2441"/>
              <a:ext cx="319088" cy="639763"/>
            </a:xfrm>
            <a:prstGeom prst="roundRect">
              <a:avLst>
                <a:gd name="adj" fmla="val 500"/>
              </a:avLst>
            </a:prstGeom>
            <a:solidFill>
              <a:srgbClr val="94BD5E"/>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000">
                  <a:latin typeface="Arial"/>
                  <a:ea typeface="Arial"/>
                  <a:cs typeface="Arial"/>
                  <a:sym typeface="Arial"/>
                </a:defRPr>
              </a:pPr>
            </a:p>
          </p:txBody>
        </p:sp>
        <p:sp>
          <p:nvSpPr>
            <p:cNvPr id="162" name="Shape 162"/>
            <p:cNvSpPr/>
            <p:nvPr/>
          </p:nvSpPr>
          <p:spPr>
            <a:xfrm>
              <a:off x="472" y="-25193"/>
              <a:ext cx="318143" cy="6950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I</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O</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P</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L</a:t>
              </a:r>
            </a:p>
          </p:txBody>
        </p:sp>
      </p:grpSp>
      <p:grpSp>
        <p:nvGrpSpPr>
          <p:cNvPr id="166" name="Group 166"/>
          <p:cNvGrpSpPr/>
          <p:nvPr/>
        </p:nvGrpSpPr>
        <p:grpSpPr>
          <a:xfrm>
            <a:off x="7315200" y="969962"/>
            <a:ext cx="182563" cy="639763"/>
            <a:chOff x="0" y="0"/>
            <a:chExt cx="182562" cy="639762"/>
          </a:xfrm>
        </p:grpSpPr>
        <p:sp>
          <p:nvSpPr>
            <p:cNvPr id="164" name="Shape 164"/>
            <p:cNvSpPr/>
            <p:nvPr/>
          </p:nvSpPr>
          <p:spPr>
            <a:xfrm>
              <a:off x="0" y="0"/>
              <a:ext cx="182563" cy="639763"/>
            </a:xfrm>
            <a:prstGeom prst="roundRect">
              <a:avLst>
                <a:gd name="adj" fmla="val 875"/>
              </a:avLst>
            </a:prstGeom>
            <a:solidFill>
              <a:srgbClr val="94BD5E"/>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100">
                  <a:latin typeface="Arial"/>
                  <a:ea typeface="Arial"/>
                  <a:cs typeface="Arial"/>
                  <a:sym typeface="Arial"/>
                </a:defRPr>
              </a:pPr>
            </a:p>
          </p:txBody>
        </p:sp>
        <p:sp>
          <p:nvSpPr>
            <p:cNvPr id="165" name="Shape 165"/>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I</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grpSp>
        <p:nvGrpSpPr>
          <p:cNvPr id="169" name="Group 169"/>
          <p:cNvGrpSpPr/>
          <p:nvPr/>
        </p:nvGrpSpPr>
        <p:grpSpPr>
          <a:xfrm>
            <a:off x="5262562" y="969962"/>
            <a:ext cx="182563" cy="639763"/>
            <a:chOff x="0" y="0"/>
            <a:chExt cx="182562" cy="639762"/>
          </a:xfrm>
        </p:grpSpPr>
        <p:sp>
          <p:nvSpPr>
            <p:cNvPr id="167" name="Shape 167"/>
            <p:cNvSpPr/>
            <p:nvPr/>
          </p:nvSpPr>
          <p:spPr>
            <a:xfrm>
              <a:off x="0" y="0"/>
              <a:ext cx="182563" cy="639763"/>
            </a:xfrm>
            <a:prstGeom prst="roundRect">
              <a:avLst>
                <a:gd name="adj" fmla="val 875"/>
              </a:avLst>
            </a:prstGeom>
            <a:solidFill>
              <a:srgbClr val="94BD5E"/>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68" name="Shape 168"/>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I</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D</a:t>
              </a:r>
            </a:p>
          </p:txBody>
        </p:sp>
      </p:grpSp>
      <p:grpSp>
        <p:nvGrpSpPr>
          <p:cNvPr id="172" name="Group 172"/>
          <p:cNvGrpSpPr/>
          <p:nvPr/>
        </p:nvGrpSpPr>
        <p:grpSpPr>
          <a:xfrm>
            <a:off x="7140575" y="968375"/>
            <a:ext cx="182563" cy="639763"/>
            <a:chOff x="0" y="0"/>
            <a:chExt cx="182562" cy="639762"/>
          </a:xfrm>
        </p:grpSpPr>
        <p:sp>
          <p:nvSpPr>
            <p:cNvPr id="170" name="Shape 170"/>
            <p:cNvSpPr/>
            <p:nvPr/>
          </p:nvSpPr>
          <p:spPr>
            <a:xfrm>
              <a:off x="0" y="0"/>
              <a:ext cx="182563" cy="639763"/>
            </a:xfrm>
            <a:prstGeom prst="roundRect">
              <a:avLst>
                <a:gd name="adj" fmla="val 875"/>
              </a:avLst>
            </a:prstGeom>
            <a:solidFill>
              <a:srgbClr val="CFE7F5"/>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71" name="Shape 171"/>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D</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grpSp>
        <p:nvGrpSpPr>
          <p:cNvPr id="175" name="Group 175"/>
          <p:cNvGrpSpPr/>
          <p:nvPr/>
        </p:nvGrpSpPr>
        <p:grpSpPr>
          <a:xfrm>
            <a:off x="6959600" y="968375"/>
            <a:ext cx="182563" cy="639763"/>
            <a:chOff x="0" y="0"/>
            <a:chExt cx="182562" cy="639762"/>
          </a:xfrm>
        </p:grpSpPr>
        <p:sp>
          <p:nvSpPr>
            <p:cNvPr id="173" name="Shape 173"/>
            <p:cNvSpPr/>
            <p:nvPr/>
          </p:nvSpPr>
          <p:spPr>
            <a:xfrm>
              <a:off x="0" y="0"/>
              <a:ext cx="182563" cy="639763"/>
            </a:xfrm>
            <a:prstGeom prst="roundRect">
              <a:avLst>
                <a:gd name="adj" fmla="val 875"/>
              </a:avLst>
            </a:prstGeom>
            <a:solidFill>
              <a:srgbClr val="CFE7F5"/>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74" name="Shape 174"/>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O</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grpSp>
        <p:nvGrpSpPr>
          <p:cNvPr id="178" name="Group 178"/>
          <p:cNvGrpSpPr/>
          <p:nvPr/>
        </p:nvGrpSpPr>
        <p:grpSpPr>
          <a:xfrm>
            <a:off x="8148637" y="968375"/>
            <a:ext cx="182563" cy="639763"/>
            <a:chOff x="0" y="0"/>
            <a:chExt cx="182562" cy="639762"/>
          </a:xfrm>
        </p:grpSpPr>
        <p:sp>
          <p:nvSpPr>
            <p:cNvPr id="176" name="Shape 176"/>
            <p:cNvSpPr/>
            <p:nvPr/>
          </p:nvSpPr>
          <p:spPr>
            <a:xfrm>
              <a:off x="0" y="0"/>
              <a:ext cx="182563" cy="639763"/>
            </a:xfrm>
            <a:prstGeom prst="roundRect">
              <a:avLst>
                <a:gd name="adj" fmla="val 875"/>
              </a:avLst>
            </a:prstGeom>
            <a:solidFill>
              <a:srgbClr val="CFE7F5"/>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77" name="Shape 177"/>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A</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grpSp>
        <p:nvGrpSpPr>
          <p:cNvPr id="181" name="Group 181"/>
          <p:cNvGrpSpPr/>
          <p:nvPr/>
        </p:nvGrpSpPr>
        <p:grpSpPr>
          <a:xfrm>
            <a:off x="8507412" y="968375"/>
            <a:ext cx="182563" cy="639763"/>
            <a:chOff x="0" y="0"/>
            <a:chExt cx="182562" cy="639762"/>
          </a:xfrm>
        </p:grpSpPr>
        <p:sp>
          <p:nvSpPr>
            <p:cNvPr id="179" name="Shape 179"/>
            <p:cNvSpPr/>
            <p:nvPr/>
          </p:nvSpPr>
          <p:spPr>
            <a:xfrm>
              <a:off x="0" y="0"/>
              <a:ext cx="182563" cy="639763"/>
            </a:xfrm>
            <a:prstGeom prst="roundRect">
              <a:avLst>
                <a:gd name="adj" fmla="val 875"/>
              </a:avLst>
            </a:prstGeom>
            <a:solidFill>
              <a:srgbClr val="CFE7F5"/>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80" name="Shape 180"/>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P</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grpSp>
        <p:nvGrpSpPr>
          <p:cNvPr id="184" name="Group 184"/>
          <p:cNvGrpSpPr/>
          <p:nvPr/>
        </p:nvGrpSpPr>
        <p:grpSpPr>
          <a:xfrm>
            <a:off x="8831262" y="968375"/>
            <a:ext cx="182563" cy="639763"/>
            <a:chOff x="0" y="0"/>
            <a:chExt cx="182562" cy="639762"/>
          </a:xfrm>
        </p:grpSpPr>
        <p:sp>
          <p:nvSpPr>
            <p:cNvPr id="182" name="Shape 182"/>
            <p:cNvSpPr/>
            <p:nvPr/>
          </p:nvSpPr>
          <p:spPr>
            <a:xfrm>
              <a:off x="0" y="0"/>
              <a:ext cx="182563" cy="639763"/>
            </a:xfrm>
            <a:prstGeom prst="roundRect">
              <a:avLst>
                <a:gd name="adj" fmla="val 875"/>
              </a:avLst>
            </a:prstGeom>
            <a:solidFill>
              <a:srgbClr val="CFE7F5"/>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83" name="Shape 183"/>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C</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sp>
        <p:nvSpPr>
          <p:cNvPr id="185" name="Shape 185"/>
          <p:cNvSpPr/>
          <p:nvPr/>
        </p:nvSpPr>
        <p:spPr>
          <a:xfrm>
            <a:off x="7832725" y="609600"/>
            <a:ext cx="212725" cy="2127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a:solidFill/>
            <a:miter/>
          </a:ln>
        </p:spPr>
        <p:txBody>
          <a:bodyPr lIns="0" tIns="0" rIns="0" bIns="0" anchor="ctr"/>
          <a:lstStyle/>
          <a:p>
            <a:pPr lvl="0">
              <a:defRPr>
                <a:latin typeface="Arial"/>
                <a:ea typeface="Arial"/>
                <a:cs typeface="Arial"/>
                <a:sym typeface="Arial"/>
              </a:defRPr>
            </a:pPr>
          </a:p>
        </p:txBody>
      </p:sp>
      <p:sp>
        <p:nvSpPr>
          <p:cNvPr id="186" name="Shape 186"/>
          <p:cNvSpPr/>
          <p:nvPr/>
        </p:nvSpPr>
        <p:spPr>
          <a:xfrm>
            <a:off x="7650162" y="609600"/>
            <a:ext cx="212725" cy="2127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a:solidFill/>
            <a:miter/>
          </a:ln>
        </p:spPr>
        <p:txBody>
          <a:bodyPr lIns="0" tIns="0" rIns="0" bIns="0" anchor="ctr"/>
          <a:lstStyle/>
          <a:p>
            <a:pPr lvl="0">
              <a:defRPr>
                <a:latin typeface="Arial"/>
                <a:ea typeface="Arial"/>
                <a:cs typeface="Arial"/>
                <a:sym typeface="Arial"/>
              </a:defRPr>
            </a:pPr>
          </a:p>
        </p:txBody>
      </p:sp>
      <p:grpSp>
        <p:nvGrpSpPr>
          <p:cNvPr id="189" name="Group 189"/>
          <p:cNvGrpSpPr/>
          <p:nvPr/>
        </p:nvGrpSpPr>
        <p:grpSpPr>
          <a:xfrm>
            <a:off x="7494587" y="969962"/>
            <a:ext cx="182563" cy="639763"/>
            <a:chOff x="0" y="0"/>
            <a:chExt cx="182562" cy="639762"/>
          </a:xfrm>
        </p:grpSpPr>
        <p:sp>
          <p:nvSpPr>
            <p:cNvPr id="187" name="Shape 187"/>
            <p:cNvSpPr/>
            <p:nvPr/>
          </p:nvSpPr>
          <p:spPr>
            <a:xfrm>
              <a:off x="0" y="0"/>
              <a:ext cx="182563" cy="639763"/>
            </a:xfrm>
            <a:prstGeom prst="roundRect">
              <a:avLst>
                <a:gd name="adj" fmla="val 875"/>
              </a:avLst>
            </a:prstGeom>
            <a:solidFill>
              <a:srgbClr val="94BD5E"/>
            </a:solidFill>
            <a:ln w="9525" cap="flat">
              <a:solidFill>
                <a:srgbClr val="808080"/>
              </a:solidFill>
              <a:prstDash val="solid"/>
              <a:round/>
            </a:ln>
            <a:effectLst/>
          </p:spPr>
          <p:txBody>
            <a:bodyPr wrap="square" lIns="0" tIns="0" rIns="0" bIns="0" numCol="1" anchor="ctr">
              <a:no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88" name="Shape 188"/>
            <p:cNvSpPr/>
            <p:nvPr/>
          </p:nvSpPr>
          <p:spPr>
            <a:xfrm>
              <a:off x="464" y="124766"/>
              <a:ext cx="181634" cy="39023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4999" tIns="44999" rIns="44999" bIns="44999" numCol="1"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T</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grpSp>
      <p:sp>
        <p:nvSpPr>
          <p:cNvPr id="190" name="Shape 190"/>
          <p:cNvSpPr/>
          <p:nvPr/>
        </p:nvSpPr>
        <p:spPr>
          <a:xfrm>
            <a:off x="0" y="6581775"/>
            <a:ext cx="4100116"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marL="341312" indent="-339725">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a:latin typeface="Arial"/>
                <a:ea typeface="Arial"/>
                <a:cs typeface="Arial"/>
                <a:sym typeface="Arial"/>
              </a:defRPr>
            </a:lvl1pPr>
          </a:lstStyle>
          <a:p>
            <a:pPr lvl="0">
              <a:defRPr sz="1800"/>
            </a:pPr>
            <a:r>
              <a:rPr sz="1200"/>
              <a:t>Intel Vol 1 Sec 3.4.3.1 - page 3-21 - May 2012 manuals</a:t>
            </a:r>
          </a:p>
        </p:txBody>
      </p:sp>
      <p:sp>
        <p:nvSpPr>
          <p:cNvPr id="191" name="Shape 191"/>
          <p:cNvSpPr/>
          <p:nvPr/>
        </p:nvSpPr>
        <p:spPr>
          <a:xfrm>
            <a:off x="47120" y="808037"/>
            <a:ext cx="182563" cy="639763"/>
          </a:xfrm>
          <a:prstGeom prst="roundRect">
            <a:avLst>
              <a:gd name="adj" fmla="val 875"/>
            </a:avLst>
          </a:prstGeom>
          <a:solidFill>
            <a:srgbClr val="94BD5E"/>
          </a:solidFill>
          <a:ln>
            <a:solidFill>
              <a:srgbClr val="808080"/>
            </a:solidFill>
            <a:round/>
          </a:ln>
        </p:spPr>
        <p:txBody>
          <a:bodyPr lIns="0" tIns="0" rIns="0" bIns="0" anchor="ctr"/>
          <a:lstStyle/>
          <a:p>
            <a:pPr lvl="0">
              <a:defRPr>
                <a:latin typeface="Arial"/>
                <a:ea typeface="Arial"/>
                <a:cs typeface="Arial"/>
                <a:sym typeface="Arial"/>
              </a:defRPr>
            </a:pPr>
          </a:p>
        </p:txBody>
      </p:sp>
      <p:sp>
        <p:nvSpPr>
          <p:cNvPr id="192" name="Shape 192"/>
          <p:cNvSpPr/>
          <p:nvPr/>
        </p:nvSpPr>
        <p:spPr>
          <a:xfrm>
            <a:off x="337632" y="900112"/>
            <a:ext cx="3076287" cy="435630"/>
          </a:xfrm>
          <a:prstGeom prst="rect">
            <a:avLst/>
          </a:prstGeom>
          <a:ln w="12700">
            <a:miter lim="400000"/>
          </a:ln>
          <a:extLst>
            <a:ext uri="{C572A759-6A51-4108-AA02-DFA0A04FC94B}">
              <ma14:wrappingTextBoxFlag xmlns:ma14="http://schemas.microsoft.com/office/mac/drawingml/2011/main" val="1"/>
            </a:ext>
          </a:extLst>
        </p:spPr>
        <p:txBody>
          <a:bodyPr wrap="none" lIns="44999" tIns="44999" rIns="44999" bIns="449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 Intermediate x86-64</a:t>
            </a:r>
          </a:p>
        </p:txBody>
      </p:sp>
      <p:sp>
        <p:nvSpPr>
          <p:cNvPr id="193" name="Shape 193"/>
          <p:cNvSpPr/>
          <p:nvPr/>
        </p:nvSpPr>
        <p:spPr>
          <a:xfrm>
            <a:off x="7824787" y="969962"/>
            <a:ext cx="182563" cy="639763"/>
          </a:xfrm>
          <a:prstGeom prst="roundRect">
            <a:avLst>
              <a:gd name="adj" fmla="val 875"/>
            </a:avLst>
          </a:prstGeom>
          <a:solidFill>
            <a:srgbClr val="CFE7F5"/>
          </a:solidFill>
          <a:ln>
            <a:solidFill>
              <a:srgbClr val="808080"/>
            </a:solidFill>
            <a:round/>
          </a:ln>
        </p:spPr>
        <p:txBody>
          <a:bodyPr lIns="0" tIns="0" rIns="0" bIns="0" anchor="ct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600">
                <a:latin typeface="Arial"/>
                <a:ea typeface="Arial"/>
                <a:cs typeface="Arial"/>
                <a:sym typeface="Arial"/>
              </a:defRPr>
            </a:pPr>
          </a:p>
        </p:txBody>
      </p:sp>
      <p:sp>
        <p:nvSpPr>
          <p:cNvPr id="194" name="Shape 194"/>
          <p:cNvSpPr/>
          <p:nvPr/>
        </p:nvSpPr>
        <p:spPr>
          <a:xfrm>
            <a:off x="7825252" y="1094728"/>
            <a:ext cx="181634" cy="39023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Z</a:t>
            </a:r>
            <a:endParaRPr sz="11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a:ea typeface="Arial"/>
                <a:cs typeface="Arial"/>
                <a:sym typeface="Arial"/>
              </a:rPr>
              <a:t>F</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nvSpPr>
        <p:spPr>
          <a:xfrm>
            <a:off x="660400" y="323783"/>
            <a:ext cx="7772400" cy="70815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RFLAGS</a:t>
            </a:r>
          </a:p>
        </p:txBody>
      </p:sp>
      <p:sp>
        <p:nvSpPr>
          <p:cNvPr id="197" name="Shape 197"/>
          <p:cNvSpPr/>
          <p:nvPr/>
        </p:nvSpPr>
        <p:spPr>
          <a:xfrm>
            <a:off x="0" y="6581775"/>
            <a:ext cx="4385717" cy="26641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spAutoFit/>
          </a:bodyPr>
          <a:lstStyle>
            <a:lvl1pPr marL="341312" indent="-339725">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200">
                <a:latin typeface="Arial"/>
                <a:ea typeface="Arial"/>
                <a:cs typeface="Arial"/>
                <a:sym typeface="Arial"/>
              </a:defRPr>
            </a:lvl1pPr>
          </a:lstStyle>
          <a:p>
            <a:pPr lvl="0">
              <a:defRPr sz="1800"/>
            </a:pPr>
            <a:r>
              <a:rPr sz="1200"/>
              <a:t>Intel Vol 1 Sec 3.4.3.1 - page 3-21 to 3-22 - May 2012 manuals</a:t>
            </a:r>
          </a:p>
        </p:txBody>
      </p:sp>
      <p:sp>
        <p:nvSpPr>
          <p:cNvPr id="198" name="Shape 198"/>
          <p:cNvSpPr/>
          <p:nvPr/>
        </p:nvSpPr>
        <p:spPr>
          <a:xfrm>
            <a:off x="685800" y="1104900"/>
            <a:ext cx="7772400" cy="549333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284427" indent="-28442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 only want you to memorize </a:t>
            </a:r>
            <a:r>
              <a:rPr sz="2000" u="sng">
                <a:latin typeface="Arial"/>
                <a:ea typeface="Arial"/>
                <a:cs typeface="Arial"/>
                <a:sym typeface="Arial"/>
              </a:rPr>
              <a:t>zero flag</a:t>
            </a:r>
            <a:r>
              <a:rPr sz="2000">
                <a:latin typeface="Arial"/>
                <a:ea typeface="Arial"/>
                <a:cs typeface="Arial"/>
                <a:sym typeface="Arial"/>
              </a:rPr>
              <a:t> and </a:t>
            </a:r>
            <a:r>
              <a:rPr sz="2000" u="sng">
                <a:latin typeface="Arial"/>
                <a:ea typeface="Arial"/>
                <a:cs typeface="Arial"/>
                <a:sym typeface="Arial"/>
              </a:rPr>
              <a:t>sign flag</a:t>
            </a:r>
            <a:r>
              <a:rPr sz="2000">
                <a:latin typeface="Arial"/>
                <a:ea typeface="Arial"/>
                <a:cs typeface="Arial"/>
                <a:sym typeface="Arial"/>
              </a:rPr>
              <a:t> for now, but for your own curiosity and later reference here’s how others work</a:t>
            </a:r>
            <a:endParaRPr sz="2000">
              <a:latin typeface="Arial"/>
              <a:ea typeface="Arial"/>
              <a:cs typeface="Arial"/>
              <a:sym typeface="Arial"/>
            </a:endParaRPr>
          </a:p>
          <a:p>
            <a:pPr lvl="0" marL="284427" indent="-28442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Carry flag (CF) - Set if an arithmetic operation generates a carry </a:t>
            </a:r>
            <a:r>
              <a:rPr i="1" sz="2000">
                <a:latin typeface="Arial"/>
                <a:ea typeface="Arial"/>
                <a:cs typeface="Arial"/>
                <a:sym typeface="Arial"/>
              </a:rPr>
              <a:t>or a borrow</a:t>
            </a:r>
            <a:r>
              <a:rPr sz="2000">
                <a:latin typeface="Arial"/>
                <a:ea typeface="Arial"/>
                <a:cs typeface="Arial"/>
                <a:sym typeface="Arial"/>
              </a:rPr>
              <a:t> out of the most-significant bit of the result. </a:t>
            </a:r>
            <a:r>
              <a:rPr i="1" sz="2000">
                <a:latin typeface="Arial"/>
                <a:ea typeface="Arial"/>
                <a:cs typeface="Arial"/>
                <a:sym typeface="Arial"/>
              </a:rPr>
              <a:t>This flag indicates an overflow condition for unsigned-integer arithmetic</a:t>
            </a:r>
            <a:r>
              <a:rPr sz="2000">
                <a:latin typeface="Arial"/>
                <a:ea typeface="Arial"/>
                <a:cs typeface="Arial"/>
                <a:sym typeface="Arial"/>
              </a:rPr>
              <a:t>.</a:t>
            </a:r>
            <a:endParaRPr sz="2000">
              <a:latin typeface="Arial"/>
              <a:ea typeface="Arial"/>
              <a:cs typeface="Arial"/>
              <a:sym typeface="Arial"/>
            </a:endParaRPr>
          </a:p>
          <a:p>
            <a:pPr lvl="0" marL="284427" indent="-28442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Overflow flag (OF) — Set if the integer result is too large a positive number or too small a negative number (excluding the sign-bit) to fit in the destination operand. </a:t>
            </a:r>
            <a:r>
              <a:rPr i="1" sz="2000">
                <a:latin typeface="Arial"/>
                <a:ea typeface="Arial"/>
                <a:cs typeface="Arial"/>
                <a:sym typeface="Arial"/>
              </a:rPr>
              <a:t>This flag indicates an overflow condition for signed-integer (two’s complement) arithmetic</a:t>
            </a:r>
            <a:r>
              <a:rPr sz="2000">
                <a:latin typeface="Arial"/>
                <a:ea typeface="Arial"/>
                <a:cs typeface="Arial"/>
                <a:sym typeface="Arial"/>
              </a:rPr>
              <a:t>.</a:t>
            </a:r>
            <a:endParaRPr sz="2000">
              <a:latin typeface="Arial"/>
              <a:ea typeface="Arial"/>
              <a:cs typeface="Arial"/>
              <a:sym typeface="Arial"/>
            </a:endParaRPr>
          </a:p>
          <a:p>
            <a:pPr lvl="0" marL="284427" indent="-28442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Parity flag (PF) — Set if the least-significant byte of the result contains an even number of 1 bits</a:t>
            </a:r>
            <a:endParaRPr sz="2000">
              <a:latin typeface="Arial"/>
              <a:ea typeface="Arial"/>
              <a:cs typeface="Arial"/>
              <a:sym typeface="Arial"/>
            </a:endParaRPr>
          </a:p>
          <a:p>
            <a:pPr lvl="0" marL="284427" indent="-28442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Adjust flag (AF) — Set if an arithmetic operation generates a carry or a borrow out of bit 3 of the result; cleared otherwise. This flag is used in binary-coded decimal (BCD) arithmetic.</a:t>
            </a:r>
            <a:endParaRPr sz="2000">
              <a:latin typeface="Arial"/>
              <a:ea typeface="Arial"/>
              <a:cs typeface="Arial"/>
              <a:sym typeface="Arial"/>
            </a:endParaRPr>
          </a:p>
          <a:p>
            <a:pPr lvl="0" marL="284427" indent="-28442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You will only ever see instructions that depend on the PF or AF in very specialized circumstances</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Your first x86-64 instruction:</a:t>
            </a:r>
            <a:br>
              <a:rPr sz="4400">
                <a:latin typeface="Arial"/>
                <a:ea typeface="Arial"/>
                <a:cs typeface="Arial"/>
                <a:sym typeface="Arial"/>
              </a:rPr>
            </a:br>
            <a:r>
              <a:rPr sz="4400">
                <a:latin typeface="Arial"/>
                <a:ea typeface="Arial"/>
                <a:cs typeface="Arial"/>
                <a:sym typeface="Arial"/>
              </a:rPr>
              <a:t>NOP</a:t>
            </a:r>
          </a:p>
        </p:txBody>
      </p:sp>
      <p:sp>
        <p:nvSpPr>
          <p:cNvPr id="203" name="Shape 203"/>
          <p:cNvSpPr/>
          <p:nvPr/>
        </p:nvSpPr>
        <p:spPr>
          <a:xfrm>
            <a:off x="685800" y="1981200"/>
            <a:ext cx="7772400" cy="36722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NOP - No Operation! No registers, no values, no nothin’!</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Just there to pad/align bytes, or to delay time</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Bad guys use it to make simple exploits more reliable. But that’s another class ;)</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OpenSecurityTraining.info/Exploits1.html</a:t>
            </a:r>
          </a:p>
        </p:txBody>
      </p:sp>
      <p:grpSp>
        <p:nvGrpSpPr>
          <p:cNvPr id="206" name="Group 206"/>
          <p:cNvGrpSpPr/>
          <p:nvPr/>
        </p:nvGrpSpPr>
        <p:grpSpPr>
          <a:xfrm>
            <a:off x="152400" y="76199"/>
            <a:ext cx="762000" cy="762000"/>
            <a:chOff x="0" y="0"/>
            <a:chExt cx="761998" cy="761998"/>
          </a:xfrm>
        </p:grpSpPr>
        <p:sp>
          <p:nvSpPr>
            <p:cNvPr id="204" name="Shape 204"/>
            <p:cNvSpPr/>
            <p:nvPr/>
          </p:nvSpPr>
          <p:spPr>
            <a:xfrm>
              <a:off x="0" y="-1"/>
              <a:ext cx="762000" cy="762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205" name="Shape 205"/>
            <p:cNvSpPr/>
            <p:nvPr/>
          </p:nvSpPr>
          <p:spPr>
            <a:xfrm>
              <a:off x="243092" y="216971"/>
              <a:ext cx="275816" cy="4392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a:t>
              </a:r>
            </a:p>
          </p:txBody>
        </p:sp>
      </p:gr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 name="Shape 19"/>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0" name="Shape 20"/>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1"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2" name="Shape 22"/>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Extra! Extra!</a:t>
            </a:r>
            <a:br>
              <a:rPr sz="4400">
                <a:latin typeface="Arial"/>
                <a:ea typeface="Arial"/>
                <a:cs typeface="Arial"/>
                <a:sym typeface="Arial"/>
              </a:rPr>
            </a:br>
            <a:r>
              <a:rPr sz="4400">
                <a:latin typeface="Arial"/>
                <a:ea typeface="Arial"/>
                <a:cs typeface="Arial"/>
                <a:sym typeface="Arial"/>
              </a:rPr>
              <a:t>Late-breaking NOP news!</a:t>
            </a:r>
          </a:p>
        </p:txBody>
      </p:sp>
      <p:sp>
        <p:nvSpPr>
          <p:cNvPr id="209" name="Shape 209"/>
          <p:cNvSpPr/>
          <p:nvPr/>
        </p:nvSpPr>
        <p:spPr>
          <a:xfrm>
            <a:off x="685800" y="1981200"/>
            <a:ext cx="7772400" cy="405019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Amaze those who know x86 by citing this interesting bit of trivia:</a:t>
            </a:r>
            <a:endParaRPr sz="28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“The one-byte NOP instruction is an alias mnemonic for the XCHG (E)AX, (E)AX instruction.”</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 had never looked in the manual for NOP apparently :)</a:t>
            </a:r>
            <a:endParaRPr sz="20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Every other person I had told this to had never heard it either. </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Thanks to Jon Erickson for cluing me in to this.</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XCHG instruction is not officially in this class. But if I hadn’t just told you what it does, I bet you would have guessed right anyway.</a:t>
            </a:r>
          </a:p>
        </p:txBody>
      </p:sp>
      <p:sp>
        <p:nvSpPr>
          <p:cNvPr id="210" name="Shape 210"/>
          <p:cNvSpPr/>
          <p:nvPr/>
        </p:nvSpPr>
        <p:spPr>
          <a:xfrm>
            <a:off x="65087" y="6400800"/>
            <a:ext cx="3178560"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XCHG in book p. 112</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2" name="Shape 212"/>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Instructions we now know (1)</a:t>
            </a:r>
          </a:p>
        </p:txBody>
      </p:sp>
      <p:sp>
        <p:nvSpPr>
          <p:cNvPr id="213" name="Shape 213"/>
          <p:cNvSpPr/>
          <p:nvPr/>
        </p:nvSpPr>
        <p:spPr>
          <a:xfrm>
            <a:off x="685800" y="1981200"/>
            <a:ext cx="7772400" cy="5480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3200">
                <a:latin typeface="Arial"/>
                <a:ea typeface="Arial"/>
                <a:cs typeface="Arial"/>
                <a:sym typeface="Arial"/>
              </a:defRPr>
            </a:lvl1pPr>
          </a:lstStyle>
          <a:p>
            <a:pPr lvl="0">
              <a:defRPr sz="1800"/>
            </a:pPr>
            <a:r>
              <a:rPr sz="3200"/>
              <a:t>NOP</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 name="Shape 26"/>
          <p:cNvSpPr/>
          <p:nvPr/>
        </p:nvSpPr>
        <p:spPr>
          <a:xfrm>
            <a:off x="685800" y="3698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CISC vs. RISC</a:t>
            </a:r>
          </a:p>
        </p:txBody>
      </p:sp>
      <p:sp>
        <p:nvSpPr>
          <p:cNvPr id="27" name="Shape 27"/>
          <p:cNvSpPr/>
          <p:nvPr/>
        </p:nvSpPr>
        <p:spPr>
          <a:xfrm>
            <a:off x="685800" y="1524000"/>
            <a:ext cx="7772400" cy="454572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Intel is CISC - Complex Instruction Set Computer</a:t>
            </a:r>
            <a:endParaRPr sz="28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Many very special purpose instructions that you will never see, and a given compiler may never use - just need to know how to use the manual</a:t>
            </a:r>
            <a:endParaRPr sz="24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Variable-length instructions, between 1 and 15 bytes long.</a:t>
            </a:r>
            <a:endParaRPr sz="20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Other major architectures are typically RISC - Reduced Instruction Set Computer</a:t>
            </a:r>
            <a:endParaRPr sz="28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Typically more registers, less and fixed-size instructions</a:t>
            </a:r>
            <a:endParaRPr sz="2400">
              <a:latin typeface="Arial"/>
              <a:ea typeface="Arial"/>
              <a:cs typeface="Arial"/>
              <a:sym typeface="Arial"/>
            </a:endParaRPr>
          </a:p>
          <a:p>
            <a:pPr lvl="1" marL="741362" indent="-28416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Examples: PowerPC, ARM, SPARC, MIPS</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 name="Shape 29"/>
          <p:cNvSpPr/>
          <p:nvPr/>
        </p:nvSpPr>
        <p:spPr>
          <a:xfrm>
            <a:off x="685800" y="3698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Take a look, it’s in a book!</a:t>
            </a:r>
          </a:p>
        </p:txBody>
      </p:sp>
      <p:sp>
        <p:nvSpPr>
          <p:cNvPr id="30" name="Shape 30"/>
          <p:cNvSpPr/>
          <p:nvPr/>
        </p:nvSpPr>
        <p:spPr>
          <a:xfrm>
            <a:off x="685800" y="1333500"/>
            <a:ext cx="7772400" cy="551158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Thanks to Dillon Beresford for sending concrete examples of the longest possible instructions, back when my slides said I was unsure on the max length:</a:t>
            </a:r>
            <a:endParaRPr sz="2800">
              <a:latin typeface="Arial"/>
              <a:ea typeface="Arial"/>
              <a:cs typeface="Arial"/>
              <a:sym typeface="Arial"/>
            </a:endParaRPr>
          </a:p>
          <a:p>
            <a:pPr lvl="0">
              <a:lnSpc>
                <a:spcPct val="9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“Longest x86 instruction is 15 bytes in 16-bit mode and 13 bytes in 32-bit mode: </a:t>
            </a:r>
            <a:endParaRPr sz="2800">
              <a:latin typeface="Arial"/>
              <a:ea typeface="Arial"/>
              <a:cs typeface="Arial"/>
              <a:sym typeface="Arial"/>
            </a:endParaRPr>
          </a:p>
          <a:p>
            <a:pPr lvl="0">
              <a:lnSpc>
                <a:spcPct val="9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[16-bit] </a:t>
            </a:r>
            <a:endParaRPr sz="2800">
              <a:latin typeface="Arial"/>
              <a:ea typeface="Arial"/>
              <a:cs typeface="Arial"/>
              <a:sym typeface="Arial"/>
            </a:endParaRPr>
          </a:p>
          <a:p>
            <a:pPr lvl="0">
              <a:lnSpc>
                <a:spcPct val="9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66 67 F0 3E 81 04 4E 01234567 89ABCDEF </a:t>
            </a:r>
            <a:endParaRPr sz="2800">
              <a:latin typeface="Arial"/>
              <a:ea typeface="Arial"/>
              <a:cs typeface="Arial"/>
              <a:sym typeface="Arial"/>
            </a:endParaRPr>
          </a:p>
          <a:p>
            <a:pPr lvl="0">
              <a:lnSpc>
                <a:spcPct val="9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add [ds:esi+ecx*2+0x67452301], 0xEFCDAB89 </a:t>
            </a:r>
            <a:endParaRPr sz="2800">
              <a:latin typeface="Arial"/>
              <a:ea typeface="Arial"/>
              <a:cs typeface="Arial"/>
              <a:sym typeface="Arial"/>
            </a:endParaRPr>
          </a:p>
          <a:p>
            <a:pPr lvl="0">
              <a:lnSpc>
                <a:spcPct val="9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[32-bit] </a:t>
            </a:r>
            <a:endParaRPr sz="2800">
              <a:latin typeface="Arial"/>
              <a:ea typeface="Arial"/>
              <a:cs typeface="Arial"/>
              <a:sym typeface="Arial"/>
            </a:endParaRPr>
          </a:p>
          <a:p>
            <a:pPr lvl="0">
              <a:lnSpc>
                <a:spcPct val="90000"/>
              </a:lnSpc>
              <a:spcBef>
                <a:spcPts val="7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F0 3E 81 04 4E 01234567 89ABCDEF”</a:t>
            </a:r>
            <a:endParaRPr sz="2800">
              <a:latin typeface="Arial"/>
              <a:ea typeface="Arial"/>
              <a:cs typeface="Arial"/>
              <a:sym typeface="Arial"/>
            </a:endParaRPr>
          </a:p>
          <a:p>
            <a:pPr lvl="0" marL="280736" indent="-280736">
              <a:lnSpc>
                <a:spcPct val="90000"/>
              </a:lnSpc>
              <a:spcBef>
                <a:spcPts val="700"/>
              </a:spcBef>
              <a:buSzPct val="100000"/>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You’ll be able to interpret those by the end of the class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Endian</a:t>
            </a:r>
          </a:p>
        </p:txBody>
      </p:sp>
      <p:sp>
        <p:nvSpPr>
          <p:cNvPr id="33" name="Shape 33"/>
          <p:cNvSpPr/>
          <p:nvPr/>
        </p:nvSpPr>
        <p:spPr>
          <a:xfrm>
            <a:off x="685800" y="1752600"/>
            <a:ext cx="7772400" cy="369923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Endianness comes from Jonathan Swift’s </a:t>
            </a:r>
            <a:r>
              <a:rPr i="1" sz="2400">
                <a:latin typeface="Arial"/>
                <a:ea typeface="Arial"/>
                <a:cs typeface="Arial"/>
                <a:sym typeface="Arial"/>
              </a:rPr>
              <a:t>Gulliver’s Travels</a:t>
            </a:r>
            <a:r>
              <a:rPr sz="2400">
                <a:latin typeface="Arial"/>
                <a:ea typeface="Arial"/>
                <a:cs typeface="Arial"/>
                <a:sym typeface="Arial"/>
              </a:rPr>
              <a:t>. It doesn’t matter which way you eat your eggs </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Little Endian - 0x12345678 stored in RAM “little end” first. The least significant byte of a word or larger is stored in the lowest address. E.g. 0x78563412</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Intel is Little Endian</a:t>
            </a:r>
            <a:endParaRPr sz="20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Big Endian - 0x12345678 stored as is.</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Network traffic is Big Endian</a:t>
            </a:r>
            <a:endParaRPr sz="20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Most everyone else you’ve heard of (PowerPC, ARM, SPARC, MIPS) is either Big Endian by default or can be configured as either (Bi-Endian)</a:t>
            </a:r>
          </a:p>
        </p:txBody>
      </p:sp>
      <p:sp>
        <p:nvSpPr>
          <p:cNvPr id="34" name="Shape 34"/>
          <p:cNvSpPr/>
          <p:nvPr/>
        </p:nvSpPr>
        <p:spPr>
          <a:xfrm>
            <a:off x="0" y="6137275"/>
            <a:ext cx="9066746" cy="7667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400">
                <a:latin typeface="Century Gothic"/>
                <a:ea typeface="Century Gothic"/>
                <a:cs typeface="Century Gothic"/>
                <a:sym typeface="Century Gothic"/>
              </a:rPr>
              <a:t>Book p. 163 </a:t>
            </a:r>
            <a:endParaRPr b="1" sz="2400">
              <a:latin typeface="Century Gothic"/>
              <a:ea typeface="Century Gothic"/>
              <a:cs typeface="Century Gothic"/>
              <a:sym typeface="Century Gothic"/>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b="1" sz="2000">
                <a:latin typeface="Century Gothic"/>
                <a:ea typeface="Century Gothic"/>
                <a:cs typeface="Century Gothic"/>
                <a:sym typeface="Century Gothic"/>
              </a:rPr>
              <a:t>Optional book for this class is “Professional Assembly Language” by Blum</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nvSpPr>
        <p:spPr>
          <a:xfrm>
            <a:off x="685800" y="2936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Endianess pictures</a:t>
            </a:r>
          </a:p>
        </p:txBody>
      </p:sp>
      <p:sp>
        <p:nvSpPr>
          <p:cNvPr id="37" name="Shape 37"/>
          <p:cNvSpPr/>
          <p:nvPr/>
        </p:nvSpPr>
        <p:spPr>
          <a:xfrm>
            <a:off x="370712" y="1137735"/>
            <a:ext cx="2062101" cy="894768"/>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800">
                <a:latin typeface="Arial Bold"/>
                <a:ea typeface="Arial Bold"/>
                <a:cs typeface="Arial Bold"/>
                <a:sym typeface="Arial Bold"/>
              </a:rPr>
              <a:t>Big Endian</a:t>
            </a:r>
            <a:endParaRPr sz="2800">
              <a:latin typeface="Arial Bold"/>
              <a:ea typeface="Arial Bold"/>
              <a:cs typeface="Arial Bold"/>
              <a:sym typeface="Arial Bold"/>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800">
                <a:latin typeface="Arial Bold"/>
                <a:ea typeface="Arial Bold"/>
                <a:cs typeface="Arial Bold"/>
                <a:sym typeface="Arial Bold"/>
              </a:rPr>
              <a:t>(Others)</a:t>
            </a:r>
          </a:p>
        </p:txBody>
      </p:sp>
      <p:sp>
        <p:nvSpPr>
          <p:cNvPr id="38" name="Shape 38"/>
          <p:cNvSpPr/>
          <p:nvPr/>
        </p:nvSpPr>
        <p:spPr>
          <a:xfrm>
            <a:off x="6542726" y="1137735"/>
            <a:ext cx="2338698" cy="894768"/>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800">
                <a:latin typeface="Arial Bold"/>
                <a:ea typeface="Arial Bold"/>
                <a:cs typeface="Arial Bold"/>
                <a:sym typeface="Arial Bold"/>
              </a:rPr>
              <a:t>Little Endian</a:t>
            </a:r>
            <a:endParaRPr sz="2800">
              <a:latin typeface="Arial Bold"/>
              <a:ea typeface="Arial Bold"/>
              <a:cs typeface="Arial Bold"/>
              <a:sym typeface="Arial Bold"/>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800">
                <a:latin typeface="Arial Bold"/>
                <a:ea typeface="Arial Bold"/>
                <a:cs typeface="Arial Bold"/>
                <a:sym typeface="Arial Bold"/>
              </a:rPr>
              <a:t>(Intel)</a:t>
            </a:r>
          </a:p>
        </p:txBody>
      </p:sp>
      <p:sp>
        <p:nvSpPr>
          <p:cNvPr id="39" name="Shape 39"/>
          <p:cNvSpPr/>
          <p:nvPr/>
        </p:nvSpPr>
        <p:spPr>
          <a:xfrm>
            <a:off x="792243" y="2204498"/>
            <a:ext cx="1241264" cy="4392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Register</a:t>
            </a:r>
          </a:p>
        </p:txBody>
      </p:sp>
      <p:sp>
        <p:nvSpPr>
          <p:cNvPr id="40" name="Shape 40"/>
          <p:cNvSpPr/>
          <p:nvPr/>
        </p:nvSpPr>
        <p:spPr>
          <a:xfrm>
            <a:off x="7174787" y="2218785"/>
            <a:ext cx="1241264"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Register</a:t>
            </a:r>
          </a:p>
        </p:txBody>
      </p:sp>
      <p:sp>
        <p:nvSpPr>
          <p:cNvPr id="41" name="Shape 41"/>
          <p:cNvSpPr/>
          <p:nvPr/>
        </p:nvSpPr>
        <p:spPr>
          <a:xfrm>
            <a:off x="3554220" y="5804948"/>
            <a:ext cx="1935548" cy="7948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Low Memory</a:t>
            </a:r>
            <a:endParaRPr sz="24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Addresses</a:t>
            </a:r>
          </a:p>
        </p:txBody>
      </p:sp>
      <p:graphicFrame>
        <p:nvGraphicFramePr>
          <p:cNvPr id="42" name="Table 42"/>
          <p:cNvGraphicFramePr/>
          <p:nvPr/>
        </p:nvGraphicFramePr>
        <p:xfrm>
          <a:off x="3048000" y="3581400"/>
          <a:ext cx="687388" cy="214362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87387"/>
              </a:tblGrid>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CE</a:t>
                      </a:r>
                    </a:p>
                  </a:txBody>
                  <a:tcPr marL="46800" marR="46800" marT="46800" marB="46800" anchor="t" anchorCtr="0" horzOverflow="overflow">
                    <a:lnL w="12700">
                      <a:miter lim="400000"/>
                    </a:lnL>
                    <a:lnR w="12700">
                      <a:miter lim="400000"/>
                    </a:lnR>
                    <a:lnT w="12700">
                      <a:miter lim="400000"/>
                    </a:lnT>
                    <a:lnB w="12700">
                      <a:miter lim="400000"/>
                    </a:lnB>
                    <a:noFill/>
                  </a:tcPr>
                </a:tc>
              </a:tr>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FA</a:t>
                      </a:r>
                    </a:p>
                  </a:txBody>
                  <a:tcPr marL="46800" marR="46800" marT="46800" marB="46800" anchor="t" anchorCtr="0" horzOverflow="overflow">
                    <a:lnL w="12700">
                      <a:miter lim="400000"/>
                    </a:lnL>
                    <a:lnR w="12700">
                      <a:miter lim="400000"/>
                    </a:lnR>
                    <a:lnT w="12700">
                      <a:miter lim="400000"/>
                    </a:lnT>
                    <a:lnB w="12700">
                      <a:miter lim="400000"/>
                    </a:lnB>
                    <a:noFill/>
                  </a:tcPr>
                </a:tc>
              </a:tr>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ED</a:t>
                      </a:r>
                    </a:p>
                  </a:txBody>
                  <a:tcPr marL="46800" marR="46800" marT="46800" marB="46800" anchor="t" anchorCtr="0" horzOverflow="overflow">
                    <a:lnL w="12700">
                      <a:miter lim="400000"/>
                    </a:lnL>
                    <a:lnR w="12700">
                      <a:miter lim="400000"/>
                    </a:lnR>
                    <a:lnT w="12700">
                      <a:miter lim="400000"/>
                    </a:lnT>
                    <a:lnB w="12700">
                      <a:miter lim="400000"/>
                    </a:lnB>
                    <a:noFill/>
                  </a:tcPr>
                </a:tc>
              </a:tr>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FE</a:t>
                      </a:r>
                    </a:p>
                  </a:txBody>
                  <a:tcPr marL="46800" marR="46800" marT="46800" marB="46800" anchor="t" anchorCtr="0" horzOverflow="overflow">
                    <a:lnL w="12700">
                      <a:miter lim="400000"/>
                    </a:lnL>
                    <a:lnR w="12700">
                      <a:miter lim="400000"/>
                    </a:lnR>
                    <a:lnT w="12700">
                      <a:miter lim="400000"/>
                    </a:lnT>
                    <a:lnB w="12700">
                      <a:miter lim="400000"/>
                    </a:lnB>
                    <a:noFill/>
                  </a:tcPr>
                </a:tc>
              </a:tr>
            </a:tbl>
          </a:graphicData>
        </a:graphic>
      </p:graphicFrame>
      <p:sp>
        <p:nvSpPr>
          <p:cNvPr id="43" name="Shape 43"/>
          <p:cNvSpPr/>
          <p:nvPr/>
        </p:nvSpPr>
        <p:spPr>
          <a:xfrm>
            <a:off x="3502105" y="1385348"/>
            <a:ext cx="2003265" cy="794829"/>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High Memory</a:t>
            </a:r>
            <a:endParaRPr sz="2400">
              <a:latin typeface="Arial"/>
              <a:ea typeface="Arial"/>
              <a:cs typeface="Arial"/>
              <a:sym typeface="Arial"/>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400">
                <a:latin typeface="Arial"/>
                <a:ea typeface="Arial"/>
                <a:cs typeface="Arial"/>
                <a:sym typeface="Arial"/>
              </a:rPr>
              <a:t>Addresses</a:t>
            </a:r>
          </a:p>
        </p:txBody>
      </p:sp>
      <p:graphicFrame>
        <p:nvGraphicFramePr>
          <p:cNvPr id="44" name="Table 44"/>
          <p:cNvGraphicFramePr/>
          <p:nvPr/>
        </p:nvGraphicFramePr>
        <p:xfrm>
          <a:off x="5257800" y="3581400"/>
          <a:ext cx="687388" cy="214362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87387"/>
              </a:tblGrid>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FE</a:t>
                      </a:r>
                    </a:p>
                  </a:txBody>
                  <a:tcPr marL="46800" marR="46800" marT="46800" marB="46800" anchor="t" anchorCtr="0" horzOverflow="overflow">
                    <a:lnL w="12700">
                      <a:miter lim="400000"/>
                    </a:lnL>
                    <a:lnR w="12700">
                      <a:miter lim="400000"/>
                    </a:lnR>
                    <a:lnT w="12700">
                      <a:miter lim="400000"/>
                    </a:lnT>
                    <a:lnB w="12700">
                      <a:miter lim="400000"/>
                    </a:lnB>
                    <a:noFill/>
                  </a:tcPr>
                </a:tc>
              </a:tr>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ED</a:t>
                      </a:r>
                    </a:p>
                  </a:txBody>
                  <a:tcPr marL="46800" marR="46800" marT="46800" marB="46800" anchor="t" anchorCtr="0" horzOverflow="overflow">
                    <a:lnL w="12700">
                      <a:miter lim="400000"/>
                    </a:lnL>
                    <a:lnR w="12700">
                      <a:miter lim="400000"/>
                    </a:lnR>
                    <a:lnT w="12700">
                      <a:miter lim="400000"/>
                    </a:lnT>
                    <a:lnB w="12700">
                      <a:miter lim="400000"/>
                    </a:lnB>
                    <a:noFill/>
                  </a:tcPr>
                </a:tc>
              </a:tr>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FA</a:t>
                      </a:r>
                    </a:p>
                  </a:txBody>
                  <a:tcPr marL="46800" marR="46800" marT="46800" marB="46800" anchor="t" anchorCtr="0" horzOverflow="overflow">
                    <a:lnL w="12700">
                      <a:miter lim="400000"/>
                    </a:lnL>
                    <a:lnR w="12700">
                      <a:miter lim="400000"/>
                    </a:lnR>
                    <a:lnT w="12700">
                      <a:miter lim="400000"/>
                    </a:lnT>
                    <a:lnB w="12700">
                      <a:miter lim="400000"/>
                    </a:lnB>
                    <a:noFill/>
                  </a:tcPr>
                </a:tc>
              </a:tr>
              <a:tr h="521096">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CE</a:t>
                      </a:r>
                    </a:p>
                  </a:txBody>
                  <a:tcPr marL="46800" marR="46800" marT="46800" marB="46800" anchor="t" anchorCtr="0" horzOverflow="overflow">
                    <a:lnL w="12700">
                      <a:miter lim="400000"/>
                    </a:lnL>
                    <a:lnR w="12700">
                      <a:miter lim="400000"/>
                    </a:lnR>
                    <a:lnT w="12700">
                      <a:miter lim="400000"/>
                    </a:lnT>
                    <a:lnB w="12700">
                      <a:miter lim="400000"/>
                    </a:lnB>
                    <a:noFill/>
                  </a:tcPr>
                </a:tc>
              </a:tr>
            </a:tbl>
          </a:graphicData>
        </a:graphic>
      </p:graphicFrame>
      <p:grpSp>
        <p:nvGrpSpPr>
          <p:cNvPr id="47" name="Group 47"/>
          <p:cNvGrpSpPr/>
          <p:nvPr/>
        </p:nvGrpSpPr>
        <p:grpSpPr>
          <a:xfrm>
            <a:off x="2057400" y="2743200"/>
            <a:ext cx="685800" cy="533400"/>
            <a:chOff x="0" y="0"/>
            <a:chExt cx="685800" cy="533400"/>
          </a:xfrm>
        </p:grpSpPr>
        <p:sp>
          <p:nvSpPr>
            <p:cNvPr id="45" name="Shape 45"/>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46" name="Shape 46"/>
            <p:cNvSpPr/>
            <p:nvPr/>
          </p:nvSpPr>
          <p:spPr>
            <a:xfrm>
              <a:off x="78041" y="47085"/>
              <a:ext cx="529718"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CE</a:t>
              </a:r>
            </a:p>
          </p:txBody>
        </p:sp>
      </p:grpSp>
      <p:grpSp>
        <p:nvGrpSpPr>
          <p:cNvPr id="50" name="Group 50"/>
          <p:cNvGrpSpPr/>
          <p:nvPr/>
        </p:nvGrpSpPr>
        <p:grpSpPr>
          <a:xfrm>
            <a:off x="1371600" y="2743200"/>
            <a:ext cx="685800" cy="533400"/>
            <a:chOff x="0" y="0"/>
            <a:chExt cx="685800" cy="533400"/>
          </a:xfrm>
        </p:grpSpPr>
        <p:sp>
          <p:nvSpPr>
            <p:cNvPr id="48" name="Shape 48"/>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49" name="Shape 49"/>
            <p:cNvSpPr/>
            <p:nvPr/>
          </p:nvSpPr>
          <p:spPr>
            <a:xfrm>
              <a:off x="103417" y="47085"/>
              <a:ext cx="478966"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FA</a:t>
              </a:r>
            </a:p>
          </p:txBody>
        </p:sp>
      </p:grpSp>
      <p:grpSp>
        <p:nvGrpSpPr>
          <p:cNvPr id="53" name="Group 53"/>
          <p:cNvGrpSpPr/>
          <p:nvPr/>
        </p:nvGrpSpPr>
        <p:grpSpPr>
          <a:xfrm>
            <a:off x="685800" y="2743200"/>
            <a:ext cx="685800" cy="533400"/>
            <a:chOff x="0" y="0"/>
            <a:chExt cx="685800" cy="533400"/>
          </a:xfrm>
        </p:grpSpPr>
        <p:sp>
          <p:nvSpPr>
            <p:cNvPr id="51" name="Shape 51"/>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52" name="Shape 52"/>
            <p:cNvSpPr/>
            <p:nvPr/>
          </p:nvSpPr>
          <p:spPr>
            <a:xfrm>
              <a:off x="78041" y="47085"/>
              <a:ext cx="529718"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ED</a:t>
              </a:r>
            </a:p>
          </p:txBody>
        </p:sp>
      </p:grpSp>
      <p:grpSp>
        <p:nvGrpSpPr>
          <p:cNvPr id="56" name="Group 56"/>
          <p:cNvGrpSpPr/>
          <p:nvPr/>
        </p:nvGrpSpPr>
        <p:grpSpPr>
          <a:xfrm>
            <a:off x="0" y="2743200"/>
            <a:ext cx="685800" cy="533400"/>
            <a:chOff x="0" y="0"/>
            <a:chExt cx="685800" cy="533400"/>
          </a:xfrm>
        </p:grpSpPr>
        <p:sp>
          <p:nvSpPr>
            <p:cNvPr id="54" name="Shape 54"/>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55" name="Shape 55"/>
            <p:cNvSpPr/>
            <p:nvPr/>
          </p:nvSpPr>
          <p:spPr>
            <a:xfrm>
              <a:off x="95008" y="47085"/>
              <a:ext cx="495784"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FE</a:t>
              </a:r>
            </a:p>
          </p:txBody>
        </p:sp>
      </p:grpSp>
      <p:grpSp>
        <p:nvGrpSpPr>
          <p:cNvPr id="59" name="Group 59"/>
          <p:cNvGrpSpPr/>
          <p:nvPr/>
        </p:nvGrpSpPr>
        <p:grpSpPr>
          <a:xfrm>
            <a:off x="8458200" y="2743200"/>
            <a:ext cx="685800" cy="533400"/>
            <a:chOff x="0" y="0"/>
            <a:chExt cx="685800" cy="533400"/>
          </a:xfrm>
        </p:grpSpPr>
        <p:sp>
          <p:nvSpPr>
            <p:cNvPr id="57" name="Shape 57"/>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58" name="Shape 58"/>
            <p:cNvSpPr/>
            <p:nvPr/>
          </p:nvSpPr>
          <p:spPr>
            <a:xfrm>
              <a:off x="78041" y="47085"/>
              <a:ext cx="529718"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CE</a:t>
              </a:r>
            </a:p>
          </p:txBody>
        </p:sp>
      </p:grpSp>
      <p:grpSp>
        <p:nvGrpSpPr>
          <p:cNvPr id="62" name="Group 62"/>
          <p:cNvGrpSpPr/>
          <p:nvPr/>
        </p:nvGrpSpPr>
        <p:grpSpPr>
          <a:xfrm>
            <a:off x="7772400" y="2743200"/>
            <a:ext cx="685800" cy="533400"/>
            <a:chOff x="0" y="0"/>
            <a:chExt cx="685800" cy="533400"/>
          </a:xfrm>
        </p:grpSpPr>
        <p:sp>
          <p:nvSpPr>
            <p:cNvPr id="60" name="Shape 60"/>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61" name="Shape 61"/>
            <p:cNvSpPr/>
            <p:nvPr/>
          </p:nvSpPr>
          <p:spPr>
            <a:xfrm>
              <a:off x="103417" y="47085"/>
              <a:ext cx="478966"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FA</a:t>
              </a:r>
            </a:p>
          </p:txBody>
        </p:sp>
      </p:grpSp>
      <p:grpSp>
        <p:nvGrpSpPr>
          <p:cNvPr id="65" name="Group 65"/>
          <p:cNvGrpSpPr/>
          <p:nvPr/>
        </p:nvGrpSpPr>
        <p:grpSpPr>
          <a:xfrm>
            <a:off x="7086600" y="2743200"/>
            <a:ext cx="685800" cy="533400"/>
            <a:chOff x="0" y="0"/>
            <a:chExt cx="685800" cy="533400"/>
          </a:xfrm>
        </p:grpSpPr>
        <p:sp>
          <p:nvSpPr>
            <p:cNvPr id="63" name="Shape 63"/>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64" name="Shape 64"/>
            <p:cNvSpPr/>
            <p:nvPr/>
          </p:nvSpPr>
          <p:spPr>
            <a:xfrm>
              <a:off x="78041" y="47085"/>
              <a:ext cx="529718"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ED</a:t>
              </a:r>
            </a:p>
          </p:txBody>
        </p:sp>
      </p:grpSp>
      <p:grpSp>
        <p:nvGrpSpPr>
          <p:cNvPr id="68" name="Group 68"/>
          <p:cNvGrpSpPr/>
          <p:nvPr/>
        </p:nvGrpSpPr>
        <p:grpSpPr>
          <a:xfrm>
            <a:off x="6400800" y="2743200"/>
            <a:ext cx="685800" cy="533400"/>
            <a:chOff x="0" y="0"/>
            <a:chExt cx="685800" cy="533400"/>
          </a:xfrm>
        </p:grpSpPr>
        <p:sp>
          <p:nvSpPr>
            <p:cNvPr id="66" name="Shape 66"/>
            <p:cNvSpPr/>
            <p:nvPr/>
          </p:nvSpPr>
          <p:spPr>
            <a:xfrm>
              <a:off x="0" y="0"/>
              <a:ext cx="685800" cy="533400"/>
            </a:xfrm>
            <a:prstGeom prst="rect">
              <a:avLst/>
            </a:prstGeom>
            <a:solidFill>
              <a:srgbClr val="FFFFFF"/>
            </a:solidFill>
            <a:ln w="28440" cap="flat">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67" name="Shape 67"/>
            <p:cNvSpPr/>
            <p:nvPr/>
          </p:nvSpPr>
          <p:spPr>
            <a:xfrm>
              <a:off x="95008" y="47085"/>
              <a:ext cx="495784" cy="4392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9" tIns="46799" rIns="46799" bIns="46799"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FE</a:t>
              </a:r>
            </a:p>
          </p:txBody>
        </p:sp>
      </p:grpSp>
      <p:sp>
        <p:nvSpPr>
          <p:cNvPr id="69" name="Shape 69"/>
          <p:cNvSpPr/>
          <p:nvPr/>
        </p:nvSpPr>
        <p:spPr>
          <a:xfrm>
            <a:off x="4162803" y="5190585"/>
            <a:ext cx="597731"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0x0</a:t>
            </a:r>
          </a:p>
        </p:txBody>
      </p:sp>
      <p:sp>
        <p:nvSpPr>
          <p:cNvPr id="70" name="Shape 70"/>
          <p:cNvSpPr/>
          <p:nvPr/>
        </p:nvSpPr>
        <p:spPr>
          <a:xfrm>
            <a:off x="4162803" y="4657185"/>
            <a:ext cx="597731"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0x1</a:t>
            </a:r>
          </a:p>
        </p:txBody>
      </p:sp>
      <p:sp>
        <p:nvSpPr>
          <p:cNvPr id="71" name="Shape 71"/>
          <p:cNvSpPr/>
          <p:nvPr/>
        </p:nvSpPr>
        <p:spPr>
          <a:xfrm>
            <a:off x="4186616" y="4123785"/>
            <a:ext cx="597731"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0x2</a:t>
            </a:r>
          </a:p>
        </p:txBody>
      </p:sp>
      <p:sp>
        <p:nvSpPr>
          <p:cNvPr id="72" name="Shape 72"/>
          <p:cNvSpPr/>
          <p:nvPr/>
        </p:nvSpPr>
        <p:spPr>
          <a:xfrm>
            <a:off x="4195347" y="3590385"/>
            <a:ext cx="597731"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0x3</a:t>
            </a:r>
          </a:p>
        </p:txBody>
      </p:sp>
      <p:graphicFrame>
        <p:nvGraphicFramePr>
          <p:cNvPr id="73" name="Table 73"/>
          <p:cNvGraphicFramePr/>
          <p:nvPr/>
        </p:nvGraphicFramePr>
        <p:xfrm>
          <a:off x="3048000" y="2546350"/>
          <a:ext cx="687388"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87387"/>
              </a:tblGrid>
              <a:tr h="521493">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00</a:t>
                      </a:r>
                    </a:p>
                  </a:txBody>
                  <a:tcPr marL="46800" marR="46800" marT="46800" marB="46800" anchor="t" anchorCtr="0" horzOverflow="overflow">
                    <a:lnL w="12700">
                      <a:miter lim="400000"/>
                    </a:lnL>
                    <a:lnR w="12700">
                      <a:miter lim="400000"/>
                    </a:lnR>
                    <a:lnT w="12700">
                      <a:miter lim="400000"/>
                    </a:lnT>
                    <a:lnB w="12700">
                      <a:miter lim="400000"/>
                    </a:lnB>
                    <a:noFill/>
                  </a:tcPr>
                </a:tc>
              </a:tr>
              <a:tr h="521493">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00</a:t>
                      </a:r>
                    </a:p>
                  </a:txBody>
                  <a:tcPr marL="46800" marR="46800" marT="46800" marB="46800" anchor="t" anchorCtr="0" horzOverflow="overflow">
                    <a:lnL w="12700">
                      <a:miter lim="400000"/>
                    </a:lnL>
                    <a:lnR w="12700">
                      <a:miter lim="400000"/>
                    </a:lnR>
                    <a:lnT w="12700">
                      <a:miter lim="400000"/>
                    </a:lnT>
                    <a:lnB w="12700">
                      <a:miter lim="400000"/>
                    </a:lnB>
                    <a:noFill/>
                  </a:tcPr>
                </a:tc>
              </a:tr>
            </a:tbl>
          </a:graphicData>
        </a:graphic>
      </p:graphicFrame>
      <p:graphicFrame>
        <p:nvGraphicFramePr>
          <p:cNvPr id="74" name="Table 74"/>
          <p:cNvGraphicFramePr/>
          <p:nvPr/>
        </p:nvGraphicFramePr>
        <p:xfrm>
          <a:off x="5257800" y="2546350"/>
          <a:ext cx="687388" cy="107181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687387"/>
              </a:tblGrid>
              <a:tr h="521493">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00</a:t>
                      </a:r>
                    </a:p>
                  </a:txBody>
                  <a:tcPr marL="46800" marR="46800" marT="46800" marB="46800" anchor="t" anchorCtr="0" horzOverflow="overflow">
                    <a:lnL w="12700">
                      <a:miter lim="400000"/>
                    </a:lnL>
                    <a:lnR w="12700">
                      <a:miter lim="400000"/>
                    </a:lnR>
                    <a:lnT w="12700">
                      <a:miter lim="400000"/>
                    </a:lnT>
                    <a:lnB w="12700">
                      <a:miter lim="400000"/>
                    </a:lnB>
                    <a:noFill/>
                  </a:tcPr>
                </a:tc>
              </a:tr>
              <a:tr h="521493">
                <a:tc>
                  <a:txBody>
                    <a:bodyPr/>
                    <a:lstStyle/>
                    <a:p>
                      <a:pPr lvl="0">
                        <a:lnSpc>
                          <a:spcPct val="93000"/>
                        </a:lnSpc>
                        <a:spcBef>
                          <a:spcPts val="700"/>
                        </a:spcBef>
                        <a:tabLst>
                          <a:tab pos="914400" algn="l"/>
                          <a:tab pos="1828800" algn="l"/>
                          <a:tab pos="2743200" algn="l"/>
                          <a:tab pos="3657600" algn="l"/>
                          <a:tab pos="4572000" algn="l"/>
                          <a:tab pos="5486400" algn="l"/>
                          <a:tab pos="6400800" algn="l"/>
                          <a:tab pos="7315200" algn="l"/>
                          <a:tab pos="8229600" algn="l"/>
                          <a:tab pos="9144000" algn="l"/>
                          <a:tab pos="10058400" algn="l"/>
                        </a:tabLst>
                        <a:defRPr b="0" i="0" sz="1800"/>
                      </a:pPr>
                      <a:r>
                        <a:rPr sz="2800">
                          <a:latin typeface="Arial"/>
                          <a:ea typeface="Arial"/>
                          <a:cs typeface="Arial"/>
                        </a:rPr>
                        <a:t>00</a:t>
                      </a:r>
                    </a:p>
                  </a:txBody>
                  <a:tcPr marL="46800" marR="46800" marT="46800" marB="46800" anchor="t" anchorCtr="0" horzOverflow="overflow">
                    <a:lnL w="12700">
                      <a:miter lim="400000"/>
                    </a:lnL>
                    <a:lnR w="12700">
                      <a:miter lim="400000"/>
                    </a:lnR>
                    <a:lnT w="12700">
                      <a:miter lim="400000"/>
                    </a:lnT>
                    <a:lnB w="12700">
                      <a:miter lim="400000"/>
                    </a:lnB>
                    <a:noFill/>
                  </a:tcPr>
                </a:tc>
              </a:tr>
            </a:tbl>
          </a:graphicData>
        </a:graphic>
      </p:graphicFrame>
      <p:sp>
        <p:nvSpPr>
          <p:cNvPr id="75" name="Shape 75"/>
          <p:cNvSpPr/>
          <p:nvPr/>
        </p:nvSpPr>
        <p:spPr>
          <a:xfrm>
            <a:off x="4186616" y="3056985"/>
            <a:ext cx="597731"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0x4</a:t>
            </a:r>
          </a:p>
        </p:txBody>
      </p:sp>
      <p:sp>
        <p:nvSpPr>
          <p:cNvPr id="76" name="Shape 76"/>
          <p:cNvSpPr/>
          <p:nvPr/>
        </p:nvSpPr>
        <p:spPr>
          <a:xfrm>
            <a:off x="4189791" y="2599785"/>
            <a:ext cx="597731" cy="43923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0x5</a:t>
            </a:r>
          </a:p>
        </p:txBody>
      </p:sp>
      <p:sp>
        <p:nvSpPr>
          <p:cNvPr id="77" name="Shape 77"/>
          <p:cNvSpPr/>
          <p:nvPr/>
        </p:nvSpPr>
        <p:spPr>
          <a:xfrm flipV="1">
            <a:off x="3352800" y="2132012"/>
            <a:ext cx="1588" cy="384176"/>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78" name="Shape 78"/>
          <p:cNvSpPr/>
          <p:nvPr/>
        </p:nvSpPr>
        <p:spPr>
          <a:xfrm flipV="1">
            <a:off x="5562600" y="2132012"/>
            <a:ext cx="1588" cy="384176"/>
          </a:xfrm>
          <a:prstGeom prst="line">
            <a:avLst/>
          </a:prstGeom>
          <a:ln w="38160">
            <a:solidFill/>
            <a:miter/>
            <a:tailEnd type="triangle"/>
          </a:ln>
        </p:spPr>
        <p:txBody>
          <a:bodyPr lIns="0" tIns="0" rIns="0" bIns="0"/>
          <a:lstStyle/>
          <a:p>
            <a:pPr lvl="0">
              <a:defRPr sz="1200">
                <a:latin typeface="+mn-lt"/>
                <a:ea typeface="+mn-ea"/>
                <a:cs typeface="+mn-cs"/>
                <a:sym typeface="Helvetica"/>
              </a:defRPr>
            </a:pPr>
          </a:p>
        </p:txBody>
      </p:sp>
      <p:sp>
        <p:nvSpPr>
          <p:cNvPr id="79" name="Shape 79"/>
          <p:cNvSpPr/>
          <p:nvPr/>
        </p:nvSpPr>
        <p:spPr>
          <a:xfrm flipH="1" rot="16200000">
            <a:off x="2442368" y="3234531"/>
            <a:ext cx="563564" cy="6477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0" name="Shape 80"/>
          <p:cNvSpPr/>
          <p:nvPr/>
        </p:nvSpPr>
        <p:spPr>
          <a:xfrm flipH="1" rot="16200000">
            <a:off x="1841500" y="3149600"/>
            <a:ext cx="1081088" cy="13350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1" name="Shape 81"/>
          <p:cNvSpPr/>
          <p:nvPr/>
        </p:nvSpPr>
        <p:spPr>
          <a:xfrm flipH="1" rot="16200000">
            <a:off x="638175" y="2981325"/>
            <a:ext cx="2116138" cy="2706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2" name="Shape 82"/>
          <p:cNvSpPr/>
          <p:nvPr/>
        </p:nvSpPr>
        <p:spPr>
          <a:xfrm flipH="1" rot="16200000">
            <a:off x="1239043" y="3066256"/>
            <a:ext cx="1598614" cy="20193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3" name="Shape 83"/>
          <p:cNvSpPr/>
          <p:nvPr/>
        </p:nvSpPr>
        <p:spPr>
          <a:xfrm rot="5400000">
            <a:off x="6061868" y="3156743"/>
            <a:ext cx="563564" cy="8032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4" name="Shape 84"/>
          <p:cNvSpPr/>
          <p:nvPr/>
        </p:nvSpPr>
        <p:spPr>
          <a:xfrm rot="5400000">
            <a:off x="6146006" y="3072606"/>
            <a:ext cx="1081088" cy="14890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5" name="Shape 85"/>
          <p:cNvSpPr/>
          <p:nvPr/>
        </p:nvSpPr>
        <p:spPr>
          <a:xfrm rot="5400000">
            <a:off x="6230143" y="2988468"/>
            <a:ext cx="1598614" cy="21748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
        <p:nvSpPr>
          <p:cNvPr id="86" name="Shape 86"/>
          <p:cNvSpPr/>
          <p:nvPr/>
        </p:nvSpPr>
        <p:spPr>
          <a:xfrm rot="5400000">
            <a:off x="6314281" y="2904331"/>
            <a:ext cx="2116138" cy="28606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path>
            </a:pathLst>
          </a:custGeom>
          <a:ln w="28440">
            <a:solidFill/>
            <a:miter/>
            <a:tailEnd type="triangle"/>
          </a:ln>
        </p:spPr>
        <p:txBody>
          <a:bodyPr lIns="0" tIns="0" rIns="0" bIns="0"/>
          <a:lstStyle/>
          <a:p>
            <a:pPr lvl="0"/>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nvSpPr>
        <p:spPr>
          <a:xfrm>
            <a:off x="685800" y="382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How you’ll probably usually see endianness expressed:</a:t>
            </a:r>
          </a:p>
        </p:txBody>
      </p:sp>
      <p:pic>
        <p:nvPicPr>
          <p:cNvPr id="89" name="pasted-image.png"/>
          <p:cNvPicPr/>
          <p:nvPr/>
        </p:nvPicPr>
        <p:blipFill>
          <a:blip r:embed="rId2">
            <a:extLst/>
          </a:blip>
          <a:stretch>
            <a:fillRect/>
          </a:stretch>
        </p:blipFill>
        <p:spPr>
          <a:xfrm>
            <a:off x="0" y="2842460"/>
            <a:ext cx="9144000" cy="2214480"/>
          </a:xfrm>
          <a:prstGeom prst="rect">
            <a:avLst/>
          </a:prstGeom>
          <a:ln w="12700">
            <a:miter lim="400000"/>
          </a:ln>
        </p:spPr>
      </p:pic>
      <p:sp>
        <p:nvSpPr>
          <p:cNvPr id="90" name="Shape 90"/>
          <p:cNvSpPr/>
          <p:nvPr/>
        </p:nvSpPr>
        <p:spPr>
          <a:xfrm>
            <a:off x="8594695" y="3739045"/>
            <a:ext cx="561341" cy="4213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defRPr sz="1800"/>
            </a:pPr>
            <a:r>
              <a:rPr sz="2400"/>
              <a:t>low</a:t>
            </a:r>
          </a:p>
        </p:txBody>
      </p:sp>
      <p:sp>
        <p:nvSpPr>
          <p:cNvPr id="91" name="Shape 91"/>
          <p:cNvSpPr/>
          <p:nvPr/>
        </p:nvSpPr>
        <p:spPr>
          <a:xfrm>
            <a:off x="7235795" y="3739045"/>
            <a:ext cx="646024"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a:t>
            </a:r>
          </a:p>
        </p:txBody>
      </p:sp>
      <p:sp>
        <p:nvSpPr>
          <p:cNvPr id="92" name="Shape 92"/>
          <p:cNvSpPr/>
          <p:nvPr/>
        </p:nvSpPr>
        <p:spPr>
          <a:xfrm>
            <a:off x="1177895" y="2418245"/>
            <a:ext cx="561341"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low</a:t>
            </a:r>
          </a:p>
        </p:txBody>
      </p:sp>
      <p:sp>
        <p:nvSpPr>
          <p:cNvPr id="93" name="Shape 93"/>
          <p:cNvSpPr/>
          <p:nvPr/>
        </p:nvSpPr>
        <p:spPr>
          <a:xfrm>
            <a:off x="3019395" y="2418245"/>
            <a:ext cx="646024"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a:t>
            </a:r>
          </a:p>
        </p:txBody>
      </p:sp>
      <p:sp>
        <p:nvSpPr>
          <p:cNvPr id="94" name="Shape 94"/>
          <p:cNvSpPr/>
          <p:nvPr/>
        </p:nvSpPr>
        <p:spPr>
          <a:xfrm>
            <a:off x="1135553" y="4996345"/>
            <a:ext cx="646025"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a:t>
            </a:r>
          </a:p>
        </p:txBody>
      </p:sp>
      <p:sp>
        <p:nvSpPr>
          <p:cNvPr id="95" name="Shape 95"/>
          <p:cNvSpPr/>
          <p:nvPr/>
        </p:nvSpPr>
        <p:spPr>
          <a:xfrm>
            <a:off x="1727509" y="2663199"/>
            <a:ext cx="1303613" cy="1"/>
          </a:xfrm>
          <a:prstGeom prst="line">
            <a:avLst/>
          </a:prstGeom>
          <a:ln w="25400">
            <a:solidFill/>
            <a:tailEnd type="triangle"/>
          </a:ln>
        </p:spPr>
        <p:txBody>
          <a:bodyPr lIns="0" tIns="0" rIns="0" bIns="0"/>
          <a:lstStyle/>
          <a:p>
            <a:pPr lvl="0">
              <a:defRPr sz="1200">
                <a:latin typeface="+mn-lt"/>
                <a:ea typeface="+mn-ea"/>
                <a:cs typeface="+mn-cs"/>
                <a:sym typeface="Helvetica"/>
              </a:defRPr>
            </a:pPr>
          </a:p>
        </p:txBody>
      </p:sp>
      <p:sp>
        <p:nvSpPr>
          <p:cNvPr id="96" name="Shape 96"/>
          <p:cNvSpPr/>
          <p:nvPr/>
        </p:nvSpPr>
        <p:spPr>
          <a:xfrm flipH="1">
            <a:off x="1458565" y="2802899"/>
            <a:ext cx="1" cy="2242885"/>
          </a:xfrm>
          <a:prstGeom prst="line">
            <a:avLst/>
          </a:prstGeom>
          <a:ln w="25400">
            <a:solidFill/>
            <a:tailEnd type="triangle"/>
          </a:ln>
        </p:spPr>
        <p:txBody>
          <a:bodyPr lIns="0" tIns="0" rIns="0" bIns="0"/>
          <a:lstStyle/>
          <a:p>
            <a:pPr lvl="0">
              <a:defRPr sz="1200">
                <a:latin typeface="+mn-lt"/>
                <a:ea typeface="+mn-ea"/>
                <a:cs typeface="+mn-cs"/>
                <a:sym typeface="Helvetica"/>
              </a:defRPr>
            </a:pPr>
          </a:p>
        </p:txBody>
      </p:sp>
      <p:sp>
        <p:nvSpPr>
          <p:cNvPr id="97" name="Shape 97"/>
          <p:cNvSpPr/>
          <p:nvPr/>
        </p:nvSpPr>
        <p:spPr>
          <a:xfrm flipH="1">
            <a:off x="7915245" y="3949741"/>
            <a:ext cx="646024" cy="1"/>
          </a:xfrm>
          <a:prstGeom prst="line">
            <a:avLst/>
          </a:prstGeom>
          <a:ln w="25400">
            <a:solidFill/>
            <a:tailEnd type="triangle"/>
          </a:ln>
        </p:spPr>
        <p:txBody>
          <a:bodyPr lIns="0" tIns="0" rIns="0" bIns="0"/>
          <a:lstStyle/>
          <a:p>
            <a:pPr lvl="0">
              <a:defRPr sz="1200">
                <a:latin typeface="+mn-lt"/>
                <a:ea typeface="+mn-ea"/>
                <a:cs typeface="+mn-cs"/>
                <a:sym typeface="Helvetica"/>
              </a:defRPr>
            </a:pPr>
          </a:p>
        </p:txBody>
      </p:sp>
      <p:sp>
        <p:nvSpPr>
          <p:cNvPr id="98" name="Shape 98"/>
          <p:cNvSpPr/>
          <p:nvPr/>
        </p:nvSpPr>
        <p:spPr>
          <a:xfrm>
            <a:off x="-3205" y="5415445"/>
            <a:ext cx="5300624" cy="14003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200"/>
            </a:lvl1pPr>
          </a:lstStyle>
          <a:p>
            <a:pPr lvl="0">
              <a:defRPr sz="1800"/>
            </a:pPr>
            <a:r>
              <a:rPr sz="2200"/>
              <a:t>Memory dump windows are typically shown in typical English writing left-to-right, top-to-bottom form, with the upper left being the lowest address</a:t>
            </a:r>
          </a:p>
        </p:txBody>
      </p:sp>
      <p:sp>
        <p:nvSpPr>
          <p:cNvPr id="99" name="Shape 99"/>
          <p:cNvSpPr/>
          <p:nvPr/>
        </p:nvSpPr>
        <p:spPr>
          <a:xfrm>
            <a:off x="6071265" y="5397417"/>
            <a:ext cx="2975085" cy="10701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200"/>
            </a:lvl1pPr>
          </a:lstStyle>
          <a:p>
            <a:pPr lvl="0">
              <a:defRPr sz="1800"/>
            </a:pPr>
            <a:r>
              <a:rPr sz="2200"/>
              <a:t>Register view windows always show the registers in big endian order</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1" name="pasted-image.png"/>
          <p:cNvPicPr/>
          <p:nvPr/>
        </p:nvPicPr>
        <p:blipFill>
          <a:blip r:embed="rId2">
            <a:extLst/>
          </a:blip>
          <a:stretch>
            <a:fillRect/>
          </a:stretch>
        </p:blipFill>
        <p:spPr>
          <a:xfrm>
            <a:off x="0" y="3801576"/>
            <a:ext cx="9144000" cy="2235789"/>
          </a:xfrm>
          <a:prstGeom prst="rect">
            <a:avLst/>
          </a:prstGeom>
          <a:ln w="12700">
            <a:miter lim="400000"/>
          </a:ln>
        </p:spPr>
      </p:pic>
      <p:pic>
        <p:nvPicPr>
          <p:cNvPr id="102" name="pasted-image.png"/>
          <p:cNvPicPr/>
          <p:nvPr/>
        </p:nvPicPr>
        <p:blipFill>
          <a:blip r:embed="rId3">
            <a:extLst/>
          </a:blip>
          <a:stretch>
            <a:fillRect/>
          </a:stretch>
        </p:blipFill>
        <p:spPr>
          <a:xfrm>
            <a:off x="-6018" y="1144813"/>
            <a:ext cx="9144001" cy="2206257"/>
          </a:xfrm>
          <a:prstGeom prst="rect">
            <a:avLst/>
          </a:prstGeom>
          <a:ln w="12700">
            <a:miter lim="400000"/>
          </a:ln>
        </p:spPr>
      </p:pic>
      <p:sp>
        <p:nvSpPr>
          <p:cNvPr id="103" name="Shape 103"/>
          <p:cNvSpPr/>
          <p:nvPr/>
        </p:nvSpPr>
        <p:spPr>
          <a:xfrm>
            <a:off x="-9426" y="-12842"/>
            <a:ext cx="9162852" cy="6098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But if you change the display size…</a:t>
            </a:r>
          </a:p>
        </p:txBody>
      </p:sp>
      <p:sp>
        <p:nvSpPr>
          <p:cNvPr id="104" name="Shape 104"/>
          <p:cNvSpPr/>
          <p:nvPr/>
        </p:nvSpPr>
        <p:spPr>
          <a:xfrm>
            <a:off x="8588678" y="2037245"/>
            <a:ext cx="561341"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low</a:t>
            </a:r>
          </a:p>
        </p:txBody>
      </p:sp>
      <p:sp>
        <p:nvSpPr>
          <p:cNvPr id="105" name="Shape 105"/>
          <p:cNvSpPr/>
          <p:nvPr/>
        </p:nvSpPr>
        <p:spPr>
          <a:xfrm>
            <a:off x="7229778" y="2037245"/>
            <a:ext cx="646024"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a:t>
            </a:r>
          </a:p>
        </p:txBody>
      </p:sp>
      <p:sp>
        <p:nvSpPr>
          <p:cNvPr id="106" name="Shape 106"/>
          <p:cNvSpPr/>
          <p:nvPr/>
        </p:nvSpPr>
        <p:spPr>
          <a:xfrm>
            <a:off x="1171877" y="716445"/>
            <a:ext cx="561341"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low</a:t>
            </a:r>
          </a:p>
        </p:txBody>
      </p:sp>
      <p:sp>
        <p:nvSpPr>
          <p:cNvPr id="107" name="Shape 107"/>
          <p:cNvSpPr/>
          <p:nvPr/>
        </p:nvSpPr>
        <p:spPr>
          <a:xfrm>
            <a:off x="3013377" y="716445"/>
            <a:ext cx="646024"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a:t>
            </a:r>
          </a:p>
        </p:txBody>
      </p:sp>
      <p:sp>
        <p:nvSpPr>
          <p:cNvPr id="108" name="Shape 108"/>
          <p:cNvSpPr/>
          <p:nvPr/>
        </p:nvSpPr>
        <p:spPr>
          <a:xfrm>
            <a:off x="1129536" y="3294545"/>
            <a:ext cx="646024" cy="421393"/>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2400"/>
              <a:t>high</a:t>
            </a:r>
          </a:p>
        </p:txBody>
      </p:sp>
      <p:sp>
        <p:nvSpPr>
          <p:cNvPr id="109" name="Shape 109"/>
          <p:cNvSpPr/>
          <p:nvPr/>
        </p:nvSpPr>
        <p:spPr>
          <a:xfrm>
            <a:off x="1721492" y="961399"/>
            <a:ext cx="1303612" cy="1"/>
          </a:xfrm>
          <a:prstGeom prst="line">
            <a:avLst/>
          </a:prstGeom>
          <a:ln w="25400">
            <a:solidFill/>
            <a:tailEnd type="triangle"/>
          </a:ln>
        </p:spPr>
        <p:txBody>
          <a:bodyPr lIns="0" tIns="0" rIns="0" bIns="0"/>
          <a:lstStyle/>
          <a:p>
            <a:pPr lvl="0">
              <a:defRPr sz="1200">
                <a:latin typeface="+mn-lt"/>
                <a:ea typeface="+mn-ea"/>
                <a:cs typeface="+mn-cs"/>
                <a:sym typeface="Helvetica"/>
              </a:defRPr>
            </a:pPr>
          </a:p>
        </p:txBody>
      </p:sp>
      <p:sp>
        <p:nvSpPr>
          <p:cNvPr id="110" name="Shape 110"/>
          <p:cNvSpPr/>
          <p:nvPr/>
        </p:nvSpPr>
        <p:spPr>
          <a:xfrm flipH="1">
            <a:off x="1452547" y="1101099"/>
            <a:ext cx="1" cy="2242885"/>
          </a:xfrm>
          <a:prstGeom prst="line">
            <a:avLst/>
          </a:prstGeom>
          <a:ln w="25400">
            <a:solidFill/>
            <a:tailEnd type="triangle"/>
          </a:ln>
        </p:spPr>
        <p:txBody>
          <a:bodyPr lIns="0" tIns="0" rIns="0" bIns="0"/>
          <a:lstStyle/>
          <a:p>
            <a:pPr lvl="0">
              <a:defRPr sz="1200">
                <a:latin typeface="+mn-lt"/>
                <a:ea typeface="+mn-ea"/>
                <a:cs typeface="+mn-cs"/>
                <a:sym typeface="Helvetica"/>
              </a:defRPr>
            </a:pPr>
          </a:p>
        </p:txBody>
      </p:sp>
      <p:sp>
        <p:nvSpPr>
          <p:cNvPr id="111" name="Shape 111"/>
          <p:cNvSpPr/>
          <p:nvPr/>
        </p:nvSpPr>
        <p:spPr>
          <a:xfrm flipH="1">
            <a:off x="7909228" y="2247941"/>
            <a:ext cx="646024" cy="1"/>
          </a:xfrm>
          <a:prstGeom prst="line">
            <a:avLst/>
          </a:prstGeom>
          <a:ln w="25400">
            <a:solidFill/>
            <a:tailEnd type="triangle"/>
          </a:ln>
        </p:spPr>
        <p:txBody>
          <a:bodyPr lIns="0" tIns="0" rIns="0" bIns="0"/>
          <a:lstStyle/>
          <a:p>
            <a:pPr lvl="0">
              <a:defRPr sz="1200">
                <a:latin typeface="+mn-lt"/>
                <a:ea typeface="+mn-ea"/>
                <a:cs typeface="+mn-cs"/>
                <a:sym typeface="Helvetica"/>
              </a:defRPr>
            </a:pPr>
          </a:p>
        </p:txBody>
      </p:sp>
      <p:sp>
        <p:nvSpPr>
          <p:cNvPr id="112" name="Shape 112"/>
          <p:cNvSpPr/>
          <p:nvPr/>
        </p:nvSpPr>
        <p:spPr>
          <a:xfrm>
            <a:off x="0" y="6123003"/>
            <a:ext cx="9144001" cy="7399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defRPr sz="2200"/>
            </a:lvl1pPr>
          </a:lstStyle>
          <a:p>
            <a:pPr lvl="0">
              <a:defRPr sz="1800"/>
            </a:pPr>
            <a:r>
              <a:rPr sz="2200"/>
              <a:t>If you start asking the debugger to display things, 2, 4, or 8 bytes at a time, it will typically take those chunks and display them each big endian order</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Architecture - Registers</a:t>
            </a:r>
          </a:p>
        </p:txBody>
      </p:sp>
      <p:sp>
        <p:nvSpPr>
          <p:cNvPr id="115" name="Shape 115"/>
          <p:cNvSpPr/>
          <p:nvPr/>
        </p:nvSpPr>
        <p:spPr>
          <a:xfrm>
            <a:off x="685800" y="1981200"/>
            <a:ext cx="7772400" cy="362310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Registers are small memory storage areas built into the processor (still volatile memory)</a:t>
            </a:r>
            <a:endParaRPr sz="28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16</a:t>
            </a:r>
            <a:r>
              <a:rPr sz="2800">
                <a:latin typeface="Arial"/>
                <a:ea typeface="Arial"/>
                <a:cs typeface="Arial"/>
                <a:sym typeface="Arial"/>
              </a:rPr>
              <a:t> “general purpose” registers + the instruction pointer which points at the next instruction to execute</a:t>
            </a:r>
            <a:endParaRPr sz="2800">
              <a:latin typeface="Arial"/>
              <a:ea typeface="Arial"/>
              <a:cs typeface="Arial"/>
              <a:sym typeface="Arial"/>
            </a:endParaRPr>
          </a:p>
          <a:p>
            <a:pPr lvl="1" marL="741362" indent="-28416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But two of the 16 are not that general</a:t>
            </a:r>
            <a:endParaRPr sz="24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On x86-32, aka IA32 registers are 32 bits long</a:t>
            </a:r>
            <a:endParaRPr sz="28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On x86-64, aka IA32e they’re 64 bits</a:t>
            </a:r>
          </a:p>
        </p:txBody>
      </p:sp>
      <p:sp>
        <p:nvSpPr>
          <p:cNvPr id="116" name="Shape 116"/>
          <p:cNvSpPr/>
          <p:nvPr/>
        </p:nvSpPr>
        <p:spPr>
          <a:xfrm>
            <a:off x="11112" y="6400800"/>
            <a:ext cx="1648607" cy="461900"/>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25</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