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4" name="Shape 1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4" name="Shape 2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3" name="Shape 6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http://www.microsoft.com/msj/0698/hood0698.aspx - “There's even a form of the IMUL instruction that takes three operands. To my knowledge, this is the only instruction in the Intel opcode set with this distinction.”</a:t>
            </a:r>
            <a:endParaRPr sz="2400"/>
          </a:p>
          <a:p>
            <a:pPr lvl="0">
              <a:defRPr sz="1800"/>
            </a:pPr>
            <a:r>
              <a:rPr sz="2400"/>
              <a:t>I found that quote while trying to find a way to make visual studio naturally emit a MUL instruction. Also, while things containing an r/mX can encode a mnemonic which looks like is has more operands, the information is still contained in a the normal combo of one or two bytes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" name="Shape 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685800" y="192020"/>
            <a:ext cx="8480376" cy="197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4400">
                <a:latin typeface="Arial"/>
                <a:ea typeface="Arial"/>
                <a:cs typeface="Arial"/>
                <a:sym typeface="Arial"/>
              </a:rPr>
              <a:t>MOVZX - Move with zero extend</a:t>
            </a:r>
            <a:endParaRPr sz="44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4400">
                <a:latin typeface="Arial"/>
                <a:ea typeface="Arial"/>
                <a:cs typeface="Arial"/>
                <a:sym typeface="Arial"/>
              </a:rPr>
              <a:t>MOVSX - Move with sign extend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685800" y="1790700"/>
            <a:ext cx="7772400" cy="397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Used to move small values (from smaller types) into larger registers (holding larger types)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Support same r-&gt;r, r-&gt;m, m-&gt;r, i-&gt;m, i-&gt;r forms as normal MOV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“Zero extend” means the CPU unconditionally fills the high order bits of the larger register with zeros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“Sign extend” means the CPU fills the high order bits of the destination larger register with whatever the sign bit is set to on the small value</a:t>
            </a:r>
          </a:p>
        </p:txBody>
      </p:sp>
      <p:grpSp>
        <p:nvGrpSpPr>
          <p:cNvPr id="86" name="Group 86"/>
          <p:cNvGrpSpPr/>
          <p:nvPr/>
        </p:nvGrpSpPr>
        <p:grpSpPr>
          <a:xfrm>
            <a:off x="25400" y="12699"/>
            <a:ext cx="762000" cy="762000"/>
            <a:chOff x="0" y="0"/>
            <a:chExt cx="761998" cy="761998"/>
          </a:xfrm>
        </p:grpSpPr>
        <p:sp>
          <p:nvSpPr>
            <p:cNvPr id="84" name="Shape 84"/>
            <p:cNvSpPr/>
            <p:nvPr/>
          </p:nvSpPr>
          <p:spPr>
            <a:xfrm>
              <a:off x="0" y="-1"/>
              <a:ext cx="762000" cy="76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" name="Shape 85"/>
            <p:cNvSpPr/>
            <p:nvPr/>
          </p:nvSpPr>
          <p:spPr>
            <a:xfrm>
              <a:off x="158334" y="216971"/>
              <a:ext cx="445332" cy="4392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2400"/>
                <a:t>10</a:t>
              </a:r>
            </a:p>
          </p:txBody>
        </p:sp>
      </p:grpSp>
      <p:sp>
        <p:nvSpPr>
          <p:cNvPr id="87" name="Shape 87"/>
          <p:cNvSpPr/>
          <p:nvPr/>
        </p:nvSpPr>
        <p:spPr>
          <a:xfrm>
            <a:off x="11112" y="6400800"/>
            <a:ext cx="2459422" cy="46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169-172</a:t>
            </a:r>
          </a:p>
        </p:txBody>
      </p:sp>
      <p:grpSp>
        <p:nvGrpSpPr>
          <p:cNvPr id="90" name="Group 90"/>
          <p:cNvGrpSpPr/>
          <p:nvPr/>
        </p:nvGrpSpPr>
        <p:grpSpPr>
          <a:xfrm>
            <a:off x="25400" y="711199"/>
            <a:ext cx="762000" cy="762000"/>
            <a:chOff x="0" y="0"/>
            <a:chExt cx="761998" cy="761998"/>
          </a:xfrm>
        </p:grpSpPr>
        <p:sp>
          <p:nvSpPr>
            <p:cNvPr id="88" name="Shape 88"/>
            <p:cNvSpPr/>
            <p:nvPr/>
          </p:nvSpPr>
          <p:spPr>
            <a:xfrm>
              <a:off x="0" y="-1"/>
              <a:ext cx="762000" cy="76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" name="Shape 89"/>
            <p:cNvSpPr/>
            <p:nvPr/>
          </p:nvSpPr>
          <p:spPr>
            <a:xfrm>
              <a:off x="169645" y="216971"/>
              <a:ext cx="422710" cy="4392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2400"/>
                <a:t>11</a:t>
              </a:r>
            </a:p>
          </p:txBody>
        </p:sp>
      </p:grp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685800" y="509520"/>
            <a:ext cx="8480376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MOVZX/MOVSX - examples</a:t>
            </a:r>
            <a:endParaRPr sz="4400"/>
          </a:p>
        </p:txBody>
      </p:sp>
      <p:sp>
        <p:nvSpPr>
          <p:cNvPr id="93" name="Shape 93"/>
          <p:cNvSpPr/>
          <p:nvPr/>
        </p:nvSpPr>
        <p:spPr>
          <a:xfrm>
            <a:off x="685800" y="1790700"/>
            <a:ext cx="7772400" cy="3175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900">
                <a:latin typeface="Arial"/>
                <a:ea typeface="Arial"/>
                <a:cs typeface="Arial"/>
                <a:sym typeface="Arial"/>
              </a:rPr>
              <a:t>mov eax, 0xF00DFACE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900">
                <a:latin typeface="Arial"/>
                <a:ea typeface="Arial"/>
                <a:cs typeface="Arial"/>
                <a:sym typeface="Arial"/>
              </a:rPr>
              <a:t>movzx rbx, eax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90000"/>
              </a:lnSpc>
              <a:spcBef>
                <a:spcPts val="8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900">
                <a:latin typeface="Arial"/>
                <a:ea typeface="Arial"/>
                <a:cs typeface="Arial"/>
                <a:sym typeface="Arial"/>
              </a:rPr>
              <a:t>	now rbx = 0x00000000F00DFACE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900">
                <a:latin typeface="Arial"/>
                <a:ea typeface="Arial"/>
                <a:cs typeface="Arial"/>
                <a:sym typeface="Arial"/>
              </a:rPr>
              <a:t>movsx rbx, eax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90000"/>
              </a:lnSpc>
              <a:spcBef>
                <a:spcPts val="8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900">
                <a:latin typeface="Arial"/>
                <a:ea typeface="Arial"/>
                <a:cs typeface="Arial"/>
                <a:sym typeface="Arial"/>
              </a:rPr>
              <a:t>	now rbx = 0xFFFFFFFFF00DFACE, because the sign bit (most significant bit) of 0xF00DFACE is 1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9463" y="1942648"/>
            <a:ext cx="406401" cy="424180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hape 96"/>
          <p:cNvSpPr/>
          <p:nvPr/>
        </p:nvSpPr>
        <p:spPr>
          <a:xfrm>
            <a:off x="-15905" y="5204"/>
            <a:ext cx="7747507" cy="764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2400"/>
              <a:t>Based on the asm, we can infer the stack looks like this at line 0000000140001049 of main():</a:t>
            </a:r>
          </a:p>
        </p:txBody>
      </p:sp>
      <p:graphicFrame>
        <p:nvGraphicFramePr>
          <p:cNvPr id="97" name="Table 97"/>
          <p:cNvGraphicFramePr/>
          <p:nvPr/>
        </p:nvGraphicFramePr>
        <p:xfrm>
          <a:off x="2190154" y="1388460"/>
          <a:ext cx="4801792" cy="483106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381845"/>
                <a:gridCol w="2381845"/>
              </a:tblGrid>
              <a:tr h="513096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00000000`0012FEB8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 address = </a:t>
                      </a:r>
                      <a:r>
                        <a:rPr sz="1650" u="sng">
                          <a:solidFill>
                            <a:srgbClr val="408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000000014000131d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74346"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…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00000000`0012FEAC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00000000`0012FEAA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b[5]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1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100">
                          <a:latin typeface="Arial"/>
                          <a:ea typeface="Arial"/>
                          <a:cs typeface="Arial"/>
                        </a:rPr>
                        <a:t>b[4] =</a:t>
                      </a:r>
                      <a:r>
                        <a:rPr i="1" sz="2100">
                          <a:latin typeface="Arial"/>
                          <a:ea typeface="Arial"/>
                          <a:cs typeface="Arial"/>
                        </a:rPr>
                        <a:t> maths!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00000000`0012FEA6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b[3]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464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b[2]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00000000`0012FEA2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1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100">
                          <a:latin typeface="Arial"/>
                          <a:ea typeface="Arial"/>
                          <a:cs typeface="Arial"/>
                        </a:rPr>
                        <a:t>b[1] = </a:t>
                      </a:r>
                      <a:r>
                        <a:rPr i="1" sz="2100">
                          <a:latin typeface="Arial"/>
                          <a:ea typeface="Arial"/>
                          <a:cs typeface="Arial"/>
                        </a:rPr>
                        <a:t>maths!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464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b[0]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464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</a:rPr>
                        <a:t>long long </a:t>
                      </a:r>
                      <a:r>
                        <a:rPr sz="1900">
                          <a:latin typeface="Arial"/>
                          <a:ea typeface="Arial"/>
                          <a:cs typeface="Arial"/>
                        </a:rPr>
                        <a:t>c = 0xd00d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464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int </a:t>
                      </a: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a = 0x100d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8" name="Shape 98"/>
          <p:cNvSpPr/>
          <p:nvPr/>
        </p:nvSpPr>
        <p:spPr>
          <a:xfrm>
            <a:off x="7052557" y="4731445"/>
            <a:ext cx="2076451" cy="15124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247" y="0"/>
                </a:moveTo>
                <a:cubicBezTo>
                  <a:pt x="4794" y="0"/>
                  <a:pt x="4426" y="506"/>
                  <a:pt x="4426" y="1128"/>
                </a:cubicBezTo>
                <a:lnTo>
                  <a:pt x="4426" y="14974"/>
                </a:lnTo>
                <a:lnTo>
                  <a:pt x="0" y="17230"/>
                </a:lnTo>
                <a:lnTo>
                  <a:pt x="4426" y="19486"/>
                </a:lnTo>
                <a:lnTo>
                  <a:pt x="4426" y="20472"/>
                </a:lnTo>
                <a:cubicBezTo>
                  <a:pt x="4426" y="21094"/>
                  <a:pt x="4794" y="21600"/>
                  <a:pt x="5247" y="21600"/>
                </a:cubicBezTo>
                <a:lnTo>
                  <a:pt x="20778" y="21600"/>
                </a:lnTo>
                <a:cubicBezTo>
                  <a:pt x="21232" y="21600"/>
                  <a:pt x="21600" y="21094"/>
                  <a:pt x="21600" y="20472"/>
                </a:cubicBezTo>
                <a:lnTo>
                  <a:pt x="21600" y="1128"/>
                </a:lnTo>
                <a:cubicBezTo>
                  <a:pt x="21600" y="506"/>
                  <a:pt x="21232" y="0"/>
                  <a:pt x="20778" y="0"/>
                </a:cubicBezTo>
                <a:lnTo>
                  <a:pt x="5247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Note how there’s wasted space by storing a 4 byte value (“int a”) in an 8 byte space</a:t>
            </a:r>
          </a:p>
        </p:txBody>
      </p:sp>
      <p:sp>
        <p:nvSpPr>
          <p:cNvPr id="99" name="Shape 99"/>
          <p:cNvSpPr/>
          <p:nvPr/>
        </p:nvSpPr>
        <p:spPr>
          <a:xfrm>
            <a:off x="16566" y="3428813"/>
            <a:ext cx="2074863" cy="1512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22" y="0"/>
                </a:moveTo>
                <a:cubicBezTo>
                  <a:pt x="369" y="0"/>
                  <a:pt x="0" y="506"/>
                  <a:pt x="0" y="1128"/>
                </a:cubicBezTo>
                <a:lnTo>
                  <a:pt x="0" y="20472"/>
                </a:lnTo>
                <a:cubicBezTo>
                  <a:pt x="0" y="21094"/>
                  <a:pt x="369" y="21600"/>
                  <a:pt x="822" y="21600"/>
                </a:cubicBezTo>
                <a:lnTo>
                  <a:pt x="16365" y="21600"/>
                </a:lnTo>
                <a:cubicBezTo>
                  <a:pt x="16819" y="21600"/>
                  <a:pt x="17187" y="21094"/>
                  <a:pt x="17187" y="20472"/>
                </a:cubicBezTo>
                <a:lnTo>
                  <a:pt x="17187" y="20296"/>
                </a:lnTo>
                <a:lnTo>
                  <a:pt x="21600" y="18041"/>
                </a:lnTo>
                <a:lnTo>
                  <a:pt x="17187" y="15785"/>
                </a:lnTo>
                <a:lnTo>
                  <a:pt x="17187" y="1128"/>
                </a:lnTo>
                <a:cubicBezTo>
                  <a:pt x="17187" y="506"/>
                  <a:pt x="16819" y="0"/>
                  <a:pt x="16365" y="0"/>
                </a:cubicBezTo>
                <a:lnTo>
                  <a:pt x="822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I’m cheating here and not using only 0x8-sized entries, for clarity</a:t>
            </a:r>
          </a:p>
        </p:txBody>
      </p:sp>
      <p:sp>
        <p:nvSpPr>
          <p:cNvPr id="100" name="Shape 100"/>
          <p:cNvSpPr/>
          <p:nvPr/>
        </p:nvSpPr>
        <p:spPr>
          <a:xfrm>
            <a:off x="16566" y="3428813"/>
            <a:ext cx="2074863" cy="1512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22" y="0"/>
                </a:moveTo>
                <a:cubicBezTo>
                  <a:pt x="369" y="0"/>
                  <a:pt x="0" y="506"/>
                  <a:pt x="0" y="1128"/>
                </a:cubicBezTo>
                <a:lnTo>
                  <a:pt x="0" y="20472"/>
                </a:lnTo>
                <a:cubicBezTo>
                  <a:pt x="0" y="21094"/>
                  <a:pt x="369" y="21600"/>
                  <a:pt x="822" y="21600"/>
                </a:cubicBezTo>
                <a:lnTo>
                  <a:pt x="16365" y="21600"/>
                </a:lnTo>
                <a:cubicBezTo>
                  <a:pt x="16819" y="21600"/>
                  <a:pt x="17187" y="21094"/>
                  <a:pt x="17187" y="20472"/>
                </a:cubicBezTo>
                <a:lnTo>
                  <a:pt x="17187" y="13875"/>
                </a:lnTo>
                <a:lnTo>
                  <a:pt x="21600" y="11625"/>
                </a:lnTo>
                <a:lnTo>
                  <a:pt x="17187" y="9369"/>
                </a:lnTo>
                <a:lnTo>
                  <a:pt x="17187" y="1128"/>
                </a:lnTo>
                <a:cubicBezTo>
                  <a:pt x="17187" y="506"/>
                  <a:pt x="16819" y="0"/>
                  <a:pt x="16365" y="0"/>
                </a:cubicBezTo>
                <a:lnTo>
                  <a:pt x="822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I’m cheating here and not using only 0x8-sized entries, for clarity</a:t>
            </a:r>
          </a:p>
        </p:txBody>
      </p:sp>
      <p:sp>
        <p:nvSpPr>
          <p:cNvPr id="101" name="Shape 101"/>
          <p:cNvSpPr/>
          <p:nvPr/>
        </p:nvSpPr>
        <p:spPr>
          <a:xfrm>
            <a:off x="16566" y="3428813"/>
            <a:ext cx="2035176" cy="1512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38" y="0"/>
                </a:moveTo>
                <a:cubicBezTo>
                  <a:pt x="376" y="0"/>
                  <a:pt x="0" y="506"/>
                  <a:pt x="0" y="1128"/>
                </a:cubicBezTo>
                <a:lnTo>
                  <a:pt x="0" y="20472"/>
                </a:lnTo>
                <a:cubicBezTo>
                  <a:pt x="0" y="21094"/>
                  <a:pt x="376" y="21600"/>
                  <a:pt x="838" y="21600"/>
                </a:cubicBezTo>
                <a:lnTo>
                  <a:pt x="16684" y="21600"/>
                </a:lnTo>
                <a:cubicBezTo>
                  <a:pt x="17147" y="21600"/>
                  <a:pt x="17523" y="21094"/>
                  <a:pt x="17523" y="20472"/>
                </a:cubicBezTo>
                <a:lnTo>
                  <a:pt x="17523" y="7482"/>
                </a:lnTo>
                <a:lnTo>
                  <a:pt x="21600" y="5231"/>
                </a:lnTo>
                <a:lnTo>
                  <a:pt x="17523" y="2976"/>
                </a:lnTo>
                <a:lnTo>
                  <a:pt x="17523" y="1128"/>
                </a:lnTo>
                <a:cubicBezTo>
                  <a:pt x="17523" y="506"/>
                  <a:pt x="17147" y="0"/>
                  <a:pt x="16684" y="0"/>
                </a:cubicBezTo>
                <a:lnTo>
                  <a:pt x="838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I’m cheating here and not using only 0x8-sized entries, for clarity of array indices’ address</a:t>
            </a:r>
          </a:p>
        </p:txBody>
      </p:sp>
      <p:sp>
        <p:nvSpPr>
          <p:cNvPr id="102" name="Shape 102"/>
          <p:cNvSpPr/>
          <p:nvPr/>
        </p:nvSpPr>
        <p:spPr>
          <a:xfrm>
            <a:off x="477989" y="5719517"/>
            <a:ext cx="733017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0000"/>
                </a:solidFill>
              </a:rPr>
              <a:t>RSP</a:t>
            </a:r>
          </a:p>
        </p:txBody>
      </p:sp>
      <p:sp>
        <p:nvSpPr>
          <p:cNvPr id="103" name="Shape 103"/>
          <p:cNvSpPr/>
          <p:nvPr/>
        </p:nvSpPr>
        <p:spPr>
          <a:xfrm>
            <a:off x="1192859" y="5939132"/>
            <a:ext cx="903005" cy="1"/>
          </a:xfrm>
          <a:prstGeom prst="line">
            <a:avLst/>
          </a:prstGeom>
          <a:ln w="38160">
            <a:solidFill>
              <a:srgbClr val="FF0000"/>
            </a:solidFill>
            <a:miter/>
            <a:tailEnd type="triangle"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4" name="Shape 104"/>
          <p:cNvSpPr/>
          <p:nvPr/>
        </p:nvSpPr>
        <p:spPr>
          <a:xfrm>
            <a:off x="197796" y="2639030"/>
            <a:ext cx="1433325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/>
              <a:t>0x28 bytes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-6219" y="-11180"/>
            <a:ext cx="9156438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ArrayLocalVariable.c takeaways</a:t>
            </a:r>
          </a:p>
        </p:txBody>
      </p:sp>
      <p:sp>
        <p:nvSpPr>
          <p:cNvPr id="107" name="Shape 107"/>
          <p:cNvSpPr/>
          <p:nvPr/>
        </p:nvSpPr>
        <p:spPr>
          <a:xfrm>
            <a:off x="0" y="3848100"/>
            <a:ext cx="3856088" cy="3012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//ArrayLocalVariable.c: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short main(){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int a;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short b[6];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long long c;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a = 0x100d;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c = 0xd00d;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b[1] = (short)a;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b[4] = b[1] + (short)c;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	return b[4];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108" name="Shape 108"/>
          <p:cNvSpPr/>
          <p:nvPr/>
        </p:nvSpPr>
        <p:spPr>
          <a:xfrm>
            <a:off x="6048672" y="2286000"/>
            <a:ext cx="6155036" cy="4578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sub         rsp,28h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dword ptr [rsp],100Dh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qword ptr [rsp+8],0D00Dh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imul        rax,rax,1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movzx       ecx,word ptr [rsp]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word ptr [rsp+rax+10h],cx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imul        rax,rax,1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movsx       eax,word ptr [rsp+rax+10h]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movsx       ecx,word ptr [rsp+8]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add         eax,ecx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ecx,2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imul        rcx,rcx,4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word ptr [rsp+rcx+10h],ax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imul        rax,rax,4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movsx       eax,word ptr [rsp+rax+10h]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add         rsp,28h  </a:t>
            </a:r>
            <a:endParaRPr sz="10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000">
                <a:latin typeface="Monaco"/>
                <a:ea typeface="Monaco"/>
                <a:cs typeface="Monaco"/>
                <a:sym typeface="Monaco"/>
              </a:rPr>
              <a:t> ret  </a:t>
            </a:r>
          </a:p>
        </p:txBody>
      </p:sp>
      <p:sp>
        <p:nvSpPr>
          <p:cNvPr id="109" name="Shape 109"/>
          <p:cNvSpPr/>
          <p:nvPr/>
        </p:nvSpPr>
        <p:spPr>
          <a:xfrm>
            <a:off x="-6219" y="622932"/>
            <a:ext cx="9156439" cy="1735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/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Local variables </a:t>
            </a:r>
            <a:r>
              <a:rPr i="1" sz="2200" u="sng">
                <a:latin typeface="Arial"/>
                <a:ea typeface="Arial"/>
                <a:cs typeface="Arial"/>
                <a:sym typeface="Arial"/>
              </a:rPr>
              <a:t>need not be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stored on the stack in the same order they are defined in the high level language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(In VS unoptimized code) Array access is typically done by multiplying the size of the array element (2 bytes for a short in this case), times the index that is desired to be access (indices 1 and 4 in this case)</a:t>
            </a:r>
          </a:p>
        </p:txBody>
      </p:sp>
      <p:sp>
        <p:nvSpPr>
          <p:cNvPr id="110" name="Shape 110"/>
          <p:cNvSpPr/>
          <p:nvPr/>
        </p:nvSpPr>
        <p:spPr>
          <a:xfrm>
            <a:off x="-6219" y="2312240"/>
            <a:ext cx="6029312" cy="1455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Moving a small value to a large register will result in a zero extend. Addition using signed values could result in a sign extend, if the arithmetic is done in a larger register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StructLocalVariable.c</a:t>
            </a:r>
          </a:p>
        </p:txBody>
      </p:sp>
      <p:sp>
        <p:nvSpPr>
          <p:cNvPr id="113" name="Shape 113"/>
          <p:cNvSpPr/>
          <p:nvPr/>
        </p:nvSpPr>
        <p:spPr>
          <a:xfrm>
            <a:off x="-25400" y="2146300"/>
            <a:ext cx="3856088" cy="461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//StructLocalVariable.c: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typedef struct mystruct{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int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short b[6];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long long c;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 mystruct_t;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mystruct_t foo;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foo.a = 0x100d;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foo.c = 0xd00d;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foo.b[1] = foo.a;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foo.b[4] = foo.b[1] + foo.c;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foo.b[4];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114" name="Shape 114"/>
          <p:cNvSpPr/>
          <p:nvPr/>
        </p:nvSpPr>
        <p:spPr>
          <a:xfrm>
            <a:off x="3064172" y="1244599"/>
            <a:ext cx="6155036" cy="562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0000000140001000  sub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0000000140001004  mov         dword ptr [rsp],100Dh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000000014000100B  mov         qword ptr [rsp+10h],0D00Dh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0000000140001014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0000000140001019  imul        rax,rax,1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000000014000101D  movzx       ecx,word ptr [rsp]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0000000140001021  mov         word ptr [rsp+rax+4],cx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0000000140001026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000000014000102B  imul        rax,rax,1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000000014000102F  movsx       rax,word ptr [rsp+rax+4]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0000000140001035  add         rax,qword ptr [rsp+10h]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000000014000103A  mov         ecx,2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000000014000103F  imul        rcx,rcx,4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0000000140001043  mov         word ptr [rsp+rcx+4],ax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0000000140001048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000000014000104D  imul        rax,rax,4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0000000140001051  movzx       eax,word ptr [rsp+rax+4]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0000000140001056  add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000000014000105A  ret  </a:t>
            </a:r>
          </a:p>
        </p:txBody>
      </p:sp>
      <p:sp>
        <p:nvSpPr>
          <p:cNvPr id="115" name="Shape 115"/>
          <p:cNvSpPr/>
          <p:nvPr/>
        </p:nvSpPr>
        <p:spPr>
          <a:xfrm>
            <a:off x="-6220" y="5532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Accessing a struct local variable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9463" y="1942648"/>
            <a:ext cx="406401" cy="424180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/>
          <p:nvPr/>
        </p:nvSpPr>
        <p:spPr>
          <a:xfrm>
            <a:off x="-15905" y="5204"/>
            <a:ext cx="6926571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/>
              <a:t>Based on the asm, we can infer the stack looks like this:</a:t>
            </a:r>
          </a:p>
        </p:txBody>
      </p:sp>
      <p:graphicFrame>
        <p:nvGraphicFramePr>
          <p:cNvPr id="119" name="Table 119"/>
          <p:cNvGraphicFramePr/>
          <p:nvPr/>
        </p:nvGraphicFramePr>
        <p:xfrm>
          <a:off x="2190154" y="1388460"/>
          <a:ext cx="4801792" cy="486459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381845"/>
                <a:gridCol w="2381845"/>
              </a:tblGrid>
              <a:tr h="56410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00000000`0012FEB8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 address = </a:t>
                      </a:r>
                      <a:r>
                        <a:rPr sz="1650" u="sng">
                          <a:solidFill>
                            <a:srgbClr val="408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000000014000131d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78032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...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78032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7655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00000000`0012FEA0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</a:rPr>
                        <a:t>long long </a:t>
                      </a:r>
                      <a:r>
                        <a:rPr sz="1900">
                          <a:latin typeface="Arial"/>
                          <a:ea typeface="Arial"/>
                          <a:cs typeface="Arial"/>
                        </a:rPr>
                        <a:t>c = 0xd00d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7655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00000000`0012FE9E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b[5]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7655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00000000`0012FE9C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b[4]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892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00000000`0012FE9A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b[3]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7655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b[2]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892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00000000`0012FE96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1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100">
                          <a:latin typeface="Arial"/>
                          <a:ea typeface="Arial"/>
                          <a:cs typeface="Arial"/>
                        </a:rPr>
                        <a:t>b[1] = </a:t>
                      </a:r>
                      <a:r>
                        <a:rPr i="1" sz="2100">
                          <a:latin typeface="Arial"/>
                          <a:ea typeface="Arial"/>
                          <a:cs typeface="Arial"/>
                        </a:rPr>
                        <a:t>maths!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892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short </a:t>
                      </a: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b[0] = 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38924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00000000`0012FE90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int </a:t>
                      </a: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a = 0x100d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0" name="Shape 120"/>
          <p:cNvSpPr/>
          <p:nvPr/>
        </p:nvSpPr>
        <p:spPr>
          <a:xfrm>
            <a:off x="6806097" y="3005645"/>
            <a:ext cx="2314973" cy="2921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651" y="0"/>
                </a:moveTo>
                <a:cubicBezTo>
                  <a:pt x="4525" y="0"/>
                  <a:pt x="4406" y="24"/>
                  <a:pt x="4299" y="65"/>
                </a:cubicBezTo>
                <a:lnTo>
                  <a:pt x="0" y="100"/>
                </a:lnTo>
                <a:lnTo>
                  <a:pt x="3825" y="1062"/>
                </a:lnTo>
                <a:lnTo>
                  <a:pt x="3825" y="20946"/>
                </a:lnTo>
                <a:cubicBezTo>
                  <a:pt x="3825" y="21306"/>
                  <a:pt x="4196" y="21600"/>
                  <a:pt x="4651" y="21600"/>
                </a:cubicBezTo>
                <a:lnTo>
                  <a:pt x="20778" y="21600"/>
                </a:lnTo>
                <a:cubicBezTo>
                  <a:pt x="21233" y="21600"/>
                  <a:pt x="21600" y="21306"/>
                  <a:pt x="21600" y="20946"/>
                </a:cubicBezTo>
                <a:lnTo>
                  <a:pt x="21600" y="654"/>
                </a:lnTo>
                <a:cubicBezTo>
                  <a:pt x="21600" y="294"/>
                  <a:pt x="21233" y="0"/>
                  <a:pt x="20778" y="0"/>
                </a:cubicBezTo>
                <a:lnTo>
                  <a:pt x="4651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Note how there’s no wasted space this time since the “int a” 4 byte value is next to the 6 short 2 byte values, which all added up just happen to be 4 shy of 16 bytes total. Hence why c is accessed with “[rsp+10h]”</a:t>
            </a:r>
          </a:p>
        </p:txBody>
      </p:sp>
      <p:sp>
        <p:nvSpPr>
          <p:cNvPr id="121" name="Shape 121"/>
          <p:cNvSpPr/>
          <p:nvPr/>
        </p:nvSpPr>
        <p:spPr>
          <a:xfrm>
            <a:off x="16565" y="4051113"/>
            <a:ext cx="2074864" cy="1512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22" y="0"/>
                </a:moveTo>
                <a:cubicBezTo>
                  <a:pt x="369" y="0"/>
                  <a:pt x="0" y="506"/>
                  <a:pt x="0" y="1128"/>
                </a:cubicBezTo>
                <a:lnTo>
                  <a:pt x="0" y="20472"/>
                </a:lnTo>
                <a:cubicBezTo>
                  <a:pt x="0" y="21094"/>
                  <a:pt x="369" y="21600"/>
                  <a:pt x="822" y="21600"/>
                </a:cubicBezTo>
                <a:lnTo>
                  <a:pt x="16365" y="21600"/>
                </a:lnTo>
                <a:cubicBezTo>
                  <a:pt x="16819" y="21600"/>
                  <a:pt x="17187" y="21094"/>
                  <a:pt x="17187" y="20472"/>
                </a:cubicBezTo>
                <a:lnTo>
                  <a:pt x="17187" y="20296"/>
                </a:lnTo>
                <a:lnTo>
                  <a:pt x="21600" y="18041"/>
                </a:lnTo>
                <a:lnTo>
                  <a:pt x="17187" y="15785"/>
                </a:lnTo>
                <a:lnTo>
                  <a:pt x="17187" y="1128"/>
                </a:lnTo>
                <a:cubicBezTo>
                  <a:pt x="17187" y="506"/>
                  <a:pt x="16819" y="0"/>
                  <a:pt x="16365" y="0"/>
                </a:cubicBezTo>
                <a:lnTo>
                  <a:pt x="822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I’m cheating here and not using only 0x8-sized entries, for clarity</a:t>
            </a:r>
          </a:p>
        </p:txBody>
      </p:sp>
      <p:sp>
        <p:nvSpPr>
          <p:cNvPr id="122" name="Shape 122"/>
          <p:cNvSpPr/>
          <p:nvPr/>
        </p:nvSpPr>
        <p:spPr>
          <a:xfrm>
            <a:off x="16565" y="4051113"/>
            <a:ext cx="2074864" cy="1512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22" y="0"/>
                </a:moveTo>
                <a:cubicBezTo>
                  <a:pt x="369" y="0"/>
                  <a:pt x="0" y="506"/>
                  <a:pt x="0" y="1128"/>
                </a:cubicBezTo>
                <a:lnTo>
                  <a:pt x="0" y="20472"/>
                </a:lnTo>
                <a:cubicBezTo>
                  <a:pt x="0" y="21094"/>
                  <a:pt x="369" y="21600"/>
                  <a:pt x="822" y="21600"/>
                </a:cubicBezTo>
                <a:lnTo>
                  <a:pt x="16365" y="21600"/>
                </a:lnTo>
                <a:cubicBezTo>
                  <a:pt x="16819" y="21600"/>
                  <a:pt x="17187" y="21094"/>
                  <a:pt x="17187" y="20472"/>
                </a:cubicBezTo>
                <a:lnTo>
                  <a:pt x="17187" y="13875"/>
                </a:lnTo>
                <a:lnTo>
                  <a:pt x="21600" y="11625"/>
                </a:lnTo>
                <a:lnTo>
                  <a:pt x="17187" y="9369"/>
                </a:lnTo>
                <a:lnTo>
                  <a:pt x="17187" y="1128"/>
                </a:lnTo>
                <a:cubicBezTo>
                  <a:pt x="17187" y="506"/>
                  <a:pt x="16819" y="0"/>
                  <a:pt x="16365" y="0"/>
                </a:cubicBezTo>
                <a:lnTo>
                  <a:pt x="822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I’m cheating here and not using only 0x8-sized entries, for clarity</a:t>
            </a:r>
          </a:p>
        </p:txBody>
      </p:sp>
      <p:sp>
        <p:nvSpPr>
          <p:cNvPr id="123" name="Shape 123"/>
          <p:cNvSpPr/>
          <p:nvPr/>
        </p:nvSpPr>
        <p:spPr>
          <a:xfrm>
            <a:off x="16565" y="4051113"/>
            <a:ext cx="2035176" cy="1512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38" y="0"/>
                </a:moveTo>
                <a:cubicBezTo>
                  <a:pt x="376" y="0"/>
                  <a:pt x="0" y="506"/>
                  <a:pt x="0" y="1128"/>
                </a:cubicBezTo>
                <a:lnTo>
                  <a:pt x="0" y="20472"/>
                </a:lnTo>
                <a:cubicBezTo>
                  <a:pt x="0" y="21094"/>
                  <a:pt x="376" y="21600"/>
                  <a:pt x="838" y="21600"/>
                </a:cubicBezTo>
                <a:lnTo>
                  <a:pt x="16684" y="21600"/>
                </a:lnTo>
                <a:cubicBezTo>
                  <a:pt x="17147" y="21600"/>
                  <a:pt x="17523" y="21094"/>
                  <a:pt x="17523" y="20472"/>
                </a:cubicBezTo>
                <a:lnTo>
                  <a:pt x="17523" y="7482"/>
                </a:lnTo>
                <a:lnTo>
                  <a:pt x="21600" y="5231"/>
                </a:lnTo>
                <a:lnTo>
                  <a:pt x="17523" y="2976"/>
                </a:lnTo>
                <a:lnTo>
                  <a:pt x="17523" y="1128"/>
                </a:lnTo>
                <a:cubicBezTo>
                  <a:pt x="17523" y="506"/>
                  <a:pt x="17147" y="0"/>
                  <a:pt x="16684" y="0"/>
                </a:cubicBezTo>
                <a:lnTo>
                  <a:pt x="838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I’m cheating here and not using only 0x8-sized entries, for clarity of array indices’ address</a:t>
            </a:r>
          </a:p>
        </p:txBody>
      </p:sp>
      <p:sp>
        <p:nvSpPr>
          <p:cNvPr id="124" name="Shape 124"/>
          <p:cNvSpPr/>
          <p:nvPr/>
        </p:nvSpPr>
        <p:spPr>
          <a:xfrm>
            <a:off x="197796" y="2639030"/>
            <a:ext cx="1433325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/>
              <a:t>0x28 bytes</a:t>
            </a:r>
          </a:p>
        </p:txBody>
      </p:sp>
      <p:sp>
        <p:nvSpPr>
          <p:cNvPr id="125" name="Shape 125"/>
          <p:cNvSpPr/>
          <p:nvPr/>
        </p:nvSpPr>
        <p:spPr>
          <a:xfrm>
            <a:off x="477989" y="5719517"/>
            <a:ext cx="733017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0000"/>
                </a:solidFill>
              </a:rPr>
              <a:t>RSP</a:t>
            </a:r>
          </a:p>
        </p:txBody>
      </p:sp>
      <p:sp>
        <p:nvSpPr>
          <p:cNvPr id="126" name="Shape 126"/>
          <p:cNvSpPr/>
          <p:nvPr/>
        </p:nvSpPr>
        <p:spPr>
          <a:xfrm>
            <a:off x="1192859" y="5939132"/>
            <a:ext cx="903005" cy="1"/>
          </a:xfrm>
          <a:prstGeom prst="line">
            <a:avLst/>
          </a:prstGeom>
          <a:ln w="38160">
            <a:solidFill>
              <a:srgbClr val="FF0000"/>
            </a:solidFill>
            <a:miter/>
            <a:tailEnd type="triangle"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StructLocalVariable.c</a:t>
            </a:r>
          </a:p>
        </p:txBody>
      </p:sp>
      <p:sp>
        <p:nvSpPr>
          <p:cNvPr id="129" name="Shape 129"/>
          <p:cNvSpPr/>
          <p:nvPr/>
        </p:nvSpPr>
        <p:spPr>
          <a:xfrm>
            <a:off x="-25400" y="2146300"/>
            <a:ext cx="3856088" cy="461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//StructLocalVariable.c: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typedef struct mystruct{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int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short b[6];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long long c;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 mystruct_t;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mystruct_t foo;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foo.a = 0x100d;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foo.c = 0xd00d;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foo.b[1] = foo.a;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foo.b[4] = foo.b[1] + foo.c;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foo.b[4];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130" name="Shape 130"/>
          <p:cNvSpPr/>
          <p:nvPr/>
        </p:nvSpPr>
        <p:spPr>
          <a:xfrm>
            <a:off x="5756572" y="2260600"/>
            <a:ext cx="6155036" cy="4615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sub         rsp,28h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dword ptr [rsp],100Dh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qword ptr [rsp+10h],0D00Dh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imul        rax,rax,1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movzx       ecx,word ptr [rsp]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word ptr [rsp+rax+4],cx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imul        rax,rax,1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movsx       rax,word ptr [rsp+rax+4]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add         rax,qword ptr [rsp+10h]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ecx,2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imul        rcx,rcx,4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word ptr [rsp+rcx+4],ax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         eax,2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imul        rax,rax,4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movzx       eax,word ptr [rsp+rax+4]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add         rsp,28h  </a:t>
            </a:r>
            <a:endParaRPr sz="11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100">
                <a:latin typeface="Monaco"/>
                <a:ea typeface="Monaco"/>
                <a:cs typeface="Monaco"/>
                <a:sym typeface="Monaco"/>
              </a:rPr>
              <a:t> ret  </a:t>
            </a:r>
          </a:p>
        </p:txBody>
      </p:sp>
      <p:sp>
        <p:nvSpPr>
          <p:cNvPr id="131" name="Shape 131"/>
          <p:cNvSpPr/>
          <p:nvPr/>
        </p:nvSpPr>
        <p:spPr>
          <a:xfrm>
            <a:off x="-6219" y="752895"/>
            <a:ext cx="9144001" cy="1112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/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Fields in a struct </a:t>
            </a:r>
            <a:r>
              <a:rPr i="1" sz="2300" u="sng">
                <a:latin typeface="Arial"/>
                <a:ea typeface="Arial"/>
                <a:cs typeface="Arial"/>
                <a:sym typeface="Arial"/>
              </a:rPr>
              <a:t>must be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 stored in the same order they are defined in the high level language. And they will appear with the first field at the lowest address, and all subsequent fields higher.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Instructions we now know (11)</a:t>
            </a:r>
          </a:p>
        </p:txBody>
      </p:sp>
      <p:sp>
        <p:nvSpPr>
          <p:cNvPr id="134" name="Shape 134"/>
          <p:cNvSpPr/>
          <p:nvPr/>
        </p:nvSpPr>
        <p:spPr>
          <a:xfrm>
            <a:off x="685800" y="1981200"/>
            <a:ext cx="7772400" cy="4548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NOP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PUSH/POP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CALL/RET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MOV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ADD/SUB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IMUL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MOVZX/MOVSX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0" name="Shape 20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1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hape 22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685800" y="1412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SingleLocalVariable.c</a:t>
            </a:r>
          </a:p>
        </p:txBody>
      </p:sp>
      <p:sp>
        <p:nvSpPr>
          <p:cNvPr id="27" name="Shape 27"/>
          <p:cNvSpPr/>
          <p:nvPr/>
        </p:nvSpPr>
        <p:spPr>
          <a:xfrm>
            <a:off x="228600" y="2133600"/>
            <a:ext cx="3657600" cy="2665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//SingleLocalVariable.c: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 func(){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int i = 0xbeef;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return i;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}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 main(){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return func();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28" name="Shape 28"/>
          <p:cNvSpPr/>
          <p:nvPr/>
        </p:nvSpPr>
        <p:spPr>
          <a:xfrm>
            <a:off x="3431331" y="2057399"/>
            <a:ext cx="5724377" cy="3114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func: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0000000140001000  sub         rsp,18h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0000000140001004  mov         dword ptr [rsp],0BEEFh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000000014000100B  mov         eax,dword ptr [rsp]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000000014000100E  add         rsp,18h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0000000140001012  ret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0000000140001020  sub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0000000140001024  call        func (0140001000h)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0000000140001029  add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000000014000102D  ret  </a:t>
            </a:r>
          </a:p>
        </p:txBody>
      </p:sp>
      <p:sp>
        <p:nvSpPr>
          <p:cNvPr id="29" name="Shape 29"/>
          <p:cNvSpPr/>
          <p:nvPr/>
        </p:nvSpPr>
        <p:spPr>
          <a:xfrm>
            <a:off x="-6220" y="10358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Adding a single local variable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600" y="1000730"/>
            <a:ext cx="7924800" cy="5799584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/>
          <p:nvPr/>
        </p:nvSpPr>
        <p:spPr>
          <a:xfrm>
            <a:off x="-16699" y="39115"/>
            <a:ext cx="8819367" cy="764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/>
          </a:lstStyle>
          <a:p>
            <a:pPr lvl="0">
              <a:defRPr sz="1800"/>
            </a:pPr>
            <a:r>
              <a:rPr sz="2400"/>
              <a:t>Don’t forget to change the next project to the StartUp project as you’re moving between labs!</a:t>
            </a:r>
          </a:p>
        </p:txBody>
      </p:sp>
      <p:sp>
        <p:nvSpPr>
          <p:cNvPr id="33" name="Shape 33"/>
          <p:cNvSpPr/>
          <p:nvPr/>
        </p:nvSpPr>
        <p:spPr>
          <a:xfrm>
            <a:off x="3517900" y="952500"/>
            <a:ext cx="3352800" cy="500063"/>
          </a:xfrm>
          <a:prstGeom prst="rect">
            <a:avLst/>
          </a:prstGeom>
          <a:solidFill>
            <a:srgbClr val="BBE0E3">
              <a:alpha val="0"/>
            </a:srgbClr>
          </a:solidFill>
          <a:ln w="38160">
            <a:solidFill>
              <a:srgbClr val="FF0000"/>
            </a:solidFill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-15905" y="5204"/>
            <a:ext cx="7747507" cy="764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2400"/>
              <a:t>Based on the asm, we can infer the stack looks like this at line 000000014000100B in func()</a:t>
            </a:r>
          </a:p>
        </p:txBody>
      </p:sp>
      <p:graphicFrame>
        <p:nvGraphicFramePr>
          <p:cNvPr id="36" name="Table 36"/>
          <p:cNvGraphicFramePr/>
          <p:nvPr/>
        </p:nvGraphicFramePr>
        <p:xfrm>
          <a:off x="2190154" y="1388460"/>
          <a:ext cx="4801792" cy="202327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381845"/>
                <a:gridCol w="2381845"/>
              </a:tblGrid>
              <a:tr h="580647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00000000`0012FEB8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 address = </a:t>
                      </a:r>
                      <a:r>
                        <a:rPr sz="1650" u="sng">
                          <a:solidFill>
                            <a:srgbClr val="408000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00000001`40001029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23630"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…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0445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00000000`0012FE78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>undef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0445">
                <a:tc>
                  <a:txBody>
                    <a:bodyPr/>
                    <a:lstStyle/>
                    <a:p>
                      <a:pPr lvl="0">
                        <a:tabLst/>
                        <a:defRPr b="0" i="0" sz="1800"/>
                      </a:pPr>
                      <a:r>
                        <a:rPr sz="165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00000000`0012FE70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93000"/>
                        </a:lnSpc>
                        <a:spcBef>
                          <a:spcPts val="6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200">
                          <a:latin typeface="Arial"/>
                          <a:ea typeface="Arial"/>
                          <a:cs typeface="Arial"/>
                        </a:rPr>
                        <a:t>undef`0000BEEF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" name="Shape 37"/>
          <p:cNvSpPr/>
          <p:nvPr/>
        </p:nvSpPr>
        <p:spPr>
          <a:xfrm>
            <a:off x="6933552" y="1504888"/>
            <a:ext cx="2181623" cy="1959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617" y="0"/>
                </a:moveTo>
                <a:cubicBezTo>
                  <a:pt x="2127" y="0"/>
                  <a:pt x="1729" y="443"/>
                  <a:pt x="1729" y="989"/>
                </a:cubicBezTo>
                <a:lnTo>
                  <a:pt x="1729" y="15568"/>
                </a:lnTo>
                <a:lnTo>
                  <a:pt x="0" y="17541"/>
                </a:lnTo>
                <a:lnTo>
                  <a:pt x="1729" y="19513"/>
                </a:lnTo>
                <a:lnTo>
                  <a:pt x="1729" y="20611"/>
                </a:lnTo>
                <a:cubicBezTo>
                  <a:pt x="1729" y="21157"/>
                  <a:pt x="2127" y="21600"/>
                  <a:pt x="2617" y="21600"/>
                </a:cubicBezTo>
                <a:lnTo>
                  <a:pt x="20716" y="21600"/>
                </a:lnTo>
                <a:cubicBezTo>
                  <a:pt x="21206" y="21600"/>
                  <a:pt x="21600" y="21157"/>
                  <a:pt x="21600" y="20611"/>
                </a:cubicBezTo>
                <a:lnTo>
                  <a:pt x="21600" y="989"/>
                </a:lnTo>
                <a:cubicBezTo>
                  <a:pt x="21600" y="443"/>
                  <a:pt x="21206" y="0"/>
                  <a:pt x="20716" y="0"/>
                </a:cubicBezTo>
                <a:lnTo>
                  <a:pt x="2617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CC9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700"/>
              <a:t>Because the asm only wrote a “dword ptr” (4 bytes) worth of memory at this location, so the top 4 bytes are undefined</a:t>
            </a:r>
          </a:p>
        </p:txBody>
      </p:sp>
      <p:sp>
        <p:nvSpPr>
          <p:cNvPr id="38" name="Shape 38"/>
          <p:cNvSpPr/>
          <p:nvPr/>
        </p:nvSpPr>
        <p:spPr>
          <a:xfrm>
            <a:off x="450327" y="2892705"/>
            <a:ext cx="733017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0000"/>
                </a:solidFill>
              </a:rPr>
              <a:t>RSP</a:t>
            </a:r>
          </a:p>
        </p:txBody>
      </p:sp>
      <p:sp>
        <p:nvSpPr>
          <p:cNvPr id="39" name="Shape 39"/>
          <p:cNvSpPr/>
          <p:nvPr/>
        </p:nvSpPr>
        <p:spPr>
          <a:xfrm>
            <a:off x="1165197" y="3112320"/>
            <a:ext cx="903005" cy="1"/>
          </a:xfrm>
          <a:prstGeom prst="line">
            <a:avLst/>
          </a:prstGeom>
          <a:ln w="38160">
            <a:solidFill>
              <a:srgbClr val="FF0000"/>
            </a:solidFill>
            <a:miter/>
            <a:tailEnd type="triangle"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197796" y="2435830"/>
            <a:ext cx="1433325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2400"/>
              <a:t>0x18 bytes</a:t>
            </a:r>
          </a:p>
        </p:txBody>
      </p:sp>
      <p:pic>
        <p:nvPicPr>
          <p:cNvPr id="41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9101" y="1973426"/>
            <a:ext cx="406401" cy="1422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-23763" y="293620"/>
            <a:ext cx="9144001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SingleLocalVariable.c takeaways</a:t>
            </a:r>
          </a:p>
        </p:txBody>
      </p:sp>
      <p:sp>
        <p:nvSpPr>
          <p:cNvPr id="44" name="Shape 44"/>
          <p:cNvSpPr/>
          <p:nvPr/>
        </p:nvSpPr>
        <p:spPr>
          <a:xfrm>
            <a:off x="108446" y="3860800"/>
            <a:ext cx="3657601" cy="2665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//SingleLocalVariable.c: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 func(){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int i = 0xbeef;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return i;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}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 main(){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return func();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45" name="Shape 45"/>
          <p:cNvSpPr/>
          <p:nvPr/>
        </p:nvSpPr>
        <p:spPr>
          <a:xfrm>
            <a:off x="-6220" y="1366090"/>
            <a:ext cx="9156439" cy="1798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/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Local variables lead to an allocation of space on the stack, within the function where the variable is scoped to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In VS (when optimization is turned off), there is an over-allocation of space for local variables 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lvl="1" marL="6858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0x18 reserved for only 0x4 (int) worth of data</a:t>
            </a:r>
          </a:p>
        </p:txBody>
      </p:sp>
      <p:sp>
        <p:nvSpPr>
          <p:cNvPr id="46" name="Shape 46"/>
          <p:cNvSpPr/>
          <p:nvPr/>
        </p:nvSpPr>
        <p:spPr>
          <a:xfrm>
            <a:off x="5076477" y="3746500"/>
            <a:ext cx="5724377" cy="3114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func: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sz="1400">
                <a:latin typeface="Monaco"/>
                <a:ea typeface="Monaco"/>
                <a:cs typeface="Monaco"/>
                <a:sym typeface="Monaco"/>
              </a:rPr>
              <a:t>sub         rsp,18h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mov         dword ptr [rsp],0BEEFh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mov         eax,dword ptr [rsp]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add         rsp,18h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ret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sub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call        func (0140001000h)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add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	ret 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ArrayLocalVariable.c</a:t>
            </a:r>
          </a:p>
        </p:txBody>
      </p:sp>
      <p:sp>
        <p:nvSpPr>
          <p:cNvPr id="49" name="Shape 49"/>
          <p:cNvSpPr/>
          <p:nvPr/>
        </p:nvSpPr>
        <p:spPr>
          <a:xfrm>
            <a:off x="-25400" y="2146300"/>
            <a:ext cx="3856088" cy="3393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//ArrayLocalVariable.c: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int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short b[6];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long long c;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a = 0x100d;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c = 0xd00d;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b[1] = (short)a;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b[4] = b[1] + (short)c;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b[4];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50" name="Shape 50"/>
          <p:cNvSpPr/>
          <p:nvPr/>
        </p:nvSpPr>
        <p:spPr>
          <a:xfrm>
            <a:off x="2937172" y="965199"/>
            <a:ext cx="6155036" cy="5908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main: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0000000140001000  sub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0000000140001004  mov         dword ptr [rsp],100Dh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000000014000100B  mov         qword ptr [rsp+8],0D00Dh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0000000140001014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solidFill>
                  <a:srgbClr val="FF2600"/>
                </a:solidFill>
                <a:latin typeface="Monaco"/>
                <a:ea typeface="Monaco"/>
                <a:cs typeface="Monaco"/>
                <a:sym typeface="Monaco"/>
              </a:rPr>
              <a:t>0000000140001019  imul        rax,rax,1  </a:t>
            </a:r>
            <a:endParaRPr sz="1400">
              <a:solidFill>
                <a:srgbClr val="FF2600"/>
              </a:solidFill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solidFill>
                  <a:srgbClr val="FF2600"/>
                </a:solidFill>
                <a:latin typeface="Monaco"/>
                <a:ea typeface="Monaco"/>
                <a:cs typeface="Monaco"/>
                <a:sym typeface="Monaco"/>
              </a:rPr>
              <a:t>000000014000101D  movzx       ecx,word ptr [rsp]  </a:t>
            </a:r>
            <a:endParaRPr sz="1400">
              <a:solidFill>
                <a:srgbClr val="FF2600"/>
              </a:solidFill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0000000140001021  mov         word ptr [rsp+rax+10h],cx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0000000140001026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000000014000102B  imul        rax,rax,1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solidFill>
                  <a:srgbClr val="FF2600"/>
                </a:solidFill>
                <a:latin typeface="Monaco"/>
                <a:ea typeface="Monaco"/>
                <a:cs typeface="Monaco"/>
                <a:sym typeface="Monaco"/>
              </a:rPr>
              <a:t>000000014000102F  movsx       eax,word ptr [rsp+rax+10h]  </a:t>
            </a:r>
            <a:endParaRPr sz="1400">
              <a:solidFill>
                <a:srgbClr val="FF2600"/>
              </a:solidFill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0000000140001034  movsx       ecx,word ptr [rsp+8]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0000000140001039  add         eax,ecx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000000014000103B  mov         ecx,2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0000000140001040  imul        rcx,rcx,4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0000000140001044  mov         word ptr [rsp+rcx+10h],ax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0000000140001049  mov         eax,2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000000014000104E  imul        rax,rax,4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0000000140001052  movsx       eax,word ptr [rsp+rax+10h]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0000000140001057  add         rsp,28h  </a:t>
            </a:r>
            <a:endParaRPr sz="1400">
              <a:latin typeface="Monaco"/>
              <a:ea typeface="Monaco"/>
              <a:cs typeface="Monaco"/>
              <a:sym typeface="Monaco"/>
            </a:endParaRPr>
          </a:p>
          <a:p>
            <a:pPr lvl="0" marL="341312" indent="-339725">
              <a:spcBef>
                <a:spcPts val="3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800"/>
            </a:pPr>
            <a:r>
              <a:rPr sz="1400">
                <a:latin typeface="Monaco"/>
                <a:ea typeface="Monaco"/>
                <a:cs typeface="Monaco"/>
                <a:sym typeface="Monaco"/>
              </a:rPr>
              <a:t>000000014000105B  ret  </a:t>
            </a:r>
          </a:p>
        </p:txBody>
      </p:sp>
      <p:sp>
        <p:nvSpPr>
          <p:cNvPr id="51" name="Shape 51"/>
          <p:cNvSpPr/>
          <p:nvPr/>
        </p:nvSpPr>
        <p:spPr>
          <a:xfrm>
            <a:off x="-6220" y="5532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Adding and accessing an array local variable</a:t>
            </a:r>
          </a:p>
        </p:txBody>
      </p:sp>
      <p:pic>
        <p:nvPicPr>
          <p:cNvPr id="52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6200" y="2268227"/>
            <a:ext cx="431800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6200" y="2534927"/>
            <a:ext cx="431800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6200" y="3627120"/>
            <a:ext cx="431800" cy="43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IMUL - Signed Multiply</a:t>
            </a:r>
          </a:p>
        </p:txBody>
      </p:sp>
      <p:sp>
        <p:nvSpPr>
          <p:cNvPr id="57" name="Shape 57"/>
          <p:cNvSpPr/>
          <p:nvPr/>
        </p:nvSpPr>
        <p:spPr>
          <a:xfrm>
            <a:off x="685800" y="1981200"/>
            <a:ext cx="7924800" cy="3607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FYI, Visual Studio seems to have a predilection for imul over mul (unsigned multiply). You’ll see it showing up in places you expect mul.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1" marL="798512" indent="-34131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I haven’t been able to get it to generate the latter for simple examples.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Three forms. One, two, or three operands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imul r/mX 				edx:eax = eax * r/mX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imul reg, r/mX 			reg = reg * r/mX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imul reg, r/mX, immediate 		reg = r/mX * immediate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 Bold"/>
                <a:ea typeface="Arial Bold"/>
                <a:cs typeface="Arial Bold"/>
                <a:sym typeface="Arial Bold"/>
              </a:rPr>
              <a:t>Three</a:t>
            </a:r>
            <a:r>
              <a:rPr sz="2000">
                <a:latin typeface="Arial"/>
                <a:ea typeface="Arial"/>
                <a:cs typeface="Arial"/>
                <a:sym typeface="Arial"/>
              </a:rPr>
              <a:t> operands? Possibly the only “basic” instruction (meaning non-added-on-instruction-set(MMX,AVX,AEX,VMX,etc)) of it’s kind? (see link in notes)</a:t>
            </a:r>
          </a:p>
        </p:txBody>
      </p:sp>
      <p:grpSp>
        <p:nvGrpSpPr>
          <p:cNvPr id="60" name="Group 60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58" name="Shape 58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" name="Shape 59"/>
            <p:cNvSpPr/>
            <p:nvPr/>
          </p:nvSpPr>
          <p:spPr>
            <a:xfrm>
              <a:off x="204992" y="173312"/>
              <a:ext cx="275816" cy="439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2400"/>
                <a:t>9</a:t>
              </a:r>
            </a:p>
          </p:txBody>
        </p:sp>
      </p:grpSp>
      <p:sp>
        <p:nvSpPr>
          <p:cNvPr id="61" name="Shape 61"/>
          <p:cNvSpPr/>
          <p:nvPr/>
        </p:nvSpPr>
        <p:spPr>
          <a:xfrm>
            <a:off x="-10886" y="6405383"/>
            <a:ext cx="1819313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218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685800" y="509520"/>
            <a:ext cx="8480376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IMUL - examples</a:t>
            </a:r>
            <a:endParaRPr sz="4400"/>
          </a:p>
        </p:txBody>
      </p:sp>
      <p:graphicFrame>
        <p:nvGraphicFramePr>
          <p:cNvPr id="66" name="Table 66"/>
          <p:cNvGraphicFramePr/>
          <p:nvPr/>
        </p:nvGraphicFramePr>
        <p:xfrm>
          <a:off x="1267259" y="1943100"/>
          <a:ext cx="2939265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700"/>
                <a:gridCol w="1338163"/>
                <a:gridCol w="1067400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edx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r/mX(ecx)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0x44000000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7" name="Shape 67"/>
          <p:cNvSpPr/>
          <p:nvPr/>
        </p:nvSpPr>
        <p:spPr>
          <a:xfrm>
            <a:off x="1192646" y="2705100"/>
            <a:ext cx="944687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imul ecx</a:t>
            </a:r>
          </a:p>
        </p:txBody>
      </p:sp>
      <p:sp>
        <p:nvSpPr>
          <p:cNvPr id="68" name="Shape 68"/>
          <p:cNvSpPr/>
          <p:nvPr/>
        </p:nvSpPr>
        <p:spPr>
          <a:xfrm>
            <a:off x="4894696" y="2705100"/>
            <a:ext cx="1338263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imul rax, rcx</a:t>
            </a:r>
          </a:p>
        </p:txBody>
      </p:sp>
      <p:graphicFrame>
        <p:nvGraphicFramePr>
          <p:cNvPr id="69" name="Table 69"/>
          <p:cNvGraphicFramePr/>
          <p:nvPr/>
        </p:nvGraphicFramePr>
        <p:xfrm>
          <a:off x="4893109" y="1943100"/>
          <a:ext cx="163353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87946"/>
                <a:gridCol w="1045591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r/mX(rcx)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0x20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0" name="Table 70"/>
          <p:cNvGraphicFramePr/>
          <p:nvPr/>
        </p:nvGraphicFramePr>
        <p:xfrm>
          <a:off x="4893109" y="3162300"/>
          <a:ext cx="163353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87946"/>
                <a:gridCol w="1045591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r/mX(rcx)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0x80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1" name="Table 71"/>
          <p:cNvGraphicFramePr/>
          <p:nvPr/>
        </p:nvGraphicFramePr>
        <p:xfrm>
          <a:off x="7255309" y="1943100"/>
          <a:ext cx="16779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622889"/>
                <a:gridCol w="1055098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r/mX(rcx)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0x20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2" name="Shape 72"/>
          <p:cNvSpPr/>
          <p:nvPr/>
        </p:nvSpPr>
        <p:spPr>
          <a:xfrm>
            <a:off x="7180696" y="2705100"/>
            <a:ext cx="1833861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imul rax, rcx, 0x6</a:t>
            </a:r>
          </a:p>
        </p:txBody>
      </p:sp>
      <p:graphicFrame>
        <p:nvGraphicFramePr>
          <p:cNvPr id="73" name="Table 73"/>
          <p:cNvGraphicFramePr/>
          <p:nvPr/>
        </p:nvGraphicFramePr>
        <p:xfrm>
          <a:off x="7255309" y="3162300"/>
          <a:ext cx="16779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622889"/>
                <a:gridCol w="1055098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r/mX(rcx)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0x18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4" name="Table 74"/>
          <p:cNvGraphicFramePr/>
          <p:nvPr/>
        </p:nvGraphicFramePr>
        <p:xfrm>
          <a:off x="1267259" y="3162300"/>
          <a:ext cx="2943184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700"/>
                <a:gridCol w="1342082"/>
                <a:gridCol w="1067400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edx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r/mX(ecx)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0x1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0x10000000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5" name="Shape 75"/>
          <p:cNvSpPr/>
          <p:nvPr/>
        </p:nvSpPr>
        <p:spPr>
          <a:xfrm>
            <a:off x="52821" y="2090737"/>
            <a:ext cx="800882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initial</a:t>
            </a:r>
          </a:p>
        </p:txBody>
      </p:sp>
      <p:sp>
        <p:nvSpPr>
          <p:cNvPr id="76" name="Shape 76"/>
          <p:cNvSpPr/>
          <p:nvPr/>
        </p:nvSpPr>
        <p:spPr>
          <a:xfrm>
            <a:off x="27421" y="2705100"/>
            <a:ext cx="1059545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operation</a:t>
            </a:r>
          </a:p>
        </p:txBody>
      </p:sp>
      <p:sp>
        <p:nvSpPr>
          <p:cNvPr id="77" name="Shape 77"/>
          <p:cNvSpPr/>
          <p:nvPr/>
        </p:nvSpPr>
        <p:spPr>
          <a:xfrm>
            <a:off x="27421" y="3309937"/>
            <a:ext cx="851633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result</a:t>
            </a:r>
          </a:p>
        </p:txBody>
      </p:sp>
      <p:sp>
        <p:nvSpPr>
          <p:cNvPr id="78" name="Shape 78"/>
          <p:cNvSpPr/>
          <p:nvPr/>
        </p:nvSpPr>
        <p:spPr>
          <a:xfrm>
            <a:off x="324284" y="2552700"/>
            <a:ext cx="304801" cy="228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BBE0E3"/>
          </a:solidFill>
          <a:ln w="9360" cap="sq">
            <a:solidFill/>
            <a:round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9" name="Shape 79"/>
          <p:cNvSpPr/>
          <p:nvPr/>
        </p:nvSpPr>
        <p:spPr>
          <a:xfrm>
            <a:off x="324284" y="3086100"/>
            <a:ext cx="304801" cy="228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BBE0E3"/>
          </a:solidFill>
          <a:ln w="9360" cap="sq">
            <a:solidFill/>
            <a:round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" name="Shape 80"/>
          <p:cNvSpPr/>
          <p:nvPr/>
        </p:nvSpPr>
        <p:spPr>
          <a:xfrm>
            <a:off x="-10886" y="6405383"/>
            <a:ext cx="1819313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218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