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g"/>
  <Default Extension="png" ContentType="image/png"/>
  <Default Extension="bmp" ContentType="image/bmp"/>
  <Default Extension="gif" ContentType="image/gif"/>
  <Default Extension="tif" ContentType="image/tif"/>
  <Default Extension="pdf" ContentType="application/pdf"/>
  <Default Extension="mov" ContentType="application/movie"/>
  <Default Extension="vml" ContentType="application/vnd.openxmlformats-officedocument.vmlDrawing"/>
  <Default Extension="xlsx" ContentType="application/vnd.openxmlformats-officedocument.spreadsheetml.sheet"/>
  <Override PartName="/docProps/core.xml" ContentType="application/vnd.openxmlformats-package.core-properties+xml"/>
  <Override PartName="/docProps/app.xml" ContentType="application/vnd.openxmlformats-officedocument.extended-properties+xml"/>
  <Override PartName="/ppt/presentation.xml" ContentType="application/vnd.openxmlformats-officedocument.presentationml.presentation.main+xml"/>
  <Override PartName="/ppt/presProps.xml" ContentType="application/vnd.openxmlformats-officedocument.presentationml.presProps+xml"/>
  <Override PartName="/ppt/viewProps.xml" ContentType="application/vnd.openxmlformats-officedocument.presentationml.viewProps+xml"/>
  <Override PartName="/ppt/commentAuthors.xml" ContentType="application/vnd.openxmlformats-officedocument.presentationml.commentAuthors+xml"/>
  <Override PartName="/ppt/tableStyles.xml" ContentType="application/vnd.openxmlformats-officedocument.presentationml.tableStyles+xml"/>
  <Override PartName="/ppt/slideMasters/slideMaster1.xml" ContentType="application/vnd.openxmlformats-officedocument.presentationml.slideMaster+xml"/>
  <Override PartName="/ppt/theme/theme1.xml" ContentType="application/vnd.openxmlformats-officedocument.theme+xml"/>
  <Override PartName="/ppt/notesMasters/notesMaster1.xml" ContentType="application/vnd.openxmlformats-officedocument.presentationml.notes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Types>
</file>

<file path=_rels/.rels><?xml version="1.0" encoding="UTF-8" standalone="yes"?><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5"/>
  </p:sldMasterIdLst>
  <p:notesMasterIdLst>
    <p:notesMasterId r:id="rId7"/>
  </p:notesMasterIdLst>
  <p:sldIdLst>
    <p:sldId id="256" r:id="rId8"/>
    <p:sldId id="257" r:id="rId9"/>
    <p:sldId id="258" r:id="rId10"/>
    <p:sldId id="259" r:id="rId11"/>
    <p:sldId id="260" r:id="rId12"/>
    <p:sldId id="261" r:id="rId13"/>
    <p:sldId id="262" r:id="rId14"/>
    <p:sldId id="263" r:id="rId15"/>
    <p:sldId id="264" r:id="rId16"/>
    <p:sldId id="265" r:id="rId17"/>
    <p:sldId id="266" r:id="rId18"/>
    <p:sldId id="267" r:id="rId19"/>
    <p:sldId id="268" r:id="rId20"/>
    <p:sldId id="269" r:id="rId21"/>
    <p:sldId id="270" r:id="rId22"/>
    <p:sldId id="271" r:id="rId23"/>
  </p:sldIdLst>
  <p:sldSz cx="9144000" cy="6858000"/>
  <p:notesSz cx="6858000" cy="9144000"/>
  <p:defaultTextStyle>
    <a:lvl1pPr defTabSz="457200">
      <a:defRPr sz="2400">
        <a:latin typeface="Times New Roman"/>
        <a:ea typeface="Times New Roman"/>
        <a:cs typeface="Times New Roman"/>
        <a:sym typeface="Times New Roman"/>
      </a:defRPr>
    </a:lvl1pPr>
    <a:lvl2pPr indent="457200" defTabSz="457200">
      <a:defRPr sz="2400">
        <a:latin typeface="Times New Roman"/>
        <a:ea typeface="Times New Roman"/>
        <a:cs typeface="Times New Roman"/>
        <a:sym typeface="Times New Roman"/>
      </a:defRPr>
    </a:lvl2pPr>
    <a:lvl3pPr indent="914400" defTabSz="457200">
      <a:defRPr sz="2400">
        <a:latin typeface="Times New Roman"/>
        <a:ea typeface="Times New Roman"/>
        <a:cs typeface="Times New Roman"/>
        <a:sym typeface="Times New Roman"/>
      </a:defRPr>
    </a:lvl3pPr>
    <a:lvl4pPr indent="1371600" defTabSz="457200">
      <a:defRPr sz="2400">
        <a:latin typeface="Times New Roman"/>
        <a:ea typeface="Times New Roman"/>
        <a:cs typeface="Times New Roman"/>
        <a:sym typeface="Times New Roman"/>
      </a:defRPr>
    </a:lvl4pPr>
    <a:lvl5pPr indent="1828800" defTabSz="457200">
      <a:defRPr sz="2400">
        <a:latin typeface="Times New Roman"/>
        <a:ea typeface="Times New Roman"/>
        <a:cs typeface="Times New Roman"/>
        <a:sym typeface="Times New Roman"/>
      </a:defRPr>
    </a:lvl5pPr>
    <a:lvl6pPr defTabSz="457200">
      <a:defRPr sz="2400">
        <a:latin typeface="Times New Roman"/>
        <a:ea typeface="Times New Roman"/>
        <a:cs typeface="Times New Roman"/>
        <a:sym typeface="Times New Roman"/>
      </a:defRPr>
    </a:lvl6pPr>
    <a:lvl7pPr defTabSz="457200">
      <a:defRPr sz="2400">
        <a:latin typeface="Times New Roman"/>
        <a:ea typeface="Times New Roman"/>
        <a:cs typeface="Times New Roman"/>
        <a:sym typeface="Times New Roman"/>
      </a:defRPr>
    </a:lvl7pPr>
    <a:lvl8pPr defTabSz="457200">
      <a:defRPr sz="2400">
        <a:latin typeface="Times New Roman"/>
        <a:ea typeface="Times New Roman"/>
        <a:cs typeface="Times New Roman"/>
        <a:sym typeface="Times New Roman"/>
      </a:defRPr>
    </a:lvl8pPr>
    <a:lvl9pPr defTabSz="457200">
      <a:defRPr sz="2400">
        <a:latin typeface="Times New Roman"/>
        <a:ea typeface="Times New Roman"/>
        <a:cs typeface="Times New Roman"/>
        <a:sym typeface="Times New Roman"/>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file>

<file path=ppt/presProps.xml><?xml version="1.0" encoding="utf-8"?>
<p:presentationPr xmlns:a="http://schemas.openxmlformats.org/drawingml/2006/main" xmlns:r="http://schemas.openxmlformats.org/officeDocument/2006/relationships" xmlns:p="http://schemas.openxmlformats.org/presentationml/2006/main">
  <p:showPr loop="0"/>
</p:presentationPr>
</file>

<file path=ppt/tableStyles.xml><?xml version="1.0" encoding="utf-8"?>
<a:tblStyleLst xmlns:a="http://schemas.openxmlformats.org/drawingml/2006/main" xmlns:r="http://schemas.openxmlformats.org/officeDocument/2006/relationships" def="{5940675A-B579-460E-94D1-54222C63F5DA}">
  <a:tblStyle styleId="{4C3C2611-4C71-4FC5-86AE-919BDF0F9419}" styleName="">
    <a:tblBg/>
    <a:wholeTbl>
      <a:tcTxStyle b="on" i="on">
        <a:font>
          <a:latin typeface="Times New Roman"/>
          <a:ea typeface="Times New Roman"/>
          <a:cs typeface="Times New Roman"/>
        </a:font>
        <a:srgbClr val="000000"/>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CAECDD"/>
          </a:solidFill>
        </a:fill>
      </a:tcStyle>
    </a:wholeTbl>
    <a:band2H>
      <a:tcTxStyle b="def" i="def"/>
      <a:tcStyle>
        <a:tcBdr/>
        <a:fill>
          <a:solidFill>
            <a:srgbClr val="E6F6EF"/>
          </a:solidFill>
        </a:fill>
      </a:tcStyle>
    </a:band2H>
    <a:firstCol>
      <a:tcTxStyle b="on" i="on">
        <a:font>
          <a:latin typeface="Times New Roman"/>
          <a:ea typeface="Times New Roman"/>
          <a:cs typeface="Times New Roman"/>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00CC99"/>
          </a:solidFill>
        </a:fill>
      </a:tcStyle>
    </a:firstCol>
    <a:lastRow>
      <a:tcTxStyle b="on" i="on">
        <a:font>
          <a:latin typeface="Times New Roman"/>
          <a:ea typeface="Times New Roman"/>
          <a:cs typeface="Times New Roman"/>
        </a:font>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00CC99"/>
          </a:solidFill>
        </a:fill>
      </a:tcStyle>
    </a:lastRow>
    <a:firstRow>
      <a:tcTxStyle b="on" i="on">
        <a:font>
          <a:latin typeface="Times New Roman"/>
          <a:ea typeface="Times New Roman"/>
          <a:cs typeface="Times New Roman"/>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00CC99"/>
          </a:solidFill>
        </a:fill>
      </a:tcStyle>
    </a:firstRow>
  </a:tblStyle>
  <a:tblStyle styleId="{C7B018BB-80A7-4F77-B60F-C8B233D01FF8}" styleName="">
    <a:tblBg/>
    <a:wholeTbl>
      <a:tcTxStyle b="on" i="on">
        <a:font>
          <a:latin typeface="Times New Roman"/>
          <a:ea typeface="Times New Roman"/>
          <a:cs typeface="Times New Roman"/>
        </a:font>
        <a:srgbClr val="000000"/>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FFFF"/>
          </a:solidFill>
        </a:fill>
      </a:tcStyle>
    </a:wholeTbl>
    <a:band2H>
      <a:tcTxStyle b="def" i="def"/>
      <a:tcStyle>
        <a:tcBdr/>
        <a:fill>
          <a:solidFill>
            <a:srgbClr val="FFFFFF"/>
          </a:solidFill>
        </a:fill>
      </a:tcStyle>
    </a:band2H>
    <a:firstCol>
      <a:tcTxStyle b="on" i="on">
        <a:font>
          <a:latin typeface="Times New Roman"/>
          <a:ea typeface="Times New Roman"/>
          <a:cs typeface="Times New Roman"/>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FFFF"/>
          </a:solidFill>
        </a:fill>
      </a:tcStyle>
    </a:firstCol>
    <a:lastRow>
      <a:tcTxStyle b="on" i="on">
        <a:font>
          <a:latin typeface="Times New Roman"/>
          <a:ea typeface="Times New Roman"/>
          <a:cs typeface="Times New Roman"/>
        </a:font>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FFFF"/>
          </a:solidFill>
        </a:fill>
      </a:tcStyle>
    </a:lastRow>
    <a:firstRow>
      <a:tcTxStyle b="on" i="on">
        <a:font>
          <a:latin typeface="Times New Roman"/>
          <a:ea typeface="Times New Roman"/>
          <a:cs typeface="Times New Roman"/>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FFFF"/>
          </a:solidFill>
        </a:fill>
      </a:tcStyle>
    </a:firstRow>
  </a:tblStyle>
  <a:tblStyle styleId="{EEE7283C-3CF3-47DC-8721-378D4A62B228}" styleName="">
    <a:tblBg/>
    <a:wholeTbl>
      <a:tcTxStyle b="on" i="on">
        <a:font>
          <a:latin typeface="Times New Roman"/>
          <a:ea typeface="Times New Roman"/>
          <a:cs typeface="Times New Roman"/>
        </a:font>
        <a:srgbClr val="000000"/>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CCCCE6"/>
          </a:solidFill>
        </a:fill>
      </a:tcStyle>
    </a:wholeTbl>
    <a:band2H>
      <a:tcTxStyle b="def" i="def"/>
      <a:tcStyle>
        <a:tcBdr/>
        <a:fill>
          <a:solidFill>
            <a:srgbClr val="E7E7F3"/>
          </a:solidFill>
        </a:fill>
      </a:tcStyle>
    </a:band2H>
    <a:firstCol>
      <a:tcTxStyle b="on" i="on">
        <a:font>
          <a:latin typeface="Times New Roman"/>
          <a:ea typeface="Times New Roman"/>
          <a:cs typeface="Times New Roman"/>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2E2EB9"/>
          </a:solidFill>
        </a:fill>
      </a:tcStyle>
    </a:firstCol>
    <a:lastRow>
      <a:tcTxStyle b="on" i="on">
        <a:font>
          <a:latin typeface="Times New Roman"/>
          <a:ea typeface="Times New Roman"/>
          <a:cs typeface="Times New Roman"/>
        </a:font>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2E2EB9"/>
          </a:solidFill>
        </a:fill>
      </a:tcStyle>
    </a:lastRow>
    <a:firstRow>
      <a:tcTxStyle b="on" i="on">
        <a:font>
          <a:latin typeface="Times New Roman"/>
          <a:ea typeface="Times New Roman"/>
          <a:cs typeface="Times New Roman"/>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2E2EB9"/>
          </a:solidFill>
        </a:fill>
      </a:tcStyle>
    </a:firstRow>
  </a:tblStyle>
  <a:tblStyle styleId="{CF821DB8-F4EB-4A41-A1BA-3FCAFE7338EE}" styleName="">
    <a:tblBg/>
    <a:wholeTbl>
      <a:tcTxStyle b="on" i="on">
        <a:font>
          <a:latin typeface="Times New Roman"/>
          <a:ea typeface="Times New Roman"/>
          <a:cs typeface="Times New Roman"/>
        </a:font>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b="def" i="def"/>
      <a:tcStyle>
        <a:tcBdr/>
        <a:fill>
          <a:solidFill>
            <a:srgbClr val="FFFFFF"/>
          </a:solidFill>
        </a:fill>
      </a:tcStyle>
    </a:band2H>
    <a:firstCol>
      <a:tcTxStyle b="on" i="on">
        <a:font>
          <a:latin typeface="Times New Roman"/>
          <a:ea typeface="Times New Roman"/>
          <a:cs typeface="Times New Roman"/>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00CC99"/>
          </a:solidFill>
        </a:fill>
      </a:tcStyle>
    </a:firstCol>
    <a:lastRow>
      <a:tcTxStyle b="on" i="on">
        <a:font>
          <a:latin typeface="Times New Roman"/>
          <a:ea typeface="Times New Roman"/>
          <a:cs typeface="Times New Roman"/>
        </a:font>
        <a:srgbClr val="000000"/>
      </a:tcTxStyle>
      <a:tcStyle>
        <a:tcBdr>
          <a:left>
            <a:ln w="12700" cap="flat">
              <a:noFill/>
              <a:miter lim="400000"/>
            </a:ln>
          </a:left>
          <a:right>
            <a:ln w="12700" cap="flat">
              <a:noFill/>
              <a:miter lim="400000"/>
            </a:ln>
          </a:right>
          <a:top>
            <a:ln w="50800" cap="flat">
              <a:solidFill>
                <a:srgbClr val="000000"/>
              </a:solidFill>
              <a:prstDash val="solid"/>
              <a:bevel/>
            </a:ln>
          </a:top>
          <a:bottom>
            <a:ln w="25400" cap="flat">
              <a:solidFill>
                <a:srgbClr val="000000"/>
              </a:solidFill>
              <a:prstDash val="solid"/>
              <a:bevel/>
            </a:ln>
          </a:bottom>
          <a:insideH>
            <a:ln w="12700" cap="flat">
              <a:noFill/>
              <a:miter lim="400000"/>
            </a:ln>
          </a:insideH>
          <a:insideV>
            <a:ln w="12700" cap="flat">
              <a:noFill/>
              <a:miter lim="400000"/>
            </a:ln>
          </a:insideV>
        </a:tcBdr>
        <a:fill>
          <a:solidFill>
            <a:srgbClr val="FFFFFF"/>
          </a:solidFill>
        </a:fill>
      </a:tcStyle>
    </a:lastRow>
    <a:firstRow>
      <a:tcTxStyle b="on" i="on">
        <a:font>
          <a:latin typeface="Times New Roman"/>
          <a:ea typeface="Times New Roman"/>
          <a:cs typeface="Times New Roman"/>
        </a:font>
        <a:srgbClr val="FFFFFF"/>
      </a:tcTxStyle>
      <a:tcStyle>
        <a:tcBdr>
          <a:left>
            <a:ln w="12700" cap="flat">
              <a:noFill/>
              <a:miter lim="400000"/>
            </a:ln>
          </a:left>
          <a:right>
            <a:ln w="12700" cap="flat">
              <a:noFill/>
              <a:miter lim="400000"/>
            </a:ln>
          </a:right>
          <a:top>
            <a:ln w="25400" cap="flat">
              <a:solidFill>
                <a:srgbClr val="000000"/>
              </a:solidFill>
              <a:prstDash val="solid"/>
              <a:bevel/>
            </a:ln>
          </a:top>
          <a:bottom>
            <a:ln w="25400" cap="flat">
              <a:solidFill>
                <a:srgbClr val="000000"/>
              </a:solidFill>
              <a:prstDash val="solid"/>
              <a:bevel/>
            </a:ln>
          </a:bottom>
          <a:insideH>
            <a:ln w="12700" cap="flat">
              <a:noFill/>
              <a:miter lim="400000"/>
            </a:ln>
          </a:insideH>
          <a:insideV>
            <a:ln w="12700" cap="flat">
              <a:noFill/>
              <a:miter lim="400000"/>
            </a:ln>
          </a:insideV>
        </a:tcBdr>
        <a:fill>
          <a:solidFill>
            <a:srgbClr val="00CC99"/>
          </a:solidFill>
        </a:fill>
      </a:tcStyle>
    </a:firstRow>
  </a:tblStyle>
  <a:tblStyle styleId="{33BA23B1-9221-436E-865A-0063620EA4FD}" styleName="">
    <a:tblBg/>
    <a:wholeTbl>
      <a:tcTxStyle b="on" i="on">
        <a:font>
          <a:latin typeface="Times New Roman"/>
          <a:ea typeface="Times New Roman"/>
          <a:cs typeface="Times New Roman"/>
        </a:font>
        <a:srgbClr val="000000"/>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CACACA"/>
          </a:solidFill>
        </a:fill>
      </a:tcStyle>
    </a:wholeTbl>
    <a:band2H>
      <a:tcTxStyle b="def" i="def"/>
      <a:tcStyle>
        <a:tcBdr/>
        <a:fill>
          <a:solidFill>
            <a:srgbClr val="E6E6E6"/>
          </a:solidFill>
        </a:fill>
      </a:tcStyle>
    </a:band2H>
    <a:firstCol>
      <a:tcTxStyle b="on" i="on">
        <a:font>
          <a:latin typeface="Times New Roman"/>
          <a:ea typeface="Times New Roman"/>
          <a:cs typeface="Times New Roman"/>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fill>
      </a:tcStyle>
    </a:firstCol>
    <a:lastRow>
      <a:tcTxStyle b="on" i="on">
        <a:font>
          <a:latin typeface="Times New Roman"/>
          <a:ea typeface="Times New Roman"/>
          <a:cs typeface="Times New Roman"/>
        </a:font>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fill>
      </a:tcStyle>
    </a:lastRow>
    <a:firstRow>
      <a:tcTxStyle b="on" i="on">
        <a:font>
          <a:latin typeface="Times New Roman"/>
          <a:ea typeface="Times New Roman"/>
          <a:cs typeface="Times New Roman"/>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fill>
      </a:tcStyle>
    </a:firstRow>
  </a:tblStyle>
  <a:tblStyle styleId="{2708684C-4D16-4618-839F-0558EEFCDFE6}" styleName="">
    <a:tblBg/>
    <a:wholeTbl>
      <a:tcTxStyle b="on" i="on">
        <a:font>
          <a:latin typeface="Times New Roman"/>
          <a:ea typeface="Times New Roman"/>
          <a:cs typeface="Times New Roman"/>
        </a:font>
        <a:srgbClr val="000000"/>
      </a:tcTxStyle>
      <a:tcStyle>
        <a:tcBdr>
          <a:left>
            <a:ln w="12700" cap="flat">
              <a:solidFill>
                <a:srgbClr val="000000"/>
              </a:solidFill>
              <a:prstDash val="solid"/>
              <a:bevel/>
            </a:ln>
          </a:left>
          <a:right>
            <a:ln w="12700" cap="flat">
              <a:solidFill>
                <a:srgbClr val="000000"/>
              </a:solidFill>
              <a:prstDash val="solid"/>
              <a:bevel/>
            </a:ln>
          </a:right>
          <a:top>
            <a:ln w="12700" cap="flat">
              <a:solidFill>
                <a:srgbClr val="000000"/>
              </a:solidFill>
              <a:prstDash val="solid"/>
              <a:bevel/>
            </a:ln>
          </a:top>
          <a:bottom>
            <a:ln w="12700" cap="flat">
              <a:solidFill>
                <a:srgbClr val="000000"/>
              </a:solidFill>
              <a:prstDash val="solid"/>
              <a:bevel/>
            </a:ln>
          </a:bottom>
          <a:insideH>
            <a:ln w="12700" cap="flat">
              <a:solidFill>
                <a:srgbClr val="000000"/>
              </a:solidFill>
              <a:prstDash val="solid"/>
              <a:bevel/>
            </a:ln>
          </a:insideH>
          <a:insideV>
            <a:ln w="12700" cap="flat">
              <a:solidFill>
                <a:srgbClr val="000000"/>
              </a:solidFill>
              <a:prstDash val="solid"/>
              <a:bevel/>
            </a:ln>
          </a:insideV>
        </a:tcBdr>
        <a:fill>
          <a:solidFill>
            <a:srgbClr val="000000">
              <a:alpha val="20000"/>
            </a:srgbClr>
          </a:solidFill>
        </a:fill>
      </a:tcStyle>
    </a:wholeTbl>
    <a:band2H>
      <a:tcTxStyle b="def" i="def"/>
      <a:tcStyle>
        <a:tcBdr/>
        <a:fill>
          <a:solidFill>
            <a:srgbClr val="FFFFFF"/>
          </a:solidFill>
        </a:fill>
      </a:tcStyle>
    </a:band2H>
    <a:firstCol>
      <a:tcTxStyle b="on" i="on">
        <a:font>
          <a:latin typeface="Times New Roman"/>
          <a:ea typeface="Times New Roman"/>
          <a:cs typeface="Times New Roman"/>
        </a:font>
        <a:srgbClr val="000000"/>
      </a:tcTxStyle>
      <a:tcStyle>
        <a:tcBdr>
          <a:left>
            <a:ln w="12700" cap="flat">
              <a:solidFill>
                <a:srgbClr val="000000"/>
              </a:solidFill>
              <a:prstDash val="solid"/>
              <a:bevel/>
            </a:ln>
          </a:left>
          <a:right>
            <a:ln w="12700" cap="flat">
              <a:solidFill>
                <a:srgbClr val="000000"/>
              </a:solidFill>
              <a:prstDash val="solid"/>
              <a:bevel/>
            </a:ln>
          </a:right>
          <a:top>
            <a:ln w="12700" cap="flat">
              <a:solidFill>
                <a:srgbClr val="000000"/>
              </a:solidFill>
              <a:prstDash val="solid"/>
              <a:bevel/>
            </a:ln>
          </a:top>
          <a:bottom>
            <a:ln w="12700" cap="flat">
              <a:solidFill>
                <a:srgbClr val="000000"/>
              </a:solidFill>
              <a:prstDash val="solid"/>
              <a:bevel/>
            </a:ln>
          </a:bottom>
          <a:insideH>
            <a:ln w="12700" cap="flat">
              <a:solidFill>
                <a:srgbClr val="000000"/>
              </a:solidFill>
              <a:prstDash val="solid"/>
              <a:bevel/>
            </a:ln>
          </a:insideH>
          <a:insideV>
            <a:ln w="12700" cap="flat">
              <a:solidFill>
                <a:srgbClr val="000000"/>
              </a:solidFill>
              <a:prstDash val="solid"/>
              <a:bevel/>
            </a:ln>
          </a:insideV>
        </a:tcBdr>
        <a:fill>
          <a:solidFill>
            <a:srgbClr val="000000">
              <a:alpha val="20000"/>
            </a:srgbClr>
          </a:solidFill>
        </a:fill>
      </a:tcStyle>
    </a:firstCol>
    <a:lastRow>
      <a:tcTxStyle b="on" i="on">
        <a:font>
          <a:latin typeface="Times New Roman"/>
          <a:ea typeface="Times New Roman"/>
          <a:cs typeface="Times New Roman"/>
        </a:font>
        <a:srgbClr val="000000"/>
      </a:tcTxStyle>
      <a:tcStyle>
        <a:tcBdr>
          <a:left>
            <a:ln w="12700" cap="flat">
              <a:solidFill>
                <a:srgbClr val="000000"/>
              </a:solidFill>
              <a:prstDash val="solid"/>
              <a:bevel/>
            </a:ln>
          </a:left>
          <a:right>
            <a:ln w="12700" cap="flat">
              <a:solidFill>
                <a:srgbClr val="000000"/>
              </a:solidFill>
              <a:prstDash val="solid"/>
              <a:bevel/>
            </a:ln>
          </a:right>
          <a:top>
            <a:ln w="50800" cap="flat">
              <a:solidFill>
                <a:srgbClr val="000000"/>
              </a:solidFill>
              <a:prstDash val="solid"/>
              <a:bevel/>
            </a:ln>
          </a:top>
          <a:bottom>
            <a:ln w="12700" cap="flat">
              <a:solidFill>
                <a:srgbClr val="000000"/>
              </a:solidFill>
              <a:prstDash val="solid"/>
              <a:bevel/>
            </a:ln>
          </a:bottom>
          <a:insideH>
            <a:ln w="12700" cap="flat">
              <a:solidFill>
                <a:srgbClr val="000000"/>
              </a:solidFill>
              <a:prstDash val="solid"/>
              <a:bevel/>
            </a:ln>
          </a:insideH>
          <a:insideV>
            <a:ln w="12700" cap="flat">
              <a:solidFill>
                <a:srgbClr val="000000"/>
              </a:solidFill>
              <a:prstDash val="solid"/>
              <a:bevel/>
            </a:ln>
          </a:insideV>
        </a:tcBdr>
        <a:fill>
          <a:noFill/>
        </a:fill>
      </a:tcStyle>
    </a:lastRow>
    <a:firstRow>
      <a:tcTxStyle b="on" i="on">
        <a:font>
          <a:latin typeface="Times New Roman"/>
          <a:ea typeface="Times New Roman"/>
          <a:cs typeface="Times New Roman"/>
        </a:font>
        <a:srgbClr val="000000"/>
      </a:tcTxStyle>
      <a:tcStyle>
        <a:tcBdr>
          <a:left>
            <a:ln w="12700" cap="flat">
              <a:solidFill>
                <a:srgbClr val="000000"/>
              </a:solidFill>
              <a:prstDash val="solid"/>
              <a:bevel/>
            </a:ln>
          </a:left>
          <a:right>
            <a:ln w="12700" cap="flat">
              <a:solidFill>
                <a:srgbClr val="000000"/>
              </a:solidFill>
              <a:prstDash val="solid"/>
              <a:bevel/>
            </a:ln>
          </a:right>
          <a:top>
            <a:ln w="12700" cap="flat">
              <a:solidFill>
                <a:srgbClr val="000000"/>
              </a:solidFill>
              <a:prstDash val="solid"/>
              <a:bevel/>
            </a:ln>
          </a:top>
          <a:bottom>
            <a:ln w="25400" cap="flat">
              <a:solidFill>
                <a:srgbClr val="000000"/>
              </a:solidFill>
              <a:prstDash val="solid"/>
              <a:bevel/>
            </a:ln>
          </a:bottom>
          <a:insideH>
            <a:ln w="12700" cap="flat">
              <a:solidFill>
                <a:srgbClr val="000000"/>
              </a:solidFill>
              <a:prstDash val="solid"/>
              <a:bevel/>
            </a:ln>
          </a:insideH>
          <a:insideV>
            <a:ln w="12700" cap="flat">
              <a:solidFill>
                <a:srgbClr val="000000"/>
              </a:solidFill>
              <a:prstDash val="solid"/>
              <a:bevel/>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showComments="1"/>
</file>

<file path=ppt/_rels/presentation.xml.rels><?xml version="1.0" encoding="UTF-8" standalone="yes"?><Relationships xmlns="http://schemas.openxmlformats.org/package/2006/relationships"><Relationship Id="rId1" Type="http://schemas.openxmlformats.org/officeDocument/2006/relationships/presProps" Target="presProps.xml"/><Relationship Id="rId2" Type="http://schemas.openxmlformats.org/officeDocument/2006/relationships/viewProps" Target="viewProps.xml"/><Relationship Id="rId3" Type="http://schemas.openxmlformats.org/officeDocument/2006/relationships/commentAuthors" Target="commentAuthors.xml"/><Relationship Id="rId4" Type="http://schemas.openxmlformats.org/officeDocument/2006/relationships/tableStyles" Target="tableStyles.xml"/><Relationship Id="rId5" Type="http://schemas.openxmlformats.org/officeDocument/2006/relationships/slideMaster" Target="slideMasters/slideMaster1.xml"/><Relationship Id="rId6" Type="http://schemas.openxmlformats.org/officeDocument/2006/relationships/theme" Target="theme/theme1.xml"/><Relationship Id="rId7" Type="http://schemas.openxmlformats.org/officeDocument/2006/relationships/notesMaster" Target="notesMasters/notesMaster1.xml"/><Relationship Id="rId8" Type="http://schemas.openxmlformats.org/officeDocument/2006/relationships/slide" Target="slides/slide1.xml"/><Relationship Id="rId9" Type="http://schemas.openxmlformats.org/officeDocument/2006/relationships/slide" Target="slides/slide2.xml"/><Relationship Id="rId10" Type="http://schemas.openxmlformats.org/officeDocument/2006/relationships/slide" Target="slides/slide3.xml"/><Relationship Id="rId11" Type="http://schemas.openxmlformats.org/officeDocument/2006/relationships/slide" Target="slides/slide4.xml"/><Relationship Id="rId12" Type="http://schemas.openxmlformats.org/officeDocument/2006/relationships/slide" Target="slides/slide5.xml"/><Relationship Id="rId13" Type="http://schemas.openxmlformats.org/officeDocument/2006/relationships/slide" Target="slides/slide6.xml"/><Relationship Id="rId14" Type="http://schemas.openxmlformats.org/officeDocument/2006/relationships/slide" Target="slides/slide7.xml"/><Relationship Id="rId15" Type="http://schemas.openxmlformats.org/officeDocument/2006/relationships/slide" Target="slides/slide8.xml"/><Relationship Id="rId16" Type="http://schemas.openxmlformats.org/officeDocument/2006/relationships/slide" Target="slides/slide9.xml"/><Relationship Id="rId17" Type="http://schemas.openxmlformats.org/officeDocument/2006/relationships/slide" Target="slides/slide10.xml"/><Relationship Id="rId18" Type="http://schemas.openxmlformats.org/officeDocument/2006/relationships/slide" Target="slides/slide11.xml"/><Relationship Id="rId19" Type="http://schemas.openxmlformats.org/officeDocument/2006/relationships/slide" Target="slides/slide12.xml"/><Relationship Id="rId20" Type="http://schemas.openxmlformats.org/officeDocument/2006/relationships/slide" Target="slides/slide13.xml"/><Relationship Id="rId21" Type="http://schemas.openxmlformats.org/officeDocument/2006/relationships/slide" Target="slides/slide14.xml"/><Relationship Id="rId22" Type="http://schemas.openxmlformats.org/officeDocument/2006/relationships/slide" Target="slides/slide15.xml"/><Relationship Id="rId23" Type="http://schemas.openxmlformats.org/officeDocument/2006/relationships/slide" Target="slides/slide16.xml"/></Relationships>

</file>

<file path=ppt/notesMasters/_rels/notesMaster1.xml.rels><?xml version="1.0" encoding="UTF-8" standalone="yes"?><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Shape 13"/>
          <p:cNvSpPr/>
          <p:nvPr>
            <p:ph type="sldImg"/>
          </p:nvPr>
        </p:nvSpPr>
        <p:spPr>
          <a:xfrm>
            <a:off x="1143000" y="685800"/>
            <a:ext cx="4572000" cy="3429000"/>
          </a:xfrm>
          <a:prstGeom prst="rect">
            <a:avLst/>
          </a:prstGeom>
        </p:spPr>
        <p:txBody>
          <a:bodyPr/>
          <a:lstStyle/>
          <a:p>
            <a:pPr lvl="0"/>
          </a:p>
        </p:txBody>
      </p:sp>
      <p:sp>
        <p:nvSpPr>
          <p:cNvPr id="14" name="Shape 14"/>
          <p:cNvSpPr/>
          <p:nvPr>
            <p:ph type="body" sz="quarter" idx="1"/>
          </p:nvPr>
        </p:nvSpPr>
        <p:spPr>
          <a:xfrm>
            <a:off x="914400" y="4343400"/>
            <a:ext cx="5029200" cy="4114800"/>
          </a:xfrm>
          <a:prstGeom prst="rect">
            <a:avLst/>
          </a:prstGeom>
        </p:spPr>
        <p:txBody>
          <a:bodyPr/>
          <a:lstStyle/>
          <a:p>
            <a:pPr lvl="0"/>
          </a:p>
        </p:txBody>
      </p:sp>
    </p:spTree>
  </p:cSld>
  <p:clrMap bg1="lt1" tx1="dk1" bg2="lt2" tx2="dk2" accent1="accent1" accent2="accent2" accent3="accent3" accent4="accent4" accent5="accent5" accent6="accent6" hlink="hlink" folHlink="folHlink"/>
  <p:notesStyle>
    <a:lvl1pPr defTabSz="457200">
      <a:lnSpc>
        <a:spcPct val="125000"/>
      </a:lnSpc>
      <a:defRPr sz="2400">
        <a:latin typeface="+mj-lt"/>
        <a:ea typeface="+mj-ea"/>
        <a:cs typeface="+mj-cs"/>
        <a:sym typeface="Avenir Roman"/>
      </a:defRPr>
    </a:lvl1pPr>
    <a:lvl2pPr indent="228600" defTabSz="457200">
      <a:lnSpc>
        <a:spcPct val="125000"/>
      </a:lnSpc>
      <a:defRPr sz="2400">
        <a:latin typeface="+mj-lt"/>
        <a:ea typeface="+mj-ea"/>
        <a:cs typeface="+mj-cs"/>
        <a:sym typeface="Avenir Roman"/>
      </a:defRPr>
    </a:lvl2pPr>
    <a:lvl3pPr indent="457200" defTabSz="457200">
      <a:lnSpc>
        <a:spcPct val="125000"/>
      </a:lnSpc>
      <a:defRPr sz="2400">
        <a:latin typeface="+mj-lt"/>
        <a:ea typeface="+mj-ea"/>
        <a:cs typeface="+mj-cs"/>
        <a:sym typeface="Avenir Roman"/>
      </a:defRPr>
    </a:lvl3pPr>
    <a:lvl4pPr indent="685800" defTabSz="457200">
      <a:lnSpc>
        <a:spcPct val="125000"/>
      </a:lnSpc>
      <a:defRPr sz="2400">
        <a:latin typeface="+mj-lt"/>
        <a:ea typeface="+mj-ea"/>
        <a:cs typeface="+mj-cs"/>
        <a:sym typeface="Avenir Roman"/>
      </a:defRPr>
    </a:lvl4pPr>
    <a:lvl5pPr indent="914400" defTabSz="457200">
      <a:lnSpc>
        <a:spcPct val="125000"/>
      </a:lnSpc>
      <a:defRPr sz="2400">
        <a:latin typeface="+mj-lt"/>
        <a:ea typeface="+mj-ea"/>
        <a:cs typeface="+mj-cs"/>
        <a:sym typeface="Avenir Roman"/>
      </a:defRPr>
    </a:lvl5pPr>
    <a:lvl6pPr indent="1143000" defTabSz="457200">
      <a:lnSpc>
        <a:spcPct val="125000"/>
      </a:lnSpc>
      <a:defRPr sz="2400">
        <a:latin typeface="+mj-lt"/>
        <a:ea typeface="+mj-ea"/>
        <a:cs typeface="+mj-cs"/>
        <a:sym typeface="Avenir Roman"/>
      </a:defRPr>
    </a:lvl6pPr>
    <a:lvl7pPr indent="1371600" defTabSz="457200">
      <a:lnSpc>
        <a:spcPct val="125000"/>
      </a:lnSpc>
      <a:defRPr sz="2400">
        <a:latin typeface="+mj-lt"/>
        <a:ea typeface="+mj-ea"/>
        <a:cs typeface="+mj-cs"/>
        <a:sym typeface="Avenir Roman"/>
      </a:defRPr>
    </a:lvl7pPr>
    <a:lvl8pPr indent="1600200" defTabSz="457200">
      <a:lnSpc>
        <a:spcPct val="125000"/>
      </a:lnSpc>
      <a:defRPr sz="2400">
        <a:latin typeface="+mj-lt"/>
        <a:ea typeface="+mj-ea"/>
        <a:cs typeface="+mj-cs"/>
        <a:sym typeface="Avenir Roman"/>
      </a:defRPr>
    </a:lvl8pPr>
    <a:lvl9pPr indent="1828800" defTabSz="457200">
      <a:lnSpc>
        <a:spcPct val="125000"/>
      </a:lnSpc>
      <a:defRPr sz="2400">
        <a:latin typeface="+mj-lt"/>
        <a:ea typeface="+mj-ea"/>
        <a:cs typeface="+mj-cs"/>
        <a:sym typeface="Avenir Roman"/>
      </a:defRPr>
    </a:lvl9pPr>
  </p:notesStyle>
</p:notesMaster>
</file>

<file path=ppt/notesSlides/_rels/notesSlide1.xml.rels><?xml version="1.0" encoding="UTF-8" standalone="yes"?><Relationships xmlns="http://schemas.openxmlformats.org/package/2006/relationships"><Relationship Id="rId1" Type="http://schemas.openxmlformats.org/officeDocument/2006/relationships/slide" Target="../slides/slide2.xml"/><Relationship Id="rId2" Type="http://schemas.openxmlformats.org/officeDocument/2006/relationships/notesMaster" Target="../notesMasters/notesMaster1.xml"/></Relationships>

</file>

<file path=ppt/notesSlides/_rels/notesSlide2.xml.rels><?xml version="1.0" encoding="UTF-8" standalone="yes"?><Relationships xmlns="http://schemas.openxmlformats.org/package/2006/relationships"><Relationship Id="rId1" Type="http://schemas.openxmlformats.org/officeDocument/2006/relationships/slide" Target="../slides/slide11.xml"/><Relationship Id="rId2" Type="http://schemas.openxmlformats.org/officeDocument/2006/relationships/notesMaster" Target="../notesMasters/notesMaster1.xml"/><Relationship Id="rId3" Type="http://schemas.openxmlformats.org/officeDocument/2006/relationships/hyperlink" Target="http://www.youtube.com/watch?v=Nr8r09c8ogg" TargetMode="External"/></Relationships>

</file>

<file path=ppt/notesSlides/_rels/notesSlide3.xml.rels><?xml version="1.0" encoding="UTF-8" standalone="yes"?><Relationships xmlns="http://schemas.openxmlformats.org/package/2006/relationships"><Relationship Id="rId1" Type="http://schemas.openxmlformats.org/officeDocument/2006/relationships/slide" Target="../slides/slide13.xml"/><Relationship Id="rId2" Type="http://schemas.openxmlformats.org/officeDocument/2006/relationships/notesMaster" Target="../notesMasters/notesMaster1.xml"/><Relationship Id="rId3" Type="http://schemas.openxmlformats.org/officeDocument/2006/relationships/hyperlink" Target="http://ifanboy.com/wp-content/uploads/2011/10/The-Shadow-Alex-Ross-Cover-1.jpg" TargetMode="External"/></Relationships>

</file>

<file path=ppt/notesSlides/_rels/notesSlide4.xml.rels><?xml version="1.0" encoding="UTF-8" standalone="yes"?><Relationships xmlns="http://schemas.openxmlformats.org/package/2006/relationships"><Relationship Id="rId1" Type="http://schemas.openxmlformats.org/officeDocument/2006/relationships/slide" Target="../slides/slide14.xml"/><Relationship Id="rId2"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3" name="Shape 23"/>
          <p:cNvSpPr/>
          <p:nvPr>
            <p:ph type="sldImg"/>
          </p:nvPr>
        </p:nvSpPr>
        <p:spPr>
          <a:prstGeom prst="rect">
            <a:avLst/>
          </a:prstGeom>
        </p:spPr>
        <p:txBody>
          <a:bodyPr/>
          <a:lstStyle/>
          <a:p>
            <a:pPr lvl="0"/>
          </a:p>
        </p:txBody>
      </p:sp>
      <p:sp>
        <p:nvSpPr>
          <p:cNvPr id="24" name="Shape 24"/>
          <p:cNvSpPr/>
          <p:nvPr>
            <p:ph type="body" sz="quarter" idx="1"/>
          </p:nvPr>
        </p:nvSpPr>
        <p:spPr>
          <a:prstGeom prst="rect">
            <a:avLst/>
          </a:prstGeom>
        </p:spPr>
        <p:txBody>
          <a:bodyPr/>
          <a:lstStyle/>
          <a:p>
            <a:pPr lvl="0">
              <a:defRPr sz="1800"/>
            </a:pPr>
            <a:r>
              <a:rPr sz="2400"/>
              <a:t>Attribution condition: You must indicate that derivative work</a:t>
            </a:r>
            <a:endParaRPr sz="2400"/>
          </a:p>
          <a:p>
            <a:pPr lvl="0">
              <a:defRPr sz="1800"/>
            </a:pPr>
            <a:r>
              <a:rPr sz="2400"/>
              <a:t>"Is derived from Xeno Kovah's ‘Intro x86-64’ class, available at http://OpenSecurityTraining.info/IntroX86-64.html"</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77" name="Shape 77"/>
          <p:cNvSpPr/>
          <p:nvPr>
            <p:ph type="sldImg"/>
          </p:nvPr>
        </p:nvSpPr>
        <p:spPr>
          <a:prstGeom prst="rect">
            <a:avLst/>
          </a:prstGeom>
        </p:spPr>
        <p:txBody>
          <a:bodyPr/>
          <a:lstStyle/>
          <a:p>
            <a:pPr lvl="0"/>
          </a:p>
        </p:txBody>
      </p:sp>
      <p:sp>
        <p:nvSpPr>
          <p:cNvPr id="78" name="Shape 78"/>
          <p:cNvSpPr/>
          <p:nvPr>
            <p:ph type="body" sz="quarter" idx="1"/>
          </p:nvPr>
        </p:nvSpPr>
        <p:spPr>
          <a:prstGeom prst="rect">
            <a:avLst/>
          </a:prstGeom>
        </p:spPr>
        <p:txBody>
          <a:bodyPr/>
          <a:lstStyle>
            <a:lvl1pPr>
              <a:defRPr u="sng">
                <a:solidFill>
                  <a:srgbClr val="CCCCFF"/>
                </a:solidFill>
                <a:uFill>
                  <a:solidFill>
                    <a:srgbClr val="CCCCFF"/>
                  </a:solidFill>
                </a:uFill>
                <a:hlinkClick r:id="rId3" invalidUrl="" action="" tgtFrame="" tooltip="" history="1" highlightClick="0" endSnd="0"/>
              </a:defRPr>
            </a:lvl1pPr>
          </a:lstStyle>
          <a:p>
            <a:pPr lvl="0">
              <a:defRPr sz="1800" u="none">
                <a:solidFill>
                  <a:srgbClr val="000000"/>
                </a:solidFill>
                <a:uFillTx/>
              </a:defRPr>
            </a:pPr>
            <a:r>
              <a:rPr sz="2400" u="sng">
                <a:solidFill>
                  <a:srgbClr val="CCCCFF"/>
                </a:solidFill>
                <a:uFill>
                  <a:solidFill>
                    <a:srgbClr val="CCCCFF"/>
                  </a:solidFill>
                </a:uFill>
                <a:hlinkClick r:id="rId3" invalidUrl="" action="" tgtFrame="" tooltip="" history="1" highlightClick="0" endSnd="0"/>
              </a:rPr>
              <a:t>http://www.youtube.com/watch?v=Nr8r09c8ogg</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95" name="Shape 95"/>
          <p:cNvSpPr/>
          <p:nvPr>
            <p:ph type="sldImg"/>
          </p:nvPr>
        </p:nvSpPr>
        <p:spPr>
          <a:prstGeom prst="rect">
            <a:avLst/>
          </a:prstGeom>
        </p:spPr>
        <p:txBody>
          <a:bodyPr/>
          <a:lstStyle/>
          <a:p>
            <a:pPr lvl="0"/>
          </a:p>
        </p:txBody>
      </p:sp>
      <p:sp>
        <p:nvSpPr>
          <p:cNvPr id="96" name="Shape 96"/>
          <p:cNvSpPr/>
          <p:nvPr>
            <p:ph type="body" sz="quarter" idx="1"/>
          </p:nvPr>
        </p:nvSpPr>
        <p:spPr>
          <a:prstGeom prst="rect">
            <a:avLst/>
          </a:prstGeom>
        </p:spPr>
        <p:txBody>
          <a:bodyPr/>
          <a:lstStyle>
            <a:lvl1pPr>
              <a:defRPr u="sng">
                <a:solidFill>
                  <a:srgbClr val="CCCCFF"/>
                </a:solidFill>
                <a:uFill>
                  <a:solidFill>
                    <a:srgbClr val="CCCCFF"/>
                  </a:solidFill>
                </a:uFill>
                <a:hlinkClick r:id="rId3" invalidUrl="" action="" tgtFrame="" tooltip="" history="1" highlightClick="0" endSnd="0"/>
              </a:defRPr>
            </a:lvl1pPr>
          </a:lstStyle>
          <a:p>
            <a:pPr lvl="0">
              <a:defRPr sz="1800" u="none">
                <a:solidFill>
                  <a:srgbClr val="000000"/>
                </a:solidFill>
                <a:uFillTx/>
              </a:defRPr>
            </a:pPr>
            <a:r>
              <a:rPr sz="2400" u="sng">
                <a:solidFill>
                  <a:srgbClr val="CCCCFF"/>
                </a:solidFill>
                <a:uFill>
                  <a:solidFill>
                    <a:srgbClr val="CCCCFF"/>
                  </a:solidFill>
                </a:uFill>
                <a:hlinkClick r:id="rId3" invalidUrl="" action="" tgtFrame="" tooltip="" history="1" highlightClick="0" endSnd="0"/>
              </a:rPr>
              <a:t>http://ifanboy.com/wp-content/uploads/2011/10/The-Shadow-Alex-Ross-Cover-1.jpg</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02" name="Shape 102"/>
          <p:cNvSpPr/>
          <p:nvPr>
            <p:ph type="sldImg"/>
          </p:nvPr>
        </p:nvSpPr>
        <p:spPr>
          <a:prstGeom prst="rect">
            <a:avLst/>
          </a:prstGeom>
        </p:spPr>
        <p:txBody>
          <a:bodyPr/>
          <a:lstStyle/>
          <a:p>
            <a:pPr lvl="0"/>
          </a:p>
        </p:txBody>
      </p:sp>
      <p:sp>
        <p:nvSpPr>
          <p:cNvPr id="103" name="Shape 103"/>
          <p:cNvSpPr/>
          <p:nvPr>
            <p:ph type="body" sz="quarter" idx="1"/>
          </p:nvPr>
        </p:nvSpPr>
        <p:spPr>
          <a:prstGeom prst="rect">
            <a:avLst/>
          </a:prstGeom>
        </p:spPr>
        <p:txBody>
          <a:bodyPr/>
          <a:lstStyle/>
          <a:p>
            <a:pPr lvl="0">
              <a:defRPr sz="1800"/>
            </a:pPr>
            <a:r>
              <a:rPr sz="2400"/>
              <a:t>You can confirm that the typical sub rsp, 0x28 that you see is due to shadow space reservation by just changing func() to only take 4 parameters instead of 5, and seeing that it only reserves 0x28 again instead of 0x38 like seen here. But if you then add a local variable, which should technically fit in the reserved stack space (just like this 5th parameter should have), it will again bump it up to 0x38. Still not sure what’s up with the over-allocation of stack space in general (possibly just 0x10 alignment)… </a:t>
            </a:r>
          </a:p>
        </p:txBody>
      </p:sp>
    </p:spTree>
  </p:cSld>
  <p:clrMapOvr>
    <a:masterClrMapping/>
  </p:clrMapOvr>
</p:notes>
</file>

<file path=ppt/slideLayouts/_rels/slideLayout1.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x" showMasterSp="1" showMasterPhAnim="1">
  <p:cSld name="Default">
    <p:spTree>
      <p:nvGrpSpPr>
        <p:cNvPr id="1" name=""/>
        <p:cNvGrpSpPr/>
        <p:nvPr/>
      </p:nvGrpSpPr>
      <p:grpSpPr>
        <a:xfrm>
          <a:off x="0" y="0"/>
          <a:ext cx="0" cy="0"/>
          <a:chOff x="0" y="0"/>
          <a:chExt cx="0" cy="0"/>
        </a:xfrm>
      </p:grpSpPr>
      <p:sp>
        <p:nvSpPr>
          <p:cNvPr id="6" name="Shape 6"/>
          <p:cNvSpPr/>
          <p:nvPr>
            <p:ph type="sldNum" sz="quarter" idx="2"/>
          </p:nvPr>
        </p:nvSpPr>
        <p:spPr>
          <a:prstGeom prst="rect">
            <a:avLst/>
          </a:prstGeom>
        </p:spPr>
        <p:txBody>
          <a:bodyPr/>
          <a:lstStyle>
            <a:lvl1pPr>
              <a:tabLst>
                <a:tab pos="914400" algn="l"/>
                <a:tab pos="1828800" algn="l"/>
                <a:tab pos="2743200" algn="l"/>
                <a:tab pos="3657600" algn="l"/>
                <a:tab pos="4572000" algn="l"/>
                <a:tab pos="5486400" algn="l"/>
                <a:tab pos="6400800" algn="l"/>
                <a:tab pos="7315200" algn="l"/>
                <a:tab pos="8229600" algn="l"/>
                <a:tab pos="9144000" algn="l"/>
                <a:tab pos="10058400" algn="l"/>
              </a:tabLst>
            </a:lvl1pPr>
          </a:lstStyle>
          <a:p>
            <a:pPr lvl="0"/>
            <a:fld id="{86CB4B4D-7CA3-9044-876B-883B54F8677D}" type="slidenum"/>
          </a:p>
        </p:txBody>
      </p:sp>
    </p:spTree>
  </p:cSld>
  <p:clrMapOvr>
    <a:masterClrMapping/>
  </p:clrMapOvr>
  <p:transition spd="med" advClick="1"/>
</p:sldLayout>
</file>

<file path=ppt/slideLayouts/slideLayout2.xml><?xml version="1.0" encoding="utf-8"?>
<p:sldLayout xmlns:a="http://schemas.openxmlformats.org/drawingml/2006/main" xmlns:r="http://schemas.openxmlformats.org/officeDocument/2006/relationships" xmlns:p="http://schemas.openxmlformats.org/presentationml/2006/main" type="tx" showMasterSp="1" showMasterPhAnim="1">
  <p:cSld name="Default">
    <p:spTree>
      <p:nvGrpSpPr>
        <p:cNvPr id="1" name=""/>
        <p:cNvGrpSpPr/>
        <p:nvPr/>
      </p:nvGrpSpPr>
      <p:grpSpPr>
        <a:xfrm>
          <a:off x="0" y="0"/>
          <a:ext cx="0" cy="0"/>
          <a:chOff x="0" y="0"/>
          <a:chExt cx="0" cy="0"/>
        </a:xfrm>
      </p:grpSpPr>
      <p:sp>
        <p:nvSpPr>
          <p:cNvPr id="8" name="Shape 8"/>
          <p:cNvSpPr/>
          <p:nvPr>
            <p:ph type="sldNum" sz="quarter" idx="2"/>
          </p:nvPr>
        </p:nvSpPr>
        <p:spPr>
          <a:prstGeom prst="rect">
            <a:avLst/>
          </a:prstGeom>
        </p:spPr>
        <p:txBody>
          <a:bodyPr/>
          <a:lstStyle>
            <a:lvl1pPr>
              <a:tabLst>
                <a:tab pos="914400" algn="l"/>
                <a:tab pos="1828800" algn="l"/>
                <a:tab pos="2743200" algn="l"/>
                <a:tab pos="3657600" algn="l"/>
                <a:tab pos="4572000" algn="l"/>
                <a:tab pos="5486400" algn="l"/>
                <a:tab pos="6400800" algn="l"/>
                <a:tab pos="7315200" algn="l"/>
                <a:tab pos="8229600" algn="l"/>
                <a:tab pos="9144000" algn="l"/>
                <a:tab pos="10058400" algn="l"/>
              </a:tabLst>
            </a:lvl1pPr>
          </a:lstStyle>
          <a:p>
            <a:pPr lvl="0"/>
            <a:fld id="{86CB4B4D-7CA3-9044-876B-883B54F8677D}" type="slidenum"/>
          </a:p>
        </p:txBody>
      </p:sp>
      <p:sp>
        <p:nvSpPr>
          <p:cNvPr id="9" name="Shape 9"/>
          <p:cNvSpPr/>
          <p:nvPr>
            <p:ph type="title"/>
          </p:nvPr>
        </p:nvSpPr>
        <p:spPr>
          <a:prstGeom prst="rect">
            <a:avLst/>
          </a:prstGeom>
        </p:spPr>
        <p:txBody>
          <a:bodyPr/>
          <a:lstStyle/>
          <a:p>
            <a:pPr lvl="0">
              <a:defRPr sz="1800"/>
            </a:pPr>
            <a:r>
              <a:rPr sz="4400"/>
              <a:t>Title Text</a:t>
            </a:r>
          </a:p>
        </p:txBody>
      </p:sp>
      <p:sp>
        <p:nvSpPr>
          <p:cNvPr id="10" name="Shape 10"/>
          <p:cNvSpPr/>
          <p:nvPr>
            <p:ph type="body" idx="1"/>
          </p:nvPr>
        </p:nvSpPr>
        <p:spPr>
          <a:prstGeom prst="rect">
            <a:avLst/>
          </a:prstGeom>
        </p:spPr>
        <p:txBody>
          <a:bodyPr/>
          <a:lstStyle/>
          <a:p>
            <a:pPr lvl="0">
              <a:defRPr sz="1800"/>
            </a:pPr>
            <a:r>
              <a:rPr sz="3200"/>
              <a:t>Body Level One</a:t>
            </a:r>
            <a:endParaRPr sz="3200"/>
          </a:p>
          <a:p>
            <a:pPr lvl="1">
              <a:defRPr sz="1800"/>
            </a:pPr>
            <a:r>
              <a:rPr sz="3200"/>
              <a:t>Body Level Two</a:t>
            </a:r>
            <a:endParaRPr sz="3200"/>
          </a:p>
          <a:p>
            <a:pPr lvl="2">
              <a:defRPr sz="1800"/>
            </a:pPr>
            <a:r>
              <a:rPr sz="3200"/>
              <a:t>Body Level Three</a:t>
            </a:r>
            <a:endParaRPr sz="3200"/>
          </a:p>
          <a:p>
            <a:pPr lvl="3">
              <a:defRPr sz="1800"/>
            </a:pPr>
            <a:r>
              <a:rPr sz="3200"/>
              <a:t>Body Level Four</a:t>
            </a:r>
            <a:endParaRPr sz="3200"/>
          </a:p>
          <a:p>
            <a:pPr lvl="4">
              <a:defRPr sz="1800"/>
            </a:pPr>
            <a:r>
              <a:rPr sz="3200"/>
              <a:t>Body Level Five</a:t>
            </a:r>
          </a:p>
        </p:txBody>
      </p:sp>
    </p:spTree>
  </p:cSld>
  <p:clrMapOvr>
    <a:masterClrMapping/>
  </p:clrMapOvr>
  <p:transition spd="med" advClick="1"/>
</p:sldLayout>
</file>

<file path=ppt/slideLayouts/slideLayout3.xml><?xml version="1.0" encoding="utf-8"?>
<p:sldLayout xmlns:a="http://schemas.openxmlformats.org/drawingml/2006/main" xmlns:r="http://schemas.openxmlformats.org/officeDocument/2006/relationships" xmlns:p="http://schemas.openxmlformats.org/presentationml/2006/main" type="tx" showMasterSp="1" showMasterPhAnim="1">
  <p:cSld name="Default">
    <p:spTree>
      <p:nvGrpSpPr>
        <p:cNvPr id="1" name=""/>
        <p:cNvGrpSpPr/>
        <p:nvPr/>
      </p:nvGrpSpPr>
      <p:grpSpPr>
        <a:xfrm>
          <a:off x="0" y="0"/>
          <a:ext cx="0" cy="0"/>
          <a:chOff x="0" y="0"/>
          <a:chExt cx="0" cy="0"/>
        </a:xfrm>
      </p:grpSpPr>
      <p:sp>
        <p:nvSpPr>
          <p:cNvPr id="12" name="Shape 12"/>
          <p:cNvSpPr/>
          <p:nvPr>
            <p:ph type="sldNum" sz="quarter" idx="2"/>
          </p:nvPr>
        </p:nvSpPr>
        <p:spPr>
          <a:xfrm>
            <a:off x="6553200" y="6248400"/>
            <a:ext cx="1903413" cy="439229"/>
          </a:xfrm>
          <a:prstGeom prst="rect">
            <a:avLst/>
          </a:prstGeom>
        </p:spPr>
        <p:txBody>
          <a:bodyPr lIns="0" tIns="0" rIns="0" bIns="0"/>
          <a:lstStyle>
            <a:lvl1pPr>
              <a:tabLst>
                <a:tab pos="914400" algn="l"/>
                <a:tab pos="1828800" algn="l"/>
                <a:tab pos="2743200" algn="l"/>
                <a:tab pos="3657600" algn="l"/>
                <a:tab pos="4572000" algn="l"/>
                <a:tab pos="5486400" algn="l"/>
                <a:tab pos="6400800" algn="l"/>
                <a:tab pos="7315200" algn="l"/>
                <a:tab pos="8229600" algn="l"/>
                <a:tab pos="9144000" algn="l"/>
                <a:tab pos="10058400" algn="l"/>
              </a:tabLst>
            </a:lvl1pPr>
          </a:lstStyle>
          <a:p>
            <a:pPr lvl="0"/>
            <a:fld id="{86CB4B4D-7CA3-9044-876B-883B54F8677D}" type="slidenum"/>
          </a:p>
        </p:txBody>
      </p:sp>
    </p:spTree>
  </p:cSld>
  <p:clrMapOvr>
    <a:masterClrMapping/>
  </p:clrMapOvr>
  <p:transition spd="med" advClick="1"/>
</p:sldLayout>
</file>

<file path=ppt/slideMasters/_rels/slideMaster1.xml.rels><?xml version="1.0" encoding="UTF-8" standalone="yes"?><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p:bgPr>
    </p:bg>
    <p:spTree>
      <p:nvGrpSpPr>
        <p:cNvPr id="1" name=""/>
        <p:cNvGrpSpPr/>
        <p:nvPr/>
      </p:nvGrpSpPr>
      <p:grpSpPr>
        <a:xfrm>
          <a:off x="0" y="0"/>
          <a:ext cx="0" cy="0"/>
          <a:chOff x="0" y="0"/>
          <a:chExt cx="0" cy="0"/>
        </a:xfrm>
      </p:grpSpPr>
      <p:sp>
        <p:nvSpPr>
          <p:cNvPr id="2" name="Shape 2"/>
          <p:cNvSpPr/>
          <p:nvPr>
            <p:ph type="sldNum" sz="quarter" idx="2"/>
          </p:nvPr>
        </p:nvSpPr>
        <p:spPr>
          <a:xfrm>
            <a:off x="7223125" y="6397625"/>
            <a:ext cx="1903413" cy="439229"/>
          </a:xfrm>
          <a:prstGeom prst="rect">
            <a:avLst/>
          </a:prstGeom>
          <a:ln w="12700">
            <a:miter lim="400000"/>
          </a:ln>
        </p:spPr>
        <p:txBody>
          <a:bodyPr lIns="46799" tIns="46799" rIns="46799" bIns="46799">
            <a:spAutoFit/>
          </a:bodyPr>
          <a:lstStyle>
            <a:lvl1pPr>
              <a:tabLst>
                <a:tab pos="914400" algn="l"/>
                <a:tab pos="1828800" algn="l"/>
                <a:tab pos="2743200" algn="l"/>
                <a:tab pos="3657600" algn="l"/>
                <a:tab pos="4572000" algn="l"/>
                <a:tab pos="5486400" algn="l"/>
                <a:tab pos="6400800" algn="l"/>
                <a:tab pos="7315200" algn="l"/>
                <a:tab pos="8229600" algn="l"/>
                <a:tab pos="9144000" algn="l"/>
                <a:tab pos="10058400" algn="l"/>
              </a:tabLst>
              <a:defRPr>
                <a:latin typeface="Arial"/>
                <a:ea typeface="Arial"/>
                <a:cs typeface="Arial"/>
                <a:sym typeface="Arial"/>
              </a:defRPr>
            </a:lvl1pPr>
          </a:lstStyle>
          <a:p>
            <a:pPr lvl="0"/>
            <a:fld id="{86CB4B4D-7CA3-9044-876B-883B54F8677D}" type="slidenum"/>
          </a:p>
        </p:txBody>
      </p:sp>
      <p:sp>
        <p:nvSpPr>
          <p:cNvPr id="3" name="Shape 3"/>
          <p:cNvSpPr/>
          <p:nvPr>
            <p:ph type="title"/>
          </p:nvPr>
        </p:nvSpPr>
        <p:spPr>
          <a:xfrm>
            <a:off x="685800" y="1844675"/>
            <a:ext cx="7772400" cy="2041525"/>
          </a:xfrm>
          <a:prstGeom prst="rect">
            <a:avLst/>
          </a:prstGeom>
          <a:ln w="12700">
            <a:miter lim="400000"/>
          </a:ln>
          <a:extLst>
            <a:ext uri="{C572A759-6A51-4108-AA02-DFA0A04FC94B}">
              <ma14:wrappingTextBoxFlag xmlns:ma14="http://schemas.microsoft.com/office/mac/drawingml/2011/main" val="1"/>
            </a:ext>
          </a:extLst>
        </p:spPr>
        <p:txBody>
          <a:bodyPr lIns="46799" tIns="46799" rIns="46799" bIns="46799" anchor="ctr"/>
          <a:lstStyle/>
          <a:p>
            <a:pPr lvl="0">
              <a:defRPr sz="1800"/>
            </a:pPr>
            <a:r>
              <a:rPr sz="4400"/>
              <a:t>Title Text</a:t>
            </a:r>
          </a:p>
        </p:txBody>
      </p:sp>
      <p:sp>
        <p:nvSpPr>
          <p:cNvPr id="4" name="Shape 4"/>
          <p:cNvSpPr/>
          <p:nvPr>
            <p:ph type="body" idx="1"/>
          </p:nvPr>
        </p:nvSpPr>
        <p:spPr>
          <a:xfrm>
            <a:off x="1371600" y="3886200"/>
            <a:ext cx="6400800" cy="2971800"/>
          </a:xfrm>
          <a:prstGeom prst="rect">
            <a:avLst/>
          </a:prstGeom>
          <a:ln w="12700">
            <a:miter lim="400000"/>
          </a:ln>
          <a:extLst>
            <a:ext uri="{C572A759-6A51-4108-AA02-DFA0A04FC94B}">
              <ma14:wrappingTextBoxFlag xmlns:ma14="http://schemas.microsoft.com/office/mac/drawingml/2011/main" val="1"/>
            </a:ext>
          </a:extLst>
        </p:spPr>
        <p:txBody>
          <a:bodyPr lIns="46799" tIns="46799" rIns="46799" bIns="46799"/>
          <a:lstStyle/>
          <a:p>
            <a:pPr lvl="0">
              <a:defRPr sz="1800"/>
            </a:pPr>
            <a:r>
              <a:rPr sz="3200"/>
              <a:t>Body Level One</a:t>
            </a:r>
            <a:endParaRPr sz="3200"/>
          </a:p>
          <a:p>
            <a:pPr lvl="1">
              <a:defRPr sz="1800"/>
            </a:pPr>
            <a:r>
              <a:rPr sz="3200"/>
              <a:t>Body Level Two</a:t>
            </a:r>
            <a:endParaRPr sz="3200"/>
          </a:p>
          <a:p>
            <a:pPr lvl="2">
              <a:defRPr sz="1800"/>
            </a:pPr>
            <a:r>
              <a:rPr sz="3200"/>
              <a:t>Body Level Three</a:t>
            </a:r>
            <a:endParaRPr sz="3200"/>
          </a:p>
          <a:p>
            <a:pPr lvl="3">
              <a:defRPr sz="1800"/>
            </a:pPr>
            <a:r>
              <a:rPr sz="3200"/>
              <a:t>Body Level Four</a:t>
            </a:r>
            <a:endParaRPr sz="3200"/>
          </a:p>
          <a:p>
            <a:pPr lvl="4">
              <a:defRPr sz="1800"/>
            </a:pPr>
            <a:r>
              <a:rPr sz="3200"/>
              <a:t>Body Level Five</a:t>
            </a:r>
          </a:p>
        </p:txBody>
      </p:sp>
    </p:spTree>
  </p:cSld>
  <p:clrMap bg1="lt1" tx1="dk1" bg2="lt2" tx2="dk2" accent1="accent1" accent2="accent2" accent3="accent3" accent4="accent4" accent5="accent5" accent6="accent6" hlink="hlink" folHlink="folHlink"/>
  <p:sldLayoutIdLst>
    <p:sldLayoutId id="2147483649" r:id="rId2"/>
    <p:sldLayoutId id="2147483650" r:id="rId3"/>
    <p:sldLayoutId id="2147483651" r:id="rId4"/>
  </p:sldLayoutIdLst>
  <p:transition spd="med" advClick="1"/>
  <p:txStyles>
    <p:titleStyle>
      <a:lvl1pPr algn="ctr" defTabSz="457200">
        <a:defRPr sz="4400">
          <a:latin typeface="Arial"/>
          <a:ea typeface="Arial"/>
          <a:cs typeface="Arial"/>
          <a:sym typeface="Arial"/>
        </a:defRPr>
      </a:lvl1pPr>
      <a:lvl2pPr algn="ctr" defTabSz="457200">
        <a:defRPr sz="4400">
          <a:latin typeface="Arial"/>
          <a:ea typeface="Arial"/>
          <a:cs typeface="Arial"/>
          <a:sym typeface="Arial"/>
        </a:defRPr>
      </a:lvl2pPr>
      <a:lvl3pPr algn="ctr" defTabSz="457200">
        <a:defRPr sz="4400">
          <a:latin typeface="Arial"/>
          <a:ea typeface="Arial"/>
          <a:cs typeface="Arial"/>
          <a:sym typeface="Arial"/>
        </a:defRPr>
      </a:lvl3pPr>
      <a:lvl4pPr algn="ctr" defTabSz="457200">
        <a:defRPr sz="4400">
          <a:latin typeface="Arial"/>
          <a:ea typeface="Arial"/>
          <a:cs typeface="Arial"/>
          <a:sym typeface="Arial"/>
        </a:defRPr>
      </a:lvl4pPr>
      <a:lvl5pPr algn="ctr" defTabSz="457200">
        <a:defRPr sz="4400">
          <a:latin typeface="Arial"/>
          <a:ea typeface="Arial"/>
          <a:cs typeface="Arial"/>
          <a:sym typeface="Arial"/>
        </a:defRPr>
      </a:lvl5pPr>
      <a:lvl6pPr indent="457200" algn="ctr" defTabSz="457200">
        <a:defRPr sz="4400">
          <a:latin typeface="Arial"/>
          <a:ea typeface="Arial"/>
          <a:cs typeface="Arial"/>
          <a:sym typeface="Arial"/>
        </a:defRPr>
      </a:lvl6pPr>
      <a:lvl7pPr indent="914400" algn="ctr" defTabSz="457200">
        <a:defRPr sz="4400">
          <a:latin typeface="Arial"/>
          <a:ea typeface="Arial"/>
          <a:cs typeface="Arial"/>
          <a:sym typeface="Arial"/>
        </a:defRPr>
      </a:lvl7pPr>
      <a:lvl8pPr indent="1371600" algn="ctr" defTabSz="457200">
        <a:defRPr sz="4400">
          <a:latin typeface="Arial"/>
          <a:ea typeface="Arial"/>
          <a:cs typeface="Arial"/>
          <a:sym typeface="Arial"/>
        </a:defRPr>
      </a:lvl8pPr>
      <a:lvl9pPr indent="1828800" algn="ctr" defTabSz="457200">
        <a:defRPr sz="4400">
          <a:latin typeface="Arial"/>
          <a:ea typeface="Arial"/>
          <a:cs typeface="Arial"/>
          <a:sym typeface="Arial"/>
        </a:defRPr>
      </a:lvl9pPr>
    </p:titleStyle>
    <p:bodyStyle>
      <a:lvl1pPr marL="342900" indent="-342900" algn="ctr" defTabSz="457200">
        <a:spcBef>
          <a:spcPts val="800"/>
        </a:spcBef>
        <a:defRPr sz="3200">
          <a:latin typeface="Arial"/>
          <a:ea typeface="Arial"/>
          <a:cs typeface="Arial"/>
          <a:sym typeface="Arial"/>
        </a:defRPr>
      </a:lvl1pPr>
      <a:lvl2pPr marL="342900" indent="114300" algn="ctr" defTabSz="457200">
        <a:spcBef>
          <a:spcPts val="800"/>
        </a:spcBef>
        <a:defRPr sz="3200">
          <a:latin typeface="Arial"/>
          <a:ea typeface="Arial"/>
          <a:cs typeface="Arial"/>
          <a:sym typeface="Arial"/>
        </a:defRPr>
      </a:lvl2pPr>
      <a:lvl3pPr marL="342900" indent="571500" algn="ctr" defTabSz="457200">
        <a:spcBef>
          <a:spcPts val="800"/>
        </a:spcBef>
        <a:defRPr sz="3200">
          <a:latin typeface="Arial"/>
          <a:ea typeface="Arial"/>
          <a:cs typeface="Arial"/>
          <a:sym typeface="Arial"/>
        </a:defRPr>
      </a:lvl3pPr>
      <a:lvl4pPr marL="342900" indent="1028700" algn="ctr" defTabSz="457200">
        <a:spcBef>
          <a:spcPts val="800"/>
        </a:spcBef>
        <a:defRPr sz="3200">
          <a:latin typeface="Arial"/>
          <a:ea typeface="Arial"/>
          <a:cs typeface="Arial"/>
          <a:sym typeface="Arial"/>
        </a:defRPr>
      </a:lvl4pPr>
      <a:lvl5pPr marL="342900" indent="1485900" algn="ctr" defTabSz="457200">
        <a:spcBef>
          <a:spcPts val="800"/>
        </a:spcBef>
        <a:defRPr sz="3200">
          <a:latin typeface="Arial"/>
          <a:ea typeface="Arial"/>
          <a:cs typeface="Arial"/>
          <a:sym typeface="Arial"/>
        </a:defRPr>
      </a:lvl5pPr>
      <a:lvl6pPr marL="342900" indent="1943100" algn="ctr" defTabSz="457200">
        <a:spcBef>
          <a:spcPts val="800"/>
        </a:spcBef>
        <a:defRPr sz="3200">
          <a:latin typeface="Arial"/>
          <a:ea typeface="Arial"/>
          <a:cs typeface="Arial"/>
          <a:sym typeface="Arial"/>
        </a:defRPr>
      </a:lvl6pPr>
      <a:lvl7pPr marL="342900" indent="2400300" algn="ctr" defTabSz="457200">
        <a:spcBef>
          <a:spcPts val="800"/>
        </a:spcBef>
        <a:defRPr sz="3200">
          <a:latin typeface="Arial"/>
          <a:ea typeface="Arial"/>
          <a:cs typeface="Arial"/>
          <a:sym typeface="Arial"/>
        </a:defRPr>
      </a:lvl7pPr>
      <a:lvl8pPr marL="342900" indent="2857500" algn="ctr" defTabSz="457200">
        <a:spcBef>
          <a:spcPts val="800"/>
        </a:spcBef>
        <a:defRPr sz="3200">
          <a:latin typeface="Arial"/>
          <a:ea typeface="Arial"/>
          <a:cs typeface="Arial"/>
          <a:sym typeface="Arial"/>
        </a:defRPr>
      </a:lvl8pPr>
      <a:lvl9pPr marL="342900" indent="3314700" algn="ctr" defTabSz="457200">
        <a:spcBef>
          <a:spcPts val="800"/>
        </a:spcBef>
        <a:defRPr sz="3200">
          <a:latin typeface="Arial"/>
          <a:ea typeface="Arial"/>
          <a:cs typeface="Arial"/>
          <a:sym typeface="Arial"/>
        </a:defRPr>
      </a:lvl9pPr>
    </p:bodyStyle>
    <p:otherStyle>
      <a:lvl1pPr defTabSz="457200">
        <a:tabLst>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mn-lt"/>
          <a:ea typeface="+mn-ea"/>
          <a:cs typeface="+mn-cs"/>
          <a:sym typeface="Arial"/>
        </a:defRPr>
      </a:lvl1pPr>
      <a:lvl2pPr indent="457200" defTabSz="457200">
        <a:tabLst>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mn-lt"/>
          <a:ea typeface="+mn-ea"/>
          <a:cs typeface="+mn-cs"/>
          <a:sym typeface="Arial"/>
        </a:defRPr>
      </a:lvl2pPr>
      <a:lvl3pPr indent="914400" defTabSz="457200">
        <a:tabLst>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mn-lt"/>
          <a:ea typeface="+mn-ea"/>
          <a:cs typeface="+mn-cs"/>
          <a:sym typeface="Arial"/>
        </a:defRPr>
      </a:lvl3pPr>
      <a:lvl4pPr indent="1371600" defTabSz="457200">
        <a:tabLst>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mn-lt"/>
          <a:ea typeface="+mn-ea"/>
          <a:cs typeface="+mn-cs"/>
          <a:sym typeface="Arial"/>
        </a:defRPr>
      </a:lvl4pPr>
      <a:lvl5pPr indent="1828800" defTabSz="457200">
        <a:tabLst>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mn-lt"/>
          <a:ea typeface="+mn-ea"/>
          <a:cs typeface="+mn-cs"/>
          <a:sym typeface="Arial"/>
        </a:defRPr>
      </a:lvl5pPr>
      <a:lvl6pPr defTabSz="457200">
        <a:tabLst>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mn-lt"/>
          <a:ea typeface="+mn-ea"/>
          <a:cs typeface="+mn-cs"/>
          <a:sym typeface="Arial"/>
        </a:defRPr>
      </a:lvl6pPr>
      <a:lvl7pPr defTabSz="457200">
        <a:tabLst>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mn-lt"/>
          <a:ea typeface="+mn-ea"/>
          <a:cs typeface="+mn-cs"/>
          <a:sym typeface="Arial"/>
        </a:defRPr>
      </a:lvl7pPr>
      <a:lvl8pPr defTabSz="457200">
        <a:tabLst>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mn-lt"/>
          <a:ea typeface="+mn-ea"/>
          <a:cs typeface="+mn-cs"/>
          <a:sym typeface="Arial"/>
        </a:defRPr>
      </a:lvl8pPr>
      <a:lvl9pPr defTabSz="457200">
        <a:tabLst>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mn-lt"/>
          <a:ea typeface="+mn-ea"/>
          <a:cs typeface="+mn-cs"/>
          <a:sym typeface="Arial"/>
        </a:defRPr>
      </a:lvl9pPr>
    </p:otherStyle>
  </p:txStyles>
</p:sldMaster>
</file>

<file path=ppt/slides/_rels/slide1.xml.rels><?xml version="1.0" encoding="UTF-8" standalone="yes"?><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s>

</file>

<file path=ppt/slides/_rels/slide12.xml.rels><?xml version="1.0" encoding="UTF-8" standalone="yes"?><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2.png"/><Relationship Id="rId3" Type="http://schemas.openxmlformats.org/officeDocument/2006/relationships/image" Target="../media/image3.png"/><Relationship Id="rId4" Type="http://schemas.openxmlformats.org/officeDocument/2006/relationships/image" Target="../media/image6.png"/></Relationships>

</file>

<file path=ppt/slides/_rels/slide13.xml.rels><?xml version="1.0" encoding="UTF-8" standalone="yes"?><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 Id="rId3" Type="http://schemas.openxmlformats.org/officeDocument/2006/relationships/image" Target="../media/image7.png"/><Relationship Id="rId4" Type="http://schemas.openxmlformats.org/officeDocument/2006/relationships/hyperlink" Target="http://msdn.microsoft.com/en-us/library/zthk2dkh.aspx" TargetMode="External"/></Relationships>

</file>

<file path=ppt/slides/_rels/slide14.xml.rels><?xml version="1.0" encoding="UTF-8" standalone="yes"?><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xml"/></Relationships>

</file>

<file path=ppt/slides/_rels/slide15.xml.rels><?xml version="1.0" encoding="UTF-8" standalone="yes"?><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xml"/><Relationship Id="rId3" Type="http://schemas.openxmlformats.org/officeDocument/2006/relationships/image" Target="../media/image1.png"/></Relationships>

</file>

<file path=ppt/slides/_rels/slide3.xml.rels><?xml version="1.0" encoding="UTF-8" standalone="yes"?><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2.png"/><Relationship Id="rId3" Type="http://schemas.openxmlformats.org/officeDocument/2006/relationships/image" Target="../media/image3.png"/></Relationships>

</file>

<file path=ppt/slides/_rels/slide5.xml.rels><?xml version="1.0" encoding="UTF-8" standalone="yes"?><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4.png"/></Relationships>

</file>

<file path=ppt/slides/_rels/slide7.xml.rels><?xml version="1.0" encoding="UTF-8" standalone="yes"?><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5.png"/></Relationships>

</file>

<file path=ppt/slides/_rels/slide8.xml.rels><?xml version="1.0" encoding="UTF-8" standalone="yes"?><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6" name="Shape 16"/>
          <p:cNvSpPr/>
          <p:nvPr>
            <p:ph type="title"/>
          </p:nvPr>
        </p:nvSpPr>
        <p:spPr>
          <a:xfrm>
            <a:off x="685800" y="739775"/>
            <a:ext cx="7772400" cy="2103438"/>
          </a:xfrm>
          <a:prstGeom prst="rect">
            <a:avLst/>
          </a:prstGeom>
        </p:spPr>
        <p:txBody>
          <a:bodyPr lIns="45719" tIns="45719" rIns="45719" bIns="45719">
            <a:normAutofit fontScale="100000" lnSpcReduction="0"/>
          </a:bodyPr>
          <a:lstStyle>
            <a:lvl1pPr>
              <a:tabLst>
                <a:tab pos="914400" algn="l"/>
                <a:tab pos="1828800" algn="l"/>
                <a:tab pos="2743200" algn="l"/>
                <a:tab pos="3657600" algn="l"/>
                <a:tab pos="4572000" algn="l"/>
                <a:tab pos="5486400" algn="l"/>
                <a:tab pos="6400800" algn="l"/>
                <a:tab pos="7315200" algn="l"/>
                <a:tab pos="8229600" algn="l"/>
                <a:tab pos="9144000" algn="l"/>
                <a:tab pos="10058400" algn="l"/>
              </a:tabLst>
            </a:lvl1pPr>
          </a:lstStyle>
          <a:p>
            <a:pPr lvl="0">
              <a:defRPr sz="1800"/>
            </a:pPr>
            <a:r>
              <a:rPr sz="4400"/>
              <a:t>Introduction to Intel x86-64 Assembly, Architecture, Applications, &amp; Alliteration</a:t>
            </a:r>
          </a:p>
        </p:txBody>
      </p:sp>
      <p:sp>
        <p:nvSpPr>
          <p:cNvPr id="17" name="Shape 17"/>
          <p:cNvSpPr/>
          <p:nvPr/>
        </p:nvSpPr>
        <p:spPr>
          <a:xfrm>
            <a:off x="1371600" y="3886200"/>
            <a:ext cx="6400800" cy="1119545"/>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lvl="0" algn="ctr">
              <a:spcBef>
                <a:spcPts val="800"/>
              </a:spcBef>
              <a:tabLst>
                <a:tab pos="914400" algn="l"/>
                <a:tab pos="1828800" algn="l"/>
                <a:tab pos="2743200" algn="l"/>
                <a:tab pos="3657600" algn="l"/>
                <a:tab pos="4572000" algn="l"/>
                <a:tab pos="5486400" algn="l"/>
                <a:tab pos="6400800" algn="l"/>
                <a:tab pos="7315200" algn="l"/>
                <a:tab pos="8229600" algn="l"/>
                <a:tab pos="9144000" algn="l"/>
                <a:tab pos="10058400" algn="l"/>
              </a:tabLst>
              <a:defRPr sz="1800"/>
            </a:pPr>
            <a:r>
              <a:rPr sz="3200">
                <a:latin typeface="Arial"/>
                <a:ea typeface="Arial"/>
                <a:cs typeface="Arial"/>
                <a:sym typeface="Arial"/>
              </a:rPr>
              <a:t>Xeno Kovah – 2014</a:t>
            </a:r>
            <a:endParaRPr sz="3200">
              <a:latin typeface="Arial"/>
              <a:ea typeface="Arial"/>
              <a:cs typeface="Arial"/>
              <a:sym typeface="Arial"/>
            </a:endParaRPr>
          </a:p>
          <a:p>
            <a:pPr lvl="0" algn="ctr">
              <a:spcBef>
                <a:spcPts val="800"/>
              </a:spcBef>
              <a:tabLst>
                <a:tab pos="914400" algn="l"/>
                <a:tab pos="1828800" algn="l"/>
                <a:tab pos="2743200" algn="l"/>
                <a:tab pos="3657600" algn="l"/>
                <a:tab pos="4572000" algn="l"/>
                <a:tab pos="5486400" algn="l"/>
                <a:tab pos="6400800" algn="l"/>
                <a:tab pos="7315200" algn="l"/>
                <a:tab pos="8229600" algn="l"/>
                <a:tab pos="9144000" algn="l"/>
                <a:tab pos="10058400" algn="l"/>
              </a:tabLst>
              <a:defRPr sz="1800"/>
            </a:pPr>
            <a:r>
              <a:rPr sz="3200">
                <a:latin typeface="Arial"/>
                <a:ea typeface="Arial"/>
                <a:cs typeface="Arial"/>
                <a:sym typeface="Arial"/>
              </a:rPr>
              <a:t>xkovah at gmail</a:t>
            </a:r>
          </a:p>
        </p:txBody>
      </p:sp>
    </p:spTree>
  </p:cSld>
  <p:clrMapOvr>
    <a:masterClrMapping/>
  </p:clrMapOvr>
  <p:transition spd="med" advClick="1"/>
</p:sld>
</file>

<file path=ppt/slides/slide10.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68" name="Shape 68"/>
          <p:cNvSpPr/>
          <p:nvPr/>
        </p:nvSpPr>
        <p:spPr>
          <a:xfrm>
            <a:off x="685800" y="-56876"/>
            <a:ext cx="7772400" cy="621752"/>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lgn="ctr">
              <a:tabLst>
                <a:tab pos="914400" algn="l"/>
                <a:tab pos="1828800" algn="l"/>
                <a:tab pos="2743200" algn="l"/>
                <a:tab pos="3657600" algn="l"/>
                <a:tab pos="4572000" algn="l"/>
                <a:tab pos="5486400" algn="l"/>
                <a:tab pos="6400800" algn="l"/>
                <a:tab pos="7315200" algn="l"/>
                <a:tab pos="8229600" algn="l"/>
                <a:tab pos="9144000" algn="l"/>
                <a:tab pos="10058400" algn="l"/>
              </a:tabLst>
              <a:defRPr sz="3800">
                <a:latin typeface="Arial"/>
                <a:ea typeface="Arial"/>
                <a:cs typeface="Arial"/>
                <a:sym typeface="Arial"/>
              </a:defRPr>
            </a:lvl1pPr>
          </a:lstStyle>
          <a:p>
            <a:pPr lvl="0">
              <a:defRPr sz="1800"/>
            </a:pPr>
            <a:r>
              <a:rPr sz="3800"/>
              <a:t>SpecialMaths.c takeaways</a:t>
            </a:r>
          </a:p>
        </p:txBody>
      </p:sp>
      <p:sp>
        <p:nvSpPr>
          <p:cNvPr id="69" name="Shape 69"/>
          <p:cNvSpPr/>
          <p:nvPr/>
        </p:nvSpPr>
        <p:spPr>
          <a:xfrm>
            <a:off x="38100" y="4911725"/>
            <a:ext cx="3621373" cy="1837891"/>
          </a:xfrm>
          <a:prstGeom prst="rect">
            <a:avLst/>
          </a:prstGeom>
          <a:ln w="12700">
            <a:miter lim="400000"/>
          </a:ln>
          <a:extLst>
            <a:ext uri="{C572A759-6A51-4108-AA02-DFA0A04FC94B}">
              <ma14:wrappingTextBoxFlag xmlns:ma14="http://schemas.microsoft.com/office/mac/drawingml/2011/main" val="1"/>
            </a:ext>
          </a:extLst>
        </p:spPr>
        <p:txBody>
          <a:bodyPr wrap="none" lIns="46799" tIns="46799" rIns="46799" bIns="46799">
            <a:spAutoFit/>
          </a:bodyPr>
          <a:lstStyle/>
          <a:p>
            <a:pPr lvl="0">
              <a:tabLst>
                <a:tab pos="914400" algn="l"/>
                <a:tab pos="1828800" algn="l"/>
                <a:tab pos="2743200" algn="l"/>
                <a:tab pos="3657600" algn="l"/>
                <a:tab pos="4572000" algn="l"/>
                <a:tab pos="5486400" algn="l"/>
                <a:tab pos="6400800" algn="l"/>
                <a:tab pos="7315200" algn="l"/>
                <a:tab pos="8229600" algn="l"/>
                <a:tab pos="9144000" algn="l"/>
                <a:tab pos="10058400" algn="l"/>
              </a:tabLst>
              <a:defRPr sz="1800"/>
            </a:pPr>
            <a:r>
              <a:rPr sz="2000">
                <a:latin typeface="Arial"/>
                <a:ea typeface="Arial"/>
                <a:cs typeface="Arial"/>
                <a:sym typeface="Arial"/>
              </a:rPr>
              <a:t>#include &lt;stdlib.h&gt;</a:t>
            </a:r>
            <a:endParaRPr sz="2000">
              <a:latin typeface="Arial"/>
              <a:ea typeface="Arial"/>
              <a:cs typeface="Arial"/>
              <a:sym typeface="Arial"/>
            </a:endParaRPr>
          </a:p>
          <a:p>
            <a:pPr lvl="0">
              <a:tabLst>
                <a:tab pos="914400" algn="l"/>
                <a:tab pos="1828800" algn="l"/>
                <a:tab pos="2743200" algn="l"/>
                <a:tab pos="3657600" algn="l"/>
                <a:tab pos="4572000" algn="l"/>
                <a:tab pos="5486400" algn="l"/>
                <a:tab pos="6400800" algn="l"/>
                <a:tab pos="7315200" algn="l"/>
                <a:tab pos="8229600" algn="l"/>
                <a:tab pos="9144000" algn="l"/>
                <a:tab pos="10058400" algn="l"/>
              </a:tabLst>
              <a:defRPr sz="1800"/>
            </a:pPr>
            <a:r>
              <a:rPr sz="2000">
                <a:latin typeface="Arial"/>
                <a:ea typeface="Arial"/>
                <a:cs typeface="Arial"/>
                <a:sym typeface="Arial"/>
              </a:rPr>
              <a:t>int main(int argc, char ** argv){</a:t>
            </a:r>
            <a:endParaRPr sz="2000">
              <a:latin typeface="Arial"/>
              <a:ea typeface="Arial"/>
              <a:cs typeface="Arial"/>
              <a:sym typeface="Arial"/>
            </a:endParaRPr>
          </a:p>
          <a:p>
            <a:pPr lvl="0">
              <a:tabLst>
                <a:tab pos="914400" algn="l"/>
                <a:tab pos="1828800" algn="l"/>
                <a:tab pos="2743200" algn="l"/>
                <a:tab pos="3657600" algn="l"/>
                <a:tab pos="4572000" algn="l"/>
                <a:tab pos="5486400" algn="l"/>
                <a:tab pos="6400800" algn="l"/>
                <a:tab pos="7315200" algn="l"/>
                <a:tab pos="8229600" algn="l"/>
                <a:tab pos="9144000" algn="l"/>
                <a:tab pos="10058400" algn="l"/>
              </a:tabLst>
              <a:defRPr sz="1800"/>
            </a:pPr>
            <a:r>
              <a:rPr sz="2000">
                <a:latin typeface="Arial"/>
                <a:ea typeface="Arial"/>
                <a:cs typeface="Arial"/>
                <a:sym typeface="Arial"/>
              </a:rPr>
              <a:t>	int a;</a:t>
            </a:r>
            <a:endParaRPr sz="2000">
              <a:latin typeface="Arial"/>
              <a:ea typeface="Arial"/>
              <a:cs typeface="Arial"/>
              <a:sym typeface="Arial"/>
            </a:endParaRPr>
          </a:p>
          <a:p>
            <a:pPr lvl="0">
              <a:tabLst>
                <a:tab pos="914400" algn="l"/>
                <a:tab pos="1828800" algn="l"/>
                <a:tab pos="2743200" algn="l"/>
                <a:tab pos="3657600" algn="l"/>
                <a:tab pos="4572000" algn="l"/>
                <a:tab pos="5486400" algn="l"/>
                <a:tab pos="6400800" algn="l"/>
                <a:tab pos="7315200" algn="l"/>
                <a:tab pos="8229600" algn="l"/>
                <a:tab pos="9144000" algn="l"/>
                <a:tab pos="10058400" algn="l"/>
              </a:tabLst>
              <a:defRPr sz="1800"/>
            </a:pPr>
            <a:r>
              <a:rPr sz="2000">
                <a:latin typeface="Arial"/>
                <a:ea typeface="Arial"/>
                <a:cs typeface="Arial"/>
                <a:sym typeface="Arial"/>
              </a:rPr>
              <a:t>	a = atoi(argv[1]);</a:t>
            </a:r>
            <a:endParaRPr sz="2000">
              <a:latin typeface="Arial"/>
              <a:ea typeface="Arial"/>
              <a:cs typeface="Arial"/>
              <a:sym typeface="Arial"/>
            </a:endParaRPr>
          </a:p>
          <a:p>
            <a:pPr lvl="0">
              <a:tabLst>
                <a:tab pos="914400" algn="l"/>
                <a:tab pos="1828800" algn="l"/>
                <a:tab pos="2743200" algn="l"/>
                <a:tab pos="3657600" algn="l"/>
                <a:tab pos="4572000" algn="l"/>
                <a:tab pos="5486400" algn="l"/>
                <a:tab pos="6400800" algn="l"/>
                <a:tab pos="7315200" algn="l"/>
                <a:tab pos="8229600" algn="l"/>
                <a:tab pos="9144000" algn="l"/>
                <a:tab pos="10058400" algn="l"/>
              </a:tabLst>
              <a:defRPr sz="1800"/>
            </a:pPr>
            <a:r>
              <a:rPr sz="2000">
                <a:latin typeface="Arial"/>
                <a:ea typeface="Arial"/>
                <a:cs typeface="Arial"/>
                <a:sym typeface="Arial"/>
              </a:rPr>
              <a:t>	return 2*argc + a;</a:t>
            </a:r>
            <a:endParaRPr sz="2000">
              <a:latin typeface="Arial"/>
              <a:ea typeface="Arial"/>
              <a:cs typeface="Arial"/>
              <a:sym typeface="Arial"/>
            </a:endParaRPr>
          </a:p>
          <a:p>
            <a:pPr lvl="0">
              <a:tabLst>
                <a:tab pos="914400" algn="l"/>
                <a:tab pos="1828800" algn="l"/>
                <a:tab pos="2743200" algn="l"/>
                <a:tab pos="3657600" algn="l"/>
                <a:tab pos="4572000" algn="l"/>
                <a:tab pos="5486400" algn="l"/>
                <a:tab pos="6400800" algn="l"/>
                <a:tab pos="7315200" algn="l"/>
                <a:tab pos="8229600" algn="l"/>
                <a:tab pos="9144000" algn="l"/>
                <a:tab pos="10058400" algn="l"/>
              </a:tabLst>
              <a:defRPr sz="1800"/>
            </a:pPr>
            <a:r>
              <a:rPr sz="2000">
                <a:latin typeface="Arial"/>
                <a:ea typeface="Arial"/>
                <a:cs typeface="Arial"/>
                <a:sym typeface="Arial"/>
              </a:rPr>
              <a:t>}</a:t>
            </a:r>
          </a:p>
        </p:txBody>
      </p:sp>
      <p:sp>
        <p:nvSpPr>
          <p:cNvPr id="70" name="Shape 70"/>
          <p:cNvSpPr/>
          <p:nvPr/>
        </p:nvSpPr>
        <p:spPr>
          <a:xfrm>
            <a:off x="4175621" y="3249162"/>
            <a:ext cx="6072287" cy="3662276"/>
          </a:xfrm>
          <a:prstGeom prst="rect">
            <a:avLst/>
          </a:prstGeom>
          <a:ln w="12700">
            <a:miter lim="400000"/>
          </a:ln>
          <a:extLst>
            <a:ext uri="{C572A759-6A51-4108-AA02-DFA0A04FC94B}">
              <ma14:wrappingTextBoxFlag xmlns:ma14="http://schemas.microsoft.com/office/mac/drawingml/2011/main" val="1"/>
            </a:ext>
          </a:extLst>
        </p:spPr>
        <p:txBody>
          <a:bodyPr lIns="46799" tIns="46799" rIns="46799" bIns="46799">
            <a:spAutoFit/>
          </a:bodyPr>
          <a:lstStyle/>
          <a:p>
            <a:pPr lvl="0" marL="341312" indent="-339725">
              <a:spcBef>
                <a:spcPts val="3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800"/>
            </a:pPr>
            <a:r>
              <a:rPr sz="1200">
                <a:latin typeface="Monaco"/>
                <a:ea typeface="Monaco"/>
                <a:cs typeface="Monaco"/>
                <a:sym typeface="Monaco"/>
              </a:rPr>
              <a:t>main:</a:t>
            </a:r>
            <a:endParaRPr sz="1200">
              <a:latin typeface="Monaco"/>
              <a:ea typeface="Monaco"/>
              <a:cs typeface="Monaco"/>
              <a:sym typeface="Monaco"/>
            </a:endParaRPr>
          </a:p>
          <a:p>
            <a:pPr lvl="0" marL="341312" indent="-339725">
              <a:spcBef>
                <a:spcPts val="3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800"/>
            </a:pPr>
            <a:r>
              <a:rPr sz="1200">
                <a:latin typeface="Monaco"/>
                <a:ea typeface="Monaco"/>
                <a:cs typeface="Monaco"/>
                <a:sym typeface="Monaco"/>
              </a:rPr>
              <a:t>0000000140001000  mov         qword ptr [rsp+10h],rdx  </a:t>
            </a:r>
            <a:endParaRPr sz="1200">
              <a:latin typeface="Monaco"/>
              <a:ea typeface="Monaco"/>
              <a:cs typeface="Monaco"/>
              <a:sym typeface="Monaco"/>
            </a:endParaRPr>
          </a:p>
          <a:p>
            <a:pPr lvl="0" marL="341312" indent="-339725">
              <a:spcBef>
                <a:spcPts val="3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800"/>
            </a:pPr>
            <a:r>
              <a:rPr sz="1200">
                <a:latin typeface="Monaco"/>
                <a:ea typeface="Monaco"/>
                <a:cs typeface="Monaco"/>
                <a:sym typeface="Monaco"/>
              </a:rPr>
              <a:t>0000000140001005  mov         dword ptr [rsp+8],ecx  </a:t>
            </a:r>
            <a:endParaRPr sz="1200">
              <a:latin typeface="Monaco"/>
              <a:ea typeface="Monaco"/>
              <a:cs typeface="Monaco"/>
              <a:sym typeface="Monaco"/>
            </a:endParaRPr>
          </a:p>
          <a:p>
            <a:pPr lvl="0" marL="341312" indent="-339725">
              <a:spcBef>
                <a:spcPts val="3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800"/>
            </a:pPr>
            <a:r>
              <a:rPr sz="1200">
                <a:latin typeface="Monaco"/>
                <a:ea typeface="Monaco"/>
                <a:cs typeface="Monaco"/>
                <a:sym typeface="Monaco"/>
              </a:rPr>
              <a:t>0000000140001009  sub         rsp,38h  </a:t>
            </a:r>
            <a:endParaRPr sz="1200">
              <a:latin typeface="Monaco"/>
              <a:ea typeface="Monaco"/>
              <a:cs typeface="Monaco"/>
              <a:sym typeface="Monaco"/>
            </a:endParaRPr>
          </a:p>
          <a:p>
            <a:pPr lvl="0" marL="341312" indent="-339725">
              <a:spcBef>
                <a:spcPts val="3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800"/>
            </a:pPr>
            <a:r>
              <a:rPr sz="1200">
                <a:latin typeface="Monaco"/>
                <a:ea typeface="Monaco"/>
                <a:cs typeface="Monaco"/>
                <a:sym typeface="Monaco"/>
              </a:rPr>
              <a:t>000000014000100D  mov         eax,8  </a:t>
            </a:r>
            <a:endParaRPr sz="1200">
              <a:latin typeface="Monaco"/>
              <a:ea typeface="Monaco"/>
              <a:cs typeface="Monaco"/>
              <a:sym typeface="Monaco"/>
            </a:endParaRPr>
          </a:p>
          <a:p>
            <a:pPr lvl="0" marL="341312" indent="-339725">
              <a:spcBef>
                <a:spcPts val="3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800"/>
            </a:pPr>
            <a:r>
              <a:rPr sz="1200">
                <a:latin typeface="Monaco"/>
                <a:ea typeface="Monaco"/>
                <a:cs typeface="Monaco"/>
                <a:sym typeface="Monaco"/>
              </a:rPr>
              <a:t>0000000140001012  imul        rax,rax,1  </a:t>
            </a:r>
            <a:endParaRPr sz="1200">
              <a:latin typeface="Monaco"/>
              <a:ea typeface="Monaco"/>
              <a:cs typeface="Monaco"/>
              <a:sym typeface="Monaco"/>
            </a:endParaRPr>
          </a:p>
          <a:p>
            <a:pPr lvl="0" marL="341312" indent="-339725">
              <a:spcBef>
                <a:spcPts val="3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800"/>
            </a:pPr>
            <a:r>
              <a:rPr sz="1200">
                <a:latin typeface="Monaco"/>
                <a:ea typeface="Monaco"/>
                <a:cs typeface="Monaco"/>
                <a:sym typeface="Monaco"/>
              </a:rPr>
              <a:t>0000000140001016  mov         rcx,qword ptr [rsp+48h]  </a:t>
            </a:r>
            <a:endParaRPr sz="1200">
              <a:latin typeface="Monaco"/>
              <a:ea typeface="Monaco"/>
              <a:cs typeface="Monaco"/>
              <a:sym typeface="Monaco"/>
            </a:endParaRPr>
          </a:p>
          <a:p>
            <a:pPr lvl="0" marL="341312" indent="-339725">
              <a:spcBef>
                <a:spcPts val="3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800"/>
            </a:pPr>
            <a:r>
              <a:rPr sz="1200">
                <a:latin typeface="Monaco"/>
                <a:ea typeface="Monaco"/>
                <a:cs typeface="Monaco"/>
                <a:sym typeface="Monaco"/>
              </a:rPr>
              <a:t>000000014000101B  mov         rcx,qword ptr [rcx+rax]  </a:t>
            </a:r>
            <a:endParaRPr sz="1200">
              <a:latin typeface="Monaco"/>
              <a:ea typeface="Monaco"/>
              <a:cs typeface="Monaco"/>
              <a:sym typeface="Monaco"/>
            </a:endParaRPr>
          </a:p>
          <a:p>
            <a:pPr lvl="0" marL="341312" indent="-339725">
              <a:spcBef>
                <a:spcPts val="3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800"/>
            </a:pPr>
            <a:r>
              <a:rPr sz="1200">
                <a:latin typeface="Monaco"/>
                <a:ea typeface="Monaco"/>
                <a:cs typeface="Monaco"/>
                <a:sym typeface="Monaco"/>
              </a:rPr>
              <a:t>000000014000101F  call        qword ptr [400020F8h]  </a:t>
            </a:r>
            <a:endParaRPr sz="1200">
              <a:latin typeface="Monaco"/>
              <a:ea typeface="Monaco"/>
              <a:cs typeface="Monaco"/>
              <a:sym typeface="Monaco"/>
            </a:endParaRPr>
          </a:p>
          <a:p>
            <a:pPr lvl="0" marL="341312" indent="-339725">
              <a:spcBef>
                <a:spcPts val="3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800"/>
            </a:pPr>
            <a:r>
              <a:rPr sz="1200">
                <a:latin typeface="Monaco"/>
                <a:ea typeface="Monaco"/>
                <a:cs typeface="Monaco"/>
                <a:sym typeface="Monaco"/>
              </a:rPr>
              <a:t>0000000140001025  mov         dword ptr [rsp+20h],eax  </a:t>
            </a:r>
            <a:endParaRPr sz="1200">
              <a:latin typeface="Monaco"/>
              <a:ea typeface="Monaco"/>
              <a:cs typeface="Monaco"/>
              <a:sym typeface="Monaco"/>
            </a:endParaRPr>
          </a:p>
          <a:p>
            <a:pPr lvl="0" marL="341312" indent="-339725">
              <a:spcBef>
                <a:spcPts val="3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800"/>
            </a:pPr>
            <a:r>
              <a:rPr sz="1200">
                <a:latin typeface="Monaco"/>
                <a:ea typeface="Monaco"/>
                <a:cs typeface="Monaco"/>
                <a:sym typeface="Monaco"/>
              </a:rPr>
              <a:t>0000000140001029  mov         eax,dword ptr [rsp+20h]  </a:t>
            </a:r>
            <a:endParaRPr sz="1200">
              <a:latin typeface="Monaco"/>
              <a:ea typeface="Monaco"/>
              <a:cs typeface="Monaco"/>
              <a:sym typeface="Monaco"/>
            </a:endParaRPr>
          </a:p>
          <a:p>
            <a:pPr lvl="0" marL="341312" indent="-339725">
              <a:spcBef>
                <a:spcPts val="3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800"/>
            </a:pPr>
            <a:r>
              <a:rPr sz="1200">
                <a:latin typeface="Monaco"/>
                <a:ea typeface="Monaco"/>
                <a:cs typeface="Monaco"/>
                <a:sym typeface="Monaco"/>
              </a:rPr>
              <a:t>000000014000102D  mov         ecx,dword ptr [rsp+40h]  </a:t>
            </a:r>
            <a:endParaRPr sz="1200">
              <a:latin typeface="Monaco"/>
              <a:ea typeface="Monaco"/>
              <a:cs typeface="Monaco"/>
              <a:sym typeface="Monaco"/>
            </a:endParaRPr>
          </a:p>
          <a:p>
            <a:pPr lvl="0" marL="341312" indent="-339725">
              <a:spcBef>
                <a:spcPts val="3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800"/>
            </a:pPr>
            <a:r>
              <a:rPr sz="1200">
                <a:latin typeface="Monaco"/>
                <a:ea typeface="Monaco"/>
                <a:cs typeface="Monaco"/>
                <a:sym typeface="Monaco"/>
              </a:rPr>
              <a:t>0000000140001031  lea         eax,[rax+rcx*2]  </a:t>
            </a:r>
            <a:endParaRPr sz="1200">
              <a:latin typeface="Monaco"/>
              <a:ea typeface="Monaco"/>
              <a:cs typeface="Monaco"/>
              <a:sym typeface="Monaco"/>
            </a:endParaRPr>
          </a:p>
          <a:p>
            <a:pPr lvl="0" marL="341312" indent="-339725">
              <a:spcBef>
                <a:spcPts val="3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800"/>
            </a:pPr>
            <a:r>
              <a:rPr sz="1200">
                <a:latin typeface="Monaco"/>
                <a:ea typeface="Monaco"/>
                <a:cs typeface="Monaco"/>
                <a:sym typeface="Monaco"/>
              </a:rPr>
              <a:t>0000000140001034  add         rsp,38h  </a:t>
            </a:r>
            <a:endParaRPr sz="1200">
              <a:latin typeface="Monaco"/>
              <a:ea typeface="Monaco"/>
              <a:cs typeface="Monaco"/>
              <a:sym typeface="Monaco"/>
            </a:endParaRPr>
          </a:p>
          <a:p>
            <a:pPr lvl="0" marL="341312" indent="-339725">
              <a:spcBef>
                <a:spcPts val="3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800"/>
            </a:pPr>
            <a:r>
              <a:rPr sz="1200">
                <a:latin typeface="Monaco"/>
                <a:ea typeface="Monaco"/>
                <a:cs typeface="Monaco"/>
                <a:sym typeface="Monaco"/>
              </a:rPr>
              <a:t>0000000140001038  ret  </a:t>
            </a:r>
          </a:p>
        </p:txBody>
      </p:sp>
      <p:sp>
        <p:nvSpPr>
          <p:cNvPr id="71" name="Shape 71"/>
          <p:cNvSpPr/>
          <p:nvPr/>
        </p:nvSpPr>
        <p:spPr>
          <a:xfrm>
            <a:off x="-6220" y="817247"/>
            <a:ext cx="9156439" cy="2141445"/>
          </a:xfrm>
          <a:prstGeom prst="rect">
            <a:avLst/>
          </a:prstGeom>
          <a:ln w="12700">
            <a:miter lim="400000"/>
          </a:ln>
          <a:extLst>
            <a:ext uri="{C572A759-6A51-4108-AA02-DFA0A04FC94B}">
              <ma14:wrappingTextBoxFlag xmlns:ma14="http://schemas.microsoft.com/office/mac/drawingml/2011/main" val="1"/>
            </a:ext>
          </a:extLst>
        </p:spPr>
        <p:txBody>
          <a:bodyPr lIns="46799" tIns="46799" rIns="46799" bIns="46799" anchor="ctr">
            <a:spAutoFit/>
          </a:bodyPr>
          <a:lstStyle/>
          <a:p>
            <a:pPr lvl="0" marL="228600" indent="-228600">
              <a:buSzPct val="100000"/>
              <a:buChar char="•"/>
              <a:tabLst>
                <a:tab pos="914400" algn="l"/>
                <a:tab pos="1828800" algn="l"/>
                <a:tab pos="2743200" algn="l"/>
                <a:tab pos="3657600" algn="l"/>
                <a:tab pos="4572000" algn="l"/>
                <a:tab pos="5486400" algn="l"/>
                <a:tab pos="6400800" algn="l"/>
                <a:tab pos="7315200" algn="l"/>
                <a:tab pos="8229600" algn="l"/>
                <a:tab pos="9144000" algn="l"/>
                <a:tab pos="10058400" algn="l"/>
              </a:tabLst>
              <a:defRPr sz="1800"/>
            </a:pPr>
            <a:r>
              <a:rPr sz="2300">
                <a:latin typeface="Arial"/>
                <a:ea typeface="Arial"/>
                <a:cs typeface="Arial"/>
                <a:sym typeface="Arial"/>
              </a:rPr>
              <a:t>When a compiler sees “special math” that can be computed in the form “a + b*X + Y” (derived from the “r/mX” form, where X = {1, 2, 4, 8}, and Y = {0-2^32-1}), then it can compute the result faster if it uses the LEA instruction, rather than a IMUL instruction for instance.</a:t>
            </a:r>
            <a:endParaRPr sz="2300">
              <a:latin typeface="Arial"/>
              <a:ea typeface="Arial"/>
              <a:cs typeface="Arial"/>
              <a:sym typeface="Arial"/>
            </a:endParaRPr>
          </a:p>
          <a:p>
            <a:pPr lvl="0" marL="228600" indent="-228600">
              <a:buSzPct val="100000"/>
              <a:buChar char="•"/>
              <a:tabLst>
                <a:tab pos="914400" algn="l"/>
                <a:tab pos="1828800" algn="l"/>
                <a:tab pos="2743200" algn="l"/>
                <a:tab pos="3657600" algn="l"/>
                <a:tab pos="4572000" algn="l"/>
                <a:tab pos="5486400" algn="l"/>
                <a:tab pos="6400800" algn="l"/>
                <a:tab pos="7315200" algn="l"/>
                <a:tab pos="8229600" algn="l"/>
                <a:tab pos="9144000" algn="l"/>
                <a:tab pos="10058400" algn="l"/>
              </a:tabLst>
              <a:defRPr sz="1800"/>
            </a:pPr>
            <a:r>
              <a:rPr sz="2300">
                <a:latin typeface="Arial"/>
                <a:ea typeface="Arial"/>
                <a:cs typeface="Arial"/>
                <a:sym typeface="Arial"/>
              </a:rPr>
              <a:t>More evidence that pass-by-register function arguments are being stored onto the stack at some point (this time both ecx and rdx) </a:t>
            </a:r>
          </a:p>
        </p:txBody>
      </p:sp>
    </p:spTree>
  </p:cSld>
  <p:clrMapOvr>
    <a:masterClrMapping/>
  </p:clrMapOvr>
  <p:transition spd="med" advClick="1"/>
</p:sld>
</file>

<file path=ppt/slides/slide11.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73" name="Shape 73"/>
          <p:cNvSpPr/>
          <p:nvPr/>
        </p:nvSpPr>
        <p:spPr>
          <a:xfrm>
            <a:off x="-25400" y="-6907"/>
            <a:ext cx="7772400" cy="572614"/>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tabLst>
                <a:tab pos="914400" algn="l"/>
                <a:tab pos="1828800" algn="l"/>
                <a:tab pos="2743200" algn="l"/>
                <a:tab pos="3657600" algn="l"/>
                <a:tab pos="4572000" algn="l"/>
                <a:tab pos="5486400" algn="l"/>
                <a:tab pos="6400800" algn="l"/>
                <a:tab pos="7315200" algn="l"/>
                <a:tab pos="8229600" algn="l"/>
                <a:tab pos="9144000" algn="l"/>
                <a:tab pos="10058400" algn="l"/>
              </a:tabLst>
              <a:defRPr sz="3400">
                <a:latin typeface="Arial"/>
                <a:ea typeface="Arial"/>
                <a:cs typeface="Arial"/>
                <a:sym typeface="Arial"/>
              </a:defRPr>
            </a:lvl1pPr>
          </a:lstStyle>
          <a:p>
            <a:pPr lvl="0">
              <a:defRPr sz="1800"/>
            </a:pPr>
            <a:r>
              <a:rPr sz="3400"/>
              <a:t>TooManyParameters.c</a:t>
            </a:r>
          </a:p>
        </p:txBody>
      </p:sp>
      <p:sp>
        <p:nvSpPr>
          <p:cNvPr id="74" name="Shape 74"/>
          <p:cNvSpPr/>
          <p:nvPr/>
        </p:nvSpPr>
        <p:spPr>
          <a:xfrm>
            <a:off x="25400" y="2579878"/>
            <a:ext cx="5942807" cy="2573193"/>
          </a:xfrm>
          <a:prstGeom prst="rect">
            <a:avLst/>
          </a:prstGeom>
          <a:ln w="12700">
            <a:miter lim="400000"/>
          </a:ln>
          <a:extLst>
            <a:ext uri="{C572A759-6A51-4108-AA02-DFA0A04FC94B}">
              <ma14:wrappingTextBoxFlag xmlns:ma14="http://schemas.microsoft.com/office/mac/drawingml/2011/main" val="1"/>
            </a:ext>
          </a:extLst>
        </p:spPr>
        <p:txBody>
          <a:bodyPr lIns="0" tIns="0" rIns="0" bIns="0">
            <a:spAutoFit/>
          </a:bodyPr>
          <a:lstStyle/>
          <a:p>
            <a:pPr lvl="0" marL="341312" indent="-339725">
              <a:lnSpc>
                <a:spcPct val="90000"/>
              </a:lnSpc>
              <a:spcBef>
                <a:spcPts val="500"/>
              </a:spcBef>
              <a:tabLst>
                <a:tab pos="901700" algn="l"/>
                <a:tab pos="1816100" algn="l"/>
                <a:tab pos="2730500" algn="l"/>
                <a:tab pos="3644900" algn="l"/>
                <a:tab pos="4559300" algn="l"/>
                <a:tab pos="5473700" algn="l"/>
                <a:tab pos="6388100" algn="l"/>
                <a:tab pos="7302500" algn="l"/>
                <a:tab pos="8216900" algn="l"/>
                <a:tab pos="9131300" algn="l"/>
                <a:tab pos="10045700" algn="l"/>
              </a:tabLst>
              <a:defRPr sz="1800"/>
            </a:pPr>
            <a:r>
              <a:rPr sz="1900">
                <a:latin typeface="Arial"/>
                <a:ea typeface="Arial"/>
                <a:cs typeface="Arial"/>
                <a:sym typeface="Arial"/>
              </a:rPr>
              <a:t>//TooManyParameters:</a:t>
            </a:r>
            <a:endParaRPr sz="1900">
              <a:latin typeface="Arial"/>
              <a:ea typeface="Arial"/>
              <a:cs typeface="Arial"/>
              <a:sym typeface="Arial"/>
            </a:endParaRPr>
          </a:p>
          <a:p>
            <a:pPr lvl="0" marL="341312" indent="-339725">
              <a:lnSpc>
                <a:spcPct val="90000"/>
              </a:lnSpc>
              <a:spcBef>
                <a:spcPts val="500"/>
              </a:spcBef>
              <a:tabLst>
                <a:tab pos="901700" algn="l"/>
                <a:tab pos="1816100" algn="l"/>
                <a:tab pos="2730500" algn="l"/>
                <a:tab pos="3644900" algn="l"/>
                <a:tab pos="4559300" algn="l"/>
                <a:tab pos="5473700" algn="l"/>
                <a:tab pos="6388100" algn="l"/>
                <a:tab pos="7302500" algn="l"/>
                <a:tab pos="8216900" algn="l"/>
                <a:tab pos="9131300" algn="l"/>
                <a:tab pos="10045700" algn="l"/>
              </a:tabLst>
              <a:defRPr sz="1800"/>
            </a:pPr>
            <a:r>
              <a:rPr sz="1900">
                <a:latin typeface="Arial"/>
                <a:ea typeface="Arial"/>
                <a:cs typeface="Arial"/>
                <a:sym typeface="Arial"/>
              </a:rPr>
              <a:t>int func(int a, int b, int c, int d, int e){</a:t>
            </a:r>
            <a:endParaRPr sz="1900">
              <a:latin typeface="Arial"/>
              <a:ea typeface="Arial"/>
              <a:cs typeface="Arial"/>
              <a:sym typeface="Arial"/>
            </a:endParaRPr>
          </a:p>
          <a:p>
            <a:pPr lvl="0" marL="341312" indent="-339725">
              <a:lnSpc>
                <a:spcPct val="90000"/>
              </a:lnSpc>
              <a:spcBef>
                <a:spcPts val="500"/>
              </a:spcBef>
              <a:tabLst>
                <a:tab pos="901700" algn="l"/>
                <a:tab pos="1816100" algn="l"/>
                <a:tab pos="2730500" algn="l"/>
                <a:tab pos="3644900" algn="l"/>
                <a:tab pos="4559300" algn="l"/>
                <a:tab pos="5473700" algn="l"/>
                <a:tab pos="6388100" algn="l"/>
                <a:tab pos="7302500" algn="l"/>
                <a:tab pos="8216900" algn="l"/>
                <a:tab pos="9131300" algn="l"/>
                <a:tab pos="10045700" algn="l"/>
              </a:tabLst>
              <a:defRPr sz="1800"/>
            </a:pPr>
            <a:r>
              <a:rPr sz="1900">
                <a:latin typeface="Arial"/>
                <a:ea typeface="Arial"/>
                <a:cs typeface="Arial"/>
                <a:sym typeface="Arial"/>
              </a:rPr>
              <a:t>  int i = a+b-c+d-e;</a:t>
            </a:r>
            <a:endParaRPr sz="1900">
              <a:latin typeface="Arial"/>
              <a:ea typeface="Arial"/>
              <a:cs typeface="Arial"/>
              <a:sym typeface="Arial"/>
            </a:endParaRPr>
          </a:p>
          <a:p>
            <a:pPr lvl="0" marL="341312" indent="-339725">
              <a:lnSpc>
                <a:spcPct val="90000"/>
              </a:lnSpc>
              <a:spcBef>
                <a:spcPts val="500"/>
              </a:spcBef>
              <a:tabLst>
                <a:tab pos="901700" algn="l"/>
                <a:tab pos="1816100" algn="l"/>
                <a:tab pos="2730500" algn="l"/>
                <a:tab pos="3644900" algn="l"/>
                <a:tab pos="4559300" algn="l"/>
                <a:tab pos="5473700" algn="l"/>
                <a:tab pos="6388100" algn="l"/>
                <a:tab pos="7302500" algn="l"/>
                <a:tab pos="8216900" algn="l"/>
                <a:tab pos="9131300" algn="l"/>
                <a:tab pos="10045700" algn="l"/>
              </a:tabLst>
              <a:defRPr sz="1800"/>
            </a:pPr>
            <a:r>
              <a:rPr sz="1900">
                <a:latin typeface="Arial"/>
                <a:ea typeface="Arial"/>
                <a:cs typeface="Arial"/>
                <a:sym typeface="Arial"/>
              </a:rPr>
              <a:t>  return i;</a:t>
            </a:r>
            <a:endParaRPr sz="1900">
              <a:latin typeface="Arial"/>
              <a:ea typeface="Arial"/>
              <a:cs typeface="Arial"/>
              <a:sym typeface="Arial"/>
            </a:endParaRPr>
          </a:p>
          <a:p>
            <a:pPr lvl="0" marL="341312" indent="-339725">
              <a:lnSpc>
                <a:spcPct val="90000"/>
              </a:lnSpc>
              <a:spcBef>
                <a:spcPts val="500"/>
              </a:spcBef>
              <a:tabLst>
                <a:tab pos="901700" algn="l"/>
                <a:tab pos="1816100" algn="l"/>
                <a:tab pos="2730500" algn="l"/>
                <a:tab pos="3644900" algn="l"/>
                <a:tab pos="4559300" algn="l"/>
                <a:tab pos="5473700" algn="l"/>
                <a:tab pos="6388100" algn="l"/>
                <a:tab pos="7302500" algn="l"/>
                <a:tab pos="8216900" algn="l"/>
                <a:tab pos="9131300" algn="l"/>
                <a:tab pos="10045700" algn="l"/>
              </a:tabLst>
              <a:defRPr sz="1800"/>
            </a:pPr>
            <a:r>
              <a:rPr sz="1900">
                <a:latin typeface="Arial"/>
                <a:ea typeface="Arial"/>
                <a:cs typeface="Arial"/>
                <a:sym typeface="Arial"/>
              </a:rPr>
              <a:t>}</a:t>
            </a:r>
            <a:endParaRPr sz="1900">
              <a:latin typeface="Arial"/>
              <a:ea typeface="Arial"/>
              <a:cs typeface="Arial"/>
              <a:sym typeface="Arial"/>
            </a:endParaRPr>
          </a:p>
          <a:p>
            <a:pPr lvl="0" marL="341312" indent="-339725">
              <a:lnSpc>
                <a:spcPct val="90000"/>
              </a:lnSpc>
              <a:spcBef>
                <a:spcPts val="500"/>
              </a:spcBef>
              <a:tabLst>
                <a:tab pos="901700" algn="l"/>
                <a:tab pos="1816100" algn="l"/>
                <a:tab pos="2730500" algn="l"/>
                <a:tab pos="3644900" algn="l"/>
                <a:tab pos="4559300" algn="l"/>
                <a:tab pos="5473700" algn="l"/>
                <a:tab pos="6388100" algn="l"/>
                <a:tab pos="7302500" algn="l"/>
                <a:tab pos="8216900" algn="l"/>
                <a:tab pos="9131300" algn="l"/>
                <a:tab pos="10045700" algn="l"/>
              </a:tabLst>
              <a:defRPr sz="1800"/>
            </a:pPr>
            <a:r>
              <a:rPr sz="1900">
                <a:latin typeface="Arial"/>
                <a:ea typeface="Arial"/>
                <a:cs typeface="Arial"/>
                <a:sym typeface="Arial"/>
              </a:rPr>
              <a:t>int main(){</a:t>
            </a:r>
            <a:endParaRPr sz="1900">
              <a:latin typeface="Arial"/>
              <a:ea typeface="Arial"/>
              <a:cs typeface="Arial"/>
              <a:sym typeface="Arial"/>
            </a:endParaRPr>
          </a:p>
          <a:p>
            <a:pPr lvl="0" marL="341312" indent="-339725">
              <a:lnSpc>
                <a:spcPct val="90000"/>
              </a:lnSpc>
              <a:spcBef>
                <a:spcPts val="500"/>
              </a:spcBef>
              <a:tabLst>
                <a:tab pos="901700" algn="l"/>
                <a:tab pos="1816100" algn="l"/>
                <a:tab pos="2730500" algn="l"/>
                <a:tab pos="3644900" algn="l"/>
                <a:tab pos="4559300" algn="l"/>
                <a:tab pos="5473700" algn="l"/>
                <a:tab pos="6388100" algn="l"/>
                <a:tab pos="7302500" algn="l"/>
                <a:tab pos="8216900" algn="l"/>
                <a:tab pos="9131300" algn="l"/>
                <a:tab pos="10045700" algn="l"/>
              </a:tabLst>
              <a:defRPr sz="1800"/>
            </a:pPr>
            <a:r>
              <a:rPr sz="1900">
                <a:latin typeface="Arial"/>
                <a:ea typeface="Arial"/>
                <a:cs typeface="Arial"/>
                <a:sym typeface="Arial"/>
              </a:rPr>
              <a:t>  return func(0x11,0x22,0x33,0x44, 0x55);</a:t>
            </a:r>
            <a:endParaRPr sz="1900">
              <a:latin typeface="Arial"/>
              <a:ea typeface="Arial"/>
              <a:cs typeface="Arial"/>
              <a:sym typeface="Arial"/>
            </a:endParaRPr>
          </a:p>
          <a:p>
            <a:pPr lvl="0" marL="341312" indent="-339725">
              <a:lnSpc>
                <a:spcPct val="90000"/>
              </a:lnSpc>
              <a:spcBef>
                <a:spcPts val="500"/>
              </a:spcBef>
              <a:tabLst>
                <a:tab pos="901700" algn="l"/>
                <a:tab pos="1816100" algn="l"/>
                <a:tab pos="2730500" algn="l"/>
                <a:tab pos="3644900" algn="l"/>
                <a:tab pos="4559300" algn="l"/>
                <a:tab pos="5473700" algn="l"/>
                <a:tab pos="6388100" algn="l"/>
                <a:tab pos="7302500" algn="l"/>
                <a:tab pos="8216900" algn="l"/>
                <a:tab pos="9131300" algn="l"/>
                <a:tab pos="10045700" algn="l"/>
              </a:tabLst>
              <a:defRPr sz="1800"/>
            </a:pPr>
            <a:r>
              <a:rPr sz="1900">
                <a:latin typeface="Arial"/>
                <a:ea typeface="Arial"/>
                <a:cs typeface="Arial"/>
                <a:sym typeface="Arial"/>
              </a:rPr>
              <a:t>}</a:t>
            </a:r>
          </a:p>
        </p:txBody>
      </p:sp>
      <p:sp>
        <p:nvSpPr>
          <p:cNvPr id="75" name="Shape 75"/>
          <p:cNvSpPr/>
          <p:nvPr/>
        </p:nvSpPr>
        <p:spPr>
          <a:xfrm>
            <a:off x="-6220" y="469286"/>
            <a:ext cx="4534036" cy="544153"/>
          </a:xfrm>
          <a:prstGeom prst="rect">
            <a:avLst/>
          </a:prstGeom>
          <a:ln w="12700">
            <a:miter lim="400000"/>
          </a:ln>
          <a:extLst>
            <a:ext uri="{C572A759-6A51-4108-AA02-DFA0A04FC94B}">
              <ma14:wrappingTextBoxFlag xmlns:ma14="http://schemas.microsoft.com/office/mac/drawingml/2011/main" val="1"/>
            </a:ext>
          </a:extLst>
        </p:spPr>
        <p:txBody>
          <a:bodyPr lIns="46799" tIns="46799" rIns="46799" bIns="46799" anchor="ctr">
            <a:spAutoFit/>
          </a:bodyPr>
          <a:lstStyle>
            <a:lvl1pPr>
              <a:tabLst>
                <a:tab pos="914400" algn="l"/>
                <a:tab pos="1828800" algn="l"/>
                <a:tab pos="2743200" algn="l"/>
                <a:tab pos="3657600" algn="l"/>
                <a:tab pos="4572000" algn="l"/>
                <a:tab pos="5486400" algn="l"/>
                <a:tab pos="6400800" algn="l"/>
                <a:tab pos="7315200" algn="l"/>
                <a:tab pos="8229600" algn="l"/>
                <a:tab pos="9144000" algn="l"/>
                <a:tab pos="10058400" algn="l"/>
              </a:tabLst>
              <a:defRPr sz="1600">
                <a:latin typeface="Arial"/>
                <a:ea typeface="Arial"/>
                <a:cs typeface="Arial"/>
                <a:sym typeface="Arial"/>
              </a:defRPr>
            </a:lvl1pPr>
          </a:lstStyle>
          <a:p>
            <a:pPr lvl="0">
              <a:defRPr sz="1800"/>
            </a:pPr>
            <a:r>
              <a:rPr sz="1600"/>
              <a:t>Using more than 4 arguments, to force it to pass the extra parameters via the stack</a:t>
            </a:r>
          </a:p>
        </p:txBody>
      </p:sp>
      <p:sp>
        <p:nvSpPr>
          <p:cNvPr id="76" name="Shape 76"/>
          <p:cNvSpPr/>
          <p:nvPr/>
        </p:nvSpPr>
        <p:spPr>
          <a:xfrm>
            <a:off x="4516189" y="-20858"/>
            <a:ext cx="5325319" cy="6899716"/>
          </a:xfrm>
          <a:prstGeom prst="rect">
            <a:avLst/>
          </a:prstGeom>
          <a:ln w="12700">
            <a:miter lim="400000"/>
          </a:ln>
          <a:extLst>
            <a:ext uri="{C572A759-6A51-4108-AA02-DFA0A04FC94B}">
              <ma14:wrappingTextBoxFlag xmlns:ma14="http://schemas.microsoft.com/office/mac/drawingml/2011/main" val="1"/>
            </a:ext>
          </a:extLst>
        </p:spPr>
        <p:txBody>
          <a:bodyPr lIns="46799" tIns="46799" rIns="46799" bIns="46799">
            <a:spAutoFit/>
          </a:bodyPr>
          <a:lstStyle/>
          <a:p>
            <a:pPr lvl="0" marL="341312" indent="-339725">
              <a:spcBef>
                <a:spcPts val="3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800"/>
            </a:pPr>
            <a:r>
              <a:rPr sz="1300">
                <a:latin typeface="Monaco"/>
                <a:ea typeface="Monaco"/>
                <a:cs typeface="Monaco"/>
                <a:sym typeface="Monaco"/>
              </a:rPr>
              <a:t>func:</a:t>
            </a:r>
            <a:endParaRPr sz="1300">
              <a:latin typeface="Monaco"/>
              <a:ea typeface="Monaco"/>
              <a:cs typeface="Monaco"/>
              <a:sym typeface="Monaco"/>
            </a:endParaRPr>
          </a:p>
          <a:p>
            <a:pPr lvl="0" marL="341312" indent="-339725">
              <a:spcBef>
                <a:spcPts val="3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800"/>
            </a:pPr>
            <a:r>
              <a:rPr sz="1300">
                <a:latin typeface="Monaco"/>
                <a:ea typeface="Monaco"/>
                <a:cs typeface="Monaco"/>
                <a:sym typeface="Monaco"/>
              </a:rPr>
              <a:t>0000000140001000  mov  dword ptr [rsp+20h],r9d  </a:t>
            </a:r>
            <a:endParaRPr sz="1300">
              <a:latin typeface="Monaco"/>
              <a:ea typeface="Monaco"/>
              <a:cs typeface="Monaco"/>
              <a:sym typeface="Monaco"/>
            </a:endParaRPr>
          </a:p>
          <a:p>
            <a:pPr lvl="0" marL="341312" indent="-339725">
              <a:spcBef>
                <a:spcPts val="3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800"/>
            </a:pPr>
            <a:r>
              <a:rPr sz="1300">
                <a:latin typeface="Monaco"/>
                <a:ea typeface="Monaco"/>
                <a:cs typeface="Monaco"/>
                <a:sym typeface="Monaco"/>
              </a:rPr>
              <a:t>0000000140001005  mov  dword ptr [rsp+18h],r8d  </a:t>
            </a:r>
            <a:endParaRPr sz="1300">
              <a:latin typeface="Monaco"/>
              <a:ea typeface="Monaco"/>
              <a:cs typeface="Monaco"/>
              <a:sym typeface="Monaco"/>
            </a:endParaRPr>
          </a:p>
          <a:p>
            <a:pPr lvl="0" marL="341312" indent="-339725">
              <a:spcBef>
                <a:spcPts val="3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800"/>
            </a:pPr>
            <a:r>
              <a:rPr sz="1300">
                <a:latin typeface="Monaco"/>
                <a:ea typeface="Monaco"/>
                <a:cs typeface="Monaco"/>
                <a:sym typeface="Monaco"/>
              </a:rPr>
              <a:t>000000014000100A  mov  dword ptr [rsp+10h],edx  </a:t>
            </a:r>
            <a:endParaRPr sz="1300">
              <a:latin typeface="Monaco"/>
              <a:ea typeface="Monaco"/>
              <a:cs typeface="Monaco"/>
              <a:sym typeface="Monaco"/>
            </a:endParaRPr>
          </a:p>
          <a:p>
            <a:pPr lvl="0" marL="341312" indent="-339725">
              <a:spcBef>
                <a:spcPts val="3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800"/>
            </a:pPr>
            <a:r>
              <a:rPr sz="1300">
                <a:latin typeface="Monaco"/>
                <a:ea typeface="Monaco"/>
                <a:cs typeface="Monaco"/>
                <a:sym typeface="Monaco"/>
              </a:rPr>
              <a:t>000000014000100E  mov  dword ptr [rsp+8],ecx  </a:t>
            </a:r>
            <a:endParaRPr sz="1300">
              <a:latin typeface="Monaco"/>
              <a:ea typeface="Monaco"/>
              <a:cs typeface="Monaco"/>
              <a:sym typeface="Monaco"/>
            </a:endParaRPr>
          </a:p>
          <a:p>
            <a:pPr lvl="0" marL="341312" indent="-339725">
              <a:spcBef>
                <a:spcPts val="3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800"/>
            </a:pPr>
            <a:r>
              <a:rPr sz="1300">
                <a:latin typeface="Monaco"/>
                <a:ea typeface="Monaco"/>
                <a:cs typeface="Monaco"/>
                <a:sym typeface="Monaco"/>
              </a:rPr>
              <a:t>0000000140001012  sub  rsp,18h  </a:t>
            </a:r>
            <a:endParaRPr sz="1300">
              <a:latin typeface="Monaco"/>
              <a:ea typeface="Monaco"/>
              <a:cs typeface="Monaco"/>
              <a:sym typeface="Monaco"/>
            </a:endParaRPr>
          </a:p>
          <a:p>
            <a:pPr lvl="0" marL="341312" indent="-339725">
              <a:spcBef>
                <a:spcPts val="3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800"/>
            </a:pPr>
            <a:r>
              <a:rPr sz="1300">
                <a:latin typeface="Monaco"/>
                <a:ea typeface="Monaco"/>
                <a:cs typeface="Monaco"/>
                <a:sym typeface="Monaco"/>
              </a:rPr>
              <a:t>0000000140001016  mov  eax,dword ptr [rsp+28h]  </a:t>
            </a:r>
            <a:endParaRPr sz="1300">
              <a:latin typeface="Monaco"/>
              <a:ea typeface="Monaco"/>
              <a:cs typeface="Monaco"/>
              <a:sym typeface="Monaco"/>
            </a:endParaRPr>
          </a:p>
          <a:p>
            <a:pPr lvl="0" marL="341312" indent="-339725">
              <a:spcBef>
                <a:spcPts val="3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800"/>
            </a:pPr>
            <a:r>
              <a:rPr sz="1300">
                <a:latin typeface="Monaco"/>
                <a:ea typeface="Monaco"/>
                <a:cs typeface="Monaco"/>
                <a:sym typeface="Monaco"/>
              </a:rPr>
              <a:t>000000014000101A  mov  ecx,dword ptr [rsp+20h]  </a:t>
            </a:r>
            <a:endParaRPr sz="1300">
              <a:latin typeface="Monaco"/>
              <a:ea typeface="Monaco"/>
              <a:cs typeface="Monaco"/>
              <a:sym typeface="Monaco"/>
            </a:endParaRPr>
          </a:p>
          <a:p>
            <a:pPr lvl="0" marL="341312" indent="-339725">
              <a:spcBef>
                <a:spcPts val="3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800"/>
            </a:pPr>
            <a:r>
              <a:rPr sz="1300">
                <a:latin typeface="Monaco"/>
                <a:ea typeface="Monaco"/>
                <a:cs typeface="Monaco"/>
                <a:sym typeface="Monaco"/>
              </a:rPr>
              <a:t>000000014000101E  add  ecx,eax  </a:t>
            </a:r>
            <a:endParaRPr sz="1300">
              <a:latin typeface="Monaco"/>
              <a:ea typeface="Monaco"/>
              <a:cs typeface="Monaco"/>
              <a:sym typeface="Monaco"/>
            </a:endParaRPr>
          </a:p>
          <a:p>
            <a:pPr lvl="0" marL="341312" indent="-339725">
              <a:spcBef>
                <a:spcPts val="3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800"/>
            </a:pPr>
            <a:r>
              <a:rPr sz="1300">
                <a:latin typeface="Monaco"/>
                <a:ea typeface="Monaco"/>
                <a:cs typeface="Monaco"/>
                <a:sym typeface="Monaco"/>
              </a:rPr>
              <a:t>0000000140001020  mov  eax,ecx  </a:t>
            </a:r>
            <a:endParaRPr sz="1300">
              <a:latin typeface="Monaco"/>
              <a:ea typeface="Monaco"/>
              <a:cs typeface="Monaco"/>
              <a:sym typeface="Monaco"/>
            </a:endParaRPr>
          </a:p>
          <a:p>
            <a:pPr lvl="0" marL="341312" indent="-339725">
              <a:spcBef>
                <a:spcPts val="3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800"/>
            </a:pPr>
            <a:r>
              <a:rPr sz="1300">
                <a:latin typeface="Monaco"/>
                <a:ea typeface="Monaco"/>
                <a:cs typeface="Monaco"/>
                <a:sym typeface="Monaco"/>
              </a:rPr>
              <a:t>0000000140001022  sub  eax,dword ptr [rsp+30h]  </a:t>
            </a:r>
            <a:endParaRPr sz="1300">
              <a:latin typeface="Monaco"/>
              <a:ea typeface="Monaco"/>
              <a:cs typeface="Monaco"/>
              <a:sym typeface="Monaco"/>
            </a:endParaRPr>
          </a:p>
          <a:p>
            <a:pPr lvl="0" marL="341312" indent="-339725">
              <a:spcBef>
                <a:spcPts val="3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800"/>
            </a:pPr>
            <a:r>
              <a:rPr sz="1300">
                <a:latin typeface="Monaco"/>
                <a:ea typeface="Monaco"/>
                <a:cs typeface="Monaco"/>
                <a:sym typeface="Monaco"/>
              </a:rPr>
              <a:t>0000000140001026  add  eax,dword ptr [rsp+38h]  </a:t>
            </a:r>
            <a:endParaRPr sz="1300">
              <a:latin typeface="Monaco"/>
              <a:ea typeface="Monaco"/>
              <a:cs typeface="Monaco"/>
              <a:sym typeface="Monaco"/>
            </a:endParaRPr>
          </a:p>
          <a:p>
            <a:pPr lvl="0" marL="341312" indent="-339725">
              <a:spcBef>
                <a:spcPts val="3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800"/>
            </a:pPr>
            <a:r>
              <a:rPr sz="1300">
                <a:latin typeface="Monaco"/>
                <a:ea typeface="Monaco"/>
                <a:cs typeface="Monaco"/>
                <a:sym typeface="Monaco"/>
              </a:rPr>
              <a:t>000000014000102A  sub  eax,dword ptr [rsp+40h]  </a:t>
            </a:r>
            <a:endParaRPr sz="1300">
              <a:latin typeface="Monaco"/>
              <a:ea typeface="Monaco"/>
              <a:cs typeface="Monaco"/>
              <a:sym typeface="Monaco"/>
            </a:endParaRPr>
          </a:p>
          <a:p>
            <a:pPr lvl="0" marL="341312" indent="-339725">
              <a:spcBef>
                <a:spcPts val="3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800"/>
            </a:pPr>
            <a:r>
              <a:rPr sz="1300">
                <a:latin typeface="Monaco"/>
                <a:ea typeface="Monaco"/>
                <a:cs typeface="Monaco"/>
                <a:sym typeface="Monaco"/>
              </a:rPr>
              <a:t>000000014000102E  mov  dword ptr [rsp],eax  </a:t>
            </a:r>
            <a:endParaRPr sz="1300">
              <a:latin typeface="Monaco"/>
              <a:ea typeface="Monaco"/>
              <a:cs typeface="Monaco"/>
              <a:sym typeface="Monaco"/>
            </a:endParaRPr>
          </a:p>
          <a:p>
            <a:pPr lvl="0" marL="341312" indent="-339725">
              <a:spcBef>
                <a:spcPts val="3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800"/>
            </a:pPr>
            <a:r>
              <a:rPr sz="1300">
                <a:latin typeface="Monaco"/>
                <a:ea typeface="Monaco"/>
                <a:cs typeface="Monaco"/>
                <a:sym typeface="Monaco"/>
              </a:rPr>
              <a:t>0000000140001031  mov  eax,dword ptr [rsp]  </a:t>
            </a:r>
            <a:endParaRPr sz="1300">
              <a:latin typeface="Monaco"/>
              <a:ea typeface="Monaco"/>
              <a:cs typeface="Monaco"/>
              <a:sym typeface="Monaco"/>
            </a:endParaRPr>
          </a:p>
          <a:p>
            <a:pPr lvl="0" marL="341312" indent="-339725">
              <a:spcBef>
                <a:spcPts val="3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800"/>
            </a:pPr>
            <a:r>
              <a:rPr sz="1300">
                <a:latin typeface="Monaco"/>
                <a:ea typeface="Monaco"/>
                <a:cs typeface="Monaco"/>
                <a:sym typeface="Monaco"/>
              </a:rPr>
              <a:t>0000000140001034  add  rsp,18h  </a:t>
            </a:r>
            <a:endParaRPr sz="1300">
              <a:latin typeface="Monaco"/>
              <a:ea typeface="Monaco"/>
              <a:cs typeface="Monaco"/>
              <a:sym typeface="Monaco"/>
            </a:endParaRPr>
          </a:p>
          <a:p>
            <a:pPr lvl="0" marL="341312" indent="-339725">
              <a:spcBef>
                <a:spcPts val="3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800"/>
            </a:pPr>
            <a:r>
              <a:rPr sz="1300">
                <a:latin typeface="Monaco"/>
                <a:ea typeface="Monaco"/>
                <a:cs typeface="Monaco"/>
                <a:sym typeface="Monaco"/>
              </a:rPr>
              <a:t>0000000140001038  ret</a:t>
            </a:r>
            <a:endParaRPr sz="1300">
              <a:latin typeface="Monaco"/>
              <a:ea typeface="Monaco"/>
              <a:cs typeface="Monaco"/>
              <a:sym typeface="Monaco"/>
            </a:endParaRPr>
          </a:p>
          <a:p>
            <a:pPr lvl="0" marL="341312" indent="-339725">
              <a:spcBef>
                <a:spcPts val="3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800"/>
            </a:pPr>
            <a:r>
              <a:rPr sz="1300">
                <a:latin typeface="Monaco"/>
                <a:ea typeface="Monaco"/>
                <a:cs typeface="Monaco"/>
                <a:sym typeface="Monaco"/>
              </a:rPr>
              <a:t>main:</a:t>
            </a:r>
            <a:endParaRPr sz="1300">
              <a:latin typeface="Monaco"/>
              <a:ea typeface="Monaco"/>
              <a:cs typeface="Monaco"/>
              <a:sym typeface="Monaco"/>
            </a:endParaRPr>
          </a:p>
          <a:p>
            <a:pPr lvl="0" marL="341312" indent="-339725">
              <a:spcBef>
                <a:spcPts val="3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800"/>
            </a:pPr>
            <a:r>
              <a:rPr sz="1300">
                <a:latin typeface="Monaco"/>
                <a:ea typeface="Monaco"/>
                <a:cs typeface="Monaco"/>
                <a:sym typeface="Monaco"/>
              </a:rPr>
              <a:t>0000000140001040  sub  rsp,38h  </a:t>
            </a:r>
            <a:endParaRPr sz="1300">
              <a:latin typeface="Monaco"/>
              <a:ea typeface="Monaco"/>
              <a:cs typeface="Monaco"/>
              <a:sym typeface="Monaco"/>
            </a:endParaRPr>
          </a:p>
          <a:p>
            <a:pPr lvl="0" marL="341312" indent="-339725">
              <a:spcBef>
                <a:spcPts val="3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800"/>
            </a:pPr>
            <a:r>
              <a:rPr sz="1300">
                <a:latin typeface="Monaco"/>
                <a:ea typeface="Monaco"/>
                <a:cs typeface="Monaco"/>
                <a:sym typeface="Monaco"/>
              </a:rPr>
              <a:t>0000000140001044  mov  dword ptr [rsp+20h],55h  </a:t>
            </a:r>
            <a:endParaRPr sz="1300">
              <a:latin typeface="Monaco"/>
              <a:ea typeface="Monaco"/>
              <a:cs typeface="Monaco"/>
              <a:sym typeface="Monaco"/>
            </a:endParaRPr>
          </a:p>
          <a:p>
            <a:pPr lvl="0" marL="341312" indent="-339725">
              <a:spcBef>
                <a:spcPts val="3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800"/>
            </a:pPr>
            <a:r>
              <a:rPr sz="1300">
                <a:latin typeface="Monaco"/>
                <a:ea typeface="Monaco"/>
                <a:cs typeface="Monaco"/>
                <a:sym typeface="Monaco"/>
              </a:rPr>
              <a:t>000000014000104C  mov  r9d,44h  </a:t>
            </a:r>
            <a:endParaRPr sz="1300">
              <a:latin typeface="Monaco"/>
              <a:ea typeface="Monaco"/>
              <a:cs typeface="Monaco"/>
              <a:sym typeface="Monaco"/>
            </a:endParaRPr>
          </a:p>
          <a:p>
            <a:pPr lvl="0" marL="341312" indent="-339725">
              <a:spcBef>
                <a:spcPts val="3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800"/>
            </a:pPr>
            <a:r>
              <a:rPr sz="1300">
                <a:latin typeface="Monaco"/>
                <a:ea typeface="Monaco"/>
                <a:cs typeface="Monaco"/>
                <a:sym typeface="Monaco"/>
              </a:rPr>
              <a:t>0000000140001052  mov  r8d,33h  </a:t>
            </a:r>
            <a:endParaRPr sz="1300">
              <a:latin typeface="Monaco"/>
              <a:ea typeface="Monaco"/>
              <a:cs typeface="Monaco"/>
              <a:sym typeface="Monaco"/>
            </a:endParaRPr>
          </a:p>
          <a:p>
            <a:pPr lvl="0" marL="341312" indent="-339725">
              <a:spcBef>
                <a:spcPts val="3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800"/>
            </a:pPr>
            <a:r>
              <a:rPr sz="1300">
                <a:latin typeface="Monaco"/>
                <a:ea typeface="Monaco"/>
                <a:cs typeface="Monaco"/>
                <a:sym typeface="Monaco"/>
              </a:rPr>
              <a:t>0000000140001058  mov  edx,22h  </a:t>
            </a:r>
            <a:endParaRPr sz="1300">
              <a:latin typeface="Monaco"/>
              <a:ea typeface="Monaco"/>
              <a:cs typeface="Monaco"/>
              <a:sym typeface="Monaco"/>
            </a:endParaRPr>
          </a:p>
          <a:p>
            <a:pPr lvl="0" marL="341312" indent="-339725">
              <a:spcBef>
                <a:spcPts val="3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800"/>
            </a:pPr>
            <a:r>
              <a:rPr sz="1300">
                <a:latin typeface="Monaco"/>
                <a:ea typeface="Monaco"/>
                <a:cs typeface="Monaco"/>
                <a:sym typeface="Monaco"/>
              </a:rPr>
              <a:t>000000014000105D  mov  ecx,11h  </a:t>
            </a:r>
            <a:endParaRPr sz="1300">
              <a:latin typeface="Monaco"/>
              <a:ea typeface="Monaco"/>
              <a:cs typeface="Monaco"/>
              <a:sym typeface="Monaco"/>
            </a:endParaRPr>
          </a:p>
          <a:p>
            <a:pPr lvl="0" marL="341312" indent="-339725">
              <a:spcBef>
                <a:spcPts val="3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800"/>
            </a:pPr>
            <a:r>
              <a:rPr sz="1300">
                <a:latin typeface="Monaco"/>
                <a:ea typeface="Monaco"/>
                <a:cs typeface="Monaco"/>
                <a:sym typeface="Monaco"/>
              </a:rPr>
              <a:t>0000000140001062  call  0000000140001000  </a:t>
            </a:r>
            <a:endParaRPr sz="1300">
              <a:latin typeface="Monaco"/>
              <a:ea typeface="Monaco"/>
              <a:cs typeface="Monaco"/>
              <a:sym typeface="Monaco"/>
            </a:endParaRPr>
          </a:p>
          <a:p>
            <a:pPr lvl="0" marL="341312" indent="-339725">
              <a:spcBef>
                <a:spcPts val="3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800"/>
            </a:pPr>
            <a:r>
              <a:rPr sz="1300">
                <a:latin typeface="Monaco"/>
                <a:ea typeface="Monaco"/>
                <a:cs typeface="Monaco"/>
                <a:sym typeface="Monaco"/>
              </a:rPr>
              <a:t>0000000140001067  add  rsp,38h  </a:t>
            </a:r>
            <a:endParaRPr sz="1300">
              <a:latin typeface="Monaco"/>
              <a:ea typeface="Monaco"/>
              <a:cs typeface="Monaco"/>
              <a:sym typeface="Monaco"/>
            </a:endParaRPr>
          </a:p>
          <a:p>
            <a:pPr lvl="0" marL="341312" indent="-339725">
              <a:spcBef>
                <a:spcPts val="3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800"/>
            </a:pPr>
            <a:r>
              <a:rPr sz="1300">
                <a:latin typeface="Monaco"/>
                <a:ea typeface="Monaco"/>
                <a:cs typeface="Monaco"/>
                <a:sym typeface="Monaco"/>
              </a:rPr>
              <a:t>000000014000106B  ret  </a:t>
            </a:r>
          </a:p>
        </p:txBody>
      </p:sp>
    </p:spTree>
  </p:cSld>
  <p:clrMapOvr>
    <a:masterClrMapping/>
  </p:clrMapOvr>
  <p:transition spd="med" advClick="1"/>
</p:sld>
</file>

<file path=ppt/slides/slide12.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80" name="Shape 80"/>
          <p:cNvSpPr/>
          <p:nvPr/>
        </p:nvSpPr>
        <p:spPr>
          <a:xfrm>
            <a:off x="-15905" y="5204"/>
            <a:ext cx="7629784" cy="421392"/>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p>
            <a:pPr lvl="0">
              <a:defRPr sz="1800"/>
            </a:pPr>
            <a:r>
              <a:rPr sz="2400"/>
              <a:t>The stack looks like this at line 0000000140001031 in func():</a:t>
            </a:r>
          </a:p>
        </p:txBody>
      </p:sp>
      <p:graphicFrame>
        <p:nvGraphicFramePr>
          <p:cNvPr id="81" name="Table 81"/>
          <p:cNvGraphicFramePr/>
          <p:nvPr/>
        </p:nvGraphicFramePr>
        <p:xfrm>
          <a:off x="1986954" y="931260"/>
          <a:ext cx="4801792" cy="5261776"/>
        </p:xfrm>
        <a:graphic xmlns:a="http://schemas.openxmlformats.org/drawingml/2006/main">
          <a:graphicData uri="http://schemas.openxmlformats.org/drawingml/2006/table">
            <a:tbl>
              <a:tblPr firstCol="0" firstRow="0" lastCol="0" lastRow="0" bandCol="0" bandRow="0" rtl="0">
                <a:tableStyleId>{4C3C2611-4C71-4FC5-86AE-919BDF0F9419}</a:tableStyleId>
              </a:tblPr>
              <a:tblGrid>
                <a:gridCol w="2381845"/>
                <a:gridCol w="2381845"/>
              </a:tblGrid>
              <a:tr h="512277">
                <a:tc>
                  <a:txBody>
                    <a:bodyPr/>
                    <a:lstStyle/>
                    <a:p>
                      <a:pPr lvl="0">
                        <a:tabLst/>
                        <a:defRPr b="0" i="0" sz="1800"/>
                      </a:pPr>
                      <a:r>
                        <a:rPr sz="1650">
                          <a:latin typeface="Consolas"/>
                          <a:ea typeface="Consolas"/>
                          <a:cs typeface="Consolas"/>
                          <a:sym typeface="Consolas"/>
                        </a:rPr>
                        <a:t>00000000`0012FEB8</a:t>
                      </a:r>
                    </a:p>
                  </a:txBody>
                  <a:tcPr marL="46800" marR="46800" marT="46800" marB="46800" anchor="t" anchorCtr="0" horzOverflow="overflow">
                    <a:lnL w="38100">
                      <a:solidFill>
                        <a:srgbClr val="000000"/>
                      </a:solidFill>
                      <a:miter lim="400000"/>
                    </a:lnL>
                    <a:lnR w="38100">
                      <a:solidFill>
                        <a:srgbClr val="000000"/>
                      </a:solidFill>
                      <a:miter lim="400000"/>
                    </a:lnR>
                    <a:lnT w="38100">
                      <a:solidFill>
                        <a:srgbClr val="000000"/>
                      </a:solidFill>
                      <a:miter lim="400000"/>
                    </a:lnT>
                    <a:lnB w="38100">
                      <a:solidFill>
                        <a:srgbClr val="000000"/>
                      </a:solidFill>
                      <a:miter lim="400000"/>
                    </a:lnB>
                    <a:noFill/>
                  </a:tcPr>
                </a:tc>
                <a:tc>
                  <a:txBody>
                    <a:bodyPr/>
                    <a:lstStyle/>
                    <a:p>
                      <a:pPr lvl="0">
                        <a:lnSpc>
                          <a:spcPct val="93000"/>
                        </a:lnSpc>
                        <a:spcBef>
                          <a:spcPts val="500"/>
                        </a:spcBef>
                        <a:tabLst>
                          <a:tab pos="914400" algn="l"/>
                          <a:tab pos="1828800" algn="l"/>
                          <a:tab pos="2743200" algn="l"/>
                          <a:tab pos="3657600" algn="l"/>
                          <a:tab pos="4572000" algn="l"/>
                          <a:tab pos="5486400" algn="l"/>
                          <a:tab pos="6400800" algn="l"/>
                          <a:tab pos="7315200" algn="l"/>
                          <a:tab pos="8229600" algn="l"/>
                          <a:tab pos="9144000" algn="l"/>
                          <a:tab pos="10058400" algn="l"/>
                        </a:tabLst>
                        <a:defRPr b="0" i="0" sz="1800"/>
                      </a:pPr>
                      <a:r>
                        <a:rPr sz="1650">
                          <a:latin typeface="Consolas"/>
                          <a:ea typeface="Consolas"/>
                          <a:cs typeface="Consolas"/>
                          <a:sym typeface="Consolas"/>
                        </a:rPr>
                        <a:t>return address = </a:t>
                      </a:r>
                      <a:r>
                        <a:rPr sz="1650" u="sng">
                          <a:solidFill>
                            <a:srgbClr val="408000"/>
                          </a:solidFill>
                          <a:latin typeface="Consolas"/>
                          <a:ea typeface="Consolas"/>
                          <a:cs typeface="Consolas"/>
                          <a:sym typeface="Consolas"/>
                        </a:rPr>
                        <a:t>000000014000132D</a:t>
                      </a:r>
                    </a:p>
                  </a:txBody>
                  <a:tcPr marL="46800" marR="46800" marT="46800" marB="46800" anchor="t" anchorCtr="0" horzOverflow="overflow">
                    <a:lnL w="38100">
                      <a:solidFill>
                        <a:srgbClr val="000000"/>
                      </a:solidFill>
                      <a:miter lim="400000"/>
                    </a:lnL>
                    <a:lnR w="38100">
                      <a:solidFill>
                        <a:srgbClr val="000000"/>
                      </a:solidFill>
                      <a:miter lim="400000"/>
                    </a:lnR>
                    <a:lnT w="38100">
                      <a:solidFill>
                        <a:srgbClr val="000000"/>
                      </a:solidFill>
                      <a:miter lim="400000"/>
                    </a:lnT>
                    <a:lnB w="38100">
                      <a:solidFill>
                        <a:srgbClr val="000000"/>
                      </a:solidFill>
                      <a:miter lim="400000"/>
                    </a:lnB>
                    <a:noFill/>
                  </a:tcPr>
                </a:tc>
              </a:tr>
              <a:tr h="373748">
                <a:tc>
                  <a:txBody>
                    <a:bodyPr/>
                    <a:lstStyle/>
                    <a:p>
                      <a:pPr lvl="0" algn="ctr">
                        <a:lnSpc>
                          <a:spcPct val="93000"/>
                        </a:lnSpc>
                        <a:spcBef>
                          <a:spcPts val="600"/>
                        </a:spcBef>
                        <a:tabLst>
                          <a:tab pos="914400" algn="l"/>
                          <a:tab pos="1828800" algn="l"/>
                          <a:tab pos="2743200" algn="l"/>
                          <a:tab pos="3657600" algn="l"/>
                          <a:tab pos="4572000" algn="l"/>
                          <a:tab pos="5486400" algn="l"/>
                          <a:tab pos="6400800" algn="l"/>
                          <a:tab pos="7315200" algn="l"/>
                          <a:tab pos="8229600" algn="l"/>
                          <a:tab pos="9144000" algn="l"/>
                          <a:tab pos="10058400" algn="l"/>
                        </a:tabLst>
                        <a:defRPr b="0" i="0" sz="1800"/>
                      </a:pPr>
                      <a:r>
                        <a:rPr sz="2400">
                          <a:latin typeface="Arial"/>
                          <a:ea typeface="Arial"/>
                          <a:cs typeface="Arial"/>
                        </a:rPr>
                        <a:t>…</a:t>
                      </a:r>
                    </a:p>
                  </a:txBody>
                  <a:tcPr marL="46800" marR="46800" marT="46800" marB="46800" anchor="t" anchorCtr="0" horzOverflow="overflow">
                    <a:lnL w="38100">
                      <a:solidFill>
                        <a:srgbClr val="000000"/>
                      </a:solidFill>
                      <a:miter lim="400000"/>
                    </a:lnL>
                    <a:lnR w="38100">
                      <a:solidFill>
                        <a:srgbClr val="000000"/>
                      </a:solidFill>
                      <a:miter lim="400000"/>
                    </a:lnR>
                    <a:lnT w="38100">
                      <a:solidFill>
                        <a:srgbClr val="000000"/>
                      </a:solidFill>
                      <a:miter lim="400000"/>
                    </a:lnT>
                    <a:lnB w="38100">
                      <a:solidFill>
                        <a:srgbClr val="000000"/>
                      </a:solidFill>
                      <a:miter lim="400000"/>
                    </a:lnB>
                    <a:noFill/>
                  </a:tcPr>
                </a:tc>
                <a:tc>
                  <a:txBody>
                    <a:bodyPr/>
                    <a:lstStyle/>
                    <a:p>
                      <a:pPr lvl="0" algn="ctr">
                        <a:lnSpc>
                          <a:spcPct val="93000"/>
                        </a:lnSpc>
                        <a:spcBef>
                          <a:spcPts val="600"/>
                        </a:spcBef>
                        <a:tabLst>
                          <a:tab pos="914400" algn="l"/>
                          <a:tab pos="1828800" algn="l"/>
                          <a:tab pos="2743200" algn="l"/>
                          <a:tab pos="3657600" algn="l"/>
                          <a:tab pos="4572000" algn="l"/>
                          <a:tab pos="5486400" algn="l"/>
                          <a:tab pos="6400800" algn="l"/>
                          <a:tab pos="7315200" algn="l"/>
                          <a:tab pos="8229600" algn="l"/>
                          <a:tab pos="9144000" algn="l"/>
                          <a:tab pos="10058400" algn="l"/>
                        </a:tabLst>
                        <a:defRPr b="0" i="0" sz="1800"/>
                      </a:pPr>
                      <a:r>
                        <a:rPr sz="2400">
                          <a:latin typeface="Arial"/>
                          <a:ea typeface="Arial"/>
                          <a:cs typeface="Arial"/>
                        </a:rPr>
                        <a:t>undef</a:t>
                      </a:r>
                    </a:p>
                  </a:txBody>
                  <a:tcPr marL="46800" marR="46800" marT="46800" marB="46800" anchor="t" anchorCtr="0" horzOverflow="overflow">
                    <a:lnL w="38100">
                      <a:solidFill>
                        <a:srgbClr val="000000"/>
                      </a:solidFill>
                      <a:miter lim="400000"/>
                    </a:lnL>
                    <a:lnR w="38100">
                      <a:solidFill>
                        <a:srgbClr val="000000"/>
                      </a:solidFill>
                      <a:miter lim="400000"/>
                    </a:lnR>
                    <a:lnT w="38100">
                      <a:solidFill>
                        <a:srgbClr val="000000"/>
                      </a:solidFill>
                      <a:miter lim="400000"/>
                    </a:lnT>
                    <a:lnB w="38100">
                      <a:solidFill>
                        <a:srgbClr val="000000"/>
                      </a:solidFill>
                      <a:miter lim="400000"/>
                    </a:lnB>
                    <a:noFill/>
                  </a:tcPr>
                </a:tc>
              </a:tr>
              <a:tr h="373748">
                <a:tc>
                  <a:txBody>
                    <a:bodyPr/>
                    <a:lstStyle/>
                    <a:p>
                      <a:pPr lvl="0">
                        <a:tabLst/>
                        <a:defRPr b="0" i="0" sz="1800"/>
                      </a:pPr>
                      <a:r>
                        <a:rPr sz="1650">
                          <a:latin typeface="Consolas"/>
                          <a:ea typeface="Consolas"/>
                          <a:cs typeface="Consolas"/>
                          <a:sym typeface="Consolas"/>
                        </a:rPr>
                        <a:t>00000000`0012FEA8</a:t>
                      </a:r>
                    </a:p>
                  </a:txBody>
                  <a:tcPr marL="46800" marR="46800" marT="46800" marB="46800" anchor="t" anchorCtr="0" horzOverflow="overflow">
                    <a:lnL w="38100">
                      <a:solidFill>
                        <a:srgbClr val="000000"/>
                      </a:solidFill>
                      <a:miter lim="400000"/>
                    </a:lnL>
                    <a:lnR w="38100">
                      <a:solidFill>
                        <a:srgbClr val="000000"/>
                      </a:solidFill>
                      <a:miter lim="400000"/>
                    </a:lnR>
                    <a:lnT w="38100">
                      <a:solidFill>
                        <a:srgbClr val="000000"/>
                      </a:solidFill>
                      <a:miter lim="400000"/>
                    </a:lnT>
                    <a:lnB w="38100">
                      <a:solidFill>
                        <a:srgbClr val="000000"/>
                      </a:solidFill>
                      <a:miter lim="400000"/>
                    </a:lnB>
                    <a:noFill/>
                  </a:tcPr>
                </a:tc>
                <a:tc>
                  <a:txBody>
                    <a:bodyPr/>
                    <a:lstStyle/>
                    <a:p>
                      <a:pPr lvl="0" algn="ctr">
                        <a:lnSpc>
                          <a:spcPct val="93000"/>
                        </a:lnSpc>
                        <a:spcBef>
                          <a:spcPts val="600"/>
                        </a:spcBef>
                        <a:tabLst>
                          <a:tab pos="914400" algn="l"/>
                          <a:tab pos="1828800" algn="l"/>
                          <a:tab pos="2743200" algn="l"/>
                          <a:tab pos="3657600" algn="l"/>
                          <a:tab pos="4572000" algn="l"/>
                          <a:tab pos="5486400" algn="l"/>
                          <a:tab pos="6400800" algn="l"/>
                          <a:tab pos="7315200" algn="l"/>
                          <a:tab pos="8229600" algn="l"/>
                          <a:tab pos="9144000" algn="l"/>
                          <a:tab pos="10058400" algn="l"/>
                        </a:tabLst>
                        <a:defRPr b="0" i="0" sz="1800"/>
                      </a:pPr>
                      <a:r>
                        <a:rPr sz="2400">
                          <a:latin typeface="Arial"/>
                          <a:ea typeface="Arial"/>
                          <a:cs typeface="Arial"/>
                        </a:rPr>
                        <a:t>undef</a:t>
                      </a:r>
                    </a:p>
                  </a:txBody>
                  <a:tcPr marL="46800" marR="46800" marT="46800" marB="46800" anchor="t" anchorCtr="0" horzOverflow="overflow">
                    <a:lnL w="38100">
                      <a:solidFill>
                        <a:srgbClr val="000000"/>
                      </a:solidFill>
                      <a:miter lim="400000"/>
                    </a:lnL>
                    <a:lnR w="38100">
                      <a:solidFill>
                        <a:srgbClr val="000000"/>
                      </a:solidFill>
                      <a:miter lim="400000"/>
                    </a:lnR>
                    <a:lnT w="38100">
                      <a:solidFill>
                        <a:srgbClr val="000000"/>
                      </a:solidFill>
                      <a:miter lim="400000"/>
                    </a:lnT>
                    <a:lnB w="38100">
                      <a:solidFill>
                        <a:srgbClr val="000000"/>
                      </a:solidFill>
                      <a:miter lim="400000"/>
                    </a:lnB>
                    <a:noFill/>
                  </a:tcPr>
                </a:tc>
              </a:tr>
              <a:tr h="373748">
                <a:tc>
                  <a:txBody>
                    <a:bodyPr/>
                    <a:lstStyle/>
                    <a:p>
                      <a:pPr lvl="0">
                        <a:tabLst/>
                        <a:defRPr b="0" i="0" sz="1800"/>
                      </a:pPr>
                      <a:r>
                        <a:rPr sz="1650">
                          <a:latin typeface="Consolas"/>
                          <a:ea typeface="Consolas"/>
                          <a:cs typeface="Consolas"/>
                          <a:sym typeface="Consolas"/>
                        </a:rPr>
                        <a:t>00000000`0012FEA0</a:t>
                      </a:r>
                    </a:p>
                  </a:txBody>
                  <a:tcPr marL="46800" marR="46800" marT="46800" marB="46800" anchor="t" anchorCtr="0" horzOverflow="overflow">
                    <a:lnL w="38100">
                      <a:solidFill>
                        <a:srgbClr val="000000"/>
                      </a:solidFill>
                      <a:miter lim="400000"/>
                    </a:lnL>
                    <a:lnR w="38100">
                      <a:solidFill>
                        <a:srgbClr val="000000"/>
                      </a:solidFill>
                      <a:miter lim="400000"/>
                    </a:lnR>
                    <a:lnT w="38100">
                      <a:solidFill>
                        <a:srgbClr val="000000"/>
                      </a:solidFill>
                      <a:miter lim="400000"/>
                    </a:lnT>
                    <a:lnB w="38100">
                      <a:solidFill>
                        <a:srgbClr val="000000"/>
                      </a:solidFill>
                      <a:miter lim="400000"/>
                    </a:lnB>
                    <a:noFill/>
                  </a:tcPr>
                </a:tc>
                <a:tc>
                  <a:txBody>
                    <a:bodyPr/>
                    <a:lstStyle/>
                    <a:p>
                      <a:pPr lvl="0" algn="ctr">
                        <a:lnSpc>
                          <a:spcPct val="93000"/>
                        </a:lnSpc>
                        <a:spcBef>
                          <a:spcPts val="600"/>
                        </a:spcBef>
                        <a:tabLst>
                          <a:tab pos="914400" algn="l"/>
                          <a:tab pos="1828800" algn="l"/>
                          <a:tab pos="2743200" algn="l"/>
                          <a:tab pos="3657600" algn="l"/>
                          <a:tab pos="4572000" algn="l"/>
                          <a:tab pos="5486400" algn="l"/>
                          <a:tab pos="6400800" algn="l"/>
                          <a:tab pos="7315200" algn="l"/>
                          <a:tab pos="8229600" algn="l"/>
                          <a:tab pos="9144000" algn="l"/>
                          <a:tab pos="10058400" algn="l"/>
                        </a:tabLst>
                        <a:defRPr b="0" i="0" sz="1800"/>
                      </a:pPr>
                      <a:r>
                        <a:rPr sz="2100">
                          <a:latin typeface="Arial"/>
                          <a:ea typeface="Arial"/>
                          <a:cs typeface="Arial"/>
                        </a:rPr>
                        <a:t>arg5 </a:t>
                      </a:r>
                      <a:r>
                        <a:rPr sz="2100">
                          <a:latin typeface="Arial"/>
                          <a:ea typeface="Arial"/>
                          <a:cs typeface="Arial"/>
                        </a:rPr>
                        <a:t>= 0x55</a:t>
                      </a:r>
                    </a:p>
                  </a:txBody>
                  <a:tcPr marL="46800" marR="46800" marT="46800" marB="46800" anchor="t" anchorCtr="0" horzOverflow="overflow">
                    <a:lnL w="38100">
                      <a:solidFill>
                        <a:srgbClr val="000000"/>
                      </a:solidFill>
                      <a:miter lim="400000"/>
                    </a:lnL>
                    <a:lnR w="38100">
                      <a:solidFill>
                        <a:srgbClr val="000000"/>
                      </a:solidFill>
                      <a:miter lim="400000"/>
                    </a:lnR>
                    <a:lnT w="38100">
                      <a:solidFill>
                        <a:srgbClr val="000000"/>
                      </a:solidFill>
                      <a:miter lim="400000"/>
                    </a:lnT>
                    <a:lnB w="38100">
                      <a:solidFill>
                        <a:srgbClr val="000000"/>
                      </a:solidFill>
                      <a:miter lim="400000"/>
                    </a:lnB>
                    <a:noFill/>
                  </a:tcPr>
                </a:tc>
              </a:tr>
              <a:tr h="432695">
                <a:tc>
                  <a:txBody>
                    <a:bodyPr/>
                    <a:lstStyle/>
                    <a:p>
                      <a:pPr lvl="0">
                        <a:tabLst/>
                        <a:defRPr b="0" i="0" sz="1800"/>
                      </a:pPr>
                      <a:r>
                        <a:rPr sz="1650">
                          <a:latin typeface="Consolas"/>
                          <a:ea typeface="Consolas"/>
                          <a:cs typeface="Consolas"/>
                          <a:sym typeface="Consolas"/>
                        </a:rPr>
                        <a:t>00000000`0012FE98</a:t>
                      </a:r>
                    </a:p>
                  </a:txBody>
                  <a:tcPr marL="46800" marR="46800" marT="46800" marB="46800" anchor="t" anchorCtr="0" horzOverflow="overflow">
                    <a:lnL w="38100">
                      <a:solidFill>
                        <a:srgbClr val="000000"/>
                      </a:solidFill>
                      <a:miter lim="400000"/>
                    </a:lnL>
                    <a:lnR w="38100">
                      <a:solidFill>
                        <a:srgbClr val="000000"/>
                      </a:solidFill>
                      <a:miter lim="400000"/>
                    </a:lnR>
                    <a:lnT w="38100">
                      <a:solidFill>
                        <a:srgbClr val="000000"/>
                      </a:solidFill>
                      <a:miter lim="400000"/>
                    </a:lnT>
                    <a:lnB w="38100">
                      <a:solidFill>
                        <a:srgbClr val="000000"/>
                      </a:solidFill>
                      <a:miter lim="400000"/>
                    </a:lnB>
                    <a:noFill/>
                  </a:tcPr>
                </a:tc>
                <a:tc>
                  <a:txBody>
                    <a:bodyPr/>
                    <a:lstStyle/>
                    <a:p>
                      <a:pPr lvl="0" algn="ctr">
                        <a:lnSpc>
                          <a:spcPct val="93000"/>
                        </a:lnSpc>
                        <a:spcBef>
                          <a:spcPts val="600"/>
                        </a:spcBef>
                        <a:tabLst>
                          <a:tab pos="914400" algn="l"/>
                          <a:tab pos="1828800" algn="l"/>
                          <a:tab pos="2743200" algn="l"/>
                          <a:tab pos="3657600" algn="l"/>
                          <a:tab pos="4572000" algn="l"/>
                          <a:tab pos="5486400" algn="l"/>
                          <a:tab pos="6400800" algn="l"/>
                          <a:tab pos="7315200" algn="l"/>
                          <a:tab pos="8229600" algn="l"/>
                          <a:tab pos="9144000" algn="l"/>
                          <a:tab pos="10058400" algn="l"/>
                        </a:tabLst>
                        <a:defRPr b="0" i="0" sz="1800"/>
                      </a:pPr>
                      <a:r>
                        <a:rPr sz="2100">
                          <a:latin typeface="Arial"/>
                          <a:ea typeface="Arial"/>
                          <a:cs typeface="Arial"/>
                        </a:rPr>
                        <a:t>arg4 = r9</a:t>
                      </a:r>
                      <a:r>
                        <a:rPr sz="2100">
                          <a:latin typeface="Arial"/>
                          <a:ea typeface="Arial"/>
                          <a:cs typeface="Arial"/>
                        </a:rPr>
                        <a:t> = 0x44</a:t>
                      </a:r>
                    </a:p>
                  </a:txBody>
                  <a:tcPr marL="46800" marR="46800" marT="46800" marB="46800" anchor="t" anchorCtr="0" horzOverflow="overflow">
                    <a:lnL w="38100">
                      <a:solidFill>
                        <a:srgbClr val="000000"/>
                      </a:solidFill>
                      <a:miter lim="400000"/>
                    </a:lnL>
                    <a:lnR w="38100">
                      <a:solidFill>
                        <a:srgbClr val="000000"/>
                      </a:solidFill>
                      <a:miter lim="400000"/>
                    </a:lnR>
                    <a:lnT w="38100">
                      <a:solidFill>
                        <a:srgbClr val="000000"/>
                      </a:solidFill>
                      <a:miter lim="400000"/>
                    </a:lnT>
                    <a:lnB w="38100">
                      <a:solidFill>
                        <a:srgbClr val="000000"/>
                      </a:solidFill>
                      <a:miter lim="400000"/>
                    </a:lnB>
                    <a:noFill/>
                  </a:tcPr>
                </a:tc>
              </a:tr>
              <a:tr h="432695">
                <a:tc>
                  <a:txBody>
                    <a:bodyPr/>
                    <a:lstStyle/>
                    <a:p>
                      <a:pPr lvl="0">
                        <a:tabLst/>
                        <a:defRPr b="0" i="0" sz="1800"/>
                      </a:pPr>
                      <a:r>
                        <a:rPr sz="1650">
                          <a:latin typeface="Consolas"/>
                          <a:ea typeface="Consolas"/>
                          <a:cs typeface="Consolas"/>
                          <a:sym typeface="Consolas"/>
                        </a:rPr>
                        <a:t>00000000`0012FE90</a:t>
                      </a:r>
                    </a:p>
                  </a:txBody>
                  <a:tcPr marL="46800" marR="46800" marT="46800" marB="46800" anchor="t" anchorCtr="0" horzOverflow="overflow">
                    <a:lnL w="38100">
                      <a:solidFill>
                        <a:srgbClr val="000000"/>
                      </a:solidFill>
                      <a:miter lim="400000"/>
                    </a:lnL>
                    <a:lnR w="38100">
                      <a:solidFill>
                        <a:srgbClr val="000000"/>
                      </a:solidFill>
                      <a:miter lim="400000"/>
                    </a:lnR>
                    <a:lnT w="38100">
                      <a:solidFill>
                        <a:srgbClr val="000000"/>
                      </a:solidFill>
                      <a:miter lim="400000"/>
                    </a:lnT>
                    <a:lnB w="38100">
                      <a:solidFill>
                        <a:srgbClr val="000000"/>
                      </a:solidFill>
                      <a:miter lim="400000"/>
                    </a:lnB>
                    <a:noFill/>
                  </a:tcPr>
                </a:tc>
                <a:tc>
                  <a:txBody>
                    <a:bodyPr/>
                    <a:lstStyle/>
                    <a:p>
                      <a:pPr lvl="0" algn="ctr">
                        <a:lnSpc>
                          <a:spcPct val="93000"/>
                        </a:lnSpc>
                        <a:spcBef>
                          <a:spcPts val="600"/>
                        </a:spcBef>
                        <a:tabLst>
                          <a:tab pos="914400" algn="l"/>
                          <a:tab pos="1828800" algn="l"/>
                          <a:tab pos="2743200" algn="l"/>
                          <a:tab pos="3657600" algn="l"/>
                          <a:tab pos="4572000" algn="l"/>
                          <a:tab pos="5486400" algn="l"/>
                          <a:tab pos="6400800" algn="l"/>
                          <a:tab pos="7315200" algn="l"/>
                          <a:tab pos="8229600" algn="l"/>
                          <a:tab pos="9144000" algn="l"/>
                          <a:tab pos="10058400" algn="l"/>
                        </a:tabLst>
                        <a:defRPr b="0" i="0" sz="1800"/>
                      </a:pPr>
                      <a:r>
                        <a:rPr sz="2100">
                          <a:latin typeface="Arial"/>
                          <a:ea typeface="Arial"/>
                          <a:cs typeface="Arial"/>
                        </a:rPr>
                        <a:t>arg3 = r8</a:t>
                      </a:r>
                      <a:r>
                        <a:rPr sz="2100">
                          <a:latin typeface="Arial"/>
                          <a:ea typeface="Arial"/>
                          <a:cs typeface="Arial"/>
                        </a:rPr>
                        <a:t> = 0x33</a:t>
                      </a:r>
                    </a:p>
                  </a:txBody>
                  <a:tcPr marL="46800" marR="46800" marT="46800" marB="46800" anchor="t" anchorCtr="0" horzOverflow="overflow">
                    <a:lnL w="38100">
                      <a:solidFill>
                        <a:srgbClr val="000000"/>
                      </a:solidFill>
                      <a:miter lim="400000"/>
                    </a:lnL>
                    <a:lnR w="38100">
                      <a:solidFill>
                        <a:srgbClr val="000000"/>
                      </a:solidFill>
                      <a:miter lim="400000"/>
                    </a:lnR>
                    <a:lnT w="38100">
                      <a:solidFill>
                        <a:srgbClr val="000000"/>
                      </a:solidFill>
                      <a:miter lim="400000"/>
                    </a:lnT>
                    <a:lnB w="38100">
                      <a:solidFill>
                        <a:srgbClr val="000000"/>
                      </a:solidFill>
                      <a:miter lim="400000"/>
                    </a:lnB>
                    <a:noFill/>
                  </a:tcPr>
                </a:tc>
              </a:tr>
              <a:tr h="432695">
                <a:tc>
                  <a:txBody>
                    <a:bodyPr/>
                    <a:lstStyle/>
                    <a:p>
                      <a:pPr lvl="0">
                        <a:tabLst/>
                        <a:defRPr b="0" i="0" sz="1800"/>
                      </a:pPr>
                      <a:r>
                        <a:rPr sz="1650">
                          <a:latin typeface="Consolas"/>
                          <a:ea typeface="Consolas"/>
                          <a:cs typeface="Consolas"/>
                          <a:sym typeface="Consolas"/>
                        </a:rPr>
                        <a:t>00000000`0012FE88</a:t>
                      </a:r>
                    </a:p>
                  </a:txBody>
                  <a:tcPr marL="46800" marR="46800" marT="46800" marB="46800" anchor="t" anchorCtr="0" horzOverflow="overflow">
                    <a:lnL w="38100">
                      <a:solidFill>
                        <a:srgbClr val="000000"/>
                      </a:solidFill>
                      <a:miter lim="400000"/>
                    </a:lnL>
                    <a:lnR w="38100">
                      <a:solidFill>
                        <a:srgbClr val="000000"/>
                      </a:solidFill>
                      <a:miter lim="400000"/>
                    </a:lnR>
                    <a:lnT w="38100">
                      <a:solidFill>
                        <a:srgbClr val="000000"/>
                      </a:solidFill>
                      <a:miter lim="400000"/>
                    </a:lnT>
                    <a:lnB w="38100">
                      <a:solidFill>
                        <a:srgbClr val="000000"/>
                      </a:solidFill>
                      <a:miter lim="400000"/>
                    </a:lnB>
                    <a:noFill/>
                  </a:tcPr>
                </a:tc>
                <a:tc>
                  <a:txBody>
                    <a:bodyPr/>
                    <a:lstStyle/>
                    <a:p>
                      <a:pPr lvl="0" algn="ctr">
                        <a:lnSpc>
                          <a:spcPct val="93000"/>
                        </a:lnSpc>
                        <a:spcBef>
                          <a:spcPts val="600"/>
                        </a:spcBef>
                        <a:tabLst>
                          <a:tab pos="914400" algn="l"/>
                          <a:tab pos="1828800" algn="l"/>
                          <a:tab pos="2743200" algn="l"/>
                          <a:tab pos="3657600" algn="l"/>
                          <a:tab pos="4572000" algn="l"/>
                          <a:tab pos="5486400" algn="l"/>
                          <a:tab pos="6400800" algn="l"/>
                          <a:tab pos="7315200" algn="l"/>
                          <a:tab pos="8229600" algn="l"/>
                          <a:tab pos="9144000" algn="l"/>
                          <a:tab pos="10058400" algn="l"/>
                        </a:tabLst>
                        <a:defRPr b="0" i="0" sz="1800"/>
                      </a:pPr>
                      <a:r>
                        <a:rPr sz="2100">
                          <a:latin typeface="Arial"/>
                          <a:ea typeface="Arial"/>
                          <a:cs typeface="Arial"/>
                        </a:rPr>
                        <a:t>arg2 = edx</a:t>
                      </a:r>
                      <a:r>
                        <a:rPr sz="2100">
                          <a:latin typeface="Arial"/>
                          <a:ea typeface="Arial"/>
                          <a:cs typeface="Arial"/>
                        </a:rPr>
                        <a:t> = 0x22</a:t>
                      </a:r>
                    </a:p>
                  </a:txBody>
                  <a:tcPr marL="46800" marR="46800" marT="46800" marB="46800" anchor="t" anchorCtr="0" horzOverflow="overflow">
                    <a:lnL w="38100">
                      <a:solidFill>
                        <a:srgbClr val="000000"/>
                      </a:solidFill>
                      <a:miter lim="400000"/>
                    </a:lnL>
                    <a:lnR w="38100">
                      <a:solidFill>
                        <a:srgbClr val="000000"/>
                      </a:solidFill>
                      <a:miter lim="400000"/>
                    </a:lnR>
                    <a:lnT w="38100">
                      <a:solidFill>
                        <a:srgbClr val="000000"/>
                      </a:solidFill>
                      <a:miter lim="400000"/>
                    </a:lnT>
                    <a:lnB w="38100">
                      <a:solidFill>
                        <a:srgbClr val="000000"/>
                      </a:solidFill>
                      <a:miter lim="400000"/>
                    </a:lnB>
                    <a:noFill/>
                  </a:tcPr>
                </a:tc>
              </a:tr>
              <a:tr h="433949">
                <a:tc>
                  <a:txBody>
                    <a:bodyPr/>
                    <a:lstStyle/>
                    <a:p>
                      <a:pPr lvl="0">
                        <a:tabLst/>
                        <a:defRPr b="0" i="0" sz="1800"/>
                      </a:pPr>
                      <a:r>
                        <a:rPr sz="1650">
                          <a:latin typeface="Consolas"/>
                          <a:ea typeface="Consolas"/>
                          <a:cs typeface="Consolas"/>
                          <a:sym typeface="Consolas"/>
                        </a:rPr>
                        <a:t>00000000`0012FE80</a:t>
                      </a:r>
                    </a:p>
                  </a:txBody>
                  <a:tcPr marL="46800" marR="46800" marT="46800" marB="46800" anchor="t" anchorCtr="0" horzOverflow="overflow">
                    <a:lnL w="38100">
                      <a:solidFill>
                        <a:srgbClr val="000000"/>
                      </a:solidFill>
                      <a:miter lim="400000"/>
                    </a:lnL>
                    <a:lnR w="38100">
                      <a:solidFill>
                        <a:srgbClr val="000000"/>
                      </a:solidFill>
                      <a:miter lim="400000"/>
                    </a:lnR>
                    <a:lnT w="38100">
                      <a:solidFill>
                        <a:srgbClr val="000000"/>
                      </a:solidFill>
                      <a:miter lim="400000"/>
                    </a:lnT>
                    <a:lnB w="38100">
                      <a:solidFill>
                        <a:srgbClr val="000000"/>
                      </a:solidFill>
                      <a:miter lim="400000"/>
                    </a:lnB>
                    <a:noFill/>
                  </a:tcPr>
                </a:tc>
                <a:tc>
                  <a:txBody>
                    <a:bodyPr/>
                    <a:lstStyle/>
                    <a:p>
                      <a:pPr lvl="0" algn="ctr">
                        <a:lnSpc>
                          <a:spcPct val="93000"/>
                        </a:lnSpc>
                        <a:spcBef>
                          <a:spcPts val="600"/>
                        </a:spcBef>
                        <a:tabLst>
                          <a:tab pos="914400" algn="l"/>
                          <a:tab pos="1828800" algn="l"/>
                          <a:tab pos="2743200" algn="l"/>
                          <a:tab pos="3657600" algn="l"/>
                          <a:tab pos="4572000" algn="l"/>
                          <a:tab pos="5486400" algn="l"/>
                          <a:tab pos="6400800" algn="l"/>
                          <a:tab pos="7315200" algn="l"/>
                          <a:tab pos="8229600" algn="l"/>
                          <a:tab pos="9144000" algn="l"/>
                          <a:tab pos="10058400" algn="l"/>
                        </a:tabLst>
                        <a:defRPr b="0" i="0" sz="1800"/>
                      </a:pPr>
                      <a:r>
                        <a:rPr sz="2200">
                          <a:latin typeface="Arial"/>
                          <a:ea typeface="Arial"/>
                          <a:cs typeface="Arial"/>
                        </a:rPr>
                        <a:t>arg1 = ecx</a:t>
                      </a:r>
                      <a:r>
                        <a:rPr sz="2200">
                          <a:latin typeface="Arial"/>
                          <a:ea typeface="Arial"/>
                          <a:cs typeface="Arial"/>
                        </a:rPr>
                        <a:t> = 0x11</a:t>
                      </a:r>
                    </a:p>
                  </a:txBody>
                  <a:tcPr marL="46800" marR="46800" marT="46800" marB="46800" anchor="t" anchorCtr="0" horzOverflow="overflow">
                    <a:lnL w="38100">
                      <a:solidFill>
                        <a:srgbClr val="000000"/>
                      </a:solidFill>
                      <a:miter lim="400000"/>
                    </a:lnL>
                    <a:lnR w="38100">
                      <a:solidFill>
                        <a:srgbClr val="000000"/>
                      </a:solidFill>
                      <a:miter lim="400000"/>
                    </a:lnR>
                    <a:lnT w="38100">
                      <a:solidFill>
                        <a:srgbClr val="000000"/>
                      </a:solidFill>
                      <a:miter lim="400000"/>
                    </a:lnT>
                    <a:lnB w="38100">
                      <a:solidFill>
                        <a:srgbClr val="000000"/>
                      </a:solidFill>
                      <a:miter lim="400000"/>
                    </a:lnB>
                    <a:noFill/>
                  </a:tcPr>
                </a:tc>
              </a:tr>
              <a:tr h="556265">
                <a:tc>
                  <a:txBody>
                    <a:bodyPr/>
                    <a:lstStyle/>
                    <a:p>
                      <a:pPr lvl="0">
                        <a:tabLst/>
                        <a:defRPr b="0" i="0" sz="1800"/>
                      </a:pPr>
                      <a:r>
                        <a:rPr sz="1650">
                          <a:latin typeface="Consolas"/>
                          <a:ea typeface="Consolas"/>
                          <a:cs typeface="Consolas"/>
                          <a:sym typeface="Consolas"/>
                        </a:rPr>
                        <a:t>00000000`0012FE78</a:t>
                      </a:r>
                    </a:p>
                  </a:txBody>
                  <a:tcPr marL="46800" marR="46800" marT="46800" marB="46800" anchor="t" anchorCtr="0" horzOverflow="overflow">
                    <a:lnL w="38100">
                      <a:solidFill>
                        <a:srgbClr val="000000"/>
                      </a:solidFill>
                      <a:miter lim="400000"/>
                    </a:lnL>
                    <a:lnR w="38100">
                      <a:solidFill>
                        <a:srgbClr val="000000"/>
                      </a:solidFill>
                      <a:miter lim="400000"/>
                    </a:lnR>
                    <a:lnT w="38100">
                      <a:solidFill>
                        <a:srgbClr val="000000"/>
                      </a:solidFill>
                      <a:miter lim="400000"/>
                    </a:lnT>
                    <a:lnB w="38100">
                      <a:solidFill>
                        <a:srgbClr val="000000"/>
                      </a:solidFill>
                      <a:miter lim="400000"/>
                    </a:lnB>
                    <a:noFill/>
                  </a:tcPr>
                </a:tc>
                <a:tc>
                  <a:txBody>
                    <a:bodyPr/>
                    <a:lstStyle/>
                    <a:p>
                      <a:pPr lvl="0">
                        <a:lnSpc>
                          <a:spcPct val="93000"/>
                        </a:lnSpc>
                        <a:spcBef>
                          <a:spcPts val="500"/>
                        </a:spcBef>
                        <a:tabLst>
                          <a:tab pos="914400" algn="l"/>
                          <a:tab pos="1828800" algn="l"/>
                          <a:tab pos="2743200" algn="l"/>
                          <a:tab pos="3657600" algn="l"/>
                          <a:tab pos="4572000" algn="l"/>
                          <a:tab pos="5486400" algn="l"/>
                          <a:tab pos="6400800" algn="l"/>
                          <a:tab pos="7315200" algn="l"/>
                          <a:tab pos="8229600" algn="l"/>
                          <a:tab pos="9144000" algn="l"/>
                          <a:tab pos="10058400" algn="l"/>
                        </a:tabLst>
                        <a:defRPr b="0" i="0" sz="1800"/>
                      </a:pPr>
                      <a:r>
                        <a:rPr sz="1650">
                          <a:latin typeface="Consolas"/>
                          <a:ea typeface="Consolas"/>
                          <a:cs typeface="Consolas"/>
                          <a:sym typeface="Consolas"/>
                        </a:rPr>
                        <a:t>return address = </a:t>
                      </a:r>
                      <a:r>
                        <a:rPr sz="1650" u="sng">
                          <a:solidFill>
                            <a:srgbClr val="408000"/>
                          </a:solidFill>
                          <a:latin typeface="Consolas"/>
                          <a:ea typeface="Consolas"/>
                          <a:cs typeface="Consolas"/>
                          <a:sym typeface="Consolas"/>
                        </a:rPr>
                        <a:t>0000000140001067</a:t>
                      </a:r>
                    </a:p>
                  </a:txBody>
                  <a:tcPr marL="46800" marR="46800" marT="46800" marB="46800" anchor="t" anchorCtr="0" horzOverflow="overflow">
                    <a:lnL w="38100">
                      <a:solidFill>
                        <a:srgbClr val="000000"/>
                      </a:solidFill>
                      <a:miter lim="400000"/>
                    </a:lnL>
                    <a:lnR w="38100">
                      <a:solidFill>
                        <a:srgbClr val="000000"/>
                      </a:solidFill>
                      <a:miter lim="400000"/>
                    </a:lnR>
                    <a:lnT w="38100">
                      <a:solidFill>
                        <a:srgbClr val="000000"/>
                      </a:solidFill>
                      <a:miter lim="400000"/>
                    </a:lnT>
                    <a:lnB w="38100">
                      <a:solidFill>
                        <a:srgbClr val="000000"/>
                      </a:solidFill>
                      <a:miter lim="400000"/>
                    </a:lnB>
                    <a:noFill/>
                  </a:tcPr>
                </a:tc>
              </a:tr>
              <a:tr h="433949">
                <a:tc>
                  <a:txBody>
                    <a:bodyPr/>
                    <a:lstStyle/>
                    <a:p>
                      <a:pPr lvl="0" algn="ctr">
                        <a:lnSpc>
                          <a:spcPct val="93000"/>
                        </a:lnSpc>
                        <a:spcBef>
                          <a:spcPts val="600"/>
                        </a:spcBef>
                        <a:tabLst>
                          <a:tab pos="914400" algn="l"/>
                          <a:tab pos="1828800" algn="l"/>
                          <a:tab pos="2743200" algn="l"/>
                          <a:tab pos="3657600" algn="l"/>
                          <a:tab pos="4572000" algn="l"/>
                          <a:tab pos="5486400" algn="l"/>
                          <a:tab pos="6400800" algn="l"/>
                          <a:tab pos="7315200" algn="l"/>
                          <a:tab pos="8229600" algn="l"/>
                          <a:tab pos="9144000" algn="l"/>
                          <a:tab pos="10058400" algn="l"/>
                        </a:tabLst>
                        <a:defRPr b="0" i="0" sz="1800"/>
                      </a:pPr>
                      <a:r>
                        <a:rPr sz="2400">
                          <a:latin typeface="Arial"/>
                          <a:ea typeface="Arial"/>
                          <a:cs typeface="Arial"/>
                        </a:rPr>
                        <a:t>…</a:t>
                      </a:r>
                    </a:p>
                  </a:txBody>
                  <a:tcPr marL="46800" marR="46800" marT="46800" marB="46800" anchor="t" anchorCtr="0" horzOverflow="overflow">
                    <a:lnL w="38100">
                      <a:solidFill>
                        <a:srgbClr val="000000"/>
                      </a:solidFill>
                      <a:miter lim="400000"/>
                    </a:lnL>
                    <a:lnR w="38100">
                      <a:solidFill>
                        <a:srgbClr val="000000"/>
                      </a:solidFill>
                      <a:miter lim="400000"/>
                    </a:lnR>
                    <a:lnT w="38100">
                      <a:solidFill>
                        <a:srgbClr val="000000"/>
                      </a:solidFill>
                      <a:miter lim="400000"/>
                    </a:lnT>
                    <a:lnB w="38100">
                      <a:solidFill>
                        <a:srgbClr val="000000"/>
                      </a:solidFill>
                      <a:miter lim="400000"/>
                    </a:lnB>
                    <a:noFill/>
                  </a:tcPr>
                </a:tc>
                <a:tc>
                  <a:txBody>
                    <a:bodyPr/>
                    <a:lstStyle/>
                    <a:p>
                      <a:pPr lvl="0" algn="ctr">
                        <a:lnSpc>
                          <a:spcPct val="93000"/>
                        </a:lnSpc>
                        <a:spcBef>
                          <a:spcPts val="600"/>
                        </a:spcBef>
                        <a:tabLst>
                          <a:tab pos="914400" algn="l"/>
                          <a:tab pos="1828800" algn="l"/>
                          <a:tab pos="2743200" algn="l"/>
                          <a:tab pos="3657600" algn="l"/>
                          <a:tab pos="4572000" algn="l"/>
                          <a:tab pos="5486400" algn="l"/>
                          <a:tab pos="6400800" algn="l"/>
                          <a:tab pos="7315200" algn="l"/>
                          <a:tab pos="8229600" algn="l"/>
                          <a:tab pos="9144000" algn="l"/>
                          <a:tab pos="10058400" algn="l"/>
                        </a:tabLst>
                        <a:defRPr b="0" i="0" sz="1800"/>
                      </a:pPr>
                      <a:r>
                        <a:rPr sz="2400">
                          <a:latin typeface="Arial"/>
                          <a:ea typeface="Arial"/>
                          <a:cs typeface="Arial"/>
                        </a:rPr>
                        <a:t>undef</a:t>
                      </a:r>
                    </a:p>
                  </a:txBody>
                  <a:tcPr marL="46800" marR="46800" marT="46800" marB="46800" anchor="t" anchorCtr="0" horzOverflow="overflow">
                    <a:lnL w="38100">
                      <a:solidFill>
                        <a:srgbClr val="000000"/>
                      </a:solidFill>
                      <a:miter lim="400000"/>
                    </a:lnL>
                    <a:lnR w="38100">
                      <a:solidFill>
                        <a:srgbClr val="000000"/>
                      </a:solidFill>
                      <a:miter lim="400000"/>
                    </a:lnR>
                    <a:lnT w="38100">
                      <a:solidFill>
                        <a:srgbClr val="000000"/>
                      </a:solidFill>
                      <a:miter lim="400000"/>
                    </a:lnT>
                    <a:lnB w="38100">
                      <a:solidFill>
                        <a:srgbClr val="000000"/>
                      </a:solidFill>
                      <a:miter lim="400000"/>
                    </a:lnB>
                    <a:noFill/>
                  </a:tcPr>
                </a:tc>
              </a:tr>
              <a:tr h="433949">
                <a:tc>
                  <a:txBody>
                    <a:bodyPr/>
                    <a:lstStyle/>
                    <a:p>
                      <a:pPr lvl="0">
                        <a:tabLst/>
                        <a:defRPr b="0" i="0" sz="1800"/>
                      </a:pPr>
                      <a:r>
                        <a:rPr sz="1650">
                          <a:latin typeface="Consolas"/>
                          <a:ea typeface="Consolas"/>
                          <a:cs typeface="Consolas"/>
                          <a:sym typeface="Consolas"/>
                        </a:rPr>
                        <a:t>00000000`0012FE78</a:t>
                      </a:r>
                    </a:p>
                  </a:txBody>
                  <a:tcPr marL="46800" marR="46800" marT="46800" marB="46800" anchor="t" anchorCtr="0" horzOverflow="overflow">
                    <a:lnL w="38100">
                      <a:solidFill>
                        <a:srgbClr val="000000"/>
                      </a:solidFill>
                      <a:miter lim="400000"/>
                    </a:lnL>
                    <a:lnR w="38100">
                      <a:solidFill>
                        <a:srgbClr val="000000"/>
                      </a:solidFill>
                      <a:miter lim="400000"/>
                    </a:lnR>
                    <a:lnT w="38100">
                      <a:solidFill>
                        <a:srgbClr val="000000"/>
                      </a:solidFill>
                      <a:miter lim="400000"/>
                    </a:lnT>
                    <a:lnB w="38100">
                      <a:solidFill>
                        <a:srgbClr val="000000"/>
                      </a:solidFill>
                      <a:miter lim="400000"/>
                    </a:lnB>
                    <a:noFill/>
                  </a:tcPr>
                </a:tc>
                <a:tc>
                  <a:txBody>
                    <a:bodyPr/>
                    <a:lstStyle/>
                    <a:p>
                      <a:pPr lvl="0" algn="ctr">
                        <a:lnSpc>
                          <a:spcPct val="93000"/>
                        </a:lnSpc>
                        <a:spcBef>
                          <a:spcPts val="600"/>
                        </a:spcBef>
                        <a:tabLst>
                          <a:tab pos="914400" algn="l"/>
                          <a:tab pos="1828800" algn="l"/>
                          <a:tab pos="2743200" algn="l"/>
                          <a:tab pos="3657600" algn="l"/>
                          <a:tab pos="4572000" algn="l"/>
                          <a:tab pos="5486400" algn="l"/>
                          <a:tab pos="6400800" algn="l"/>
                          <a:tab pos="7315200" algn="l"/>
                          <a:tab pos="8229600" algn="l"/>
                          <a:tab pos="9144000" algn="l"/>
                          <a:tab pos="10058400" algn="l"/>
                        </a:tabLst>
                        <a:defRPr b="0" i="0" sz="1800"/>
                      </a:pPr>
                      <a:r>
                        <a:rPr sz="2400">
                          <a:latin typeface="Arial"/>
                          <a:ea typeface="Arial"/>
                          <a:cs typeface="Arial"/>
                        </a:rPr>
                        <a:t>undef</a:t>
                      </a:r>
                    </a:p>
                  </a:txBody>
                  <a:tcPr marL="46800" marR="46800" marT="46800" marB="46800" anchor="t" anchorCtr="0" horzOverflow="overflow">
                    <a:lnL w="38100">
                      <a:solidFill>
                        <a:srgbClr val="000000"/>
                      </a:solidFill>
                      <a:miter lim="400000"/>
                    </a:lnL>
                    <a:lnR w="38100">
                      <a:solidFill>
                        <a:srgbClr val="000000"/>
                      </a:solidFill>
                      <a:miter lim="400000"/>
                    </a:lnR>
                    <a:lnT w="38100">
                      <a:solidFill>
                        <a:srgbClr val="000000"/>
                      </a:solidFill>
                      <a:miter lim="400000"/>
                    </a:lnT>
                    <a:lnB w="38100">
                      <a:solidFill>
                        <a:srgbClr val="000000"/>
                      </a:solidFill>
                      <a:miter lim="400000"/>
                    </a:lnB>
                    <a:noFill/>
                  </a:tcPr>
                </a:tc>
              </a:tr>
              <a:tr h="433949">
                <a:tc>
                  <a:txBody>
                    <a:bodyPr/>
                    <a:lstStyle/>
                    <a:p>
                      <a:pPr lvl="0">
                        <a:tabLst/>
                        <a:defRPr b="0" i="0" sz="1800"/>
                      </a:pPr>
                      <a:r>
                        <a:rPr sz="1650">
                          <a:latin typeface="Consolas"/>
                          <a:ea typeface="Consolas"/>
                          <a:cs typeface="Consolas"/>
                          <a:sym typeface="Consolas"/>
                        </a:rPr>
                        <a:t>00000000`0012FE70</a:t>
                      </a:r>
                    </a:p>
                  </a:txBody>
                  <a:tcPr marL="46800" marR="46800" marT="46800" marB="46800" anchor="t" anchorCtr="0" horzOverflow="overflow">
                    <a:lnL w="38100">
                      <a:solidFill>
                        <a:srgbClr val="000000"/>
                      </a:solidFill>
                      <a:miter lim="400000"/>
                    </a:lnL>
                    <a:lnR w="38100">
                      <a:solidFill>
                        <a:srgbClr val="000000"/>
                      </a:solidFill>
                      <a:miter lim="400000"/>
                    </a:lnR>
                    <a:lnT w="38100">
                      <a:solidFill>
                        <a:srgbClr val="000000"/>
                      </a:solidFill>
                      <a:miter lim="400000"/>
                    </a:lnT>
                    <a:lnB w="38100">
                      <a:solidFill>
                        <a:srgbClr val="000000"/>
                      </a:solidFill>
                      <a:miter lim="400000"/>
                    </a:lnB>
                    <a:noFill/>
                  </a:tcPr>
                </a:tc>
                <a:tc>
                  <a:txBody>
                    <a:bodyPr/>
                    <a:lstStyle/>
                    <a:p>
                      <a:pPr lvl="0" algn="ctr">
                        <a:lnSpc>
                          <a:spcPct val="93000"/>
                        </a:lnSpc>
                        <a:spcBef>
                          <a:spcPts val="600"/>
                        </a:spcBef>
                        <a:tabLst>
                          <a:tab pos="914400" algn="l"/>
                          <a:tab pos="1828800" algn="l"/>
                          <a:tab pos="2743200" algn="l"/>
                          <a:tab pos="3657600" algn="l"/>
                          <a:tab pos="4572000" algn="l"/>
                          <a:tab pos="5486400" algn="l"/>
                          <a:tab pos="6400800" algn="l"/>
                          <a:tab pos="7315200" algn="l"/>
                          <a:tab pos="8229600" algn="l"/>
                          <a:tab pos="9144000" algn="l"/>
                          <a:tab pos="10058400" algn="l"/>
                        </a:tabLst>
                        <a:defRPr b="0" i="0" sz="1800"/>
                      </a:pPr>
                      <a:r>
                        <a:rPr sz="2200">
                          <a:latin typeface="Arial"/>
                          <a:ea typeface="Arial"/>
                          <a:cs typeface="Arial"/>
                        </a:rPr>
                        <a:t>undef`ffffffef</a:t>
                      </a:r>
                    </a:p>
                  </a:txBody>
                  <a:tcPr marL="46800" marR="46800" marT="46800" marB="46800" anchor="t" anchorCtr="0" horzOverflow="overflow">
                    <a:lnL w="38100">
                      <a:solidFill>
                        <a:srgbClr val="000000"/>
                      </a:solidFill>
                      <a:miter lim="400000"/>
                    </a:lnL>
                    <a:lnR w="38100">
                      <a:solidFill>
                        <a:srgbClr val="000000"/>
                      </a:solidFill>
                      <a:miter lim="400000"/>
                    </a:lnR>
                    <a:lnT w="38100">
                      <a:solidFill>
                        <a:srgbClr val="000000"/>
                      </a:solidFill>
                      <a:miter lim="400000"/>
                    </a:lnT>
                    <a:lnB w="38100">
                      <a:solidFill>
                        <a:srgbClr val="000000"/>
                      </a:solidFill>
                      <a:miter lim="400000"/>
                    </a:lnB>
                    <a:noFill/>
                  </a:tcPr>
                </a:tc>
              </a:tr>
            </a:tbl>
          </a:graphicData>
        </a:graphic>
      </p:graphicFrame>
      <p:sp>
        <p:nvSpPr>
          <p:cNvPr id="82" name="Shape 82"/>
          <p:cNvSpPr/>
          <p:nvPr/>
        </p:nvSpPr>
        <p:spPr>
          <a:xfrm>
            <a:off x="7145418" y="2613620"/>
            <a:ext cx="1980805" cy="1425576"/>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822" y="0"/>
                </a:moveTo>
                <a:cubicBezTo>
                  <a:pt x="2347" y="0"/>
                  <a:pt x="1960" y="537"/>
                  <a:pt x="1960" y="1197"/>
                </a:cubicBezTo>
                <a:lnTo>
                  <a:pt x="1960" y="10042"/>
                </a:lnTo>
                <a:lnTo>
                  <a:pt x="0" y="12436"/>
                </a:lnTo>
                <a:lnTo>
                  <a:pt x="1960" y="14823"/>
                </a:lnTo>
                <a:lnTo>
                  <a:pt x="1960" y="20403"/>
                </a:lnTo>
                <a:cubicBezTo>
                  <a:pt x="1960" y="21063"/>
                  <a:pt x="2347" y="21600"/>
                  <a:pt x="2822" y="21600"/>
                </a:cubicBezTo>
                <a:lnTo>
                  <a:pt x="20739" y="21600"/>
                </a:lnTo>
                <a:cubicBezTo>
                  <a:pt x="21214" y="21600"/>
                  <a:pt x="21600" y="21063"/>
                  <a:pt x="21600" y="20403"/>
                </a:cubicBezTo>
                <a:lnTo>
                  <a:pt x="21600" y="1197"/>
                </a:lnTo>
                <a:cubicBezTo>
                  <a:pt x="21600" y="537"/>
                  <a:pt x="21214" y="0"/>
                  <a:pt x="20739" y="0"/>
                </a:cubicBezTo>
                <a:lnTo>
                  <a:pt x="2822" y="0"/>
                </a:lnTo>
                <a:close/>
              </a:path>
            </a:pathLst>
          </a:custGeom>
          <a:solidFill>
            <a:srgbClr val="FFFFFF"/>
          </a:solidFill>
          <a:ln w="25400">
            <a:solidFill>
              <a:srgbClr val="00CC99"/>
            </a:solidFill>
          </a:ln>
          <a:extLst>
            <a:ext uri="{C572A759-6A51-4108-AA02-DFA0A04FC94B}">
              <ma14:wrappingTextBoxFlag xmlns:ma14="http://schemas.microsoft.com/office/mac/drawingml/2011/main" val="1"/>
            </a:ext>
          </a:extLst>
        </p:spPr>
        <p:txBody>
          <a:bodyPr lIns="0" tIns="0" rIns="0" bIns="0"/>
          <a:lstStyle>
            <a:lvl1pPr algn="ctr">
              <a:tabLst>
                <a:tab pos="914400" algn="l"/>
                <a:tab pos="1828800" algn="l"/>
                <a:tab pos="2743200" algn="l"/>
                <a:tab pos="3657600" algn="l"/>
                <a:tab pos="4572000" algn="l"/>
                <a:tab pos="5486400" algn="l"/>
                <a:tab pos="6400800" algn="l"/>
                <a:tab pos="7315200" algn="l"/>
                <a:tab pos="8229600" algn="l"/>
                <a:tab pos="9144000" algn="l"/>
                <a:tab pos="10058400" algn="l"/>
              </a:tabLst>
              <a:defRPr sz="1700">
                <a:latin typeface="Arial"/>
                <a:ea typeface="Arial"/>
                <a:cs typeface="Arial"/>
                <a:sym typeface="Arial"/>
              </a:defRPr>
            </a:lvl1pPr>
          </a:lstStyle>
          <a:p>
            <a:pPr lvl="0">
              <a:defRPr sz="1800"/>
            </a:pPr>
            <a:r>
              <a:rPr sz="1700"/>
              <a:t>A pattern emerges! Say hello to the Microsoft stack “Shadow Space”!</a:t>
            </a:r>
          </a:p>
        </p:txBody>
      </p:sp>
      <p:pic>
        <p:nvPicPr>
          <p:cNvPr id="83" name="pasted-image.pdf"/>
          <p:cNvPicPr/>
          <p:nvPr/>
        </p:nvPicPr>
        <p:blipFill>
          <a:blip r:embed="rId2">
            <a:extLst/>
          </a:blip>
          <a:stretch>
            <a:fillRect/>
          </a:stretch>
        </p:blipFill>
        <p:spPr>
          <a:xfrm>
            <a:off x="1527332" y="4864412"/>
            <a:ext cx="375062" cy="1312715"/>
          </a:xfrm>
          <a:prstGeom prst="rect">
            <a:avLst/>
          </a:prstGeom>
          <a:ln w="12700">
            <a:miter lim="400000"/>
          </a:ln>
        </p:spPr>
      </p:pic>
      <p:sp>
        <p:nvSpPr>
          <p:cNvPr id="84" name="Shape 84"/>
          <p:cNvSpPr/>
          <p:nvPr/>
        </p:nvSpPr>
        <p:spPr>
          <a:xfrm>
            <a:off x="274789" y="5686705"/>
            <a:ext cx="733017" cy="439230"/>
          </a:xfrm>
          <a:prstGeom prst="rect">
            <a:avLst/>
          </a:prstGeom>
          <a:ln w="12700">
            <a:miter lim="400000"/>
          </a:ln>
          <a:extLst>
            <a:ext uri="{C572A759-6A51-4108-AA02-DFA0A04FC94B}">
              <ma14:wrappingTextBoxFlag xmlns:ma14="http://schemas.microsoft.com/office/mac/drawingml/2011/main" val="1"/>
            </a:ext>
          </a:extLst>
        </p:spPr>
        <p:txBody>
          <a:bodyPr wrap="none" lIns="46799" tIns="46799" rIns="46799" bIns="46799">
            <a:spAutoFit/>
          </a:bodyPr>
          <a:lstStyle>
            <a:lvl1pPr>
              <a:tabLst>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FF0000"/>
                </a:solidFill>
                <a:latin typeface="Arial"/>
                <a:ea typeface="Arial"/>
                <a:cs typeface="Arial"/>
                <a:sym typeface="Arial"/>
              </a:defRPr>
            </a:lvl1pPr>
          </a:lstStyle>
          <a:p>
            <a:pPr lvl="0">
              <a:defRPr sz="1800">
                <a:solidFill>
                  <a:srgbClr val="000000"/>
                </a:solidFill>
              </a:defRPr>
            </a:pPr>
            <a:r>
              <a:rPr sz="2400">
                <a:solidFill>
                  <a:srgbClr val="FF0000"/>
                </a:solidFill>
              </a:rPr>
              <a:t>RSP</a:t>
            </a:r>
          </a:p>
        </p:txBody>
      </p:sp>
      <p:sp>
        <p:nvSpPr>
          <p:cNvPr id="85" name="Shape 85"/>
          <p:cNvSpPr/>
          <p:nvPr/>
        </p:nvSpPr>
        <p:spPr>
          <a:xfrm>
            <a:off x="989659" y="5906320"/>
            <a:ext cx="903005" cy="1"/>
          </a:xfrm>
          <a:prstGeom prst="line">
            <a:avLst/>
          </a:prstGeom>
          <a:ln w="38160">
            <a:solidFill>
              <a:srgbClr val="FF0000"/>
            </a:solidFill>
            <a:miter/>
            <a:tailEnd type="triangle"/>
          </a:ln>
        </p:spPr>
        <p:txBody>
          <a:bodyPr lIns="0" tIns="0" rIns="0" bIns="0"/>
          <a:lstStyle/>
          <a:p>
            <a:pPr lvl="0">
              <a:defRPr sz="1200">
                <a:latin typeface="+mn-lt"/>
                <a:ea typeface="+mn-ea"/>
                <a:cs typeface="+mn-cs"/>
                <a:sym typeface="Helvetica"/>
              </a:defRPr>
            </a:pPr>
          </a:p>
        </p:txBody>
      </p:sp>
      <p:sp>
        <p:nvSpPr>
          <p:cNvPr id="86" name="Shape 86"/>
          <p:cNvSpPr/>
          <p:nvPr/>
        </p:nvSpPr>
        <p:spPr>
          <a:xfrm>
            <a:off x="66597" y="5297373"/>
            <a:ext cx="1433325" cy="421393"/>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p>
            <a:pPr lvl="0">
              <a:defRPr sz="1800"/>
            </a:pPr>
            <a:r>
              <a:rPr sz="2400"/>
              <a:t>0x18 bytes</a:t>
            </a:r>
          </a:p>
        </p:txBody>
      </p:sp>
      <p:sp>
        <p:nvSpPr>
          <p:cNvPr id="87" name="Shape 87"/>
          <p:cNvSpPr/>
          <p:nvPr/>
        </p:nvSpPr>
        <p:spPr>
          <a:xfrm>
            <a:off x="41197" y="2575088"/>
            <a:ext cx="1433325" cy="421393"/>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p>
            <a:pPr lvl="0">
              <a:defRPr sz="1800"/>
            </a:pPr>
            <a:r>
              <a:rPr sz="2400"/>
              <a:t>0x38 bytes</a:t>
            </a:r>
          </a:p>
        </p:txBody>
      </p:sp>
      <p:pic>
        <p:nvPicPr>
          <p:cNvPr id="88" name="pasted-image.pdf"/>
          <p:cNvPicPr/>
          <p:nvPr/>
        </p:nvPicPr>
        <p:blipFill>
          <a:blip r:embed="rId3">
            <a:extLst/>
          </a:blip>
          <a:stretch>
            <a:fillRect/>
          </a:stretch>
        </p:blipFill>
        <p:spPr>
          <a:xfrm>
            <a:off x="1412019" y="1469170"/>
            <a:ext cx="502925" cy="2797514"/>
          </a:xfrm>
          <a:prstGeom prst="rect">
            <a:avLst/>
          </a:prstGeom>
          <a:ln w="12700">
            <a:miter lim="400000"/>
          </a:ln>
        </p:spPr>
      </p:pic>
      <p:sp>
        <p:nvSpPr>
          <p:cNvPr id="89" name="Shape 89"/>
          <p:cNvSpPr/>
          <p:nvPr/>
        </p:nvSpPr>
        <p:spPr>
          <a:xfrm>
            <a:off x="6721555" y="4875635"/>
            <a:ext cx="2190354" cy="195977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693" y="0"/>
                </a:moveTo>
                <a:cubicBezTo>
                  <a:pt x="2205" y="0"/>
                  <a:pt x="1808" y="443"/>
                  <a:pt x="1808" y="989"/>
                </a:cubicBezTo>
                <a:lnTo>
                  <a:pt x="1808" y="9593"/>
                </a:lnTo>
                <a:lnTo>
                  <a:pt x="0" y="11565"/>
                </a:lnTo>
                <a:lnTo>
                  <a:pt x="1808" y="13543"/>
                </a:lnTo>
                <a:lnTo>
                  <a:pt x="1808" y="20611"/>
                </a:lnTo>
                <a:cubicBezTo>
                  <a:pt x="1808" y="21157"/>
                  <a:pt x="2205" y="21600"/>
                  <a:pt x="2693" y="21600"/>
                </a:cubicBezTo>
                <a:lnTo>
                  <a:pt x="20719" y="21600"/>
                </a:lnTo>
                <a:cubicBezTo>
                  <a:pt x="21207" y="21600"/>
                  <a:pt x="21600" y="21157"/>
                  <a:pt x="21600" y="20611"/>
                </a:cubicBezTo>
                <a:lnTo>
                  <a:pt x="21600" y="989"/>
                </a:lnTo>
                <a:cubicBezTo>
                  <a:pt x="21600" y="443"/>
                  <a:pt x="21207" y="0"/>
                  <a:pt x="20719" y="0"/>
                </a:cubicBezTo>
                <a:lnTo>
                  <a:pt x="2693" y="0"/>
                </a:lnTo>
                <a:close/>
              </a:path>
            </a:pathLst>
          </a:custGeom>
          <a:solidFill>
            <a:srgbClr val="FFFFFF"/>
          </a:solidFill>
          <a:ln w="25400">
            <a:solidFill>
              <a:srgbClr val="00CC99"/>
            </a:solidFill>
          </a:ln>
          <a:extLst>
            <a:ext uri="{C572A759-6A51-4108-AA02-DFA0A04FC94B}">
              <ma14:wrappingTextBoxFlag xmlns:ma14="http://schemas.microsoft.com/office/mac/drawingml/2011/main" val="1"/>
            </a:ext>
          </a:extLst>
        </p:spPr>
        <p:txBody>
          <a:bodyPr lIns="0" tIns="0" rIns="0" bIns="0"/>
          <a:lstStyle>
            <a:lvl1pPr algn="ctr">
              <a:tabLst>
                <a:tab pos="914400" algn="l"/>
                <a:tab pos="1828800" algn="l"/>
                <a:tab pos="2743200" algn="l"/>
                <a:tab pos="3657600" algn="l"/>
                <a:tab pos="4572000" algn="l"/>
                <a:tab pos="5486400" algn="l"/>
                <a:tab pos="6400800" algn="l"/>
                <a:tab pos="7315200" algn="l"/>
                <a:tab pos="8229600" algn="l"/>
                <a:tab pos="9144000" algn="l"/>
                <a:tab pos="10058400" algn="l"/>
              </a:tabLst>
              <a:defRPr sz="1700">
                <a:latin typeface="Arial"/>
                <a:ea typeface="Arial"/>
                <a:cs typeface="Arial"/>
                <a:sym typeface="Arial"/>
              </a:defRPr>
            </a:lvl1pPr>
          </a:lstStyle>
          <a:p>
            <a:pPr lvl="0">
              <a:defRPr sz="1800"/>
            </a:pPr>
            <a:r>
              <a:rPr sz="1700"/>
              <a:t>Because the asm only wrote a “dword ptr” (4 bytes) worth of memory at this location, so the top 4 bytes are undefined</a:t>
            </a:r>
          </a:p>
        </p:txBody>
      </p:sp>
      <p:pic>
        <p:nvPicPr>
          <p:cNvPr id="90" name="pasted-image.pdf"/>
          <p:cNvPicPr/>
          <p:nvPr/>
        </p:nvPicPr>
        <p:blipFill>
          <a:blip r:embed="rId4">
            <a:extLst/>
          </a:blip>
          <a:stretch>
            <a:fillRect/>
          </a:stretch>
        </p:blipFill>
        <p:spPr>
          <a:xfrm>
            <a:off x="6794500" y="2565400"/>
            <a:ext cx="406400" cy="1727200"/>
          </a:xfrm>
          <a:prstGeom prst="rect">
            <a:avLst/>
          </a:prstGeom>
          <a:ln w="12700">
            <a:miter lim="400000"/>
          </a:ln>
        </p:spPr>
      </p:pic>
    </p:spTree>
  </p:cSld>
  <p:clrMapOvr>
    <a:masterClrMapping/>
  </p:clrMapOvr>
  <p:transition spd="med" advClick="1"/>
</p:sld>
</file>

<file path=ppt/slides/slide13.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pic>
        <p:nvPicPr>
          <p:cNvPr id="92" name="pasted-image.png"/>
          <p:cNvPicPr/>
          <p:nvPr/>
        </p:nvPicPr>
        <p:blipFill>
          <a:blip r:embed="rId3">
            <a:extLst/>
          </a:blip>
          <a:stretch>
            <a:fillRect/>
          </a:stretch>
        </p:blipFill>
        <p:spPr>
          <a:xfrm>
            <a:off x="2610700" y="1033569"/>
            <a:ext cx="3922600" cy="5316776"/>
          </a:xfrm>
          <a:prstGeom prst="rect">
            <a:avLst/>
          </a:prstGeom>
          <a:ln w="12700">
            <a:miter lim="400000"/>
          </a:ln>
        </p:spPr>
      </p:pic>
      <p:sp>
        <p:nvSpPr>
          <p:cNvPr id="93" name="Shape 93"/>
          <p:cNvSpPr/>
          <p:nvPr/>
        </p:nvSpPr>
        <p:spPr>
          <a:xfrm>
            <a:off x="-15905" y="5204"/>
            <a:ext cx="9076430" cy="938855"/>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lvl1pPr>
              <a:defRPr sz="3000"/>
            </a:lvl1pPr>
          </a:lstStyle>
          <a:p>
            <a:pPr lvl="0">
              <a:defRPr sz="1800"/>
            </a:pPr>
            <a:r>
              <a:rPr sz="3000"/>
              <a:t>Who knows what the first 4 parameters passed in registers were when you’re trying to backtrace the stack calls?</a:t>
            </a:r>
          </a:p>
        </p:txBody>
      </p:sp>
      <p:sp>
        <p:nvSpPr>
          <p:cNvPr id="94" name="Shape 94"/>
          <p:cNvSpPr/>
          <p:nvPr/>
        </p:nvSpPr>
        <p:spPr>
          <a:xfrm>
            <a:off x="-4345" y="6439855"/>
            <a:ext cx="9152690" cy="397612"/>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lvl="0">
              <a:defRPr sz="1800"/>
            </a:pPr>
            <a:r>
              <a:rPr sz="2100"/>
              <a:t>“Shadow space” reference </a:t>
            </a:r>
            <a:r>
              <a:rPr sz="2100" u="sng">
                <a:solidFill>
                  <a:srgbClr val="CCCCFF"/>
                </a:solidFill>
                <a:uFill>
                  <a:solidFill>
                    <a:srgbClr val="CCCCFF"/>
                  </a:solidFill>
                </a:uFill>
                <a:hlinkClick r:id="rId4" invalidUrl="" action="" tgtFrame="" tooltip="" history="1" highlightClick="0" endSnd="0"/>
              </a:rPr>
              <a:t>http://msdn.microsoft.com/en-us/library/zthk2dkh.aspx</a:t>
            </a:r>
          </a:p>
        </p:txBody>
      </p:sp>
    </p:spTree>
  </p:cSld>
  <p:clrMapOvr>
    <a:masterClrMapping/>
  </p:clrMapOvr>
  <p:transition spd="med" advClick="1"/>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nodeType="clickEffect" presetClass="entr" presetSubtype="0" presetID="10" grpId="1" fill="hold">
                                  <p:stCondLst>
                                    <p:cond delay="0"/>
                                  </p:stCondLst>
                                  <p:iterate type="el" backwards="0">
                                    <p:tmAbs val="0"/>
                                  </p:iterate>
                                  <p:childTnLst>
                                    <p:set>
                                      <p:cBhvr>
                                        <p:cTn id="6" fill="hold"/>
                                        <p:tgtEl>
                                          <p:spTgt spid="92"/>
                                        </p:tgtEl>
                                        <p:attrNameLst>
                                          <p:attrName>style.visibility</p:attrName>
                                        </p:attrNameLst>
                                      </p:cBhvr>
                                      <p:to>
                                        <p:strVal val="visible"/>
                                      </p:to>
                                    </p:set>
                                    <p:animEffect filter="fade" transition="in">
                                      <p:cBhvr>
                                        <p:cTn id="7" dur="1000"/>
                                        <p:tgtEl>
                                          <p:spTgt spid="92"/>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bldLst>
      <p:bldP build="whole" bldLvl="1" animBg="1" rev="0" advAuto="0" spid="92" grpId="1"/>
    </p:bldLst>
  </p:timing>
</p:sld>
</file>

<file path=ppt/slides/slide14.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98" name="Shape 98"/>
          <p:cNvSpPr/>
          <p:nvPr/>
        </p:nvSpPr>
        <p:spPr>
          <a:xfrm>
            <a:off x="-25400" y="-6907"/>
            <a:ext cx="7772400" cy="572614"/>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tabLst>
                <a:tab pos="914400" algn="l"/>
                <a:tab pos="1828800" algn="l"/>
                <a:tab pos="2743200" algn="l"/>
                <a:tab pos="3657600" algn="l"/>
                <a:tab pos="4572000" algn="l"/>
                <a:tab pos="5486400" algn="l"/>
                <a:tab pos="6400800" algn="l"/>
                <a:tab pos="7315200" algn="l"/>
                <a:tab pos="8229600" algn="l"/>
                <a:tab pos="9144000" algn="l"/>
                <a:tab pos="10058400" algn="l"/>
              </a:tabLst>
              <a:defRPr sz="3400">
                <a:latin typeface="Arial"/>
                <a:ea typeface="Arial"/>
                <a:cs typeface="Arial"/>
                <a:sym typeface="Arial"/>
              </a:defRPr>
            </a:lvl1pPr>
          </a:lstStyle>
          <a:p>
            <a:pPr lvl="0">
              <a:defRPr sz="1800"/>
            </a:pPr>
            <a:r>
              <a:rPr sz="3400"/>
              <a:t>TooManyParameters.c takeaways</a:t>
            </a:r>
          </a:p>
        </p:txBody>
      </p:sp>
      <p:sp>
        <p:nvSpPr>
          <p:cNvPr id="99" name="Shape 99"/>
          <p:cNvSpPr/>
          <p:nvPr/>
        </p:nvSpPr>
        <p:spPr>
          <a:xfrm>
            <a:off x="0" y="4256278"/>
            <a:ext cx="5942807" cy="2573193"/>
          </a:xfrm>
          <a:prstGeom prst="rect">
            <a:avLst/>
          </a:prstGeom>
          <a:ln w="12700">
            <a:miter lim="400000"/>
          </a:ln>
          <a:extLst>
            <a:ext uri="{C572A759-6A51-4108-AA02-DFA0A04FC94B}">
              <ma14:wrappingTextBoxFlag xmlns:ma14="http://schemas.microsoft.com/office/mac/drawingml/2011/main" val="1"/>
            </a:ext>
          </a:extLst>
        </p:spPr>
        <p:txBody>
          <a:bodyPr lIns="0" tIns="0" rIns="0" bIns="0">
            <a:spAutoFit/>
          </a:bodyPr>
          <a:lstStyle/>
          <a:p>
            <a:pPr lvl="0" marL="341312" indent="-339725">
              <a:lnSpc>
                <a:spcPct val="90000"/>
              </a:lnSpc>
              <a:spcBef>
                <a:spcPts val="500"/>
              </a:spcBef>
              <a:tabLst>
                <a:tab pos="901700" algn="l"/>
                <a:tab pos="1816100" algn="l"/>
                <a:tab pos="2730500" algn="l"/>
                <a:tab pos="3644900" algn="l"/>
                <a:tab pos="4559300" algn="l"/>
                <a:tab pos="5473700" algn="l"/>
                <a:tab pos="6388100" algn="l"/>
                <a:tab pos="7302500" algn="l"/>
                <a:tab pos="8216900" algn="l"/>
                <a:tab pos="9131300" algn="l"/>
                <a:tab pos="10045700" algn="l"/>
              </a:tabLst>
              <a:defRPr sz="1800"/>
            </a:pPr>
            <a:r>
              <a:rPr sz="1900">
                <a:latin typeface="Arial"/>
                <a:ea typeface="Arial"/>
                <a:cs typeface="Arial"/>
                <a:sym typeface="Arial"/>
              </a:rPr>
              <a:t>//ExampleSubroutine4:</a:t>
            </a:r>
            <a:endParaRPr sz="1900">
              <a:latin typeface="Arial"/>
              <a:ea typeface="Arial"/>
              <a:cs typeface="Arial"/>
              <a:sym typeface="Arial"/>
            </a:endParaRPr>
          </a:p>
          <a:p>
            <a:pPr lvl="0" marL="341312" indent="-339725">
              <a:lnSpc>
                <a:spcPct val="90000"/>
              </a:lnSpc>
              <a:spcBef>
                <a:spcPts val="500"/>
              </a:spcBef>
              <a:tabLst>
                <a:tab pos="901700" algn="l"/>
                <a:tab pos="1816100" algn="l"/>
                <a:tab pos="2730500" algn="l"/>
                <a:tab pos="3644900" algn="l"/>
                <a:tab pos="4559300" algn="l"/>
                <a:tab pos="5473700" algn="l"/>
                <a:tab pos="6388100" algn="l"/>
                <a:tab pos="7302500" algn="l"/>
                <a:tab pos="8216900" algn="l"/>
                <a:tab pos="9131300" algn="l"/>
                <a:tab pos="10045700" algn="l"/>
              </a:tabLst>
              <a:defRPr sz="1800"/>
            </a:pPr>
            <a:r>
              <a:rPr sz="1900">
                <a:latin typeface="Arial"/>
                <a:ea typeface="Arial"/>
                <a:cs typeface="Arial"/>
                <a:sym typeface="Arial"/>
              </a:rPr>
              <a:t>int func(int a, int b, int c, int d, int e){</a:t>
            </a:r>
            <a:endParaRPr sz="1900">
              <a:latin typeface="Arial"/>
              <a:ea typeface="Arial"/>
              <a:cs typeface="Arial"/>
              <a:sym typeface="Arial"/>
            </a:endParaRPr>
          </a:p>
          <a:p>
            <a:pPr lvl="0" marL="341312" indent="-339725">
              <a:lnSpc>
                <a:spcPct val="90000"/>
              </a:lnSpc>
              <a:spcBef>
                <a:spcPts val="500"/>
              </a:spcBef>
              <a:tabLst>
                <a:tab pos="901700" algn="l"/>
                <a:tab pos="1816100" algn="l"/>
                <a:tab pos="2730500" algn="l"/>
                <a:tab pos="3644900" algn="l"/>
                <a:tab pos="4559300" algn="l"/>
                <a:tab pos="5473700" algn="l"/>
                <a:tab pos="6388100" algn="l"/>
                <a:tab pos="7302500" algn="l"/>
                <a:tab pos="8216900" algn="l"/>
                <a:tab pos="9131300" algn="l"/>
                <a:tab pos="10045700" algn="l"/>
              </a:tabLst>
              <a:defRPr sz="1800"/>
            </a:pPr>
            <a:r>
              <a:rPr sz="1900">
                <a:latin typeface="Arial"/>
                <a:ea typeface="Arial"/>
                <a:cs typeface="Arial"/>
                <a:sym typeface="Arial"/>
              </a:rPr>
              <a:t>  int i = a+b-c+d-e;</a:t>
            </a:r>
            <a:endParaRPr sz="1900">
              <a:latin typeface="Arial"/>
              <a:ea typeface="Arial"/>
              <a:cs typeface="Arial"/>
              <a:sym typeface="Arial"/>
            </a:endParaRPr>
          </a:p>
          <a:p>
            <a:pPr lvl="0" marL="341312" indent="-339725">
              <a:lnSpc>
                <a:spcPct val="90000"/>
              </a:lnSpc>
              <a:spcBef>
                <a:spcPts val="500"/>
              </a:spcBef>
              <a:tabLst>
                <a:tab pos="901700" algn="l"/>
                <a:tab pos="1816100" algn="l"/>
                <a:tab pos="2730500" algn="l"/>
                <a:tab pos="3644900" algn="l"/>
                <a:tab pos="4559300" algn="l"/>
                <a:tab pos="5473700" algn="l"/>
                <a:tab pos="6388100" algn="l"/>
                <a:tab pos="7302500" algn="l"/>
                <a:tab pos="8216900" algn="l"/>
                <a:tab pos="9131300" algn="l"/>
                <a:tab pos="10045700" algn="l"/>
              </a:tabLst>
              <a:defRPr sz="1800"/>
            </a:pPr>
            <a:r>
              <a:rPr sz="1900">
                <a:latin typeface="Arial"/>
                <a:ea typeface="Arial"/>
                <a:cs typeface="Arial"/>
                <a:sym typeface="Arial"/>
              </a:rPr>
              <a:t>  return i;</a:t>
            </a:r>
            <a:endParaRPr sz="1900">
              <a:latin typeface="Arial"/>
              <a:ea typeface="Arial"/>
              <a:cs typeface="Arial"/>
              <a:sym typeface="Arial"/>
            </a:endParaRPr>
          </a:p>
          <a:p>
            <a:pPr lvl="0" marL="341312" indent="-339725">
              <a:lnSpc>
                <a:spcPct val="90000"/>
              </a:lnSpc>
              <a:spcBef>
                <a:spcPts val="500"/>
              </a:spcBef>
              <a:tabLst>
                <a:tab pos="901700" algn="l"/>
                <a:tab pos="1816100" algn="l"/>
                <a:tab pos="2730500" algn="l"/>
                <a:tab pos="3644900" algn="l"/>
                <a:tab pos="4559300" algn="l"/>
                <a:tab pos="5473700" algn="l"/>
                <a:tab pos="6388100" algn="l"/>
                <a:tab pos="7302500" algn="l"/>
                <a:tab pos="8216900" algn="l"/>
                <a:tab pos="9131300" algn="l"/>
                <a:tab pos="10045700" algn="l"/>
              </a:tabLst>
              <a:defRPr sz="1800"/>
            </a:pPr>
            <a:r>
              <a:rPr sz="1900">
                <a:latin typeface="Arial"/>
                <a:ea typeface="Arial"/>
                <a:cs typeface="Arial"/>
                <a:sym typeface="Arial"/>
              </a:rPr>
              <a:t>}</a:t>
            </a:r>
            <a:endParaRPr sz="1900">
              <a:latin typeface="Arial"/>
              <a:ea typeface="Arial"/>
              <a:cs typeface="Arial"/>
              <a:sym typeface="Arial"/>
            </a:endParaRPr>
          </a:p>
          <a:p>
            <a:pPr lvl="0" marL="341312" indent="-339725">
              <a:lnSpc>
                <a:spcPct val="90000"/>
              </a:lnSpc>
              <a:spcBef>
                <a:spcPts val="500"/>
              </a:spcBef>
              <a:tabLst>
                <a:tab pos="901700" algn="l"/>
                <a:tab pos="1816100" algn="l"/>
                <a:tab pos="2730500" algn="l"/>
                <a:tab pos="3644900" algn="l"/>
                <a:tab pos="4559300" algn="l"/>
                <a:tab pos="5473700" algn="l"/>
                <a:tab pos="6388100" algn="l"/>
                <a:tab pos="7302500" algn="l"/>
                <a:tab pos="8216900" algn="l"/>
                <a:tab pos="9131300" algn="l"/>
                <a:tab pos="10045700" algn="l"/>
              </a:tabLst>
              <a:defRPr sz="1800"/>
            </a:pPr>
            <a:r>
              <a:rPr sz="1900">
                <a:latin typeface="Arial"/>
                <a:ea typeface="Arial"/>
                <a:cs typeface="Arial"/>
                <a:sym typeface="Arial"/>
              </a:rPr>
              <a:t>int main(){</a:t>
            </a:r>
            <a:endParaRPr sz="1900">
              <a:latin typeface="Arial"/>
              <a:ea typeface="Arial"/>
              <a:cs typeface="Arial"/>
              <a:sym typeface="Arial"/>
            </a:endParaRPr>
          </a:p>
          <a:p>
            <a:pPr lvl="0" marL="341312" indent="-339725">
              <a:lnSpc>
                <a:spcPct val="90000"/>
              </a:lnSpc>
              <a:spcBef>
                <a:spcPts val="500"/>
              </a:spcBef>
              <a:tabLst>
                <a:tab pos="901700" algn="l"/>
                <a:tab pos="1816100" algn="l"/>
                <a:tab pos="2730500" algn="l"/>
                <a:tab pos="3644900" algn="l"/>
                <a:tab pos="4559300" algn="l"/>
                <a:tab pos="5473700" algn="l"/>
                <a:tab pos="6388100" algn="l"/>
                <a:tab pos="7302500" algn="l"/>
                <a:tab pos="8216900" algn="l"/>
                <a:tab pos="9131300" algn="l"/>
                <a:tab pos="10045700" algn="l"/>
              </a:tabLst>
              <a:defRPr sz="1800"/>
            </a:pPr>
            <a:r>
              <a:rPr sz="1900">
                <a:latin typeface="Arial"/>
                <a:ea typeface="Arial"/>
                <a:cs typeface="Arial"/>
                <a:sym typeface="Arial"/>
              </a:rPr>
              <a:t>  return func(0x11,0x22,0x33,0x44, 0x55);</a:t>
            </a:r>
            <a:endParaRPr sz="1900">
              <a:latin typeface="Arial"/>
              <a:ea typeface="Arial"/>
              <a:cs typeface="Arial"/>
              <a:sym typeface="Arial"/>
            </a:endParaRPr>
          </a:p>
          <a:p>
            <a:pPr lvl="0" marL="341312" indent="-339725">
              <a:lnSpc>
                <a:spcPct val="90000"/>
              </a:lnSpc>
              <a:spcBef>
                <a:spcPts val="500"/>
              </a:spcBef>
              <a:tabLst>
                <a:tab pos="901700" algn="l"/>
                <a:tab pos="1816100" algn="l"/>
                <a:tab pos="2730500" algn="l"/>
                <a:tab pos="3644900" algn="l"/>
                <a:tab pos="4559300" algn="l"/>
                <a:tab pos="5473700" algn="l"/>
                <a:tab pos="6388100" algn="l"/>
                <a:tab pos="7302500" algn="l"/>
                <a:tab pos="8216900" algn="l"/>
                <a:tab pos="9131300" algn="l"/>
                <a:tab pos="10045700" algn="l"/>
              </a:tabLst>
              <a:defRPr sz="1800"/>
            </a:pPr>
            <a:r>
              <a:rPr sz="1900">
                <a:latin typeface="Arial"/>
                <a:ea typeface="Arial"/>
                <a:cs typeface="Arial"/>
                <a:sym typeface="Arial"/>
              </a:rPr>
              <a:t>}</a:t>
            </a:r>
          </a:p>
        </p:txBody>
      </p:sp>
      <p:sp>
        <p:nvSpPr>
          <p:cNvPr id="100" name="Shape 100"/>
          <p:cNvSpPr/>
          <p:nvPr/>
        </p:nvSpPr>
        <p:spPr>
          <a:xfrm>
            <a:off x="6827589" y="929376"/>
            <a:ext cx="5325319" cy="5874197"/>
          </a:xfrm>
          <a:prstGeom prst="rect">
            <a:avLst/>
          </a:prstGeom>
          <a:ln w="12700">
            <a:miter lim="400000"/>
          </a:ln>
          <a:extLst>
            <a:ext uri="{C572A759-6A51-4108-AA02-DFA0A04FC94B}">
              <ma14:wrappingTextBoxFlag xmlns:ma14="http://schemas.microsoft.com/office/mac/drawingml/2011/main" val="1"/>
            </a:ext>
          </a:extLst>
        </p:spPr>
        <p:txBody>
          <a:bodyPr lIns="46799" tIns="46799" rIns="46799" bIns="46799">
            <a:spAutoFit/>
          </a:bodyPr>
          <a:lstStyle/>
          <a:p>
            <a:pPr lvl="0" marL="341312" indent="-339725">
              <a:spcBef>
                <a:spcPts val="3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800"/>
            </a:pPr>
            <a:r>
              <a:rPr sz="1000">
                <a:latin typeface="Monaco"/>
                <a:ea typeface="Monaco"/>
                <a:cs typeface="Monaco"/>
                <a:sym typeface="Monaco"/>
              </a:rPr>
              <a:t>func:</a:t>
            </a:r>
            <a:endParaRPr sz="1000">
              <a:latin typeface="Monaco"/>
              <a:ea typeface="Monaco"/>
              <a:cs typeface="Monaco"/>
              <a:sym typeface="Monaco"/>
            </a:endParaRPr>
          </a:p>
          <a:p>
            <a:pPr lvl="0" marL="341312" indent="-339725">
              <a:spcBef>
                <a:spcPts val="3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800"/>
            </a:pPr>
            <a:r>
              <a:rPr sz="1000">
                <a:latin typeface="Monaco"/>
                <a:ea typeface="Monaco"/>
                <a:cs typeface="Monaco"/>
                <a:sym typeface="Monaco"/>
              </a:rPr>
              <a:t> mov  dword ptr [rsp+20h],r9d  </a:t>
            </a:r>
            <a:endParaRPr sz="1000">
              <a:latin typeface="Monaco"/>
              <a:ea typeface="Monaco"/>
              <a:cs typeface="Monaco"/>
              <a:sym typeface="Monaco"/>
            </a:endParaRPr>
          </a:p>
          <a:p>
            <a:pPr lvl="0" marL="341312" indent="-339725">
              <a:spcBef>
                <a:spcPts val="3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800"/>
            </a:pPr>
            <a:r>
              <a:rPr sz="1000">
                <a:latin typeface="Monaco"/>
                <a:ea typeface="Monaco"/>
                <a:cs typeface="Monaco"/>
                <a:sym typeface="Monaco"/>
              </a:rPr>
              <a:t> mov  dword ptr [rsp+18h],r8d  </a:t>
            </a:r>
            <a:endParaRPr sz="1000">
              <a:latin typeface="Monaco"/>
              <a:ea typeface="Monaco"/>
              <a:cs typeface="Monaco"/>
              <a:sym typeface="Monaco"/>
            </a:endParaRPr>
          </a:p>
          <a:p>
            <a:pPr lvl="0" marL="341312" indent="-339725">
              <a:spcBef>
                <a:spcPts val="3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800"/>
            </a:pPr>
            <a:r>
              <a:rPr sz="1000">
                <a:latin typeface="Monaco"/>
                <a:ea typeface="Monaco"/>
                <a:cs typeface="Monaco"/>
                <a:sym typeface="Monaco"/>
              </a:rPr>
              <a:t> mov  dword ptr [rsp+10h],edx  </a:t>
            </a:r>
            <a:endParaRPr sz="1000">
              <a:latin typeface="Monaco"/>
              <a:ea typeface="Monaco"/>
              <a:cs typeface="Monaco"/>
              <a:sym typeface="Monaco"/>
            </a:endParaRPr>
          </a:p>
          <a:p>
            <a:pPr lvl="0" marL="341312" indent="-339725">
              <a:spcBef>
                <a:spcPts val="3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800"/>
            </a:pPr>
            <a:r>
              <a:rPr sz="1000">
                <a:latin typeface="Monaco"/>
                <a:ea typeface="Monaco"/>
                <a:cs typeface="Monaco"/>
                <a:sym typeface="Monaco"/>
              </a:rPr>
              <a:t> mov  dword ptr [rsp+8],ecx  </a:t>
            </a:r>
            <a:endParaRPr sz="1000">
              <a:latin typeface="Monaco"/>
              <a:ea typeface="Monaco"/>
              <a:cs typeface="Monaco"/>
              <a:sym typeface="Monaco"/>
            </a:endParaRPr>
          </a:p>
          <a:p>
            <a:pPr lvl="0" marL="341312" indent="-339725">
              <a:spcBef>
                <a:spcPts val="3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800"/>
            </a:pPr>
            <a:r>
              <a:rPr sz="1000">
                <a:latin typeface="Monaco"/>
                <a:ea typeface="Monaco"/>
                <a:cs typeface="Monaco"/>
                <a:sym typeface="Monaco"/>
              </a:rPr>
              <a:t> sub  rsp,18h  </a:t>
            </a:r>
            <a:endParaRPr sz="1000">
              <a:latin typeface="Monaco"/>
              <a:ea typeface="Monaco"/>
              <a:cs typeface="Monaco"/>
              <a:sym typeface="Monaco"/>
            </a:endParaRPr>
          </a:p>
          <a:p>
            <a:pPr lvl="0" marL="341312" indent="-339725">
              <a:spcBef>
                <a:spcPts val="3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800"/>
            </a:pPr>
            <a:r>
              <a:rPr sz="1000">
                <a:latin typeface="Monaco"/>
                <a:ea typeface="Monaco"/>
                <a:cs typeface="Monaco"/>
                <a:sym typeface="Monaco"/>
              </a:rPr>
              <a:t> mov  eax,dword ptr [rsp+28h]  </a:t>
            </a:r>
            <a:endParaRPr sz="1000">
              <a:latin typeface="Monaco"/>
              <a:ea typeface="Monaco"/>
              <a:cs typeface="Monaco"/>
              <a:sym typeface="Monaco"/>
            </a:endParaRPr>
          </a:p>
          <a:p>
            <a:pPr lvl="0" marL="341312" indent="-339725">
              <a:spcBef>
                <a:spcPts val="3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800"/>
            </a:pPr>
            <a:r>
              <a:rPr sz="1000">
                <a:latin typeface="Monaco"/>
                <a:ea typeface="Monaco"/>
                <a:cs typeface="Monaco"/>
                <a:sym typeface="Monaco"/>
              </a:rPr>
              <a:t> mov  ecx,dword ptr [rsp+20h]  </a:t>
            </a:r>
            <a:endParaRPr sz="1000">
              <a:latin typeface="Monaco"/>
              <a:ea typeface="Monaco"/>
              <a:cs typeface="Monaco"/>
              <a:sym typeface="Monaco"/>
            </a:endParaRPr>
          </a:p>
          <a:p>
            <a:pPr lvl="0" marL="341312" indent="-339725">
              <a:spcBef>
                <a:spcPts val="3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800"/>
            </a:pPr>
            <a:r>
              <a:rPr sz="1000">
                <a:latin typeface="Monaco"/>
                <a:ea typeface="Monaco"/>
                <a:cs typeface="Monaco"/>
                <a:sym typeface="Monaco"/>
              </a:rPr>
              <a:t> add  ecx,eax  </a:t>
            </a:r>
            <a:endParaRPr sz="1000">
              <a:latin typeface="Monaco"/>
              <a:ea typeface="Monaco"/>
              <a:cs typeface="Monaco"/>
              <a:sym typeface="Monaco"/>
            </a:endParaRPr>
          </a:p>
          <a:p>
            <a:pPr lvl="0" marL="341312" indent="-339725">
              <a:spcBef>
                <a:spcPts val="3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800"/>
            </a:pPr>
            <a:r>
              <a:rPr sz="1000">
                <a:latin typeface="Monaco"/>
                <a:ea typeface="Monaco"/>
                <a:cs typeface="Monaco"/>
                <a:sym typeface="Monaco"/>
              </a:rPr>
              <a:t> mov  eax,ecx  </a:t>
            </a:r>
            <a:endParaRPr sz="1000">
              <a:latin typeface="Monaco"/>
              <a:ea typeface="Monaco"/>
              <a:cs typeface="Monaco"/>
              <a:sym typeface="Monaco"/>
            </a:endParaRPr>
          </a:p>
          <a:p>
            <a:pPr lvl="0" marL="341312" indent="-339725">
              <a:spcBef>
                <a:spcPts val="3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800"/>
            </a:pPr>
            <a:r>
              <a:rPr sz="1000">
                <a:latin typeface="Monaco"/>
                <a:ea typeface="Monaco"/>
                <a:cs typeface="Monaco"/>
                <a:sym typeface="Monaco"/>
              </a:rPr>
              <a:t> sub  eax,dword ptr [rsp+30h]  </a:t>
            </a:r>
            <a:endParaRPr sz="1000">
              <a:latin typeface="Monaco"/>
              <a:ea typeface="Monaco"/>
              <a:cs typeface="Monaco"/>
              <a:sym typeface="Monaco"/>
            </a:endParaRPr>
          </a:p>
          <a:p>
            <a:pPr lvl="0" marL="341312" indent="-339725">
              <a:spcBef>
                <a:spcPts val="3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800"/>
            </a:pPr>
            <a:r>
              <a:rPr sz="1000">
                <a:latin typeface="Monaco"/>
                <a:ea typeface="Monaco"/>
                <a:cs typeface="Monaco"/>
                <a:sym typeface="Monaco"/>
              </a:rPr>
              <a:t> add  eax,dword ptr [rsp+38h]  </a:t>
            </a:r>
            <a:endParaRPr sz="1000">
              <a:latin typeface="Monaco"/>
              <a:ea typeface="Monaco"/>
              <a:cs typeface="Monaco"/>
              <a:sym typeface="Monaco"/>
            </a:endParaRPr>
          </a:p>
          <a:p>
            <a:pPr lvl="0" marL="341312" indent="-339725">
              <a:spcBef>
                <a:spcPts val="3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800"/>
            </a:pPr>
            <a:r>
              <a:rPr sz="1000">
                <a:latin typeface="Monaco"/>
                <a:ea typeface="Monaco"/>
                <a:cs typeface="Monaco"/>
                <a:sym typeface="Monaco"/>
              </a:rPr>
              <a:t> sub  eax,dword ptr [rsp+40h]  </a:t>
            </a:r>
            <a:endParaRPr sz="1000">
              <a:latin typeface="Monaco"/>
              <a:ea typeface="Monaco"/>
              <a:cs typeface="Monaco"/>
              <a:sym typeface="Monaco"/>
            </a:endParaRPr>
          </a:p>
          <a:p>
            <a:pPr lvl="0" marL="341312" indent="-339725">
              <a:spcBef>
                <a:spcPts val="3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800"/>
            </a:pPr>
            <a:r>
              <a:rPr sz="1000">
                <a:latin typeface="Monaco"/>
                <a:ea typeface="Monaco"/>
                <a:cs typeface="Monaco"/>
                <a:sym typeface="Monaco"/>
              </a:rPr>
              <a:t> mov  dword ptr [rsp],eax  </a:t>
            </a:r>
            <a:endParaRPr sz="1000">
              <a:latin typeface="Monaco"/>
              <a:ea typeface="Monaco"/>
              <a:cs typeface="Monaco"/>
              <a:sym typeface="Monaco"/>
            </a:endParaRPr>
          </a:p>
          <a:p>
            <a:pPr lvl="0" marL="341312" indent="-339725">
              <a:spcBef>
                <a:spcPts val="3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800"/>
            </a:pPr>
            <a:r>
              <a:rPr sz="1000">
                <a:latin typeface="Monaco"/>
                <a:ea typeface="Monaco"/>
                <a:cs typeface="Monaco"/>
                <a:sym typeface="Monaco"/>
              </a:rPr>
              <a:t> mov  eax,dword ptr [rsp]  </a:t>
            </a:r>
            <a:endParaRPr sz="1000">
              <a:latin typeface="Monaco"/>
              <a:ea typeface="Monaco"/>
              <a:cs typeface="Monaco"/>
              <a:sym typeface="Monaco"/>
            </a:endParaRPr>
          </a:p>
          <a:p>
            <a:pPr lvl="0" marL="341312" indent="-339725">
              <a:spcBef>
                <a:spcPts val="3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800"/>
            </a:pPr>
            <a:r>
              <a:rPr sz="1000">
                <a:latin typeface="Monaco"/>
                <a:ea typeface="Monaco"/>
                <a:cs typeface="Monaco"/>
                <a:sym typeface="Monaco"/>
              </a:rPr>
              <a:t> add  rsp,18h  </a:t>
            </a:r>
            <a:endParaRPr sz="1000">
              <a:latin typeface="Monaco"/>
              <a:ea typeface="Monaco"/>
              <a:cs typeface="Monaco"/>
              <a:sym typeface="Monaco"/>
            </a:endParaRPr>
          </a:p>
          <a:p>
            <a:pPr lvl="0" marL="341312" indent="-339725">
              <a:spcBef>
                <a:spcPts val="3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800"/>
            </a:pPr>
            <a:r>
              <a:rPr sz="1000">
                <a:latin typeface="Monaco"/>
                <a:ea typeface="Monaco"/>
                <a:cs typeface="Monaco"/>
                <a:sym typeface="Monaco"/>
              </a:rPr>
              <a:t> ret</a:t>
            </a:r>
            <a:endParaRPr sz="1000">
              <a:latin typeface="Monaco"/>
              <a:ea typeface="Monaco"/>
              <a:cs typeface="Monaco"/>
              <a:sym typeface="Monaco"/>
            </a:endParaRPr>
          </a:p>
          <a:p>
            <a:pPr lvl="0" marL="341312" indent="-339725">
              <a:spcBef>
                <a:spcPts val="3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800"/>
            </a:pPr>
            <a:r>
              <a:rPr sz="1000">
                <a:latin typeface="Monaco"/>
                <a:ea typeface="Monaco"/>
                <a:cs typeface="Monaco"/>
                <a:sym typeface="Monaco"/>
              </a:rPr>
              <a:t>main:</a:t>
            </a:r>
            <a:endParaRPr sz="1000">
              <a:latin typeface="Monaco"/>
              <a:ea typeface="Monaco"/>
              <a:cs typeface="Monaco"/>
              <a:sym typeface="Monaco"/>
            </a:endParaRPr>
          </a:p>
          <a:p>
            <a:pPr lvl="0" marL="341312" indent="-339725">
              <a:spcBef>
                <a:spcPts val="3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800"/>
            </a:pPr>
            <a:r>
              <a:rPr sz="1000">
                <a:latin typeface="Monaco"/>
                <a:ea typeface="Monaco"/>
                <a:cs typeface="Monaco"/>
                <a:sym typeface="Monaco"/>
              </a:rPr>
              <a:t> sub  rsp,38h  </a:t>
            </a:r>
            <a:endParaRPr sz="1000">
              <a:latin typeface="Monaco"/>
              <a:ea typeface="Monaco"/>
              <a:cs typeface="Monaco"/>
              <a:sym typeface="Monaco"/>
            </a:endParaRPr>
          </a:p>
          <a:p>
            <a:pPr lvl="0" marL="341312" indent="-339725">
              <a:spcBef>
                <a:spcPts val="3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800"/>
            </a:pPr>
            <a:r>
              <a:rPr sz="1000">
                <a:latin typeface="Monaco"/>
                <a:ea typeface="Monaco"/>
                <a:cs typeface="Monaco"/>
                <a:sym typeface="Monaco"/>
              </a:rPr>
              <a:t> mov  dword ptr [rsp+20h],55h  </a:t>
            </a:r>
            <a:endParaRPr sz="1000">
              <a:latin typeface="Monaco"/>
              <a:ea typeface="Monaco"/>
              <a:cs typeface="Monaco"/>
              <a:sym typeface="Monaco"/>
            </a:endParaRPr>
          </a:p>
          <a:p>
            <a:pPr lvl="0" marL="341312" indent="-339725">
              <a:spcBef>
                <a:spcPts val="3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800"/>
            </a:pPr>
            <a:r>
              <a:rPr sz="1000">
                <a:latin typeface="Monaco"/>
                <a:ea typeface="Monaco"/>
                <a:cs typeface="Monaco"/>
                <a:sym typeface="Monaco"/>
              </a:rPr>
              <a:t> mov  r9d,44h  </a:t>
            </a:r>
            <a:endParaRPr sz="1000">
              <a:latin typeface="Monaco"/>
              <a:ea typeface="Monaco"/>
              <a:cs typeface="Monaco"/>
              <a:sym typeface="Monaco"/>
            </a:endParaRPr>
          </a:p>
          <a:p>
            <a:pPr lvl="0" marL="341312" indent="-339725">
              <a:spcBef>
                <a:spcPts val="3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800"/>
            </a:pPr>
            <a:r>
              <a:rPr sz="1000">
                <a:latin typeface="Monaco"/>
                <a:ea typeface="Monaco"/>
                <a:cs typeface="Monaco"/>
                <a:sym typeface="Monaco"/>
              </a:rPr>
              <a:t> mov  r8d,33h  </a:t>
            </a:r>
            <a:endParaRPr sz="1000">
              <a:latin typeface="Monaco"/>
              <a:ea typeface="Monaco"/>
              <a:cs typeface="Monaco"/>
              <a:sym typeface="Monaco"/>
            </a:endParaRPr>
          </a:p>
          <a:p>
            <a:pPr lvl="0" marL="341312" indent="-339725">
              <a:spcBef>
                <a:spcPts val="3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800"/>
            </a:pPr>
            <a:r>
              <a:rPr sz="1000">
                <a:latin typeface="Monaco"/>
                <a:ea typeface="Monaco"/>
                <a:cs typeface="Monaco"/>
                <a:sym typeface="Monaco"/>
              </a:rPr>
              <a:t> mov  edx,22h  </a:t>
            </a:r>
            <a:endParaRPr sz="1000">
              <a:latin typeface="Monaco"/>
              <a:ea typeface="Monaco"/>
              <a:cs typeface="Monaco"/>
              <a:sym typeface="Monaco"/>
            </a:endParaRPr>
          </a:p>
          <a:p>
            <a:pPr lvl="0" marL="341312" indent="-339725">
              <a:spcBef>
                <a:spcPts val="3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800"/>
            </a:pPr>
            <a:r>
              <a:rPr sz="1000">
                <a:latin typeface="Monaco"/>
                <a:ea typeface="Monaco"/>
                <a:cs typeface="Monaco"/>
                <a:sym typeface="Monaco"/>
              </a:rPr>
              <a:t> mov  ecx,11h  </a:t>
            </a:r>
            <a:endParaRPr sz="1000">
              <a:latin typeface="Monaco"/>
              <a:ea typeface="Monaco"/>
              <a:cs typeface="Monaco"/>
              <a:sym typeface="Monaco"/>
            </a:endParaRPr>
          </a:p>
          <a:p>
            <a:pPr lvl="0" marL="341312" indent="-339725">
              <a:spcBef>
                <a:spcPts val="3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800"/>
            </a:pPr>
            <a:r>
              <a:rPr sz="1000">
                <a:latin typeface="Monaco"/>
                <a:ea typeface="Monaco"/>
                <a:cs typeface="Monaco"/>
                <a:sym typeface="Monaco"/>
              </a:rPr>
              <a:t> call  0000000140001000  </a:t>
            </a:r>
            <a:endParaRPr sz="1000">
              <a:latin typeface="Monaco"/>
              <a:ea typeface="Monaco"/>
              <a:cs typeface="Monaco"/>
              <a:sym typeface="Monaco"/>
            </a:endParaRPr>
          </a:p>
          <a:p>
            <a:pPr lvl="0" marL="341312" indent="-339725">
              <a:spcBef>
                <a:spcPts val="3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800"/>
            </a:pPr>
            <a:r>
              <a:rPr sz="1000">
                <a:latin typeface="Monaco"/>
                <a:ea typeface="Monaco"/>
                <a:cs typeface="Monaco"/>
                <a:sym typeface="Monaco"/>
              </a:rPr>
              <a:t> add  rsp,38h  </a:t>
            </a:r>
            <a:endParaRPr sz="1000">
              <a:latin typeface="Monaco"/>
              <a:ea typeface="Monaco"/>
              <a:cs typeface="Monaco"/>
              <a:sym typeface="Monaco"/>
            </a:endParaRPr>
          </a:p>
          <a:p>
            <a:pPr lvl="0" marL="341312" indent="-339725">
              <a:spcBef>
                <a:spcPts val="3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800"/>
            </a:pPr>
            <a:r>
              <a:rPr sz="1000">
                <a:latin typeface="Monaco"/>
                <a:ea typeface="Monaco"/>
                <a:cs typeface="Monaco"/>
                <a:sym typeface="Monaco"/>
              </a:rPr>
              <a:t> ret  </a:t>
            </a:r>
          </a:p>
        </p:txBody>
      </p:sp>
      <p:sp>
        <p:nvSpPr>
          <p:cNvPr id="101" name="Shape 101"/>
          <p:cNvSpPr/>
          <p:nvPr/>
        </p:nvSpPr>
        <p:spPr>
          <a:xfrm>
            <a:off x="-6220" y="576331"/>
            <a:ext cx="6854713" cy="3170145"/>
          </a:xfrm>
          <a:prstGeom prst="rect">
            <a:avLst/>
          </a:prstGeom>
          <a:ln w="12700">
            <a:miter lim="400000"/>
          </a:ln>
          <a:extLst>
            <a:ext uri="{C572A759-6A51-4108-AA02-DFA0A04FC94B}">
              <ma14:wrappingTextBoxFlag xmlns:ma14="http://schemas.microsoft.com/office/mac/drawingml/2011/main" val="1"/>
            </a:ext>
          </a:extLst>
        </p:spPr>
        <p:txBody>
          <a:bodyPr lIns="46799" tIns="46799" rIns="46799" bIns="46799" anchor="ctr">
            <a:spAutoFit/>
          </a:bodyPr>
          <a:lstStyle/>
          <a:p>
            <a:pPr lvl="0" marL="228600" indent="-228600">
              <a:buSzPct val="100000"/>
              <a:buChar char="•"/>
              <a:tabLst>
                <a:tab pos="914400" algn="l"/>
                <a:tab pos="1828800" algn="l"/>
                <a:tab pos="2743200" algn="l"/>
                <a:tab pos="3657600" algn="l"/>
                <a:tab pos="4572000" algn="l"/>
                <a:tab pos="5486400" algn="l"/>
                <a:tab pos="6400800" algn="l"/>
                <a:tab pos="7315200" algn="l"/>
                <a:tab pos="8229600" algn="l"/>
                <a:tab pos="9144000" algn="l"/>
                <a:tab pos="10058400" algn="l"/>
              </a:tabLst>
              <a:defRPr sz="1800"/>
            </a:pPr>
            <a:r>
              <a:rPr sz="2300">
                <a:latin typeface="Arial"/>
                <a:ea typeface="Arial"/>
                <a:cs typeface="Arial"/>
                <a:sym typeface="Arial"/>
              </a:rPr>
              <a:t>Microsoft compiler specifically augments the calling convention by not only passing the first 4 arguments through registers, but also still reserving “shadow space” for them on the stack.</a:t>
            </a:r>
            <a:endParaRPr sz="2300">
              <a:latin typeface="Arial"/>
              <a:ea typeface="Arial"/>
              <a:cs typeface="Arial"/>
              <a:sym typeface="Arial"/>
            </a:endParaRPr>
          </a:p>
          <a:p>
            <a:pPr lvl="0" marL="228600" indent="-228600">
              <a:buSzPct val="100000"/>
              <a:buChar char="•"/>
              <a:tabLst>
                <a:tab pos="914400" algn="l"/>
                <a:tab pos="1828800" algn="l"/>
                <a:tab pos="2743200" algn="l"/>
                <a:tab pos="3657600" algn="l"/>
                <a:tab pos="4572000" algn="l"/>
                <a:tab pos="5486400" algn="l"/>
                <a:tab pos="6400800" algn="l"/>
                <a:tab pos="7315200" algn="l"/>
                <a:tab pos="8229600" algn="l"/>
                <a:tab pos="9144000" algn="l"/>
                <a:tab pos="10058400" algn="l"/>
              </a:tabLst>
              <a:defRPr sz="1800"/>
            </a:pPr>
            <a:r>
              <a:rPr sz="2300">
                <a:latin typeface="Arial"/>
                <a:ea typeface="Arial"/>
                <a:cs typeface="Arial"/>
                <a:sym typeface="Arial"/>
              </a:rPr>
              <a:t>“The callee has the responsibility of dumping the register parameters into their shadow space if needed.”</a:t>
            </a:r>
            <a:endParaRPr sz="2300">
              <a:latin typeface="Arial"/>
              <a:ea typeface="Arial"/>
              <a:cs typeface="Arial"/>
              <a:sym typeface="Arial"/>
            </a:endParaRPr>
          </a:p>
          <a:p>
            <a:pPr lvl="0" marL="228600" indent="-228600">
              <a:buSzPct val="100000"/>
              <a:buChar char="•"/>
              <a:tabLst>
                <a:tab pos="914400" algn="l"/>
                <a:tab pos="1828800" algn="l"/>
                <a:tab pos="2743200" algn="l"/>
                <a:tab pos="3657600" algn="l"/>
                <a:tab pos="4572000" algn="l"/>
                <a:tab pos="5486400" algn="l"/>
                <a:tab pos="6400800" algn="l"/>
                <a:tab pos="7315200" algn="l"/>
                <a:tab pos="8229600" algn="l"/>
                <a:tab pos="9144000" algn="l"/>
                <a:tab pos="10058400" algn="l"/>
              </a:tabLst>
              <a:defRPr sz="1800"/>
            </a:pPr>
            <a:r>
              <a:rPr sz="2300">
                <a:latin typeface="Arial"/>
                <a:ea typeface="Arial"/>
                <a:cs typeface="Arial"/>
                <a:sym typeface="Arial"/>
              </a:rPr>
              <a:t>Compiler reserves this space even if no function parameters are passed to another function</a:t>
            </a:r>
          </a:p>
        </p:txBody>
      </p:sp>
    </p:spTree>
  </p:cSld>
  <p:clrMapOvr>
    <a:masterClrMapping/>
  </p:clrMapOvr>
  <p:transition spd="med" advClick="1"/>
</p:sld>
</file>

<file path=ppt/slides/slide15.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05" name="Shape 105"/>
          <p:cNvSpPr/>
          <p:nvPr/>
        </p:nvSpPr>
        <p:spPr>
          <a:xfrm>
            <a:off x="685800" y="827020"/>
            <a:ext cx="7772400" cy="708160"/>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lgn="ctr">
              <a:tabLst>
                <a:tab pos="914400" algn="l"/>
                <a:tab pos="1828800" algn="l"/>
                <a:tab pos="2743200" algn="l"/>
                <a:tab pos="3657600" algn="l"/>
                <a:tab pos="4572000" algn="l"/>
                <a:tab pos="5486400" algn="l"/>
                <a:tab pos="6400800" algn="l"/>
                <a:tab pos="7315200" algn="l"/>
                <a:tab pos="8229600" algn="l"/>
                <a:tab pos="9144000" algn="l"/>
                <a:tab pos="10058400" algn="l"/>
              </a:tabLst>
              <a:defRPr sz="4400">
                <a:latin typeface="Arial"/>
                <a:ea typeface="Arial"/>
                <a:cs typeface="Arial"/>
                <a:sym typeface="Arial"/>
              </a:defRPr>
            </a:lvl1pPr>
          </a:lstStyle>
          <a:p>
            <a:pPr lvl="0">
              <a:defRPr sz="1800"/>
            </a:pPr>
            <a:r>
              <a:rPr sz="4400"/>
              <a:t>Instructions we now know (12)</a:t>
            </a:r>
          </a:p>
        </p:txBody>
      </p:sp>
      <p:sp>
        <p:nvSpPr>
          <p:cNvPr id="106" name="Shape 106"/>
          <p:cNvSpPr/>
          <p:nvPr/>
        </p:nvSpPr>
        <p:spPr>
          <a:xfrm>
            <a:off x="685800" y="1981200"/>
            <a:ext cx="7772400" cy="4548545"/>
          </a:xfrm>
          <a:prstGeom prst="rect">
            <a:avLst/>
          </a:prstGeom>
          <a:ln w="12700">
            <a:miter lim="400000"/>
          </a:ln>
          <a:extLst>
            <a:ext uri="{C572A759-6A51-4108-AA02-DFA0A04FC94B}">
              <ma14:wrappingTextBoxFlag xmlns:ma14="http://schemas.microsoft.com/office/mac/drawingml/2011/main" val="1"/>
            </a:ext>
          </a:extLst>
        </p:spPr>
        <p:txBody>
          <a:bodyPr lIns="0" tIns="0" rIns="0" bIns="0">
            <a:spAutoFit/>
          </a:bodyPr>
          <a:lstStyle/>
          <a:p>
            <a:pPr lvl="0" marL="455083" indent="-455083">
              <a:spcBef>
                <a:spcPts val="800"/>
              </a:spcBef>
              <a:buClr>
                <a:srgbClr val="000000"/>
              </a:buClr>
              <a:buSzPct val="100000"/>
              <a:buFont typeface="Arial"/>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1800"/>
            </a:pPr>
            <a:r>
              <a:rPr sz="3200">
                <a:latin typeface="Arial"/>
                <a:ea typeface="Arial"/>
                <a:cs typeface="Arial"/>
                <a:sym typeface="Arial"/>
              </a:rPr>
              <a:t>NOP</a:t>
            </a:r>
            <a:endParaRPr sz="3200">
              <a:latin typeface="Arial"/>
              <a:ea typeface="Arial"/>
              <a:cs typeface="Arial"/>
              <a:sym typeface="Arial"/>
            </a:endParaRPr>
          </a:p>
          <a:p>
            <a:pPr lvl="0" marL="455083" indent="-455083">
              <a:spcBef>
                <a:spcPts val="800"/>
              </a:spcBef>
              <a:buClr>
                <a:srgbClr val="000000"/>
              </a:buClr>
              <a:buSzPct val="100000"/>
              <a:buFont typeface="Arial"/>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1800"/>
            </a:pPr>
            <a:r>
              <a:rPr sz="3200">
                <a:latin typeface="Arial"/>
                <a:ea typeface="Arial"/>
                <a:cs typeface="Arial"/>
                <a:sym typeface="Arial"/>
              </a:rPr>
              <a:t>PUSH/POP</a:t>
            </a:r>
            <a:endParaRPr sz="3200">
              <a:latin typeface="Arial"/>
              <a:ea typeface="Arial"/>
              <a:cs typeface="Arial"/>
              <a:sym typeface="Arial"/>
            </a:endParaRPr>
          </a:p>
          <a:p>
            <a:pPr lvl="0" marL="455083" indent="-455083">
              <a:spcBef>
                <a:spcPts val="800"/>
              </a:spcBef>
              <a:buClr>
                <a:srgbClr val="000000"/>
              </a:buClr>
              <a:buSzPct val="100000"/>
              <a:buFont typeface="Arial"/>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1800"/>
            </a:pPr>
            <a:r>
              <a:rPr sz="3200">
                <a:latin typeface="Arial"/>
                <a:ea typeface="Arial"/>
                <a:cs typeface="Arial"/>
                <a:sym typeface="Arial"/>
              </a:rPr>
              <a:t>CALL/RET</a:t>
            </a:r>
            <a:endParaRPr sz="3200">
              <a:latin typeface="Arial"/>
              <a:ea typeface="Arial"/>
              <a:cs typeface="Arial"/>
              <a:sym typeface="Arial"/>
            </a:endParaRPr>
          </a:p>
          <a:p>
            <a:pPr lvl="0" marL="455083" indent="-455083">
              <a:spcBef>
                <a:spcPts val="800"/>
              </a:spcBef>
              <a:buClr>
                <a:srgbClr val="000000"/>
              </a:buClr>
              <a:buSzPct val="100000"/>
              <a:buFont typeface="Arial"/>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1800"/>
            </a:pPr>
            <a:r>
              <a:rPr sz="3200">
                <a:latin typeface="Arial"/>
                <a:ea typeface="Arial"/>
                <a:cs typeface="Arial"/>
                <a:sym typeface="Arial"/>
              </a:rPr>
              <a:t>MOV</a:t>
            </a:r>
            <a:endParaRPr sz="3200">
              <a:latin typeface="Arial"/>
              <a:ea typeface="Arial"/>
              <a:cs typeface="Arial"/>
              <a:sym typeface="Arial"/>
            </a:endParaRPr>
          </a:p>
          <a:p>
            <a:pPr lvl="0" marL="455083" indent="-455083">
              <a:spcBef>
                <a:spcPts val="800"/>
              </a:spcBef>
              <a:buClr>
                <a:srgbClr val="000000"/>
              </a:buClr>
              <a:buSzPct val="100000"/>
              <a:buFont typeface="Arial"/>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1800"/>
            </a:pPr>
            <a:r>
              <a:rPr sz="3200">
                <a:latin typeface="Arial"/>
                <a:ea typeface="Arial"/>
                <a:cs typeface="Arial"/>
                <a:sym typeface="Arial"/>
              </a:rPr>
              <a:t>ADD/SUB</a:t>
            </a:r>
            <a:endParaRPr sz="3200">
              <a:latin typeface="Arial"/>
              <a:ea typeface="Arial"/>
              <a:cs typeface="Arial"/>
              <a:sym typeface="Arial"/>
            </a:endParaRPr>
          </a:p>
          <a:p>
            <a:pPr lvl="0" marL="455083" indent="-455083">
              <a:spcBef>
                <a:spcPts val="800"/>
              </a:spcBef>
              <a:buClr>
                <a:srgbClr val="000000"/>
              </a:buClr>
              <a:buSzPct val="100000"/>
              <a:buFont typeface="Arial"/>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1800"/>
            </a:pPr>
            <a:r>
              <a:rPr sz="3200">
                <a:latin typeface="Arial"/>
                <a:ea typeface="Arial"/>
                <a:cs typeface="Arial"/>
                <a:sym typeface="Arial"/>
              </a:rPr>
              <a:t>IMUL</a:t>
            </a:r>
            <a:endParaRPr sz="3200">
              <a:latin typeface="Arial"/>
              <a:ea typeface="Arial"/>
              <a:cs typeface="Arial"/>
              <a:sym typeface="Arial"/>
            </a:endParaRPr>
          </a:p>
          <a:p>
            <a:pPr lvl="0" marL="455083" indent="-455083">
              <a:spcBef>
                <a:spcPts val="800"/>
              </a:spcBef>
              <a:buClr>
                <a:srgbClr val="000000"/>
              </a:buClr>
              <a:buSzPct val="100000"/>
              <a:buFont typeface="Arial"/>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1800"/>
            </a:pPr>
            <a:r>
              <a:rPr sz="3200">
                <a:latin typeface="Arial"/>
                <a:ea typeface="Arial"/>
                <a:cs typeface="Arial"/>
                <a:sym typeface="Arial"/>
              </a:rPr>
              <a:t>MOVZX/MOVSX</a:t>
            </a:r>
            <a:endParaRPr sz="3200">
              <a:latin typeface="Arial"/>
              <a:ea typeface="Arial"/>
              <a:cs typeface="Arial"/>
              <a:sym typeface="Arial"/>
            </a:endParaRPr>
          </a:p>
          <a:p>
            <a:pPr lvl="0" marL="455083" indent="-455083">
              <a:spcBef>
                <a:spcPts val="800"/>
              </a:spcBef>
              <a:buClr>
                <a:srgbClr val="000000"/>
              </a:buClr>
              <a:buSzPct val="100000"/>
              <a:buFont typeface="Arial"/>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1800"/>
            </a:pPr>
            <a:r>
              <a:rPr sz="3200">
                <a:latin typeface="Arial"/>
                <a:ea typeface="Arial"/>
                <a:cs typeface="Arial"/>
                <a:sym typeface="Arial"/>
              </a:rPr>
              <a:t>LEA</a:t>
            </a:r>
          </a:p>
        </p:txBody>
      </p:sp>
    </p:spTree>
  </p:cSld>
  <p:clrMapOvr>
    <a:masterClrMapping/>
  </p:clrMapOvr>
  <p:transition spd="med" advClick="1"/>
</p:sld>
</file>

<file path=ppt/slides/slide16.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08" name="Shape 108"/>
          <p:cNvSpPr/>
          <p:nvPr/>
        </p:nvSpPr>
        <p:spPr>
          <a:xfrm>
            <a:off x="685800" y="827020"/>
            <a:ext cx="7772400" cy="708160"/>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lgn="ctr">
              <a:tabLst>
                <a:tab pos="914400" algn="l"/>
                <a:tab pos="1828800" algn="l"/>
                <a:tab pos="2743200" algn="l"/>
                <a:tab pos="3657600" algn="l"/>
                <a:tab pos="4572000" algn="l"/>
                <a:tab pos="5486400" algn="l"/>
                <a:tab pos="6400800" algn="l"/>
                <a:tab pos="7315200" algn="l"/>
                <a:tab pos="8229600" algn="l"/>
                <a:tab pos="9144000" algn="l"/>
                <a:tab pos="10058400" algn="l"/>
              </a:tabLst>
              <a:defRPr sz="4400">
                <a:latin typeface="Arial"/>
                <a:ea typeface="Arial"/>
                <a:cs typeface="Arial"/>
                <a:sym typeface="Arial"/>
              </a:defRPr>
            </a:lvl1pPr>
          </a:lstStyle>
          <a:p>
            <a:pPr lvl="0">
              <a:defRPr sz="1800"/>
            </a:pPr>
            <a:r>
              <a:rPr sz="4400"/>
              <a:t>Back to Hello World</a:t>
            </a:r>
          </a:p>
        </p:txBody>
      </p:sp>
      <p:sp>
        <p:nvSpPr>
          <p:cNvPr id="109" name="Shape 109"/>
          <p:cNvSpPr/>
          <p:nvPr/>
        </p:nvSpPr>
        <p:spPr>
          <a:xfrm>
            <a:off x="-1" y="1981200"/>
            <a:ext cx="9144002" cy="2479040"/>
          </a:xfrm>
          <a:prstGeom prst="rect">
            <a:avLst/>
          </a:prstGeom>
          <a:ln w="12700">
            <a:miter lim="400000"/>
          </a:ln>
          <a:extLst>
            <a:ext uri="{C572A759-6A51-4108-AA02-DFA0A04FC94B}">
              <ma14:wrappingTextBoxFlag xmlns:ma14="http://schemas.microsoft.com/office/mac/drawingml/2011/main" val="1"/>
            </a:ext>
          </a:extLst>
        </p:spPr>
        <p:txBody>
          <a:bodyPr lIns="0" tIns="0" rIns="0" bIns="0">
            <a:spAutoFit/>
          </a:bodyPr>
          <a:lstStyle/>
          <a:p>
            <a:pPr lvl="0" marL="341312" indent="-339725">
              <a:spcBef>
                <a:spcPts val="400"/>
              </a:spcBef>
              <a:tabLst>
                <a:tab pos="901700" algn="l"/>
                <a:tab pos="1816100" algn="l"/>
                <a:tab pos="2730500" algn="l"/>
                <a:tab pos="3644900" algn="l"/>
                <a:tab pos="4559300" algn="l"/>
                <a:tab pos="5473700" algn="l"/>
                <a:tab pos="6388100" algn="l"/>
                <a:tab pos="7302500" algn="l"/>
                <a:tab pos="8216900" algn="l"/>
                <a:tab pos="9131300" algn="l"/>
                <a:tab pos="10045700" algn="l"/>
              </a:tabLst>
              <a:defRPr sz="1800"/>
            </a:pPr>
            <a:r>
              <a:rPr>
                <a:latin typeface="Courier New"/>
                <a:ea typeface="Courier New"/>
                <a:cs typeface="Courier New"/>
                <a:sym typeface="Courier New"/>
              </a:rPr>
              <a:t>.text:0000000140001000 main</a:t>
            </a:r>
            <a:endParaRPr>
              <a:latin typeface="Courier New"/>
              <a:ea typeface="Courier New"/>
              <a:cs typeface="Courier New"/>
              <a:sym typeface="Courier New"/>
            </a:endParaRPr>
          </a:p>
          <a:p>
            <a:pPr lvl="0" marL="341312" indent="-339725">
              <a:spcBef>
                <a:spcPts val="400"/>
              </a:spcBef>
              <a:tabLst>
                <a:tab pos="901700" algn="l"/>
                <a:tab pos="1816100" algn="l"/>
                <a:tab pos="2730500" algn="l"/>
                <a:tab pos="3644900" algn="l"/>
                <a:tab pos="4559300" algn="l"/>
                <a:tab pos="5473700" algn="l"/>
                <a:tab pos="6388100" algn="l"/>
                <a:tab pos="7302500" algn="l"/>
                <a:tab pos="8216900" algn="l"/>
                <a:tab pos="9131300" algn="l"/>
                <a:tab pos="10045700" algn="l"/>
              </a:tabLst>
              <a:defRPr sz="1800"/>
            </a:pPr>
            <a:r>
              <a:rPr>
                <a:latin typeface="Courier New"/>
                <a:ea typeface="Courier New"/>
                <a:cs typeface="Courier New"/>
                <a:sym typeface="Courier New"/>
              </a:rPr>
              <a:t>.text:0000000140001000</a:t>
            </a:r>
            <a:endParaRPr>
              <a:latin typeface="Courier New"/>
              <a:ea typeface="Courier New"/>
              <a:cs typeface="Courier New"/>
              <a:sym typeface="Courier New"/>
            </a:endParaRPr>
          </a:p>
          <a:p>
            <a:pPr lvl="0" marL="341312" indent="-339725">
              <a:spcBef>
                <a:spcPts val="400"/>
              </a:spcBef>
              <a:tabLst>
                <a:tab pos="901700" algn="l"/>
                <a:tab pos="1816100" algn="l"/>
                <a:tab pos="2730500" algn="l"/>
                <a:tab pos="3644900" algn="l"/>
                <a:tab pos="4559300" algn="l"/>
                <a:tab pos="5473700" algn="l"/>
                <a:tab pos="6388100" algn="l"/>
                <a:tab pos="7302500" algn="l"/>
                <a:tab pos="8216900" algn="l"/>
                <a:tab pos="9131300" algn="l"/>
                <a:tab pos="10045700" algn="l"/>
              </a:tabLst>
              <a:defRPr sz="1800"/>
            </a:pPr>
            <a:r>
              <a:rPr>
                <a:latin typeface="Courier New"/>
                <a:ea typeface="Courier New"/>
                <a:cs typeface="Courier New"/>
                <a:sym typeface="Courier New"/>
              </a:rPr>
              <a:t>.text:0000000140001000 sub     rsp, 28h</a:t>
            </a:r>
            <a:endParaRPr>
              <a:latin typeface="Courier New"/>
              <a:ea typeface="Courier New"/>
              <a:cs typeface="Courier New"/>
              <a:sym typeface="Courier New"/>
            </a:endParaRPr>
          </a:p>
          <a:p>
            <a:pPr lvl="0" marL="341312" indent="-339725">
              <a:spcBef>
                <a:spcPts val="400"/>
              </a:spcBef>
              <a:tabLst>
                <a:tab pos="901700" algn="l"/>
                <a:tab pos="1816100" algn="l"/>
                <a:tab pos="2730500" algn="l"/>
                <a:tab pos="3644900" algn="l"/>
                <a:tab pos="4559300" algn="l"/>
                <a:tab pos="5473700" algn="l"/>
                <a:tab pos="6388100" algn="l"/>
                <a:tab pos="7302500" algn="l"/>
                <a:tab pos="8216900" algn="l"/>
                <a:tab pos="9131300" algn="l"/>
                <a:tab pos="10045700" algn="l"/>
              </a:tabLst>
              <a:defRPr sz="1800"/>
            </a:pPr>
            <a:r>
              <a:rPr>
                <a:latin typeface="Courier New"/>
                <a:ea typeface="Courier New"/>
                <a:cs typeface="Courier New"/>
                <a:sym typeface="Courier New"/>
              </a:rPr>
              <a:t>.text:0000000140001004 lea     rcx, Format     ; "Hello World!\n"</a:t>
            </a:r>
            <a:endParaRPr>
              <a:latin typeface="Courier New"/>
              <a:ea typeface="Courier New"/>
              <a:cs typeface="Courier New"/>
              <a:sym typeface="Courier New"/>
            </a:endParaRPr>
          </a:p>
          <a:p>
            <a:pPr lvl="0" marL="341312" indent="-339725">
              <a:spcBef>
                <a:spcPts val="400"/>
              </a:spcBef>
              <a:tabLst>
                <a:tab pos="901700" algn="l"/>
                <a:tab pos="1816100" algn="l"/>
                <a:tab pos="2730500" algn="l"/>
                <a:tab pos="3644900" algn="l"/>
                <a:tab pos="4559300" algn="l"/>
                <a:tab pos="5473700" algn="l"/>
                <a:tab pos="6388100" algn="l"/>
                <a:tab pos="7302500" algn="l"/>
                <a:tab pos="8216900" algn="l"/>
                <a:tab pos="9131300" algn="l"/>
                <a:tab pos="10045700" algn="l"/>
              </a:tabLst>
              <a:defRPr sz="1800"/>
            </a:pPr>
            <a:r>
              <a:rPr>
                <a:latin typeface="Courier New"/>
                <a:ea typeface="Courier New"/>
                <a:cs typeface="Courier New"/>
                <a:sym typeface="Courier New"/>
              </a:rPr>
              <a:t>.text:000000014000100B call    cs:__imp_printf</a:t>
            </a:r>
            <a:endParaRPr>
              <a:latin typeface="Courier New"/>
              <a:ea typeface="Courier New"/>
              <a:cs typeface="Courier New"/>
              <a:sym typeface="Courier New"/>
            </a:endParaRPr>
          </a:p>
          <a:p>
            <a:pPr lvl="0" marL="341312" indent="-339725">
              <a:spcBef>
                <a:spcPts val="400"/>
              </a:spcBef>
              <a:tabLst>
                <a:tab pos="901700" algn="l"/>
                <a:tab pos="1816100" algn="l"/>
                <a:tab pos="2730500" algn="l"/>
                <a:tab pos="3644900" algn="l"/>
                <a:tab pos="4559300" algn="l"/>
                <a:tab pos="5473700" algn="l"/>
                <a:tab pos="6388100" algn="l"/>
                <a:tab pos="7302500" algn="l"/>
                <a:tab pos="8216900" algn="l"/>
                <a:tab pos="9131300" algn="l"/>
                <a:tab pos="10045700" algn="l"/>
              </a:tabLst>
              <a:defRPr sz="1800"/>
            </a:pPr>
            <a:r>
              <a:rPr>
                <a:latin typeface="Courier New"/>
                <a:ea typeface="Courier New"/>
                <a:cs typeface="Courier New"/>
                <a:sym typeface="Courier New"/>
              </a:rPr>
              <a:t>.text:0000000140001011 mov     eax, 1234h</a:t>
            </a:r>
            <a:endParaRPr>
              <a:latin typeface="Courier New"/>
              <a:ea typeface="Courier New"/>
              <a:cs typeface="Courier New"/>
              <a:sym typeface="Courier New"/>
            </a:endParaRPr>
          </a:p>
          <a:p>
            <a:pPr lvl="0" marL="341312" indent="-339725">
              <a:spcBef>
                <a:spcPts val="400"/>
              </a:spcBef>
              <a:tabLst>
                <a:tab pos="901700" algn="l"/>
                <a:tab pos="1816100" algn="l"/>
                <a:tab pos="2730500" algn="l"/>
                <a:tab pos="3644900" algn="l"/>
                <a:tab pos="4559300" algn="l"/>
                <a:tab pos="5473700" algn="l"/>
                <a:tab pos="6388100" algn="l"/>
                <a:tab pos="7302500" algn="l"/>
                <a:tab pos="8216900" algn="l"/>
                <a:tab pos="9131300" algn="l"/>
                <a:tab pos="10045700" algn="l"/>
              </a:tabLst>
              <a:defRPr sz="1800"/>
            </a:pPr>
            <a:r>
              <a:rPr>
                <a:latin typeface="Courier New"/>
                <a:ea typeface="Courier New"/>
                <a:cs typeface="Courier New"/>
                <a:sym typeface="Courier New"/>
              </a:rPr>
              <a:t>.text:0000000140001016 add     rsp, 28h</a:t>
            </a:r>
            <a:endParaRPr>
              <a:latin typeface="Courier New"/>
              <a:ea typeface="Courier New"/>
              <a:cs typeface="Courier New"/>
              <a:sym typeface="Courier New"/>
            </a:endParaRPr>
          </a:p>
          <a:p>
            <a:pPr lvl="0" marL="341312" indent="-339725">
              <a:spcBef>
                <a:spcPts val="400"/>
              </a:spcBef>
              <a:tabLst>
                <a:tab pos="901700" algn="l"/>
                <a:tab pos="1816100" algn="l"/>
                <a:tab pos="2730500" algn="l"/>
                <a:tab pos="3644900" algn="l"/>
                <a:tab pos="4559300" algn="l"/>
                <a:tab pos="5473700" algn="l"/>
                <a:tab pos="6388100" algn="l"/>
                <a:tab pos="7302500" algn="l"/>
                <a:tab pos="8216900" algn="l"/>
                <a:tab pos="9131300" algn="l"/>
                <a:tab pos="10045700" algn="l"/>
              </a:tabLst>
              <a:defRPr sz="1800"/>
            </a:pPr>
            <a:r>
              <a:rPr>
                <a:latin typeface="Courier New"/>
                <a:ea typeface="Courier New"/>
                <a:cs typeface="Courier New"/>
                <a:sym typeface="Courier New"/>
              </a:rPr>
              <a:t>.text:000000014000101A retn</a:t>
            </a:r>
          </a:p>
        </p:txBody>
      </p:sp>
      <p:sp>
        <p:nvSpPr>
          <p:cNvPr id="110" name="Shape 110"/>
          <p:cNvSpPr/>
          <p:nvPr/>
        </p:nvSpPr>
        <p:spPr>
          <a:xfrm>
            <a:off x="17593" y="4675998"/>
            <a:ext cx="9108815" cy="899753"/>
          </a:xfrm>
          <a:prstGeom prst="rect">
            <a:avLst/>
          </a:prstGeom>
          <a:ln w="12700">
            <a:miter lim="400000"/>
          </a:ln>
          <a:extLst>
            <a:ext uri="{C572A759-6A51-4108-AA02-DFA0A04FC94B}">
              <ma14:wrappingTextBoxFlag xmlns:ma14="http://schemas.microsoft.com/office/mac/drawingml/2011/main" val="1"/>
            </a:ext>
          </a:extLst>
        </p:spPr>
        <p:txBody>
          <a:bodyPr wrap="none" lIns="46799" tIns="46799" rIns="46799" bIns="46799" anchor="ctr">
            <a:spAutoFit/>
          </a:bodyPr>
          <a:lstStyle/>
          <a:p>
            <a:pPr lvl="0" algn="ctr">
              <a:tabLst>
                <a:tab pos="914400" algn="l"/>
                <a:tab pos="1828800" algn="l"/>
                <a:tab pos="2743200" algn="l"/>
                <a:tab pos="3657600" algn="l"/>
                <a:tab pos="4572000" algn="l"/>
                <a:tab pos="5486400" algn="l"/>
                <a:tab pos="6400800" algn="l"/>
                <a:tab pos="7315200" algn="l"/>
                <a:tab pos="8229600" algn="l"/>
                <a:tab pos="9144000" algn="l"/>
                <a:tab pos="10058400" algn="l"/>
              </a:tabLst>
              <a:defRPr sz="1800"/>
            </a:pPr>
            <a:r>
              <a:rPr sz="2400">
                <a:latin typeface="Arial"/>
                <a:ea typeface="Arial"/>
                <a:cs typeface="Arial"/>
                <a:sym typeface="Arial"/>
              </a:rPr>
              <a:t>Are we all comfortable with this now?</a:t>
            </a:r>
            <a:endParaRPr sz="2400">
              <a:latin typeface="Arial"/>
              <a:ea typeface="Arial"/>
              <a:cs typeface="Arial"/>
              <a:sym typeface="Arial"/>
            </a:endParaRPr>
          </a:p>
          <a:p>
            <a:pPr lvl="0" algn="ctr">
              <a:tabLst>
                <a:tab pos="914400" algn="l"/>
                <a:tab pos="1828800" algn="l"/>
                <a:tab pos="2743200" algn="l"/>
                <a:tab pos="3657600" algn="l"/>
                <a:tab pos="4572000" algn="l"/>
                <a:tab pos="5486400" algn="l"/>
                <a:tab pos="6400800" algn="l"/>
                <a:tab pos="7315200" algn="l"/>
                <a:tab pos="8229600" algn="l"/>
                <a:tab pos="9144000" algn="l"/>
                <a:tab pos="10058400" algn="l"/>
              </a:tabLst>
              <a:defRPr sz="1800"/>
            </a:pPr>
            <a:r>
              <a:rPr sz="1600">
                <a:latin typeface="Arial"/>
                <a:ea typeface="Arial"/>
                <a:cs typeface="Arial"/>
                <a:sym typeface="Arial"/>
              </a:rPr>
              <a:t>(other than the fact that IDA hides the address of the string which is being calculated and replaces it with “Format” for the format string being passed to printf?)</a:t>
            </a:r>
          </a:p>
        </p:txBody>
      </p:sp>
      <p:sp>
        <p:nvSpPr>
          <p:cNvPr id="111" name="Shape 111"/>
          <p:cNvSpPr/>
          <p:nvPr/>
        </p:nvSpPr>
        <p:spPr>
          <a:xfrm>
            <a:off x="212570" y="5867400"/>
            <a:ext cx="8718860" cy="961591"/>
          </a:xfrm>
          <a:prstGeom prst="rect">
            <a:avLst/>
          </a:prstGeom>
          <a:ln w="12700">
            <a:miter lim="400000"/>
          </a:ln>
          <a:extLst>
            <a:ext uri="{C572A759-6A51-4108-AA02-DFA0A04FC94B}">
              <ma14:wrappingTextBoxFlag xmlns:ma14="http://schemas.microsoft.com/office/mac/drawingml/2011/main" val="1"/>
            </a:ext>
          </a:extLst>
        </p:spPr>
        <p:txBody>
          <a:bodyPr wrap="none" lIns="46799" tIns="46799" rIns="46799" bIns="46799">
            <a:spAutoFit/>
          </a:bodyPr>
          <a:lstStyle/>
          <a:p>
            <a:pPr lvl="0" algn="ctr">
              <a:tabLst>
                <a:tab pos="914400" algn="l"/>
                <a:tab pos="1828800" algn="l"/>
                <a:tab pos="2743200" algn="l"/>
                <a:tab pos="3657600" algn="l"/>
                <a:tab pos="4572000" algn="l"/>
                <a:tab pos="5486400" algn="l"/>
                <a:tab pos="6400800" algn="l"/>
                <a:tab pos="7315200" algn="l"/>
                <a:tab pos="8229600" algn="l"/>
                <a:tab pos="9144000" algn="l"/>
                <a:tab pos="10058400" algn="l"/>
              </a:tabLst>
              <a:defRPr sz="1800"/>
            </a:pPr>
            <a:r>
              <a:rPr sz="2000">
                <a:latin typeface="Arial"/>
                <a:ea typeface="Arial"/>
                <a:cs typeface="Arial"/>
                <a:sym typeface="Arial"/>
              </a:rPr>
              <a:t>Windows Visual C++ 2012, /GS (buffer overflow protection) option turned off</a:t>
            </a:r>
            <a:endParaRPr sz="2000">
              <a:latin typeface="Arial"/>
              <a:ea typeface="Arial"/>
              <a:cs typeface="Arial"/>
              <a:sym typeface="Arial"/>
            </a:endParaRPr>
          </a:p>
          <a:p>
            <a:pPr lvl="0" algn="ctr">
              <a:tabLst>
                <a:tab pos="914400" algn="l"/>
                <a:tab pos="1828800" algn="l"/>
                <a:tab pos="2743200" algn="l"/>
                <a:tab pos="3657600" algn="l"/>
                <a:tab pos="4572000" algn="l"/>
                <a:tab pos="5486400" algn="l"/>
                <a:tab pos="6400800" algn="l"/>
                <a:tab pos="7315200" algn="l"/>
                <a:tab pos="8229600" algn="l"/>
                <a:tab pos="9144000" algn="l"/>
                <a:tab pos="10058400" algn="l"/>
              </a:tabLst>
              <a:defRPr sz="1800"/>
            </a:pPr>
            <a:r>
              <a:rPr sz="2000">
                <a:latin typeface="Arial"/>
                <a:ea typeface="Arial"/>
                <a:cs typeface="Arial"/>
                <a:sym typeface="Arial"/>
              </a:rPr>
              <a:t>Optimize for minimum size (/O1) turned on</a:t>
            </a:r>
            <a:endParaRPr sz="2000">
              <a:latin typeface="Arial"/>
              <a:ea typeface="Arial"/>
              <a:cs typeface="Arial"/>
              <a:sym typeface="Arial"/>
            </a:endParaRPr>
          </a:p>
          <a:p>
            <a:pPr lvl="0" algn="ctr">
              <a:tabLst>
                <a:tab pos="914400" algn="l"/>
                <a:tab pos="1828800" algn="l"/>
                <a:tab pos="2743200" algn="l"/>
                <a:tab pos="3657600" algn="l"/>
                <a:tab pos="4572000" algn="l"/>
                <a:tab pos="5486400" algn="l"/>
                <a:tab pos="6400800" algn="l"/>
                <a:tab pos="7315200" algn="l"/>
                <a:tab pos="8229600" algn="l"/>
                <a:tab pos="9144000" algn="l"/>
                <a:tab pos="10058400" algn="l"/>
              </a:tabLst>
              <a:defRPr sz="1800"/>
            </a:pPr>
            <a:r>
              <a:rPr sz="2000">
                <a:latin typeface="Arial"/>
                <a:ea typeface="Arial"/>
                <a:cs typeface="Arial"/>
                <a:sym typeface="Arial"/>
              </a:rPr>
              <a:t>Disassembled with IDA Pro 6.6 (with some omissions for fitting on screen)</a:t>
            </a:r>
          </a:p>
        </p:txBody>
      </p:sp>
    </p:spTree>
  </p:cSld>
  <p:clrMapOvr>
    <a:masterClrMapping/>
  </p:clrMapOvr>
  <p:transition spd="med" advClick="1"/>
</p:sld>
</file>

<file path=ppt/slides/slide2.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9" name="Shape 19"/>
          <p:cNvSpPr/>
          <p:nvPr/>
        </p:nvSpPr>
        <p:spPr>
          <a:xfrm>
            <a:off x="-1" y="-936"/>
            <a:ext cx="9144002" cy="1143284"/>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lgn="ctr">
              <a:tabLst>
                <a:tab pos="914400" algn="l"/>
                <a:tab pos="1828800" algn="l"/>
                <a:tab pos="2743200" algn="l"/>
                <a:tab pos="3657600" algn="l"/>
                <a:tab pos="4572000" algn="l"/>
                <a:tab pos="5486400" algn="l"/>
                <a:tab pos="6400800" algn="l"/>
                <a:tab pos="7315200" algn="l"/>
                <a:tab pos="8229600" algn="l"/>
                <a:tab pos="9144000" algn="l"/>
                <a:tab pos="10058400" algn="l"/>
              </a:tabLst>
              <a:defRPr sz="3600">
                <a:latin typeface="Arial"/>
                <a:ea typeface="Arial"/>
                <a:cs typeface="Arial"/>
                <a:sym typeface="Arial"/>
              </a:defRPr>
            </a:lvl1pPr>
          </a:lstStyle>
          <a:p>
            <a:pPr lvl="0">
              <a:defRPr sz="1800"/>
            </a:pPr>
            <a:r>
              <a:rPr sz="3600"/>
              <a:t>All materials is licensed under a Creative Commons “Share Alike” license.</a:t>
            </a:r>
          </a:p>
        </p:txBody>
      </p:sp>
      <p:sp>
        <p:nvSpPr>
          <p:cNvPr id="20" name="Shape 20"/>
          <p:cNvSpPr/>
          <p:nvPr/>
        </p:nvSpPr>
        <p:spPr>
          <a:xfrm>
            <a:off x="685800" y="1237670"/>
            <a:ext cx="7772400" cy="437070"/>
          </a:xfrm>
          <a:prstGeom prst="rect">
            <a:avLst/>
          </a:prstGeom>
          <a:ln w="12700">
            <a:miter lim="400000"/>
          </a:ln>
          <a:extLst>
            <a:ext uri="{C572A759-6A51-4108-AA02-DFA0A04FC94B}">
              <ma14:wrappingTextBoxFlag xmlns:ma14="http://schemas.microsoft.com/office/mac/drawingml/2011/main" val="1"/>
            </a:ext>
          </a:extLst>
        </p:spPr>
        <p:txBody>
          <a:bodyPr lIns="0" tIns="0" rIns="0" bIns="0">
            <a:spAutoFit/>
          </a:bodyPr>
          <a:lstStyle>
            <a:lvl1pPr marL="341312" indent="-341312">
              <a:spcBef>
                <a:spcPts val="600"/>
              </a:spcBef>
              <a:buClr>
                <a:srgbClr val="000000"/>
              </a:buClr>
              <a:buSzPct val="100000"/>
              <a:buFont typeface="Arial"/>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a:latin typeface="Arial"/>
                <a:ea typeface="Arial"/>
                <a:cs typeface="Arial"/>
                <a:sym typeface="Arial"/>
              </a:defRPr>
            </a:lvl1pPr>
          </a:lstStyle>
          <a:p>
            <a:pPr lvl="0">
              <a:defRPr sz="1800"/>
            </a:pPr>
            <a:r>
              <a:rPr sz="2400"/>
              <a:t>http://creativecommons.org/licenses/by-sa/3.0/</a:t>
            </a:r>
          </a:p>
        </p:txBody>
      </p:sp>
      <p:pic>
        <p:nvPicPr>
          <p:cNvPr id="21" name="image.png"/>
          <p:cNvPicPr/>
          <p:nvPr/>
        </p:nvPicPr>
        <p:blipFill>
          <a:blip r:embed="rId3">
            <a:extLst/>
          </a:blip>
          <a:stretch>
            <a:fillRect/>
          </a:stretch>
        </p:blipFill>
        <p:spPr>
          <a:xfrm>
            <a:off x="1524000" y="1770062"/>
            <a:ext cx="6324600" cy="4732338"/>
          </a:xfrm>
          <a:prstGeom prst="rect">
            <a:avLst/>
          </a:prstGeom>
          <a:ln w="12700">
            <a:miter lim="400000"/>
          </a:ln>
        </p:spPr>
      </p:pic>
      <p:sp>
        <p:nvSpPr>
          <p:cNvPr id="22" name="Shape 22"/>
          <p:cNvSpPr/>
          <p:nvPr/>
        </p:nvSpPr>
        <p:spPr>
          <a:xfrm>
            <a:off x="-9816" y="6484365"/>
            <a:ext cx="7107559" cy="544070"/>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p>
            <a:pPr lvl="0">
              <a:defRPr sz="1800"/>
            </a:pPr>
            <a:r>
              <a:rPr sz="1100">
                <a:latin typeface="Arial"/>
                <a:ea typeface="Arial"/>
                <a:cs typeface="Arial"/>
                <a:sym typeface="Arial"/>
              </a:rPr>
              <a:t>Attribution condition: You must indicate that derivative work</a:t>
            </a:r>
            <a:endParaRPr sz="1100">
              <a:latin typeface="Arial"/>
              <a:ea typeface="Arial"/>
              <a:cs typeface="Arial"/>
              <a:sym typeface="Arial"/>
            </a:endParaRPr>
          </a:p>
          <a:p>
            <a:pPr lvl="0">
              <a:defRPr sz="1800"/>
            </a:pPr>
            <a:r>
              <a:rPr sz="1100">
                <a:latin typeface="Arial"/>
                <a:ea typeface="Arial"/>
                <a:cs typeface="Arial"/>
                <a:sym typeface="Arial"/>
              </a:rPr>
              <a:t>"Is derived from Xeno Kovah's 'Intro x86-64’ class, available at http://OpenSecurityTraining.info/IntroX86-64.html”</a:t>
            </a:r>
            <a:endParaRPr sz="1100">
              <a:latin typeface="Arial"/>
              <a:ea typeface="Arial"/>
              <a:cs typeface="Arial"/>
              <a:sym typeface="Arial"/>
            </a:endParaRPr>
          </a:p>
        </p:txBody>
      </p:sp>
    </p:spTree>
  </p:cSld>
  <p:clrMapOvr>
    <a:masterClrMapping/>
  </p:clrMapOvr>
  <p:transition spd="med" advClick="1"/>
</p:sld>
</file>

<file path=ppt/slides/slide3.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6" name="Shape 26"/>
          <p:cNvSpPr/>
          <p:nvPr/>
        </p:nvSpPr>
        <p:spPr>
          <a:xfrm>
            <a:off x="685800" y="141220"/>
            <a:ext cx="7772400" cy="708160"/>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lgn="ctr">
              <a:tabLst>
                <a:tab pos="914400" algn="l"/>
                <a:tab pos="1828800" algn="l"/>
                <a:tab pos="2743200" algn="l"/>
                <a:tab pos="3657600" algn="l"/>
                <a:tab pos="4572000" algn="l"/>
                <a:tab pos="5486400" algn="l"/>
                <a:tab pos="6400800" algn="l"/>
                <a:tab pos="7315200" algn="l"/>
                <a:tab pos="8229600" algn="l"/>
                <a:tab pos="9144000" algn="l"/>
                <a:tab pos="10058400" algn="l"/>
              </a:tabLst>
              <a:defRPr sz="4400">
                <a:latin typeface="Arial"/>
                <a:ea typeface="Arial"/>
                <a:cs typeface="Arial"/>
                <a:sym typeface="Arial"/>
              </a:defRPr>
            </a:lvl1pPr>
          </a:lstStyle>
          <a:p>
            <a:pPr lvl="0">
              <a:defRPr sz="1800"/>
            </a:pPr>
            <a:r>
              <a:rPr sz="4400"/>
              <a:t>Pass1Parameter.c</a:t>
            </a:r>
          </a:p>
        </p:txBody>
      </p:sp>
      <p:sp>
        <p:nvSpPr>
          <p:cNvPr id="27" name="Shape 27"/>
          <p:cNvSpPr/>
          <p:nvPr/>
        </p:nvSpPr>
        <p:spPr>
          <a:xfrm>
            <a:off x="0" y="2141838"/>
            <a:ext cx="3657600" cy="2665778"/>
          </a:xfrm>
          <a:prstGeom prst="rect">
            <a:avLst/>
          </a:prstGeom>
          <a:ln w="12700">
            <a:miter lim="400000"/>
          </a:ln>
          <a:extLst>
            <a:ext uri="{C572A759-6A51-4108-AA02-DFA0A04FC94B}">
              <ma14:wrappingTextBoxFlag xmlns:ma14="http://schemas.microsoft.com/office/mac/drawingml/2011/main" val="1"/>
            </a:ext>
          </a:extLst>
        </p:spPr>
        <p:txBody>
          <a:bodyPr lIns="0" tIns="0" rIns="0" bIns="0">
            <a:spAutoFit/>
          </a:bodyPr>
          <a:lstStyle/>
          <a:p>
            <a:pPr lvl="0" marL="341312" indent="-339725">
              <a:lnSpc>
                <a:spcPct val="90000"/>
              </a:lnSpc>
              <a:spcBef>
                <a:spcPts val="500"/>
              </a:spcBef>
              <a:tabLst>
                <a:tab pos="901700" algn="l"/>
                <a:tab pos="1816100" algn="l"/>
                <a:tab pos="2730500" algn="l"/>
                <a:tab pos="3644900" algn="l"/>
                <a:tab pos="4559300" algn="l"/>
                <a:tab pos="5473700" algn="l"/>
                <a:tab pos="6388100" algn="l"/>
                <a:tab pos="7302500" algn="l"/>
                <a:tab pos="8216900" algn="l"/>
                <a:tab pos="9131300" algn="l"/>
                <a:tab pos="10045700" algn="l"/>
              </a:tabLst>
              <a:defRPr sz="1800"/>
            </a:pPr>
            <a:r>
              <a:rPr sz="2000">
                <a:latin typeface="Arial"/>
                <a:ea typeface="Arial"/>
                <a:cs typeface="Arial"/>
                <a:sym typeface="Arial"/>
              </a:rPr>
              <a:t>//Pass1Parameter.c:</a:t>
            </a:r>
            <a:endParaRPr sz="2000">
              <a:latin typeface="Arial"/>
              <a:ea typeface="Arial"/>
              <a:cs typeface="Arial"/>
              <a:sym typeface="Arial"/>
            </a:endParaRPr>
          </a:p>
          <a:p>
            <a:pPr lvl="0" marL="341312" indent="-339725">
              <a:lnSpc>
                <a:spcPct val="90000"/>
              </a:lnSpc>
              <a:spcBef>
                <a:spcPts val="500"/>
              </a:spcBef>
              <a:tabLst>
                <a:tab pos="901700" algn="l"/>
                <a:tab pos="1816100" algn="l"/>
                <a:tab pos="2730500" algn="l"/>
                <a:tab pos="3644900" algn="l"/>
                <a:tab pos="4559300" algn="l"/>
                <a:tab pos="5473700" algn="l"/>
                <a:tab pos="6388100" algn="l"/>
                <a:tab pos="7302500" algn="l"/>
                <a:tab pos="8216900" algn="l"/>
                <a:tab pos="9131300" algn="l"/>
                <a:tab pos="10045700" algn="l"/>
              </a:tabLst>
              <a:defRPr sz="1800"/>
            </a:pPr>
            <a:r>
              <a:rPr sz="2000">
                <a:latin typeface="Arial"/>
                <a:ea typeface="Arial"/>
                <a:cs typeface="Arial"/>
                <a:sym typeface="Arial"/>
              </a:rPr>
              <a:t>int func(int a){</a:t>
            </a:r>
            <a:endParaRPr sz="2000">
              <a:latin typeface="Arial"/>
              <a:ea typeface="Arial"/>
              <a:cs typeface="Arial"/>
              <a:sym typeface="Arial"/>
            </a:endParaRPr>
          </a:p>
          <a:p>
            <a:pPr lvl="0" marL="341312" indent="-339725">
              <a:lnSpc>
                <a:spcPct val="90000"/>
              </a:lnSpc>
              <a:spcBef>
                <a:spcPts val="500"/>
              </a:spcBef>
              <a:tabLst>
                <a:tab pos="901700" algn="l"/>
                <a:tab pos="1816100" algn="l"/>
                <a:tab pos="2730500" algn="l"/>
                <a:tab pos="3644900" algn="l"/>
                <a:tab pos="4559300" algn="l"/>
                <a:tab pos="5473700" algn="l"/>
                <a:tab pos="6388100" algn="l"/>
                <a:tab pos="7302500" algn="l"/>
                <a:tab pos="8216900" algn="l"/>
                <a:tab pos="9131300" algn="l"/>
                <a:tab pos="10045700" algn="l"/>
              </a:tabLst>
              <a:defRPr sz="1800"/>
            </a:pPr>
            <a:r>
              <a:rPr sz="2000">
                <a:latin typeface="Arial"/>
                <a:ea typeface="Arial"/>
                <a:cs typeface="Arial"/>
                <a:sym typeface="Arial"/>
              </a:rPr>
              <a:t>	int i = a;</a:t>
            </a:r>
            <a:endParaRPr sz="2000">
              <a:latin typeface="Arial"/>
              <a:ea typeface="Arial"/>
              <a:cs typeface="Arial"/>
              <a:sym typeface="Arial"/>
            </a:endParaRPr>
          </a:p>
          <a:p>
            <a:pPr lvl="0" marL="341312" indent="-339725">
              <a:lnSpc>
                <a:spcPct val="90000"/>
              </a:lnSpc>
              <a:spcBef>
                <a:spcPts val="500"/>
              </a:spcBef>
              <a:tabLst>
                <a:tab pos="901700" algn="l"/>
                <a:tab pos="1816100" algn="l"/>
                <a:tab pos="2730500" algn="l"/>
                <a:tab pos="3644900" algn="l"/>
                <a:tab pos="4559300" algn="l"/>
                <a:tab pos="5473700" algn="l"/>
                <a:tab pos="6388100" algn="l"/>
                <a:tab pos="7302500" algn="l"/>
                <a:tab pos="8216900" algn="l"/>
                <a:tab pos="9131300" algn="l"/>
                <a:tab pos="10045700" algn="l"/>
              </a:tabLst>
              <a:defRPr sz="1800"/>
            </a:pPr>
            <a:r>
              <a:rPr sz="2000">
                <a:latin typeface="Arial"/>
                <a:ea typeface="Arial"/>
                <a:cs typeface="Arial"/>
                <a:sym typeface="Arial"/>
              </a:rPr>
              <a:t>	return i;</a:t>
            </a:r>
            <a:endParaRPr sz="2000">
              <a:latin typeface="Arial"/>
              <a:ea typeface="Arial"/>
              <a:cs typeface="Arial"/>
              <a:sym typeface="Arial"/>
            </a:endParaRPr>
          </a:p>
          <a:p>
            <a:pPr lvl="0" marL="341312" indent="-339725">
              <a:lnSpc>
                <a:spcPct val="90000"/>
              </a:lnSpc>
              <a:spcBef>
                <a:spcPts val="500"/>
              </a:spcBef>
              <a:tabLst>
                <a:tab pos="901700" algn="l"/>
                <a:tab pos="1816100" algn="l"/>
                <a:tab pos="2730500" algn="l"/>
                <a:tab pos="3644900" algn="l"/>
                <a:tab pos="4559300" algn="l"/>
                <a:tab pos="5473700" algn="l"/>
                <a:tab pos="6388100" algn="l"/>
                <a:tab pos="7302500" algn="l"/>
                <a:tab pos="8216900" algn="l"/>
                <a:tab pos="9131300" algn="l"/>
                <a:tab pos="10045700" algn="l"/>
              </a:tabLst>
              <a:defRPr sz="1800"/>
            </a:pPr>
            <a:r>
              <a:rPr sz="2000">
                <a:latin typeface="Arial"/>
                <a:ea typeface="Arial"/>
                <a:cs typeface="Arial"/>
                <a:sym typeface="Arial"/>
              </a:rPr>
              <a:t>}</a:t>
            </a:r>
            <a:endParaRPr sz="2000">
              <a:latin typeface="Arial"/>
              <a:ea typeface="Arial"/>
              <a:cs typeface="Arial"/>
              <a:sym typeface="Arial"/>
            </a:endParaRPr>
          </a:p>
          <a:p>
            <a:pPr lvl="0" marL="341312" indent="-339725">
              <a:lnSpc>
                <a:spcPct val="90000"/>
              </a:lnSpc>
              <a:spcBef>
                <a:spcPts val="500"/>
              </a:spcBef>
              <a:tabLst>
                <a:tab pos="901700" algn="l"/>
                <a:tab pos="1816100" algn="l"/>
                <a:tab pos="2730500" algn="l"/>
                <a:tab pos="3644900" algn="l"/>
                <a:tab pos="4559300" algn="l"/>
                <a:tab pos="5473700" algn="l"/>
                <a:tab pos="6388100" algn="l"/>
                <a:tab pos="7302500" algn="l"/>
                <a:tab pos="8216900" algn="l"/>
                <a:tab pos="9131300" algn="l"/>
                <a:tab pos="10045700" algn="l"/>
              </a:tabLst>
              <a:defRPr sz="1800"/>
            </a:pPr>
            <a:r>
              <a:rPr sz="2000">
                <a:latin typeface="Arial"/>
                <a:ea typeface="Arial"/>
                <a:cs typeface="Arial"/>
                <a:sym typeface="Arial"/>
              </a:rPr>
              <a:t>int main(){</a:t>
            </a:r>
            <a:endParaRPr sz="2000">
              <a:latin typeface="Arial"/>
              <a:ea typeface="Arial"/>
              <a:cs typeface="Arial"/>
              <a:sym typeface="Arial"/>
            </a:endParaRPr>
          </a:p>
          <a:p>
            <a:pPr lvl="0" marL="341312" indent="-339725">
              <a:lnSpc>
                <a:spcPct val="90000"/>
              </a:lnSpc>
              <a:spcBef>
                <a:spcPts val="500"/>
              </a:spcBef>
              <a:tabLst>
                <a:tab pos="901700" algn="l"/>
                <a:tab pos="1816100" algn="l"/>
                <a:tab pos="2730500" algn="l"/>
                <a:tab pos="3644900" algn="l"/>
                <a:tab pos="4559300" algn="l"/>
                <a:tab pos="5473700" algn="l"/>
                <a:tab pos="6388100" algn="l"/>
                <a:tab pos="7302500" algn="l"/>
                <a:tab pos="8216900" algn="l"/>
                <a:tab pos="9131300" algn="l"/>
                <a:tab pos="10045700" algn="l"/>
              </a:tabLst>
              <a:defRPr sz="1800"/>
            </a:pPr>
            <a:r>
              <a:rPr sz="2000">
                <a:latin typeface="Arial"/>
                <a:ea typeface="Arial"/>
                <a:cs typeface="Arial"/>
                <a:sym typeface="Arial"/>
              </a:rPr>
              <a:t>	return func(0x11);</a:t>
            </a:r>
            <a:endParaRPr sz="2000">
              <a:latin typeface="Arial"/>
              <a:ea typeface="Arial"/>
              <a:cs typeface="Arial"/>
              <a:sym typeface="Arial"/>
            </a:endParaRPr>
          </a:p>
          <a:p>
            <a:pPr lvl="0" marL="341312" indent="-339725">
              <a:lnSpc>
                <a:spcPct val="90000"/>
              </a:lnSpc>
              <a:spcBef>
                <a:spcPts val="500"/>
              </a:spcBef>
              <a:tabLst>
                <a:tab pos="901700" algn="l"/>
                <a:tab pos="1816100" algn="l"/>
                <a:tab pos="2730500" algn="l"/>
                <a:tab pos="3644900" algn="l"/>
                <a:tab pos="4559300" algn="l"/>
                <a:tab pos="5473700" algn="l"/>
                <a:tab pos="6388100" algn="l"/>
                <a:tab pos="7302500" algn="l"/>
                <a:tab pos="8216900" algn="l"/>
                <a:tab pos="9131300" algn="l"/>
                <a:tab pos="10045700" algn="l"/>
              </a:tabLst>
              <a:defRPr sz="1800"/>
            </a:pPr>
            <a:r>
              <a:rPr sz="2000">
                <a:latin typeface="Arial"/>
                <a:ea typeface="Arial"/>
                <a:cs typeface="Arial"/>
                <a:sym typeface="Arial"/>
              </a:rPr>
              <a:t>}</a:t>
            </a:r>
          </a:p>
        </p:txBody>
      </p:sp>
      <p:sp>
        <p:nvSpPr>
          <p:cNvPr id="28" name="Shape 28"/>
          <p:cNvSpPr/>
          <p:nvPr/>
        </p:nvSpPr>
        <p:spPr>
          <a:xfrm>
            <a:off x="-6220" y="1035890"/>
            <a:ext cx="9156439" cy="426945"/>
          </a:xfrm>
          <a:prstGeom prst="rect">
            <a:avLst/>
          </a:prstGeom>
          <a:ln w="12700">
            <a:miter lim="400000"/>
          </a:ln>
          <a:extLst>
            <a:ext uri="{C572A759-6A51-4108-AA02-DFA0A04FC94B}">
              <ma14:wrappingTextBoxFlag xmlns:ma14="http://schemas.microsoft.com/office/mac/drawingml/2011/main" val="1"/>
            </a:ext>
          </a:extLst>
        </p:spPr>
        <p:txBody>
          <a:bodyPr lIns="46799" tIns="46799" rIns="46799" bIns="46799" anchor="ctr">
            <a:spAutoFit/>
          </a:bodyPr>
          <a:lstStyle>
            <a:lvl1pPr algn="ctr">
              <a:tabLst>
                <a:tab pos="914400" algn="l"/>
                <a:tab pos="1828800" algn="l"/>
                <a:tab pos="2743200" algn="l"/>
                <a:tab pos="3657600" algn="l"/>
                <a:tab pos="4572000" algn="l"/>
                <a:tab pos="5486400" algn="l"/>
                <a:tab pos="6400800" algn="l"/>
                <a:tab pos="7315200" algn="l"/>
                <a:tab pos="8229600" algn="l"/>
                <a:tab pos="9144000" algn="l"/>
                <a:tab pos="10058400" algn="l"/>
              </a:tabLst>
              <a:defRPr sz="2300">
                <a:latin typeface="Arial"/>
                <a:ea typeface="Arial"/>
                <a:cs typeface="Arial"/>
                <a:sym typeface="Arial"/>
              </a:defRPr>
            </a:lvl1pPr>
          </a:lstStyle>
          <a:p>
            <a:pPr lvl="0">
              <a:defRPr sz="1800"/>
            </a:pPr>
            <a:r>
              <a:rPr sz="2300"/>
              <a:t>Adding a single argument</a:t>
            </a:r>
          </a:p>
        </p:txBody>
      </p:sp>
      <p:sp>
        <p:nvSpPr>
          <p:cNvPr id="29" name="Shape 29"/>
          <p:cNvSpPr/>
          <p:nvPr/>
        </p:nvSpPr>
        <p:spPr>
          <a:xfrm>
            <a:off x="3507531" y="2131562"/>
            <a:ext cx="5724377" cy="3952255"/>
          </a:xfrm>
          <a:prstGeom prst="rect">
            <a:avLst/>
          </a:prstGeom>
          <a:ln w="12700">
            <a:miter lim="400000"/>
          </a:ln>
          <a:extLst>
            <a:ext uri="{C572A759-6A51-4108-AA02-DFA0A04FC94B}">
              <ma14:wrappingTextBoxFlag xmlns:ma14="http://schemas.microsoft.com/office/mac/drawingml/2011/main" val="1"/>
            </a:ext>
          </a:extLst>
        </p:spPr>
        <p:txBody>
          <a:bodyPr lIns="46799" tIns="46799" rIns="46799" bIns="46799">
            <a:spAutoFit/>
          </a:bodyPr>
          <a:lstStyle/>
          <a:p>
            <a:pPr lvl="0" marL="341312" indent="-339725">
              <a:spcBef>
                <a:spcPts val="3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800"/>
            </a:pPr>
            <a:r>
              <a:rPr sz="1400">
                <a:latin typeface="Monaco"/>
                <a:ea typeface="Monaco"/>
                <a:cs typeface="Monaco"/>
                <a:sym typeface="Monaco"/>
              </a:rPr>
              <a:t>func:</a:t>
            </a:r>
            <a:endParaRPr sz="1400">
              <a:latin typeface="Monaco"/>
              <a:ea typeface="Monaco"/>
              <a:cs typeface="Monaco"/>
              <a:sym typeface="Monaco"/>
            </a:endParaRPr>
          </a:p>
          <a:p>
            <a:pPr lvl="0" marL="341312" indent="-339725">
              <a:spcBef>
                <a:spcPts val="3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800"/>
            </a:pPr>
            <a:r>
              <a:rPr sz="1400">
                <a:latin typeface="Monaco"/>
                <a:ea typeface="Monaco"/>
                <a:cs typeface="Monaco"/>
                <a:sym typeface="Monaco"/>
              </a:rPr>
              <a:t>0000000140001000  mov        dword ptr [rsp+8],ecx  </a:t>
            </a:r>
            <a:endParaRPr sz="1400">
              <a:latin typeface="Monaco"/>
              <a:ea typeface="Monaco"/>
              <a:cs typeface="Monaco"/>
              <a:sym typeface="Monaco"/>
            </a:endParaRPr>
          </a:p>
          <a:p>
            <a:pPr lvl="0" marL="341312" indent="-339725">
              <a:spcBef>
                <a:spcPts val="3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800"/>
            </a:pPr>
            <a:r>
              <a:rPr sz="1400">
                <a:latin typeface="Monaco"/>
                <a:ea typeface="Monaco"/>
                <a:cs typeface="Monaco"/>
                <a:sym typeface="Monaco"/>
              </a:rPr>
              <a:t>0000000140001004  sub        rsp,18h  </a:t>
            </a:r>
            <a:endParaRPr sz="1400">
              <a:latin typeface="Monaco"/>
              <a:ea typeface="Monaco"/>
              <a:cs typeface="Monaco"/>
              <a:sym typeface="Monaco"/>
            </a:endParaRPr>
          </a:p>
          <a:p>
            <a:pPr lvl="0" marL="341312" indent="-339725">
              <a:spcBef>
                <a:spcPts val="3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800"/>
            </a:pPr>
            <a:r>
              <a:rPr sz="1400">
                <a:latin typeface="Monaco"/>
                <a:ea typeface="Monaco"/>
                <a:cs typeface="Monaco"/>
                <a:sym typeface="Monaco"/>
              </a:rPr>
              <a:t>0000000140001008  mov        eax,dword ptr [rsp+20h]  </a:t>
            </a:r>
            <a:endParaRPr sz="1400">
              <a:latin typeface="Monaco"/>
              <a:ea typeface="Monaco"/>
              <a:cs typeface="Monaco"/>
              <a:sym typeface="Monaco"/>
            </a:endParaRPr>
          </a:p>
          <a:p>
            <a:pPr lvl="0" marL="341312" indent="-339725">
              <a:spcBef>
                <a:spcPts val="3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800"/>
            </a:pPr>
            <a:r>
              <a:rPr sz="1400">
                <a:latin typeface="Monaco"/>
                <a:ea typeface="Monaco"/>
                <a:cs typeface="Monaco"/>
                <a:sym typeface="Monaco"/>
              </a:rPr>
              <a:t>000000014000100C  mov        dword ptr [rsp],eax  </a:t>
            </a:r>
            <a:endParaRPr sz="1400">
              <a:latin typeface="Monaco"/>
              <a:ea typeface="Monaco"/>
              <a:cs typeface="Monaco"/>
              <a:sym typeface="Monaco"/>
            </a:endParaRPr>
          </a:p>
          <a:p>
            <a:pPr lvl="0" marL="341312" indent="-339725">
              <a:spcBef>
                <a:spcPts val="3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800"/>
            </a:pPr>
            <a:r>
              <a:rPr sz="1400">
                <a:latin typeface="Monaco"/>
                <a:ea typeface="Monaco"/>
                <a:cs typeface="Monaco"/>
                <a:sym typeface="Monaco"/>
              </a:rPr>
              <a:t>000000014000100F  mov        eax,dword ptr [rsp]  </a:t>
            </a:r>
            <a:endParaRPr sz="1400">
              <a:latin typeface="Monaco"/>
              <a:ea typeface="Monaco"/>
              <a:cs typeface="Monaco"/>
              <a:sym typeface="Monaco"/>
            </a:endParaRPr>
          </a:p>
          <a:p>
            <a:pPr lvl="0" marL="341312" indent="-339725">
              <a:spcBef>
                <a:spcPts val="3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800"/>
            </a:pPr>
            <a:r>
              <a:rPr sz="1400">
                <a:latin typeface="Monaco"/>
                <a:ea typeface="Monaco"/>
                <a:cs typeface="Monaco"/>
                <a:sym typeface="Monaco"/>
              </a:rPr>
              <a:t>0000000140001012  add        rsp,18h  </a:t>
            </a:r>
            <a:endParaRPr sz="1400">
              <a:latin typeface="Monaco"/>
              <a:ea typeface="Monaco"/>
              <a:cs typeface="Monaco"/>
              <a:sym typeface="Monaco"/>
            </a:endParaRPr>
          </a:p>
          <a:p>
            <a:pPr lvl="0" marL="341312" indent="-339725">
              <a:spcBef>
                <a:spcPts val="3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800"/>
            </a:pPr>
            <a:r>
              <a:rPr sz="1400">
                <a:latin typeface="Monaco"/>
                <a:ea typeface="Monaco"/>
                <a:cs typeface="Monaco"/>
                <a:sym typeface="Monaco"/>
              </a:rPr>
              <a:t>0000000140001016  ret  </a:t>
            </a:r>
            <a:endParaRPr sz="1400">
              <a:latin typeface="Monaco"/>
              <a:ea typeface="Monaco"/>
              <a:cs typeface="Monaco"/>
              <a:sym typeface="Monaco"/>
            </a:endParaRPr>
          </a:p>
          <a:p>
            <a:pPr lvl="0" marL="341312" indent="-339725">
              <a:spcBef>
                <a:spcPts val="3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800"/>
            </a:pPr>
            <a:r>
              <a:rPr sz="1400">
                <a:latin typeface="Monaco"/>
                <a:ea typeface="Monaco"/>
                <a:cs typeface="Monaco"/>
                <a:sym typeface="Monaco"/>
              </a:rPr>
              <a:t>main:</a:t>
            </a:r>
            <a:endParaRPr sz="1400">
              <a:latin typeface="Monaco"/>
              <a:ea typeface="Monaco"/>
              <a:cs typeface="Monaco"/>
              <a:sym typeface="Monaco"/>
            </a:endParaRPr>
          </a:p>
          <a:p>
            <a:pPr lvl="0" marL="341312" indent="-339725">
              <a:spcBef>
                <a:spcPts val="3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800"/>
            </a:pPr>
            <a:r>
              <a:rPr sz="1400">
                <a:latin typeface="Monaco"/>
                <a:ea typeface="Monaco"/>
                <a:cs typeface="Monaco"/>
                <a:sym typeface="Monaco"/>
              </a:rPr>
              <a:t>0000000140001020  sub        rsp,28h  </a:t>
            </a:r>
            <a:endParaRPr sz="1400">
              <a:latin typeface="Monaco"/>
              <a:ea typeface="Monaco"/>
              <a:cs typeface="Monaco"/>
              <a:sym typeface="Monaco"/>
            </a:endParaRPr>
          </a:p>
          <a:p>
            <a:pPr lvl="0" marL="341312" indent="-339725">
              <a:spcBef>
                <a:spcPts val="3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800"/>
            </a:pPr>
            <a:r>
              <a:rPr sz="1400">
                <a:latin typeface="Monaco"/>
                <a:ea typeface="Monaco"/>
                <a:cs typeface="Monaco"/>
                <a:sym typeface="Monaco"/>
              </a:rPr>
              <a:t>0000000140001024  mov        ecx,11h  </a:t>
            </a:r>
            <a:endParaRPr sz="1400">
              <a:latin typeface="Monaco"/>
              <a:ea typeface="Monaco"/>
              <a:cs typeface="Monaco"/>
              <a:sym typeface="Monaco"/>
            </a:endParaRPr>
          </a:p>
          <a:p>
            <a:pPr lvl="0" marL="341312" indent="-339725">
              <a:spcBef>
                <a:spcPts val="3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800"/>
            </a:pPr>
            <a:r>
              <a:rPr sz="1400">
                <a:latin typeface="Monaco"/>
                <a:ea typeface="Monaco"/>
                <a:cs typeface="Monaco"/>
                <a:sym typeface="Monaco"/>
              </a:rPr>
              <a:t>0000000140001029  call       func (0140001000h)  </a:t>
            </a:r>
            <a:endParaRPr sz="1400">
              <a:latin typeface="Monaco"/>
              <a:ea typeface="Monaco"/>
              <a:cs typeface="Monaco"/>
              <a:sym typeface="Monaco"/>
            </a:endParaRPr>
          </a:p>
          <a:p>
            <a:pPr lvl="0" marL="341312" indent="-339725">
              <a:spcBef>
                <a:spcPts val="3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800"/>
            </a:pPr>
            <a:r>
              <a:rPr sz="1400">
                <a:latin typeface="Monaco"/>
                <a:ea typeface="Monaco"/>
                <a:cs typeface="Monaco"/>
                <a:sym typeface="Monaco"/>
              </a:rPr>
              <a:t>000000014000102E  add        rsp,28h  </a:t>
            </a:r>
            <a:endParaRPr sz="1400">
              <a:latin typeface="Monaco"/>
              <a:ea typeface="Monaco"/>
              <a:cs typeface="Monaco"/>
              <a:sym typeface="Monaco"/>
            </a:endParaRPr>
          </a:p>
          <a:p>
            <a:pPr lvl="0" marL="341312" indent="-339725">
              <a:spcBef>
                <a:spcPts val="3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800"/>
            </a:pPr>
            <a:r>
              <a:rPr sz="1400">
                <a:latin typeface="Monaco"/>
                <a:ea typeface="Monaco"/>
                <a:cs typeface="Monaco"/>
                <a:sym typeface="Monaco"/>
              </a:rPr>
              <a:t>0000000140001032  ret  </a:t>
            </a:r>
          </a:p>
        </p:txBody>
      </p:sp>
    </p:spTree>
  </p:cSld>
  <p:clrMapOvr>
    <a:masterClrMapping/>
  </p:clrMapOvr>
  <p:transition spd="med" advClick="1"/>
</p:sld>
</file>

<file path=ppt/slides/slide4.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31" name="Shape 31"/>
          <p:cNvSpPr/>
          <p:nvPr/>
        </p:nvSpPr>
        <p:spPr>
          <a:xfrm>
            <a:off x="-15905" y="5204"/>
            <a:ext cx="7646899" cy="421392"/>
          </a:xfrm>
          <a:prstGeom prst="rect">
            <a:avLst/>
          </a:prstGeom>
          <a:ln w="12700">
            <a:miter lim="400000"/>
          </a:ln>
          <a:extLst>
            <a:ext uri="{C572A759-6A51-4108-AA02-DFA0A04FC94B}">
              <ma14:wrappingTextBoxFlag xmlns:ma14="http://schemas.microsoft.com/office/mac/drawingml/2011/main" val="1"/>
            </a:ext>
          </a:extLst>
        </p:spPr>
        <p:txBody>
          <a:bodyPr wrap="none" lIns="45719" rIns="45719">
            <a:spAutoFit/>
          </a:bodyPr>
          <a:lstStyle/>
          <a:p>
            <a:pPr lvl="0">
              <a:defRPr sz="1800"/>
            </a:pPr>
            <a:r>
              <a:rPr sz="2400"/>
              <a:t>The stack looks like this at line 000000014000100F in func():</a:t>
            </a:r>
          </a:p>
        </p:txBody>
      </p:sp>
      <p:graphicFrame>
        <p:nvGraphicFramePr>
          <p:cNvPr id="32" name="Table 32"/>
          <p:cNvGraphicFramePr/>
          <p:nvPr/>
        </p:nvGraphicFramePr>
        <p:xfrm>
          <a:off x="2190154" y="1388460"/>
          <a:ext cx="4801792" cy="4918695"/>
        </p:xfrm>
        <a:graphic xmlns:a="http://schemas.openxmlformats.org/drawingml/2006/main">
          <a:graphicData uri="http://schemas.openxmlformats.org/drawingml/2006/table">
            <a:tbl>
              <a:tblPr firstCol="0" firstRow="0" lastCol="0" lastRow="0" bandCol="0" bandRow="0" rtl="0">
                <a:tableStyleId>{4C3C2611-4C71-4FC5-86AE-919BDF0F9419}</a:tableStyleId>
              </a:tblPr>
              <a:tblGrid>
                <a:gridCol w="2381845"/>
                <a:gridCol w="2381845"/>
              </a:tblGrid>
              <a:tr h="564104">
                <a:tc>
                  <a:txBody>
                    <a:bodyPr/>
                    <a:lstStyle/>
                    <a:p>
                      <a:pPr lvl="0">
                        <a:tabLst/>
                        <a:defRPr b="0" i="0" sz="1800"/>
                      </a:pPr>
                      <a:r>
                        <a:rPr sz="1650">
                          <a:latin typeface="Consolas"/>
                          <a:ea typeface="Consolas"/>
                          <a:cs typeface="Consolas"/>
                          <a:sym typeface="Consolas"/>
                        </a:rPr>
                        <a:t>00000000`0012FEB8</a:t>
                      </a:r>
                    </a:p>
                  </a:txBody>
                  <a:tcPr marL="46800" marR="46800" marT="46800" marB="46800" anchor="t" anchorCtr="0" horzOverflow="overflow">
                    <a:lnL w="38100">
                      <a:solidFill>
                        <a:srgbClr val="000000"/>
                      </a:solidFill>
                      <a:miter lim="400000"/>
                    </a:lnL>
                    <a:lnR w="38100">
                      <a:solidFill>
                        <a:srgbClr val="000000"/>
                      </a:solidFill>
                      <a:miter lim="400000"/>
                    </a:lnR>
                    <a:lnT w="38100">
                      <a:solidFill>
                        <a:srgbClr val="000000"/>
                      </a:solidFill>
                      <a:miter lim="400000"/>
                    </a:lnT>
                    <a:lnB w="38100">
                      <a:solidFill>
                        <a:srgbClr val="000000"/>
                      </a:solidFill>
                      <a:miter lim="400000"/>
                    </a:lnB>
                    <a:noFill/>
                  </a:tcPr>
                </a:tc>
                <a:tc>
                  <a:txBody>
                    <a:bodyPr/>
                    <a:lstStyle/>
                    <a:p>
                      <a:pPr lvl="0">
                        <a:lnSpc>
                          <a:spcPct val="93000"/>
                        </a:lnSpc>
                        <a:spcBef>
                          <a:spcPts val="500"/>
                        </a:spcBef>
                        <a:tabLst>
                          <a:tab pos="914400" algn="l"/>
                          <a:tab pos="1828800" algn="l"/>
                          <a:tab pos="2743200" algn="l"/>
                          <a:tab pos="3657600" algn="l"/>
                          <a:tab pos="4572000" algn="l"/>
                          <a:tab pos="5486400" algn="l"/>
                          <a:tab pos="6400800" algn="l"/>
                          <a:tab pos="7315200" algn="l"/>
                          <a:tab pos="8229600" algn="l"/>
                          <a:tab pos="9144000" algn="l"/>
                          <a:tab pos="10058400" algn="l"/>
                        </a:tabLst>
                        <a:defRPr b="0" i="0" sz="1800"/>
                      </a:pPr>
                      <a:r>
                        <a:rPr sz="1650">
                          <a:latin typeface="Consolas"/>
                          <a:ea typeface="Consolas"/>
                          <a:cs typeface="Consolas"/>
                          <a:sym typeface="Consolas"/>
                        </a:rPr>
                        <a:t>return address = </a:t>
                      </a:r>
                      <a:r>
                        <a:rPr sz="1650" u="sng">
                          <a:solidFill>
                            <a:srgbClr val="408000"/>
                          </a:solidFill>
                          <a:latin typeface="Consolas"/>
                          <a:ea typeface="Consolas"/>
                          <a:cs typeface="Consolas"/>
                          <a:sym typeface="Consolas"/>
                        </a:rPr>
                        <a:t>00000001400012FD</a:t>
                      </a:r>
                    </a:p>
                  </a:txBody>
                  <a:tcPr marL="46800" marR="46800" marT="46800" marB="46800" anchor="t" anchorCtr="0" horzOverflow="overflow">
                    <a:lnL w="38100">
                      <a:solidFill>
                        <a:srgbClr val="000000"/>
                      </a:solidFill>
                      <a:miter lim="400000"/>
                    </a:lnL>
                    <a:lnR w="38100">
                      <a:solidFill>
                        <a:srgbClr val="000000"/>
                      </a:solidFill>
                      <a:miter lim="400000"/>
                    </a:lnR>
                    <a:lnT w="38100">
                      <a:solidFill>
                        <a:srgbClr val="000000"/>
                      </a:solidFill>
                      <a:miter lim="400000"/>
                    </a:lnT>
                    <a:lnB w="38100">
                      <a:solidFill>
                        <a:srgbClr val="000000"/>
                      </a:solidFill>
                      <a:miter lim="400000"/>
                    </a:lnB>
                    <a:noFill/>
                  </a:tcPr>
                </a:tc>
              </a:tr>
              <a:tr h="411560">
                <a:tc>
                  <a:txBody>
                    <a:bodyPr/>
                    <a:lstStyle/>
                    <a:p>
                      <a:pPr lvl="0">
                        <a:tabLst/>
                        <a:defRPr b="0" i="0" sz="1800"/>
                      </a:pPr>
                      <a:r>
                        <a:rPr sz="1650">
                          <a:latin typeface="Consolas"/>
                          <a:ea typeface="Consolas"/>
                          <a:cs typeface="Consolas"/>
                          <a:sym typeface="Consolas"/>
                        </a:rPr>
                        <a:t>00000000`0012FEB0</a:t>
                      </a:r>
                    </a:p>
                  </a:txBody>
                  <a:tcPr marL="46800" marR="46800" marT="46800" marB="46800" anchor="t" anchorCtr="0" horzOverflow="overflow">
                    <a:lnL w="38100">
                      <a:solidFill>
                        <a:srgbClr val="000000"/>
                      </a:solidFill>
                      <a:miter lim="400000"/>
                    </a:lnL>
                    <a:lnR w="38100">
                      <a:solidFill>
                        <a:srgbClr val="000000"/>
                      </a:solidFill>
                      <a:miter lim="400000"/>
                    </a:lnR>
                    <a:lnT w="38100">
                      <a:solidFill>
                        <a:srgbClr val="000000"/>
                      </a:solidFill>
                      <a:miter lim="400000"/>
                    </a:lnT>
                    <a:lnB w="38100">
                      <a:solidFill>
                        <a:srgbClr val="000000"/>
                      </a:solidFill>
                      <a:miter lim="400000"/>
                    </a:lnB>
                    <a:noFill/>
                  </a:tcPr>
                </a:tc>
                <a:tc>
                  <a:txBody>
                    <a:bodyPr/>
                    <a:lstStyle/>
                    <a:p>
                      <a:pPr lvl="0" algn="ctr">
                        <a:lnSpc>
                          <a:spcPct val="93000"/>
                        </a:lnSpc>
                        <a:spcBef>
                          <a:spcPts val="600"/>
                        </a:spcBef>
                        <a:tabLst>
                          <a:tab pos="914400" algn="l"/>
                          <a:tab pos="1828800" algn="l"/>
                          <a:tab pos="2743200" algn="l"/>
                          <a:tab pos="3657600" algn="l"/>
                          <a:tab pos="4572000" algn="l"/>
                          <a:tab pos="5486400" algn="l"/>
                          <a:tab pos="6400800" algn="l"/>
                          <a:tab pos="7315200" algn="l"/>
                          <a:tab pos="8229600" algn="l"/>
                          <a:tab pos="9144000" algn="l"/>
                          <a:tab pos="10058400" algn="l"/>
                        </a:tabLst>
                        <a:defRPr b="0" i="0" sz="1800"/>
                      </a:pPr>
                      <a:r>
                        <a:rPr sz="2400">
                          <a:latin typeface="Arial"/>
                          <a:ea typeface="Arial"/>
                          <a:cs typeface="Arial"/>
                        </a:rPr>
                        <a:t>undef</a:t>
                      </a:r>
                    </a:p>
                  </a:txBody>
                  <a:tcPr marL="46800" marR="46800" marT="46800" marB="46800" anchor="t" anchorCtr="0" horzOverflow="overflow">
                    <a:lnL w="38100">
                      <a:solidFill>
                        <a:srgbClr val="000000"/>
                      </a:solidFill>
                      <a:miter lim="400000"/>
                    </a:lnL>
                    <a:lnR w="38100">
                      <a:solidFill>
                        <a:srgbClr val="000000"/>
                      </a:solidFill>
                      <a:miter lim="400000"/>
                    </a:lnR>
                    <a:lnT w="38100">
                      <a:solidFill>
                        <a:srgbClr val="000000"/>
                      </a:solidFill>
                      <a:miter lim="400000"/>
                    </a:lnT>
                    <a:lnB w="38100">
                      <a:solidFill>
                        <a:srgbClr val="000000"/>
                      </a:solidFill>
                      <a:miter lim="400000"/>
                    </a:lnB>
                    <a:noFill/>
                  </a:tcPr>
                </a:tc>
              </a:tr>
              <a:tr h="476471">
                <a:tc>
                  <a:txBody>
                    <a:bodyPr/>
                    <a:lstStyle/>
                    <a:p>
                      <a:pPr lvl="0">
                        <a:tabLst/>
                        <a:defRPr b="0" i="0" sz="1800"/>
                      </a:pPr>
                      <a:r>
                        <a:rPr sz="1650">
                          <a:latin typeface="Consolas"/>
                          <a:ea typeface="Consolas"/>
                          <a:cs typeface="Consolas"/>
                          <a:sym typeface="Consolas"/>
                        </a:rPr>
                        <a:t>00000000`0012FEA8</a:t>
                      </a:r>
                    </a:p>
                  </a:txBody>
                  <a:tcPr marL="46800" marR="46800" marT="46800" marB="46800" anchor="t" anchorCtr="0" horzOverflow="overflow">
                    <a:lnL w="38100">
                      <a:solidFill>
                        <a:srgbClr val="000000"/>
                      </a:solidFill>
                      <a:miter lim="400000"/>
                    </a:lnL>
                    <a:lnR w="38100">
                      <a:solidFill>
                        <a:srgbClr val="000000"/>
                      </a:solidFill>
                      <a:miter lim="400000"/>
                    </a:lnR>
                    <a:lnT w="38100">
                      <a:solidFill>
                        <a:srgbClr val="000000"/>
                      </a:solidFill>
                      <a:miter lim="400000"/>
                    </a:lnT>
                    <a:lnB w="38100">
                      <a:solidFill>
                        <a:srgbClr val="000000"/>
                      </a:solidFill>
                      <a:miter lim="400000"/>
                    </a:lnB>
                    <a:noFill/>
                  </a:tcPr>
                </a:tc>
                <a:tc>
                  <a:txBody>
                    <a:bodyPr/>
                    <a:lstStyle/>
                    <a:p>
                      <a:pPr lvl="0" algn="ctr">
                        <a:lnSpc>
                          <a:spcPct val="93000"/>
                        </a:lnSpc>
                        <a:spcBef>
                          <a:spcPts val="600"/>
                        </a:spcBef>
                        <a:tabLst>
                          <a:tab pos="914400" algn="l"/>
                          <a:tab pos="1828800" algn="l"/>
                          <a:tab pos="2743200" algn="l"/>
                          <a:tab pos="3657600" algn="l"/>
                          <a:tab pos="4572000" algn="l"/>
                          <a:tab pos="5486400" algn="l"/>
                          <a:tab pos="6400800" algn="l"/>
                          <a:tab pos="7315200" algn="l"/>
                          <a:tab pos="8229600" algn="l"/>
                          <a:tab pos="9144000" algn="l"/>
                          <a:tab pos="10058400" algn="l"/>
                        </a:tabLst>
                        <a:defRPr b="0" i="0" sz="1800"/>
                      </a:pPr>
                      <a:r>
                        <a:rPr sz="2400">
                          <a:latin typeface="Arial"/>
                          <a:ea typeface="Arial"/>
                          <a:cs typeface="Arial"/>
                        </a:rPr>
                        <a:t>undef</a:t>
                      </a:r>
                    </a:p>
                  </a:txBody>
                  <a:tcPr marL="46800" marR="46800" marT="46800" marB="46800" anchor="t" anchorCtr="0" horzOverflow="overflow">
                    <a:lnL w="38100">
                      <a:solidFill>
                        <a:srgbClr val="000000"/>
                      </a:solidFill>
                      <a:miter lim="400000"/>
                    </a:lnL>
                    <a:lnR w="38100">
                      <a:solidFill>
                        <a:srgbClr val="000000"/>
                      </a:solidFill>
                      <a:miter lim="400000"/>
                    </a:lnR>
                    <a:lnT w="38100">
                      <a:solidFill>
                        <a:srgbClr val="000000"/>
                      </a:solidFill>
                      <a:miter lim="400000"/>
                    </a:lnT>
                    <a:lnB w="38100">
                      <a:solidFill>
                        <a:srgbClr val="000000"/>
                      </a:solidFill>
                      <a:miter lim="400000"/>
                    </a:lnB>
                    <a:noFill/>
                  </a:tcPr>
                </a:tc>
              </a:tr>
              <a:tr h="476471">
                <a:tc>
                  <a:txBody>
                    <a:bodyPr/>
                    <a:lstStyle/>
                    <a:p>
                      <a:pPr lvl="0">
                        <a:tabLst/>
                        <a:defRPr b="0" i="0" sz="1800"/>
                      </a:pPr>
                      <a:r>
                        <a:rPr sz="1650">
                          <a:latin typeface="Consolas"/>
                          <a:ea typeface="Consolas"/>
                          <a:cs typeface="Consolas"/>
                          <a:sym typeface="Consolas"/>
                        </a:rPr>
                        <a:t>00000000`0012FEA0</a:t>
                      </a:r>
                    </a:p>
                  </a:txBody>
                  <a:tcPr marL="46800" marR="46800" marT="46800" marB="46800" anchor="t" anchorCtr="0" horzOverflow="overflow">
                    <a:lnL w="38100">
                      <a:solidFill>
                        <a:srgbClr val="000000"/>
                      </a:solidFill>
                      <a:miter lim="400000"/>
                    </a:lnL>
                    <a:lnR w="38100">
                      <a:solidFill>
                        <a:srgbClr val="000000"/>
                      </a:solidFill>
                      <a:miter lim="400000"/>
                    </a:lnR>
                    <a:lnT w="38100">
                      <a:solidFill>
                        <a:srgbClr val="000000"/>
                      </a:solidFill>
                      <a:miter lim="400000"/>
                    </a:lnT>
                    <a:lnB w="38100">
                      <a:solidFill>
                        <a:srgbClr val="000000"/>
                      </a:solidFill>
                      <a:miter lim="400000"/>
                    </a:lnB>
                    <a:noFill/>
                  </a:tcPr>
                </a:tc>
                <a:tc>
                  <a:txBody>
                    <a:bodyPr/>
                    <a:lstStyle/>
                    <a:p>
                      <a:pPr lvl="0" algn="ctr">
                        <a:lnSpc>
                          <a:spcPct val="93000"/>
                        </a:lnSpc>
                        <a:spcBef>
                          <a:spcPts val="600"/>
                        </a:spcBef>
                        <a:tabLst>
                          <a:tab pos="914400" algn="l"/>
                          <a:tab pos="1828800" algn="l"/>
                          <a:tab pos="2743200" algn="l"/>
                          <a:tab pos="3657600" algn="l"/>
                          <a:tab pos="4572000" algn="l"/>
                          <a:tab pos="5486400" algn="l"/>
                          <a:tab pos="6400800" algn="l"/>
                          <a:tab pos="7315200" algn="l"/>
                          <a:tab pos="8229600" algn="l"/>
                          <a:tab pos="9144000" algn="l"/>
                          <a:tab pos="10058400" algn="l"/>
                        </a:tabLst>
                        <a:defRPr b="0" i="0" sz="1800"/>
                      </a:pPr>
                      <a:r>
                        <a:rPr sz="2400">
                          <a:latin typeface="Arial"/>
                          <a:ea typeface="Arial"/>
                          <a:cs typeface="Arial"/>
                        </a:rPr>
                        <a:t>undef</a:t>
                      </a:r>
                    </a:p>
                  </a:txBody>
                  <a:tcPr marL="46800" marR="46800" marT="46800" marB="46800" anchor="t" anchorCtr="0" horzOverflow="overflow">
                    <a:lnL w="38100">
                      <a:solidFill>
                        <a:srgbClr val="000000"/>
                      </a:solidFill>
                      <a:miter lim="400000"/>
                    </a:lnL>
                    <a:lnR w="38100">
                      <a:solidFill>
                        <a:srgbClr val="000000"/>
                      </a:solidFill>
                      <a:miter lim="400000"/>
                    </a:lnR>
                    <a:lnT w="38100">
                      <a:solidFill>
                        <a:srgbClr val="000000"/>
                      </a:solidFill>
                      <a:miter lim="400000"/>
                    </a:lnT>
                    <a:lnB w="38100">
                      <a:solidFill>
                        <a:srgbClr val="000000"/>
                      </a:solidFill>
                      <a:miter lim="400000"/>
                    </a:lnB>
                    <a:noFill/>
                  </a:tcPr>
                </a:tc>
              </a:tr>
              <a:tr h="476471">
                <a:tc>
                  <a:txBody>
                    <a:bodyPr/>
                    <a:lstStyle/>
                    <a:p>
                      <a:pPr lvl="0">
                        <a:tabLst/>
                        <a:defRPr b="0" i="0" sz="1800"/>
                      </a:pPr>
                      <a:r>
                        <a:rPr sz="1650">
                          <a:latin typeface="Consolas"/>
                          <a:ea typeface="Consolas"/>
                          <a:cs typeface="Consolas"/>
                          <a:sym typeface="Consolas"/>
                        </a:rPr>
                        <a:t>00000000`0012FE98</a:t>
                      </a:r>
                    </a:p>
                  </a:txBody>
                  <a:tcPr marL="46800" marR="46800" marT="46800" marB="46800" anchor="t" anchorCtr="0" horzOverflow="overflow">
                    <a:lnL w="38100">
                      <a:solidFill>
                        <a:srgbClr val="000000"/>
                      </a:solidFill>
                      <a:miter lim="400000"/>
                    </a:lnL>
                    <a:lnR w="38100">
                      <a:solidFill>
                        <a:srgbClr val="000000"/>
                      </a:solidFill>
                      <a:miter lim="400000"/>
                    </a:lnR>
                    <a:lnT w="38100">
                      <a:solidFill>
                        <a:srgbClr val="000000"/>
                      </a:solidFill>
                      <a:miter lim="400000"/>
                    </a:lnT>
                    <a:lnB w="38100">
                      <a:solidFill>
                        <a:srgbClr val="000000"/>
                      </a:solidFill>
                      <a:miter lim="400000"/>
                    </a:lnB>
                    <a:noFill/>
                  </a:tcPr>
                </a:tc>
                <a:tc>
                  <a:txBody>
                    <a:bodyPr/>
                    <a:lstStyle/>
                    <a:p>
                      <a:pPr lvl="0" algn="ctr">
                        <a:lnSpc>
                          <a:spcPct val="93000"/>
                        </a:lnSpc>
                        <a:spcBef>
                          <a:spcPts val="600"/>
                        </a:spcBef>
                        <a:tabLst>
                          <a:tab pos="914400" algn="l"/>
                          <a:tab pos="1828800" algn="l"/>
                          <a:tab pos="2743200" algn="l"/>
                          <a:tab pos="3657600" algn="l"/>
                          <a:tab pos="4572000" algn="l"/>
                          <a:tab pos="5486400" algn="l"/>
                          <a:tab pos="6400800" algn="l"/>
                          <a:tab pos="7315200" algn="l"/>
                          <a:tab pos="8229600" algn="l"/>
                          <a:tab pos="9144000" algn="l"/>
                          <a:tab pos="10058400" algn="l"/>
                        </a:tabLst>
                        <a:defRPr b="0" i="0" sz="1800"/>
                      </a:pPr>
                      <a:r>
                        <a:rPr sz="2400">
                          <a:latin typeface="Arial"/>
                          <a:ea typeface="Arial"/>
                          <a:cs typeface="Arial"/>
                        </a:rPr>
                        <a:t>undef</a:t>
                      </a:r>
                    </a:p>
                  </a:txBody>
                  <a:tcPr marL="46800" marR="46800" marT="46800" marB="46800" anchor="t" anchorCtr="0" horzOverflow="overflow">
                    <a:lnL w="38100">
                      <a:solidFill>
                        <a:srgbClr val="000000"/>
                      </a:solidFill>
                      <a:miter lim="400000"/>
                    </a:lnL>
                    <a:lnR w="38100">
                      <a:solidFill>
                        <a:srgbClr val="000000"/>
                      </a:solidFill>
                      <a:miter lim="400000"/>
                    </a:lnR>
                    <a:lnT w="38100">
                      <a:solidFill>
                        <a:srgbClr val="000000"/>
                      </a:solidFill>
                      <a:miter lim="400000"/>
                    </a:lnT>
                    <a:lnB w="38100">
                      <a:solidFill>
                        <a:srgbClr val="000000"/>
                      </a:solidFill>
                      <a:miter lim="400000"/>
                    </a:lnB>
                    <a:noFill/>
                  </a:tcPr>
                </a:tc>
              </a:tr>
              <a:tr h="477852">
                <a:tc>
                  <a:txBody>
                    <a:bodyPr/>
                    <a:lstStyle/>
                    <a:p>
                      <a:pPr lvl="0">
                        <a:tabLst/>
                        <a:defRPr b="0" i="0" sz="1800"/>
                      </a:pPr>
                      <a:r>
                        <a:rPr sz="1650">
                          <a:latin typeface="Consolas"/>
                          <a:ea typeface="Consolas"/>
                          <a:cs typeface="Consolas"/>
                          <a:sym typeface="Consolas"/>
                        </a:rPr>
                        <a:t>00000000`0012FE90</a:t>
                      </a:r>
                    </a:p>
                  </a:txBody>
                  <a:tcPr marL="46800" marR="46800" marT="46800" marB="46800" anchor="t" anchorCtr="0" horzOverflow="overflow">
                    <a:lnL w="38100">
                      <a:solidFill>
                        <a:srgbClr val="000000"/>
                      </a:solidFill>
                      <a:miter lim="400000"/>
                    </a:lnL>
                    <a:lnR w="38100">
                      <a:solidFill>
                        <a:srgbClr val="000000"/>
                      </a:solidFill>
                      <a:miter lim="400000"/>
                    </a:lnR>
                    <a:lnT w="38100">
                      <a:solidFill>
                        <a:srgbClr val="000000"/>
                      </a:solidFill>
                      <a:miter lim="400000"/>
                    </a:lnT>
                    <a:lnB w="38100">
                      <a:solidFill>
                        <a:srgbClr val="000000"/>
                      </a:solidFill>
                      <a:miter lim="400000"/>
                    </a:lnB>
                    <a:noFill/>
                  </a:tcPr>
                </a:tc>
                <a:tc>
                  <a:txBody>
                    <a:bodyPr/>
                    <a:lstStyle/>
                    <a:p>
                      <a:pPr lvl="0" algn="ctr">
                        <a:lnSpc>
                          <a:spcPct val="93000"/>
                        </a:lnSpc>
                        <a:spcBef>
                          <a:spcPts val="600"/>
                        </a:spcBef>
                        <a:tabLst>
                          <a:tab pos="914400" algn="l"/>
                          <a:tab pos="1828800" algn="l"/>
                          <a:tab pos="2743200" algn="l"/>
                          <a:tab pos="3657600" algn="l"/>
                          <a:tab pos="4572000" algn="l"/>
                          <a:tab pos="5486400" algn="l"/>
                          <a:tab pos="6400800" algn="l"/>
                          <a:tab pos="7315200" algn="l"/>
                          <a:tab pos="8229600" algn="l"/>
                          <a:tab pos="9144000" algn="l"/>
                          <a:tab pos="10058400" algn="l"/>
                        </a:tabLst>
                        <a:defRPr b="0" i="0" sz="1800"/>
                      </a:pPr>
                      <a:r>
                        <a:rPr sz="2200">
                          <a:latin typeface="Arial"/>
                          <a:ea typeface="Arial"/>
                          <a:cs typeface="Arial"/>
                        </a:rPr>
                        <a:t>arg1 = ecx</a:t>
                      </a:r>
                      <a:r>
                        <a:rPr sz="2200">
                          <a:latin typeface="Arial"/>
                          <a:ea typeface="Arial"/>
                          <a:cs typeface="Arial"/>
                        </a:rPr>
                        <a:t> = 0x11</a:t>
                      </a:r>
                    </a:p>
                  </a:txBody>
                  <a:tcPr marL="46800" marR="46800" marT="46800" marB="46800" anchor="t" anchorCtr="0" horzOverflow="overflow">
                    <a:lnL w="38100">
                      <a:solidFill>
                        <a:srgbClr val="000000"/>
                      </a:solidFill>
                      <a:miter lim="400000"/>
                    </a:lnL>
                    <a:lnR w="38100">
                      <a:solidFill>
                        <a:srgbClr val="000000"/>
                      </a:solidFill>
                      <a:miter lim="400000"/>
                    </a:lnR>
                    <a:lnT w="38100">
                      <a:solidFill>
                        <a:srgbClr val="000000"/>
                      </a:solidFill>
                      <a:miter lim="400000"/>
                    </a:lnT>
                    <a:lnB w="38100">
                      <a:solidFill>
                        <a:srgbClr val="000000"/>
                      </a:solidFill>
                      <a:miter lim="400000"/>
                    </a:lnB>
                    <a:noFill/>
                  </a:tcPr>
                </a:tc>
              </a:tr>
              <a:tr h="564104">
                <a:tc>
                  <a:txBody>
                    <a:bodyPr/>
                    <a:lstStyle/>
                    <a:p>
                      <a:pPr lvl="0">
                        <a:tabLst/>
                        <a:defRPr b="0" i="0" sz="1800"/>
                      </a:pPr>
                      <a:r>
                        <a:rPr sz="1650">
                          <a:latin typeface="Consolas"/>
                          <a:ea typeface="Consolas"/>
                          <a:cs typeface="Consolas"/>
                          <a:sym typeface="Consolas"/>
                        </a:rPr>
                        <a:t>00000000`0012FE88</a:t>
                      </a:r>
                    </a:p>
                  </a:txBody>
                  <a:tcPr marL="46800" marR="46800" marT="46800" marB="46800" anchor="t" anchorCtr="0" horzOverflow="overflow">
                    <a:lnL w="38100">
                      <a:solidFill>
                        <a:srgbClr val="000000"/>
                      </a:solidFill>
                      <a:miter lim="400000"/>
                    </a:lnL>
                    <a:lnR w="38100">
                      <a:solidFill>
                        <a:srgbClr val="000000"/>
                      </a:solidFill>
                      <a:miter lim="400000"/>
                    </a:lnR>
                    <a:lnT w="38100">
                      <a:solidFill>
                        <a:srgbClr val="000000"/>
                      </a:solidFill>
                      <a:miter lim="400000"/>
                    </a:lnT>
                    <a:lnB w="38100">
                      <a:solidFill>
                        <a:srgbClr val="000000"/>
                      </a:solidFill>
                      <a:miter lim="400000"/>
                    </a:lnB>
                    <a:noFill/>
                  </a:tcPr>
                </a:tc>
                <a:tc>
                  <a:txBody>
                    <a:bodyPr/>
                    <a:lstStyle/>
                    <a:p>
                      <a:pPr lvl="0">
                        <a:lnSpc>
                          <a:spcPct val="93000"/>
                        </a:lnSpc>
                        <a:spcBef>
                          <a:spcPts val="500"/>
                        </a:spcBef>
                        <a:tabLst>
                          <a:tab pos="914400" algn="l"/>
                          <a:tab pos="1828800" algn="l"/>
                          <a:tab pos="2743200" algn="l"/>
                          <a:tab pos="3657600" algn="l"/>
                          <a:tab pos="4572000" algn="l"/>
                          <a:tab pos="5486400" algn="l"/>
                          <a:tab pos="6400800" algn="l"/>
                          <a:tab pos="7315200" algn="l"/>
                          <a:tab pos="8229600" algn="l"/>
                          <a:tab pos="9144000" algn="l"/>
                          <a:tab pos="10058400" algn="l"/>
                        </a:tabLst>
                        <a:defRPr b="0" i="0" sz="1800"/>
                      </a:pPr>
                      <a:r>
                        <a:rPr sz="1650">
                          <a:latin typeface="Consolas"/>
                          <a:ea typeface="Consolas"/>
                          <a:cs typeface="Consolas"/>
                          <a:sym typeface="Consolas"/>
                        </a:rPr>
                        <a:t>return address = </a:t>
                      </a:r>
                      <a:r>
                        <a:rPr sz="1650" u="sng">
                          <a:solidFill>
                            <a:srgbClr val="408000"/>
                          </a:solidFill>
                          <a:latin typeface="Consolas"/>
                          <a:ea typeface="Consolas"/>
                          <a:cs typeface="Consolas"/>
                          <a:sym typeface="Consolas"/>
                        </a:rPr>
                        <a:t>000000014000102E</a:t>
                      </a:r>
                    </a:p>
                  </a:txBody>
                  <a:tcPr marL="46800" marR="46800" marT="46800" marB="46800" anchor="t" anchorCtr="0" horzOverflow="overflow">
                    <a:lnL w="38100">
                      <a:solidFill>
                        <a:srgbClr val="000000"/>
                      </a:solidFill>
                      <a:miter lim="400000"/>
                    </a:lnL>
                    <a:lnR w="38100">
                      <a:solidFill>
                        <a:srgbClr val="000000"/>
                      </a:solidFill>
                      <a:miter lim="400000"/>
                    </a:lnR>
                    <a:lnT w="38100">
                      <a:solidFill>
                        <a:srgbClr val="000000"/>
                      </a:solidFill>
                      <a:miter lim="400000"/>
                    </a:lnT>
                    <a:lnB w="38100">
                      <a:solidFill>
                        <a:srgbClr val="000000"/>
                      </a:solidFill>
                      <a:miter lim="400000"/>
                    </a:lnB>
                    <a:noFill/>
                  </a:tcPr>
                </a:tc>
              </a:tr>
              <a:tr h="477852">
                <a:tc>
                  <a:txBody>
                    <a:bodyPr/>
                    <a:lstStyle/>
                    <a:p>
                      <a:pPr lvl="0" algn="ctr">
                        <a:lnSpc>
                          <a:spcPct val="93000"/>
                        </a:lnSpc>
                        <a:spcBef>
                          <a:spcPts val="600"/>
                        </a:spcBef>
                        <a:tabLst>
                          <a:tab pos="914400" algn="l"/>
                          <a:tab pos="1828800" algn="l"/>
                          <a:tab pos="2743200" algn="l"/>
                          <a:tab pos="3657600" algn="l"/>
                          <a:tab pos="4572000" algn="l"/>
                          <a:tab pos="5486400" algn="l"/>
                          <a:tab pos="6400800" algn="l"/>
                          <a:tab pos="7315200" algn="l"/>
                          <a:tab pos="8229600" algn="l"/>
                          <a:tab pos="9144000" algn="l"/>
                          <a:tab pos="10058400" algn="l"/>
                        </a:tabLst>
                        <a:defRPr b="0" i="0" sz="1800"/>
                      </a:pPr>
                      <a:r>
                        <a:rPr sz="2400">
                          <a:latin typeface="Arial"/>
                          <a:ea typeface="Arial"/>
                          <a:cs typeface="Arial"/>
                        </a:rPr>
                        <a:t>…</a:t>
                      </a:r>
                    </a:p>
                  </a:txBody>
                  <a:tcPr marL="46800" marR="46800" marT="46800" marB="46800" anchor="t" anchorCtr="0" horzOverflow="overflow">
                    <a:lnL w="38100">
                      <a:solidFill>
                        <a:srgbClr val="000000"/>
                      </a:solidFill>
                      <a:miter lim="400000"/>
                    </a:lnL>
                    <a:lnR w="38100">
                      <a:solidFill>
                        <a:srgbClr val="000000"/>
                      </a:solidFill>
                      <a:miter lim="400000"/>
                    </a:lnR>
                    <a:lnT w="38100">
                      <a:solidFill>
                        <a:srgbClr val="000000"/>
                      </a:solidFill>
                      <a:miter lim="400000"/>
                    </a:lnT>
                    <a:lnB w="38100">
                      <a:solidFill>
                        <a:srgbClr val="000000"/>
                      </a:solidFill>
                      <a:miter lim="400000"/>
                    </a:lnB>
                    <a:noFill/>
                  </a:tcPr>
                </a:tc>
                <a:tc>
                  <a:txBody>
                    <a:bodyPr/>
                    <a:lstStyle/>
                    <a:p>
                      <a:pPr lvl="0" algn="ctr">
                        <a:lnSpc>
                          <a:spcPct val="93000"/>
                        </a:lnSpc>
                        <a:spcBef>
                          <a:spcPts val="600"/>
                        </a:spcBef>
                        <a:tabLst>
                          <a:tab pos="914400" algn="l"/>
                          <a:tab pos="1828800" algn="l"/>
                          <a:tab pos="2743200" algn="l"/>
                          <a:tab pos="3657600" algn="l"/>
                          <a:tab pos="4572000" algn="l"/>
                          <a:tab pos="5486400" algn="l"/>
                          <a:tab pos="6400800" algn="l"/>
                          <a:tab pos="7315200" algn="l"/>
                          <a:tab pos="8229600" algn="l"/>
                          <a:tab pos="9144000" algn="l"/>
                          <a:tab pos="10058400" algn="l"/>
                        </a:tabLst>
                        <a:defRPr b="0" i="0" sz="1800"/>
                      </a:pPr>
                      <a:r>
                        <a:rPr sz="2400">
                          <a:latin typeface="Arial"/>
                          <a:ea typeface="Arial"/>
                          <a:cs typeface="Arial"/>
                        </a:rPr>
                        <a:t>undef</a:t>
                      </a:r>
                    </a:p>
                  </a:txBody>
                  <a:tcPr marL="46800" marR="46800" marT="46800" marB="46800" anchor="t" anchorCtr="0" horzOverflow="overflow">
                    <a:lnL w="38100">
                      <a:solidFill>
                        <a:srgbClr val="000000"/>
                      </a:solidFill>
                      <a:miter lim="400000"/>
                    </a:lnL>
                    <a:lnR w="38100">
                      <a:solidFill>
                        <a:srgbClr val="000000"/>
                      </a:solidFill>
                      <a:miter lim="400000"/>
                    </a:lnR>
                    <a:lnT w="38100">
                      <a:solidFill>
                        <a:srgbClr val="000000"/>
                      </a:solidFill>
                      <a:miter lim="400000"/>
                    </a:lnT>
                    <a:lnB w="38100">
                      <a:solidFill>
                        <a:srgbClr val="000000"/>
                      </a:solidFill>
                      <a:miter lim="400000"/>
                    </a:lnB>
                    <a:noFill/>
                  </a:tcPr>
                </a:tc>
              </a:tr>
              <a:tr h="477852">
                <a:tc>
                  <a:txBody>
                    <a:bodyPr/>
                    <a:lstStyle/>
                    <a:p>
                      <a:pPr lvl="0">
                        <a:tabLst/>
                        <a:defRPr b="0" i="0" sz="1800"/>
                      </a:pPr>
                      <a:r>
                        <a:rPr sz="1650">
                          <a:latin typeface="Consolas"/>
                          <a:ea typeface="Consolas"/>
                          <a:cs typeface="Consolas"/>
                          <a:sym typeface="Consolas"/>
                        </a:rPr>
                        <a:t>00000000`0012FE78</a:t>
                      </a:r>
                    </a:p>
                  </a:txBody>
                  <a:tcPr marL="46800" marR="46800" marT="46800" marB="46800" anchor="t" anchorCtr="0" horzOverflow="overflow">
                    <a:lnL w="38100">
                      <a:solidFill>
                        <a:srgbClr val="000000"/>
                      </a:solidFill>
                      <a:miter lim="400000"/>
                    </a:lnL>
                    <a:lnR w="38100">
                      <a:solidFill>
                        <a:srgbClr val="000000"/>
                      </a:solidFill>
                      <a:miter lim="400000"/>
                    </a:lnR>
                    <a:lnT w="38100">
                      <a:solidFill>
                        <a:srgbClr val="000000"/>
                      </a:solidFill>
                      <a:miter lim="400000"/>
                    </a:lnT>
                    <a:lnB w="38100">
                      <a:solidFill>
                        <a:srgbClr val="000000"/>
                      </a:solidFill>
                      <a:miter lim="400000"/>
                    </a:lnB>
                    <a:noFill/>
                  </a:tcPr>
                </a:tc>
                <a:tc>
                  <a:txBody>
                    <a:bodyPr/>
                    <a:lstStyle/>
                    <a:p>
                      <a:pPr lvl="0" algn="ctr">
                        <a:lnSpc>
                          <a:spcPct val="93000"/>
                        </a:lnSpc>
                        <a:spcBef>
                          <a:spcPts val="600"/>
                        </a:spcBef>
                        <a:tabLst>
                          <a:tab pos="914400" algn="l"/>
                          <a:tab pos="1828800" algn="l"/>
                          <a:tab pos="2743200" algn="l"/>
                          <a:tab pos="3657600" algn="l"/>
                          <a:tab pos="4572000" algn="l"/>
                          <a:tab pos="5486400" algn="l"/>
                          <a:tab pos="6400800" algn="l"/>
                          <a:tab pos="7315200" algn="l"/>
                          <a:tab pos="8229600" algn="l"/>
                          <a:tab pos="9144000" algn="l"/>
                          <a:tab pos="10058400" algn="l"/>
                        </a:tabLst>
                        <a:defRPr b="0" i="0" sz="1800"/>
                      </a:pPr>
                      <a:r>
                        <a:rPr sz="2400">
                          <a:latin typeface="Arial"/>
                          <a:ea typeface="Arial"/>
                          <a:cs typeface="Arial"/>
                        </a:rPr>
                        <a:t>undef</a:t>
                      </a:r>
                    </a:p>
                  </a:txBody>
                  <a:tcPr marL="46800" marR="46800" marT="46800" marB="46800" anchor="t" anchorCtr="0" horzOverflow="overflow">
                    <a:lnL w="38100">
                      <a:solidFill>
                        <a:srgbClr val="000000"/>
                      </a:solidFill>
                      <a:miter lim="400000"/>
                    </a:lnL>
                    <a:lnR w="38100">
                      <a:solidFill>
                        <a:srgbClr val="000000"/>
                      </a:solidFill>
                      <a:miter lim="400000"/>
                    </a:lnR>
                    <a:lnT w="38100">
                      <a:solidFill>
                        <a:srgbClr val="000000"/>
                      </a:solidFill>
                      <a:miter lim="400000"/>
                    </a:lnT>
                    <a:lnB w="38100">
                      <a:solidFill>
                        <a:srgbClr val="000000"/>
                      </a:solidFill>
                      <a:miter lim="400000"/>
                    </a:lnB>
                    <a:noFill/>
                  </a:tcPr>
                </a:tc>
              </a:tr>
              <a:tr h="477852">
                <a:tc>
                  <a:txBody>
                    <a:bodyPr/>
                    <a:lstStyle/>
                    <a:p>
                      <a:pPr lvl="0">
                        <a:tabLst/>
                        <a:defRPr b="0" i="0" sz="1800"/>
                      </a:pPr>
                      <a:r>
                        <a:rPr sz="1650">
                          <a:latin typeface="Consolas"/>
                          <a:ea typeface="Consolas"/>
                          <a:cs typeface="Consolas"/>
                          <a:sym typeface="Consolas"/>
                        </a:rPr>
                        <a:t>00000000`0012FE70</a:t>
                      </a:r>
                    </a:p>
                  </a:txBody>
                  <a:tcPr marL="46800" marR="46800" marT="46800" marB="46800" anchor="t" anchorCtr="0" horzOverflow="overflow">
                    <a:lnL w="38100">
                      <a:solidFill>
                        <a:srgbClr val="000000"/>
                      </a:solidFill>
                      <a:miter lim="400000"/>
                    </a:lnL>
                    <a:lnR w="38100">
                      <a:solidFill>
                        <a:srgbClr val="000000"/>
                      </a:solidFill>
                      <a:miter lim="400000"/>
                    </a:lnR>
                    <a:lnT w="38100">
                      <a:solidFill>
                        <a:srgbClr val="000000"/>
                      </a:solidFill>
                      <a:miter lim="400000"/>
                    </a:lnT>
                    <a:lnB w="38100">
                      <a:solidFill>
                        <a:srgbClr val="000000"/>
                      </a:solidFill>
                      <a:miter lim="400000"/>
                    </a:lnB>
                    <a:noFill/>
                  </a:tcPr>
                </a:tc>
                <a:tc>
                  <a:txBody>
                    <a:bodyPr/>
                    <a:lstStyle/>
                    <a:p>
                      <a:pPr lvl="0" algn="ctr">
                        <a:lnSpc>
                          <a:spcPct val="93000"/>
                        </a:lnSpc>
                        <a:spcBef>
                          <a:spcPts val="600"/>
                        </a:spcBef>
                        <a:tabLst>
                          <a:tab pos="914400" algn="l"/>
                          <a:tab pos="1828800" algn="l"/>
                          <a:tab pos="2743200" algn="l"/>
                          <a:tab pos="3657600" algn="l"/>
                          <a:tab pos="4572000" algn="l"/>
                          <a:tab pos="5486400" algn="l"/>
                          <a:tab pos="6400800" algn="l"/>
                          <a:tab pos="7315200" algn="l"/>
                          <a:tab pos="8229600" algn="l"/>
                          <a:tab pos="9144000" algn="l"/>
                          <a:tab pos="10058400" algn="l"/>
                        </a:tabLst>
                        <a:defRPr b="0" i="0" sz="1800"/>
                      </a:pPr>
                      <a:r>
                        <a:rPr sz="2200">
                          <a:latin typeface="Arial"/>
                          <a:ea typeface="Arial"/>
                          <a:cs typeface="Arial"/>
                        </a:rPr>
                        <a:t>undef`0000BEEF</a:t>
                      </a:r>
                    </a:p>
                  </a:txBody>
                  <a:tcPr marL="46800" marR="46800" marT="46800" marB="46800" anchor="t" anchorCtr="0" horzOverflow="overflow">
                    <a:lnL w="38100">
                      <a:solidFill>
                        <a:srgbClr val="000000"/>
                      </a:solidFill>
                      <a:miter lim="400000"/>
                    </a:lnL>
                    <a:lnR w="38100">
                      <a:solidFill>
                        <a:srgbClr val="000000"/>
                      </a:solidFill>
                      <a:miter lim="400000"/>
                    </a:lnR>
                    <a:lnT w="38100">
                      <a:solidFill>
                        <a:srgbClr val="000000"/>
                      </a:solidFill>
                      <a:miter lim="400000"/>
                    </a:lnT>
                    <a:lnB w="38100">
                      <a:solidFill>
                        <a:srgbClr val="000000"/>
                      </a:solidFill>
                      <a:miter lim="400000"/>
                    </a:lnB>
                    <a:noFill/>
                  </a:tcPr>
                </a:tc>
              </a:tr>
            </a:tbl>
          </a:graphicData>
        </a:graphic>
      </p:graphicFrame>
      <p:sp>
        <p:nvSpPr>
          <p:cNvPr id="33" name="Shape 33"/>
          <p:cNvSpPr/>
          <p:nvPr/>
        </p:nvSpPr>
        <p:spPr>
          <a:xfrm>
            <a:off x="6920342" y="3212728"/>
            <a:ext cx="2198689" cy="1144588"/>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542" y="0"/>
                </a:moveTo>
                <a:cubicBezTo>
                  <a:pt x="2114" y="0"/>
                  <a:pt x="1766" y="668"/>
                  <a:pt x="1766" y="1490"/>
                </a:cubicBezTo>
                <a:lnTo>
                  <a:pt x="1766" y="12845"/>
                </a:lnTo>
                <a:lnTo>
                  <a:pt x="0" y="15818"/>
                </a:lnTo>
                <a:lnTo>
                  <a:pt x="1766" y="18799"/>
                </a:lnTo>
                <a:lnTo>
                  <a:pt x="1766" y="20110"/>
                </a:lnTo>
                <a:cubicBezTo>
                  <a:pt x="1766" y="20932"/>
                  <a:pt x="2114" y="21600"/>
                  <a:pt x="2542" y="21600"/>
                </a:cubicBezTo>
                <a:lnTo>
                  <a:pt x="20824" y="21600"/>
                </a:lnTo>
                <a:cubicBezTo>
                  <a:pt x="21252" y="21600"/>
                  <a:pt x="21600" y="20932"/>
                  <a:pt x="21600" y="20110"/>
                </a:cubicBezTo>
                <a:lnTo>
                  <a:pt x="21600" y="1490"/>
                </a:lnTo>
                <a:cubicBezTo>
                  <a:pt x="21600" y="668"/>
                  <a:pt x="21252" y="0"/>
                  <a:pt x="20824" y="0"/>
                </a:cubicBezTo>
                <a:lnTo>
                  <a:pt x="2542" y="0"/>
                </a:lnTo>
                <a:close/>
              </a:path>
            </a:pathLst>
          </a:custGeom>
          <a:solidFill>
            <a:srgbClr val="FFFFFF"/>
          </a:solidFill>
          <a:ln w="25400">
            <a:solidFill>
              <a:srgbClr val="00CC99"/>
            </a:solidFill>
          </a:ln>
          <a:extLst>
            <a:ext uri="{C572A759-6A51-4108-AA02-DFA0A04FC94B}">
              <ma14:wrappingTextBoxFlag xmlns:ma14="http://schemas.microsoft.com/office/mac/drawingml/2011/main" val="1"/>
            </a:ext>
          </a:extLst>
        </p:spPr>
        <p:txBody>
          <a:bodyPr lIns="0" tIns="0" rIns="0" bIns="0"/>
          <a:lstStyle>
            <a:lvl1pPr algn="ctr">
              <a:tabLst>
                <a:tab pos="914400" algn="l"/>
                <a:tab pos="1828800" algn="l"/>
                <a:tab pos="2743200" algn="l"/>
                <a:tab pos="3657600" algn="l"/>
                <a:tab pos="4572000" algn="l"/>
                <a:tab pos="5486400" algn="l"/>
                <a:tab pos="6400800" algn="l"/>
                <a:tab pos="7315200" algn="l"/>
                <a:tab pos="8229600" algn="l"/>
                <a:tab pos="9144000" algn="l"/>
                <a:tab pos="10058400" algn="l"/>
              </a:tabLst>
              <a:defRPr sz="1700">
                <a:latin typeface="Arial"/>
                <a:ea typeface="Arial"/>
                <a:cs typeface="Arial"/>
                <a:sym typeface="Arial"/>
              </a:defRPr>
            </a:lvl1pPr>
          </a:lstStyle>
          <a:p>
            <a:pPr lvl="0">
              <a:defRPr sz="1800"/>
            </a:pPr>
            <a:r>
              <a:rPr sz="1700"/>
              <a:t>Huh? func() wrote the register-passed argument above the return address?</a:t>
            </a:r>
          </a:p>
        </p:txBody>
      </p:sp>
      <p:pic>
        <p:nvPicPr>
          <p:cNvPr id="34" name="pasted-image.pdf"/>
          <p:cNvPicPr/>
          <p:nvPr/>
        </p:nvPicPr>
        <p:blipFill>
          <a:blip r:embed="rId2">
            <a:extLst/>
          </a:blip>
          <a:stretch>
            <a:fillRect/>
          </a:stretch>
        </p:blipFill>
        <p:spPr>
          <a:xfrm>
            <a:off x="1711743" y="4830926"/>
            <a:ext cx="406401" cy="1422401"/>
          </a:xfrm>
          <a:prstGeom prst="rect">
            <a:avLst/>
          </a:prstGeom>
          <a:ln w="12700">
            <a:miter lim="400000"/>
          </a:ln>
        </p:spPr>
      </p:pic>
      <p:sp>
        <p:nvSpPr>
          <p:cNvPr id="35" name="Shape 35"/>
          <p:cNvSpPr/>
          <p:nvPr/>
        </p:nvSpPr>
        <p:spPr>
          <a:xfrm>
            <a:off x="477989" y="5788305"/>
            <a:ext cx="733017" cy="439230"/>
          </a:xfrm>
          <a:prstGeom prst="rect">
            <a:avLst/>
          </a:prstGeom>
          <a:ln w="12700">
            <a:miter lim="400000"/>
          </a:ln>
          <a:extLst>
            <a:ext uri="{C572A759-6A51-4108-AA02-DFA0A04FC94B}">
              <ma14:wrappingTextBoxFlag xmlns:ma14="http://schemas.microsoft.com/office/mac/drawingml/2011/main" val="1"/>
            </a:ext>
          </a:extLst>
        </p:spPr>
        <p:txBody>
          <a:bodyPr wrap="none" lIns="46799" tIns="46799" rIns="46799" bIns="46799">
            <a:spAutoFit/>
          </a:bodyPr>
          <a:lstStyle>
            <a:lvl1pPr>
              <a:tabLst>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FF0000"/>
                </a:solidFill>
                <a:latin typeface="Arial"/>
                <a:ea typeface="Arial"/>
                <a:cs typeface="Arial"/>
                <a:sym typeface="Arial"/>
              </a:defRPr>
            </a:lvl1pPr>
          </a:lstStyle>
          <a:p>
            <a:pPr lvl="0">
              <a:defRPr sz="1800">
                <a:solidFill>
                  <a:srgbClr val="000000"/>
                </a:solidFill>
              </a:defRPr>
            </a:pPr>
            <a:r>
              <a:rPr sz="2400">
                <a:solidFill>
                  <a:srgbClr val="FF0000"/>
                </a:solidFill>
              </a:rPr>
              <a:t>RSP</a:t>
            </a:r>
          </a:p>
        </p:txBody>
      </p:sp>
      <p:sp>
        <p:nvSpPr>
          <p:cNvPr id="36" name="Shape 36"/>
          <p:cNvSpPr/>
          <p:nvPr/>
        </p:nvSpPr>
        <p:spPr>
          <a:xfrm>
            <a:off x="1192859" y="6007920"/>
            <a:ext cx="903005" cy="1"/>
          </a:xfrm>
          <a:prstGeom prst="line">
            <a:avLst/>
          </a:prstGeom>
          <a:ln w="38160">
            <a:solidFill>
              <a:srgbClr val="FF0000"/>
            </a:solidFill>
            <a:miter/>
            <a:tailEnd type="triangle"/>
          </a:ln>
        </p:spPr>
        <p:txBody>
          <a:bodyPr lIns="0" tIns="0" rIns="0" bIns="0"/>
          <a:lstStyle/>
          <a:p>
            <a:pPr lvl="0">
              <a:defRPr sz="1200">
                <a:latin typeface="+mn-lt"/>
                <a:ea typeface="+mn-ea"/>
                <a:cs typeface="+mn-cs"/>
                <a:sym typeface="Helvetica"/>
              </a:defRPr>
            </a:pPr>
          </a:p>
        </p:txBody>
      </p:sp>
      <p:sp>
        <p:nvSpPr>
          <p:cNvPr id="37" name="Shape 37"/>
          <p:cNvSpPr/>
          <p:nvPr/>
        </p:nvSpPr>
        <p:spPr>
          <a:xfrm>
            <a:off x="225458" y="5331430"/>
            <a:ext cx="1433325" cy="421393"/>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p>
            <a:pPr lvl="0">
              <a:defRPr sz="1800"/>
            </a:pPr>
            <a:r>
              <a:rPr sz="2400"/>
              <a:t>0x18 bytes</a:t>
            </a:r>
          </a:p>
        </p:txBody>
      </p:sp>
      <p:sp>
        <p:nvSpPr>
          <p:cNvPr id="38" name="Shape 38"/>
          <p:cNvSpPr/>
          <p:nvPr/>
        </p:nvSpPr>
        <p:spPr>
          <a:xfrm>
            <a:off x="225458" y="2845954"/>
            <a:ext cx="1433325" cy="421393"/>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p>
            <a:pPr lvl="0">
              <a:defRPr sz="1800"/>
            </a:pPr>
            <a:r>
              <a:rPr sz="2400"/>
              <a:t>0x28 bytes</a:t>
            </a:r>
          </a:p>
        </p:txBody>
      </p:sp>
      <p:pic>
        <p:nvPicPr>
          <p:cNvPr id="39" name="pasted-image.pdf"/>
          <p:cNvPicPr/>
          <p:nvPr/>
        </p:nvPicPr>
        <p:blipFill>
          <a:blip r:embed="rId3">
            <a:extLst/>
          </a:blip>
          <a:stretch>
            <a:fillRect/>
          </a:stretch>
        </p:blipFill>
        <p:spPr>
          <a:xfrm>
            <a:off x="1711743" y="2006083"/>
            <a:ext cx="406401" cy="2260601"/>
          </a:xfrm>
          <a:prstGeom prst="rect">
            <a:avLst/>
          </a:prstGeom>
          <a:ln w="12700">
            <a:miter lim="400000"/>
          </a:ln>
        </p:spPr>
      </p:pic>
      <p:sp>
        <p:nvSpPr>
          <p:cNvPr id="40" name="Shape 40"/>
          <p:cNvSpPr/>
          <p:nvPr/>
        </p:nvSpPr>
        <p:spPr>
          <a:xfrm>
            <a:off x="6924755" y="4875635"/>
            <a:ext cx="2190354" cy="195977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693" y="0"/>
                </a:moveTo>
                <a:cubicBezTo>
                  <a:pt x="2205" y="0"/>
                  <a:pt x="1808" y="443"/>
                  <a:pt x="1808" y="989"/>
                </a:cubicBezTo>
                <a:lnTo>
                  <a:pt x="1808" y="9593"/>
                </a:lnTo>
                <a:lnTo>
                  <a:pt x="0" y="11565"/>
                </a:lnTo>
                <a:lnTo>
                  <a:pt x="1808" y="13543"/>
                </a:lnTo>
                <a:lnTo>
                  <a:pt x="1808" y="20611"/>
                </a:lnTo>
                <a:cubicBezTo>
                  <a:pt x="1808" y="21157"/>
                  <a:pt x="2205" y="21600"/>
                  <a:pt x="2693" y="21600"/>
                </a:cubicBezTo>
                <a:lnTo>
                  <a:pt x="20719" y="21600"/>
                </a:lnTo>
                <a:cubicBezTo>
                  <a:pt x="21207" y="21600"/>
                  <a:pt x="21600" y="21157"/>
                  <a:pt x="21600" y="20611"/>
                </a:cubicBezTo>
                <a:lnTo>
                  <a:pt x="21600" y="989"/>
                </a:lnTo>
                <a:cubicBezTo>
                  <a:pt x="21600" y="443"/>
                  <a:pt x="21207" y="0"/>
                  <a:pt x="20719" y="0"/>
                </a:cubicBezTo>
                <a:lnTo>
                  <a:pt x="2693" y="0"/>
                </a:lnTo>
                <a:close/>
              </a:path>
            </a:pathLst>
          </a:custGeom>
          <a:solidFill>
            <a:srgbClr val="FFFFFF"/>
          </a:solidFill>
          <a:ln w="25400">
            <a:solidFill>
              <a:srgbClr val="00CC99"/>
            </a:solidFill>
          </a:ln>
          <a:extLst>
            <a:ext uri="{C572A759-6A51-4108-AA02-DFA0A04FC94B}">
              <ma14:wrappingTextBoxFlag xmlns:ma14="http://schemas.microsoft.com/office/mac/drawingml/2011/main" val="1"/>
            </a:ext>
          </a:extLst>
        </p:spPr>
        <p:txBody>
          <a:bodyPr lIns="0" tIns="0" rIns="0" bIns="0"/>
          <a:lstStyle>
            <a:lvl1pPr algn="ctr">
              <a:tabLst>
                <a:tab pos="914400" algn="l"/>
                <a:tab pos="1828800" algn="l"/>
                <a:tab pos="2743200" algn="l"/>
                <a:tab pos="3657600" algn="l"/>
                <a:tab pos="4572000" algn="l"/>
                <a:tab pos="5486400" algn="l"/>
                <a:tab pos="6400800" algn="l"/>
                <a:tab pos="7315200" algn="l"/>
                <a:tab pos="8229600" algn="l"/>
                <a:tab pos="9144000" algn="l"/>
                <a:tab pos="10058400" algn="l"/>
              </a:tabLst>
              <a:defRPr sz="1700">
                <a:latin typeface="Arial"/>
                <a:ea typeface="Arial"/>
                <a:cs typeface="Arial"/>
                <a:sym typeface="Arial"/>
              </a:defRPr>
            </a:lvl1pPr>
          </a:lstStyle>
          <a:p>
            <a:pPr lvl="0">
              <a:defRPr sz="1800"/>
            </a:pPr>
            <a:r>
              <a:rPr sz="1700"/>
              <a:t>Because the asm only wrote a “dword ptr” (4 bytes) worth of memory at this location, so the top 4 bytes are undefined</a:t>
            </a:r>
          </a:p>
        </p:txBody>
      </p:sp>
    </p:spTree>
  </p:cSld>
  <p:clrMapOvr>
    <a:masterClrMapping/>
  </p:clrMapOvr>
  <p:transition spd="med" advClick="1"/>
</p:sld>
</file>

<file path=ppt/slides/slide5.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42" name="Shape 42"/>
          <p:cNvSpPr/>
          <p:nvPr/>
        </p:nvSpPr>
        <p:spPr>
          <a:xfrm>
            <a:off x="685800" y="141220"/>
            <a:ext cx="7772400" cy="708160"/>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lgn="ctr">
              <a:tabLst>
                <a:tab pos="914400" algn="l"/>
                <a:tab pos="1828800" algn="l"/>
                <a:tab pos="2743200" algn="l"/>
                <a:tab pos="3657600" algn="l"/>
                <a:tab pos="4572000" algn="l"/>
                <a:tab pos="5486400" algn="l"/>
                <a:tab pos="6400800" algn="l"/>
                <a:tab pos="7315200" algn="l"/>
                <a:tab pos="8229600" algn="l"/>
                <a:tab pos="9144000" algn="l"/>
                <a:tab pos="10058400" algn="l"/>
              </a:tabLst>
              <a:defRPr sz="4400">
                <a:latin typeface="Arial"/>
                <a:ea typeface="Arial"/>
                <a:cs typeface="Arial"/>
                <a:sym typeface="Arial"/>
              </a:defRPr>
            </a:lvl1pPr>
          </a:lstStyle>
          <a:p>
            <a:pPr lvl="0">
              <a:defRPr sz="1800"/>
            </a:pPr>
            <a:r>
              <a:rPr sz="4400"/>
              <a:t>Pass1Parameter.c takeaways</a:t>
            </a:r>
          </a:p>
        </p:txBody>
      </p:sp>
      <p:sp>
        <p:nvSpPr>
          <p:cNvPr id="43" name="Shape 43"/>
          <p:cNvSpPr/>
          <p:nvPr/>
        </p:nvSpPr>
        <p:spPr>
          <a:xfrm>
            <a:off x="-43954" y="2916538"/>
            <a:ext cx="3657601" cy="2665778"/>
          </a:xfrm>
          <a:prstGeom prst="rect">
            <a:avLst/>
          </a:prstGeom>
          <a:ln w="12700">
            <a:miter lim="400000"/>
          </a:ln>
          <a:extLst>
            <a:ext uri="{C572A759-6A51-4108-AA02-DFA0A04FC94B}">
              <ma14:wrappingTextBoxFlag xmlns:ma14="http://schemas.microsoft.com/office/mac/drawingml/2011/main" val="1"/>
            </a:ext>
          </a:extLst>
        </p:spPr>
        <p:txBody>
          <a:bodyPr lIns="0" tIns="0" rIns="0" bIns="0">
            <a:spAutoFit/>
          </a:bodyPr>
          <a:lstStyle/>
          <a:p>
            <a:pPr lvl="0" marL="341312" indent="-339725">
              <a:lnSpc>
                <a:spcPct val="90000"/>
              </a:lnSpc>
              <a:spcBef>
                <a:spcPts val="500"/>
              </a:spcBef>
              <a:tabLst>
                <a:tab pos="901700" algn="l"/>
                <a:tab pos="1816100" algn="l"/>
                <a:tab pos="2730500" algn="l"/>
                <a:tab pos="3644900" algn="l"/>
                <a:tab pos="4559300" algn="l"/>
                <a:tab pos="5473700" algn="l"/>
                <a:tab pos="6388100" algn="l"/>
                <a:tab pos="7302500" algn="l"/>
                <a:tab pos="8216900" algn="l"/>
                <a:tab pos="9131300" algn="l"/>
                <a:tab pos="10045700" algn="l"/>
              </a:tabLst>
              <a:defRPr sz="1800"/>
            </a:pPr>
            <a:r>
              <a:rPr sz="2000">
                <a:latin typeface="Arial"/>
                <a:ea typeface="Arial"/>
                <a:cs typeface="Arial"/>
                <a:sym typeface="Arial"/>
              </a:rPr>
              <a:t>//Pass1Parameter.c:</a:t>
            </a:r>
            <a:endParaRPr sz="2000">
              <a:latin typeface="Arial"/>
              <a:ea typeface="Arial"/>
              <a:cs typeface="Arial"/>
              <a:sym typeface="Arial"/>
            </a:endParaRPr>
          </a:p>
          <a:p>
            <a:pPr lvl="0" marL="341312" indent="-339725">
              <a:lnSpc>
                <a:spcPct val="90000"/>
              </a:lnSpc>
              <a:spcBef>
                <a:spcPts val="500"/>
              </a:spcBef>
              <a:tabLst>
                <a:tab pos="901700" algn="l"/>
                <a:tab pos="1816100" algn="l"/>
                <a:tab pos="2730500" algn="l"/>
                <a:tab pos="3644900" algn="l"/>
                <a:tab pos="4559300" algn="l"/>
                <a:tab pos="5473700" algn="l"/>
                <a:tab pos="6388100" algn="l"/>
                <a:tab pos="7302500" algn="l"/>
                <a:tab pos="8216900" algn="l"/>
                <a:tab pos="9131300" algn="l"/>
                <a:tab pos="10045700" algn="l"/>
              </a:tabLst>
              <a:defRPr sz="1800"/>
            </a:pPr>
            <a:r>
              <a:rPr sz="2000">
                <a:latin typeface="Arial"/>
                <a:ea typeface="Arial"/>
                <a:cs typeface="Arial"/>
                <a:sym typeface="Arial"/>
              </a:rPr>
              <a:t>int func(int a){</a:t>
            </a:r>
            <a:endParaRPr sz="2000">
              <a:latin typeface="Arial"/>
              <a:ea typeface="Arial"/>
              <a:cs typeface="Arial"/>
              <a:sym typeface="Arial"/>
            </a:endParaRPr>
          </a:p>
          <a:p>
            <a:pPr lvl="0" marL="341312" indent="-339725">
              <a:lnSpc>
                <a:spcPct val="90000"/>
              </a:lnSpc>
              <a:spcBef>
                <a:spcPts val="500"/>
              </a:spcBef>
              <a:tabLst>
                <a:tab pos="901700" algn="l"/>
                <a:tab pos="1816100" algn="l"/>
                <a:tab pos="2730500" algn="l"/>
                <a:tab pos="3644900" algn="l"/>
                <a:tab pos="4559300" algn="l"/>
                <a:tab pos="5473700" algn="l"/>
                <a:tab pos="6388100" algn="l"/>
                <a:tab pos="7302500" algn="l"/>
                <a:tab pos="8216900" algn="l"/>
                <a:tab pos="9131300" algn="l"/>
                <a:tab pos="10045700" algn="l"/>
              </a:tabLst>
              <a:defRPr sz="1800"/>
            </a:pPr>
            <a:r>
              <a:rPr sz="2000">
                <a:latin typeface="Arial"/>
                <a:ea typeface="Arial"/>
                <a:cs typeface="Arial"/>
                <a:sym typeface="Arial"/>
              </a:rPr>
              <a:t>	int i = a;</a:t>
            </a:r>
            <a:endParaRPr sz="2000">
              <a:latin typeface="Arial"/>
              <a:ea typeface="Arial"/>
              <a:cs typeface="Arial"/>
              <a:sym typeface="Arial"/>
            </a:endParaRPr>
          </a:p>
          <a:p>
            <a:pPr lvl="0" marL="341312" indent="-339725">
              <a:lnSpc>
                <a:spcPct val="90000"/>
              </a:lnSpc>
              <a:spcBef>
                <a:spcPts val="500"/>
              </a:spcBef>
              <a:tabLst>
                <a:tab pos="901700" algn="l"/>
                <a:tab pos="1816100" algn="l"/>
                <a:tab pos="2730500" algn="l"/>
                <a:tab pos="3644900" algn="l"/>
                <a:tab pos="4559300" algn="l"/>
                <a:tab pos="5473700" algn="l"/>
                <a:tab pos="6388100" algn="l"/>
                <a:tab pos="7302500" algn="l"/>
                <a:tab pos="8216900" algn="l"/>
                <a:tab pos="9131300" algn="l"/>
                <a:tab pos="10045700" algn="l"/>
              </a:tabLst>
              <a:defRPr sz="1800"/>
            </a:pPr>
            <a:r>
              <a:rPr sz="2000">
                <a:latin typeface="Arial"/>
                <a:ea typeface="Arial"/>
                <a:cs typeface="Arial"/>
                <a:sym typeface="Arial"/>
              </a:rPr>
              <a:t>	return i;</a:t>
            </a:r>
            <a:endParaRPr sz="2000">
              <a:latin typeface="Arial"/>
              <a:ea typeface="Arial"/>
              <a:cs typeface="Arial"/>
              <a:sym typeface="Arial"/>
            </a:endParaRPr>
          </a:p>
          <a:p>
            <a:pPr lvl="0" marL="341312" indent="-339725">
              <a:lnSpc>
                <a:spcPct val="90000"/>
              </a:lnSpc>
              <a:spcBef>
                <a:spcPts val="500"/>
              </a:spcBef>
              <a:tabLst>
                <a:tab pos="901700" algn="l"/>
                <a:tab pos="1816100" algn="l"/>
                <a:tab pos="2730500" algn="l"/>
                <a:tab pos="3644900" algn="l"/>
                <a:tab pos="4559300" algn="l"/>
                <a:tab pos="5473700" algn="l"/>
                <a:tab pos="6388100" algn="l"/>
                <a:tab pos="7302500" algn="l"/>
                <a:tab pos="8216900" algn="l"/>
                <a:tab pos="9131300" algn="l"/>
                <a:tab pos="10045700" algn="l"/>
              </a:tabLst>
              <a:defRPr sz="1800"/>
            </a:pPr>
            <a:r>
              <a:rPr sz="2000">
                <a:latin typeface="Arial"/>
                <a:ea typeface="Arial"/>
                <a:cs typeface="Arial"/>
                <a:sym typeface="Arial"/>
              </a:rPr>
              <a:t>}</a:t>
            </a:r>
            <a:endParaRPr sz="2000">
              <a:latin typeface="Arial"/>
              <a:ea typeface="Arial"/>
              <a:cs typeface="Arial"/>
              <a:sym typeface="Arial"/>
            </a:endParaRPr>
          </a:p>
          <a:p>
            <a:pPr lvl="0" marL="341312" indent="-339725">
              <a:lnSpc>
                <a:spcPct val="90000"/>
              </a:lnSpc>
              <a:spcBef>
                <a:spcPts val="500"/>
              </a:spcBef>
              <a:tabLst>
                <a:tab pos="901700" algn="l"/>
                <a:tab pos="1816100" algn="l"/>
                <a:tab pos="2730500" algn="l"/>
                <a:tab pos="3644900" algn="l"/>
                <a:tab pos="4559300" algn="l"/>
                <a:tab pos="5473700" algn="l"/>
                <a:tab pos="6388100" algn="l"/>
                <a:tab pos="7302500" algn="l"/>
                <a:tab pos="8216900" algn="l"/>
                <a:tab pos="9131300" algn="l"/>
                <a:tab pos="10045700" algn="l"/>
              </a:tabLst>
              <a:defRPr sz="1800"/>
            </a:pPr>
            <a:r>
              <a:rPr sz="2000">
                <a:latin typeface="Arial"/>
                <a:ea typeface="Arial"/>
                <a:cs typeface="Arial"/>
                <a:sym typeface="Arial"/>
              </a:rPr>
              <a:t>int main(){</a:t>
            </a:r>
            <a:endParaRPr sz="2000">
              <a:latin typeface="Arial"/>
              <a:ea typeface="Arial"/>
              <a:cs typeface="Arial"/>
              <a:sym typeface="Arial"/>
            </a:endParaRPr>
          </a:p>
          <a:p>
            <a:pPr lvl="0" marL="341312" indent="-339725">
              <a:lnSpc>
                <a:spcPct val="90000"/>
              </a:lnSpc>
              <a:spcBef>
                <a:spcPts val="500"/>
              </a:spcBef>
              <a:tabLst>
                <a:tab pos="901700" algn="l"/>
                <a:tab pos="1816100" algn="l"/>
                <a:tab pos="2730500" algn="l"/>
                <a:tab pos="3644900" algn="l"/>
                <a:tab pos="4559300" algn="l"/>
                <a:tab pos="5473700" algn="l"/>
                <a:tab pos="6388100" algn="l"/>
                <a:tab pos="7302500" algn="l"/>
                <a:tab pos="8216900" algn="l"/>
                <a:tab pos="9131300" algn="l"/>
                <a:tab pos="10045700" algn="l"/>
              </a:tabLst>
              <a:defRPr sz="1800"/>
            </a:pPr>
            <a:r>
              <a:rPr sz="2000">
                <a:latin typeface="Arial"/>
                <a:ea typeface="Arial"/>
                <a:cs typeface="Arial"/>
                <a:sym typeface="Arial"/>
              </a:rPr>
              <a:t>	return func(0x11);</a:t>
            </a:r>
            <a:endParaRPr sz="2000">
              <a:latin typeface="Arial"/>
              <a:ea typeface="Arial"/>
              <a:cs typeface="Arial"/>
              <a:sym typeface="Arial"/>
            </a:endParaRPr>
          </a:p>
          <a:p>
            <a:pPr lvl="0" marL="341312" indent="-339725">
              <a:lnSpc>
                <a:spcPct val="90000"/>
              </a:lnSpc>
              <a:spcBef>
                <a:spcPts val="500"/>
              </a:spcBef>
              <a:tabLst>
                <a:tab pos="901700" algn="l"/>
                <a:tab pos="1816100" algn="l"/>
                <a:tab pos="2730500" algn="l"/>
                <a:tab pos="3644900" algn="l"/>
                <a:tab pos="4559300" algn="l"/>
                <a:tab pos="5473700" algn="l"/>
                <a:tab pos="6388100" algn="l"/>
                <a:tab pos="7302500" algn="l"/>
                <a:tab pos="8216900" algn="l"/>
                <a:tab pos="9131300" algn="l"/>
                <a:tab pos="10045700" algn="l"/>
              </a:tabLst>
              <a:defRPr sz="1800"/>
            </a:pPr>
            <a:r>
              <a:rPr sz="2000">
                <a:latin typeface="Arial"/>
                <a:ea typeface="Arial"/>
                <a:cs typeface="Arial"/>
                <a:sym typeface="Arial"/>
              </a:rPr>
              <a:t>}</a:t>
            </a:r>
          </a:p>
        </p:txBody>
      </p:sp>
      <p:sp>
        <p:nvSpPr>
          <p:cNvPr id="44" name="Shape 44"/>
          <p:cNvSpPr/>
          <p:nvPr/>
        </p:nvSpPr>
        <p:spPr>
          <a:xfrm>
            <a:off x="3463577" y="2906262"/>
            <a:ext cx="5724377" cy="3952255"/>
          </a:xfrm>
          <a:prstGeom prst="rect">
            <a:avLst/>
          </a:prstGeom>
          <a:ln w="12700">
            <a:miter lim="400000"/>
          </a:ln>
          <a:extLst>
            <a:ext uri="{C572A759-6A51-4108-AA02-DFA0A04FC94B}">
              <ma14:wrappingTextBoxFlag xmlns:ma14="http://schemas.microsoft.com/office/mac/drawingml/2011/main" val="1"/>
            </a:ext>
          </a:extLst>
        </p:spPr>
        <p:txBody>
          <a:bodyPr lIns="46799" tIns="46799" rIns="46799" bIns="46799">
            <a:spAutoFit/>
          </a:bodyPr>
          <a:lstStyle/>
          <a:p>
            <a:pPr lvl="0" marL="341312" indent="-339725">
              <a:spcBef>
                <a:spcPts val="3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800"/>
            </a:pPr>
            <a:r>
              <a:rPr sz="1400">
                <a:latin typeface="Monaco"/>
                <a:ea typeface="Monaco"/>
                <a:cs typeface="Monaco"/>
                <a:sym typeface="Monaco"/>
              </a:rPr>
              <a:t>func:</a:t>
            </a:r>
            <a:endParaRPr sz="1400">
              <a:latin typeface="Monaco"/>
              <a:ea typeface="Monaco"/>
              <a:cs typeface="Monaco"/>
              <a:sym typeface="Monaco"/>
            </a:endParaRPr>
          </a:p>
          <a:p>
            <a:pPr lvl="0" marL="341312" indent="-339725">
              <a:spcBef>
                <a:spcPts val="3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800"/>
            </a:pPr>
            <a:r>
              <a:rPr sz="1400">
                <a:latin typeface="Monaco"/>
                <a:ea typeface="Monaco"/>
                <a:cs typeface="Monaco"/>
                <a:sym typeface="Monaco"/>
              </a:rPr>
              <a:t>0000000140001000  mov        dword ptr [rsp+8],ecx  </a:t>
            </a:r>
            <a:endParaRPr sz="1400">
              <a:latin typeface="Monaco"/>
              <a:ea typeface="Monaco"/>
              <a:cs typeface="Monaco"/>
              <a:sym typeface="Monaco"/>
            </a:endParaRPr>
          </a:p>
          <a:p>
            <a:pPr lvl="0" marL="341312" indent="-339725">
              <a:spcBef>
                <a:spcPts val="3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800"/>
            </a:pPr>
            <a:r>
              <a:rPr sz="1400">
                <a:latin typeface="Monaco"/>
                <a:ea typeface="Monaco"/>
                <a:cs typeface="Monaco"/>
                <a:sym typeface="Monaco"/>
              </a:rPr>
              <a:t>0000000140001004  sub        rsp,18h  </a:t>
            </a:r>
            <a:endParaRPr sz="1400">
              <a:latin typeface="Monaco"/>
              <a:ea typeface="Monaco"/>
              <a:cs typeface="Monaco"/>
              <a:sym typeface="Monaco"/>
            </a:endParaRPr>
          </a:p>
          <a:p>
            <a:pPr lvl="0" marL="341312" indent="-339725">
              <a:spcBef>
                <a:spcPts val="3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800"/>
            </a:pPr>
            <a:r>
              <a:rPr sz="1400">
                <a:latin typeface="Monaco"/>
                <a:ea typeface="Monaco"/>
                <a:cs typeface="Monaco"/>
                <a:sym typeface="Monaco"/>
              </a:rPr>
              <a:t>0000000140001008  mov        eax,dword ptr [rsp+20h]  </a:t>
            </a:r>
            <a:endParaRPr sz="1400">
              <a:latin typeface="Monaco"/>
              <a:ea typeface="Monaco"/>
              <a:cs typeface="Monaco"/>
              <a:sym typeface="Monaco"/>
            </a:endParaRPr>
          </a:p>
          <a:p>
            <a:pPr lvl="0" marL="341312" indent="-339725">
              <a:spcBef>
                <a:spcPts val="3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800"/>
            </a:pPr>
            <a:r>
              <a:rPr sz="1400">
                <a:latin typeface="Monaco"/>
                <a:ea typeface="Monaco"/>
                <a:cs typeface="Monaco"/>
                <a:sym typeface="Monaco"/>
              </a:rPr>
              <a:t>000000014000100C  mov        dword ptr [rsp],eax  </a:t>
            </a:r>
            <a:endParaRPr sz="1400">
              <a:latin typeface="Monaco"/>
              <a:ea typeface="Monaco"/>
              <a:cs typeface="Monaco"/>
              <a:sym typeface="Monaco"/>
            </a:endParaRPr>
          </a:p>
          <a:p>
            <a:pPr lvl="0" marL="341312" indent="-339725">
              <a:spcBef>
                <a:spcPts val="3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800"/>
            </a:pPr>
            <a:r>
              <a:rPr sz="1400">
                <a:latin typeface="Monaco"/>
                <a:ea typeface="Monaco"/>
                <a:cs typeface="Monaco"/>
                <a:sym typeface="Monaco"/>
              </a:rPr>
              <a:t>000000014000100F  mov        eax,dword ptr [rsp]  </a:t>
            </a:r>
            <a:endParaRPr sz="1400">
              <a:latin typeface="Monaco"/>
              <a:ea typeface="Monaco"/>
              <a:cs typeface="Monaco"/>
              <a:sym typeface="Monaco"/>
            </a:endParaRPr>
          </a:p>
          <a:p>
            <a:pPr lvl="0" marL="341312" indent="-339725">
              <a:spcBef>
                <a:spcPts val="3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800"/>
            </a:pPr>
            <a:r>
              <a:rPr sz="1400">
                <a:latin typeface="Monaco"/>
                <a:ea typeface="Monaco"/>
                <a:cs typeface="Monaco"/>
                <a:sym typeface="Monaco"/>
              </a:rPr>
              <a:t>0000000140001012  add        rsp,18h  </a:t>
            </a:r>
            <a:endParaRPr sz="1400">
              <a:latin typeface="Monaco"/>
              <a:ea typeface="Monaco"/>
              <a:cs typeface="Monaco"/>
              <a:sym typeface="Monaco"/>
            </a:endParaRPr>
          </a:p>
          <a:p>
            <a:pPr lvl="0" marL="341312" indent="-339725">
              <a:spcBef>
                <a:spcPts val="3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800"/>
            </a:pPr>
            <a:r>
              <a:rPr sz="1400">
                <a:latin typeface="Monaco"/>
                <a:ea typeface="Monaco"/>
                <a:cs typeface="Monaco"/>
                <a:sym typeface="Monaco"/>
              </a:rPr>
              <a:t>0000000140001016  ret  </a:t>
            </a:r>
            <a:endParaRPr sz="1400">
              <a:latin typeface="Monaco"/>
              <a:ea typeface="Monaco"/>
              <a:cs typeface="Monaco"/>
              <a:sym typeface="Monaco"/>
            </a:endParaRPr>
          </a:p>
          <a:p>
            <a:pPr lvl="0" marL="341312" indent="-339725">
              <a:spcBef>
                <a:spcPts val="3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800"/>
            </a:pPr>
            <a:r>
              <a:rPr sz="1400">
                <a:latin typeface="Monaco"/>
                <a:ea typeface="Monaco"/>
                <a:cs typeface="Monaco"/>
                <a:sym typeface="Monaco"/>
              </a:rPr>
              <a:t>main:</a:t>
            </a:r>
            <a:endParaRPr sz="1400">
              <a:latin typeface="Monaco"/>
              <a:ea typeface="Monaco"/>
              <a:cs typeface="Monaco"/>
              <a:sym typeface="Monaco"/>
            </a:endParaRPr>
          </a:p>
          <a:p>
            <a:pPr lvl="0" marL="341312" indent="-339725">
              <a:spcBef>
                <a:spcPts val="3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800"/>
            </a:pPr>
            <a:r>
              <a:rPr sz="1400">
                <a:latin typeface="Monaco"/>
                <a:ea typeface="Monaco"/>
                <a:cs typeface="Monaco"/>
                <a:sym typeface="Monaco"/>
              </a:rPr>
              <a:t>0000000140001020  sub        rsp,28h  </a:t>
            </a:r>
            <a:endParaRPr sz="1400">
              <a:latin typeface="Monaco"/>
              <a:ea typeface="Monaco"/>
              <a:cs typeface="Monaco"/>
              <a:sym typeface="Monaco"/>
            </a:endParaRPr>
          </a:p>
          <a:p>
            <a:pPr lvl="0" marL="341312" indent="-339725">
              <a:spcBef>
                <a:spcPts val="3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800"/>
            </a:pPr>
            <a:r>
              <a:rPr sz="1400">
                <a:latin typeface="Monaco"/>
                <a:ea typeface="Monaco"/>
                <a:cs typeface="Monaco"/>
                <a:sym typeface="Monaco"/>
              </a:rPr>
              <a:t>0000000140001024  mov        ecx,11h  </a:t>
            </a:r>
            <a:endParaRPr sz="1400">
              <a:latin typeface="Monaco"/>
              <a:ea typeface="Monaco"/>
              <a:cs typeface="Monaco"/>
              <a:sym typeface="Monaco"/>
            </a:endParaRPr>
          </a:p>
          <a:p>
            <a:pPr lvl="0" marL="341312" indent="-339725">
              <a:spcBef>
                <a:spcPts val="3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800"/>
            </a:pPr>
            <a:r>
              <a:rPr sz="1400">
                <a:latin typeface="Monaco"/>
                <a:ea typeface="Monaco"/>
                <a:cs typeface="Monaco"/>
                <a:sym typeface="Monaco"/>
              </a:rPr>
              <a:t>0000000140001029  call       func (0140001000h)  </a:t>
            </a:r>
            <a:endParaRPr sz="1400">
              <a:latin typeface="Monaco"/>
              <a:ea typeface="Monaco"/>
              <a:cs typeface="Monaco"/>
              <a:sym typeface="Monaco"/>
            </a:endParaRPr>
          </a:p>
          <a:p>
            <a:pPr lvl="0" marL="341312" indent="-339725">
              <a:spcBef>
                <a:spcPts val="3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800"/>
            </a:pPr>
            <a:r>
              <a:rPr sz="1400">
                <a:latin typeface="Monaco"/>
                <a:ea typeface="Monaco"/>
                <a:cs typeface="Monaco"/>
                <a:sym typeface="Monaco"/>
              </a:rPr>
              <a:t>000000014000102E  add        rsp,28h  </a:t>
            </a:r>
            <a:endParaRPr sz="1400">
              <a:latin typeface="Monaco"/>
              <a:ea typeface="Monaco"/>
              <a:cs typeface="Monaco"/>
              <a:sym typeface="Monaco"/>
            </a:endParaRPr>
          </a:p>
          <a:p>
            <a:pPr lvl="0" marL="341312" indent="-339725">
              <a:spcBef>
                <a:spcPts val="3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800"/>
            </a:pPr>
            <a:r>
              <a:rPr sz="1400">
                <a:latin typeface="Monaco"/>
                <a:ea typeface="Monaco"/>
                <a:cs typeface="Monaco"/>
                <a:sym typeface="Monaco"/>
              </a:rPr>
              <a:t>0000000140001032  ret  </a:t>
            </a:r>
          </a:p>
        </p:txBody>
      </p:sp>
      <p:sp>
        <p:nvSpPr>
          <p:cNvPr id="45" name="Shape 45"/>
          <p:cNvSpPr/>
          <p:nvPr/>
        </p:nvSpPr>
        <p:spPr>
          <a:xfrm>
            <a:off x="-6220" y="1155136"/>
            <a:ext cx="9156439" cy="1455645"/>
          </a:xfrm>
          <a:prstGeom prst="rect">
            <a:avLst/>
          </a:prstGeom>
          <a:ln w="12700">
            <a:miter lim="400000"/>
          </a:ln>
          <a:extLst>
            <a:ext uri="{C572A759-6A51-4108-AA02-DFA0A04FC94B}">
              <ma14:wrappingTextBoxFlag xmlns:ma14="http://schemas.microsoft.com/office/mac/drawingml/2011/main" val="1"/>
            </a:ext>
          </a:extLst>
        </p:spPr>
        <p:txBody>
          <a:bodyPr lIns="46799" tIns="46799" rIns="46799" bIns="46799" anchor="ctr">
            <a:spAutoFit/>
          </a:bodyPr>
          <a:lstStyle/>
          <a:p>
            <a:pPr lvl="0" marL="228600" indent="-228600">
              <a:buSzPct val="100000"/>
              <a:buChar char="•"/>
              <a:tabLst>
                <a:tab pos="914400" algn="l"/>
                <a:tab pos="1828800" algn="l"/>
                <a:tab pos="2743200" algn="l"/>
                <a:tab pos="3657600" algn="l"/>
                <a:tab pos="4572000" algn="l"/>
                <a:tab pos="5486400" algn="l"/>
                <a:tab pos="6400800" algn="l"/>
                <a:tab pos="7315200" algn="l"/>
                <a:tab pos="8229600" algn="l"/>
                <a:tab pos="9144000" algn="l"/>
                <a:tab pos="10058400" algn="l"/>
              </a:tabLst>
              <a:defRPr sz="1800"/>
            </a:pPr>
            <a:r>
              <a:rPr sz="2300">
                <a:latin typeface="Arial"/>
                <a:ea typeface="Arial"/>
                <a:cs typeface="Arial"/>
                <a:sym typeface="Arial"/>
              </a:rPr>
              <a:t>Something very interesting is going on with the stack!</a:t>
            </a:r>
            <a:endParaRPr sz="2300">
              <a:latin typeface="Arial"/>
              <a:ea typeface="Arial"/>
              <a:cs typeface="Arial"/>
              <a:sym typeface="Arial"/>
            </a:endParaRPr>
          </a:p>
          <a:p>
            <a:pPr lvl="0" marL="228600" indent="-228600">
              <a:buSzPct val="100000"/>
              <a:buChar char="•"/>
              <a:tabLst>
                <a:tab pos="914400" algn="l"/>
                <a:tab pos="1828800" algn="l"/>
                <a:tab pos="2743200" algn="l"/>
                <a:tab pos="3657600" algn="l"/>
                <a:tab pos="4572000" algn="l"/>
                <a:tab pos="5486400" algn="l"/>
                <a:tab pos="6400800" algn="l"/>
                <a:tab pos="7315200" algn="l"/>
                <a:tab pos="8229600" algn="l"/>
                <a:tab pos="9144000" algn="l"/>
                <a:tab pos="10058400" algn="l"/>
              </a:tabLst>
              <a:defRPr sz="1800"/>
            </a:pPr>
            <a:r>
              <a:rPr sz="2300">
                <a:latin typeface="Arial"/>
                <a:ea typeface="Arial"/>
                <a:cs typeface="Arial"/>
                <a:sym typeface="Arial"/>
              </a:rPr>
              <a:t>The value which is passed in a register is then still being stored on the stack…doesn’t that kind of defeat the speed benefit of passing in registers?</a:t>
            </a:r>
          </a:p>
        </p:txBody>
      </p:sp>
    </p:spTree>
  </p:cSld>
  <p:clrMapOvr>
    <a:masterClrMapping/>
  </p:clrMapOvr>
  <p:transition spd="med" advClick="1"/>
</p:sld>
</file>

<file path=ppt/slides/slide6.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47" name="Shape 47"/>
          <p:cNvSpPr/>
          <p:nvPr/>
        </p:nvSpPr>
        <p:spPr>
          <a:xfrm>
            <a:off x="685800" y="-56876"/>
            <a:ext cx="7772400" cy="621752"/>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lgn="ctr">
              <a:tabLst>
                <a:tab pos="914400" algn="l"/>
                <a:tab pos="1828800" algn="l"/>
                <a:tab pos="2743200" algn="l"/>
                <a:tab pos="3657600" algn="l"/>
                <a:tab pos="4572000" algn="l"/>
                <a:tab pos="5486400" algn="l"/>
                <a:tab pos="6400800" algn="l"/>
                <a:tab pos="7315200" algn="l"/>
                <a:tab pos="8229600" algn="l"/>
                <a:tab pos="9144000" algn="l"/>
                <a:tab pos="10058400" algn="l"/>
              </a:tabLst>
              <a:defRPr sz="3800">
                <a:latin typeface="Arial"/>
                <a:ea typeface="Arial"/>
                <a:cs typeface="Arial"/>
                <a:sym typeface="Arial"/>
              </a:defRPr>
            </a:lvl1pPr>
          </a:lstStyle>
          <a:p>
            <a:pPr lvl="0">
              <a:defRPr sz="1800"/>
            </a:pPr>
            <a:r>
              <a:rPr sz="3800"/>
              <a:t>SpecialMaths.c</a:t>
            </a:r>
          </a:p>
        </p:txBody>
      </p:sp>
      <p:sp>
        <p:nvSpPr>
          <p:cNvPr id="48" name="Shape 48"/>
          <p:cNvSpPr/>
          <p:nvPr/>
        </p:nvSpPr>
        <p:spPr>
          <a:xfrm>
            <a:off x="-7746" y="1355725"/>
            <a:ext cx="7232415" cy="2129991"/>
          </a:xfrm>
          <a:prstGeom prst="rect">
            <a:avLst/>
          </a:prstGeom>
          <a:ln w="12700">
            <a:miter lim="400000"/>
          </a:ln>
          <a:extLst>
            <a:ext uri="{C572A759-6A51-4108-AA02-DFA0A04FC94B}">
              <ma14:wrappingTextBoxFlag xmlns:ma14="http://schemas.microsoft.com/office/mac/drawingml/2011/main" val="1"/>
            </a:ext>
          </a:extLst>
        </p:spPr>
        <p:txBody>
          <a:bodyPr wrap="none" lIns="46799" tIns="46799" rIns="46799" bIns="46799">
            <a:spAutoFit/>
          </a:bodyPr>
          <a:lstStyle/>
          <a:p>
            <a:pPr lvl="0">
              <a:tabLst>
                <a:tab pos="914400" algn="l"/>
                <a:tab pos="1828800" algn="l"/>
                <a:tab pos="2743200" algn="l"/>
                <a:tab pos="3657600" algn="l"/>
                <a:tab pos="4572000" algn="l"/>
                <a:tab pos="5486400" algn="l"/>
                <a:tab pos="6400800" algn="l"/>
                <a:tab pos="7315200" algn="l"/>
                <a:tab pos="8229600" algn="l"/>
                <a:tab pos="9144000" algn="l"/>
                <a:tab pos="10058400" algn="l"/>
              </a:tabLst>
              <a:defRPr sz="1800"/>
            </a:pPr>
            <a:r>
              <a:rPr sz="2000">
                <a:latin typeface="Arial"/>
                <a:ea typeface="Arial"/>
                <a:cs typeface="Arial"/>
                <a:sym typeface="Arial"/>
              </a:rPr>
              <a:t>#include &lt;stdlib.h&gt;</a:t>
            </a:r>
            <a:endParaRPr sz="2000">
              <a:latin typeface="Arial"/>
              <a:ea typeface="Arial"/>
              <a:cs typeface="Arial"/>
              <a:sym typeface="Arial"/>
            </a:endParaRPr>
          </a:p>
          <a:p>
            <a:pPr lvl="0">
              <a:tabLst>
                <a:tab pos="914400" algn="l"/>
                <a:tab pos="1828800" algn="l"/>
                <a:tab pos="2743200" algn="l"/>
                <a:tab pos="3657600" algn="l"/>
                <a:tab pos="4572000" algn="l"/>
                <a:tab pos="5486400" algn="l"/>
                <a:tab pos="6400800" algn="l"/>
                <a:tab pos="7315200" algn="l"/>
                <a:tab pos="8229600" algn="l"/>
                <a:tab pos="9144000" algn="l"/>
                <a:tab pos="10058400" algn="l"/>
              </a:tabLst>
              <a:defRPr sz="1800"/>
            </a:pPr>
            <a:r>
              <a:rPr sz="2000">
                <a:latin typeface="Arial"/>
                <a:ea typeface="Arial"/>
                <a:cs typeface="Arial"/>
                <a:sym typeface="Arial"/>
              </a:rPr>
              <a:t>int main(int argc, char ** argv){</a:t>
            </a:r>
            <a:endParaRPr sz="2000">
              <a:latin typeface="Arial"/>
              <a:ea typeface="Arial"/>
              <a:cs typeface="Arial"/>
              <a:sym typeface="Arial"/>
            </a:endParaRPr>
          </a:p>
          <a:p>
            <a:pPr lvl="0">
              <a:tabLst>
                <a:tab pos="914400" algn="l"/>
                <a:tab pos="1828800" algn="l"/>
                <a:tab pos="2743200" algn="l"/>
                <a:tab pos="3657600" algn="l"/>
                <a:tab pos="4572000" algn="l"/>
                <a:tab pos="5486400" algn="l"/>
                <a:tab pos="6400800" algn="l"/>
                <a:tab pos="7315200" algn="l"/>
                <a:tab pos="8229600" algn="l"/>
                <a:tab pos="9144000" algn="l"/>
                <a:tab pos="10058400" algn="l"/>
              </a:tabLst>
              <a:defRPr sz="1800"/>
            </a:pPr>
            <a:r>
              <a:rPr sz="2000">
                <a:latin typeface="Arial"/>
                <a:ea typeface="Arial"/>
                <a:cs typeface="Arial"/>
                <a:sym typeface="Arial"/>
              </a:rPr>
              <a:t>	int a;</a:t>
            </a:r>
            <a:endParaRPr sz="2000">
              <a:latin typeface="Arial"/>
              <a:ea typeface="Arial"/>
              <a:cs typeface="Arial"/>
              <a:sym typeface="Arial"/>
            </a:endParaRPr>
          </a:p>
          <a:p>
            <a:pPr lvl="0">
              <a:tabLst>
                <a:tab pos="914400" algn="l"/>
                <a:tab pos="1828800" algn="l"/>
                <a:tab pos="2743200" algn="l"/>
                <a:tab pos="3657600" algn="l"/>
                <a:tab pos="4572000" algn="l"/>
                <a:tab pos="5486400" algn="l"/>
                <a:tab pos="6400800" algn="l"/>
                <a:tab pos="7315200" algn="l"/>
                <a:tab pos="8229600" algn="l"/>
                <a:tab pos="9144000" algn="l"/>
                <a:tab pos="10058400" algn="l"/>
              </a:tabLst>
              <a:defRPr sz="1800"/>
            </a:pPr>
            <a:r>
              <a:rPr sz="2000">
                <a:latin typeface="Arial"/>
                <a:ea typeface="Arial"/>
                <a:cs typeface="Arial"/>
                <a:sym typeface="Arial"/>
              </a:rPr>
              <a:t>	//reminder: atoi() converts an ASCII string to an integer</a:t>
            </a:r>
            <a:endParaRPr sz="2000">
              <a:latin typeface="Arial"/>
              <a:ea typeface="Arial"/>
              <a:cs typeface="Arial"/>
              <a:sym typeface="Arial"/>
            </a:endParaRPr>
          </a:p>
          <a:p>
            <a:pPr lvl="0">
              <a:tabLst>
                <a:tab pos="914400" algn="l"/>
                <a:tab pos="1828800" algn="l"/>
                <a:tab pos="2743200" algn="l"/>
                <a:tab pos="3657600" algn="l"/>
                <a:tab pos="4572000" algn="l"/>
                <a:tab pos="5486400" algn="l"/>
                <a:tab pos="6400800" algn="l"/>
                <a:tab pos="7315200" algn="l"/>
                <a:tab pos="8229600" algn="l"/>
                <a:tab pos="9144000" algn="l"/>
                <a:tab pos="10058400" algn="l"/>
              </a:tabLst>
              <a:defRPr sz="1800"/>
            </a:pPr>
            <a:r>
              <a:rPr sz="2000">
                <a:latin typeface="Arial"/>
                <a:ea typeface="Arial"/>
                <a:cs typeface="Arial"/>
                <a:sym typeface="Arial"/>
              </a:rPr>
              <a:t>	a = atoi(argv[1]);</a:t>
            </a:r>
            <a:endParaRPr sz="2000">
              <a:latin typeface="Arial"/>
              <a:ea typeface="Arial"/>
              <a:cs typeface="Arial"/>
              <a:sym typeface="Arial"/>
            </a:endParaRPr>
          </a:p>
          <a:p>
            <a:pPr lvl="0">
              <a:tabLst>
                <a:tab pos="914400" algn="l"/>
                <a:tab pos="1828800" algn="l"/>
                <a:tab pos="2743200" algn="l"/>
                <a:tab pos="3657600" algn="l"/>
                <a:tab pos="4572000" algn="l"/>
                <a:tab pos="5486400" algn="l"/>
                <a:tab pos="6400800" algn="l"/>
                <a:tab pos="7315200" algn="l"/>
                <a:tab pos="8229600" algn="l"/>
                <a:tab pos="9144000" algn="l"/>
                <a:tab pos="10058400" algn="l"/>
              </a:tabLst>
              <a:defRPr sz="1800"/>
            </a:pPr>
            <a:r>
              <a:rPr sz="2000">
                <a:latin typeface="Arial"/>
                <a:ea typeface="Arial"/>
                <a:cs typeface="Arial"/>
                <a:sym typeface="Arial"/>
              </a:rPr>
              <a:t>	return 2*argc + a;</a:t>
            </a:r>
            <a:endParaRPr sz="2000">
              <a:latin typeface="Arial"/>
              <a:ea typeface="Arial"/>
              <a:cs typeface="Arial"/>
              <a:sym typeface="Arial"/>
            </a:endParaRPr>
          </a:p>
          <a:p>
            <a:pPr lvl="0">
              <a:tabLst>
                <a:tab pos="914400" algn="l"/>
                <a:tab pos="1828800" algn="l"/>
                <a:tab pos="2743200" algn="l"/>
                <a:tab pos="3657600" algn="l"/>
                <a:tab pos="4572000" algn="l"/>
                <a:tab pos="5486400" algn="l"/>
                <a:tab pos="6400800" algn="l"/>
                <a:tab pos="7315200" algn="l"/>
                <a:tab pos="8229600" algn="l"/>
                <a:tab pos="9144000" algn="l"/>
                <a:tab pos="10058400" algn="l"/>
              </a:tabLst>
              <a:defRPr sz="1800"/>
            </a:pPr>
            <a:r>
              <a:rPr sz="2000">
                <a:latin typeface="Arial"/>
                <a:ea typeface="Arial"/>
                <a:cs typeface="Arial"/>
                <a:sym typeface="Arial"/>
              </a:rPr>
              <a:t>}</a:t>
            </a:r>
          </a:p>
        </p:txBody>
      </p:sp>
      <p:sp>
        <p:nvSpPr>
          <p:cNvPr id="49" name="Shape 49"/>
          <p:cNvSpPr/>
          <p:nvPr/>
        </p:nvSpPr>
        <p:spPr>
          <a:xfrm>
            <a:off x="-6219" y="432640"/>
            <a:ext cx="9156439" cy="769845"/>
          </a:xfrm>
          <a:prstGeom prst="rect">
            <a:avLst/>
          </a:prstGeom>
          <a:ln w="12700">
            <a:miter lim="400000"/>
          </a:ln>
          <a:extLst>
            <a:ext uri="{C572A759-6A51-4108-AA02-DFA0A04FC94B}">
              <ma14:wrappingTextBoxFlag xmlns:ma14="http://schemas.microsoft.com/office/mac/drawingml/2011/main" val="1"/>
            </a:ext>
          </a:extLst>
        </p:spPr>
        <p:txBody>
          <a:bodyPr lIns="46799" tIns="46799" rIns="46799" bIns="46799" anchor="ctr">
            <a:spAutoFit/>
          </a:bodyPr>
          <a:lstStyle/>
          <a:p>
            <a:pPr lvl="0" algn="ctr">
              <a:tabLst>
                <a:tab pos="914400" algn="l"/>
                <a:tab pos="1828800" algn="l"/>
                <a:tab pos="2743200" algn="l"/>
                <a:tab pos="3657600" algn="l"/>
                <a:tab pos="4572000" algn="l"/>
                <a:tab pos="5486400" algn="l"/>
                <a:tab pos="6400800" algn="l"/>
                <a:tab pos="7315200" algn="l"/>
                <a:tab pos="8229600" algn="l"/>
                <a:tab pos="9144000" algn="l"/>
                <a:tab pos="10058400" algn="l"/>
              </a:tabLst>
              <a:defRPr sz="1800"/>
            </a:pPr>
            <a:r>
              <a:rPr sz="2300">
                <a:latin typeface="Arial"/>
                <a:ea typeface="Arial"/>
                <a:cs typeface="Arial"/>
                <a:sym typeface="Arial"/>
              </a:rPr>
              <a:t>W</a:t>
            </a:r>
            <a:r>
              <a:rPr sz="2300">
                <a:latin typeface="Arial"/>
                <a:ea typeface="Arial"/>
                <a:cs typeface="Arial"/>
                <a:sym typeface="Arial"/>
              </a:rPr>
              <a:t>ith command line arguments, 2 function parameters, and special maths known to generate particular asm as a teachable moment :)</a:t>
            </a:r>
          </a:p>
        </p:txBody>
      </p:sp>
      <p:sp>
        <p:nvSpPr>
          <p:cNvPr id="50" name="Shape 50"/>
          <p:cNvSpPr/>
          <p:nvPr/>
        </p:nvSpPr>
        <p:spPr>
          <a:xfrm>
            <a:off x="3400921" y="2614162"/>
            <a:ext cx="6072287" cy="4231655"/>
          </a:xfrm>
          <a:prstGeom prst="rect">
            <a:avLst/>
          </a:prstGeom>
          <a:ln w="12700">
            <a:miter lim="400000"/>
          </a:ln>
          <a:extLst>
            <a:ext uri="{C572A759-6A51-4108-AA02-DFA0A04FC94B}">
              <ma14:wrappingTextBoxFlag xmlns:ma14="http://schemas.microsoft.com/office/mac/drawingml/2011/main" val="1"/>
            </a:ext>
          </a:extLst>
        </p:spPr>
        <p:txBody>
          <a:bodyPr lIns="46799" tIns="46799" rIns="46799" bIns="46799">
            <a:spAutoFit/>
          </a:bodyPr>
          <a:lstStyle/>
          <a:p>
            <a:pPr lvl="0" marL="341312" indent="-339725">
              <a:spcBef>
                <a:spcPts val="3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800"/>
            </a:pPr>
            <a:r>
              <a:rPr sz="1400">
                <a:latin typeface="Monaco"/>
                <a:ea typeface="Monaco"/>
                <a:cs typeface="Monaco"/>
                <a:sym typeface="Monaco"/>
              </a:rPr>
              <a:t>main:</a:t>
            </a:r>
            <a:endParaRPr sz="1400">
              <a:latin typeface="Monaco"/>
              <a:ea typeface="Monaco"/>
              <a:cs typeface="Monaco"/>
              <a:sym typeface="Monaco"/>
            </a:endParaRPr>
          </a:p>
          <a:p>
            <a:pPr lvl="0" marL="341312" indent="-339725">
              <a:spcBef>
                <a:spcPts val="3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800"/>
            </a:pPr>
            <a:r>
              <a:rPr sz="1400">
                <a:latin typeface="Monaco"/>
                <a:ea typeface="Monaco"/>
                <a:cs typeface="Monaco"/>
                <a:sym typeface="Monaco"/>
              </a:rPr>
              <a:t>0000000140001000  mov         qword ptr [rsp+10h],rdx  </a:t>
            </a:r>
            <a:endParaRPr sz="1400">
              <a:latin typeface="Monaco"/>
              <a:ea typeface="Monaco"/>
              <a:cs typeface="Monaco"/>
              <a:sym typeface="Monaco"/>
            </a:endParaRPr>
          </a:p>
          <a:p>
            <a:pPr lvl="0" marL="341312" indent="-339725">
              <a:spcBef>
                <a:spcPts val="3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800"/>
            </a:pPr>
            <a:r>
              <a:rPr sz="1400">
                <a:latin typeface="Monaco"/>
                <a:ea typeface="Monaco"/>
                <a:cs typeface="Monaco"/>
                <a:sym typeface="Monaco"/>
              </a:rPr>
              <a:t>0000000140001005  mov         dword ptr [rsp+8],ecx  </a:t>
            </a:r>
            <a:endParaRPr sz="1400">
              <a:latin typeface="Monaco"/>
              <a:ea typeface="Monaco"/>
              <a:cs typeface="Monaco"/>
              <a:sym typeface="Monaco"/>
            </a:endParaRPr>
          </a:p>
          <a:p>
            <a:pPr lvl="0" marL="341312" indent="-339725">
              <a:spcBef>
                <a:spcPts val="3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800"/>
            </a:pPr>
            <a:r>
              <a:rPr sz="1400">
                <a:latin typeface="Monaco"/>
                <a:ea typeface="Monaco"/>
                <a:cs typeface="Monaco"/>
                <a:sym typeface="Monaco"/>
              </a:rPr>
              <a:t>0000000140001009  sub         rsp,38h  </a:t>
            </a:r>
            <a:endParaRPr sz="1400">
              <a:latin typeface="Monaco"/>
              <a:ea typeface="Monaco"/>
              <a:cs typeface="Monaco"/>
              <a:sym typeface="Monaco"/>
            </a:endParaRPr>
          </a:p>
          <a:p>
            <a:pPr lvl="0" marL="341312" indent="-339725">
              <a:spcBef>
                <a:spcPts val="3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800"/>
            </a:pPr>
            <a:r>
              <a:rPr sz="1400">
                <a:latin typeface="Monaco"/>
                <a:ea typeface="Monaco"/>
                <a:cs typeface="Monaco"/>
                <a:sym typeface="Monaco"/>
              </a:rPr>
              <a:t>000000014000100D  mov         eax,8  </a:t>
            </a:r>
            <a:endParaRPr sz="1400">
              <a:latin typeface="Monaco"/>
              <a:ea typeface="Monaco"/>
              <a:cs typeface="Monaco"/>
              <a:sym typeface="Monaco"/>
            </a:endParaRPr>
          </a:p>
          <a:p>
            <a:pPr lvl="0" marL="341312" indent="-339725">
              <a:spcBef>
                <a:spcPts val="3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800"/>
            </a:pPr>
            <a:r>
              <a:rPr sz="1400">
                <a:latin typeface="Monaco"/>
                <a:ea typeface="Monaco"/>
                <a:cs typeface="Monaco"/>
                <a:sym typeface="Monaco"/>
              </a:rPr>
              <a:t>0000000140001012  imul        rax,rax,1  </a:t>
            </a:r>
            <a:endParaRPr sz="1400">
              <a:latin typeface="Monaco"/>
              <a:ea typeface="Monaco"/>
              <a:cs typeface="Monaco"/>
              <a:sym typeface="Monaco"/>
            </a:endParaRPr>
          </a:p>
          <a:p>
            <a:pPr lvl="0" marL="341312" indent="-339725">
              <a:spcBef>
                <a:spcPts val="3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800"/>
            </a:pPr>
            <a:r>
              <a:rPr sz="1400">
                <a:latin typeface="Monaco"/>
                <a:ea typeface="Monaco"/>
                <a:cs typeface="Monaco"/>
                <a:sym typeface="Monaco"/>
              </a:rPr>
              <a:t>0000000140001016  mov         rcx,qword ptr [rsp+48h]  </a:t>
            </a:r>
            <a:endParaRPr sz="1400">
              <a:latin typeface="Monaco"/>
              <a:ea typeface="Monaco"/>
              <a:cs typeface="Monaco"/>
              <a:sym typeface="Monaco"/>
            </a:endParaRPr>
          </a:p>
          <a:p>
            <a:pPr lvl="0" marL="341312" indent="-339725">
              <a:spcBef>
                <a:spcPts val="3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800"/>
            </a:pPr>
            <a:r>
              <a:rPr sz="1400">
                <a:latin typeface="Monaco"/>
                <a:ea typeface="Monaco"/>
                <a:cs typeface="Monaco"/>
                <a:sym typeface="Monaco"/>
              </a:rPr>
              <a:t>000000014000101B  mov         rcx,qword ptr [rcx+rax]  </a:t>
            </a:r>
            <a:endParaRPr sz="1400">
              <a:latin typeface="Monaco"/>
              <a:ea typeface="Monaco"/>
              <a:cs typeface="Monaco"/>
              <a:sym typeface="Monaco"/>
            </a:endParaRPr>
          </a:p>
          <a:p>
            <a:pPr lvl="0" marL="341312" indent="-339725">
              <a:spcBef>
                <a:spcPts val="3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800"/>
            </a:pPr>
            <a:r>
              <a:rPr sz="1400">
                <a:latin typeface="Monaco"/>
                <a:ea typeface="Monaco"/>
                <a:cs typeface="Monaco"/>
                <a:sym typeface="Monaco"/>
              </a:rPr>
              <a:t>000000014000101F  call        qword ptr [400020F8h]  </a:t>
            </a:r>
            <a:endParaRPr sz="1400">
              <a:latin typeface="Monaco"/>
              <a:ea typeface="Monaco"/>
              <a:cs typeface="Monaco"/>
              <a:sym typeface="Monaco"/>
            </a:endParaRPr>
          </a:p>
          <a:p>
            <a:pPr lvl="0" marL="341312" indent="-339725">
              <a:spcBef>
                <a:spcPts val="3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800"/>
            </a:pPr>
            <a:r>
              <a:rPr sz="1400">
                <a:latin typeface="Monaco"/>
                <a:ea typeface="Monaco"/>
                <a:cs typeface="Monaco"/>
                <a:sym typeface="Monaco"/>
              </a:rPr>
              <a:t>0000000140001025  mov         dword ptr [rsp+20h],eax  </a:t>
            </a:r>
            <a:endParaRPr sz="1400">
              <a:latin typeface="Monaco"/>
              <a:ea typeface="Monaco"/>
              <a:cs typeface="Monaco"/>
              <a:sym typeface="Monaco"/>
            </a:endParaRPr>
          </a:p>
          <a:p>
            <a:pPr lvl="0" marL="341312" indent="-339725">
              <a:spcBef>
                <a:spcPts val="3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800"/>
            </a:pPr>
            <a:r>
              <a:rPr sz="1400">
                <a:latin typeface="Monaco"/>
                <a:ea typeface="Monaco"/>
                <a:cs typeface="Monaco"/>
                <a:sym typeface="Monaco"/>
              </a:rPr>
              <a:t>0000000140001029  mov         eax,dword ptr [rsp+20h]  </a:t>
            </a:r>
            <a:endParaRPr sz="1400">
              <a:latin typeface="Monaco"/>
              <a:ea typeface="Monaco"/>
              <a:cs typeface="Monaco"/>
              <a:sym typeface="Monaco"/>
            </a:endParaRPr>
          </a:p>
          <a:p>
            <a:pPr lvl="0" marL="341312" indent="-339725">
              <a:spcBef>
                <a:spcPts val="3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800"/>
            </a:pPr>
            <a:r>
              <a:rPr sz="1400">
                <a:latin typeface="Monaco"/>
                <a:ea typeface="Monaco"/>
                <a:cs typeface="Monaco"/>
                <a:sym typeface="Monaco"/>
              </a:rPr>
              <a:t>000000014000102D  mov         ecx,dword ptr [rsp+40h]  </a:t>
            </a:r>
            <a:endParaRPr sz="1400">
              <a:latin typeface="Monaco"/>
              <a:ea typeface="Monaco"/>
              <a:cs typeface="Monaco"/>
              <a:sym typeface="Monaco"/>
            </a:endParaRPr>
          </a:p>
          <a:p>
            <a:pPr lvl="0" marL="341312" indent="-339725">
              <a:spcBef>
                <a:spcPts val="3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800"/>
            </a:pPr>
            <a:r>
              <a:rPr sz="1400">
                <a:solidFill>
                  <a:srgbClr val="FF2600"/>
                </a:solidFill>
                <a:latin typeface="Monaco"/>
                <a:ea typeface="Monaco"/>
                <a:cs typeface="Monaco"/>
                <a:sym typeface="Monaco"/>
              </a:rPr>
              <a:t>0000000140001031  lea         eax,[rax+rcx*2]  </a:t>
            </a:r>
            <a:endParaRPr sz="1400">
              <a:solidFill>
                <a:srgbClr val="FF2600"/>
              </a:solidFill>
              <a:latin typeface="Monaco"/>
              <a:ea typeface="Monaco"/>
              <a:cs typeface="Monaco"/>
              <a:sym typeface="Monaco"/>
            </a:endParaRPr>
          </a:p>
          <a:p>
            <a:pPr lvl="0" marL="341312" indent="-339725">
              <a:spcBef>
                <a:spcPts val="3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800"/>
            </a:pPr>
            <a:r>
              <a:rPr sz="1400">
                <a:latin typeface="Monaco"/>
                <a:ea typeface="Monaco"/>
                <a:cs typeface="Monaco"/>
                <a:sym typeface="Monaco"/>
              </a:rPr>
              <a:t>0000000140001034  add         rsp,38h  </a:t>
            </a:r>
            <a:endParaRPr sz="1400">
              <a:latin typeface="Monaco"/>
              <a:ea typeface="Monaco"/>
              <a:cs typeface="Monaco"/>
              <a:sym typeface="Monaco"/>
            </a:endParaRPr>
          </a:p>
          <a:p>
            <a:pPr lvl="0" marL="341312" indent="-339725">
              <a:spcBef>
                <a:spcPts val="3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800"/>
            </a:pPr>
            <a:r>
              <a:rPr sz="1400">
                <a:latin typeface="Monaco"/>
                <a:ea typeface="Monaco"/>
                <a:cs typeface="Monaco"/>
                <a:sym typeface="Monaco"/>
              </a:rPr>
              <a:t>0000000140001038  ret  </a:t>
            </a:r>
          </a:p>
        </p:txBody>
      </p:sp>
      <p:pic>
        <p:nvPicPr>
          <p:cNvPr id="51" name="pasted-image.pdf"/>
          <p:cNvPicPr/>
          <p:nvPr/>
        </p:nvPicPr>
        <p:blipFill>
          <a:blip r:embed="rId2">
            <a:extLst/>
          </a:blip>
          <a:stretch>
            <a:fillRect/>
          </a:stretch>
        </p:blipFill>
        <p:spPr>
          <a:xfrm>
            <a:off x="3035300" y="5875020"/>
            <a:ext cx="431800" cy="431801"/>
          </a:xfrm>
          <a:prstGeom prst="rect">
            <a:avLst/>
          </a:prstGeom>
          <a:ln w="12700">
            <a:miter lim="400000"/>
          </a:ln>
        </p:spPr>
      </p:pic>
    </p:spTree>
  </p:cSld>
  <p:clrMapOvr>
    <a:masterClrMapping/>
  </p:clrMapOvr>
  <p:transition spd="med" advClick="1"/>
</p:sld>
</file>

<file path=ppt/slides/slide7.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pic>
        <p:nvPicPr>
          <p:cNvPr id="53" name="pasted-image.png"/>
          <p:cNvPicPr/>
          <p:nvPr/>
        </p:nvPicPr>
        <p:blipFill>
          <a:blip r:embed="rId2">
            <a:extLst/>
          </a:blip>
          <a:stretch>
            <a:fillRect/>
          </a:stretch>
        </p:blipFill>
        <p:spPr>
          <a:xfrm>
            <a:off x="0" y="355729"/>
            <a:ext cx="9144000" cy="6146542"/>
          </a:xfrm>
          <a:prstGeom prst="rect">
            <a:avLst/>
          </a:prstGeom>
          <a:ln w="12700">
            <a:miter lim="400000"/>
          </a:ln>
        </p:spPr>
      </p:pic>
      <p:sp>
        <p:nvSpPr>
          <p:cNvPr id="54" name="Shape 54"/>
          <p:cNvSpPr/>
          <p:nvPr/>
        </p:nvSpPr>
        <p:spPr>
          <a:xfrm>
            <a:off x="2527300" y="1967451"/>
            <a:ext cx="3339555" cy="252824"/>
          </a:xfrm>
          <a:prstGeom prst="rect">
            <a:avLst/>
          </a:prstGeom>
          <a:solidFill>
            <a:srgbClr val="BBE0E3">
              <a:alpha val="0"/>
            </a:srgbClr>
          </a:solidFill>
          <a:ln w="38160">
            <a:solidFill>
              <a:srgbClr val="FF0000"/>
            </a:solidFill>
            <a:miter/>
          </a:ln>
        </p:spPr>
        <p:txBody>
          <a:bodyPr lIns="0" tIns="0" rIns="0" bIns="0" anchor="ctr"/>
          <a:lstStyle/>
          <a:p>
            <a:pPr lvl="0">
              <a:defRPr>
                <a:latin typeface="Arial"/>
                <a:ea typeface="Arial"/>
                <a:cs typeface="Arial"/>
                <a:sym typeface="Arial"/>
              </a:defRPr>
            </a:pPr>
          </a:p>
        </p:txBody>
      </p:sp>
      <p:sp>
        <p:nvSpPr>
          <p:cNvPr id="55" name="Shape 55"/>
          <p:cNvSpPr/>
          <p:nvPr/>
        </p:nvSpPr>
        <p:spPr>
          <a:xfrm>
            <a:off x="2286000" y="0"/>
            <a:ext cx="4562066" cy="439229"/>
          </a:xfrm>
          <a:prstGeom prst="rect">
            <a:avLst/>
          </a:prstGeom>
          <a:ln w="12700">
            <a:miter lim="400000"/>
          </a:ln>
          <a:extLst>
            <a:ext uri="{C572A759-6A51-4108-AA02-DFA0A04FC94B}">
              <ma14:wrappingTextBoxFlag xmlns:ma14="http://schemas.microsoft.com/office/mac/drawingml/2011/main" val="1"/>
            </a:ext>
          </a:extLst>
        </p:spPr>
        <p:txBody>
          <a:bodyPr wrap="none" lIns="46799" tIns="46799" rIns="46799" bIns="46799">
            <a:spAutoFit/>
          </a:bodyPr>
          <a:lstStyle>
            <a:lvl1pPr>
              <a:tabLst>
                <a:tab pos="914400" algn="l"/>
                <a:tab pos="1828800" algn="l"/>
                <a:tab pos="2743200" algn="l"/>
                <a:tab pos="3657600" algn="l"/>
                <a:tab pos="4572000" algn="l"/>
                <a:tab pos="5486400" algn="l"/>
                <a:tab pos="6400800" algn="l"/>
                <a:tab pos="7315200" algn="l"/>
                <a:tab pos="8229600" algn="l"/>
                <a:tab pos="9144000" algn="l"/>
                <a:tab pos="10058400" algn="l"/>
              </a:tabLst>
              <a:defRPr>
                <a:latin typeface="Arial"/>
                <a:ea typeface="Arial"/>
                <a:cs typeface="Arial"/>
                <a:sym typeface="Arial"/>
              </a:defRPr>
            </a:lvl1pPr>
          </a:lstStyle>
          <a:p>
            <a:pPr lvl="0">
              <a:defRPr sz="1800"/>
            </a:pPr>
            <a:r>
              <a:rPr sz="2400"/>
              <a:t>Setting command line arguments</a:t>
            </a:r>
          </a:p>
        </p:txBody>
      </p:sp>
    </p:spTree>
  </p:cSld>
  <p:clrMapOvr>
    <a:masterClrMapping/>
  </p:clrMapOvr>
  <p:transition spd="med" advClick="1"/>
</p:sld>
</file>

<file path=ppt/slides/slide8.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57" name="Shape 57"/>
          <p:cNvSpPr/>
          <p:nvPr/>
        </p:nvSpPr>
        <p:spPr>
          <a:xfrm>
            <a:off x="685800" y="-23880"/>
            <a:ext cx="7772400" cy="1343160"/>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lgn="ctr">
              <a:tabLst>
                <a:tab pos="914400" algn="l"/>
                <a:tab pos="1828800" algn="l"/>
                <a:tab pos="2743200" algn="l"/>
                <a:tab pos="3657600" algn="l"/>
                <a:tab pos="4572000" algn="l"/>
                <a:tab pos="5486400" algn="l"/>
                <a:tab pos="6400800" algn="l"/>
                <a:tab pos="7315200" algn="l"/>
                <a:tab pos="8229600" algn="l"/>
                <a:tab pos="9144000" algn="l"/>
                <a:tab pos="10058400" algn="l"/>
              </a:tabLst>
              <a:defRPr sz="4400">
                <a:latin typeface="Arial"/>
                <a:ea typeface="Arial"/>
                <a:cs typeface="Arial"/>
                <a:sym typeface="Arial"/>
              </a:defRPr>
            </a:lvl1pPr>
          </a:lstStyle>
          <a:p>
            <a:pPr lvl="0">
              <a:defRPr sz="1800"/>
            </a:pPr>
            <a:r>
              <a:rPr sz="4400"/>
              <a:t>“r/mX” Addressing Forms Reminder</a:t>
            </a:r>
          </a:p>
        </p:txBody>
      </p:sp>
      <p:sp>
        <p:nvSpPr>
          <p:cNvPr id="58" name="Shape 58"/>
          <p:cNvSpPr/>
          <p:nvPr/>
        </p:nvSpPr>
        <p:spPr>
          <a:xfrm>
            <a:off x="685800" y="1447800"/>
            <a:ext cx="7772400" cy="3864258"/>
          </a:xfrm>
          <a:prstGeom prst="rect">
            <a:avLst/>
          </a:prstGeom>
          <a:ln w="12700">
            <a:miter lim="400000"/>
          </a:ln>
          <a:extLst>
            <a:ext uri="{C572A759-6A51-4108-AA02-DFA0A04FC94B}">
              <ma14:wrappingTextBoxFlag xmlns:ma14="http://schemas.microsoft.com/office/mac/drawingml/2011/main" val="1"/>
            </a:ext>
          </a:extLst>
        </p:spPr>
        <p:txBody>
          <a:bodyPr lIns="0" tIns="0" rIns="0" bIns="0">
            <a:spAutoFit/>
          </a:bodyPr>
          <a:lstStyle/>
          <a:p>
            <a:pPr lvl="0" marL="284427" indent="-284427">
              <a:lnSpc>
                <a:spcPct val="90000"/>
              </a:lnSpc>
              <a:spcBef>
                <a:spcPts val="500"/>
              </a:spcBef>
              <a:buClr>
                <a:srgbClr val="000000"/>
              </a:buClr>
              <a:buSzPct val="100000"/>
              <a:buFont typeface="Arial"/>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1800"/>
            </a:pPr>
            <a:r>
              <a:rPr sz="2000">
                <a:latin typeface="Arial"/>
                <a:ea typeface="Arial"/>
                <a:cs typeface="Arial"/>
                <a:sym typeface="Arial"/>
              </a:rPr>
              <a:t>Anywhere you see an r/mX it means it could be taking a value either from a register, or a memory address.</a:t>
            </a:r>
            <a:endParaRPr sz="2000">
              <a:latin typeface="Arial"/>
              <a:ea typeface="Arial"/>
              <a:cs typeface="Arial"/>
              <a:sym typeface="Arial"/>
            </a:endParaRPr>
          </a:p>
          <a:p>
            <a:pPr lvl="0" marL="284427" indent="-284427">
              <a:lnSpc>
                <a:spcPct val="90000"/>
              </a:lnSpc>
              <a:spcBef>
                <a:spcPts val="500"/>
              </a:spcBef>
              <a:buClr>
                <a:srgbClr val="000000"/>
              </a:buClr>
              <a:buSzPct val="100000"/>
              <a:buFont typeface="Arial"/>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1800"/>
            </a:pPr>
            <a:r>
              <a:rPr sz="2000">
                <a:latin typeface="Arial"/>
                <a:ea typeface="Arial"/>
                <a:cs typeface="Arial"/>
                <a:sym typeface="Arial"/>
              </a:rPr>
              <a:t>I’m just calling these “r/mX forms” because anywhere you see “r/mX” in the manual, the instruction can be a variation of the below forms.</a:t>
            </a:r>
            <a:endParaRPr sz="2000">
              <a:latin typeface="Arial"/>
              <a:ea typeface="Arial"/>
              <a:cs typeface="Arial"/>
              <a:sym typeface="Arial"/>
            </a:endParaRPr>
          </a:p>
          <a:p>
            <a:pPr lvl="0" marL="284427" indent="-284427">
              <a:lnSpc>
                <a:spcPct val="90000"/>
              </a:lnSpc>
              <a:spcBef>
                <a:spcPts val="500"/>
              </a:spcBef>
              <a:buClr>
                <a:srgbClr val="000000"/>
              </a:buClr>
              <a:buSzPct val="100000"/>
              <a:buFont typeface="Arial"/>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1800"/>
            </a:pPr>
            <a:r>
              <a:rPr sz="2000">
                <a:latin typeface="Arial"/>
                <a:ea typeface="Arial"/>
                <a:cs typeface="Arial"/>
                <a:sym typeface="Arial"/>
              </a:rPr>
              <a:t>In Intel syntax, most of the time square brackets [] means to treat the value within as a memory address, and fetch the value at that address (like dereferencing a pointer)</a:t>
            </a:r>
            <a:endParaRPr sz="2000">
              <a:latin typeface="Arial"/>
              <a:ea typeface="Arial"/>
              <a:cs typeface="Arial"/>
              <a:sym typeface="Arial"/>
            </a:endParaRPr>
          </a:p>
          <a:p>
            <a:pPr lvl="1" marL="670321" indent="-213121">
              <a:lnSpc>
                <a:spcPct val="90000"/>
              </a:lnSpc>
              <a:spcBef>
                <a:spcPts val="400"/>
              </a:spcBef>
              <a:buClr>
                <a:srgbClr val="000000"/>
              </a:buClr>
              <a:buSzPct val="100000"/>
              <a:buFont typeface="Arial"/>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1800"/>
            </a:pPr>
            <a:r>
              <a:rPr>
                <a:latin typeface="Arial"/>
                <a:ea typeface="Arial"/>
                <a:cs typeface="Arial"/>
                <a:sym typeface="Arial"/>
              </a:rPr>
              <a:t>mov rax, rbx </a:t>
            </a:r>
            <a:endParaRPr>
              <a:latin typeface="Arial"/>
              <a:ea typeface="Arial"/>
              <a:cs typeface="Arial"/>
              <a:sym typeface="Arial"/>
            </a:endParaRPr>
          </a:p>
          <a:p>
            <a:pPr lvl="1" marL="670321" indent="-213121">
              <a:lnSpc>
                <a:spcPct val="90000"/>
              </a:lnSpc>
              <a:spcBef>
                <a:spcPts val="400"/>
              </a:spcBef>
              <a:buClr>
                <a:srgbClr val="000000"/>
              </a:buClr>
              <a:buSzPct val="100000"/>
              <a:buFont typeface="Arial"/>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1800"/>
            </a:pPr>
            <a:r>
              <a:rPr>
                <a:latin typeface="Arial"/>
                <a:ea typeface="Arial"/>
                <a:cs typeface="Arial"/>
                <a:sym typeface="Arial"/>
              </a:rPr>
              <a:t>mov rax, [rbx]</a:t>
            </a:r>
            <a:endParaRPr>
              <a:latin typeface="Arial"/>
              <a:ea typeface="Arial"/>
              <a:cs typeface="Arial"/>
              <a:sym typeface="Arial"/>
            </a:endParaRPr>
          </a:p>
          <a:p>
            <a:pPr lvl="1" marL="670321" indent="-213121">
              <a:lnSpc>
                <a:spcPct val="90000"/>
              </a:lnSpc>
              <a:spcBef>
                <a:spcPts val="400"/>
              </a:spcBef>
              <a:buClr>
                <a:srgbClr val="000000"/>
              </a:buClr>
              <a:buSzPct val="100000"/>
              <a:buFont typeface="Arial"/>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1800"/>
            </a:pPr>
            <a:r>
              <a:rPr>
                <a:latin typeface="Arial"/>
                <a:ea typeface="Arial"/>
                <a:cs typeface="Arial"/>
                <a:sym typeface="Arial"/>
              </a:rPr>
              <a:t>mov rax, [rbx+rcx*X] (X=1, 2, 4, 8)</a:t>
            </a:r>
            <a:endParaRPr>
              <a:latin typeface="Arial"/>
              <a:ea typeface="Arial"/>
              <a:cs typeface="Arial"/>
              <a:sym typeface="Arial"/>
            </a:endParaRPr>
          </a:p>
          <a:p>
            <a:pPr lvl="1" marL="670321" indent="-213121">
              <a:lnSpc>
                <a:spcPct val="90000"/>
              </a:lnSpc>
              <a:spcBef>
                <a:spcPts val="400"/>
              </a:spcBef>
              <a:buClr>
                <a:srgbClr val="000000"/>
              </a:buClr>
              <a:buSzPct val="100000"/>
              <a:buFont typeface="Arial"/>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1800"/>
            </a:pPr>
            <a:r>
              <a:rPr>
                <a:latin typeface="Arial"/>
                <a:ea typeface="Arial"/>
                <a:cs typeface="Arial"/>
                <a:sym typeface="Arial"/>
              </a:rPr>
              <a:t>mov rax, [rbx+rcx*X+Y] (Y= one byte, 0-255 or 4 bytes, 0-2^32-1)</a:t>
            </a:r>
            <a:endParaRPr>
              <a:latin typeface="Arial"/>
              <a:ea typeface="Arial"/>
              <a:cs typeface="Arial"/>
              <a:sym typeface="Arial"/>
            </a:endParaRPr>
          </a:p>
          <a:p>
            <a:pPr lvl="0" marL="284427" indent="-284427">
              <a:lnSpc>
                <a:spcPct val="90000"/>
              </a:lnSpc>
              <a:spcBef>
                <a:spcPts val="500"/>
              </a:spcBef>
              <a:buClr>
                <a:srgbClr val="000000"/>
              </a:buClr>
              <a:buSzPct val="100000"/>
              <a:buFont typeface="Arial"/>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1800"/>
            </a:pPr>
            <a:r>
              <a:rPr sz="2000">
                <a:latin typeface="Arial"/>
                <a:ea typeface="Arial"/>
                <a:cs typeface="Arial"/>
                <a:sym typeface="Arial"/>
              </a:rPr>
              <a:t>Most complicated form is: </a:t>
            </a:r>
            <a:r>
              <a:rPr sz="2000">
                <a:latin typeface="Courier New"/>
                <a:ea typeface="Courier New"/>
                <a:cs typeface="Courier New"/>
                <a:sym typeface="Courier New"/>
              </a:rPr>
              <a:t>[base + index*scale + disp]</a:t>
            </a:r>
          </a:p>
        </p:txBody>
      </p:sp>
      <p:sp>
        <p:nvSpPr>
          <p:cNvPr id="59" name="Shape 59"/>
          <p:cNvSpPr/>
          <p:nvPr/>
        </p:nvSpPr>
        <p:spPr>
          <a:xfrm>
            <a:off x="2365375" y="6276975"/>
            <a:ext cx="4048559" cy="544153"/>
          </a:xfrm>
          <a:prstGeom prst="rect">
            <a:avLst/>
          </a:prstGeom>
          <a:ln w="12700">
            <a:miter lim="400000"/>
          </a:ln>
          <a:extLst>
            <a:ext uri="{C572A759-6A51-4108-AA02-DFA0A04FC94B}">
              <ma14:wrappingTextBoxFlag xmlns:ma14="http://schemas.microsoft.com/office/mac/drawingml/2011/main" val="1"/>
            </a:ext>
          </a:extLst>
        </p:spPr>
        <p:txBody>
          <a:bodyPr wrap="none" lIns="46799" tIns="46799" rIns="46799" bIns="46799">
            <a:spAutoFit/>
          </a:bodyPr>
          <a:lstStyle/>
          <a:p>
            <a:pPr lvl="0">
              <a:tabLst>
                <a:tab pos="914400" algn="l"/>
                <a:tab pos="1828800" algn="l"/>
                <a:tab pos="2743200" algn="l"/>
                <a:tab pos="3657600" algn="l"/>
                <a:tab pos="4572000" algn="l"/>
                <a:tab pos="5486400" algn="l"/>
                <a:tab pos="6400800" algn="l"/>
                <a:tab pos="7315200" algn="l"/>
                <a:tab pos="8229600" algn="l"/>
                <a:tab pos="9144000" algn="l"/>
                <a:tab pos="10058400" algn="l"/>
              </a:tabLst>
              <a:defRPr sz="1800"/>
            </a:pPr>
            <a:r>
              <a:rPr sz="1600">
                <a:latin typeface="Arial"/>
                <a:ea typeface="Arial"/>
                <a:cs typeface="Arial"/>
                <a:sym typeface="Arial"/>
              </a:rPr>
              <a:t>More info: Intel v2a, Section 2.1.5 page 2-4</a:t>
            </a:r>
            <a:endParaRPr sz="1600">
              <a:latin typeface="Arial"/>
              <a:ea typeface="Arial"/>
              <a:cs typeface="Arial"/>
              <a:sym typeface="Arial"/>
            </a:endParaRPr>
          </a:p>
          <a:p>
            <a:pPr lvl="0">
              <a:tabLst>
                <a:tab pos="914400" algn="l"/>
                <a:tab pos="1828800" algn="l"/>
                <a:tab pos="2743200" algn="l"/>
                <a:tab pos="3657600" algn="l"/>
                <a:tab pos="4572000" algn="l"/>
                <a:tab pos="5486400" algn="l"/>
                <a:tab pos="6400800" algn="l"/>
                <a:tab pos="7315200" algn="l"/>
                <a:tab pos="8229600" algn="l"/>
                <a:tab pos="9144000" algn="l"/>
                <a:tab pos="10058400" algn="l"/>
              </a:tabLst>
              <a:defRPr sz="1800"/>
            </a:pPr>
            <a:r>
              <a:rPr sz="1600">
                <a:latin typeface="Arial"/>
                <a:ea typeface="Arial"/>
                <a:cs typeface="Arial"/>
                <a:sym typeface="Arial"/>
              </a:rPr>
              <a:t>in particular Tables 2-2 and 2-3</a:t>
            </a:r>
          </a:p>
        </p:txBody>
      </p:sp>
    </p:spTree>
  </p:cSld>
  <p:clrMapOvr>
    <a:masterClrMapping/>
  </p:clrMapOvr>
  <p:transition spd="med" advClick="1"/>
</p:sld>
</file>

<file path=ppt/slides/slide9.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61" name="Shape 61"/>
          <p:cNvSpPr/>
          <p:nvPr/>
        </p:nvSpPr>
        <p:spPr>
          <a:xfrm>
            <a:off x="685800" y="827020"/>
            <a:ext cx="7772400" cy="708160"/>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lgn="ctr">
              <a:tabLst>
                <a:tab pos="914400" algn="l"/>
                <a:tab pos="1828800" algn="l"/>
                <a:tab pos="2743200" algn="l"/>
                <a:tab pos="3657600" algn="l"/>
                <a:tab pos="4572000" algn="l"/>
                <a:tab pos="5486400" algn="l"/>
                <a:tab pos="6400800" algn="l"/>
                <a:tab pos="7315200" algn="l"/>
                <a:tab pos="8229600" algn="l"/>
                <a:tab pos="9144000" algn="l"/>
                <a:tab pos="10058400" algn="l"/>
              </a:tabLst>
              <a:defRPr sz="4400">
                <a:latin typeface="Arial"/>
                <a:ea typeface="Arial"/>
                <a:cs typeface="Arial"/>
                <a:sym typeface="Arial"/>
              </a:defRPr>
            </a:lvl1pPr>
          </a:lstStyle>
          <a:p>
            <a:pPr lvl="0">
              <a:defRPr sz="1800"/>
            </a:pPr>
            <a:r>
              <a:rPr sz="4400"/>
              <a:t>LEA - Load Effective Address</a:t>
            </a:r>
          </a:p>
        </p:txBody>
      </p:sp>
      <p:sp>
        <p:nvSpPr>
          <p:cNvPr id="62" name="Shape 62"/>
          <p:cNvSpPr/>
          <p:nvPr/>
        </p:nvSpPr>
        <p:spPr>
          <a:xfrm>
            <a:off x="685800" y="1981200"/>
            <a:ext cx="7772400" cy="4084320"/>
          </a:xfrm>
          <a:prstGeom prst="rect">
            <a:avLst/>
          </a:prstGeom>
          <a:ln w="12700">
            <a:miter lim="400000"/>
          </a:ln>
          <a:extLst>
            <a:ext uri="{C572A759-6A51-4108-AA02-DFA0A04FC94B}">
              <ma14:wrappingTextBoxFlag xmlns:ma14="http://schemas.microsoft.com/office/mac/drawingml/2011/main" val="1"/>
            </a:ext>
          </a:extLst>
        </p:spPr>
        <p:txBody>
          <a:bodyPr lIns="0" tIns="0" rIns="0" bIns="0">
            <a:spAutoFit/>
          </a:bodyPr>
          <a:lstStyle/>
          <a:p>
            <a:pPr lvl="0" marL="398197" indent="-398197">
              <a:lnSpc>
                <a:spcPct val="90000"/>
              </a:lnSpc>
              <a:spcBef>
                <a:spcPts val="700"/>
              </a:spcBef>
              <a:buClr>
                <a:srgbClr val="000000"/>
              </a:buClr>
              <a:buSzPct val="100000"/>
              <a:buFont typeface="Arial"/>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1800"/>
            </a:pPr>
            <a:r>
              <a:rPr sz="2800">
                <a:latin typeface="Arial"/>
                <a:ea typeface="Arial"/>
                <a:cs typeface="Arial"/>
                <a:sym typeface="Arial"/>
              </a:rPr>
              <a:t>Frequently used with pointer arithmetic, sometimes for just arithmetic in general</a:t>
            </a:r>
            <a:endParaRPr sz="2800">
              <a:latin typeface="Arial"/>
              <a:ea typeface="Arial"/>
              <a:cs typeface="Arial"/>
              <a:sym typeface="Arial"/>
            </a:endParaRPr>
          </a:p>
          <a:p>
            <a:pPr lvl="0" marL="398197" indent="-398197">
              <a:lnSpc>
                <a:spcPct val="90000"/>
              </a:lnSpc>
              <a:spcBef>
                <a:spcPts val="700"/>
              </a:spcBef>
              <a:buClr>
                <a:srgbClr val="000000"/>
              </a:buClr>
              <a:buSzPct val="100000"/>
              <a:buFont typeface="Arial"/>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1800"/>
            </a:pPr>
            <a:r>
              <a:rPr sz="2800">
                <a:latin typeface="Arial"/>
                <a:ea typeface="Arial"/>
                <a:cs typeface="Arial"/>
                <a:sym typeface="Arial"/>
              </a:rPr>
              <a:t>Uses the r/mX form but </a:t>
            </a:r>
            <a:r>
              <a:rPr sz="2800">
                <a:latin typeface="Arial Bold"/>
                <a:ea typeface="Arial Bold"/>
                <a:cs typeface="Arial Bold"/>
                <a:sym typeface="Arial Bold"/>
              </a:rPr>
              <a:t>is the exception to the rule</a:t>
            </a:r>
            <a:r>
              <a:rPr sz="2800">
                <a:latin typeface="Arial"/>
                <a:ea typeface="Arial"/>
                <a:cs typeface="Arial"/>
                <a:sym typeface="Arial"/>
              </a:rPr>
              <a:t> that the square brackets [ ] syntax means dereference (“value at”)</a:t>
            </a:r>
            <a:endParaRPr sz="2800">
              <a:latin typeface="Arial"/>
              <a:ea typeface="Arial"/>
              <a:cs typeface="Arial"/>
              <a:sym typeface="Arial"/>
            </a:endParaRPr>
          </a:p>
          <a:p>
            <a:pPr lvl="0" marL="398197" indent="-398197">
              <a:lnSpc>
                <a:spcPct val="90000"/>
              </a:lnSpc>
              <a:spcBef>
                <a:spcPts val="700"/>
              </a:spcBef>
              <a:buClr>
                <a:srgbClr val="000000"/>
              </a:buClr>
              <a:buSzPct val="100000"/>
              <a:buFont typeface="Arial"/>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1800"/>
            </a:pPr>
            <a:r>
              <a:rPr sz="2800">
                <a:latin typeface="Arial"/>
                <a:ea typeface="Arial"/>
                <a:cs typeface="Arial"/>
                <a:sym typeface="Arial"/>
              </a:rPr>
              <a:t>Example: rbx = 0x2, rdx = 0x1000</a:t>
            </a:r>
            <a:endParaRPr sz="2800">
              <a:latin typeface="Arial"/>
              <a:ea typeface="Arial"/>
              <a:cs typeface="Arial"/>
              <a:sym typeface="Arial"/>
            </a:endParaRPr>
          </a:p>
          <a:p>
            <a:pPr lvl="1" marL="741362" indent="-284162">
              <a:lnSpc>
                <a:spcPct val="90000"/>
              </a:lnSpc>
              <a:spcBef>
                <a:spcPts val="600"/>
              </a:spcBef>
              <a:buClr>
                <a:srgbClr val="000000"/>
              </a:buClr>
              <a:buSzPct val="100000"/>
              <a:buFont typeface="Arial"/>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1800"/>
            </a:pPr>
            <a:r>
              <a:rPr sz="2400">
                <a:latin typeface="Arial"/>
                <a:ea typeface="Arial"/>
                <a:cs typeface="Arial"/>
                <a:sym typeface="Arial"/>
              </a:rPr>
              <a:t>lea rax, [rdx+rbx*8+5]</a:t>
            </a:r>
            <a:endParaRPr sz="2400">
              <a:latin typeface="Arial"/>
              <a:ea typeface="Arial"/>
              <a:cs typeface="Arial"/>
              <a:sym typeface="Arial"/>
            </a:endParaRPr>
          </a:p>
          <a:p>
            <a:pPr lvl="1" marL="741362" indent="-284162">
              <a:lnSpc>
                <a:spcPct val="90000"/>
              </a:lnSpc>
              <a:spcBef>
                <a:spcPts val="600"/>
              </a:spcBef>
              <a:buClr>
                <a:srgbClr val="000000"/>
              </a:buClr>
              <a:buSzPct val="100000"/>
              <a:buFont typeface="Arial"/>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1800"/>
            </a:pPr>
            <a:r>
              <a:rPr sz="2400">
                <a:latin typeface="Arial"/>
                <a:ea typeface="Arial"/>
                <a:cs typeface="Arial"/>
                <a:sym typeface="Arial"/>
              </a:rPr>
              <a:t>r</a:t>
            </a:r>
            <a:r>
              <a:rPr sz="2400">
                <a:latin typeface="Arial"/>
                <a:ea typeface="Arial"/>
                <a:cs typeface="Arial"/>
                <a:sym typeface="Arial"/>
              </a:rPr>
              <a:t>ax = 0x1015, not the value at 0x1015</a:t>
            </a:r>
            <a:endParaRPr sz="2400">
              <a:latin typeface="Arial"/>
              <a:ea typeface="Arial"/>
              <a:cs typeface="Arial"/>
              <a:sym typeface="Arial"/>
            </a:endParaRPr>
          </a:p>
          <a:p>
            <a:pPr lvl="0">
              <a:lnSpc>
                <a:spcPct val="90000"/>
              </a:lnSpc>
              <a:spcBef>
                <a:spcPts val="600"/>
              </a:spcBef>
              <a:tabLst>
                <a:tab pos="901700" algn="l"/>
                <a:tab pos="1816100" algn="l"/>
                <a:tab pos="2730500" algn="l"/>
                <a:tab pos="3644900" algn="l"/>
                <a:tab pos="4559300" algn="l"/>
                <a:tab pos="5473700" algn="l"/>
                <a:tab pos="6388100" algn="l"/>
                <a:tab pos="7302500" algn="l"/>
                <a:tab pos="8216900" algn="l"/>
                <a:tab pos="9131300" algn="l"/>
                <a:tab pos="10045700" algn="l"/>
              </a:tabLst>
              <a:defRPr sz="1800"/>
            </a:pPr>
            <a:endParaRPr sz="2400">
              <a:latin typeface="Arial"/>
              <a:ea typeface="Arial"/>
              <a:cs typeface="Arial"/>
              <a:sym typeface="Arial"/>
            </a:endParaRPr>
          </a:p>
        </p:txBody>
      </p:sp>
      <p:grpSp>
        <p:nvGrpSpPr>
          <p:cNvPr id="65" name="Group 65"/>
          <p:cNvGrpSpPr/>
          <p:nvPr/>
        </p:nvGrpSpPr>
        <p:grpSpPr>
          <a:xfrm>
            <a:off x="152400" y="76199"/>
            <a:ext cx="762000" cy="762000"/>
            <a:chOff x="0" y="0"/>
            <a:chExt cx="761998" cy="761998"/>
          </a:xfrm>
        </p:grpSpPr>
        <p:sp>
          <p:nvSpPr>
            <p:cNvPr id="63" name="Shape 63"/>
            <p:cNvSpPr/>
            <p:nvPr/>
          </p:nvSpPr>
          <p:spPr>
            <a:xfrm>
              <a:off x="0" y="-1"/>
              <a:ext cx="762000" cy="76200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8250"/>
                  </a:moveTo>
                  <a:lnTo>
                    <a:pt x="8251" y="8251"/>
                  </a:lnTo>
                  <a:lnTo>
                    <a:pt x="10800" y="0"/>
                  </a:lnTo>
                  <a:lnTo>
                    <a:pt x="13349" y="8251"/>
                  </a:lnTo>
                  <a:lnTo>
                    <a:pt x="21600" y="8250"/>
                  </a:lnTo>
                  <a:lnTo>
                    <a:pt x="14925" y="13350"/>
                  </a:lnTo>
                  <a:lnTo>
                    <a:pt x="17475" y="21600"/>
                  </a:lnTo>
                  <a:lnTo>
                    <a:pt x="10800" y="16501"/>
                  </a:lnTo>
                  <a:lnTo>
                    <a:pt x="4125" y="21600"/>
                  </a:lnTo>
                  <a:lnTo>
                    <a:pt x="6675" y="13350"/>
                  </a:lnTo>
                  <a:close/>
                </a:path>
              </a:pathLst>
            </a:custGeom>
            <a:solidFill>
              <a:srgbClr val="FFFF00"/>
            </a:solidFill>
            <a:ln w="28440" cap="flat">
              <a:solidFill>
                <a:srgbClr val="000000"/>
              </a:solidFill>
              <a:prstDash val="solid"/>
              <a:miter lim="800000"/>
            </a:ln>
            <a:effectLst/>
          </p:spPr>
          <p:txBody>
            <a:bodyPr wrap="square" lIns="0" tIns="0" rIns="0" bIns="0" numCol="1" anchor="ctr">
              <a:noAutofit/>
            </a:bodyPr>
            <a:lstStyle/>
            <a:p>
              <a:pPr lvl="0" algn="ctr">
                <a:tabLst>
                  <a:tab pos="914400" algn="l"/>
                  <a:tab pos="1828800" algn="l"/>
                  <a:tab pos="2743200" algn="l"/>
                  <a:tab pos="3657600" algn="l"/>
                  <a:tab pos="4572000" algn="l"/>
                  <a:tab pos="5486400" algn="l"/>
                  <a:tab pos="6400800" algn="l"/>
                  <a:tab pos="7315200" algn="l"/>
                  <a:tab pos="8229600" algn="l"/>
                  <a:tab pos="9144000" algn="l"/>
                  <a:tab pos="10058400" algn="l"/>
                </a:tabLst>
                <a:defRPr>
                  <a:latin typeface="Arial"/>
                  <a:ea typeface="Arial"/>
                  <a:cs typeface="Arial"/>
                  <a:sym typeface="Arial"/>
                </a:defRPr>
              </a:pPr>
            </a:p>
          </p:txBody>
        </p:sp>
        <p:sp>
          <p:nvSpPr>
            <p:cNvPr id="64" name="Shape 64"/>
            <p:cNvSpPr/>
            <p:nvPr/>
          </p:nvSpPr>
          <p:spPr>
            <a:xfrm>
              <a:off x="158334" y="216971"/>
              <a:ext cx="445332" cy="439229"/>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none" lIns="46799" tIns="46799" rIns="46799" bIns="46799" numCol="1" anchor="ctr">
              <a:spAutoFit/>
            </a:bodyPr>
            <a:lstStyle>
              <a:lvl1pPr algn="ctr">
                <a:tabLst>
                  <a:tab pos="914400" algn="l"/>
                  <a:tab pos="1828800" algn="l"/>
                  <a:tab pos="2743200" algn="l"/>
                  <a:tab pos="3657600" algn="l"/>
                  <a:tab pos="4572000" algn="l"/>
                  <a:tab pos="5486400" algn="l"/>
                  <a:tab pos="6400800" algn="l"/>
                  <a:tab pos="7315200" algn="l"/>
                  <a:tab pos="8229600" algn="l"/>
                  <a:tab pos="9144000" algn="l"/>
                  <a:tab pos="10058400" algn="l"/>
                </a:tabLst>
                <a:defRPr>
                  <a:latin typeface="Arial"/>
                  <a:ea typeface="Arial"/>
                  <a:cs typeface="Arial"/>
                  <a:sym typeface="Arial"/>
                </a:defRPr>
              </a:lvl1pPr>
            </a:lstStyle>
            <a:p>
              <a:pPr lvl="0">
                <a:defRPr sz="1800"/>
              </a:pPr>
              <a:r>
                <a:rPr sz="2400"/>
                <a:t>12</a:t>
              </a:r>
            </a:p>
          </p:txBody>
        </p:sp>
      </p:grpSp>
      <p:sp>
        <p:nvSpPr>
          <p:cNvPr id="66" name="Shape 66"/>
          <p:cNvSpPr/>
          <p:nvPr/>
        </p:nvSpPr>
        <p:spPr>
          <a:xfrm>
            <a:off x="73025" y="6400800"/>
            <a:ext cx="6561274" cy="461900"/>
          </a:xfrm>
          <a:prstGeom prst="rect">
            <a:avLst/>
          </a:prstGeom>
          <a:ln w="12700">
            <a:miter lim="400000"/>
          </a:ln>
          <a:extLst>
            <a:ext uri="{C572A759-6A51-4108-AA02-DFA0A04FC94B}">
              <ma14:wrappingTextBoxFlag xmlns:ma14="http://schemas.microsoft.com/office/mac/drawingml/2011/main" val="1"/>
            </a:ext>
          </a:extLst>
        </p:spPr>
        <p:txBody>
          <a:bodyPr wrap="none" lIns="46799" tIns="46799" rIns="46799" bIns="46799">
            <a:spAutoFit/>
          </a:bodyPr>
          <a:lstStyle>
            <a:lvl1pPr>
              <a:tabLst>
                <a:tab pos="914400" algn="l"/>
                <a:tab pos="1828800" algn="l"/>
                <a:tab pos="2743200" algn="l"/>
                <a:tab pos="3657600" algn="l"/>
                <a:tab pos="4572000" algn="l"/>
                <a:tab pos="5486400" algn="l"/>
                <a:tab pos="6400800" algn="l"/>
                <a:tab pos="7315200" algn="l"/>
                <a:tab pos="8229600" algn="l"/>
                <a:tab pos="9144000" algn="l"/>
                <a:tab pos="10058400" algn="l"/>
              </a:tabLst>
              <a:defRPr b="1">
                <a:latin typeface="Century Gothic"/>
                <a:ea typeface="Century Gothic"/>
                <a:cs typeface="Century Gothic"/>
                <a:sym typeface="Century Gothic"/>
              </a:defRPr>
            </a:lvl1pPr>
          </a:lstStyle>
          <a:p>
            <a:pPr lvl="0">
              <a:defRPr b="0" sz="1800"/>
            </a:pPr>
            <a:r>
              <a:rPr b="1" sz="2400"/>
              <a:t>Not covered in book!? It’s kind of important!</a:t>
            </a:r>
          </a:p>
        </p:txBody>
      </p:sp>
    </p:spTree>
  </p:cSld>
  <p:clrMapOvr>
    <a:masterClrMapping/>
  </p:clrMapOvr>
  <p:transition spd="med" advClick="1"/>
</p:sld>
</file>

<file path=ppt/theme/theme1.xml><?xml version="1.0" encoding="utf-8"?>
<a:theme xmlns:a="http://schemas.openxmlformats.org/drawingml/2006/main" xmlns:r="http://schemas.openxmlformats.org/officeDocument/2006/relationships" name="Default">
  <a:themeElements>
    <a:clrScheme name="Default">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0C9"/>
      </a:accent5>
      <a:accent6>
        <a:srgbClr val="2E2EB9"/>
      </a:accent6>
      <a:hlink>
        <a:srgbClr val="0000FF"/>
      </a:hlink>
      <a:folHlink>
        <a:srgbClr val="FF00FF"/>
      </a:folHlink>
    </a:clrScheme>
    <a:fontScheme name="Default">
      <a:majorFont>
        <a:latin typeface="Avenir Roman"/>
        <a:ea typeface="Avenir Roman"/>
        <a:cs typeface="Avenir Roman"/>
      </a:majorFont>
      <a:minorFont>
        <a:latin typeface="Helvetica"/>
        <a:ea typeface="Helvetica"/>
        <a:cs typeface="Helvetica"/>
      </a:minorFont>
    </a:fontScheme>
    <a:fmtScheme name="Defaul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outerShdw sx="100000" sy="100000" kx="0" ky="0" algn="b" rotWithShape="0" blurRad="38100" dist="20000" dir="540000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rgbClr val="00CC99"/>
          </a:solidFill>
          <a:prstDash val="solid"/>
          <a:bevel/>
        </a:ln>
        <a:effectLst/>
      </a:spPr>
      <a:bodyPr rot="0" spcFirstLastPara="1" vertOverflow="overflow" horzOverflow="overflow" vert="horz" wrap="square" lIns="45719" tIns="45719" rIns="45719" bIns="45719" numCol="1" spcCol="38100" rtlCol="0" anchor="t" upright="0">
        <a:spAutoFit/>
      </a:bodyPr>
      <a:lstStyle>
        <a:defPPr marL="0" marR="0" indent="0" algn="l" defTabSz="457200" rtl="0" fontAlgn="auto" latinLnBrk="1" hangingPunct="0">
          <a:lnSpc>
            <a:spcPct val="100000"/>
          </a:lnSpc>
          <a:spcBef>
            <a:spcPts val="0"/>
          </a:spcBef>
          <a:spcAft>
            <a:spcPts val="0"/>
          </a:spcAft>
          <a:buClrTx/>
          <a:buSzTx/>
          <a:buFontTx/>
          <a:buNone/>
          <a:tabLst/>
          <a:defRPr b="0" baseline="0" cap="none" i="0" spc="0" strike="noStrike" sz="2400" u="none" kumimoji="0" normalizeH="0">
            <a:ln>
              <a:noFill/>
            </a:ln>
            <a:solidFill>
              <a:srgbClr val="000000"/>
            </a:solidFill>
            <a:effectLst/>
            <a:uFillTx/>
            <a:latin typeface="Times New Roman"/>
            <a:ea typeface="Times New Roman"/>
            <a:cs typeface="Times New Roman"/>
            <a:sym typeface="Times New Roman"/>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rgbClr val="00CC99"/>
          </a:solidFill>
          <a:prstDash val="solid"/>
          <a:bevel/>
        </a:ln>
        <a:effectLst>
          <a:outerShdw sx="100000" sy="100000" kx="0" ky="0" algn="b" rotWithShape="0" blurRad="38100" dist="20000" dir="5400000">
            <a:srgbClr val="000000">
              <a:alpha val="38000"/>
            </a:srgbClr>
          </a:outerShdw>
        </a:effectLst>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Pr>
      <a:bodyPr rot="0" spcFirstLastPara="1" vertOverflow="overflow" horzOverflow="overflow" vert="horz" wrap="square" lIns="45719" tIns="45719" rIns="45719" bIns="45719" numCol="1" spcCol="38100" rtlCol="0" anchor="t" upright="0">
        <a:spAutoFit/>
      </a:bodyPr>
      <a:lstStyle>
        <a:defPPr marL="0" marR="0" indent="0" algn="l" defTabSz="457200" rtl="0" fontAlgn="auto" latinLnBrk="1" hangingPunct="0">
          <a:lnSpc>
            <a:spcPct val="100000"/>
          </a:lnSpc>
          <a:spcBef>
            <a:spcPts val="0"/>
          </a:spcBef>
          <a:spcAft>
            <a:spcPts val="0"/>
          </a:spcAft>
          <a:buClrTx/>
          <a:buSzTx/>
          <a:buFontTx/>
          <a:buNone/>
          <a:tabLst/>
          <a:defRPr b="0" baseline="0" cap="none" i="0" spc="0" strike="noStrike" sz="2400" u="none" kumimoji="0" normalizeH="0">
            <a:ln>
              <a:noFill/>
            </a:ln>
            <a:solidFill>
              <a:srgbClr val="000000"/>
            </a:solidFill>
            <a:effectLst/>
            <a:uFillTx/>
            <a:latin typeface="Times New Roman"/>
            <a:ea typeface="Times New Roman"/>
            <a:cs typeface="Times New Roman"/>
            <a:sym typeface="Times New Roman"/>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ppt/theme/theme2.xml><?xml version="1.0" encoding="utf-8"?>
<a:theme xmlns:a="http://schemas.openxmlformats.org/drawingml/2006/main" xmlns:r="http://schemas.openxmlformats.org/officeDocument/2006/relationships" name="Default">
  <a:themeElements>
    <a:clrScheme name="Default">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0C9"/>
      </a:accent5>
      <a:accent6>
        <a:srgbClr val="2E2EB9"/>
      </a:accent6>
      <a:hlink>
        <a:srgbClr val="0000FF"/>
      </a:hlink>
      <a:folHlink>
        <a:srgbClr val="FF00FF"/>
      </a:folHlink>
    </a:clrScheme>
    <a:fontScheme name="Default">
      <a:majorFont>
        <a:latin typeface="Avenir Roman"/>
        <a:ea typeface="Avenir Roman"/>
        <a:cs typeface="Avenir Roman"/>
      </a:majorFont>
      <a:minorFont>
        <a:latin typeface="Helvetica"/>
        <a:ea typeface="Helvetica"/>
        <a:cs typeface="Helvetica"/>
      </a:minorFont>
    </a:fontScheme>
    <a:fmtScheme name="Defaul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outerShdw sx="100000" sy="100000" kx="0" ky="0" algn="b" rotWithShape="0" blurRad="38100" dist="20000" dir="540000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rgbClr val="00CC99"/>
          </a:solidFill>
          <a:prstDash val="solid"/>
          <a:bevel/>
        </a:ln>
        <a:effectLst/>
      </a:spPr>
      <a:bodyPr rot="0" spcFirstLastPara="1" vertOverflow="overflow" horzOverflow="overflow" vert="horz" wrap="square" lIns="45719" tIns="45719" rIns="45719" bIns="45719" numCol="1" spcCol="38100" rtlCol="0" anchor="t" upright="0">
        <a:spAutoFit/>
      </a:bodyPr>
      <a:lstStyle>
        <a:defPPr marL="0" marR="0" indent="0" algn="l" defTabSz="457200" rtl="0" fontAlgn="auto" latinLnBrk="1" hangingPunct="0">
          <a:lnSpc>
            <a:spcPct val="100000"/>
          </a:lnSpc>
          <a:spcBef>
            <a:spcPts val="0"/>
          </a:spcBef>
          <a:spcAft>
            <a:spcPts val="0"/>
          </a:spcAft>
          <a:buClrTx/>
          <a:buSzTx/>
          <a:buFontTx/>
          <a:buNone/>
          <a:tabLst/>
          <a:defRPr b="0" baseline="0" cap="none" i="0" spc="0" strike="noStrike" sz="2400" u="none" kumimoji="0" normalizeH="0">
            <a:ln>
              <a:noFill/>
            </a:ln>
            <a:solidFill>
              <a:srgbClr val="000000"/>
            </a:solidFill>
            <a:effectLst/>
            <a:uFillTx/>
            <a:latin typeface="Times New Roman"/>
            <a:ea typeface="Times New Roman"/>
            <a:cs typeface="Times New Roman"/>
            <a:sym typeface="Times New Roman"/>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rgbClr val="00CC99"/>
          </a:solidFill>
          <a:prstDash val="solid"/>
          <a:bevel/>
        </a:ln>
        <a:effectLst>
          <a:outerShdw sx="100000" sy="100000" kx="0" ky="0" algn="b" rotWithShape="0" blurRad="38100" dist="20000" dir="5400000">
            <a:srgbClr val="000000">
              <a:alpha val="38000"/>
            </a:srgbClr>
          </a:outerShdw>
        </a:effectLst>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Pr>
      <a:bodyPr rot="0" spcFirstLastPara="1" vertOverflow="overflow" horzOverflow="overflow" vert="horz" wrap="square" lIns="45719" tIns="45719" rIns="45719" bIns="45719" numCol="1" spcCol="38100" rtlCol="0" anchor="t" upright="0">
        <a:spAutoFit/>
      </a:bodyPr>
      <a:lstStyle>
        <a:defPPr marL="0" marR="0" indent="0" algn="l" defTabSz="457200" rtl="0" fontAlgn="auto" latinLnBrk="1" hangingPunct="0">
          <a:lnSpc>
            <a:spcPct val="100000"/>
          </a:lnSpc>
          <a:spcBef>
            <a:spcPts val="0"/>
          </a:spcBef>
          <a:spcAft>
            <a:spcPts val="0"/>
          </a:spcAft>
          <a:buClrTx/>
          <a:buSzTx/>
          <a:buFontTx/>
          <a:buNone/>
          <a:tabLst/>
          <a:defRPr b="0" baseline="0" cap="none" i="0" spc="0" strike="noStrike" sz="2400" u="none" kumimoji="0" normalizeH="0">
            <a:ln>
              <a:noFill/>
            </a:ln>
            <a:solidFill>
              <a:srgbClr val="000000"/>
            </a:solidFill>
            <a:effectLst/>
            <a:uFillTx/>
            <a:latin typeface="Times New Roman"/>
            <a:ea typeface="Times New Roman"/>
            <a:cs typeface="Times New Roman"/>
            <a:sym typeface="Times New Roman"/>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docProps/app.xml><?xml version="1.0" encoding="utf-8"?>
<Properties xmlns="http://schemas.openxmlformats.org/officeDocument/2006/extended-properties" xmlns:vt="http://schemas.openxmlformats.org/officeDocument/2006/docPropsVTypes"/>
</file>

<file path=docProps/core.xml><?xml version="1.0" encoding="utf-8"?>
<cp:coreProperties xmlns:cp="http://schemas.openxmlformats.org/package/2006/metadata/core-properties" xmlns:dc="http://purl.org/dc/elements/1.1/" xmlns:dcterms="http://purl.org/dc/terms/" xmlns:xsi="http://www.w3.org/2001/XMLSchema-instance"/>
</file>