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9144000" cy="6858000"/>
  <p:notesSz cx="6858000" cy="9144000"/>
  <p:defaultTextStyle>
    <a:lvl1pPr defTabSz="457200">
      <a:defRPr sz="2400">
        <a:latin typeface="+mj-lt"/>
        <a:ea typeface="+mj-ea"/>
        <a:cs typeface="+mj-cs"/>
        <a:sym typeface="Helvetica"/>
      </a:defRPr>
    </a:lvl1pPr>
    <a:lvl2pPr defTabSz="457200">
      <a:defRPr sz="2400">
        <a:latin typeface="+mj-lt"/>
        <a:ea typeface="+mj-ea"/>
        <a:cs typeface="+mj-cs"/>
        <a:sym typeface="Helvetica"/>
      </a:defRPr>
    </a:lvl2pPr>
    <a:lvl3pPr defTabSz="457200">
      <a:defRPr sz="2400">
        <a:latin typeface="+mj-lt"/>
        <a:ea typeface="+mj-ea"/>
        <a:cs typeface="+mj-cs"/>
        <a:sym typeface="Helvetica"/>
      </a:defRPr>
    </a:lvl3pPr>
    <a:lvl4pPr defTabSz="457200">
      <a:defRPr sz="2400">
        <a:latin typeface="+mj-lt"/>
        <a:ea typeface="+mj-ea"/>
        <a:cs typeface="+mj-cs"/>
        <a:sym typeface="Helvetica"/>
      </a:defRPr>
    </a:lvl4pPr>
    <a:lvl5pPr defTabSz="457200">
      <a:defRPr sz="2400">
        <a:latin typeface="+mj-lt"/>
        <a:ea typeface="+mj-ea"/>
        <a:cs typeface="+mj-cs"/>
        <a:sym typeface="Helvetica"/>
      </a:defRPr>
    </a:lvl5pPr>
    <a:lvl6pPr defTabSz="457200">
      <a:defRPr sz="2400">
        <a:latin typeface="+mj-lt"/>
        <a:ea typeface="+mj-ea"/>
        <a:cs typeface="+mj-cs"/>
        <a:sym typeface="Helvetica"/>
      </a:defRPr>
    </a:lvl6pPr>
    <a:lvl7pPr defTabSz="457200">
      <a:defRPr sz="2400">
        <a:latin typeface="+mj-lt"/>
        <a:ea typeface="+mj-ea"/>
        <a:cs typeface="+mj-cs"/>
        <a:sym typeface="Helvetica"/>
      </a:defRPr>
    </a:lvl7pPr>
    <a:lvl8pPr defTabSz="457200">
      <a:defRPr sz="2400">
        <a:latin typeface="+mj-lt"/>
        <a:ea typeface="+mj-ea"/>
        <a:cs typeface="+mj-cs"/>
        <a:sym typeface="Helvetica"/>
      </a:defRPr>
    </a:lvl8pPr>
    <a:lvl9pPr defTabSz="457200">
      <a:defRPr sz="2400">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b="def" i="def"/>
      <a:tcStyle>
        <a:tcBdr/>
        <a:fill>
          <a:solidFill>
            <a:srgbClr val="EEEEEE"/>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hape 19"/>
          <p:cNvSpPr/>
          <p:nvPr>
            <p:ph type="sldImg"/>
          </p:nvPr>
        </p:nvSpPr>
        <p:spPr>
          <a:xfrm>
            <a:off x="1143000" y="685800"/>
            <a:ext cx="4572000" cy="3429000"/>
          </a:xfrm>
          <a:prstGeom prst="rect">
            <a:avLst/>
          </a:prstGeom>
        </p:spPr>
        <p:txBody>
          <a:bodyPr/>
          <a:lstStyle/>
          <a:p>
            <a:pPr lvl="0"/>
          </a:p>
        </p:txBody>
      </p:sp>
      <p:sp>
        <p:nvSpPr>
          <p:cNvPr id="20" name="Shape 2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 name="Shape 29"/>
          <p:cNvSpPr/>
          <p:nvPr>
            <p:ph type="sldImg"/>
          </p:nvPr>
        </p:nvSpPr>
        <p:spPr>
          <a:prstGeom prst="rect">
            <a:avLst/>
          </a:prstGeom>
        </p:spPr>
        <p:txBody>
          <a:bodyPr/>
          <a:lstStyle/>
          <a:p>
            <a:pPr lvl="0"/>
          </a:p>
        </p:txBody>
      </p:sp>
      <p:sp>
        <p:nvSpPr>
          <p:cNvPr id="30" name="Shape 30"/>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6553200" y="6248400"/>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4" name="Shape 14"/>
          <p:cNvSpPr/>
          <p:nvPr>
            <p:ph type="sldNum" sz="quarter" idx="2"/>
          </p:nvPr>
        </p:nvSpPr>
        <p:spPr>
          <a:xfrm>
            <a:off x="7223125" y="6397625"/>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6" name="Shape 16"/>
          <p:cNvSpPr/>
          <p:nvPr>
            <p:ph type="sldNum" sz="quarter" idx="2"/>
          </p:nvPr>
        </p:nvSpPr>
        <p:spPr>
          <a:xfrm>
            <a:off x="7223125" y="6397625"/>
            <a:ext cx="1903413" cy="439227"/>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7" name="Shape 17"/>
          <p:cNvSpPr/>
          <p:nvPr>
            <p:ph type="title"/>
          </p:nvPr>
        </p:nvSpPr>
        <p:spPr>
          <a:prstGeom prst="rect">
            <a:avLst/>
          </a:prstGeom>
        </p:spPr>
        <p:txBody>
          <a:bodyPr lIns="0" tIns="0" rIns="0" bIns="0"/>
          <a:lstStyle/>
          <a:p>
            <a:pPr lvl="0">
              <a:defRPr sz="1800"/>
            </a:pPr>
            <a:r>
              <a:rPr sz="4400"/>
              <a:t>Title Text</a:t>
            </a:r>
          </a:p>
        </p:txBody>
      </p:sp>
      <p:sp>
        <p:nvSpPr>
          <p:cNvPr id="18" name="Shape 18"/>
          <p:cNvSpPr/>
          <p:nvPr>
            <p:ph type="body" idx="1"/>
          </p:nvPr>
        </p:nvSpPr>
        <p:spPr>
          <a:prstGeom prst="rect">
            <a:avLst/>
          </a:prstGeom>
        </p:spPr>
        <p:txBody>
          <a:bodyPr lIns="0" tIns="0" rIns="0" bIns="0"/>
          <a:lstStyle>
            <a:lvl2pPr indent="114300"/>
            <a:lvl3pPr indent="571500"/>
            <a:lvl4pPr indent="1028700"/>
            <a:lvl5pPr indent="148590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4" cy="439227"/>
          </a:xfrm>
          <a:prstGeom prst="rect">
            <a:avLst/>
          </a:prstGeom>
          <a:ln w="12700">
            <a:miter lim="400000"/>
          </a:ln>
        </p:spPr>
        <p:txBody>
          <a:bodyPr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8" tIns="46798" rIns="46798" bIns="46798"/>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algn="ctr" defTabSz="457200">
        <a:defRPr sz="4400">
          <a:latin typeface="Arial"/>
          <a:ea typeface="Arial"/>
          <a:cs typeface="Arial"/>
          <a:sym typeface="Arial"/>
        </a:defRPr>
      </a:lvl6pPr>
      <a:lvl7pPr algn="ctr" defTabSz="457200">
        <a:defRPr sz="4400">
          <a:latin typeface="Arial"/>
          <a:ea typeface="Arial"/>
          <a:cs typeface="Arial"/>
          <a:sym typeface="Arial"/>
        </a:defRPr>
      </a:lvl7pPr>
      <a:lvl8pPr algn="ctr" defTabSz="457200">
        <a:defRPr sz="4400">
          <a:latin typeface="Arial"/>
          <a:ea typeface="Arial"/>
          <a:cs typeface="Arial"/>
          <a:sym typeface="Arial"/>
        </a:defRPr>
      </a:lvl8pPr>
      <a:lvl9pPr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algn="ctr" defTabSz="457200">
        <a:spcBef>
          <a:spcPts val="800"/>
        </a:spcBef>
        <a:defRPr sz="3200">
          <a:latin typeface="Arial"/>
          <a:ea typeface="Arial"/>
          <a:cs typeface="Arial"/>
          <a:sym typeface="Arial"/>
        </a:defRPr>
      </a:lvl2pPr>
      <a:lvl3pPr marL="342900" algn="ctr" defTabSz="457200">
        <a:spcBef>
          <a:spcPts val="800"/>
        </a:spcBef>
        <a:defRPr sz="3200">
          <a:latin typeface="Arial"/>
          <a:ea typeface="Arial"/>
          <a:cs typeface="Arial"/>
          <a:sym typeface="Arial"/>
        </a:defRPr>
      </a:lvl3pPr>
      <a:lvl4pPr marL="342900" algn="ctr" defTabSz="457200">
        <a:spcBef>
          <a:spcPts val="800"/>
        </a:spcBef>
        <a:defRPr sz="3200">
          <a:latin typeface="Arial"/>
          <a:ea typeface="Arial"/>
          <a:cs typeface="Arial"/>
          <a:sym typeface="Arial"/>
        </a:defRPr>
      </a:lvl4pPr>
      <a:lvl5pPr marL="342900" algn="ctr" defTabSz="457200">
        <a:spcBef>
          <a:spcPts val="800"/>
        </a:spcBef>
        <a:defRPr sz="3200">
          <a:latin typeface="Arial"/>
          <a:ea typeface="Arial"/>
          <a:cs typeface="Arial"/>
          <a:sym typeface="Arial"/>
        </a:defRPr>
      </a:lvl5pPr>
      <a:lvl6pPr marL="342900" algn="ctr" defTabSz="457200">
        <a:spcBef>
          <a:spcPts val="800"/>
        </a:spcBef>
        <a:defRPr sz="3200">
          <a:latin typeface="Arial"/>
          <a:ea typeface="Arial"/>
          <a:cs typeface="Arial"/>
          <a:sym typeface="Arial"/>
        </a:defRPr>
      </a:lvl6pPr>
      <a:lvl7pPr marL="342900" algn="ctr" defTabSz="457200">
        <a:spcBef>
          <a:spcPts val="800"/>
        </a:spcBef>
        <a:defRPr sz="3200">
          <a:latin typeface="Arial"/>
          <a:ea typeface="Arial"/>
          <a:cs typeface="Arial"/>
          <a:sym typeface="Arial"/>
        </a:defRPr>
      </a:lvl7pPr>
      <a:lvl8pPr marL="342900" algn="ctr" defTabSz="457200">
        <a:spcBef>
          <a:spcPts val="800"/>
        </a:spcBef>
        <a:defRPr sz="3200">
          <a:latin typeface="Arial"/>
          <a:ea typeface="Arial"/>
          <a:cs typeface="Arial"/>
          <a:sym typeface="Arial"/>
        </a:defRPr>
      </a:lvl8pPr>
      <a:lvl9pPr marL="3429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 name="Shape 22"/>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23" name="Shape 23"/>
          <p:cNvSpPr/>
          <p:nvPr/>
        </p:nvSpPr>
        <p:spPr>
          <a:xfrm>
            <a:off x="1371600" y="3886200"/>
            <a:ext cx="6400800" cy="111954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2" name="Shape 72"/>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Some Notable Jcc Instructions</a:t>
            </a:r>
          </a:p>
        </p:txBody>
      </p:sp>
      <p:sp>
        <p:nvSpPr>
          <p:cNvPr id="73" name="Shape 73"/>
          <p:cNvSpPr/>
          <p:nvPr/>
        </p:nvSpPr>
        <p:spPr>
          <a:xfrm>
            <a:off x="685800" y="1981200"/>
            <a:ext cx="7772400" cy="410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JZ/JE: if ZF == 1</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JNZ/JNE: if ZF == 0</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JLE/JNG : if ZF == 1 or SF != OF</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JGE/JNL : if SF == OF </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JBE: if CF == 1 OR ZF == 1</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JB: if CF == 1</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Note: Don’t get hung up on memorizing which flags are set for what. More often than not, you will be running code in a debugger, not just reading it. In the debugger you can just look at rflags and/or watch whether it takes a jump.</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Flag setting</a:t>
            </a:r>
          </a:p>
        </p:txBody>
      </p:sp>
      <p:sp>
        <p:nvSpPr>
          <p:cNvPr id="76" name="Shape 76"/>
          <p:cNvSpPr/>
          <p:nvPr/>
        </p:nvSpPr>
        <p:spPr>
          <a:xfrm>
            <a:off x="685800" y="1981200"/>
            <a:ext cx="7772400" cy="346904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809036" indent="-809036">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Before you can do a conditional jump, you need something to set the condition flags for you.</a:t>
            </a:r>
            <a:endParaRPr>
              <a:latin typeface="Times New Roman"/>
              <a:ea typeface="Times New Roman"/>
              <a:cs typeface="Times New Roman"/>
              <a:sym typeface="Times New Roman"/>
            </a:endParaRPr>
          </a:p>
          <a:p>
            <a:pPr lvl="0" marL="809036" indent="-809036">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Typically done with CMP, TEST, or whatever instructions are already inline and happen to have flag-setting side-effects</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 name="Shape 78"/>
          <p:cNvSpPr/>
          <p:nvPr/>
        </p:nvSpPr>
        <p:spPr>
          <a:xfrm>
            <a:off x="457200" y="720340"/>
            <a:ext cx="8153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CMP - Compare Two Operands</a:t>
            </a:r>
          </a:p>
        </p:txBody>
      </p:sp>
      <p:sp>
        <p:nvSpPr>
          <p:cNvPr id="79" name="Shape 79"/>
          <p:cNvSpPr/>
          <p:nvPr/>
        </p:nvSpPr>
        <p:spPr>
          <a:xfrm>
            <a:off x="685800" y="1981200"/>
            <a:ext cx="7772400" cy="376899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316030" indent="-316030">
              <a:lnSpc>
                <a:spcPct val="90000"/>
              </a:lnSpc>
              <a:spcBef>
                <a:spcPts val="500"/>
              </a:spcBef>
              <a:buClr>
                <a:srgbClr val="000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Verdana"/>
                <a:ea typeface="Verdana"/>
                <a:cs typeface="Verdana"/>
                <a:sym typeface="Verdana"/>
              </a:rPr>
              <a:t>“The comparison is performed by subtracting the second operand from the first operand and then setting the status flags in the same manner as the SUB instruction.”</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What’s the difference from just doing SUB? Difference is that with SUB the result has to be stored somewhere. With CMP the result is computed, the flags are set, but the result is discarded. Thus this only sets flags and doesn’t mess up any of your registers.</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Verdana"/>
                <a:ea typeface="Verdana"/>
                <a:cs typeface="Verdana"/>
                <a:sym typeface="Verdana"/>
              </a:rPr>
              <a:t>Modifies CF, OF, SF, ZF, AF, and PF</a:t>
            </a:r>
            <a:endParaRPr>
              <a:latin typeface="Times New Roman"/>
              <a:ea typeface="Times New Roman"/>
              <a:cs typeface="Times New Roman"/>
              <a:sym typeface="Times New Roman"/>
            </a:endParaRPr>
          </a:p>
          <a:p>
            <a:pPr lvl="0" marL="455082" indent="-455082">
              <a:lnSpc>
                <a:spcPct val="90000"/>
              </a:lnSpc>
              <a:spcBef>
                <a:spcPts val="600"/>
              </a:spcBef>
              <a:buClr>
                <a:srgbClr val="000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Verdana"/>
                <a:ea typeface="Verdana"/>
                <a:cs typeface="Verdana"/>
                <a:sym typeface="Verdana"/>
              </a:rPr>
              <a:t>(as we already saw, SUB modifies all those too)</a:t>
            </a:r>
          </a:p>
        </p:txBody>
      </p:sp>
      <p:grpSp>
        <p:nvGrpSpPr>
          <p:cNvPr id="82" name="Group 82"/>
          <p:cNvGrpSpPr/>
          <p:nvPr/>
        </p:nvGrpSpPr>
        <p:grpSpPr>
          <a:xfrm>
            <a:off x="152400" y="76198"/>
            <a:ext cx="685802" cy="685802"/>
            <a:chOff x="0" y="0"/>
            <a:chExt cx="685801" cy="685801"/>
          </a:xfrm>
        </p:grpSpPr>
        <p:sp>
          <p:nvSpPr>
            <p:cNvPr id="80" name="Shape 80"/>
            <p:cNvSpPr/>
            <p:nvPr/>
          </p:nvSpPr>
          <p:spPr>
            <a:xfrm>
              <a:off x="0" y="-1"/>
              <a:ext cx="685802" cy="6858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81" name="Shape 81"/>
            <p:cNvSpPr/>
            <p:nvPr/>
          </p:nvSpPr>
          <p:spPr>
            <a:xfrm>
              <a:off x="162615" y="216518"/>
              <a:ext cx="360572" cy="3528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8" tIns="46798" rIns="46798" bIns="46798"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15</a:t>
              </a:r>
            </a:p>
          </p:txBody>
        </p:sp>
      </p:grpSp>
      <p:sp>
        <p:nvSpPr>
          <p:cNvPr id="83" name="Shape 83"/>
          <p:cNvSpPr/>
          <p:nvPr/>
        </p:nvSpPr>
        <p:spPr>
          <a:xfrm>
            <a:off x="12699" y="6396037"/>
            <a:ext cx="1819311" cy="46189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138</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nvSpPr>
        <p:spPr>
          <a:xfrm>
            <a:off x="685800" y="-4166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IfExample</a:t>
            </a:r>
            <a:r>
              <a:rPr sz="4400">
                <a:latin typeface="Arial"/>
                <a:ea typeface="Arial"/>
                <a:cs typeface="Arial"/>
                <a:sym typeface="Arial"/>
              </a:rPr>
              <a:t>.c takeaways</a:t>
            </a:r>
          </a:p>
        </p:txBody>
      </p:sp>
      <p:sp>
        <p:nvSpPr>
          <p:cNvPr id="86" name="Shape 86"/>
          <p:cNvSpPr/>
          <p:nvPr/>
        </p:nvSpPr>
        <p:spPr>
          <a:xfrm>
            <a:off x="21793" y="3322440"/>
            <a:ext cx="2843583" cy="3553220"/>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int main(){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int a=1, b=2;</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if(a == b){</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1;</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if(a &gt; b){</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2;</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if(a &lt; b){</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3;</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0xdefea7;</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a:t>
            </a:r>
          </a:p>
        </p:txBody>
      </p:sp>
      <p:sp>
        <p:nvSpPr>
          <p:cNvPr id="87" name="Shape 87"/>
          <p:cNvSpPr/>
          <p:nvPr/>
        </p:nvSpPr>
        <p:spPr>
          <a:xfrm>
            <a:off x="5524500" y="3482113"/>
            <a:ext cx="3600640" cy="344182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main:</a:t>
            </a:r>
            <a:endParaRPr sz="1100">
              <a:latin typeface="Arial Bold"/>
              <a:ea typeface="Arial Bold"/>
              <a:cs typeface="Arial Bold"/>
              <a:sym typeface="Arial Bold"/>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0000000140001010  sub         rsp,18h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0000000140001014  mov         dword ptr [rsp+4],1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000000014000101C  mov         dword ptr [rsp],2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0000000140001023  mov         eax,dword ptr [rsp]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0000000140001026  cmp         dword ptr [rsp+4],eax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000000014000102A  jne         0000000140001033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000000014000102C  mov         eax,1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0000000140001031  jmp         0000000140001058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0000000140001033  mov         eax,dword ptr [rsp]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0000000140001036  cmp         dword ptr [rsp+4],eax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000000014000103A  jle         0000000140001043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000000014000103C  mov         eax,2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0000000140001041  jmp         0000000140001058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0000000140001043  mov         eax,dword ptr [rsp]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0000000140001046  cmp         dword ptr [rsp+4],eax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000000014000104A  jge         0000000140001053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000000014000104C  mov         eax,3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0000000140001051  jmp         0000000140001058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0000000140001053  mov         eax,0DEFEA7h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0000000140001058  add         rsp,18h  </a:t>
            </a:r>
            <a:endParaRPr sz="1100">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Bold"/>
                <a:ea typeface="Arial Bold"/>
                <a:cs typeface="Arial Bold"/>
                <a:sym typeface="Arial Bold"/>
              </a:rPr>
              <a:t>000000014000105C  ret </a:t>
            </a:r>
          </a:p>
        </p:txBody>
      </p:sp>
      <p:sp>
        <p:nvSpPr>
          <p:cNvPr id="88" name="Shape 88"/>
          <p:cNvSpPr/>
          <p:nvPr/>
        </p:nvSpPr>
        <p:spPr>
          <a:xfrm>
            <a:off x="-6219" y="706577"/>
            <a:ext cx="9156439" cy="24843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Conditional logic, like if statements, manifests in assembly as conditional jumps (Jcc). “If condition true, jump there, else fall through”</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Conditions involving in/equality are often checked with a CMP instruction, which is the same thing as a SUB, but it just throws the results away after the relevant RFLAGS bits are set</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The RFLAGS bits are fundamentally what are checked by the Jccs</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nvSpPr>
        <p:spPr>
          <a:xfrm>
            <a:off x="685800" y="3393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BitmaskExampleExample.c</a:t>
            </a:r>
          </a:p>
        </p:txBody>
      </p:sp>
      <p:sp>
        <p:nvSpPr>
          <p:cNvPr id="91" name="Shape 91"/>
          <p:cNvSpPr/>
          <p:nvPr/>
        </p:nvSpPr>
        <p:spPr>
          <a:xfrm>
            <a:off x="168273" y="2310030"/>
            <a:ext cx="2938176" cy="329838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#define MASK 0x100</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int a=0x1301;</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if(a &amp; MASK){</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1;</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else{</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2;</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92" name="Shape 92"/>
          <p:cNvSpPr/>
          <p:nvPr/>
        </p:nvSpPr>
        <p:spPr>
          <a:xfrm>
            <a:off x="3688272" y="1986554"/>
            <a:ext cx="5615358" cy="3553220"/>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rsp,18h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0000000140001014  mov         dword ptr [rsp],1301h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000000014000101B  mov         eax,dword ptr [rsp]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solidFill>
                  <a:srgbClr val="FF0000"/>
                </a:solidFill>
                <a:latin typeface="Arial"/>
                <a:ea typeface="Arial"/>
                <a:cs typeface="Arial"/>
                <a:sym typeface="Arial"/>
              </a:rPr>
              <a:t>000000014000101E  and         eax,100h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solidFill>
                  <a:srgbClr val="FF0000"/>
                </a:solidFill>
                <a:latin typeface="Arial"/>
                <a:ea typeface="Arial"/>
                <a:cs typeface="Arial"/>
                <a:sym typeface="Arial"/>
              </a:rPr>
              <a:t>0000000140001023  test        eax,eax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0000000140001025  je          0000000140001030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0000000140001027  mov         eax,1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000000014000102C  jmp         0000000140001035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000000014000102E  jmp         0000000140001035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0000000140001030  mov         eax,2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0000000140001035  add         rsp,18h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0000000140001039  ret </a:t>
            </a:r>
          </a:p>
        </p:txBody>
      </p:sp>
      <p:sp>
        <p:nvSpPr>
          <p:cNvPr id="93" name="Shape 93"/>
          <p:cNvSpPr/>
          <p:nvPr/>
        </p:nvSpPr>
        <p:spPr>
          <a:xfrm>
            <a:off x="3370772" y="3276600"/>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94" name="Shape 94"/>
          <p:cNvSpPr/>
          <p:nvPr/>
        </p:nvSpPr>
        <p:spPr>
          <a:xfrm>
            <a:off x="3358748" y="3009439"/>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TEST - Logical Compare</a:t>
            </a:r>
          </a:p>
        </p:txBody>
      </p:sp>
      <p:sp>
        <p:nvSpPr>
          <p:cNvPr id="97" name="Shape 97"/>
          <p:cNvSpPr/>
          <p:nvPr/>
        </p:nvSpPr>
        <p:spPr>
          <a:xfrm>
            <a:off x="685800" y="1981200"/>
            <a:ext cx="7772400" cy="38367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809036" indent="-809036">
              <a:lnSpc>
                <a:spcPct val="90000"/>
              </a:lnSpc>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a:t>
            </a:r>
            <a:r>
              <a:rPr sz="3200">
                <a:latin typeface="Verdana"/>
                <a:ea typeface="Verdana"/>
                <a:cs typeface="Verdana"/>
                <a:sym typeface="Verdana"/>
              </a:rPr>
              <a:t>Computes the bit-wise logical AND of first operand (source 1 operand) and the second operand (source 2 operand) and sets the SF, ZF, and PF status flags according to the result.</a:t>
            </a:r>
            <a:r>
              <a:rPr sz="3200">
                <a:latin typeface="Arial"/>
                <a:ea typeface="Arial"/>
                <a:cs typeface="Arial"/>
                <a:sym typeface="Arial"/>
              </a:rPr>
              <a:t>”</a:t>
            </a:r>
            <a:endParaRPr>
              <a:latin typeface="Times New Roman"/>
              <a:ea typeface="Times New Roman"/>
              <a:cs typeface="Times New Roman"/>
              <a:sym typeface="Times New Roman"/>
            </a:endParaRPr>
          </a:p>
          <a:p>
            <a:pPr lvl="0" marL="809036" indent="-809036">
              <a:lnSpc>
                <a:spcPct val="90000"/>
              </a:lnSpc>
              <a:spcBef>
                <a:spcPts val="800"/>
              </a:spcBef>
              <a:buClr>
                <a:srgbClr val="000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Verdana"/>
                <a:ea typeface="Verdana"/>
                <a:cs typeface="Verdana"/>
                <a:sym typeface="Verdana"/>
              </a:rPr>
              <a:t>Like CMP - sets flags, and throws away the result</a:t>
            </a:r>
          </a:p>
        </p:txBody>
      </p:sp>
      <p:grpSp>
        <p:nvGrpSpPr>
          <p:cNvPr id="100" name="Group 100"/>
          <p:cNvGrpSpPr/>
          <p:nvPr/>
        </p:nvGrpSpPr>
        <p:grpSpPr>
          <a:xfrm>
            <a:off x="152400" y="76198"/>
            <a:ext cx="685802" cy="685802"/>
            <a:chOff x="0" y="0"/>
            <a:chExt cx="685801" cy="685801"/>
          </a:xfrm>
        </p:grpSpPr>
        <p:sp>
          <p:nvSpPr>
            <p:cNvPr id="98" name="Shape 98"/>
            <p:cNvSpPr/>
            <p:nvPr/>
          </p:nvSpPr>
          <p:spPr>
            <a:xfrm>
              <a:off x="0" y="-1"/>
              <a:ext cx="685802" cy="6858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99" name="Shape 99"/>
            <p:cNvSpPr/>
            <p:nvPr/>
          </p:nvSpPr>
          <p:spPr>
            <a:xfrm>
              <a:off x="162615" y="216518"/>
              <a:ext cx="360572" cy="3528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8" tIns="46798" rIns="46798" bIns="46798"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16</a:t>
              </a:r>
            </a:p>
          </p:txBody>
        </p:sp>
      </p:grpSp>
      <p:sp>
        <p:nvSpPr>
          <p:cNvPr id="101" name="Shape 101"/>
          <p:cNvSpPr/>
          <p:nvPr/>
        </p:nvSpPr>
        <p:spPr>
          <a:xfrm>
            <a:off x="12699" y="6396037"/>
            <a:ext cx="1819311" cy="46189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232</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 name="Shape 103"/>
          <p:cNvSpPr/>
          <p:nvPr/>
        </p:nvSpPr>
        <p:spPr>
          <a:xfrm>
            <a:off x="685800" y="-1626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BitmaskExample.c takeaways</a:t>
            </a:r>
          </a:p>
        </p:txBody>
      </p:sp>
      <p:sp>
        <p:nvSpPr>
          <p:cNvPr id="104" name="Shape 104"/>
          <p:cNvSpPr/>
          <p:nvPr/>
        </p:nvSpPr>
        <p:spPr>
          <a:xfrm>
            <a:off x="4322" y="3580030"/>
            <a:ext cx="2938176" cy="329838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#define MASK 0x100</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int main(){</a:t>
            </a:r>
            <a:endParaRPr sz="20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int a=0x1301;</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if(a &amp; MASK){</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1;</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else{</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return 2;</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a:t>
            </a:r>
          </a:p>
        </p:txBody>
      </p:sp>
      <p:sp>
        <p:nvSpPr>
          <p:cNvPr id="105" name="Shape 105"/>
          <p:cNvSpPr/>
          <p:nvPr/>
        </p:nvSpPr>
        <p:spPr>
          <a:xfrm>
            <a:off x="3524320" y="3320054"/>
            <a:ext cx="5615358" cy="3553220"/>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rsp,18h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0000000140001014  mov         dword ptr [rsp],1301h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000000014000101B  mov         eax,dword ptr [rsp]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000000014000101E  and         eax,100h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0000000140001023  test        eax,eax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0000000140001025  je          0000000140001030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0000000140001027  mov         eax,1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000000014000102C  jmp         0000000140001035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000000014000102E  jmp         0000000140001035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0000000140001030  mov         eax,2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0000000140001035  add         rsp,18h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0000000140001039  ret </a:t>
            </a:r>
          </a:p>
        </p:txBody>
      </p:sp>
      <p:sp>
        <p:nvSpPr>
          <p:cNvPr id="106" name="Shape 106"/>
          <p:cNvSpPr/>
          <p:nvPr/>
        </p:nvSpPr>
        <p:spPr>
          <a:xfrm>
            <a:off x="-6219" y="713984"/>
            <a:ext cx="9156439" cy="17985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Conditions depending on bit tests (which is often expressed with boolean logic instructions) will often see the RFLAGS set with the CMP instruction. CMP is like AND, but throws the results away</a:t>
            </a:r>
            <a:endParaRPr sz="2300">
              <a:latin typeface="Arial"/>
              <a:ea typeface="Arial"/>
              <a:cs typeface="Arial"/>
              <a:sym typeface="Arial"/>
            </a:endParaRPr>
          </a:p>
          <a:p>
            <a:pPr lvl="0"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300">
                <a:latin typeface="Arial"/>
                <a:ea typeface="Arial"/>
                <a:cs typeface="Arial"/>
                <a:sym typeface="Arial"/>
              </a:rPr>
              <a:t>The reason for the extraneous jmp here is because it’s unoptimized code so it’s following a simpler set of asm construction rules</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685800" y="-11179"/>
            <a:ext cx="7772400" cy="70815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Instructions we now know (17)</a:t>
            </a:r>
          </a:p>
        </p:txBody>
      </p:sp>
      <p:sp>
        <p:nvSpPr>
          <p:cNvPr id="109" name="Shape 109"/>
          <p:cNvSpPr/>
          <p:nvPr/>
        </p:nvSpPr>
        <p:spPr>
          <a:xfrm>
            <a:off x="685800" y="736600"/>
            <a:ext cx="7772400" cy="626304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NOP</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PUSH/POP</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CALL/RET</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MOV</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ADD/SUB</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IMUL</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MOVZX/MOVSX</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LEA</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JMP/Jcc (family)</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CMP/TEST</a:t>
            </a:r>
            <a:endParaRPr sz="3200">
              <a:latin typeface="Arial"/>
              <a:ea typeface="Arial"/>
              <a:cs typeface="Arial"/>
              <a:sym typeface="Arial"/>
            </a:endParaRP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 name="Shape 25"/>
          <p:cNvSpPr/>
          <p:nvPr/>
        </p:nvSpPr>
        <p:spPr>
          <a:xfrm>
            <a:off x="-1" y="-935"/>
            <a:ext cx="9144002" cy="114328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6" name="Shape 26"/>
          <p:cNvSpPr/>
          <p:nvPr/>
        </p:nvSpPr>
        <p:spPr>
          <a:xfrm>
            <a:off x="685800" y="1237670"/>
            <a:ext cx="7772400" cy="43706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7" name="image1.png"/>
          <p:cNvPicPr/>
          <p:nvPr/>
        </p:nvPicPr>
        <p:blipFill>
          <a:blip r:embed="rId3">
            <a:extLst/>
          </a:blip>
          <a:stretch>
            <a:fillRect/>
          </a:stretch>
        </p:blipFill>
        <p:spPr>
          <a:xfrm>
            <a:off x="1524000" y="1770062"/>
            <a:ext cx="6324600" cy="4732338"/>
          </a:xfrm>
          <a:prstGeom prst="rect">
            <a:avLst/>
          </a:prstGeom>
          <a:ln w="12700">
            <a:miter lim="400000"/>
          </a:ln>
        </p:spPr>
      </p:pic>
      <p:sp>
        <p:nvSpPr>
          <p:cNvPr id="28" name="Shape 28"/>
          <p:cNvSpPr/>
          <p:nvPr/>
        </p:nvSpPr>
        <p:spPr>
          <a:xfrm>
            <a:off x="-9816" y="6484365"/>
            <a:ext cx="7107557" cy="54406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Control Flow</a:t>
            </a:r>
          </a:p>
        </p:txBody>
      </p:sp>
      <p:sp>
        <p:nvSpPr>
          <p:cNvPr id="33" name="Shape 33"/>
          <p:cNvSpPr/>
          <p:nvPr/>
        </p:nvSpPr>
        <p:spPr>
          <a:xfrm>
            <a:off x="685800" y="1981200"/>
            <a:ext cx="7772400" cy="287546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455082" indent="-45508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Two forms of control flow</a:t>
            </a:r>
            <a:endParaRPr>
              <a:latin typeface="Times New Roman"/>
              <a:ea typeface="Times New Roman"/>
              <a:cs typeface="Times New Roman"/>
              <a:sym typeface="Times New Roman"/>
            </a:endParaRPr>
          </a:p>
          <a:p>
            <a:pPr lvl="1" marL="720313" indent="-263113">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Conditional - go somewhere if a condition is met. Think “if”s, switches, loops</a:t>
            </a:r>
            <a:endParaRPr>
              <a:latin typeface="Times New Roman"/>
              <a:ea typeface="Times New Roman"/>
              <a:cs typeface="Times New Roman"/>
              <a:sym typeface="Times New Roman"/>
            </a:endParaRPr>
          </a:p>
          <a:p>
            <a:pPr lvl="1" marL="720313" indent="-263113">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Unconditional - go somewhere no matter what. Procedure calls, goto, exceptions, interrupts.</a:t>
            </a:r>
            <a:endParaRPr>
              <a:latin typeface="Times New Roman"/>
              <a:ea typeface="Times New Roman"/>
              <a:cs typeface="Times New Roman"/>
              <a:sym typeface="Times New Roman"/>
            </a:endParaRPr>
          </a:p>
          <a:p>
            <a:pPr lvl="0" marL="455082" indent="-45508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We’ve already seen procedure calls manifest themselves as call/ret, let’s see how goto manifests itself in asm.</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GotoExample.c</a:t>
            </a:r>
          </a:p>
        </p:txBody>
      </p:sp>
      <p:sp>
        <p:nvSpPr>
          <p:cNvPr id="36" name="Shape 36"/>
          <p:cNvSpPr/>
          <p:nvPr/>
        </p:nvSpPr>
        <p:spPr>
          <a:xfrm>
            <a:off x="15874" y="2111177"/>
            <a:ext cx="3018829" cy="2486421"/>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//Goto example</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#include &lt;stdio.h&gt;</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int main(){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goto mylabel;</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printf("skipped\n");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mylabel:</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printf("goto ftw!\n");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0xf00d;</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a:t>
            </a:r>
          </a:p>
        </p:txBody>
      </p:sp>
      <p:sp>
        <p:nvSpPr>
          <p:cNvPr id="37" name="Shape 37"/>
          <p:cNvSpPr/>
          <p:nvPr/>
        </p:nvSpPr>
        <p:spPr>
          <a:xfrm>
            <a:off x="3510124" y="2222787"/>
            <a:ext cx="5628418" cy="3019821"/>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rsp,28h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solidFill>
                  <a:srgbClr val="FF0000"/>
                </a:solidFill>
                <a:latin typeface="Arial"/>
                <a:ea typeface="Arial"/>
                <a:cs typeface="Arial"/>
                <a:sym typeface="Arial"/>
              </a:rPr>
              <a:t>0000000140001014  jmp        0000000140001023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0000000140001016  lea         rcx,[40006000h]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000000014000101D  call        qword ptr [40008368h]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$mylabel:</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0000000140001023  lea         rcx,[40006010h]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000000014000102A  call        qword ptr [40008368h]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0000000140001030  mov       eax,0F00Dh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0000000140001035  add        rsp,28h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0000000140001039  ret </a:t>
            </a:r>
          </a:p>
        </p:txBody>
      </p:sp>
      <p:sp>
        <p:nvSpPr>
          <p:cNvPr id="38" name="Shape 38"/>
          <p:cNvSpPr/>
          <p:nvPr/>
        </p:nvSpPr>
        <p:spPr>
          <a:xfrm>
            <a:off x="3121167" y="2667000"/>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nvSpPr>
        <p:spPr>
          <a:xfrm>
            <a:off x="685800" y="3393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JMP - Jump</a:t>
            </a:r>
          </a:p>
        </p:txBody>
      </p:sp>
      <p:sp>
        <p:nvSpPr>
          <p:cNvPr id="41" name="Shape 41"/>
          <p:cNvSpPr/>
          <p:nvPr/>
        </p:nvSpPr>
        <p:spPr>
          <a:xfrm>
            <a:off x="685800" y="1138188"/>
            <a:ext cx="7772400" cy="50744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Change rip to the given address</a:t>
            </a:r>
            <a:endParaRPr>
              <a:latin typeface="Times New Roman"/>
              <a:ea typeface="Times New Roman"/>
              <a:cs typeface="Times New Roman"/>
              <a:sym typeface="Times New Roman"/>
            </a:endParaRPr>
          </a:p>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Main forms of the address</a:t>
            </a:r>
            <a:endParaRPr>
              <a:latin typeface="Times New Roman"/>
              <a:ea typeface="Times New Roman"/>
              <a:cs typeface="Times New Roman"/>
              <a:sym typeface="Times New Roman"/>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Short relative (1 byte displacement from end of the instruction)</a:t>
            </a:r>
            <a:endParaRPr>
              <a:latin typeface="Times New Roman"/>
              <a:ea typeface="Times New Roman"/>
              <a:cs typeface="Times New Roman"/>
              <a:sym typeface="Times New Roman"/>
            </a:endParaRPr>
          </a:p>
          <a:p>
            <a:pPr lvl="2" marL="1126066" indent="-211666">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“jmp </a:t>
            </a:r>
            <a:r>
              <a:rPr sz="2000">
                <a:latin typeface="Arial"/>
                <a:ea typeface="Arial"/>
                <a:cs typeface="Arial"/>
                <a:sym typeface="Arial"/>
              </a:rPr>
              <a:t>0000000140001023</a:t>
            </a:r>
            <a:r>
              <a:rPr sz="2000">
                <a:latin typeface="Arial"/>
                <a:ea typeface="Arial"/>
                <a:cs typeface="Arial"/>
                <a:sym typeface="Arial"/>
              </a:rPr>
              <a:t>” doesn’t have the number </a:t>
            </a:r>
            <a:r>
              <a:rPr sz="2000">
                <a:latin typeface="Arial"/>
                <a:ea typeface="Arial"/>
                <a:cs typeface="Arial"/>
                <a:sym typeface="Arial"/>
              </a:rPr>
              <a:t>0000000140001023</a:t>
            </a:r>
            <a:r>
              <a:rPr sz="2000">
                <a:latin typeface="Arial"/>
                <a:ea typeface="Arial"/>
                <a:cs typeface="Arial"/>
                <a:sym typeface="Arial"/>
              </a:rPr>
              <a:t> anywhere in it, it’s really “jmp 0x0E bytes forward”</a:t>
            </a:r>
            <a:endParaRPr>
              <a:latin typeface="Times New Roman"/>
              <a:ea typeface="Times New Roman"/>
              <a:cs typeface="Times New Roman"/>
              <a:sym typeface="Times New Roman"/>
            </a:endParaRPr>
          </a:p>
          <a:p>
            <a:pPr lvl="2" marL="1126066" indent="-211666">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Some disassemblers will indicate this with a mnemonic by writing it as “jmp short”</a:t>
            </a:r>
            <a:endParaRPr>
              <a:latin typeface="Times New Roman"/>
              <a:ea typeface="Times New Roman"/>
              <a:cs typeface="Times New Roman"/>
              <a:sym typeface="Times New Roman"/>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Near relative (4 byte displacement from current eip)</a:t>
            </a:r>
            <a:endParaRPr>
              <a:latin typeface="Times New Roman"/>
              <a:ea typeface="Times New Roman"/>
              <a:cs typeface="Times New Roman"/>
              <a:sym typeface="Times New Roman"/>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Absolute (hardcoded address in instruction)</a:t>
            </a:r>
            <a:endParaRPr>
              <a:latin typeface="Times New Roman"/>
              <a:ea typeface="Times New Roman"/>
              <a:cs typeface="Times New Roman"/>
              <a:sym typeface="Times New Roman"/>
            </a:endParaRPr>
          </a:p>
          <a:p>
            <a:pPr lvl="1" marL="836082" indent="-37888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Absolute Indirect (address calculated with r/m32)</a:t>
            </a:r>
            <a:endParaRPr>
              <a:latin typeface="Times New Roman"/>
              <a:ea typeface="Times New Roman"/>
              <a:cs typeface="Times New Roman"/>
              <a:sym typeface="Times New Roman"/>
            </a:endParaRPr>
          </a:p>
          <a:p>
            <a:pPr lvl="0" marL="619417" indent="-61941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jmp -2 == infinite loop for short relative jmp :)</a:t>
            </a:r>
          </a:p>
        </p:txBody>
      </p:sp>
      <p:grpSp>
        <p:nvGrpSpPr>
          <p:cNvPr id="44" name="Group 44"/>
          <p:cNvGrpSpPr/>
          <p:nvPr/>
        </p:nvGrpSpPr>
        <p:grpSpPr>
          <a:xfrm>
            <a:off x="152401" y="76199"/>
            <a:ext cx="914400" cy="914401"/>
            <a:chOff x="0" y="0"/>
            <a:chExt cx="914399" cy="914399"/>
          </a:xfrm>
        </p:grpSpPr>
        <p:sp>
          <p:nvSpPr>
            <p:cNvPr id="42" name="Shape 42"/>
            <p:cNvSpPr/>
            <p:nvPr/>
          </p:nvSpPr>
          <p:spPr>
            <a:xfrm>
              <a:off x="-1" y="-1"/>
              <a:ext cx="914401" cy="9144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43" name="Shape 43"/>
            <p:cNvSpPr/>
            <p:nvPr/>
          </p:nvSpPr>
          <p:spPr>
            <a:xfrm>
              <a:off x="234533" y="304288"/>
              <a:ext cx="445329" cy="43922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8" tIns="46798" rIns="46798" bIns="46798"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13</a:t>
              </a:r>
            </a:p>
          </p:txBody>
        </p:sp>
      </p:grpSp>
      <p:sp>
        <p:nvSpPr>
          <p:cNvPr id="45" name="Shape 45"/>
          <p:cNvSpPr/>
          <p:nvPr/>
        </p:nvSpPr>
        <p:spPr>
          <a:xfrm>
            <a:off x="12699" y="6396037"/>
            <a:ext cx="1819311" cy="46189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129</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nvSpPr>
        <p:spPr>
          <a:xfrm>
            <a:off x="685800" y="-1626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GotoExample.c takeaways</a:t>
            </a:r>
          </a:p>
        </p:txBody>
      </p:sp>
      <p:sp>
        <p:nvSpPr>
          <p:cNvPr id="48" name="Shape 48"/>
          <p:cNvSpPr/>
          <p:nvPr/>
        </p:nvSpPr>
        <p:spPr>
          <a:xfrm>
            <a:off x="15874" y="2111177"/>
            <a:ext cx="3018829" cy="2486421"/>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//Goto example</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#include &lt;stdio.h&gt;</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int main(){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goto mylabel;</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printf("skipped\n");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mylabel:</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printf("goto ftw!\n");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0xf00d;</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a:t>
            </a:r>
          </a:p>
        </p:txBody>
      </p:sp>
      <p:sp>
        <p:nvSpPr>
          <p:cNvPr id="49" name="Shape 49"/>
          <p:cNvSpPr/>
          <p:nvPr/>
        </p:nvSpPr>
        <p:spPr>
          <a:xfrm>
            <a:off x="3510124" y="2222787"/>
            <a:ext cx="5628418" cy="3019821"/>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main: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0000000140001010  sub        rsp,28h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0000000140001014  jmp        0000000140001023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0000000140001016  lea         rcx,[40006000h]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000000014000101D  call        qword ptr [40008368h]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$mylabel:</a:t>
            </a:r>
            <a:endParaRPr>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0000000140001023  lea         rcx,[40006010h]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000000014000102A  call        qword ptr [40008368h]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0000000140001030  mov       eax,0F00Dh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0000000140001035  add        rsp,28h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0000000140001039  ret </a:t>
            </a:r>
          </a:p>
        </p:txBody>
      </p:sp>
      <p:sp>
        <p:nvSpPr>
          <p:cNvPr id="50" name="Shape 50"/>
          <p:cNvSpPr/>
          <p:nvPr/>
        </p:nvSpPr>
        <p:spPr>
          <a:xfrm>
            <a:off x="-6220" y="1142346"/>
            <a:ext cx="9156439" cy="42694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lvl1pPr marL="228600" indent="-228600">
              <a:buSzPct val="100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300">
                <a:latin typeface="Arial"/>
                <a:ea typeface="Arial"/>
                <a:cs typeface="Arial"/>
                <a:sym typeface="Arial"/>
              </a:defRPr>
            </a:lvl1pPr>
          </a:lstStyle>
          <a:p>
            <a:pPr lvl="0">
              <a:defRPr sz="1800"/>
            </a:pPr>
            <a:r>
              <a:rPr sz="2300"/>
              <a:t>goto == jmp in asm :)</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2" name="Shape 52"/>
          <p:cNvSpPr/>
          <p:nvPr/>
        </p:nvSpPr>
        <p:spPr>
          <a:xfrm>
            <a:off x="685800" y="491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IfExample</a:t>
            </a:r>
            <a:r>
              <a:rPr sz="4400">
                <a:latin typeface="Arial"/>
                <a:ea typeface="Arial"/>
                <a:cs typeface="Arial"/>
                <a:sym typeface="Arial"/>
              </a:rPr>
              <a:t>.c</a:t>
            </a:r>
          </a:p>
        </p:txBody>
      </p:sp>
      <p:sp>
        <p:nvSpPr>
          <p:cNvPr id="53" name="Shape 53"/>
          <p:cNvSpPr/>
          <p:nvPr/>
        </p:nvSpPr>
        <p:spPr>
          <a:xfrm>
            <a:off x="14287" y="2395340"/>
            <a:ext cx="2843583" cy="3553220"/>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int main(){</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int a=1, b=2;</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if(a == b){</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1;</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if(a &gt; b){</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2;</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if(a &lt; b){</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3;</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	return 0xdefea7;</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a:t>
            </a:r>
          </a:p>
        </p:txBody>
      </p:sp>
      <p:sp>
        <p:nvSpPr>
          <p:cNvPr id="54" name="Shape 54"/>
          <p:cNvSpPr/>
          <p:nvPr/>
        </p:nvSpPr>
        <p:spPr>
          <a:xfrm>
            <a:off x="4610100" y="1755536"/>
            <a:ext cx="4566343" cy="4558183"/>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main:</a:t>
            </a:r>
            <a:endParaRPr sz="1400">
              <a:latin typeface="Arial Bold"/>
              <a:ea typeface="Arial Bold"/>
              <a:cs typeface="Arial Bold"/>
              <a:sym typeface="Arial Bold"/>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0000000140001010  sub         rsp,18h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0000000140001014  mov         dword ptr [rsp+4],1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000000014000101C  mov         dword ptr [rsp],2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0000000140001023  mov         eax,dword ptr [rsp]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solidFill>
                  <a:srgbClr val="FF0000"/>
                </a:solidFill>
                <a:latin typeface="Arial Bold"/>
                <a:ea typeface="Arial Bold"/>
                <a:cs typeface="Arial Bold"/>
                <a:sym typeface="Arial Bold"/>
              </a:rPr>
              <a:t>0000000140001026  cmp         dword ptr [rsp+4],eax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solidFill>
                  <a:srgbClr val="FF0000"/>
                </a:solidFill>
                <a:latin typeface="Arial Bold"/>
                <a:ea typeface="Arial Bold"/>
                <a:cs typeface="Arial Bold"/>
                <a:sym typeface="Arial Bold"/>
              </a:rPr>
              <a:t>000000014000102A  jne         0000000140001033</a:t>
            </a:r>
            <a:r>
              <a:rPr sz="1400">
                <a:latin typeface="Arial Bold"/>
                <a:ea typeface="Arial Bold"/>
                <a:cs typeface="Arial Bold"/>
                <a:sym typeface="Arial Bold"/>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000000014000102C  mov         eax,1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0000000140001031  jmp         0000000140001058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0000000140001033  mov         eax,dword ptr [rsp]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0000000140001036  cmp         dword ptr [rsp+4],eax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solidFill>
                  <a:srgbClr val="FF0000"/>
                </a:solidFill>
                <a:latin typeface="Arial Bold"/>
                <a:ea typeface="Arial Bold"/>
                <a:cs typeface="Arial Bold"/>
                <a:sym typeface="Arial Bold"/>
              </a:rPr>
              <a:t>000000014000103A  jle         0000000140001043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000000014000103C  mov         eax,2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0000000140001041  jmp         0000000140001058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0000000140001043  mov         eax,dword ptr [rsp]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0000000140001046  cmp         dword ptr [rsp+4],eax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solidFill>
                  <a:srgbClr val="FF0000"/>
                </a:solidFill>
                <a:latin typeface="Arial Bold"/>
                <a:ea typeface="Arial Bold"/>
                <a:cs typeface="Arial Bold"/>
                <a:sym typeface="Arial Bold"/>
              </a:rPr>
              <a:t>000000014000104A  jge         0000000140001053 </a:t>
            </a:r>
            <a:r>
              <a:rPr sz="1400">
                <a:latin typeface="Arial Bold"/>
                <a:ea typeface="Arial Bold"/>
                <a:cs typeface="Arial Bold"/>
                <a:sym typeface="Arial Bold"/>
              </a:rPr>
              <a:t>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000000014000104C  mov         eax,3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0000000140001051  jmp         0000000140001058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0000000140001053  mov         eax,0DEFEA7h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0000000140001058  add         rsp,18h  </a:t>
            </a:r>
            <a:endParaRPr>
              <a:latin typeface="Times New Roman"/>
              <a:ea typeface="Times New Roman"/>
              <a:cs typeface="Times New Roman"/>
              <a:sym typeface="Times New Roman"/>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Bold"/>
                <a:ea typeface="Arial Bold"/>
                <a:cs typeface="Arial Bold"/>
                <a:sym typeface="Arial Bold"/>
              </a:rPr>
              <a:t>000000014000105C  ret </a:t>
            </a:r>
          </a:p>
        </p:txBody>
      </p:sp>
      <p:sp>
        <p:nvSpPr>
          <p:cNvPr id="55" name="Shape 55"/>
          <p:cNvSpPr/>
          <p:nvPr/>
        </p:nvSpPr>
        <p:spPr>
          <a:xfrm>
            <a:off x="4267200" y="2655608"/>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56" name="Shape 56"/>
          <p:cNvSpPr/>
          <p:nvPr/>
        </p:nvSpPr>
        <p:spPr>
          <a:xfrm>
            <a:off x="4267200" y="2884208"/>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57" name="Shape 57"/>
          <p:cNvSpPr/>
          <p:nvPr/>
        </p:nvSpPr>
        <p:spPr>
          <a:xfrm>
            <a:off x="4267200" y="3951008"/>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58" name="Shape 58"/>
          <p:cNvSpPr/>
          <p:nvPr/>
        </p:nvSpPr>
        <p:spPr>
          <a:xfrm>
            <a:off x="4267200" y="5017808"/>
            <a:ext cx="381001" cy="38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9360" cap="sq">
            <a:solidFill/>
            <a:miter/>
          </a:ln>
        </p:spPr>
        <p:txBody>
          <a:bodyPr lIns="0" tIns="0" rIns="0" bIns="0" anchor="ctr"/>
          <a:lstStyle/>
          <a:p>
            <a:pPr lvl="0">
              <a:defRPr>
                <a:latin typeface="Arial"/>
                <a:ea typeface="Arial"/>
                <a:cs typeface="Arial"/>
                <a:sym typeface="Arial"/>
              </a:defRPr>
            </a:pPr>
          </a:p>
        </p:txBody>
      </p:sp>
      <p:sp>
        <p:nvSpPr>
          <p:cNvPr id="59" name="Shape 59"/>
          <p:cNvSpPr/>
          <p:nvPr/>
        </p:nvSpPr>
        <p:spPr>
          <a:xfrm>
            <a:off x="4038600" y="3036608"/>
            <a:ext cx="76200" cy="23622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cubicBezTo>
                  <a:pt x="15635" y="0"/>
                  <a:pt x="10800" y="806"/>
                  <a:pt x="10800" y="1800"/>
                </a:cubicBezTo>
                <a:lnTo>
                  <a:pt x="10800" y="9000"/>
                </a:lnTo>
                <a:cubicBezTo>
                  <a:pt x="10800" y="9994"/>
                  <a:pt x="5965" y="10800"/>
                  <a:pt x="0" y="10800"/>
                </a:cubicBezTo>
                <a:cubicBezTo>
                  <a:pt x="5965" y="10800"/>
                  <a:pt x="10800" y="11606"/>
                  <a:pt x="10800" y="12600"/>
                </a:cubicBezTo>
                <a:lnTo>
                  <a:pt x="10800" y="19800"/>
                </a:lnTo>
                <a:cubicBezTo>
                  <a:pt x="10800" y="20794"/>
                  <a:pt x="15635" y="21600"/>
                  <a:pt x="21600" y="21600"/>
                </a:cubicBezTo>
              </a:path>
            </a:pathLst>
          </a:custGeom>
          <a:ln w="9360" cap="sq">
            <a:solidFill/>
            <a:miter/>
          </a:ln>
        </p:spPr>
        <p:txBody>
          <a:bodyPr lIns="0" tIns="0" rIns="0" bIns="0" anchor="ctr"/>
          <a:lstStyle/>
          <a:p>
            <a:pPr lvl="0">
              <a:defRPr>
                <a:latin typeface="Arial"/>
                <a:ea typeface="Arial"/>
                <a:cs typeface="Arial"/>
                <a:sym typeface="Arial"/>
              </a:defRPr>
            </a:pPr>
          </a:p>
        </p:txBody>
      </p:sp>
      <p:sp>
        <p:nvSpPr>
          <p:cNvPr id="60" name="Shape 60"/>
          <p:cNvSpPr/>
          <p:nvPr/>
        </p:nvSpPr>
        <p:spPr>
          <a:xfrm>
            <a:off x="3513137" y="4041495"/>
            <a:ext cx="449199" cy="352820"/>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Jcc</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62" name="image2.png"/>
          <p:cNvPicPr/>
          <p:nvPr/>
        </p:nvPicPr>
        <p:blipFill>
          <a:blip r:embed="rId2">
            <a:extLst/>
          </a:blip>
          <a:stretch>
            <a:fillRect/>
          </a:stretch>
        </p:blipFill>
        <p:spPr>
          <a:xfrm>
            <a:off x="12700" y="0"/>
            <a:ext cx="9117315" cy="6858000"/>
          </a:xfrm>
          <a:prstGeom prst="rect">
            <a:avLst/>
          </a:prstGeom>
          <a:ln w="12700">
            <a:miter lim="400000"/>
          </a:ln>
        </p:spPr>
      </p:pic>
      <p:sp>
        <p:nvSpPr>
          <p:cNvPr id="63" name="Shape 63"/>
          <p:cNvSpPr/>
          <p:nvPr/>
        </p:nvSpPr>
        <p:spPr>
          <a:xfrm>
            <a:off x="2696142" y="400493"/>
            <a:ext cx="4497200" cy="154578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Ghost of Xmas Future: </a:t>
            </a:r>
            <a:endParaRPr>
              <a:latin typeface="Times New Roman"/>
              <a:ea typeface="Times New Roman"/>
              <a:cs typeface="Times New Roman"/>
              <a:sym typeface="Times New Roman"/>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Tools you won’t get to use today</a:t>
            </a:r>
            <a:endParaRPr>
              <a:latin typeface="Times New Roman"/>
              <a:ea typeface="Times New Roman"/>
              <a:cs typeface="Times New Roman"/>
              <a:sym typeface="Times New Roman"/>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generate a Control Flow Graph (CFG) </a:t>
            </a:r>
            <a:endParaRPr>
              <a:latin typeface="Times New Roman"/>
              <a:ea typeface="Times New Roman"/>
              <a:cs typeface="Times New Roman"/>
              <a:sym typeface="Times New Roman"/>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which looks much nicer.</a:t>
            </a:r>
            <a:endParaRPr>
              <a:latin typeface="Times New Roman"/>
              <a:ea typeface="Times New Roman"/>
              <a:cs typeface="Times New Roman"/>
              <a:sym typeface="Times New Roman"/>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000">
                <a:latin typeface="Arial"/>
                <a:ea typeface="Arial"/>
                <a:cs typeface="Arial"/>
                <a:sym typeface="Arial"/>
              </a:rPr>
              <a:t>Not that that helps you. Just sayin’ :)</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nvSpPr>
        <p:spPr>
          <a:xfrm>
            <a:off x="685800" y="872740"/>
            <a:ext cx="7772400" cy="61672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Jcc - Jump If Condition Is Met</a:t>
            </a:r>
          </a:p>
        </p:txBody>
      </p:sp>
      <p:sp>
        <p:nvSpPr>
          <p:cNvPr id="66" name="Shape 66"/>
          <p:cNvSpPr/>
          <p:nvPr/>
        </p:nvSpPr>
        <p:spPr>
          <a:xfrm>
            <a:off x="685800" y="1981200"/>
            <a:ext cx="7772400" cy="299914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marL="809036" indent="-809036">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There are more than 4 pages of conditional jump types! Luckily a bunch of them are synonyms for each other. </a:t>
            </a:r>
            <a:endParaRPr>
              <a:latin typeface="Times New Roman"/>
              <a:ea typeface="Times New Roman"/>
              <a:cs typeface="Times New Roman"/>
              <a:sym typeface="Times New Roman"/>
            </a:endParaRPr>
          </a:p>
          <a:p>
            <a:pPr lvl="0" marL="809036" indent="-809036">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JNE == JNZ (Jump if not equal, Jump if not zero, both check if the Zero Flag (ZF) == 0)</a:t>
            </a:r>
          </a:p>
        </p:txBody>
      </p:sp>
      <p:grpSp>
        <p:nvGrpSpPr>
          <p:cNvPr id="69" name="Group 69"/>
          <p:cNvGrpSpPr/>
          <p:nvPr/>
        </p:nvGrpSpPr>
        <p:grpSpPr>
          <a:xfrm>
            <a:off x="152401" y="76199"/>
            <a:ext cx="914400" cy="914401"/>
            <a:chOff x="0" y="0"/>
            <a:chExt cx="914399" cy="914399"/>
          </a:xfrm>
        </p:grpSpPr>
        <p:sp>
          <p:nvSpPr>
            <p:cNvPr id="67" name="Shape 67"/>
            <p:cNvSpPr/>
            <p:nvPr/>
          </p:nvSpPr>
          <p:spPr>
            <a:xfrm>
              <a:off x="-1" y="-1"/>
              <a:ext cx="914401" cy="9144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sq">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68" name="Shape 68"/>
            <p:cNvSpPr/>
            <p:nvPr/>
          </p:nvSpPr>
          <p:spPr>
            <a:xfrm>
              <a:off x="234535" y="304290"/>
              <a:ext cx="445329" cy="43922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8" tIns="46798" rIns="46798" bIns="46798"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14</a:t>
              </a:r>
            </a:p>
          </p:txBody>
        </p:sp>
      </p:grpSp>
      <p:sp>
        <p:nvSpPr>
          <p:cNvPr id="70" name="Shape 70"/>
          <p:cNvSpPr/>
          <p:nvPr/>
        </p:nvSpPr>
        <p:spPr>
          <a:xfrm>
            <a:off x="12699" y="6396037"/>
            <a:ext cx="1819311" cy="461899"/>
          </a:xfrm>
          <a:prstGeom prst="rect">
            <a:avLst/>
          </a:prstGeom>
          <a:ln w="12700">
            <a:miter lim="400000"/>
          </a:ln>
          <a:extLst>
            <a:ext uri="{C572A759-6A51-4108-AA02-DFA0A04FC94B}">
              <ma14:wrappingTextBoxFlag xmlns:ma14="http://schemas.microsoft.com/office/mac/drawingml/2011/main" val="1"/>
            </a:ext>
          </a:extLst>
        </p:spPr>
        <p:txBody>
          <a:bodyPr wrap="none" lIns="46798" tIns="46798" rIns="46798" bIns="46798">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137</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