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5" name="Shape 1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11063" y="65020"/>
            <a:ext cx="916612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ForLoop.c - takeaways</a:t>
            </a:r>
          </a:p>
        </p:txBody>
      </p:sp>
      <p:sp>
        <p:nvSpPr>
          <p:cNvPr id="123" name="Shape 123"/>
          <p:cNvSpPr/>
          <p:nvPr/>
        </p:nvSpPr>
        <p:spPr>
          <a:xfrm>
            <a:off x="3914310" y="3075961"/>
            <a:ext cx="5263096" cy="3744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main: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0000000140001010  sub         rsp,38h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0000000140001014  mov         dword ptr [rsp+20h],0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000000014000101C  jmp         0000000140001028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000000014000101E  mov         eax,dword ptr [rsp+20h]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0000000140001022  inc         eax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0000000140001024  mov         dword ptr [rsp+20h],eax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0000000140001028  cmp         dword ptr [rsp+20h],0Ah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000000014000102D  jge         0000000140001042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000000014000102F  mov         edx,dword ptr [rsp+20h]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0000000140001033  lea         rcx,[40006000h]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000000014000103A  call        qword ptr [40008368h]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0000000140001040  jmp         000000014000101E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0000000140001042  xor         eax,eax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0000000140001044  add         rsp,38h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0000000140001048  ret  </a:t>
            </a:r>
          </a:p>
        </p:txBody>
      </p:sp>
      <p:sp>
        <p:nvSpPr>
          <p:cNvPr id="124" name="Shape 124"/>
          <p:cNvSpPr/>
          <p:nvPr/>
        </p:nvSpPr>
        <p:spPr>
          <a:xfrm>
            <a:off x="23347" y="3233198"/>
            <a:ext cx="3227674" cy="292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#include &lt;stdio.h&gt;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int i;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for(i = 0; i &lt; 10; i++){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   printf("i = %d\n", i);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}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125" name="Shape 125"/>
          <p:cNvSpPr/>
          <p:nvPr/>
        </p:nvSpPr>
        <p:spPr>
          <a:xfrm>
            <a:off x="-6219" y="904484"/>
            <a:ext cx="9156439" cy="1798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For loops will be some combination of a JCC (to determine if the exit condition is met yet), and an absolute JMP (to return from the end to the conditional checking code)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In the absence of an explicit return value VS &amp; GCC default to returning 0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685800" y="-365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Instructions we now know (22)</a:t>
            </a:r>
          </a:p>
        </p:txBody>
      </p:sp>
      <p:sp>
        <p:nvSpPr>
          <p:cNvPr id="128" name="Shape 128"/>
          <p:cNvSpPr/>
          <p:nvPr/>
        </p:nvSpPr>
        <p:spPr>
          <a:xfrm>
            <a:off x="685800" y="812800"/>
            <a:ext cx="7772400" cy="546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NOP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PUSH/POP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CALL/RET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MOV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ADD/SUB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IMUL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MOVZX/MOVSX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LEA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JMP/Jcc (family)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CMP/TEST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AND/OR/XOR/NOT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INC/DEC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5095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Refresher - Boolean (“bitwise”) logic</a:t>
            </a:r>
          </a:p>
        </p:txBody>
      </p:sp>
      <p:graphicFrame>
        <p:nvGraphicFramePr>
          <p:cNvPr id="31" name="Table 31"/>
          <p:cNvGraphicFramePr/>
          <p:nvPr/>
        </p:nvGraphicFramePr>
        <p:xfrm>
          <a:off x="8382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2"/>
          <p:cNvGraphicFramePr/>
          <p:nvPr/>
        </p:nvGraphicFramePr>
        <p:xfrm>
          <a:off x="37338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3"/>
          <p:cNvGraphicFramePr/>
          <p:nvPr/>
        </p:nvGraphicFramePr>
        <p:xfrm>
          <a:off x="67056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4"/>
          <p:cNvGraphicFramePr/>
          <p:nvPr/>
        </p:nvGraphicFramePr>
        <p:xfrm>
          <a:off x="4076700" y="5410200"/>
          <a:ext cx="1030288" cy="12207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15143"/>
                <a:gridCol w="515143"/>
              </a:tblGrid>
              <a:tr h="61039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1039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Shape 35"/>
          <p:cNvSpPr/>
          <p:nvPr/>
        </p:nvSpPr>
        <p:spPr>
          <a:xfrm>
            <a:off x="1044575" y="2097087"/>
            <a:ext cx="1410184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AND   “&amp;”</a:t>
            </a:r>
          </a:p>
        </p:txBody>
      </p:sp>
      <p:sp>
        <p:nvSpPr>
          <p:cNvPr id="36" name="Shape 36"/>
          <p:cNvSpPr/>
          <p:nvPr/>
        </p:nvSpPr>
        <p:spPr>
          <a:xfrm>
            <a:off x="4056062" y="2133600"/>
            <a:ext cx="118441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OR    “|”</a:t>
            </a:r>
          </a:p>
        </p:txBody>
      </p:sp>
      <p:sp>
        <p:nvSpPr>
          <p:cNvPr id="37" name="Shape 37"/>
          <p:cNvSpPr/>
          <p:nvPr/>
        </p:nvSpPr>
        <p:spPr>
          <a:xfrm>
            <a:off x="6913562" y="2097087"/>
            <a:ext cx="1366875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XOR   “^”</a:t>
            </a:r>
          </a:p>
        </p:txBody>
      </p:sp>
      <p:sp>
        <p:nvSpPr>
          <p:cNvPr id="38" name="Shape 38"/>
          <p:cNvSpPr/>
          <p:nvPr/>
        </p:nvSpPr>
        <p:spPr>
          <a:xfrm>
            <a:off x="3890962" y="4953000"/>
            <a:ext cx="120986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NOT “~”</a:t>
            </a:r>
          </a:p>
        </p:txBody>
      </p:sp>
      <p:sp>
        <p:nvSpPr>
          <p:cNvPr id="39" name="Shape 39"/>
          <p:cNvSpPr/>
          <p:nvPr/>
        </p:nvSpPr>
        <p:spPr>
          <a:xfrm>
            <a:off x="1841499" y="2680493"/>
            <a:ext cx="1589" cy="2057401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7734300" y="2680493"/>
            <a:ext cx="1588" cy="2057401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4737099" y="2680493"/>
            <a:ext cx="1589" cy="2057401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4495098" y="5410993"/>
            <a:ext cx="1589" cy="1219201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762000" y="4800600"/>
            <a:ext cx="1044575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400"/>
              <a:t>Operands</a:t>
            </a:r>
          </a:p>
        </p:txBody>
      </p:sp>
      <p:sp>
        <p:nvSpPr>
          <p:cNvPr id="44" name="Shape 44"/>
          <p:cNvSpPr/>
          <p:nvPr/>
        </p:nvSpPr>
        <p:spPr>
          <a:xfrm>
            <a:off x="1927225" y="4800600"/>
            <a:ext cx="1044575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400"/>
              <a:t>Result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AND - Logical AND</a:t>
            </a:r>
          </a:p>
        </p:txBody>
      </p:sp>
      <p:sp>
        <p:nvSpPr>
          <p:cNvPr id="47" name="Shape 47"/>
          <p:cNvSpPr/>
          <p:nvPr/>
        </p:nvSpPr>
        <p:spPr>
          <a:xfrm>
            <a:off x="685800" y="1981200"/>
            <a:ext cx="8075663" cy="1308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Destination operand can be r/mX or register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Source operand can be r/mX or register or immediate (No source </a:t>
            </a:r>
            <a:r>
              <a:rPr i="1" sz="280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destination as r/mXs)</a:t>
            </a:r>
          </a:p>
        </p:txBody>
      </p:sp>
      <p:graphicFrame>
        <p:nvGraphicFramePr>
          <p:cNvPr id="48" name="Table 48"/>
          <p:cNvGraphicFramePr/>
          <p:nvPr/>
        </p:nvGraphicFramePr>
        <p:xfrm>
          <a:off x="212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AND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01010101b (bl - 0x55)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00010001b (al - 0x11)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Shape 49"/>
          <p:cNvSpPr/>
          <p:nvPr/>
        </p:nvSpPr>
        <p:spPr>
          <a:xfrm>
            <a:off x="507039" y="3849148"/>
            <a:ext cx="1343360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and al, bl</a:t>
            </a:r>
          </a:p>
        </p:txBody>
      </p:sp>
      <p:graphicFrame>
        <p:nvGraphicFramePr>
          <p:cNvPr id="50" name="Table 50"/>
          <p:cNvGraphicFramePr/>
          <p:nvPr/>
        </p:nvGraphicFramePr>
        <p:xfrm>
          <a:off x="4784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AND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01000010b (imm - 0x42)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00000010b (al - 0x02)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Shape 51"/>
          <p:cNvSpPr/>
          <p:nvPr/>
        </p:nvSpPr>
        <p:spPr>
          <a:xfrm>
            <a:off x="4869563" y="3849148"/>
            <a:ext cx="1767074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and al, 0x42</a:t>
            </a:r>
          </a:p>
        </p:txBody>
      </p:sp>
      <p:grpSp>
        <p:nvGrpSpPr>
          <p:cNvPr id="54" name="Group 54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52" name="Shape 52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14</a:t>
              </a:r>
            </a:p>
          </p:txBody>
        </p:sp>
      </p:grpSp>
      <p:sp>
        <p:nvSpPr>
          <p:cNvPr id="55" name="Shape 55"/>
          <p:cNvSpPr/>
          <p:nvPr/>
        </p:nvSpPr>
        <p:spPr>
          <a:xfrm>
            <a:off x="7391400" y="6408737"/>
            <a:ext cx="181931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231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OR - Logical Inclusive OR</a:t>
            </a:r>
          </a:p>
        </p:txBody>
      </p:sp>
      <p:sp>
        <p:nvSpPr>
          <p:cNvPr id="58" name="Shape 58"/>
          <p:cNvSpPr/>
          <p:nvPr/>
        </p:nvSpPr>
        <p:spPr>
          <a:xfrm>
            <a:off x="685800" y="1981200"/>
            <a:ext cx="8071793" cy="1308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Destination operand can be r/mX or register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Source operand can be r/mX or register or immediate (No source </a:t>
            </a:r>
            <a:r>
              <a:rPr i="1" sz="280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destination as r/mXs)</a:t>
            </a:r>
          </a:p>
        </p:txBody>
      </p:sp>
      <p:graphicFrame>
        <p:nvGraphicFramePr>
          <p:cNvPr id="59" name="Table 59"/>
          <p:cNvGraphicFramePr/>
          <p:nvPr/>
        </p:nvGraphicFramePr>
        <p:xfrm>
          <a:off x="212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OR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01010101b (bl - 0x55)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01110111b (al - 0x77)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Shape 60"/>
          <p:cNvSpPr/>
          <p:nvPr/>
        </p:nvSpPr>
        <p:spPr>
          <a:xfrm>
            <a:off x="626597" y="3849148"/>
            <a:ext cx="1105831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or al, bl</a:t>
            </a:r>
          </a:p>
        </p:txBody>
      </p:sp>
      <p:graphicFrame>
        <p:nvGraphicFramePr>
          <p:cNvPr id="61" name="Table 61"/>
          <p:cNvGraphicFramePr/>
          <p:nvPr/>
        </p:nvGraphicFramePr>
        <p:xfrm>
          <a:off x="4784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OR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01000010b (imm - 0x42)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01110011b (al - 0x73)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Shape 62"/>
          <p:cNvSpPr/>
          <p:nvPr/>
        </p:nvSpPr>
        <p:spPr>
          <a:xfrm>
            <a:off x="4986740" y="3849148"/>
            <a:ext cx="1529545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or al, 0x42</a:t>
            </a:r>
          </a:p>
        </p:txBody>
      </p:sp>
      <p:grpSp>
        <p:nvGrpSpPr>
          <p:cNvPr id="65" name="Group 65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63" name="Shape 63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15</a:t>
              </a:r>
            </a:p>
          </p:txBody>
        </p:sp>
      </p:grpSp>
      <p:sp>
        <p:nvSpPr>
          <p:cNvPr id="66" name="Shape 66"/>
          <p:cNvSpPr/>
          <p:nvPr/>
        </p:nvSpPr>
        <p:spPr>
          <a:xfrm>
            <a:off x="7391400" y="6408737"/>
            <a:ext cx="181931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231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XOR - Logical Exclusive OR</a:t>
            </a:r>
          </a:p>
        </p:txBody>
      </p:sp>
      <p:sp>
        <p:nvSpPr>
          <p:cNvPr id="69" name="Shape 69"/>
          <p:cNvSpPr/>
          <p:nvPr/>
        </p:nvSpPr>
        <p:spPr>
          <a:xfrm>
            <a:off x="685800" y="1981200"/>
            <a:ext cx="8083947" cy="1308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Destination operand can be r/mX or register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98197" indent="-39819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Source operand can be r/mX or register or immediate (No source </a:t>
            </a:r>
            <a:r>
              <a:rPr i="1" sz="2800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destination as r/mXs)</a:t>
            </a:r>
          </a:p>
        </p:txBody>
      </p:sp>
      <p:graphicFrame>
        <p:nvGraphicFramePr>
          <p:cNvPr id="70" name="Table 70"/>
          <p:cNvGraphicFramePr/>
          <p:nvPr/>
        </p:nvGraphicFramePr>
        <p:xfrm>
          <a:off x="212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XOR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00000000b (al - 0x00)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Shape 71"/>
          <p:cNvSpPr/>
          <p:nvPr/>
        </p:nvSpPr>
        <p:spPr>
          <a:xfrm>
            <a:off x="550397" y="3849148"/>
            <a:ext cx="1258231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xor al, al</a:t>
            </a:r>
          </a:p>
        </p:txBody>
      </p:sp>
      <p:graphicFrame>
        <p:nvGraphicFramePr>
          <p:cNvPr id="72" name="Table 72"/>
          <p:cNvGraphicFramePr/>
          <p:nvPr/>
        </p:nvGraphicFramePr>
        <p:xfrm>
          <a:off x="4784725" y="4343400"/>
          <a:ext cx="4192588" cy="160771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461019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/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OR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01000010b (imm - 0x42)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02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01110001b (al - 0x71)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3" name="Shape 73"/>
          <p:cNvSpPr/>
          <p:nvPr/>
        </p:nvSpPr>
        <p:spPr>
          <a:xfrm>
            <a:off x="4913715" y="3849148"/>
            <a:ext cx="1681945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xor al, 0x42</a:t>
            </a:r>
          </a:p>
        </p:txBody>
      </p:sp>
      <p:sp>
        <p:nvSpPr>
          <p:cNvPr id="74" name="Shape 74"/>
          <p:cNvSpPr/>
          <p:nvPr/>
        </p:nvSpPr>
        <p:spPr>
          <a:xfrm>
            <a:off x="227378" y="5720773"/>
            <a:ext cx="3960081" cy="961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lvl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XOR is commonly used to zero a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register, by XORing it with itself,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because it’s faster than a MOV</a:t>
            </a:r>
          </a:p>
        </p:txBody>
      </p:sp>
      <p:grpSp>
        <p:nvGrpSpPr>
          <p:cNvPr id="77" name="Group 77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75" name="Shape 75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16</a:t>
              </a:r>
            </a:p>
          </p:txBody>
        </p:sp>
      </p:grpSp>
      <p:sp>
        <p:nvSpPr>
          <p:cNvPr id="78" name="Shape 78"/>
          <p:cNvSpPr/>
          <p:nvPr/>
        </p:nvSpPr>
        <p:spPr>
          <a:xfrm flipV="1">
            <a:off x="1871662" y="5413374"/>
            <a:ext cx="1589" cy="346077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7391400" y="6408737"/>
            <a:ext cx="181931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231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685800" y="5095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NOT - One's Complement Negation</a:t>
            </a:r>
          </a:p>
        </p:txBody>
      </p:sp>
      <p:sp>
        <p:nvSpPr>
          <p:cNvPr id="82" name="Shape 82"/>
          <p:cNvSpPr/>
          <p:nvPr/>
        </p:nvSpPr>
        <p:spPr>
          <a:xfrm>
            <a:off x="685800" y="1981200"/>
            <a:ext cx="7772400" cy="101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200"/>
              <a:t>Single source/destination operand can be r/mX</a:t>
            </a:r>
          </a:p>
        </p:txBody>
      </p:sp>
      <p:graphicFrame>
        <p:nvGraphicFramePr>
          <p:cNvPr id="83" name="Table 83"/>
          <p:cNvGraphicFramePr/>
          <p:nvPr/>
        </p:nvGraphicFramePr>
        <p:xfrm>
          <a:off x="212725" y="4191000"/>
          <a:ext cx="41925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NOT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00110011b (al - 0x33)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11001100b (al - 0xCC)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4" name="Shape 84"/>
          <p:cNvSpPr/>
          <p:nvPr/>
        </p:nvSpPr>
        <p:spPr>
          <a:xfrm>
            <a:off x="393979" y="3666585"/>
            <a:ext cx="851930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not al</a:t>
            </a:r>
          </a:p>
        </p:txBody>
      </p:sp>
      <p:graphicFrame>
        <p:nvGraphicFramePr>
          <p:cNvPr id="85" name="Table 85"/>
          <p:cNvGraphicFramePr/>
          <p:nvPr/>
        </p:nvGraphicFramePr>
        <p:xfrm>
          <a:off x="4572000" y="4191000"/>
          <a:ext cx="4573588" cy="321543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82956"/>
                <a:gridCol w="3690631"/>
              </a:tblGrid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al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0x10000000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bl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0x00001234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al+bl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0x10001234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[al+bl]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 (assumed memory at 0x10001234)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NOT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00000000b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6814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result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11111111b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Shape 86"/>
          <p:cNvSpPr/>
          <p:nvPr/>
        </p:nvSpPr>
        <p:spPr>
          <a:xfrm>
            <a:off x="4939587" y="3666585"/>
            <a:ext cx="1436526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not [al+bl]</a:t>
            </a:r>
          </a:p>
        </p:txBody>
      </p:sp>
      <p:grpSp>
        <p:nvGrpSpPr>
          <p:cNvPr id="89" name="Group 89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87" name="Shape 87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17</a:t>
              </a:r>
            </a:p>
          </p:txBody>
        </p:sp>
      </p:grpSp>
      <p:grpSp>
        <p:nvGrpSpPr>
          <p:cNvPr id="92" name="Group 92"/>
          <p:cNvGrpSpPr/>
          <p:nvPr/>
        </p:nvGrpSpPr>
        <p:grpSpPr>
          <a:xfrm>
            <a:off x="152400" y="5181600"/>
            <a:ext cx="4272482" cy="1192286"/>
            <a:chOff x="0" y="0"/>
            <a:chExt cx="4272481" cy="1192285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4272482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75" y="0"/>
                  </a:moveTo>
                  <a:lnTo>
                    <a:pt x="3275" y="0"/>
                  </a:lnTo>
                  <a:cubicBezTo>
                    <a:pt x="1466" y="0"/>
                    <a:pt x="0" y="1612"/>
                    <a:pt x="0" y="3600"/>
                  </a:cubicBezTo>
                  <a:lnTo>
                    <a:pt x="0" y="3600"/>
                  </a:lnTo>
                  <a:lnTo>
                    <a:pt x="0" y="18000"/>
                  </a:lnTo>
                  <a:cubicBezTo>
                    <a:pt x="0" y="19988"/>
                    <a:pt x="1466" y="21600"/>
                    <a:pt x="3275" y="21600"/>
                  </a:cubicBezTo>
                  <a:lnTo>
                    <a:pt x="16373" y="21600"/>
                  </a:lnTo>
                  <a:cubicBezTo>
                    <a:pt x="18181" y="21600"/>
                    <a:pt x="19647" y="19988"/>
                    <a:pt x="19647" y="18000"/>
                  </a:cubicBezTo>
                  <a:lnTo>
                    <a:pt x="19647" y="9000"/>
                  </a:lnTo>
                  <a:lnTo>
                    <a:pt x="21600" y="4699"/>
                  </a:lnTo>
                  <a:lnTo>
                    <a:pt x="19647" y="3600"/>
                  </a:lnTo>
                  <a:cubicBezTo>
                    <a:pt x="19647" y="1612"/>
                    <a:pt x="18181" y="0"/>
                    <a:pt x="16373" y="0"/>
                  </a:cubicBezTo>
                  <a:lnTo>
                    <a:pt x="11461" y="0"/>
                  </a:lnTo>
                  <a:close/>
                </a:path>
              </a:pathLst>
            </a:custGeom>
            <a:solidFill>
              <a:srgbClr val="BBE0E3"/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142313" y="41857"/>
              <a:ext cx="3601574" cy="11504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2400"/>
                <a:t>Xeno trying to be clever on a boring example, and failing…</a:t>
              </a:r>
            </a:p>
          </p:txBody>
        </p:sp>
      </p:grpSp>
      <p:sp>
        <p:nvSpPr>
          <p:cNvPr id="93" name="Shape 93"/>
          <p:cNvSpPr/>
          <p:nvPr/>
        </p:nvSpPr>
        <p:spPr>
          <a:xfrm>
            <a:off x="7391400" y="6408737"/>
            <a:ext cx="181931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231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4900" y="4643120"/>
            <a:ext cx="431800" cy="4318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-11063" y="65020"/>
            <a:ext cx="916612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ForLoop.c - simple for loop</a:t>
            </a:r>
          </a:p>
        </p:txBody>
      </p:sp>
      <p:sp>
        <p:nvSpPr>
          <p:cNvPr id="97" name="Shape 97"/>
          <p:cNvSpPr/>
          <p:nvPr/>
        </p:nvSpPr>
        <p:spPr>
          <a:xfrm>
            <a:off x="3998912" y="1742461"/>
            <a:ext cx="5263096" cy="3744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main: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0000000140001010  sub         rsp,38h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0000000140001014  mov         dword ptr [rsp+20h],0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000000014000101C  jmp         0000000140001028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000000014000101E  mov         eax,dword ptr [rsp+20h]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0000000140001022  inc         eax  </a:t>
            </a:r>
            <a:endParaRPr sz="1600"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0000000140001024  mov         dword ptr [rsp+20h],eax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0000000140001028  cmp         dword ptr [rsp+20h],0Ah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000000014000102D  jge         0000000140001042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000000014000102F  mov         edx,dword ptr [rsp+20h]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0000000140001033  lea         rcx,[40006000h]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000000014000103A  call        qword ptr [40008368h]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0000000140001040  jmp         000000014000101E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0000000140001042  xor         eax,eax 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0000000140001044  add         rsp,38h 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0000000140001048  ret  </a:t>
            </a:r>
          </a:p>
        </p:txBody>
      </p:sp>
      <p:sp>
        <p:nvSpPr>
          <p:cNvPr id="98" name="Shape 98"/>
          <p:cNvSpPr/>
          <p:nvPr/>
        </p:nvSpPr>
        <p:spPr>
          <a:xfrm>
            <a:off x="6350" y="1963198"/>
            <a:ext cx="3227673" cy="292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#include &lt;stdio.h&gt;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int i;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for(i = 0; i &lt; 10; i++){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   printf("i = %d\n", i);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}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pic>
        <p:nvPicPr>
          <p:cNvPr id="9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4900" y="2776220"/>
            <a:ext cx="431800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91418" y="105470"/>
            <a:ext cx="9144001" cy="671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100"/>
              <a:t>INC/DEC - Increment / decrement</a:t>
            </a:r>
          </a:p>
        </p:txBody>
      </p:sp>
      <p:sp>
        <p:nvSpPr>
          <p:cNvPr id="102" name="Shape 102"/>
          <p:cNvSpPr/>
          <p:nvPr/>
        </p:nvSpPr>
        <p:spPr>
          <a:xfrm>
            <a:off x="688382" y="1165225"/>
            <a:ext cx="7772401" cy="2645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Single source/destination operand can be r/mX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Increase or decrease the value by 1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When optimized, compilers will tend to favor </a:t>
            </a:r>
            <a:r>
              <a:rPr i="1" sz="2700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 using inc/dec, as directed by the Intel optimization guide. So their presence may be indicative of hand-written, or un-optimized code</a:t>
            </a:r>
          </a:p>
        </p:txBody>
      </p:sp>
      <p:graphicFrame>
        <p:nvGraphicFramePr>
          <p:cNvPr id="103" name="Table 103"/>
          <p:cNvGraphicFramePr/>
          <p:nvPr/>
        </p:nvGraphicFramePr>
        <p:xfrm>
          <a:off x="200025" y="5588000"/>
          <a:ext cx="41925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tabLst/>
                        <a:defRPr b="0" i="0" sz="2800">
                          <a:sym typeface="Times New Roman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tabLst/>
                        <a:defRPr b="0" i="0" sz="2800">
                          <a:sym typeface="Times New Roman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" name="Shape 104"/>
          <p:cNvSpPr/>
          <p:nvPr/>
        </p:nvSpPr>
        <p:spPr>
          <a:xfrm>
            <a:off x="165503" y="5485265"/>
            <a:ext cx="100403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inc rax</a:t>
            </a:r>
          </a:p>
        </p:txBody>
      </p:sp>
      <p:grpSp>
        <p:nvGrpSpPr>
          <p:cNvPr id="107" name="Group 107"/>
          <p:cNvGrpSpPr/>
          <p:nvPr/>
        </p:nvGrpSpPr>
        <p:grpSpPr>
          <a:xfrm>
            <a:off x="25400" y="76199"/>
            <a:ext cx="685800" cy="685800"/>
            <a:chOff x="0" y="0"/>
            <a:chExt cx="685798" cy="685798"/>
          </a:xfrm>
        </p:grpSpPr>
        <p:sp>
          <p:nvSpPr>
            <p:cNvPr id="105" name="Shape 105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6" name="Shape 106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18</a:t>
              </a:r>
            </a:p>
          </p:txBody>
        </p:sp>
      </p:grpSp>
      <p:sp>
        <p:nvSpPr>
          <p:cNvPr id="108" name="Shape 108"/>
          <p:cNvSpPr/>
          <p:nvPr/>
        </p:nvSpPr>
        <p:spPr>
          <a:xfrm>
            <a:off x="12700" y="6396037"/>
            <a:ext cx="245942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215-216</a:t>
            </a:r>
          </a:p>
        </p:txBody>
      </p:sp>
      <p:graphicFrame>
        <p:nvGraphicFramePr>
          <p:cNvPr id="109" name="Table 109"/>
          <p:cNvGraphicFramePr/>
          <p:nvPr/>
        </p:nvGraphicFramePr>
        <p:xfrm>
          <a:off x="200025" y="5130006"/>
          <a:ext cx="4192588" cy="3373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0" name="Shape 110"/>
          <p:cNvSpPr/>
          <p:nvPr/>
        </p:nvSpPr>
        <p:spPr>
          <a:xfrm>
            <a:off x="161324" y="4578637"/>
            <a:ext cx="2206537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xor rax, rax</a:t>
            </a:r>
          </a:p>
        </p:txBody>
      </p:sp>
      <p:graphicFrame>
        <p:nvGraphicFramePr>
          <p:cNvPr id="111" name="Table 111"/>
          <p:cNvGraphicFramePr/>
          <p:nvPr/>
        </p:nvGraphicFramePr>
        <p:xfrm>
          <a:off x="200025" y="4218346"/>
          <a:ext cx="4192588" cy="33734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408000"/>
                          </a:solidFill>
                          <a:latin typeface="Arial"/>
                          <a:ea typeface="Arial"/>
                          <a:cs typeface="Arial"/>
                        </a:rPr>
                        <a:t>0x7e117a1e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2" name="Table 112"/>
          <p:cNvGraphicFramePr/>
          <p:nvPr/>
        </p:nvGraphicFramePr>
        <p:xfrm>
          <a:off x="4775200" y="5937250"/>
          <a:ext cx="4192588" cy="3373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0xFFFFFFFF`FFFFFFFF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5" name="Group 115"/>
          <p:cNvGrpSpPr/>
          <p:nvPr/>
        </p:nvGrpSpPr>
        <p:grpSpPr>
          <a:xfrm>
            <a:off x="25400" y="623296"/>
            <a:ext cx="685800" cy="685799"/>
            <a:chOff x="0" y="0"/>
            <a:chExt cx="685798" cy="685798"/>
          </a:xfrm>
        </p:grpSpPr>
        <p:sp>
          <p:nvSpPr>
            <p:cNvPr id="113" name="Shape 113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" name="Shape 114"/>
            <p:cNvSpPr/>
            <p:nvPr/>
          </p:nvSpPr>
          <p:spPr>
            <a:xfrm>
              <a:off x="162613" y="216516"/>
              <a:ext cx="360574" cy="35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19</a:t>
              </a:r>
            </a:p>
          </p:txBody>
        </p:sp>
      </p:grpSp>
      <p:graphicFrame>
        <p:nvGraphicFramePr>
          <p:cNvPr id="116" name="Table 116"/>
          <p:cNvGraphicFramePr/>
          <p:nvPr/>
        </p:nvGraphicFramePr>
        <p:xfrm>
          <a:off x="4775200" y="4218346"/>
          <a:ext cx="4192588" cy="33734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408000"/>
                          </a:solidFill>
                          <a:latin typeface="Arial"/>
                          <a:ea typeface="Arial"/>
                          <a:cs typeface="Arial"/>
                        </a:rPr>
                        <a:t>0xdec0ded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7" name="Table 117"/>
          <p:cNvGraphicFramePr/>
          <p:nvPr/>
        </p:nvGraphicFramePr>
        <p:xfrm>
          <a:off x="4775200" y="5130006"/>
          <a:ext cx="4192588" cy="33734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62288"/>
                <a:gridCol w="3430298"/>
              </a:tblGrid>
              <a:tr h="33734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4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8" name="Shape 118"/>
          <p:cNvSpPr/>
          <p:nvPr/>
        </p:nvSpPr>
        <p:spPr>
          <a:xfrm>
            <a:off x="4737503" y="5486257"/>
            <a:ext cx="1105831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dec rax</a:t>
            </a:r>
          </a:p>
        </p:txBody>
      </p:sp>
      <p:sp>
        <p:nvSpPr>
          <p:cNvPr id="119" name="Shape 119"/>
          <p:cNvSpPr/>
          <p:nvPr/>
        </p:nvSpPr>
        <p:spPr>
          <a:xfrm>
            <a:off x="4758302" y="4578637"/>
            <a:ext cx="1526938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mov rax, 0</a:t>
            </a:r>
          </a:p>
        </p:txBody>
      </p:sp>
      <p:sp>
        <p:nvSpPr>
          <p:cNvPr id="120" name="Shape 120"/>
          <p:cNvSpPr/>
          <p:nvPr/>
        </p:nvSpPr>
        <p:spPr>
          <a:xfrm flipH="1">
            <a:off x="4573587" y="4207176"/>
            <a:ext cx="1" cy="2422224"/>
          </a:xfrm>
          <a:prstGeom prst="line">
            <a:avLst/>
          </a:prstGeom>
          <a:ln w="57240" cap="sq">
            <a:solidFill/>
            <a:miter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