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lvl="0"/>
          </a:p>
        </p:txBody>
      </p:sp>
      <p:sp>
        <p:nvSpPr>
          <p:cNvPr id="18" name="Shape 1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 Id="rId3" Type="http://schemas.openxmlformats.org/officeDocument/2006/relationships/hyperlink" Target="http://4.bp.blogspot.com/-FAaWCtna3mw/Tc69R-mPbFI/AAAAAAAABxA/Nriylz_dc20/s1600/hlhlfr.jpe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sldImg"/>
          </p:nvPr>
        </p:nvSpPr>
        <p:spPr>
          <a:prstGeom prst="rect">
            <a:avLst/>
          </a:prstGeom>
        </p:spPr>
        <p:txBody>
          <a:bodyPr/>
          <a:lstStyle/>
          <a:p>
            <a:pPr lvl="0"/>
          </a:p>
        </p:txBody>
      </p:sp>
      <p:sp>
        <p:nvSpPr>
          <p:cNvPr id="28" name="Shape 28"/>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sldImg"/>
          </p:nvPr>
        </p:nvSpPr>
        <p:spPr>
          <a:prstGeom prst="rect">
            <a:avLst/>
          </a:prstGeom>
        </p:spPr>
        <p:txBody>
          <a:bodyPr/>
          <a:lstStyle/>
          <a:p>
            <a:pPr lvl="0"/>
          </a:p>
        </p:txBody>
      </p:sp>
      <p:sp>
        <p:nvSpPr>
          <p:cNvPr id="71" name="Shape 71"/>
          <p:cNvSpPr/>
          <p:nvPr>
            <p:ph type="body" sz="quarter" idx="1"/>
          </p:nvPr>
        </p:nvSpPr>
        <p:spPr>
          <a:prstGeom prst="rect">
            <a:avLst/>
          </a:prstGeom>
        </p:spPr>
        <p:txBody>
          <a:bodyPr/>
          <a:lstStyle>
            <a:lvl1pPr>
              <a:defRPr u="sng">
                <a:solidFill>
                  <a:srgbClr val="CCCCFF"/>
                </a:solidFill>
                <a:uFill>
                  <a:solidFill>
                    <a:srgbClr val="CCCCFF"/>
                  </a:solidFill>
                </a:uFill>
                <a:hlinkClick r:id="rId3" invalidUrl="" action="" tgtFrame="" tooltip="" history="1" highlightClick="0" endSnd="0"/>
              </a:defRPr>
            </a:lvl1pPr>
          </a:lstStyle>
          <a:p>
            <a:pPr lvl="0">
              <a:defRPr sz="1800" u="none">
                <a:solidFill>
                  <a:srgbClr val="000000"/>
                </a:solidFill>
                <a:uFillTx/>
              </a:defRPr>
            </a:pPr>
            <a:r>
              <a:rPr sz="2400" u="sng">
                <a:solidFill>
                  <a:srgbClr val="CCCCFF"/>
                </a:solidFill>
                <a:uFill>
                  <a:solidFill>
                    <a:srgbClr val="CCCCFF"/>
                  </a:solidFill>
                </a:uFill>
                <a:hlinkClick r:id="rId3" invalidUrl="" action="" tgtFrame="" tooltip="" history="1" highlightClick="0" endSnd="0"/>
              </a:rPr>
              <a:t>http://4.bp.blogspot.com/-FAaWCtna3mw/Tc69R-mPbFI/AAAAAAAABxA/Nriylz_dc20/s1600/hlhlfr.jpeg</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3" name="Shape 13"/>
          <p:cNvSpPr/>
          <p:nvPr>
            <p:ph type="title"/>
          </p:nvPr>
        </p:nvSpPr>
        <p:spPr>
          <a:prstGeom prst="rect">
            <a:avLst/>
          </a:prstGeom>
        </p:spPr>
        <p:txBody>
          <a:bodyPr lIns="0" tIns="0" rIns="0" bIns="0"/>
          <a:lstStyle/>
          <a:p>
            <a:pPr lvl="0">
              <a:defRPr sz="1800"/>
            </a:pPr>
            <a:r>
              <a:rPr sz="4400"/>
              <a:t>Title Text</a:t>
            </a:r>
          </a:p>
        </p:txBody>
      </p:sp>
      <p:sp>
        <p:nvSpPr>
          <p:cNvPr id="14" name="Shape 14"/>
          <p:cNvSpPr/>
          <p:nvPr>
            <p:ph type="body" idx="1"/>
          </p:nvPr>
        </p:nvSpPr>
        <p:spPr>
          <a:prstGeom prst="rect">
            <a:avLst/>
          </a:prstGeom>
        </p:spPr>
        <p:txBody>
          <a:bodyPr lIns="0" tIns="0" rIns="0" bIns="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6" name="Shape 16"/>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tif"/></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Shape 20"/>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21" name="Shape 21"/>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SAR - Shift Arithmetic Right</a:t>
            </a:r>
          </a:p>
        </p:txBody>
      </p:sp>
      <p:sp>
        <p:nvSpPr>
          <p:cNvPr id="87" name="Shape 87"/>
          <p:cNvSpPr/>
          <p:nvPr/>
        </p:nvSpPr>
        <p:spPr>
          <a:xfrm>
            <a:off x="685800" y="1752600"/>
            <a:ext cx="7772400" cy="19985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Can be explicitly used with the C “&gt;&gt;” operator, if operands are signed</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First operand (source and destination) operand is an r/mX</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Second operand is either cl (lowest byte of ecx), or a 1 byte immediate. The 2nd operand is the number of places to shift.</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It divides the register by 2 for each place the value is shifted. More efficient than a multiply instruction.</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Each bit shifted off the right side is placed in CF.</a:t>
            </a:r>
          </a:p>
        </p:txBody>
      </p:sp>
      <p:graphicFrame>
        <p:nvGraphicFramePr>
          <p:cNvPr id="88" name="Table 88"/>
          <p:cNvGraphicFramePr/>
          <p:nvPr/>
        </p:nvGraphicFramePr>
        <p:xfrm>
          <a:off x="4876800" y="4572000"/>
          <a:ext cx="41925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3430298"/>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10110011b (bl - 0xB3)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0000"/>
                          </a:solidFill>
                          <a:latin typeface="Arial Bold"/>
                          <a:ea typeface="Arial Bold"/>
                          <a:cs typeface="Arial Bold"/>
                          <a:sym typeface="Arial Bold"/>
                        </a:rPr>
                        <a:t>00</a:t>
                      </a:r>
                      <a:r>
                        <a:rPr sz="1600">
                          <a:latin typeface="Arial"/>
                          <a:ea typeface="Arial"/>
                          <a:cs typeface="Arial"/>
                        </a:rPr>
                        <a:t>101100b (bl - 0x2C)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89" name="Shape 89"/>
          <p:cNvSpPr/>
          <p:nvPr/>
        </p:nvSpPr>
        <p:spPr>
          <a:xfrm>
            <a:off x="4956231" y="4047585"/>
            <a:ext cx="1190513"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shr bl, 2</a:t>
            </a:r>
          </a:p>
        </p:txBody>
      </p:sp>
      <p:graphicFrame>
        <p:nvGraphicFramePr>
          <p:cNvPr id="90" name="Table 90"/>
          <p:cNvGraphicFramePr/>
          <p:nvPr/>
        </p:nvGraphicFramePr>
        <p:xfrm>
          <a:off x="77787" y="4572000"/>
          <a:ext cx="3312865"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2550575"/>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10110011b (bl - 0xB3)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0000"/>
                          </a:solidFill>
                          <a:latin typeface="Arial Bold"/>
                          <a:ea typeface="Arial Bold"/>
                          <a:cs typeface="Arial Bold"/>
                          <a:sym typeface="Arial Bold"/>
                        </a:rPr>
                        <a:t>11</a:t>
                      </a:r>
                      <a:r>
                        <a:rPr sz="1600">
                          <a:latin typeface="Arial"/>
                          <a:ea typeface="Arial"/>
                          <a:cs typeface="Arial"/>
                        </a:rPr>
                        <a:t>101100b (bl - 0xEC)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91" name="Shape 91"/>
          <p:cNvSpPr/>
          <p:nvPr/>
        </p:nvSpPr>
        <p:spPr>
          <a:xfrm>
            <a:off x="157218" y="4047585"/>
            <a:ext cx="1190514"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sar bl, 2</a:t>
            </a:r>
          </a:p>
        </p:txBody>
      </p:sp>
      <p:graphicFrame>
        <p:nvGraphicFramePr>
          <p:cNvPr id="92" name="Table 92"/>
          <p:cNvGraphicFramePr/>
          <p:nvPr/>
        </p:nvGraphicFramePr>
        <p:xfrm>
          <a:off x="77787" y="5943600"/>
          <a:ext cx="3308004"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2545714"/>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0000"/>
                          </a:solidFill>
                          <a:latin typeface="Arial Bold"/>
                          <a:ea typeface="Arial Bold"/>
                          <a:cs typeface="Arial Bold"/>
                          <a:sym typeface="Arial Bold"/>
                        </a:rPr>
                        <a:t>00</a:t>
                      </a:r>
                      <a:r>
                        <a:rPr sz="1600">
                          <a:latin typeface="Arial"/>
                          <a:ea typeface="Arial"/>
                          <a:cs typeface="Arial"/>
                        </a:rPr>
                        <a:t>001100b (bl - 0x0C)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graphicFrame>
        <p:nvGraphicFramePr>
          <p:cNvPr id="93" name="Table 93"/>
          <p:cNvGraphicFramePr/>
          <p:nvPr/>
        </p:nvGraphicFramePr>
        <p:xfrm>
          <a:off x="4876800" y="5943600"/>
          <a:ext cx="32781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98899"/>
                <a:gridCol w="2479288"/>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solidFill>
                            <a:srgbClr val="FF0000"/>
                          </a:solidFill>
                          <a:latin typeface="Arial Bold"/>
                          <a:ea typeface="Arial Bold"/>
                          <a:cs typeface="Arial Bold"/>
                          <a:sym typeface="Arial Bold"/>
                        </a:rPr>
                        <a:t>00</a:t>
                      </a:r>
                      <a:r>
                        <a:rPr sz="1600">
                          <a:latin typeface="Arial"/>
                          <a:ea typeface="Arial"/>
                          <a:cs typeface="Arial"/>
                        </a:rPr>
                        <a:t>001100b (bl - 0x0C)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94" name="Shape 94"/>
          <p:cNvSpPr/>
          <p:nvPr/>
        </p:nvSpPr>
        <p:spPr>
          <a:xfrm>
            <a:off x="3902577" y="6143879"/>
            <a:ext cx="462298"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t>
            </a:r>
          </a:p>
        </p:txBody>
      </p:sp>
      <p:sp>
        <p:nvSpPr>
          <p:cNvPr id="95" name="Shape 95"/>
          <p:cNvSpPr/>
          <p:nvPr/>
        </p:nvSpPr>
        <p:spPr>
          <a:xfrm>
            <a:off x="3949234" y="4772279"/>
            <a:ext cx="368983"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t>
            </a:r>
          </a:p>
        </p:txBody>
      </p:sp>
      <p:sp>
        <p:nvSpPr>
          <p:cNvPr id="96" name="Shape 96"/>
          <p:cNvSpPr/>
          <p:nvPr/>
        </p:nvSpPr>
        <p:spPr>
          <a:xfrm>
            <a:off x="7251700" y="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224</a:t>
            </a:r>
          </a:p>
        </p:txBody>
      </p:sp>
      <p:grpSp>
        <p:nvGrpSpPr>
          <p:cNvPr id="99" name="Group 99"/>
          <p:cNvGrpSpPr/>
          <p:nvPr/>
        </p:nvGrpSpPr>
        <p:grpSpPr>
          <a:xfrm>
            <a:off x="152400" y="76199"/>
            <a:ext cx="685800" cy="685800"/>
            <a:chOff x="0" y="0"/>
            <a:chExt cx="685798" cy="685798"/>
          </a:xfrm>
        </p:grpSpPr>
        <p:sp>
          <p:nvSpPr>
            <p:cNvPr id="97" name="Shape 97"/>
            <p:cNvSpPr/>
            <p:nvPr/>
          </p:nvSpPr>
          <p:spPr>
            <a:xfrm>
              <a:off x="0" y="-1"/>
              <a:ext cx="685800" cy="6858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98" name="Shape 98"/>
            <p:cNvSpPr/>
            <p:nvPr/>
          </p:nvSpPr>
          <p:spPr>
            <a:xfrm>
              <a:off x="162613" y="216516"/>
              <a:ext cx="360574" cy="3528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23</a:t>
              </a:r>
            </a:p>
          </p:txBody>
        </p:sp>
      </p:grpSp>
      <p:sp>
        <p:nvSpPr>
          <p:cNvPr id="100" name="Shape 100"/>
          <p:cNvSpPr/>
          <p:nvPr/>
        </p:nvSpPr>
        <p:spPr>
          <a:xfrm>
            <a:off x="64520" y="5458079"/>
            <a:ext cx="2596195"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 cl, 2; </a:t>
            </a:r>
            <a:r>
              <a:rPr sz="2400">
                <a:latin typeface="Arial"/>
                <a:ea typeface="Arial"/>
                <a:cs typeface="Arial"/>
                <a:sym typeface="Arial"/>
              </a:rPr>
              <a:t>sal bl, cl</a:t>
            </a:r>
          </a:p>
        </p:txBody>
      </p:sp>
      <p:sp>
        <p:nvSpPr>
          <p:cNvPr id="101" name="Shape 101"/>
          <p:cNvSpPr/>
          <p:nvPr/>
        </p:nvSpPr>
        <p:spPr>
          <a:xfrm>
            <a:off x="4852917" y="5458079"/>
            <a:ext cx="2596195"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 cl, 2; </a:t>
            </a:r>
            <a:r>
              <a:rPr sz="2400">
                <a:latin typeface="Arial"/>
                <a:ea typeface="Arial"/>
                <a:cs typeface="Arial"/>
                <a:sym typeface="Arial"/>
              </a:rPr>
              <a:t>sal bl, cl</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SAL - Shift Arithmetic Left</a:t>
            </a:r>
          </a:p>
        </p:txBody>
      </p:sp>
      <p:sp>
        <p:nvSpPr>
          <p:cNvPr id="104" name="Shape 104"/>
          <p:cNvSpPr/>
          <p:nvPr/>
        </p:nvSpPr>
        <p:spPr>
          <a:xfrm>
            <a:off x="685800" y="1752600"/>
            <a:ext cx="7772400" cy="199852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Actually behaves exactly the same as SHL!</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First operand (source and destination) operand is an r/mX</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Second operand is either cl (lowest byte of rcx), or a 1 byte immediate. The 2nd operand is the number of places to shift.</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It divides the register by 2 for each place the value is shifted. More efficient than a multiply instruction.</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Each bit shifted off the left side is placed in CF.</a:t>
            </a:r>
          </a:p>
        </p:txBody>
      </p:sp>
      <p:graphicFrame>
        <p:nvGraphicFramePr>
          <p:cNvPr id="105" name="Table 105"/>
          <p:cNvGraphicFramePr/>
          <p:nvPr/>
        </p:nvGraphicFramePr>
        <p:xfrm>
          <a:off x="4876800" y="4572000"/>
          <a:ext cx="41925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3430298"/>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10110011b (bl - 0xB3)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110011</a:t>
                      </a:r>
                      <a:r>
                        <a:rPr sz="1600">
                          <a:solidFill>
                            <a:srgbClr val="FF0000"/>
                          </a:solidFill>
                          <a:latin typeface="Arial Bold"/>
                          <a:ea typeface="Arial Bold"/>
                          <a:cs typeface="Arial Bold"/>
                          <a:sym typeface="Arial Bold"/>
                        </a:rPr>
                        <a:t>00</a:t>
                      </a:r>
                      <a:r>
                        <a:rPr sz="1600">
                          <a:latin typeface="Arial"/>
                          <a:ea typeface="Arial"/>
                          <a:cs typeface="Arial"/>
                        </a:rPr>
                        <a:t>b (bl - 0xCC)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06" name="Shape 106"/>
          <p:cNvSpPr/>
          <p:nvPr/>
        </p:nvSpPr>
        <p:spPr>
          <a:xfrm>
            <a:off x="4973123" y="4047585"/>
            <a:ext cx="1156729"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shl bl, 2</a:t>
            </a:r>
          </a:p>
        </p:txBody>
      </p:sp>
      <p:graphicFrame>
        <p:nvGraphicFramePr>
          <p:cNvPr id="107" name="Table 107"/>
          <p:cNvGraphicFramePr/>
          <p:nvPr/>
        </p:nvGraphicFramePr>
        <p:xfrm>
          <a:off x="77787" y="4572000"/>
          <a:ext cx="3312865"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2550575"/>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10110011b (bl - 0xB3)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110011</a:t>
                      </a:r>
                      <a:r>
                        <a:rPr sz="1600">
                          <a:solidFill>
                            <a:srgbClr val="FF0000"/>
                          </a:solidFill>
                          <a:latin typeface="Arial Bold"/>
                          <a:ea typeface="Arial Bold"/>
                          <a:cs typeface="Arial Bold"/>
                          <a:sym typeface="Arial Bold"/>
                        </a:rPr>
                        <a:t>00</a:t>
                      </a:r>
                      <a:r>
                        <a:rPr sz="1600">
                          <a:latin typeface="Arial"/>
                          <a:ea typeface="Arial"/>
                          <a:cs typeface="Arial"/>
                        </a:rPr>
                        <a:t>b (bl - 0xCC)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08" name="Shape 108"/>
          <p:cNvSpPr/>
          <p:nvPr/>
        </p:nvSpPr>
        <p:spPr>
          <a:xfrm>
            <a:off x="174110" y="4047585"/>
            <a:ext cx="1156730"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sal bl, 2</a:t>
            </a:r>
          </a:p>
        </p:txBody>
      </p:sp>
      <p:graphicFrame>
        <p:nvGraphicFramePr>
          <p:cNvPr id="109" name="Table 109"/>
          <p:cNvGraphicFramePr/>
          <p:nvPr/>
        </p:nvGraphicFramePr>
        <p:xfrm>
          <a:off x="77787" y="5943600"/>
          <a:ext cx="3308004"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288"/>
                <a:gridCol w="2545714"/>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110011</a:t>
                      </a:r>
                      <a:r>
                        <a:rPr sz="1600">
                          <a:solidFill>
                            <a:srgbClr val="FF0000"/>
                          </a:solidFill>
                          <a:latin typeface="Arial Bold"/>
                          <a:ea typeface="Arial Bold"/>
                          <a:cs typeface="Arial Bold"/>
                          <a:sym typeface="Arial Bold"/>
                        </a:rPr>
                        <a:t>00</a:t>
                      </a:r>
                      <a:r>
                        <a:rPr sz="1600">
                          <a:latin typeface="Arial"/>
                          <a:ea typeface="Arial"/>
                          <a:cs typeface="Arial"/>
                        </a:rPr>
                        <a:t>b (bl - 0xCC)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10" name="Shape 110"/>
          <p:cNvSpPr/>
          <p:nvPr/>
        </p:nvSpPr>
        <p:spPr>
          <a:xfrm>
            <a:off x="64520" y="5458079"/>
            <a:ext cx="2596195"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 cl, 2; </a:t>
            </a:r>
            <a:r>
              <a:rPr sz="2400">
                <a:latin typeface="Arial"/>
                <a:ea typeface="Arial"/>
                <a:cs typeface="Arial"/>
                <a:sym typeface="Arial"/>
              </a:rPr>
              <a:t>sal bl, cl</a:t>
            </a:r>
          </a:p>
        </p:txBody>
      </p:sp>
      <p:graphicFrame>
        <p:nvGraphicFramePr>
          <p:cNvPr id="111" name="Table 111"/>
          <p:cNvGraphicFramePr/>
          <p:nvPr/>
        </p:nvGraphicFramePr>
        <p:xfrm>
          <a:off x="4876800" y="5943600"/>
          <a:ext cx="32781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98899"/>
                <a:gridCol w="2479288"/>
              </a:tblGrid>
              <a:tr h="461246">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854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110011</a:t>
                      </a:r>
                      <a:r>
                        <a:rPr sz="1600">
                          <a:solidFill>
                            <a:srgbClr val="FF0000"/>
                          </a:solidFill>
                          <a:latin typeface="Arial Bold"/>
                          <a:ea typeface="Arial Bold"/>
                          <a:cs typeface="Arial Bold"/>
                          <a:sym typeface="Arial Bold"/>
                        </a:rPr>
                        <a:t>00</a:t>
                      </a:r>
                      <a:r>
                        <a:rPr sz="1600">
                          <a:latin typeface="Arial"/>
                          <a:ea typeface="Arial"/>
                          <a:cs typeface="Arial"/>
                        </a:rPr>
                        <a:t>b (bl - 0xCC)</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112" name="Shape 112"/>
          <p:cNvSpPr/>
          <p:nvPr/>
        </p:nvSpPr>
        <p:spPr>
          <a:xfrm>
            <a:off x="4852917" y="5458079"/>
            <a:ext cx="2596195"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mov cl, 2; </a:t>
            </a:r>
            <a:r>
              <a:rPr sz="2400">
                <a:latin typeface="Arial"/>
                <a:ea typeface="Arial"/>
                <a:cs typeface="Arial"/>
                <a:sym typeface="Arial"/>
              </a:rPr>
              <a:t>sal bl, cl</a:t>
            </a:r>
          </a:p>
        </p:txBody>
      </p:sp>
      <p:sp>
        <p:nvSpPr>
          <p:cNvPr id="113" name="Shape 113"/>
          <p:cNvSpPr/>
          <p:nvPr/>
        </p:nvSpPr>
        <p:spPr>
          <a:xfrm>
            <a:off x="3902577" y="6143879"/>
            <a:ext cx="462298"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t>
            </a:r>
          </a:p>
        </p:txBody>
      </p:sp>
      <p:sp>
        <p:nvSpPr>
          <p:cNvPr id="114" name="Shape 114"/>
          <p:cNvSpPr/>
          <p:nvPr/>
        </p:nvSpPr>
        <p:spPr>
          <a:xfrm>
            <a:off x="3902577" y="4772279"/>
            <a:ext cx="462298"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t>
            </a:r>
          </a:p>
        </p:txBody>
      </p:sp>
      <p:sp>
        <p:nvSpPr>
          <p:cNvPr id="115" name="Shape 115"/>
          <p:cNvSpPr/>
          <p:nvPr/>
        </p:nvSpPr>
        <p:spPr>
          <a:xfrm>
            <a:off x="7251700" y="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225</a:t>
            </a:r>
          </a:p>
        </p:txBody>
      </p:sp>
      <p:grpSp>
        <p:nvGrpSpPr>
          <p:cNvPr id="118" name="Group 118"/>
          <p:cNvGrpSpPr/>
          <p:nvPr/>
        </p:nvGrpSpPr>
        <p:grpSpPr>
          <a:xfrm>
            <a:off x="152400" y="76199"/>
            <a:ext cx="685800" cy="685800"/>
            <a:chOff x="0" y="0"/>
            <a:chExt cx="685798" cy="685798"/>
          </a:xfrm>
        </p:grpSpPr>
        <p:sp>
          <p:nvSpPr>
            <p:cNvPr id="116" name="Shape 116"/>
            <p:cNvSpPr/>
            <p:nvPr/>
          </p:nvSpPr>
          <p:spPr>
            <a:xfrm>
              <a:off x="0" y="-1"/>
              <a:ext cx="685800" cy="6858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117" name="Shape 117"/>
            <p:cNvSpPr/>
            <p:nvPr/>
          </p:nvSpPr>
          <p:spPr>
            <a:xfrm>
              <a:off x="162613" y="216516"/>
              <a:ext cx="360574" cy="3528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24</a:t>
              </a:r>
            </a:p>
          </p:txBody>
        </p:sp>
      </p:gr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nvSpPr>
        <p:spPr>
          <a:xfrm>
            <a:off x="685800" y="9429"/>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ShiftExample2.c takeaways</a:t>
            </a:r>
          </a:p>
        </p:txBody>
      </p:sp>
      <p:sp>
        <p:nvSpPr>
          <p:cNvPr id="121" name="Shape 121"/>
          <p:cNvSpPr/>
          <p:nvPr/>
        </p:nvSpPr>
        <p:spPr>
          <a:xfrm>
            <a:off x="-17559" y="4455395"/>
            <a:ext cx="2213806" cy="24220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int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0x40;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p:txBody>
      </p:sp>
      <p:sp>
        <p:nvSpPr>
          <p:cNvPr id="122" name="Shape 122"/>
          <p:cNvSpPr/>
          <p:nvPr/>
        </p:nvSpPr>
        <p:spPr>
          <a:xfrm>
            <a:off x="3887595" y="3986398"/>
            <a:ext cx="5291801" cy="2880538"/>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main:</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0000000140001010  sub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0000000140001014  mov         rcx,qword ptr [rdx]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0000000140001017  call        qword ptr [40008368h]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000000014000101D  shl         eax,3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0000000140001020  cdq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0000000140001021  and         edx,0Fh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0000000140001024  add         eax,edx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0000000140001026  sar         eax,4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0000000140001029  add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000000014000102D  ret </a:t>
            </a:r>
          </a:p>
        </p:txBody>
      </p:sp>
      <p:sp>
        <p:nvSpPr>
          <p:cNvPr id="123" name="Shape 123"/>
          <p:cNvSpPr/>
          <p:nvPr/>
        </p:nvSpPr>
        <p:spPr>
          <a:xfrm>
            <a:off x="-6219" y="1172337"/>
            <a:ext cx="9156439" cy="21414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Compilers still prefer shifts for mul/div over powers of 2</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But when the operands are </a:t>
            </a:r>
            <a:r>
              <a:rPr i="1" sz="2300">
                <a:latin typeface="Arial"/>
                <a:ea typeface="Arial"/>
                <a:cs typeface="Arial"/>
                <a:sym typeface="Arial"/>
              </a:rPr>
              <a:t>signed</a:t>
            </a:r>
            <a:r>
              <a:rPr sz="2300">
                <a:latin typeface="Arial"/>
                <a:ea typeface="Arial"/>
                <a:cs typeface="Arial"/>
                <a:sym typeface="Arial"/>
              </a:rPr>
              <a:t> rather than unsigned, it must use different instructions, and potentially do more work (than the unsigned case) to deal with a multiply</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CDQ isn’t important for beginners to know, left as an exercise for the reader for later ;)</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nvSpPr>
        <p:spPr>
          <a:xfrm>
            <a:off x="685800" y="-3658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(26)</a:t>
            </a:r>
          </a:p>
        </p:txBody>
      </p:sp>
      <p:sp>
        <p:nvSpPr>
          <p:cNvPr id="126" name="Shape 126"/>
          <p:cNvSpPr/>
          <p:nvPr/>
        </p:nvSpPr>
        <p:spPr>
          <a:xfrm>
            <a:off x="685800" y="812800"/>
            <a:ext cx="7772400" cy="592346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NOP</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PUSH/POP</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CALL/RET</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MOV</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ADD/SUB</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IMUL</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MOVZX/MOVSX</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LEA</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JMP/Jcc (family)</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CMP/TEST</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AND/OR/XOR/NOT</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INC/DEC</a:t>
            </a:r>
            <a:endParaRPr sz="2400">
              <a:latin typeface="Arial"/>
              <a:ea typeface="Arial"/>
              <a:cs typeface="Arial"/>
              <a:sym typeface="Arial"/>
            </a:endParaRPr>
          </a:p>
          <a:p>
            <a:pPr lvl="0" marL="341312" indent="-341312">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SHR/SHL/SAR/SAL</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4" name="Shape 24"/>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5"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6" name="Shape 26"/>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ShiftExample1.c</a:t>
            </a:r>
          </a:p>
        </p:txBody>
      </p:sp>
      <p:sp>
        <p:nvSpPr>
          <p:cNvPr id="31" name="Shape 31"/>
          <p:cNvSpPr/>
          <p:nvPr/>
        </p:nvSpPr>
        <p:spPr>
          <a:xfrm>
            <a:off x="19050" y="1905000"/>
            <a:ext cx="3465971" cy="32983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&lt;stdio.h&gt;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unsigned int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32" name="Shape 32"/>
          <p:cNvSpPr/>
          <p:nvPr/>
        </p:nvSpPr>
        <p:spPr>
          <a:xfrm>
            <a:off x="3681412" y="2819400"/>
            <a:ext cx="5596831" cy="22197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mov         rcx,qword ptr [rdx]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0000000140001017  call        qword ptr [40008368h]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2600"/>
                </a:solidFill>
                <a:latin typeface="Arial"/>
                <a:ea typeface="Arial"/>
                <a:cs typeface="Arial"/>
                <a:sym typeface="Arial"/>
              </a:rPr>
              <a:t>000000014000101D  shl         eax,3  </a:t>
            </a:r>
            <a:endParaRPr>
              <a:solidFill>
                <a:srgbClr val="FF2600"/>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2600"/>
                </a:solidFill>
                <a:latin typeface="Arial"/>
                <a:ea typeface="Arial"/>
                <a:cs typeface="Arial"/>
                <a:sym typeface="Arial"/>
              </a:rPr>
              <a:t>0000000140001020  shr         eax,4  </a:t>
            </a:r>
            <a:endParaRPr>
              <a:solidFill>
                <a:srgbClr val="FF2600"/>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add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0000000140001027  ret  </a:t>
            </a:r>
          </a:p>
        </p:txBody>
      </p:sp>
      <p:sp>
        <p:nvSpPr>
          <p:cNvPr id="33" name="Shape 33"/>
          <p:cNvSpPr/>
          <p:nvPr/>
        </p:nvSpPr>
        <p:spPr>
          <a:xfrm>
            <a:off x="3302000" y="3848100"/>
            <a:ext cx="381000" cy="381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34" name="Shape 34"/>
          <p:cNvSpPr/>
          <p:nvPr/>
        </p:nvSpPr>
        <p:spPr>
          <a:xfrm>
            <a:off x="3302000" y="4114800"/>
            <a:ext cx="381000" cy="381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35" name="Shape 35"/>
          <p:cNvSpPr/>
          <p:nvPr/>
        </p:nvSpPr>
        <p:spPr>
          <a:xfrm>
            <a:off x="1696883" y="5377303"/>
            <a:ext cx="5750234" cy="4213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Whither the multiply and divide instructions?!</a:t>
            </a:r>
          </a:p>
        </p:txBody>
      </p:sp>
      <p:sp>
        <p:nvSpPr>
          <p:cNvPr id="36" name="Shape 36"/>
          <p:cNvSpPr/>
          <p:nvPr/>
        </p:nvSpPr>
        <p:spPr>
          <a:xfrm>
            <a:off x="3690783" y="2059825"/>
            <a:ext cx="5346860" cy="2992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1500"/>
            </a:lvl1pPr>
          </a:lstStyle>
          <a:p>
            <a:pPr lvl="0">
              <a:defRPr sz="1800"/>
            </a:pPr>
            <a:r>
              <a:rPr sz="1500"/>
              <a:t>Note: Compiled with “Maximize Speed”, to clear away a bit of cruft</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SHL - Shift Logical Left</a:t>
            </a:r>
          </a:p>
        </p:txBody>
      </p:sp>
      <p:sp>
        <p:nvSpPr>
          <p:cNvPr id="39" name="Shape 39"/>
          <p:cNvSpPr/>
          <p:nvPr/>
        </p:nvSpPr>
        <p:spPr>
          <a:xfrm>
            <a:off x="685800" y="1981200"/>
            <a:ext cx="7924800" cy="306621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Can be explicitly used with the C “&lt;&lt;” operator</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First operand (source and destination) operand is an r/mX</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Second operand is either cl (lowest byte of ecx), or a 1 byte immediate. The 2nd operand is the number of places to shift.</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It </a:t>
            </a:r>
            <a:r>
              <a:rPr sz="2000">
                <a:latin typeface="Arial Bold"/>
                <a:ea typeface="Arial Bold"/>
                <a:cs typeface="Arial Bold"/>
                <a:sym typeface="Arial Bold"/>
              </a:rPr>
              <a:t>multiplies</a:t>
            </a:r>
            <a:r>
              <a:rPr sz="2000">
                <a:latin typeface="Arial"/>
                <a:ea typeface="Arial"/>
                <a:cs typeface="Arial"/>
                <a:sym typeface="Arial"/>
              </a:rPr>
              <a:t> the register by 2 for each place the value is shifted. More efficient than a multiply instruction.</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Bits shifted off the left hand side are “shifted into” (set) the carry flag (CF)</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For purposes of determining if the CF is set at the end, think of it as n independent 1 bit shifts.</a:t>
            </a:r>
          </a:p>
        </p:txBody>
      </p:sp>
      <p:graphicFrame>
        <p:nvGraphicFramePr>
          <p:cNvPr id="40" name="Table 40"/>
          <p:cNvGraphicFramePr/>
          <p:nvPr/>
        </p:nvGraphicFramePr>
        <p:xfrm>
          <a:off x="94368" y="6019800"/>
          <a:ext cx="3735389"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838556"/>
                <a:gridCol w="2896831"/>
              </a:tblGrid>
              <a:tr h="461292">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3722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11001100b (bl - 0xCC) CF = 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41" name="Shape 41"/>
          <p:cNvSpPr/>
          <p:nvPr/>
        </p:nvSpPr>
        <p:spPr>
          <a:xfrm>
            <a:off x="191485" y="5495385"/>
            <a:ext cx="1156730"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shl bl, 2</a:t>
            </a:r>
          </a:p>
        </p:txBody>
      </p:sp>
      <p:grpSp>
        <p:nvGrpSpPr>
          <p:cNvPr id="44" name="Group 44"/>
          <p:cNvGrpSpPr/>
          <p:nvPr/>
        </p:nvGrpSpPr>
        <p:grpSpPr>
          <a:xfrm>
            <a:off x="152400" y="76199"/>
            <a:ext cx="685800" cy="685800"/>
            <a:chOff x="0" y="0"/>
            <a:chExt cx="685798" cy="685798"/>
          </a:xfrm>
        </p:grpSpPr>
        <p:sp>
          <p:nvSpPr>
            <p:cNvPr id="42" name="Shape 42"/>
            <p:cNvSpPr/>
            <p:nvPr/>
          </p:nvSpPr>
          <p:spPr>
            <a:xfrm>
              <a:off x="0" y="-1"/>
              <a:ext cx="685800" cy="6858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43" name="Shape 43"/>
            <p:cNvSpPr/>
            <p:nvPr/>
          </p:nvSpPr>
          <p:spPr>
            <a:xfrm>
              <a:off x="162613" y="216516"/>
              <a:ext cx="360574" cy="3528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21</a:t>
              </a:r>
            </a:p>
          </p:txBody>
        </p:sp>
      </p:grpSp>
      <p:graphicFrame>
        <p:nvGraphicFramePr>
          <p:cNvPr id="45" name="Table 45"/>
          <p:cNvGraphicFramePr/>
          <p:nvPr/>
        </p:nvGraphicFramePr>
        <p:xfrm>
          <a:off x="4285368" y="6019800"/>
          <a:ext cx="3659189"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86097"/>
                <a:gridCol w="2973089"/>
              </a:tblGrid>
              <a:tr h="461292">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3722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10011000b (bl - 0x98) CF = 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46" name="Shape 46"/>
          <p:cNvSpPr/>
          <p:nvPr/>
        </p:nvSpPr>
        <p:spPr>
          <a:xfrm>
            <a:off x="4322160" y="5495385"/>
            <a:ext cx="1156730"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shl bl, 3</a:t>
            </a:r>
          </a:p>
        </p:txBody>
      </p:sp>
      <p:sp>
        <p:nvSpPr>
          <p:cNvPr id="47" name="Shape 47"/>
          <p:cNvSpPr/>
          <p:nvPr/>
        </p:nvSpPr>
        <p:spPr>
          <a:xfrm>
            <a:off x="7239000" y="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224</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SHR - Shift Logical Right</a:t>
            </a:r>
          </a:p>
        </p:txBody>
      </p:sp>
      <p:sp>
        <p:nvSpPr>
          <p:cNvPr id="50" name="Shape 50"/>
          <p:cNvSpPr/>
          <p:nvPr/>
        </p:nvSpPr>
        <p:spPr>
          <a:xfrm>
            <a:off x="685800" y="1981200"/>
            <a:ext cx="7772400" cy="306621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Can be explicitly used with the C “&gt;&gt;” operator</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First operand (source and destination) operand is an r/mX</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Second operand is either cl (lowest byte of ecx), or a 1 byte immediate. The 2nd operand is the number of places to shift.</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It </a:t>
            </a:r>
            <a:r>
              <a:rPr sz="2000">
                <a:latin typeface="Arial Bold"/>
                <a:ea typeface="Arial Bold"/>
                <a:cs typeface="Arial Bold"/>
                <a:sym typeface="Arial Bold"/>
              </a:rPr>
              <a:t>divides</a:t>
            </a:r>
            <a:r>
              <a:rPr sz="2000">
                <a:latin typeface="Arial"/>
                <a:ea typeface="Arial"/>
                <a:cs typeface="Arial"/>
                <a:sym typeface="Arial"/>
              </a:rPr>
              <a:t> the register by 2 for each place the value is shifted. More efficient than a multiply instruction.</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Bits shifted off the right hand side are “shifted into” (set) the carry flag (CF)</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For purposes of determining if the CF is set at the end, think of it as n independent 1 bit shifts.</a:t>
            </a:r>
          </a:p>
        </p:txBody>
      </p:sp>
      <p:grpSp>
        <p:nvGrpSpPr>
          <p:cNvPr id="53" name="Group 53"/>
          <p:cNvGrpSpPr/>
          <p:nvPr/>
        </p:nvGrpSpPr>
        <p:grpSpPr>
          <a:xfrm>
            <a:off x="152400" y="76199"/>
            <a:ext cx="685800" cy="685800"/>
            <a:chOff x="0" y="0"/>
            <a:chExt cx="685798" cy="685798"/>
          </a:xfrm>
        </p:grpSpPr>
        <p:sp>
          <p:nvSpPr>
            <p:cNvPr id="51" name="Shape 51"/>
            <p:cNvSpPr/>
            <p:nvPr/>
          </p:nvSpPr>
          <p:spPr>
            <a:xfrm>
              <a:off x="0" y="-1"/>
              <a:ext cx="685800" cy="6858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52" name="Shape 52"/>
            <p:cNvSpPr/>
            <p:nvPr/>
          </p:nvSpPr>
          <p:spPr>
            <a:xfrm>
              <a:off x="162613" y="216516"/>
              <a:ext cx="360574" cy="3528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22</a:t>
              </a:r>
            </a:p>
          </p:txBody>
        </p:sp>
      </p:grpSp>
      <p:graphicFrame>
        <p:nvGraphicFramePr>
          <p:cNvPr id="54" name="Table 54"/>
          <p:cNvGraphicFramePr/>
          <p:nvPr/>
        </p:nvGraphicFramePr>
        <p:xfrm>
          <a:off x="76200" y="6019800"/>
          <a:ext cx="3657600"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330"/>
                <a:gridCol w="2895269"/>
              </a:tblGrid>
              <a:tr h="461292">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3722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00001100b (bl - 0x0C) CF = 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55" name="Shape 55"/>
          <p:cNvSpPr/>
          <p:nvPr/>
        </p:nvSpPr>
        <p:spPr>
          <a:xfrm>
            <a:off x="155631" y="5495385"/>
            <a:ext cx="1190513"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shr bl, 2</a:t>
            </a:r>
          </a:p>
        </p:txBody>
      </p:sp>
      <p:graphicFrame>
        <p:nvGraphicFramePr>
          <p:cNvPr id="56" name="Table 56"/>
          <p:cNvGraphicFramePr/>
          <p:nvPr/>
        </p:nvGraphicFramePr>
        <p:xfrm>
          <a:off x="4192587" y="6019800"/>
          <a:ext cx="3657601"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762330"/>
                <a:gridCol w="2895269"/>
              </a:tblGrid>
              <a:tr h="461292">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00110011b (bl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37220">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result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00">
                          <a:latin typeface="Arial"/>
                          <a:ea typeface="Arial"/>
                          <a:cs typeface="Arial"/>
                        </a:rPr>
                        <a:t>00000110b (bl - 0x06) CF = 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57" name="Shape 57"/>
          <p:cNvSpPr/>
          <p:nvPr/>
        </p:nvSpPr>
        <p:spPr>
          <a:xfrm>
            <a:off x="4272018" y="5495385"/>
            <a:ext cx="1190514"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shr bl, 3</a:t>
            </a:r>
          </a:p>
        </p:txBody>
      </p:sp>
      <p:sp>
        <p:nvSpPr>
          <p:cNvPr id="58" name="Shape 58"/>
          <p:cNvSpPr/>
          <p:nvPr/>
        </p:nvSpPr>
        <p:spPr>
          <a:xfrm>
            <a:off x="7239000" y="0"/>
            <a:ext cx="1819312"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225</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nvSpPr>
        <p:spPr>
          <a:xfrm>
            <a:off x="685800" y="9429"/>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ShiftExample1.c takeaways</a:t>
            </a:r>
          </a:p>
        </p:txBody>
      </p:sp>
      <p:sp>
        <p:nvSpPr>
          <p:cNvPr id="61" name="Shape 61"/>
          <p:cNvSpPr/>
          <p:nvPr/>
        </p:nvSpPr>
        <p:spPr>
          <a:xfrm>
            <a:off x="6847" y="3588992"/>
            <a:ext cx="3465972" cy="329839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&lt;stdio.h&gt;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unsigned int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62" name="Shape 62"/>
          <p:cNvSpPr/>
          <p:nvPr/>
        </p:nvSpPr>
        <p:spPr>
          <a:xfrm>
            <a:off x="3669209" y="4503392"/>
            <a:ext cx="5596831" cy="2219723"/>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mov         rcx,qword ptr [rdx]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0000000140001017  call        qword ptr [40008368h]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000000014000101D  shl         eax,3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0000000140001020  shr         eax,4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add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0000000140001027  ret  </a:t>
            </a:r>
          </a:p>
        </p:txBody>
      </p:sp>
      <p:sp>
        <p:nvSpPr>
          <p:cNvPr id="63" name="Shape 63"/>
          <p:cNvSpPr/>
          <p:nvPr/>
        </p:nvSpPr>
        <p:spPr>
          <a:xfrm>
            <a:off x="-6219" y="1418834"/>
            <a:ext cx="9156439" cy="7698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pPr lvl="0">
              <a:defRPr sz="1800"/>
            </a:pPr>
            <a:r>
              <a:rPr sz="2300"/>
              <a:t>When a multiply or divide is by a power of 2, compilers prefer shift instructions as a more efficient way to perform the computation</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nvSpPr>
        <p:spPr>
          <a:xfrm>
            <a:off x="-10518" y="827814"/>
            <a:ext cx="9165036"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That’s the power of </a:t>
            </a:r>
            <a:r>
              <a:rPr strike="sngStrike" sz="4400">
                <a:latin typeface="Arial"/>
                <a:ea typeface="Arial"/>
                <a:cs typeface="Arial"/>
                <a:sym typeface="Arial"/>
              </a:rPr>
              <a:t>love</a:t>
            </a:r>
            <a:r>
              <a:rPr sz="4400">
                <a:latin typeface="Arial"/>
                <a:ea typeface="Arial"/>
                <a:cs typeface="Arial"/>
                <a:sym typeface="Arial"/>
              </a:rPr>
              <a:t> sign!</a:t>
            </a:r>
          </a:p>
        </p:txBody>
      </p:sp>
      <p:sp>
        <p:nvSpPr>
          <p:cNvPr id="66" name="Shape 66"/>
          <p:cNvSpPr/>
          <p:nvPr/>
        </p:nvSpPr>
        <p:spPr>
          <a:xfrm>
            <a:off x="663575" y="2590800"/>
            <a:ext cx="3465971" cy="32983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&lt;stdio.h&gt;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r>
              <a:rPr b="1" sz="2000">
                <a:latin typeface="Arial"/>
                <a:ea typeface="Arial"/>
                <a:cs typeface="Arial"/>
                <a:sym typeface="Arial"/>
              </a:rPr>
              <a:t>unsigned int</a:t>
            </a:r>
            <a:r>
              <a:rPr sz="2000">
                <a:latin typeface="Arial"/>
                <a:ea typeface="Arial"/>
                <a:cs typeface="Arial"/>
                <a:sym typeface="Arial"/>
              </a:rPr>
              <a: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67" name="Shape 67"/>
          <p:cNvSpPr/>
          <p:nvPr/>
        </p:nvSpPr>
        <p:spPr>
          <a:xfrm>
            <a:off x="5603875" y="2590800"/>
            <a:ext cx="3465971" cy="32983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&lt;stdio.h&gt;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r>
              <a:rPr b="1" sz="2000">
                <a:solidFill>
                  <a:srgbClr val="FF2600"/>
                </a:solidFill>
                <a:latin typeface="Arial"/>
                <a:ea typeface="Arial"/>
                <a:cs typeface="Arial"/>
                <a:sym typeface="Arial"/>
              </a:rPr>
              <a:t>int</a:t>
            </a:r>
            <a:r>
              <a:rPr sz="2000">
                <a:latin typeface="Arial"/>
                <a:ea typeface="Arial"/>
                <a:cs typeface="Arial"/>
                <a:sym typeface="Arial"/>
              </a:rPr>
              <a: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68" name="Shape 68"/>
          <p:cNvSpPr/>
          <p:nvPr/>
        </p:nvSpPr>
        <p:spPr>
          <a:xfrm>
            <a:off x="4419599" y="4114800"/>
            <a:ext cx="914401" cy="1588"/>
          </a:xfrm>
          <a:prstGeom prst="line">
            <a:avLst/>
          </a:prstGeom>
          <a:ln w="76320" cap="sq">
            <a:solidFill/>
            <a:miter/>
            <a:tailEnd type="triangle"/>
          </a:ln>
        </p:spPr>
        <p:txBody>
          <a:bodyPr lIns="0" tIns="0" rIns="0" bIns="0"/>
          <a:lstStyle/>
          <a:p>
            <a:pPr lvl="0">
              <a:defRPr sz="1200">
                <a:latin typeface="+mn-lt"/>
                <a:ea typeface="+mn-ea"/>
                <a:cs typeface="+mn-cs"/>
                <a:sym typeface="Helvetica"/>
              </a:defRPr>
            </a:pPr>
          </a:p>
        </p:txBody>
      </p:sp>
      <p:pic>
        <p:nvPicPr>
          <p:cNvPr id="69" name="pasted-image.tif"/>
          <p:cNvPicPr/>
          <p:nvPr/>
        </p:nvPicPr>
        <p:blipFill>
          <a:blip r:embed="rId3">
            <a:extLst/>
          </a:blip>
          <a:stretch>
            <a:fillRect/>
          </a:stretch>
        </p:blipFill>
        <p:spPr>
          <a:xfrm>
            <a:off x="2241664" y="45"/>
            <a:ext cx="5232045" cy="967435"/>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ShiftExample2.c</a:t>
            </a:r>
          </a:p>
        </p:txBody>
      </p:sp>
      <p:sp>
        <p:nvSpPr>
          <p:cNvPr id="74" name="Shape 74"/>
          <p:cNvSpPr/>
          <p:nvPr/>
        </p:nvSpPr>
        <p:spPr>
          <a:xfrm>
            <a:off x="19050" y="2714671"/>
            <a:ext cx="3465971" cy="329839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&lt;stdio.h&gt;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r>
              <a:rPr sz="2000">
                <a:latin typeface="Arial"/>
                <a:ea typeface="Arial"/>
                <a:cs typeface="Arial"/>
                <a:sym typeface="Arial"/>
              </a:rPr>
              <a:t>int</a:t>
            </a:r>
            <a:r>
              <a:rPr sz="2000">
                <a:latin typeface="Arial"/>
                <a:ea typeface="Arial"/>
                <a:cs typeface="Arial"/>
                <a:sym typeface="Arial"/>
              </a:rPr>
              <a:t> a, b,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atoi(argv[0]);</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b = a * 8;</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c = b / 16;</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c;</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75" name="Shape 75"/>
          <p:cNvSpPr/>
          <p:nvPr/>
        </p:nvSpPr>
        <p:spPr>
          <a:xfrm>
            <a:off x="3960812" y="2705100"/>
            <a:ext cx="5291802" cy="2880537"/>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main:</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0000000140001010  sub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0000000140001014  mov         rcx,qword ptr [rdx]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0000000140001017  call        qword ptr [40008368h]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000000014000101D  shl         eax,3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solidFill>
                  <a:srgbClr val="FF2600"/>
                </a:solidFill>
                <a:latin typeface="Arial"/>
                <a:ea typeface="Arial"/>
                <a:cs typeface="Arial"/>
                <a:sym typeface="Arial"/>
              </a:rPr>
              <a:t>0000000140001020  cdq  </a:t>
            </a:r>
            <a:endParaRPr sz="1700">
              <a:solidFill>
                <a:srgbClr val="FF2600"/>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0000000140001021  and         edx,0Fh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0000000140001024  add         eax,edx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solidFill>
                  <a:srgbClr val="FF2600"/>
                </a:solidFill>
                <a:latin typeface="Arial"/>
                <a:ea typeface="Arial"/>
                <a:cs typeface="Arial"/>
                <a:sym typeface="Arial"/>
              </a:rPr>
              <a:t>0000000140001026  sar         eax,4  </a:t>
            </a:r>
            <a:endParaRPr sz="1700">
              <a:solidFill>
                <a:srgbClr val="FF2600"/>
              </a:solidFill>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0000000140001029  add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000000014000102D  ret </a:t>
            </a:r>
          </a:p>
        </p:txBody>
      </p:sp>
      <p:sp>
        <p:nvSpPr>
          <p:cNvPr id="76" name="Shape 76"/>
          <p:cNvSpPr/>
          <p:nvPr/>
        </p:nvSpPr>
        <p:spPr>
          <a:xfrm>
            <a:off x="3632200" y="3949700"/>
            <a:ext cx="381000" cy="381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77" name="Shape 77"/>
          <p:cNvSpPr/>
          <p:nvPr/>
        </p:nvSpPr>
        <p:spPr>
          <a:xfrm>
            <a:off x="3632200" y="4673600"/>
            <a:ext cx="381000" cy="381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nvSpPr>
        <p:spPr>
          <a:xfrm>
            <a:off x="25400" y="0"/>
            <a:ext cx="5596830" cy="22197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mov         rcx,qword ptr [rdx]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0000000140001017  call        qword ptr [40008368h]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000000014000101D  shl         eax,3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a:latin typeface="Arial"/>
                <a:ea typeface="Arial"/>
                <a:cs typeface="Arial"/>
                <a:sym typeface="Arial"/>
              </a:rPr>
              <a:t>0000000140001020  shr         eax,4 </a:t>
            </a:r>
            <a:r>
              <a:rPr>
                <a:latin typeface="Arial"/>
                <a:ea typeface="Arial"/>
                <a:cs typeface="Arial"/>
                <a:sym typeface="Arial"/>
              </a:rPr>
              <a:t>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add         rsp,28h  </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0000000140001027  ret  </a:t>
            </a:r>
          </a:p>
        </p:txBody>
      </p:sp>
      <p:sp>
        <p:nvSpPr>
          <p:cNvPr id="80" name="Shape 80"/>
          <p:cNvSpPr/>
          <p:nvPr/>
        </p:nvSpPr>
        <p:spPr>
          <a:xfrm>
            <a:off x="1237128" y="2241261"/>
            <a:ext cx="373075" cy="352823"/>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Vs</a:t>
            </a:r>
          </a:p>
        </p:txBody>
      </p:sp>
      <p:sp>
        <p:nvSpPr>
          <p:cNvPr id="81" name="Shape 81"/>
          <p:cNvSpPr/>
          <p:nvPr/>
        </p:nvSpPr>
        <p:spPr>
          <a:xfrm>
            <a:off x="3909205" y="3842360"/>
            <a:ext cx="190501" cy="9522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0"/>
                </a:lnTo>
                <a:cubicBezTo>
                  <a:pt x="5965" y="0"/>
                  <a:pt x="10800" y="806"/>
                  <a:pt x="10800" y="1800"/>
                </a:cubicBezTo>
                <a:lnTo>
                  <a:pt x="10800" y="9000"/>
                </a:lnTo>
                <a:cubicBezTo>
                  <a:pt x="10800" y="9994"/>
                  <a:pt x="15635" y="10800"/>
                  <a:pt x="21600" y="10800"/>
                </a:cubicBezTo>
                <a:lnTo>
                  <a:pt x="21600" y="10800"/>
                </a:lnTo>
                <a:cubicBezTo>
                  <a:pt x="15635" y="10800"/>
                  <a:pt x="10800" y="11606"/>
                  <a:pt x="10800" y="12600"/>
                </a:cubicBezTo>
                <a:lnTo>
                  <a:pt x="10800" y="19800"/>
                </a:lnTo>
                <a:cubicBezTo>
                  <a:pt x="10800" y="20794"/>
                  <a:pt x="5965" y="21600"/>
                  <a:pt x="0" y="21600"/>
                </a:cubicBezTo>
              </a:path>
            </a:pathLst>
          </a:custGeom>
          <a:ln w="9360" cap="sq">
            <a:solidFill/>
            <a:miter/>
          </a:ln>
        </p:spPr>
        <p:txBody>
          <a:bodyPr lIns="0" tIns="0" rIns="0" bIns="0" anchor="ctr"/>
          <a:lstStyle/>
          <a:p>
            <a:pPr lvl="0">
              <a:defRPr>
                <a:latin typeface="Arial"/>
                <a:ea typeface="Arial"/>
                <a:cs typeface="Arial"/>
                <a:sym typeface="Arial"/>
              </a:defRPr>
            </a:pPr>
          </a:p>
        </p:txBody>
      </p:sp>
      <p:sp>
        <p:nvSpPr>
          <p:cNvPr id="82" name="Shape 82"/>
          <p:cNvSpPr/>
          <p:nvPr/>
        </p:nvSpPr>
        <p:spPr>
          <a:xfrm>
            <a:off x="4205268" y="4142064"/>
            <a:ext cx="1034207" cy="3528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Changed</a:t>
            </a:r>
          </a:p>
        </p:txBody>
      </p:sp>
      <p:sp>
        <p:nvSpPr>
          <p:cNvPr id="83" name="Shape 83"/>
          <p:cNvSpPr/>
          <p:nvPr/>
        </p:nvSpPr>
        <p:spPr>
          <a:xfrm>
            <a:off x="-25898" y="5608025"/>
            <a:ext cx="8940057" cy="12536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CD* is added as an VS-ism. It’s necessary for the math to work out, but I feel like I’ve only run into it </a:t>
            </a:r>
            <a:r>
              <a:rPr i="1" sz="2000">
                <a:latin typeface="Arial"/>
                <a:ea typeface="Arial"/>
                <a:cs typeface="Arial"/>
                <a:sym typeface="Arial"/>
              </a:rPr>
              <a:t>once</a:t>
            </a:r>
            <a:r>
              <a:rPr sz="2000">
                <a:latin typeface="Arial"/>
                <a:ea typeface="Arial"/>
                <a:cs typeface="Arial"/>
                <a:sym typeface="Arial"/>
              </a:rPr>
              <a:t> </a:t>
            </a:r>
            <a:r>
              <a:rPr i="1" sz="2000">
                <a:latin typeface="Arial"/>
                <a:ea typeface="Arial"/>
                <a:cs typeface="Arial"/>
                <a:sym typeface="Arial"/>
              </a:rPr>
              <a:t>ever</a:t>
            </a:r>
            <a:r>
              <a:rPr sz="2000">
                <a:latin typeface="Arial"/>
                <a:ea typeface="Arial"/>
                <a:cs typeface="Arial"/>
                <a:sym typeface="Arial"/>
              </a:rPr>
              <a:t> in the wild. So I don’t consider it that important for beginners to know and I’m skipping it. But you can feel free to come back and read this code once we’ve gone through the RTFM section.</a:t>
            </a:r>
          </a:p>
        </p:txBody>
      </p:sp>
      <p:sp>
        <p:nvSpPr>
          <p:cNvPr id="84" name="Shape 84"/>
          <p:cNvSpPr/>
          <p:nvPr/>
        </p:nvSpPr>
        <p:spPr>
          <a:xfrm>
            <a:off x="15462" y="2473604"/>
            <a:ext cx="5291802" cy="2880538"/>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main:</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0000000140001010  sub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0000000140001014  mov         rcx,qword ptr [rdx]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0000000140001017  call        qword ptr [40008368h]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000000014000101D  shl         eax,3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1700">
                <a:latin typeface="Arial"/>
                <a:ea typeface="Arial"/>
                <a:cs typeface="Arial"/>
                <a:sym typeface="Arial"/>
              </a:rPr>
              <a:t>0000000140001020  cdq  </a:t>
            </a:r>
            <a:endParaRPr b="1"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1700">
                <a:latin typeface="Arial"/>
                <a:ea typeface="Arial"/>
                <a:cs typeface="Arial"/>
                <a:sym typeface="Arial"/>
              </a:rPr>
              <a:t>0000000140001021  and         edx,0Fh  </a:t>
            </a:r>
            <a:endParaRPr b="1"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1700">
                <a:latin typeface="Arial"/>
                <a:ea typeface="Arial"/>
                <a:cs typeface="Arial"/>
                <a:sym typeface="Arial"/>
              </a:rPr>
              <a:t>0000000140001024  add         eax,edx  </a:t>
            </a:r>
            <a:endParaRPr b="1"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1700">
                <a:latin typeface="Arial"/>
                <a:ea typeface="Arial"/>
                <a:cs typeface="Arial"/>
                <a:sym typeface="Arial"/>
              </a:rPr>
              <a:t>0000000140001026  sar         eax,4  </a:t>
            </a:r>
            <a:endParaRPr b="1"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0000000140001029  add         rsp,28h  </a:t>
            </a:r>
            <a:endParaRPr sz="17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700">
                <a:latin typeface="Arial"/>
                <a:ea typeface="Arial"/>
                <a:cs typeface="Arial"/>
                <a:sym typeface="Arial"/>
              </a:rPr>
              <a:t>000000014000102D  ret  </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