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lvl1pPr defTabSz="457200">
      <a:defRPr sz="2400">
        <a:latin typeface="Times New Roman"/>
        <a:ea typeface="Times New Roman"/>
        <a:cs typeface="Times New Roman"/>
        <a:sym typeface="Times New Roman"/>
      </a:defRPr>
    </a:lvl1pPr>
    <a:lvl2pPr indent="457200" defTabSz="457200">
      <a:defRPr sz="2400">
        <a:latin typeface="Times New Roman"/>
        <a:ea typeface="Times New Roman"/>
        <a:cs typeface="Times New Roman"/>
        <a:sym typeface="Times New Roman"/>
      </a:defRPr>
    </a:lvl2pPr>
    <a:lvl3pPr indent="914400" defTabSz="457200">
      <a:defRPr sz="2400">
        <a:latin typeface="Times New Roman"/>
        <a:ea typeface="Times New Roman"/>
        <a:cs typeface="Times New Roman"/>
        <a:sym typeface="Times New Roman"/>
      </a:defRPr>
    </a:lvl3pPr>
    <a:lvl4pPr indent="1371600" defTabSz="457200">
      <a:defRPr sz="2400">
        <a:latin typeface="Times New Roman"/>
        <a:ea typeface="Times New Roman"/>
        <a:cs typeface="Times New Roman"/>
        <a:sym typeface="Times New Roman"/>
      </a:defRPr>
    </a:lvl4pPr>
    <a:lvl5pPr indent="1828800" defTabSz="457200">
      <a:defRPr sz="2400">
        <a:latin typeface="Times New Roman"/>
        <a:ea typeface="Times New Roman"/>
        <a:cs typeface="Times New Roman"/>
        <a:sym typeface="Times New Roman"/>
      </a:defRPr>
    </a:lvl5pPr>
    <a:lvl6pPr defTabSz="457200">
      <a:defRPr sz="2400">
        <a:latin typeface="Times New Roman"/>
        <a:ea typeface="Times New Roman"/>
        <a:cs typeface="Times New Roman"/>
        <a:sym typeface="Times New Roman"/>
      </a:defRPr>
    </a:lvl6pPr>
    <a:lvl7pPr defTabSz="457200">
      <a:defRPr sz="2400">
        <a:latin typeface="Times New Roman"/>
        <a:ea typeface="Times New Roman"/>
        <a:cs typeface="Times New Roman"/>
        <a:sym typeface="Times New Roman"/>
      </a:defRPr>
    </a:lvl7pPr>
    <a:lvl8pPr defTabSz="457200">
      <a:defRPr sz="2400">
        <a:latin typeface="Times New Roman"/>
        <a:ea typeface="Times New Roman"/>
        <a:cs typeface="Times New Roman"/>
        <a:sym typeface="Times New Roman"/>
      </a:defRPr>
    </a:lvl8pPr>
    <a:lvl9pPr defTabSz="457200">
      <a:defRPr sz="24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Attribution condition: You must indicate that derivative work</a:t>
            </a:r>
            <a:endParaRPr sz="2400"/>
          </a:p>
          <a:p>
            <a:pPr lvl="0">
              <a:defRPr sz="1800"/>
            </a:pPr>
            <a:r>
              <a:rPr sz="2400"/>
              <a:t>"Is derived from Xeno Kovah's ‘Intro x86-64’ class, available at http://OpenSecurityTraining.info/IntroX86-64.html"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defTabSz="914400"/>
            <a:r>
              <a:t>We already saw that when a C operand is a power of 2, it uses shifts instead of multiplies/divides, but this shows that in other cases, it uses multiply or divide instructions.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defTabSz="914400"/>
            <a:r>
              <a:t>Note that there’s no form which takes an immediate.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5" name="Shape 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defTabSz="914400"/>
            <a:r>
              <a:t>Note that there’s no form which takes an immediate.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3" name="Shape 8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defTabSz="914400"/>
            <a:r>
              <a:t>We already saw that when a C operand is a power of 2, it uses shifts instead of multiplies/divides, but this shows that in other cases, it uses multiply or divide instructions.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sldNum" sz="quarter" idx="2"/>
          </p:nvPr>
        </p:nvSpPr>
        <p:spPr>
          <a:xfrm>
            <a:off x="7223125" y="6397625"/>
            <a:ext cx="1903413" cy="439229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sldNum" sz="quarter" idx="2"/>
          </p:nvPr>
        </p:nvSpPr>
        <p:spPr>
          <a:xfrm>
            <a:off x="7223125" y="6397625"/>
            <a:ext cx="1903413" cy="439229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5" name="Shape 15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8400"/>
            <a:ext cx="1903413" cy="439229"/>
          </a:xfrm>
          <a:prstGeom prst="rect">
            <a:avLst/>
          </a:prstGeom>
          <a:ln w="12700">
            <a:miter lim="400000"/>
          </a:ln>
        </p:spPr>
        <p:txBody>
          <a:bodyPr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spd="med" advClick="1"/>
  <p:txStyles>
    <p:titleStyle>
      <a:lvl1pPr algn="ctr" defTabSz="457200">
        <a:defRPr sz="4400">
          <a:latin typeface="Arial"/>
          <a:ea typeface="Arial"/>
          <a:cs typeface="Arial"/>
          <a:sym typeface="Arial"/>
        </a:defRPr>
      </a:lvl1pPr>
      <a:lvl2pPr algn="ctr" defTabSz="457200">
        <a:defRPr sz="4400">
          <a:latin typeface="Arial"/>
          <a:ea typeface="Arial"/>
          <a:cs typeface="Arial"/>
          <a:sym typeface="Arial"/>
        </a:defRPr>
      </a:lvl2pPr>
      <a:lvl3pPr algn="ctr" defTabSz="457200">
        <a:defRPr sz="4400">
          <a:latin typeface="Arial"/>
          <a:ea typeface="Arial"/>
          <a:cs typeface="Arial"/>
          <a:sym typeface="Arial"/>
        </a:defRPr>
      </a:lvl3pPr>
      <a:lvl4pPr algn="ctr" defTabSz="457200">
        <a:defRPr sz="4400">
          <a:latin typeface="Arial"/>
          <a:ea typeface="Arial"/>
          <a:cs typeface="Arial"/>
          <a:sym typeface="Arial"/>
        </a:defRPr>
      </a:lvl4pPr>
      <a:lvl5pPr algn="ctr" defTabSz="457200"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1pPr>
      <a:lvl2pPr marL="342900" indent="114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2pPr>
      <a:lvl3pPr marL="342900" indent="571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3pPr>
      <a:lvl4pPr marL="342900" indent="1028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4pPr>
      <a:lvl5pPr marL="342900" indent="1485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5pPr>
      <a:lvl6pPr marL="342900" indent="19431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6pPr>
      <a:lvl7pPr marL="342900" indent="2400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7pPr>
      <a:lvl8pPr marL="342900" indent="2857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8pPr>
      <a:lvl9pPr marL="342900" indent="3314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685800" y="739775"/>
            <a:ext cx="7772400" cy="2103438"/>
          </a:xfrm>
          <a:prstGeom prst="rect">
            <a:avLst/>
          </a:prstGeom>
        </p:spPr>
        <p:txBody>
          <a:bodyPr lIns="45719" tIns="45719" rIns="45719" bIns="45719">
            <a:normAutofit fontScale="100000" lnSpcReduction="0"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4400"/>
              <a:t>Introduction to Intel x86-64 Assembly, Architecture, Applications, &amp; Alliteration</a:t>
            </a:r>
          </a:p>
        </p:txBody>
      </p:sp>
      <p:sp>
        <p:nvSpPr>
          <p:cNvPr id="21" name="Shape 21"/>
          <p:cNvSpPr/>
          <p:nvPr/>
        </p:nvSpPr>
        <p:spPr>
          <a:xfrm>
            <a:off x="1371600" y="3886200"/>
            <a:ext cx="6400800" cy="1119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Xeno Kovah – 2014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xkovah at gmail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1" y="-936"/>
            <a:ext cx="9144002" cy="1143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All materials is licensed under a Creative Commons “Share Alike” license.</a:t>
            </a:r>
          </a:p>
        </p:txBody>
      </p:sp>
      <p:sp>
        <p:nvSpPr>
          <p:cNvPr id="24" name="Shape 24"/>
          <p:cNvSpPr/>
          <p:nvPr/>
        </p:nvSpPr>
        <p:spPr>
          <a:xfrm>
            <a:off x="685800" y="1237670"/>
            <a:ext cx="7772400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341312" indent="-341312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http://creativecommons.org/licenses/by-sa/3.0/</a:t>
            </a:r>
          </a:p>
        </p:txBody>
      </p:sp>
      <p:pic>
        <p:nvPicPr>
          <p:cNvPr id="25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0" y="1770062"/>
            <a:ext cx="6324600" cy="4732338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/>
          <p:nvPr/>
        </p:nvSpPr>
        <p:spPr>
          <a:xfrm>
            <a:off x="-9816" y="6484365"/>
            <a:ext cx="7107559" cy="544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Attribution condition: You must indicate that derivative work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"Is derived from Xeno Kovah's 'Intro x86-64’ class, available at http://OpenSecurityTraining.info/IntroX86-64.html”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MulDivExample.c</a:t>
            </a:r>
          </a:p>
        </p:txBody>
      </p:sp>
      <p:sp>
        <p:nvSpPr>
          <p:cNvPr id="31" name="Shape 31"/>
          <p:cNvSpPr/>
          <p:nvPr/>
        </p:nvSpPr>
        <p:spPr>
          <a:xfrm>
            <a:off x="17462" y="1905000"/>
            <a:ext cx="3174244" cy="1837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int main(){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unsigned int a = 1;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a = a * 6;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a = a / 3;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return 0x2bad;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32" name="Shape 32"/>
          <p:cNvSpPr/>
          <p:nvPr/>
        </p:nvSpPr>
        <p:spPr>
          <a:xfrm>
            <a:off x="3941762" y="1866900"/>
            <a:ext cx="5379951" cy="3819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main: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0000000140001010  sub         rsp,18h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0000000140001014  mov         dword ptr [rsp],1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000000014000101B  mov         eax,dword ptr [rsp]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000000014000101E  imul        eax,eax,6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0000000140001021  mov         dword ptr [rsp],eax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0000000140001024  xor         edx,edx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0000000140001026  mov         eax,dword ptr [rsp]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0000000140001029  mov         ecx,3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rPr>
              <a:t>000000014000102E  div         eax,ecx</a:t>
            </a:r>
            <a:r>
              <a:rPr>
                <a:latin typeface="Arial"/>
                <a:ea typeface="Arial"/>
                <a:cs typeface="Arial"/>
                <a:sym typeface="Arial"/>
              </a:rPr>
              <a:t>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0000000140001030  mov         dword ptr [rsp],eax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0000000140001033  mov         eax,2BADh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0000000140001038  add         rsp,18h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000000014000103C  ret  </a:t>
            </a:r>
          </a:p>
        </p:txBody>
      </p:sp>
      <p:sp>
        <p:nvSpPr>
          <p:cNvPr id="33" name="Shape 33"/>
          <p:cNvSpPr/>
          <p:nvPr/>
        </p:nvSpPr>
        <p:spPr>
          <a:xfrm>
            <a:off x="3581400" y="4216400"/>
            <a:ext cx="381000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8250"/>
                </a:moveTo>
                <a:lnTo>
                  <a:pt x="8251" y="8251"/>
                </a:lnTo>
                <a:lnTo>
                  <a:pt x="10800" y="0"/>
                </a:lnTo>
                <a:lnTo>
                  <a:pt x="13349" y="8251"/>
                </a:lnTo>
                <a:lnTo>
                  <a:pt x="21600" y="8250"/>
                </a:lnTo>
                <a:lnTo>
                  <a:pt x="14925" y="13350"/>
                </a:lnTo>
                <a:lnTo>
                  <a:pt x="17475" y="21600"/>
                </a:lnTo>
                <a:lnTo>
                  <a:pt x="10800" y="16501"/>
                </a:lnTo>
                <a:lnTo>
                  <a:pt x="4125" y="21600"/>
                </a:lnTo>
                <a:lnTo>
                  <a:pt x="6675" y="13350"/>
                </a:lnTo>
                <a:close/>
              </a:path>
            </a:pathLst>
          </a:custGeom>
          <a:solidFill>
            <a:srgbClr val="FFFF00"/>
          </a:solidFill>
          <a:ln w="9360" cap="sq">
            <a:solidFill/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85800" y="721587"/>
            <a:ext cx="7772400" cy="708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DIV - Unsigned Divide</a:t>
            </a:r>
          </a:p>
        </p:txBody>
      </p:sp>
      <p:sp>
        <p:nvSpPr>
          <p:cNvPr id="38" name="Shape 38"/>
          <p:cNvSpPr/>
          <p:nvPr/>
        </p:nvSpPr>
        <p:spPr>
          <a:xfrm>
            <a:off x="685800" y="1981200"/>
            <a:ext cx="7772400" cy="2431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Three forms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Unsigned divide ax by r/m8, al = quotient, ah = remainder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Unsigned divide edx:eax by r/m32, eax = quotient, edx = remainder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Unsigned divide rdx:rax by r/m64, rax = quotient, rdx = remainder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If dividend is 32/64bits, edx/rdx will just be set to 0 by the compiler before the instruction (as occurred in the MulDivExample.c code)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If the divisor is 0, a divide by zero exception is raised.</a:t>
            </a:r>
          </a:p>
        </p:txBody>
      </p:sp>
      <p:grpSp>
        <p:nvGrpSpPr>
          <p:cNvPr id="41" name="Group 41"/>
          <p:cNvGrpSpPr/>
          <p:nvPr/>
        </p:nvGrpSpPr>
        <p:grpSpPr>
          <a:xfrm>
            <a:off x="152400" y="76199"/>
            <a:ext cx="685800" cy="685800"/>
            <a:chOff x="0" y="0"/>
            <a:chExt cx="685798" cy="685798"/>
          </a:xfrm>
        </p:grpSpPr>
        <p:sp>
          <p:nvSpPr>
            <p:cNvPr id="39" name="Shape 39"/>
            <p:cNvSpPr/>
            <p:nvPr/>
          </p:nvSpPr>
          <p:spPr>
            <a:xfrm>
              <a:off x="0" y="-1"/>
              <a:ext cx="6858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50"/>
                  </a:moveTo>
                  <a:lnTo>
                    <a:pt x="8251" y="8251"/>
                  </a:lnTo>
                  <a:lnTo>
                    <a:pt x="10800" y="0"/>
                  </a:lnTo>
                  <a:lnTo>
                    <a:pt x="13349" y="8251"/>
                  </a:lnTo>
                  <a:lnTo>
                    <a:pt x="21600" y="8250"/>
                  </a:lnTo>
                  <a:lnTo>
                    <a:pt x="14925" y="13350"/>
                  </a:lnTo>
                  <a:lnTo>
                    <a:pt x="17475" y="21600"/>
                  </a:lnTo>
                  <a:lnTo>
                    <a:pt x="10800" y="16501"/>
                  </a:lnTo>
                  <a:lnTo>
                    <a:pt x="4125" y="21600"/>
                  </a:lnTo>
                  <a:lnTo>
                    <a:pt x="6675" y="13350"/>
                  </a:lnTo>
                  <a:close/>
                </a:path>
              </a:pathLst>
            </a:custGeom>
            <a:solidFill>
              <a:srgbClr val="FFFF00"/>
            </a:solidFill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0" name="Shape 40"/>
            <p:cNvSpPr/>
            <p:nvPr/>
          </p:nvSpPr>
          <p:spPr>
            <a:xfrm>
              <a:off x="162613" y="216516"/>
              <a:ext cx="360574" cy="352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9" tIns="46799" rIns="46799" bIns="46799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27</a:t>
              </a:r>
            </a:p>
          </p:txBody>
        </p:sp>
      </p:grpSp>
      <p:graphicFrame>
        <p:nvGraphicFramePr>
          <p:cNvPr id="42" name="Table 42"/>
          <p:cNvGraphicFramePr/>
          <p:nvPr/>
        </p:nvGraphicFramePr>
        <p:xfrm>
          <a:off x="1828800" y="4876800"/>
          <a:ext cx="160178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33929"/>
                <a:gridCol w="1067858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r/m8(cx)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0x8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0x3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 43"/>
          <p:cNvGraphicFramePr/>
          <p:nvPr/>
        </p:nvGraphicFramePr>
        <p:xfrm>
          <a:off x="1828800" y="6019800"/>
          <a:ext cx="175418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33883"/>
                <a:gridCol w="1220304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ah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al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0x2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0x2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4" name="Shape 44"/>
          <p:cNvSpPr/>
          <p:nvPr/>
        </p:nvSpPr>
        <p:spPr>
          <a:xfrm>
            <a:off x="1824037" y="5576887"/>
            <a:ext cx="1059099" cy="35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div ax, cx</a:t>
            </a:r>
          </a:p>
        </p:txBody>
      </p:sp>
      <p:graphicFrame>
        <p:nvGraphicFramePr>
          <p:cNvPr id="45" name="Table 45"/>
          <p:cNvGraphicFramePr/>
          <p:nvPr/>
        </p:nvGraphicFramePr>
        <p:xfrm>
          <a:off x="4648200" y="4876800"/>
          <a:ext cx="221138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33783"/>
                <a:gridCol w="579853"/>
                <a:gridCol w="1097750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edx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eax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r/mX(ecx)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0x8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0x3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6" name="Table 46"/>
          <p:cNvGraphicFramePr/>
          <p:nvPr/>
        </p:nvGraphicFramePr>
        <p:xfrm>
          <a:off x="4648200" y="6019800"/>
          <a:ext cx="221138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33783"/>
                <a:gridCol w="579853"/>
                <a:gridCol w="1097750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edx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eax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r/mX(ecx)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0x1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0x2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0x3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7" name="Shape 47"/>
          <p:cNvSpPr/>
          <p:nvPr/>
        </p:nvSpPr>
        <p:spPr>
          <a:xfrm>
            <a:off x="4648200" y="5562600"/>
            <a:ext cx="1524000" cy="35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div eax, ecx</a:t>
            </a:r>
          </a:p>
        </p:txBody>
      </p:sp>
      <p:sp>
        <p:nvSpPr>
          <p:cNvPr id="48" name="Shape 48"/>
          <p:cNvSpPr/>
          <p:nvPr/>
        </p:nvSpPr>
        <p:spPr>
          <a:xfrm>
            <a:off x="7239000" y="0"/>
            <a:ext cx="1819312" cy="461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/>
            </a:pPr>
            <a:r>
              <a:rPr b="1" sz="2400"/>
              <a:t>Book p. 221</a:t>
            </a:r>
          </a:p>
        </p:txBody>
      </p:sp>
      <p:sp>
        <p:nvSpPr>
          <p:cNvPr id="49" name="Shape 49"/>
          <p:cNvSpPr/>
          <p:nvPr/>
        </p:nvSpPr>
        <p:spPr>
          <a:xfrm>
            <a:off x="309562" y="4953000"/>
            <a:ext cx="800882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initial</a:t>
            </a:r>
          </a:p>
        </p:txBody>
      </p:sp>
      <p:sp>
        <p:nvSpPr>
          <p:cNvPr id="50" name="Shape 50"/>
          <p:cNvSpPr/>
          <p:nvPr/>
        </p:nvSpPr>
        <p:spPr>
          <a:xfrm>
            <a:off x="282575" y="5567362"/>
            <a:ext cx="1059545" cy="35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operation</a:t>
            </a:r>
          </a:p>
        </p:txBody>
      </p:sp>
      <p:sp>
        <p:nvSpPr>
          <p:cNvPr id="51" name="Shape 51"/>
          <p:cNvSpPr/>
          <p:nvPr/>
        </p:nvSpPr>
        <p:spPr>
          <a:xfrm>
            <a:off x="284162" y="6172200"/>
            <a:ext cx="851632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result</a:t>
            </a:r>
          </a:p>
        </p:txBody>
      </p:sp>
      <p:sp>
        <p:nvSpPr>
          <p:cNvPr id="52" name="Shape 52"/>
          <p:cNvSpPr/>
          <p:nvPr/>
        </p:nvSpPr>
        <p:spPr>
          <a:xfrm>
            <a:off x="581025" y="5414962"/>
            <a:ext cx="304800" cy="228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BBE0E3"/>
          </a:solidFill>
          <a:ln w="9360" cap="sq"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581025" y="5948362"/>
            <a:ext cx="304800" cy="228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BBE0E3"/>
          </a:solidFill>
          <a:ln w="9360" cap="sq"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685800" y="676971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IDIV - Signed Divide</a:t>
            </a:r>
          </a:p>
        </p:txBody>
      </p:sp>
      <p:sp>
        <p:nvSpPr>
          <p:cNvPr id="58" name="Shape 58"/>
          <p:cNvSpPr/>
          <p:nvPr/>
        </p:nvSpPr>
        <p:spPr>
          <a:xfrm>
            <a:off x="685800" y="1527844"/>
            <a:ext cx="7772400" cy="2873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1312" indent="-341312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If you were to then change MulDivExample to signed, you would see the IDIV instruction appear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Three forms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Unsigned divide ax by r/m8, al = quotient, ah = remainder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Unsigned divide edx:eax by r/mX, eax = quotient, edx = remainder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Unsigned divide rdx:rax by r/m64, rax = quotient, rdx = remainder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If dividend is 32/64bits, edx/rdx will just be set to 0 by the compiler before the instruction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If the divisor is 0, a divide by zero exception is raised.</a:t>
            </a:r>
          </a:p>
        </p:txBody>
      </p:sp>
      <p:grpSp>
        <p:nvGrpSpPr>
          <p:cNvPr id="61" name="Group 61"/>
          <p:cNvGrpSpPr/>
          <p:nvPr/>
        </p:nvGrpSpPr>
        <p:grpSpPr>
          <a:xfrm>
            <a:off x="152400" y="76199"/>
            <a:ext cx="685800" cy="685800"/>
            <a:chOff x="0" y="0"/>
            <a:chExt cx="685798" cy="685798"/>
          </a:xfrm>
        </p:grpSpPr>
        <p:sp>
          <p:nvSpPr>
            <p:cNvPr id="59" name="Shape 59"/>
            <p:cNvSpPr/>
            <p:nvPr/>
          </p:nvSpPr>
          <p:spPr>
            <a:xfrm>
              <a:off x="0" y="-1"/>
              <a:ext cx="6858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50"/>
                  </a:moveTo>
                  <a:lnTo>
                    <a:pt x="8251" y="8251"/>
                  </a:lnTo>
                  <a:lnTo>
                    <a:pt x="10800" y="0"/>
                  </a:lnTo>
                  <a:lnTo>
                    <a:pt x="13349" y="8251"/>
                  </a:lnTo>
                  <a:lnTo>
                    <a:pt x="21600" y="8250"/>
                  </a:lnTo>
                  <a:lnTo>
                    <a:pt x="14925" y="13350"/>
                  </a:lnTo>
                  <a:lnTo>
                    <a:pt x="17475" y="21600"/>
                  </a:lnTo>
                  <a:lnTo>
                    <a:pt x="10800" y="16501"/>
                  </a:lnTo>
                  <a:lnTo>
                    <a:pt x="4125" y="21600"/>
                  </a:lnTo>
                  <a:lnTo>
                    <a:pt x="6675" y="13350"/>
                  </a:lnTo>
                  <a:close/>
                </a:path>
              </a:pathLst>
            </a:custGeom>
            <a:solidFill>
              <a:srgbClr val="FFFF00"/>
            </a:solidFill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0" name="Shape 60"/>
            <p:cNvSpPr/>
            <p:nvPr/>
          </p:nvSpPr>
          <p:spPr>
            <a:xfrm>
              <a:off x="162613" y="216516"/>
              <a:ext cx="360574" cy="352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9" tIns="46799" rIns="46799" bIns="46799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28</a:t>
              </a:r>
            </a:p>
          </p:txBody>
        </p:sp>
      </p:grpSp>
      <p:graphicFrame>
        <p:nvGraphicFramePr>
          <p:cNvPr id="62" name="Table 62"/>
          <p:cNvGraphicFramePr/>
          <p:nvPr/>
        </p:nvGraphicFramePr>
        <p:xfrm>
          <a:off x="1828800" y="4876800"/>
          <a:ext cx="160178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33929"/>
                <a:gridCol w="1067858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r/m8(cx)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</a:rPr>
                        <a:t>0xFE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0x2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3" name="Table 63"/>
          <p:cNvGraphicFramePr/>
          <p:nvPr/>
        </p:nvGraphicFramePr>
        <p:xfrm>
          <a:off x="1828800" y="6019800"/>
          <a:ext cx="175418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33883"/>
                <a:gridCol w="1220304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ah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al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0xFF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4" name="Shape 64"/>
          <p:cNvSpPr/>
          <p:nvPr/>
        </p:nvSpPr>
        <p:spPr>
          <a:xfrm>
            <a:off x="1824037" y="5576887"/>
            <a:ext cx="1059099" cy="35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div ax, cx</a:t>
            </a:r>
          </a:p>
        </p:txBody>
      </p:sp>
      <p:graphicFrame>
        <p:nvGraphicFramePr>
          <p:cNvPr id="65" name="Table 65"/>
          <p:cNvGraphicFramePr/>
          <p:nvPr/>
        </p:nvGraphicFramePr>
        <p:xfrm>
          <a:off x="4648200" y="4876800"/>
          <a:ext cx="221138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33783"/>
                <a:gridCol w="579853"/>
                <a:gridCol w="1097750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edx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eax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r/mX(ecx)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0x8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0x3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Table 66"/>
          <p:cNvGraphicFramePr/>
          <p:nvPr/>
        </p:nvGraphicFramePr>
        <p:xfrm>
          <a:off x="4648200" y="6019800"/>
          <a:ext cx="221138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33783"/>
                <a:gridCol w="579853"/>
                <a:gridCol w="1097750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edx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eax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r/mX(ecx)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0x1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0x2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0x3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7" name="Shape 67"/>
          <p:cNvSpPr/>
          <p:nvPr/>
        </p:nvSpPr>
        <p:spPr>
          <a:xfrm>
            <a:off x="4648200" y="5562600"/>
            <a:ext cx="1524000" cy="35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div eax, ecx</a:t>
            </a:r>
          </a:p>
        </p:txBody>
      </p:sp>
      <p:sp>
        <p:nvSpPr>
          <p:cNvPr id="68" name="Shape 68"/>
          <p:cNvSpPr/>
          <p:nvPr/>
        </p:nvSpPr>
        <p:spPr>
          <a:xfrm>
            <a:off x="7239000" y="0"/>
            <a:ext cx="1819312" cy="461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/>
            </a:pPr>
            <a:r>
              <a:rPr b="1" sz="2400"/>
              <a:t>Book p. 222</a:t>
            </a:r>
          </a:p>
        </p:txBody>
      </p:sp>
      <p:sp>
        <p:nvSpPr>
          <p:cNvPr id="69" name="Shape 69"/>
          <p:cNvSpPr/>
          <p:nvPr/>
        </p:nvSpPr>
        <p:spPr>
          <a:xfrm>
            <a:off x="309562" y="4953000"/>
            <a:ext cx="800882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initial</a:t>
            </a:r>
          </a:p>
        </p:txBody>
      </p:sp>
      <p:sp>
        <p:nvSpPr>
          <p:cNvPr id="70" name="Shape 70"/>
          <p:cNvSpPr/>
          <p:nvPr/>
        </p:nvSpPr>
        <p:spPr>
          <a:xfrm>
            <a:off x="282575" y="5567362"/>
            <a:ext cx="1059545" cy="35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operation</a:t>
            </a:r>
          </a:p>
        </p:txBody>
      </p:sp>
      <p:sp>
        <p:nvSpPr>
          <p:cNvPr id="71" name="Shape 71"/>
          <p:cNvSpPr/>
          <p:nvPr/>
        </p:nvSpPr>
        <p:spPr>
          <a:xfrm>
            <a:off x="284162" y="6172200"/>
            <a:ext cx="851632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result</a:t>
            </a:r>
          </a:p>
        </p:txBody>
      </p:sp>
      <p:sp>
        <p:nvSpPr>
          <p:cNvPr id="72" name="Shape 72"/>
          <p:cNvSpPr/>
          <p:nvPr/>
        </p:nvSpPr>
        <p:spPr>
          <a:xfrm>
            <a:off x="581025" y="5414962"/>
            <a:ext cx="304800" cy="228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BBE0E3"/>
          </a:solidFill>
          <a:ln w="9360" cap="sq"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" name="Shape 73"/>
          <p:cNvSpPr/>
          <p:nvPr/>
        </p:nvSpPr>
        <p:spPr>
          <a:xfrm>
            <a:off x="581025" y="5948362"/>
            <a:ext cx="304800" cy="228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BBE0E3"/>
          </a:solidFill>
          <a:ln w="9360" cap="sq"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-11014" y="14220"/>
            <a:ext cx="9166029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MulDivExample.c takeaways</a:t>
            </a:r>
          </a:p>
        </p:txBody>
      </p:sp>
      <p:sp>
        <p:nvSpPr>
          <p:cNvPr id="78" name="Shape 78"/>
          <p:cNvSpPr/>
          <p:nvPr/>
        </p:nvSpPr>
        <p:spPr>
          <a:xfrm>
            <a:off x="17462" y="3073400"/>
            <a:ext cx="3174244" cy="1837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int main(){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unsigned int a = 1;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a = a * 6;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a = a / 3;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return 0x2bad;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79" name="Shape 79"/>
          <p:cNvSpPr/>
          <p:nvPr/>
        </p:nvSpPr>
        <p:spPr>
          <a:xfrm>
            <a:off x="3941762" y="3035300"/>
            <a:ext cx="5379951" cy="3819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main: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0000000140001010  sub         rsp,18h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0000000140001014  mov         dword ptr [rsp],1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000000014000101B  mov         eax,dword ptr [rsp]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000000014000101E  imul        eax,eax,6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0000000140001021  mov         dword ptr [rsp],eax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0000000140001024  xor         edx,edx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0000000140001026  mov         eax,dword ptr [rsp]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0000000140001029  mov         ecx,3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rPr>
              <a:t>000000014000102E  div         eax,ecx</a:t>
            </a:r>
            <a:r>
              <a:rPr>
                <a:latin typeface="Arial"/>
                <a:ea typeface="Arial"/>
                <a:cs typeface="Arial"/>
                <a:sym typeface="Arial"/>
              </a:rPr>
              <a:t>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0000000140001030  mov         dword ptr [rsp],eax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0000000140001033  mov         eax,2BADh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0000000140001038  add         rsp,18h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000000014000103C  ret  </a:t>
            </a:r>
          </a:p>
        </p:txBody>
      </p:sp>
      <p:sp>
        <p:nvSpPr>
          <p:cNvPr id="80" name="Shape 80"/>
          <p:cNvSpPr/>
          <p:nvPr/>
        </p:nvSpPr>
        <p:spPr>
          <a:xfrm>
            <a:off x="3581400" y="5384800"/>
            <a:ext cx="381000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8250"/>
                </a:moveTo>
                <a:lnTo>
                  <a:pt x="8251" y="8251"/>
                </a:lnTo>
                <a:lnTo>
                  <a:pt x="10800" y="0"/>
                </a:lnTo>
                <a:lnTo>
                  <a:pt x="13349" y="8251"/>
                </a:lnTo>
                <a:lnTo>
                  <a:pt x="21600" y="8250"/>
                </a:lnTo>
                <a:lnTo>
                  <a:pt x="14925" y="13350"/>
                </a:lnTo>
                <a:lnTo>
                  <a:pt x="17475" y="21600"/>
                </a:lnTo>
                <a:lnTo>
                  <a:pt x="10800" y="16501"/>
                </a:lnTo>
                <a:lnTo>
                  <a:pt x="4125" y="21600"/>
                </a:lnTo>
                <a:lnTo>
                  <a:pt x="6675" y="13350"/>
                </a:lnTo>
                <a:close/>
              </a:path>
            </a:pathLst>
          </a:custGeom>
          <a:solidFill>
            <a:srgbClr val="FFFF00"/>
          </a:solidFill>
          <a:ln w="9360" cap="sq">
            <a:solidFill/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1" name="Shape 81"/>
          <p:cNvSpPr/>
          <p:nvPr/>
        </p:nvSpPr>
        <p:spPr>
          <a:xfrm>
            <a:off x="-6219" y="1024017"/>
            <a:ext cx="9156439" cy="1455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 lvl="0" marL="2286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When a multiply or divide is </a:t>
            </a:r>
            <a:r>
              <a:rPr sz="2300" u="sng"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sz="2300">
                <a:latin typeface="Arial"/>
                <a:ea typeface="Arial"/>
                <a:cs typeface="Arial"/>
                <a:sym typeface="Arial"/>
              </a:rPr>
              <a:t> by a power of 2, compilers will use normal multiply/divide instructions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lvl="0" marL="2286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VS compiler prefers IMUL over MUL (unsigned multiply) for simple multiplies, due to its option to use 3 parameters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685800" y="-3658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Instructions we now know (28)</a:t>
            </a:r>
          </a:p>
        </p:txBody>
      </p:sp>
      <p:sp>
        <p:nvSpPr>
          <p:cNvPr id="86" name="Shape 86"/>
          <p:cNvSpPr/>
          <p:nvPr/>
        </p:nvSpPr>
        <p:spPr>
          <a:xfrm>
            <a:off x="685800" y="723900"/>
            <a:ext cx="7772400" cy="602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NOP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PUSH/POP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CALL/RET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MOV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ADD/SUB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IMUL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MOVZX/MOVSX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LEA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JMP/Jcc (family)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CMP/TEST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AND/OR/XOR/NOT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INC/DEC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SHR/SHL/SAR/SAL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DIV/IDIV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