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lvl1pPr defTabSz="457200">
      <a:defRPr sz="2400">
        <a:latin typeface="Times New Roman"/>
        <a:ea typeface="Times New Roman"/>
        <a:cs typeface="Times New Roman"/>
        <a:sym typeface="Times New Roman"/>
      </a:defRPr>
    </a:lvl1pPr>
    <a:lvl2pPr indent="457200" defTabSz="457200">
      <a:defRPr sz="2400">
        <a:latin typeface="Times New Roman"/>
        <a:ea typeface="Times New Roman"/>
        <a:cs typeface="Times New Roman"/>
        <a:sym typeface="Times New Roman"/>
      </a:defRPr>
    </a:lvl2pPr>
    <a:lvl3pPr indent="914400" defTabSz="457200">
      <a:defRPr sz="2400">
        <a:latin typeface="Times New Roman"/>
        <a:ea typeface="Times New Roman"/>
        <a:cs typeface="Times New Roman"/>
        <a:sym typeface="Times New Roman"/>
      </a:defRPr>
    </a:lvl3pPr>
    <a:lvl4pPr indent="1371600" defTabSz="457200">
      <a:defRPr sz="2400">
        <a:latin typeface="Times New Roman"/>
        <a:ea typeface="Times New Roman"/>
        <a:cs typeface="Times New Roman"/>
        <a:sym typeface="Times New Roman"/>
      </a:defRPr>
    </a:lvl4pPr>
    <a:lvl5pPr indent="1828800" defTabSz="457200">
      <a:defRPr sz="2400">
        <a:latin typeface="Times New Roman"/>
        <a:ea typeface="Times New Roman"/>
        <a:cs typeface="Times New Roman"/>
        <a:sym typeface="Times New Roman"/>
      </a:defRPr>
    </a:lvl5pPr>
    <a:lvl6pPr defTabSz="457200">
      <a:defRPr sz="2400">
        <a:latin typeface="Times New Roman"/>
        <a:ea typeface="Times New Roman"/>
        <a:cs typeface="Times New Roman"/>
        <a:sym typeface="Times New Roman"/>
      </a:defRPr>
    </a:lvl6pPr>
    <a:lvl7pPr defTabSz="457200">
      <a:defRPr sz="2400">
        <a:latin typeface="Times New Roman"/>
        <a:ea typeface="Times New Roman"/>
        <a:cs typeface="Times New Roman"/>
        <a:sym typeface="Times New Roman"/>
      </a:defRPr>
    </a:lvl7pPr>
    <a:lvl8pPr defTabSz="457200">
      <a:defRPr sz="2400">
        <a:latin typeface="Times New Roman"/>
        <a:ea typeface="Times New Roman"/>
        <a:cs typeface="Times New Roman"/>
        <a:sym typeface="Times New Roman"/>
      </a:defRPr>
    </a:lvl8pPr>
    <a:lvl9pPr defTabSz="457200"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Attribution condition: You must indicate that derivative work</a:t>
            </a:r>
            <a:endParaRPr sz="2400"/>
          </a:p>
          <a:p>
            <a:pPr lvl="0">
              <a:defRPr sz="1800"/>
            </a:pPr>
            <a:r>
              <a:rPr sz="2400"/>
              <a:t>"Is derived from Xeno Kovah's ‘Intro x86-64’ class, available at http://OpenSecurityTraining.info/IntroX86-64.html"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2" name="Shape 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defTabSz="914400"/>
            <a:r>
              <a:t>As with other instructions prefixes like “LOCK”, “REP” can only be used with certain instructions - as defined in the manual.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6" name="Shape 6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defTabSz="914400"/>
            <a:r>
              <a:t>But still not entirely clear :)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" name="Shape 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3" name="Shape 13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248400"/>
            <a:ext cx="1903413" cy="439229"/>
          </a:xfrm>
          <a:prstGeom prst="rect">
            <a:avLst/>
          </a:prstGeom>
          <a:ln w="12700">
            <a:miter lim="400000"/>
          </a:ln>
        </p:spPr>
        <p:txBody>
          <a:bodyPr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 marL="342900" indent="114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 marL="342900" indent="571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 marL="342900" indent="1028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 marL="342900" indent="1485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marL="342900" indent="19431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marL="342900" indent="2400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marL="342900" indent="2857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marL="342900" indent="3314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xfrm>
            <a:off x="685800" y="739775"/>
            <a:ext cx="7772400" cy="2103438"/>
          </a:xfrm>
          <a:prstGeom prst="rect">
            <a:avLst/>
          </a:prstGeom>
        </p:spPr>
        <p:txBody>
          <a:bodyPr lIns="45719" tIns="45719" rIns="45719" bIns="45719">
            <a:normAutofit fontScale="100000" lnSpcReduction="0"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4400"/>
              <a:t>Introduction to Intel x86-64 Assembly, Architecture, Applications, &amp; Alliteration</a:t>
            </a:r>
          </a:p>
        </p:txBody>
      </p:sp>
      <p:sp>
        <p:nvSpPr>
          <p:cNvPr id="21" name="Shape 21"/>
          <p:cNvSpPr/>
          <p:nvPr/>
        </p:nvSpPr>
        <p:spPr>
          <a:xfrm>
            <a:off x="1371600" y="3886200"/>
            <a:ext cx="6400800" cy="1119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 Kovah – 2014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xkovah at gmail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685800" y="128520"/>
            <a:ext cx="7772400" cy="134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More straightforward without the runtime check</a:t>
            </a:r>
          </a:p>
        </p:txBody>
      </p:sp>
      <p:sp>
        <p:nvSpPr>
          <p:cNvPr id="64" name="Shape 64"/>
          <p:cNvSpPr/>
          <p:nvPr/>
        </p:nvSpPr>
        <p:spPr>
          <a:xfrm>
            <a:off x="795542" y="1964785"/>
            <a:ext cx="7552916" cy="2928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main: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0000000140001010  sub         rsp,38h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0000000140001014  mov         eax,1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0000000140001019  imul        rax,rax,27h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000000014000101D  mov         byte ptr [rsp+rax],2Ah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0000000140001021  mov         eax,0B100Dh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0000000140001026  add         rsp,38h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000000014000102A  ret  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685800" y="-365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Instructions we now know (29)</a:t>
            </a:r>
          </a:p>
        </p:txBody>
      </p:sp>
      <p:sp>
        <p:nvSpPr>
          <p:cNvPr id="69" name="Shape 69"/>
          <p:cNvSpPr/>
          <p:nvPr/>
        </p:nvSpPr>
        <p:spPr>
          <a:xfrm>
            <a:off x="685800" y="723900"/>
            <a:ext cx="7772400" cy="6077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NOP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PUSH/POP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CALL/RET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MOV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ADD/SUB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IMUL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MOVZX/MOVSX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LEA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JMP/Jcc (family)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CMP/TEST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AND/OR/XOR/NOT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INC/DEC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SHR/SHL/SAR/SAL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DIV/IDIV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REP STOS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-1" y="-936"/>
            <a:ext cx="9144002" cy="1143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All materials is licensed under a Creative Commons “Share Alike” license.</a:t>
            </a:r>
          </a:p>
        </p:txBody>
      </p:sp>
      <p:sp>
        <p:nvSpPr>
          <p:cNvPr id="24" name="Shape 24"/>
          <p:cNvSpPr/>
          <p:nvPr/>
        </p:nvSpPr>
        <p:spPr>
          <a:xfrm>
            <a:off x="685800" y="1237670"/>
            <a:ext cx="7772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41312" indent="-341312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http://creativecommons.org/licenses/by-sa/3.0/</a:t>
            </a:r>
          </a:p>
        </p:txBody>
      </p:sp>
      <p:pic>
        <p:nvPicPr>
          <p:cNvPr id="25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1770062"/>
            <a:ext cx="6324600" cy="4732338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/>
          <p:nvPr/>
        </p:nvSpPr>
        <p:spPr>
          <a:xfrm>
            <a:off x="-9816" y="6484365"/>
            <a:ext cx="7107559" cy="544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Attribution condition: You must indicate that derivative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"Is derived from Xeno Kovah's 'Intro x86-64’ class, available at http://OpenSecurityTraining.info/IntroX86-64.html”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685800" y="-111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ArrayLocalVariable2.c</a:t>
            </a:r>
          </a:p>
        </p:txBody>
      </p:sp>
      <p:sp>
        <p:nvSpPr>
          <p:cNvPr id="31" name="Shape 31"/>
          <p:cNvSpPr/>
          <p:nvPr/>
        </p:nvSpPr>
        <p:spPr>
          <a:xfrm>
            <a:off x="-25400" y="2146300"/>
            <a:ext cx="3856088" cy="2480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//ArrayLocalVariable2.c: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short main(){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int 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short b[6]</a:t>
            </a:r>
            <a:r>
              <a:rPr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 = {0};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a = 0x100d;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b[1] = (short)a;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return b[1];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32" name="Shape 32"/>
          <p:cNvSpPr/>
          <p:nvPr/>
        </p:nvSpPr>
        <p:spPr>
          <a:xfrm>
            <a:off x="2937172" y="965199"/>
            <a:ext cx="6155036" cy="5908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main: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0000000140001000  push        rdi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0000000140001002  sub         rsp,20h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0000000140001006  xor         eax,eax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0000000140001008  mov         word ptr [rsp+8],ax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000000014000100D  lea         rax,[rsp+0Ah]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0000000140001012  mov         rdi,rax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0000000140001015  xor         eax,eax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0000000140001017  mov         ecx,0Ah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solidFill>
                  <a:srgbClr val="FF2600"/>
                </a:solidFill>
                <a:latin typeface="Monaco"/>
                <a:ea typeface="Monaco"/>
                <a:cs typeface="Monaco"/>
                <a:sym typeface="Monaco"/>
              </a:rPr>
              <a:t>000000014000101C  rep stos    byte ptr [rdi]  </a:t>
            </a:r>
            <a:endParaRPr sz="1400">
              <a:solidFill>
                <a:srgbClr val="FF2600"/>
              </a:solidFill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000000014000101E  mov         dword ptr [rsp],100Dh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0000000140001025  mov         eax,2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000000014000102A  imul        rax,rax,1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000000014000102E  movzx       ecx,word ptr [rsp]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0000000140001032  mov         word ptr [rsp+rax+8],cx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0000000140001037  mov         eax,2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000000014000103C  imul        rax,rax,1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0000000140001040  movzx       eax,word ptr [rsp+rax+8]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0000000140001045  add         rsp,20h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0000000140001049  pop         rdi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000000014000104A  ret  </a:t>
            </a:r>
          </a:p>
        </p:txBody>
      </p:sp>
      <p:sp>
        <p:nvSpPr>
          <p:cNvPr id="33" name="Shape 33"/>
          <p:cNvSpPr/>
          <p:nvPr/>
        </p:nvSpPr>
        <p:spPr>
          <a:xfrm>
            <a:off x="-6220" y="553290"/>
            <a:ext cx="9156439" cy="42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Zero-initializing the array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685800" y="204720"/>
            <a:ext cx="7772400" cy="134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REP STOS - Repeat Store String</a:t>
            </a:r>
          </a:p>
        </p:txBody>
      </p:sp>
      <p:sp>
        <p:nvSpPr>
          <p:cNvPr id="36" name="Shape 36"/>
          <p:cNvSpPr/>
          <p:nvPr/>
        </p:nvSpPr>
        <p:spPr>
          <a:xfrm>
            <a:off x="685800" y="1676400"/>
            <a:ext cx="8077200" cy="3593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STOS is one of number of instructions that can have the “rep” prefix added to it, which repeat a single instruction multiple times.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All rep operations use *cx register as a “counter” to determine how many times to loop through the instruction. Each time it executes, it decrements *cx. Once *cx == 0, it continues to the next instruction.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Either stores 1, 2, 4, or 8 bytes at a time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Either fill 1 byte at [di] with al or fill 2/4/8 bytes at [*di] with *ax.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Moves the *di register forward 1/2/4/8 bytes at a time, so that the repeated store operation is storing into consecutive locations.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So there are 3 pieces which must happen before the actual rep stos occurs: set *di to the start destination, *ax/al to the value to store, and *cx to the number of times to store</a:t>
            </a:r>
          </a:p>
        </p:txBody>
      </p:sp>
      <p:grpSp>
        <p:nvGrpSpPr>
          <p:cNvPr id="39" name="Group 39"/>
          <p:cNvGrpSpPr/>
          <p:nvPr/>
        </p:nvGrpSpPr>
        <p:grpSpPr>
          <a:xfrm>
            <a:off x="152400" y="76199"/>
            <a:ext cx="685800" cy="685800"/>
            <a:chOff x="0" y="0"/>
            <a:chExt cx="685798" cy="685798"/>
          </a:xfrm>
        </p:grpSpPr>
        <p:sp>
          <p:nvSpPr>
            <p:cNvPr id="37" name="Shape 37"/>
            <p:cNvSpPr/>
            <p:nvPr/>
          </p:nvSpPr>
          <p:spPr>
            <a:xfrm>
              <a:off x="0" y="-1"/>
              <a:ext cx="6858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8" name="Shape 38"/>
            <p:cNvSpPr/>
            <p:nvPr/>
          </p:nvSpPr>
          <p:spPr>
            <a:xfrm>
              <a:off x="120234" y="173312"/>
              <a:ext cx="445332" cy="439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2400"/>
                <a:t>22</a:t>
              </a:r>
            </a:p>
          </p:txBody>
        </p:sp>
      </p:grpSp>
      <p:sp>
        <p:nvSpPr>
          <p:cNvPr id="40" name="Shape 40"/>
          <p:cNvSpPr/>
          <p:nvPr/>
        </p:nvSpPr>
        <p:spPr>
          <a:xfrm>
            <a:off x="12700" y="6396037"/>
            <a:ext cx="1819312" cy="46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284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-6219" y="-11180"/>
            <a:ext cx="9156438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ArrayLocalVariable2.c takeaways</a:t>
            </a:r>
          </a:p>
        </p:txBody>
      </p:sp>
      <p:sp>
        <p:nvSpPr>
          <p:cNvPr id="45" name="Shape 45"/>
          <p:cNvSpPr/>
          <p:nvPr/>
        </p:nvSpPr>
        <p:spPr>
          <a:xfrm>
            <a:off x="-12700" y="4330700"/>
            <a:ext cx="3856088" cy="2480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//ArrayLocalVariable2.c: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short main(){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int 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short b[6]</a:t>
            </a:r>
            <a:r>
              <a:rPr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 = {0};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a = 0x100d;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b[1] = (short)a;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return b[1];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46" name="Shape 46"/>
          <p:cNvSpPr/>
          <p:nvPr/>
        </p:nvSpPr>
        <p:spPr>
          <a:xfrm>
            <a:off x="5972472" y="2044700"/>
            <a:ext cx="6155036" cy="484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main: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push        rdi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sub         rsp,20h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xor         eax,eax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word ptr [rsp+8],ax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lea         rax,[rsp+0Ah]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rdi,rax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xor         eax,eax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ecx,0Ah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rep stos    byte ptr [rdi]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dword ptr [rsp],100Dh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eax,2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imul        rax,rax,1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movzx       ecx,word ptr [rsp]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word ptr [rsp+rax+8],cx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eax,2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imul        rax,rax,1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movzx       eax,word ptr [rsp+rax+8]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add         rsp,20h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pop         rdi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ret  </a:t>
            </a:r>
          </a:p>
        </p:txBody>
      </p:sp>
      <p:sp>
        <p:nvSpPr>
          <p:cNvPr id="47" name="Shape 47"/>
          <p:cNvSpPr/>
          <p:nvPr/>
        </p:nvSpPr>
        <p:spPr>
          <a:xfrm>
            <a:off x="-6219" y="953960"/>
            <a:ext cx="9156439" cy="1075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/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If you’re manually coding asm, REP STOS is functionally a memset()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Sometimes when you use memset() from C, the compiler may turn it into a REP STOS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685800" y="7381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ThereWillBe0xb100d.c</a:t>
            </a:r>
          </a:p>
        </p:txBody>
      </p:sp>
      <p:sp>
        <p:nvSpPr>
          <p:cNvPr id="50" name="Shape 50"/>
          <p:cNvSpPr/>
          <p:nvPr/>
        </p:nvSpPr>
        <p:spPr>
          <a:xfrm>
            <a:off x="2883476" y="2438400"/>
            <a:ext cx="2870511" cy="1545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int main(){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char buf[40];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buf[39] = 42;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return 0xb100d;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901266" y="852289"/>
            <a:ext cx="7341468" cy="5153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main: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0000000140001010  push        rdi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0000000140001012  sub         rsp,60h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0000000140001016  mov         rdi,rsp  </a:t>
            </a:r>
            <a:endParaRPr>
              <a:solidFill>
                <a:srgbClr val="FF2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0000000140001019  mov         ecx,18h  </a:t>
            </a:r>
            <a:endParaRPr>
              <a:solidFill>
                <a:srgbClr val="FF2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000000014000101E  mov         eax,0CCCCCCCCh  </a:t>
            </a:r>
            <a:endParaRPr>
              <a:solidFill>
                <a:srgbClr val="FF2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0000000140001023  rep stos    dword ptr [rdi]  </a:t>
            </a:r>
            <a:endParaRPr>
              <a:solidFill>
                <a:srgbClr val="FF2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0000000140001025  mov         eax,1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000000014000102A  imul        rax,rax,27h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000000014000102E  mov         byte ptr buf[rax],2Ah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0000000140001033  mov         eax,</a:t>
            </a:r>
            <a:r>
              <a:rPr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0xb100d</a:t>
            </a:r>
            <a:r>
              <a:rPr>
                <a:latin typeface="Arial"/>
                <a:ea typeface="Arial"/>
                <a:cs typeface="Arial"/>
                <a:sym typeface="Arial"/>
              </a:rPr>
              <a:t>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0000000140001038  mov         edi,eax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000000014000103A  mov         rcx,rsp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000000014000103D  lea         rdx,[__xi_z+1A0h (0140006910h)]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0000000140001044  call        _RTC_CheckStackVars (01400010B0h)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0000000140001049  mov         eax,edi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000000014000104B  add         rsp,60h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000000014000104F  pop         rdi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0000000140001050  ret  </a:t>
            </a:r>
          </a:p>
        </p:txBody>
      </p:sp>
      <p:sp>
        <p:nvSpPr>
          <p:cNvPr id="53" name="Shape 53"/>
          <p:cNvSpPr/>
          <p:nvPr/>
        </p:nvSpPr>
        <p:spPr>
          <a:xfrm>
            <a:off x="685800" y="-873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ThereWillBe0xb100d.c</a:t>
            </a:r>
          </a:p>
        </p:txBody>
      </p:sp>
      <p:pic>
        <p:nvPicPr>
          <p:cNvPr id="54" name="pasted-image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73419" y="3759200"/>
            <a:ext cx="302365" cy="673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rep stos setup</a:t>
            </a:r>
          </a:p>
        </p:txBody>
      </p:sp>
      <p:sp>
        <p:nvSpPr>
          <p:cNvPr id="57" name="Shape 57"/>
          <p:cNvSpPr/>
          <p:nvPr/>
        </p:nvSpPr>
        <p:spPr>
          <a:xfrm>
            <a:off x="685800" y="1981200"/>
            <a:ext cx="7772400" cy="4716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0000000140001016  mov         rdi,rsp </a:t>
            </a:r>
            <a:r>
              <a:rPr sz="1600">
                <a:latin typeface="Arial"/>
                <a:ea typeface="Arial"/>
                <a:cs typeface="Arial"/>
                <a:sym typeface="Arial"/>
              </a:rPr>
              <a:t>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Set rdi - the destination</a:t>
            </a:r>
            <a:endParaRPr sz="1600">
              <a:latin typeface="Arial Bold"/>
              <a:ea typeface="Arial Bold"/>
              <a:cs typeface="Arial Bold"/>
              <a:sym typeface="Arial Bold"/>
            </a:endParaRPr>
          </a:p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>
              <a:latin typeface="Arial Bold"/>
              <a:ea typeface="Arial Bold"/>
              <a:cs typeface="Arial Bold"/>
              <a:sym typeface="Arial Bold"/>
            </a:endParaRPr>
          </a:p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0000000140001019  mov         ecx,18h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Set ecx - the count</a:t>
            </a:r>
            <a:endParaRPr sz="1600">
              <a:latin typeface="Arial Bold"/>
              <a:ea typeface="Arial Bold"/>
              <a:cs typeface="Arial Bold"/>
              <a:sym typeface="Arial Bold"/>
            </a:endParaRPr>
          </a:p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000000014000101E  mov         eax,0CCCCCCCCh </a:t>
            </a:r>
            <a:r>
              <a:rPr sz="1600">
                <a:latin typeface="Arial"/>
                <a:ea typeface="Arial"/>
                <a:cs typeface="Arial"/>
                <a:sym typeface="Arial"/>
              </a:rPr>
              <a:t>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Set eax - the value</a:t>
            </a:r>
            <a:endParaRPr sz="1600">
              <a:latin typeface="Arial Bold"/>
              <a:ea typeface="Arial Bold"/>
              <a:cs typeface="Arial Bold"/>
              <a:sym typeface="Arial Bold"/>
            </a:endParaRPr>
          </a:p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0000000140001023  rep stos    dword ptr [rdi]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Start the repeated store</a:t>
            </a:r>
            <a:endParaRPr sz="1600">
              <a:latin typeface="Arial Bold"/>
              <a:ea typeface="Arial Bold"/>
              <a:cs typeface="Arial Bold"/>
              <a:sym typeface="Arial Bold"/>
            </a:endParaRPr>
          </a:p>
          <a:p>
            <a:pPr lvl="0" marL="341312" indent="-339725">
              <a:lnSpc>
                <a:spcPct val="90000"/>
              </a:lnSpc>
              <a:spcBef>
                <a:spcPts val="7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2900" indent="-341312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So what’s this going to do? Store 0x18 copies of the dword 0xCCCCCCCC starting at rsp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2900" indent="-341312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And that just happens to be 0x60 bytes of 0xCC, the entire reserved stack space!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685800" y="509520"/>
            <a:ext cx="7772400" cy="134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Q: Where does the rep stos come from in this example?</a:t>
            </a:r>
          </a:p>
        </p:txBody>
      </p:sp>
      <p:pic>
        <p:nvPicPr>
          <p:cNvPr id="6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93333"/>
            <a:ext cx="9144000" cy="2871334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4428789" y="3989387"/>
            <a:ext cx="4558111" cy="2855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739" y="0"/>
                </a:moveTo>
                <a:lnTo>
                  <a:pt x="2956" y="9113"/>
                </a:lnTo>
                <a:lnTo>
                  <a:pt x="391" y="9113"/>
                </a:lnTo>
                <a:cubicBezTo>
                  <a:pt x="175" y="9113"/>
                  <a:pt x="0" y="9393"/>
                  <a:pt x="0" y="9737"/>
                </a:cubicBezTo>
                <a:lnTo>
                  <a:pt x="0" y="20976"/>
                </a:lnTo>
                <a:cubicBezTo>
                  <a:pt x="0" y="21320"/>
                  <a:pt x="175" y="21600"/>
                  <a:pt x="391" y="21600"/>
                </a:cubicBezTo>
                <a:lnTo>
                  <a:pt x="21209" y="21600"/>
                </a:lnTo>
                <a:cubicBezTo>
                  <a:pt x="21425" y="21600"/>
                  <a:pt x="21600" y="21320"/>
                  <a:pt x="21600" y="20976"/>
                </a:cubicBezTo>
                <a:lnTo>
                  <a:pt x="21600" y="9737"/>
                </a:lnTo>
                <a:cubicBezTo>
                  <a:pt x="21600" y="9393"/>
                  <a:pt x="21425" y="9113"/>
                  <a:pt x="21209" y="9113"/>
                </a:cubicBezTo>
                <a:lnTo>
                  <a:pt x="4521" y="9113"/>
                </a:lnTo>
                <a:lnTo>
                  <a:pt x="3739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CC9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000"/>
              <a:t>A: Compiler-auto-generated code. From the stack frames runtime check option. This is enabled by default in the debug build. Disabling this option removes the compiler-generated code.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