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lvl="0"/>
          </a:p>
        </p:txBody>
      </p:sp>
      <p:sp>
        <p:nvSpPr>
          <p:cNvPr id="18" name="Shape 1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 Id="rId3" Type="http://schemas.openxmlformats.org/officeDocument/2006/relationships/hyperlink" Target="http://blog.kevineikenberry.com/wp-content/uploads/2013/10/seinfeld_jerry.jp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 name="Shape 27"/>
          <p:cNvSpPr/>
          <p:nvPr>
            <p:ph type="sldImg"/>
          </p:nvPr>
        </p:nvSpPr>
        <p:spPr>
          <a:prstGeom prst="rect">
            <a:avLst/>
          </a:prstGeom>
        </p:spPr>
        <p:txBody>
          <a:bodyPr/>
          <a:lstStyle/>
          <a:p>
            <a:pPr lvl="0"/>
          </a:p>
        </p:txBody>
      </p:sp>
      <p:sp>
        <p:nvSpPr>
          <p:cNvPr id="28" name="Shape 28"/>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sldImg"/>
          </p:nvPr>
        </p:nvSpPr>
        <p:spPr>
          <a:prstGeom prst="rect">
            <a:avLst/>
          </a:prstGeom>
        </p:spPr>
        <p:txBody>
          <a:bodyPr/>
          <a:lstStyle/>
          <a:p>
            <a:pPr lvl="0"/>
          </a:p>
        </p:txBody>
      </p:sp>
      <p:sp>
        <p:nvSpPr>
          <p:cNvPr id="50" name="Shape 50"/>
          <p:cNvSpPr/>
          <p:nvPr>
            <p:ph type="body" sz="quarter" idx="1"/>
          </p:nvPr>
        </p:nvSpPr>
        <p:spPr>
          <a:prstGeom prst="rect">
            <a:avLst/>
          </a:prstGeom>
        </p:spPr>
        <p:txBody>
          <a:bodyPr/>
          <a:lstStyle>
            <a:lvl1pPr>
              <a:defRPr u="sng">
                <a:solidFill>
                  <a:srgbClr val="CCCCFF"/>
                </a:solidFill>
                <a:uFill>
                  <a:solidFill>
                    <a:srgbClr val="CCCCFF"/>
                  </a:solidFill>
                </a:uFill>
                <a:hlinkClick r:id="rId3" invalidUrl="" action="" tgtFrame="" tooltip="" history="1" highlightClick="0" endSnd="0"/>
              </a:defRPr>
            </a:lvl1pPr>
          </a:lstStyle>
          <a:p>
            <a:pPr lvl="0">
              <a:defRPr sz="1800" u="none">
                <a:solidFill>
                  <a:srgbClr val="000000"/>
                </a:solidFill>
                <a:uFillTx/>
              </a:defRPr>
            </a:pPr>
            <a:r>
              <a:rPr sz="2400" u="sng">
                <a:solidFill>
                  <a:srgbClr val="CCCCFF"/>
                </a:solidFill>
                <a:uFill>
                  <a:solidFill>
                    <a:srgbClr val="CCCCFF"/>
                  </a:solidFill>
                </a:uFill>
                <a:hlinkClick r:id="rId3" invalidUrl="" action="" tgtFrame="" tooltip="" history="1" highlightClick="0" endSnd="0"/>
              </a:rPr>
              <a:t>http://blog.kevineikenberry.com/wp-content/uploads/2013/10/seinfeld_jerry.jpg</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3" name="Shape 13"/>
          <p:cNvSpPr/>
          <p:nvPr>
            <p:ph type="title"/>
          </p:nvPr>
        </p:nvSpPr>
        <p:spPr>
          <a:prstGeom prst="rect">
            <a:avLst/>
          </a:prstGeom>
        </p:spPr>
        <p:txBody>
          <a:bodyPr lIns="0" tIns="0" rIns="0" bIns="0"/>
          <a:lstStyle/>
          <a:p>
            <a:pPr lvl="0">
              <a:defRPr sz="1800"/>
            </a:pPr>
            <a:r>
              <a:rPr sz="4400"/>
              <a:t>Title Text</a:t>
            </a:r>
          </a:p>
        </p:txBody>
      </p:sp>
      <p:sp>
        <p:nvSpPr>
          <p:cNvPr id="14" name="Shape 14"/>
          <p:cNvSpPr/>
          <p:nvPr>
            <p:ph type="body" idx="1"/>
          </p:nvPr>
        </p:nvSpPr>
        <p:spPr>
          <a:prstGeom prst="rect">
            <a:avLst/>
          </a:prstGeom>
        </p:spPr>
        <p:txBody>
          <a:bodyPr lIns="0" tIns="0" rIns="0" bIns="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6" name="Shape 16"/>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tif"/></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 name="Shape 20"/>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21" name="Shape 21"/>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nvSpPr>
        <p:spPr>
          <a:xfrm>
            <a:off x="685800" y="-3658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Instructions we now know (30)</a:t>
            </a:r>
          </a:p>
        </p:txBody>
      </p:sp>
      <p:sp>
        <p:nvSpPr>
          <p:cNvPr id="63" name="Shape 63"/>
          <p:cNvSpPr/>
          <p:nvPr/>
        </p:nvSpPr>
        <p:spPr>
          <a:xfrm>
            <a:off x="685800" y="723900"/>
            <a:ext cx="7772400" cy="607794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NOP</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PUSH/POP</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CALL/RET</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MOV</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ADD/SUB</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IMUL</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MOVZX/MOVSX</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LEA</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JMP/Jcc (family)</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CMP/TEST</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AND/OR/XOR/NOT</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INC/DEC</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SHR/SHL/SAR/SAL</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DIV/IDIV</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REP STOS</a:t>
            </a:r>
            <a:endParaRPr sz="19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REP MOVS</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4" name="Shape 24"/>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5"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6" name="Shape 26"/>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nvSpPr>
        <p:spPr>
          <a:xfrm>
            <a:off x="-1" y="-100080"/>
            <a:ext cx="9144002"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Example9.c</a:t>
            </a:r>
            <a:br>
              <a:rPr sz="4400">
                <a:latin typeface="Arial"/>
                <a:ea typeface="Arial"/>
                <a:cs typeface="Arial"/>
                <a:sym typeface="Arial"/>
              </a:rPr>
            </a:br>
            <a:r>
              <a:rPr sz="4400">
                <a:latin typeface="Arial"/>
                <a:ea typeface="Arial"/>
                <a:cs typeface="Arial"/>
                <a:sym typeface="Arial"/>
              </a:rPr>
              <a:t>Journey to the center of memcpy()</a:t>
            </a:r>
          </a:p>
        </p:txBody>
      </p:sp>
      <p:sp>
        <p:nvSpPr>
          <p:cNvPr id="31" name="Shape 31"/>
          <p:cNvSpPr/>
          <p:nvPr/>
        </p:nvSpPr>
        <p:spPr>
          <a:xfrm>
            <a:off x="173037" y="1828800"/>
            <a:ext cx="4183820" cy="43533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//Journey to the center of memcpy</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#include &lt;stdio.h&gt;</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typedef struct mystruct{</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int var1;</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char var2[4];</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mystruct_t;</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int main(){</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mystruct_t a, b;</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a.var1 = 0xFF;</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memcpy(&amp;b, &amp;a, sizeof(mystruct_t));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0xAce0Ba5e;</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a:latin typeface="Arial"/>
              <a:ea typeface="Arial"/>
              <a:cs typeface="Arial"/>
              <a:sym typeface="Arial"/>
            </a:endParaRPr>
          </a:p>
        </p:txBody>
      </p:sp>
      <p:sp>
        <p:nvSpPr>
          <p:cNvPr id="32" name="Shape 32"/>
          <p:cNvSpPr/>
          <p:nvPr/>
        </p:nvSpPr>
        <p:spPr>
          <a:xfrm>
            <a:off x="5081587" y="1925854"/>
            <a:ext cx="4087577" cy="300629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main:</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sub         rsp,38h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mov         dword ptr [a],0FFh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mov         r8d,8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lea         rdx,[a]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lea         rcx,[b]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call        memcpy (0140001046h)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mov         eax,0ACE0BA5Eh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add         rsp,38h  </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  </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nvSpPr>
        <p:spPr>
          <a:xfrm>
            <a:off x="152400" y="838200"/>
            <a:ext cx="8610600" cy="5773229"/>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memcpy: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r11,rcx  </a:t>
            </a:r>
            <a:r>
              <a:rPr sz="2400">
                <a:solidFill>
                  <a:srgbClr val="009999"/>
                </a:solidFill>
                <a:latin typeface="Arial"/>
                <a:ea typeface="Arial"/>
                <a:cs typeface="Arial"/>
                <a:sym typeface="Arial"/>
              </a:rPr>
              <a:t>; rcx == &amp;b</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r10,rdx </a:t>
            </a:r>
            <a:r>
              <a:rPr sz="2400">
                <a:solidFill>
                  <a:srgbClr val="009999"/>
                </a:solidFill>
                <a:latin typeface="Arial"/>
                <a:ea typeface="Arial"/>
                <a:cs typeface="Arial"/>
                <a:sym typeface="Arial"/>
              </a:rPr>
              <a:t>; rdx == &amp;a</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cmp         r8,10h </a:t>
            </a:r>
            <a:r>
              <a:rPr sz="2400">
                <a:solidFill>
                  <a:srgbClr val="009999"/>
                </a:solidFill>
                <a:latin typeface="Arial"/>
                <a:ea typeface="Arial"/>
                <a:cs typeface="Arial"/>
                <a:sym typeface="Arial"/>
              </a:rPr>
              <a:t>; r8 == sizeof(mystruct_t) == 8</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jbe         mcpy00aa+95h (07FEEB9DA349h)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solidFill>
                  <a:srgbClr val="009999"/>
                </a:solidFill>
                <a:latin typeface="Arial"/>
                <a:ea typeface="Arial"/>
                <a:cs typeface="Arial"/>
                <a:sym typeface="Arial"/>
              </a:rPr>
              <a:t>;It will take the jump because 0x8 is below or equal (JBE) 0x10</a:t>
            </a:r>
            <a:endParaRPr sz="2400">
              <a:solidFill>
                <a:srgbClr val="009999"/>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MoveBytes16:</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r10,r11  </a:t>
            </a:r>
            <a:r>
              <a:rPr sz="2400">
                <a:solidFill>
                  <a:srgbClr val="009999"/>
                </a:solidFill>
                <a:latin typeface="Arial"/>
                <a:ea typeface="Arial"/>
                <a:cs typeface="Arial"/>
                <a:sym typeface="Arial"/>
              </a:rPr>
              <a:t>; doesn’t need to keep rdx copy anymore</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MoveBytes16a:</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lea         r9,[__mbctype_initialized (07FEEBC10000h)]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rax,r8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eax,dword ptr [r9+r8*4+4A363h]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add         rax,r9  </a:t>
            </a:r>
            <a:r>
              <a:rPr sz="2400">
                <a:solidFill>
                  <a:srgbClr val="009999"/>
                </a:solidFill>
                <a:latin typeface="Arial"/>
                <a:ea typeface="Arial"/>
                <a:cs typeface="Arial"/>
                <a:sym typeface="Arial"/>
              </a:rPr>
              <a:t>; the 4 preceding instructions are just calculating based on the size (r8) and some lookup table, where to jump next to continue</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jmp         rax  </a:t>
            </a:r>
          </a:p>
        </p:txBody>
      </p:sp>
      <p:sp>
        <p:nvSpPr>
          <p:cNvPr id="35" name="Shape 35"/>
          <p:cNvSpPr/>
          <p:nvPr/>
        </p:nvSpPr>
        <p:spPr>
          <a:xfrm>
            <a:off x="685800" y="2174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It begins…</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nvSpPr>
        <p:spPr>
          <a:xfrm>
            <a:off x="152399" y="304800"/>
            <a:ext cx="8763002" cy="3639629"/>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MoveSmall8:	</a:t>
            </a:r>
            <a:r>
              <a:rPr sz="2400">
                <a:solidFill>
                  <a:srgbClr val="009999"/>
                </a:solidFill>
                <a:latin typeface="Arial"/>
                <a:ea typeface="Arial"/>
                <a:cs typeface="Arial"/>
                <a:sym typeface="Arial"/>
              </a:rPr>
              <a:t>; oh, well that’s a convenient name…</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rax,qword ptr [rdx]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qword ptr [r10],rax  </a:t>
            </a:r>
            <a:r>
              <a:rPr sz="2400">
                <a:solidFill>
                  <a:srgbClr val="009999"/>
                </a:solidFill>
                <a:latin typeface="Arial"/>
                <a:ea typeface="Arial"/>
                <a:cs typeface="Arial"/>
                <a:sym typeface="Arial"/>
              </a:rPr>
              <a:t>; bam, 8 byte copy and done!</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mov         rax,r11  </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ret  	</a:t>
            </a:r>
            <a:r>
              <a:rPr sz="2400">
                <a:solidFill>
                  <a:srgbClr val="009999"/>
                </a:solidFill>
                <a:latin typeface="Arial"/>
                <a:ea typeface="Arial"/>
                <a:cs typeface="Arial"/>
                <a:sym typeface="Arial"/>
              </a:rPr>
              <a:t>;done already? But I just got here!</a:t>
            </a:r>
            <a:endParaRPr sz="2400">
              <a:solidFill>
                <a:srgbClr val="666666"/>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400">
              <a:solidFill>
                <a:srgbClr val="666666"/>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solidFill>
                  <a:srgbClr val="009999"/>
                </a:solidFill>
                <a:latin typeface="Arial"/>
                <a:ea typeface="Arial"/>
                <a:cs typeface="Arial"/>
                <a:sym typeface="Arial"/>
              </a:rPr>
              <a:t>;So that was all fairly un-interesting…And we didn’t find any new instructions. So let’s go back and change the size of our struct so that we don’t take that initial JBE and see what happens on the other path… </a:t>
            </a:r>
          </a:p>
        </p:txBody>
      </p:sp>
      <p:sp>
        <p:nvSpPr>
          <p:cNvPr id="38" name="Shape 38"/>
          <p:cNvSpPr/>
          <p:nvPr/>
        </p:nvSpPr>
        <p:spPr>
          <a:xfrm>
            <a:off x="1293702" y="4809419"/>
            <a:ext cx="2543396" cy="115076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typedef struct mystruct{</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int var1;</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char var2[4];</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mystruct_t;</a:t>
            </a:r>
          </a:p>
        </p:txBody>
      </p:sp>
      <p:sp>
        <p:nvSpPr>
          <p:cNvPr id="39" name="Shape 39"/>
          <p:cNvSpPr/>
          <p:nvPr/>
        </p:nvSpPr>
        <p:spPr>
          <a:xfrm>
            <a:off x="5332302" y="4809419"/>
            <a:ext cx="2543396" cy="115076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typedef struct mystruct{</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int var1;</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solidFill>
                  <a:srgbClr val="FF2600"/>
                </a:solidFill>
                <a:latin typeface="Arial"/>
                <a:ea typeface="Arial"/>
                <a:cs typeface="Arial"/>
                <a:sym typeface="Arial"/>
              </a:rPr>
              <a:t>    char var2[16];</a:t>
            </a:r>
            <a:endParaRPr>
              <a:solidFill>
                <a:srgbClr val="FF2600"/>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mystruct_t;</a:t>
            </a:r>
          </a:p>
        </p:txBody>
      </p:sp>
      <p:sp>
        <p:nvSpPr>
          <p:cNvPr id="40" name="Shape 40"/>
          <p:cNvSpPr/>
          <p:nvPr/>
        </p:nvSpPr>
        <p:spPr>
          <a:xfrm>
            <a:off x="3809155" y="5250085"/>
            <a:ext cx="1458021" cy="574230"/>
          </a:xfrm>
          <a:prstGeom prst="rightArrow">
            <a:avLst>
              <a:gd name="adj1" fmla="val 19414"/>
              <a:gd name="adj2" fmla="val 143844"/>
            </a:avLst>
          </a:prstGeom>
          <a:solidFill>
            <a:srgbClr val="FFFFFF"/>
          </a:solidFill>
          <a:ln w="25400">
            <a:solidFill>
              <a:srgbClr val="00CC99"/>
            </a:solidFill>
          </a:ln>
        </p:spPr>
        <p:txBody>
          <a:bodyPr lIns="45719" rIns="45719"/>
          <a:lstStyle/>
          <a:p>
            <a:pPr lvl="0"/>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nvSpPr>
        <p:spPr>
          <a:xfrm>
            <a:off x="152400" y="838200"/>
            <a:ext cx="8610600" cy="591334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memcpy: </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r11,rcx  </a:t>
            </a:r>
            <a:r>
              <a:rPr sz="2300">
                <a:solidFill>
                  <a:srgbClr val="009999"/>
                </a:solidFill>
                <a:latin typeface="Arial"/>
                <a:ea typeface="Arial"/>
                <a:cs typeface="Arial"/>
                <a:sym typeface="Arial"/>
              </a:rPr>
              <a:t>; rcx == &amp;b == destination</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r10,rdx </a:t>
            </a:r>
            <a:r>
              <a:rPr sz="2300">
                <a:solidFill>
                  <a:srgbClr val="009999"/>
                </a:solidFill>
                <a:latin typeface="Arial"/>
                <a:ea typeface="Arial"/>
                <a:cs typeface="Arial"/>
                <a:sym typeface="Arial"/>
              </a:rPr>
              <a:t>; rdx == &amp;a == source</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cmp         r8,10h </a:t>
            </a:r>
            <a:r>
              <a:rPr sz="2300">
                <a:solidFill>
                  <a:srgbClr val="009999"/>
                </a:solidFill>
                <a:latin typeface="Arial"/>
                <a:ea typeface="Arial"/>
                <a:cs typeface="Arial"/>
                <a:sym typeface="Arial"/>
              </a:rPr>
              <a:t>; r8 == sizeof(mystruct_t) == 0x14</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jbe         mcpy00aa+95h (07FEEB9DA349h) </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solidFill>
                  <a:srgbClr val="009999"/>
                </a:solidFill>
                <a:latin typeface="Arial"/>
                <a:ea typeface="Arial"/>
                <a:cs typeface="Arial"/>
                <a:sym typeface="Arial"/>
              </a:rPr>
              <a:t>;This time it will NOT take the jump because 0x16 is not below or equal (JBE) 0x10. So it falls through to…</a:t>
            </a:r>
            <a:endParaRPr sz="2300">
              <a:solidFill>
                <a:srgbClr val="009999"/>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sub         rdx,rcx</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jae         mcpy00aa (07FEEDE0A2B4h)  </a:t>
            </a:r>
            <a:r>
              <a:rPr sz="2300">
                <a:solidFill>
                  <a:srgbClr val="009999"/>
                </a:solidFill>
                <a:latin typeface="Arial"/>
                <a:ea typeface="Arial"/>
                <a:cs typeface="Arial"/>
                <a:sym typeface="Arial"/>
              </a:rPr>
              <a:t>; if the copy destination is above (unsigned) compare or equal to the source, then we can skip the next check. In our case it happens to not be</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rax,r10  </a:t>
            </a:r>
            <a:r>
              <a:rPr sz="2300">
                <a:solidFill>
                  <a:srgbClr val="009999"/>
                </a:solidFill>
                <a:latin typeface="Arial"/>
                <a:ea typeface="Arial"/>
                <a:cs typeface="Arial"/>
                <a:sym typeface="Arial"/>
              </a:rPr>
              <a:t>; copy the start address of the src</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add         rax,r8  </a:t>
            </a:r>
            <a:r>
              <a:rPr sz="2300">
                <a:solidFill>
                  <a:srgbClr val="009999"/>
                </a:solidFill>
                <a:latin typeface="Arial"/>
                <a:ea typeface="Arial"/>
                <a:cs typeface="Arial"/>
                <a:sym typeface="Arial"/>
              </a:rPr>
              <a:t>; calculate the last byte of the src to be copied</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cmp         rcx,rax  </a:t>
            </a:r>
            <a:r>
              <a:rPr sz="2300">
                <a:solidFill>
                  <a:srgbClr val="009999"/>
                </a:solidFill>
                <a:latin typeface="Arial"/>
                <a:ea typeface="Arial"/>
                <a:cs typeface="Arial"/>
                <a:sym typeface="Arial"/>
              </a:rPr>
              <a:t>; check if the dst’s start address is less than the last byte of the src (meaning they overlap)</a:t>
            </a:r>
            <a:endParaRPr sz="2300">
              <a:solidFill>
                <a:srgbClr val="009999"/>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jl          MoveSmall+297h (07FEEDE0A5FAh)</a:t>
            </a:r>
            <a:r>
              <a:rPr sz="2300">
                <a:solidFill>
                  <a:srgbClr val="009999"/>
                </a:solidFill>
                <a:latin typeface="Arial"/>
                <a:ea typeface="Arial"/>
                <a:cs typeface="Arial"/>
                <a:sym typeface="Arial"/>
              </a:rPr>
              <a:t>  </a:t>
            </a:r>
            <a:endParaRPr sz="2300">
              <a:solidFill>
                <a:srgbClr val="009999"/>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mcpy00aa:</a:t>
            </a:r>
          </a:p>
        </p:txBody>
      </p:sp>
      <p:sp>
        <p:nvSpPr>
          <p:cNvPr id="43" name="Shape 43"/>
          <p:cNvSpPr/>
          <p:nvPr/>
        </p:nvSpPr>
        <p:spPr>
          <a:xfrm>
            <a:off x="685800" y="2174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It re-begins…</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nvSpPr>
        <p:spPr>
          <a:xfrm>
            <a:off x="328612" y="-1"/>
            <a:ext cx="8875508" cy="52275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mcpy00aa:</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bt          dword ptr [__favor (07FEEDF93408h)],1  </a:t>
            </a:r>
            <a:r>
              <a:rPr sz="2300">
                <a:solidFill>
                  <a:srgbClr val="009999"/>
                </a:solidFill>
                <a:latin typeface="Arial"/>
                <a:ea typeface="Arial"/>
                <a:cs typeface="Arial"/>
                <a:sym typeface="Arial"/>
              </a:rPr>
              <a:t>; check some bit that we have no idea what it is (but probably a configuration bit)</a:t>
            </a:r>
            <a:endParaRPr sz="2300">
              <a:solidFill>
                <a:srgbClr val="009999"/>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jae         mcpy00aa+1Dh (07FEEDE0A2D1h) </a:t>
            </a:r>
            <a:r>
              <a:rPr sz="2300">
                <a:solidFill>
                  <a:srgbClr val="009999"/>
                </a:solidFill>
                <a:latin typeface="Arial"/>
                <a:ea typeface="Arial"/>
                <a:cs typeface="Arial"/>
                <a:sym typeface="Arial"/>
              </a:rPr>
              <a:t>; if it’s set, jmp</a:t>
            </a:r>
            <a:endParaRPr sz="2300">
              <a:solidFill>
                <a:srgbClr val="009999"/>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solidFill>
                  <a:srgbClr val="009999"/>
                </a:solidFill>
                <a:latin typeface="Arial"/>
                <a:ea typeface="Arial"/>
                <a:cs typeface="Arial"/>
                <a:sym typeface="Arial"/>
              </a:rPr>
              <a:t>; in our case it seems not to be set, so we fall through</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push        rdi </a:t>
            </a:r>
            <a:r>
              <a:rPr sz="2300">
                <a:solidFill>
                  <a:srgbClr val="009999"/>
                </a:solidFill>
                <a:latin typeface="Arial"/>
                <a:ea typeface="Arial"/>
                <a:cs typeface="Arial"/>
                <a:sym typeface="Arial"/>
              </a:rPr>
              <a:t>; save rdi (because it’s going to be used)</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push        rsi </a:t>
            </a:r>
            <a:r>
              <a:rPr sz="2300">
                <a:solidFill>
                  <a:srgbClr val="009999"/>
                </a:solidFill>
                <a:latin typeface="Arial"/>
                <a:ea typeface="Arial"/>
                <a:cs typeface="Arial"/>
                <a:sym typeface="Arial"/>
              </a:rPr>
              <a:t>; save rsi</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rdi,rcx </a:t>
            </a:r>
            <a:r>
              <a:rPr sz="2300">
                <a:solidFill>
                  <a:srgbClr val="009999"/>
                </a:solidFill>
                <a:latin typeface="Arial"/>
                <a:ea typeface="Arial"/>
                <a:cs typeface="Arial"/>
                <a:sym typeface="Arial"/>
              </a:rPr>
              <a:t>; move dst into rdi </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rsi,r10 </a:t>
            </a:r>
            <a:r>
              <a:rPr sz="2300">
                <a:solidFill>
                  <a:srgbClr val="009999"/>
                </a:solidFill>
                <a:latin typeface="Arial"/>
                <a:ea typeface="Arial"/>
                <a:cs typeface="Arial"/>
                <a:sym typeface="Arial"/>
              </a:rPr>
              <a:t>; move src into rsi</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rcx,r8  </a:t>
            </a:r>
            <a:r>
              <a:rPr sz="2300">
                <a:solidFill>
                  <a:srgbClr val="009999"/>
                </a:solidFill>
                <a:latin typeface="Arial"/>
                <a:ea typeface="Arial"/>
                <a:cs typeface="Arial"/>
                <a:sym typeface="Arial"/>
              </a:rPr>
              <a:t>; move size into dcx</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solidFill>
                  <a:srgbClr val="FF2600"/>
                </a:solidFill>
                <a:latin typeface="Arial"/>
                <a:ea typeface="Arial"/>
                <a:cs typeface="Arial"/>
                <a:sym typeface="Arial"/>
              </a:rPr>
              <a:t> rep movs    byte ptr [rdi],byte ptr [rsi]</a:t>
            </a:r>
            <a:r>
              <a:rPr sz="2300">
                <a:latin typeface="Arial"/>
                <a:ea typeface="Arial"/>
                <a:cs typeface="Arial"/>
                <a:sym typeface="Arial"/>
              </a:rPr>
              <a:t> </a:t>
            </a:r>
            <a:r>
              <a:rPr sz="2300">
                <a:solidFill>
                  <a:srgbClr val="009999"/>
                </a:solidFill>
                <a:latin typeface="Arial"/>
                <a:ea typeface="Arial"/>
                <a:cs typeface="Arial"/>
                <a:sym typeface="Arial"/>
              </a:rPr>
              <a:t>; that which we seek!</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pop         rsi  </a:t>
            </a:r>
            <a:r>
              <a:rPr sz="2300">
                <a:solidFill>
                  <a:srgbClr val="009999"/>
                </a:solidFill>
                <a:latin typeface="Arial"/>
                <a:ea typeface="Arial"/>
                <a:cs typeface="Arial"/>
                <a:sym typeface="Arial"/>
              </a:rPr>
              <a:t>; restore</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pop         rdi  </a:t>
            </a:r>
            <a:r>
              <a:rPr sz="2300">
                <a:solidFill>
                  <a:srgbClr val="009999"/>
                </a:solidFill>
                <a:latin typeface="Arial"/>
                <a:ea typeface="Arial"/>
                <a:cs typeface="Arial"/>
                <a:sym typeface="Arial"/>
              </a:rPr>
              <a:t>; restore</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mov         rax,r11 </a:t>
            </a:r>
            <a:r>
              <a:rPr sz="2300">
                <a:solidFill>
                  <a:srgbClr val="009999"/>
                </a:solidFill>
                <a:latin typeface="Arial"/>
                <a:ea typeface="Arial"/>
                <a:cs typeface="Arial"/>
                <a:sym typeface="Arial"/>
              </a:rPr>
              <a:t>; set return value to the copy of dst</a:t>
            </a:r>
            <a:endParaRPr sz="23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 ret</a:t>
            </a:r>
          </a:p>
        </p:txBody>
      </p:sp>
      <p:sp>
        <p:nvSpPr>
          <p:cNvPr id="46" name="Shape 46"/>
          <p:cNvSpPr/>
          <p:nvPr/>
        </p:nvSpPr>
        <p:spPr>
          <a:xfrm>
            <a:off x="-12700" y="3467100"/>
            <a:ext cx="381000" cy="381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pic>
        <p:nvPicPr>
          <p:cNvPr id="47" name="pasted-image.tif"/>
          <p:cNvPicPr/>
          <p:nvPr/>
        </p:nvPicPr>
        <p:blipFill>
          <a:blip r:embed="rId3">
            <a:extLst/>
          </a:blip>
          <a:stretch>
            <a:fillRect/>
          </a:stretch>
        </p:blipFill>
        <p:spPr>
          <a:xfrm>
            <a:off x="-478" y="5273688"/>
            <a:ext cx="1468519" cy="1590896"/>
          </a:xfrm>
          <a:prstGeom prst="rect">
            <a:avLst/>
          </a:prstGeom>
          <a:ln w="12700">
            <a:miter lim="400000"/>
          </a:ln>
        </p:spPr>
      </p:pic>
      <p:sp>
        <p:nvSpPr>
          <p:cNvPr id="48" name="Shape 48"/>
          <p:cNvSpPr/>
          <p:nvPr/>
        </p:nvSpPr>
        <p:spPr>
          <a:xfrm>
            <a:off x="1484275" y="5108560"/>
            <a:ext cx="3008314" cy="9175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80" y="0"/>
                </a:moveTo>
                <a:cubicBezTo>
                  <a:pt x="2028" y="0"/>
                  <a:pt x="1824" y="669"/>
                  <a:pt x="1824" y="1495"/>
                </a:cubicBezTo>
                <a:lnTo>
                  <a:pt x="1824" y="11958"/>
                </a:lnTo>
                <a:lnTo>
                  <a:pt x="0" y="14948"/>
                </a:lnTo>
                <a:lnTo>
                  <a:pt x="1824" y="17938"/>
                </a:lnTo>
                <a:lnTo>
                  <a:pt x="1824" y="20105"/>
                </a:lnTo>
                <a:cubicBezTo>
                  <a:pt x="1824" y="20931"/>
                  <a:pt x="2028" y="21600"/>
                  <a:pt x="2280" y="21600"/>
                </a:cubicBezTo>
                <a:lnTo>
                  <a:pt x="21144" y="21600"/>
                </a:lnTo>
                <a:cubicBezTo>
                  <a:pt x="21396" y="21600"/>
                  <a:pt x="21600" y="20931"/>
                  <a:pt x="21600" y="20105"/>
                </a:cubicBezTo>
                <a:lnTo>
                  <a:pt x="21600" y="1495"/>
                </a:lnTo>
                <a:cubicBezTo>
                  <a:pt x="21600" y="669"/>
                  <a:pt x="21396" y="0"/>
                  <a:pt x="21144" y="0"/>
                </a:cubicBezTo>
                <a:lnTo>
                  <a:pt x="2280"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45719" rIns="45719"/>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So, what’s the deal with “rep movs”?</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nvSpPr>
        <p:spPr>
          <a:xfrm>
            <a:off x="20129" y="128520"/>
            <a:ext cx="9144001"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REP MOVS</a:t>
            </a:r>
            <a:endParaRPr sz="44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Repeat Move Data String to String</a:t>
            </a:r>
          </a:p>
        </p:txBody>
      </p:sp>
      <p:sp>
        <p:nvSpPr>
          <p:cNvPr id="53" name="Shape 53"/>
          <p:cNvSpPr/>
          <p:nvPr/>
        </p:nvSpPr>
        <p:spPr>
          <a:xfrm>
            <a:off x="685800" y="1600200"/>
            <a:ext cx="8077200" cy="47755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MOVS is one of number of instructions that can have the “rep” prefix added to it, which repeat a single instruction multiple times.</a:t>
            </a:r>
            <a:endParaRPr>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All rep operations use *cx register as a “counter” to determine how many times to loop through the instruction. Each time it executes, it decrements *cx. Once *cx == 0, it continues to the next instruction.</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Either stores 1, 2, 4, or 8 bytes at a time</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Either fill 1 byte at [di] with [si] or fill 2/4/8 bytes at [*di] with [*si].</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Moves the *di register forward 1/2/4/8 bytes at a time, so that the repeated store operation is storing into consecutive locations.</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So there are 3 pieces which must happen before the actual rep stos occurs: set *di to the starting destination, *si to the starting source, and *cx to the number of times to store</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Note: Unlike MOV, MOVS can move memory to memory…but only between [*si] and [*di]</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 lot of people don’t pay attention to the fact that it’s REP </a:t>
            </a:r>
            <a:r>
              <a:rPr i="1" sz="2000" u="sng">
                <a:latin typeface="Arial"/>
                <a:ea typeface="Arial"/>
                <a:cs typeface="Arial"/>
                <a:sym typeface="Arial"/>
              </a:rPr>
              <a:t>MOV</a:t>
            </a:r>
            <a:r>
              <a:rPr b="1" i="1" sz="2000" u="sng">
                <a:latin typeface="Arial"/>
                <a:ea typeface="Arial"/>
                <a:cs typeface="Arial"/>
                <a:sym typeface="Arial"/>
              </a:rPr>
              <a:t>S</a:t>
            </a:r>
            <a:r>
              <a:rPr sz="2000">
                <a:latin typeface="Arial"/>
                <a:ea typeface="Arial"/>
                <a:cs typeface="Arial"/>
                <a:sym typeface="Arial"/>
              </a:rPr>
              <a:t>, not REP </a:t>
            </a:r>
            <a:r>
              <a:rPr i="1" sz="2000" u="sng">
                <a:latin typeface="Arial"/>
                <a:ea typeface="Arial"/>
                <a:cs typeface="Arial"/>
                <a:sym typeface="Arial"/>
              </a:rPr>
              <a:t>MOV</a:t>
            </a:r>
            <a:r>
              <a:rPr sz="2000">
                <a:latin typeface="Arial"/>
                <a:ea typeface="Arial"/>
                <a:cs typeface="Arial"/>
                <a:sym typeface="Arial"/>
              </a:rPr>
              <a:t> (even though you may say it like “rep move”)</a:t>
            </a:r>
          </a:p>
        </p:txBody>
      </p:sp>
      <p:grpSp>
        <p:nvGrpSpPr>
          <p:cNvPr id="56" name="Group 56"/>
          <p:cNvGrpSpPr/>
          <p:nvPr/>
        </p:nvGrpSpPr>
        <p:grpSpPr>
          <a:xfrm>
            <a:off x="152400" y="76199"/>
            <a:ext cx="685800" cy="685800"/>
            <a:chOff x="0" y="0"/>
            <a:chExt cx="685798" cy="685798"/>
          </a:xfrm>
        </p:grpSpPr>
        <p:sp>
          <p:nvSpPr>
            <p:cNvPr id="54" name="Shape 54"/>
            <p:cNvSpPr/>
            <p:nvPr/>
          </p:nvSpPr>
          <p:spPr>
            <a:xfrm>
              <a:off x="0" y="-1"/>
              <a:ext cx="685800" cy="6858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55" name="Shape 55"/>
            <p:cNvSpPr/>
            <p:nvPr/>
          </p:nvSpPr>
          <p:spPr>
            <a:xfrm>
              <a:off x="120234" y="173312"/>
              <a:ext cx="445332"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23</a:t>
              </a:r>
            </a:p>
          </p:txBody>
        </p:sp>
      </p:grpSp>
      <p:sp>
        <p:nvSpPr>
          <p:cNvPr id="57" name="Shape 57"/>
          <p:cNvSpPr/>
          <p:nvPr/>
        </p:nvSpPr>
        <p:spPr>
          <a:xfrm>
            <a:off x="14287" y="6396037"/>
            <a:ext cx="2709305" cy="46190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274 &amp; 278</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nvSpPr>
        <p:spPr>
          <a:xfrm>
            <a:off x="47363" y="-10647"/>
            <a:ext cx="9049274" cy="88489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000">
                <a:latin typeface="Arial"/>
                <a:ea typeface="Arial"/>
                <a:cs typeface="Arial"/>
                <a:sym typeface="Arial"/>
              </a:rPr>
              <a:t>High level pseudo-code approximation</a:t>
            </a:r>
            <a:endParaRPr sz="40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(how interesting…it’s like I went in </a:t>
            </a:r>
            <a:r>
              <a:rPr i="1" sz="1600">
                <a:latin typeface="Arial"/>
                <a:ea typeface="Arial"/>
                <a:cs typeface="Arial"/>
                <a:sym typeface="Arial"/>
              </a:rPr>
              <a:t>reverse</a:t>
            </a:r>
            <a:r>
              <a:rPr sz="1600">
                <a:latin typeface="Arial"/>
                <a:ea typeface="Arial"/>
                <a:cs typeface="Arial"/>
                <a:sym typeface="Arial"/>
              </a:rPr>
              <a:t> of the normal software </a:t>
            </a:r>
            <a:r>
              <a:rPr i="1" sz="1600">
                <a:latin typeface="Arial"/>
                <a:ea typeface="Arial"/>
                <a:cs typeface="Arial"/>
                <a:sym typeface="Arial"/>
              </a:rPr>
              <a:t>engineering</a:t>
            </a:r>
            <a:r>
              <a:rPr sz="1600">
                <a:latin typeface="Arial"/>
                <a:ea typeface="Arial"/>
                <a:cs typeface="Arial"/>
                <a:sym typeface="Arial"/>
              </a:rPr>
              <a:t> process…)</a:t>
            </a:r>
          </a:p>
        </p:txBody>
      </p:sp>
      <p:sp>
        <p:nvSpPr>
          <p:cNvPr id="60" name="Shape 60"/>
          <p:cNvSpPr/>
          <p:nvPr/>
        </p:nvSpPr>
        <p:spPr>
          <a:xfrm>
            <a:off x="1831975" y="1547812"/>
            <a:ext cx="6742001" cy="5751153"/>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TODO: fixme</a:t>
            </a:r>
            <a:endParaRPr sz="24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memcpy(void * dst, void * src, unsigned int len){</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if(len &lt;= 0x10){</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r>
              <a:rPr sz="1600">
                <a:latin typeface="Arial"/>
                <a:ea typeface="Arial"/>
                <a:cs typeface="Arial"/>
                <a:sym typeface="Arial"/>
              </a:rPr>
              <a:t>//sequence of individual mov instructions</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r>
              <a:rPr sz="1600">
                <a:latin typeface="Arial"/>
                <a:ea typeface="Arial"/>
                <a:cs typeface="Arial"/>
                <a:sym typeface="Arial"/>
              </a:rPr>
              <a:t>//as appropriate for the size to be copied</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else{</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if(dst &amp; 3 != 0){</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r>
              <a:rPr sz="1600">
                <a:latin typeface="Arial"/>
                <a:ea typeface="Arial"/>
                <a:cs typeface="Arial"/>
                <a:sym typeface="Arial"/>
              </a:rPr>
              <a:t>//Other path we didn’t take, @ 1026ED74 </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r>
              <a:rPr sz="1600">
                <a:latin typeface="Arial"/>
                <a:ea typeface="Arial"/>
                <a:cs typeface="Arial"/>
                <a:sym typeface="Arial"/>
              </a:rPr>
              <a:t>}</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if((len / 4) &gt;= 8){</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ecx = len / 4;</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rep movs dword dst, src;</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else{</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//sequence of individual mov instructions</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//as appropriate for the size to be copied</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a:t>
            </a:r>
            <a:endParaRPr sz="1600">
              <a:latin typeface="Arial"/>
              <a:ea typeface="Arial"/>
              <a:cs typeface="Arial"/>
              <a:sym typeface="Arial"/>
            </a:endParaRPr>
          </a:p>
          <a:p>
            <a:pPr lvl="0">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