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9144000" cy="6858000"/>
  <p:notesSz cx="6858000" cy="9144000"/>
  <p:defaultTextStyle>
    <a:lvl1pPr defTabSz="457200">
      <a:defRPr sz="2400">
        <a:latin typeface="+mj-lt"/>
        <a:ea typeface="+mj-ea"/>
        <a:cs typeface="+mj-cs"/>
        <a:sym typeface="Helvetica"/>
      </a:defRPr>
    </a:lvl1pPr>
    <a:lvl2pPr defTabSz="457200">
      <a:defRPr sz="2400">
        <a:latin typeface="+mj-lt"/>
        <a:ea typeface="+mj-ea"/>
        <a:cs typeface="+mj-cs"/>
        <a:sym typeface="Helvetica"/>
      </a:defRPr>
    </a:lvl2pPr>
    <a:lvl3pPr defTabSz="457200">
      <a:defRPr sz="2400">
        <a:latin typeface="+mj-lt"/>
        <a:ea typeface="+mj-ea"/>
        <a:cs typeface="+mj-cs"/>
        <a:sym typeface="Helvetica"/>
      </a:defRPr>
    </a:lvl3pPr>
    <a:lvl4pPr defTabSz="457200">
      <a:defRPr sz="2400">
        <a:latin typeface="+mj-lt"/>
        <a:ea typeface="+mj-ea"/>
        <a:cs typeface="+mj-cs"/>
        <a:sym typeface="Helvetica"/>
      </a:defRPr>
    </a:lvl4pPr>
    <a:lvl5pPr defTabSz="457200">
      <a:defRPr sz="2400">
        <a:latin typeface="+mj-lt"/>
        <a:ea typeface="+mj-ea"/>
        <a:cs typeface="+mj-cs"/>
        <a:sym typeface="Helvetica"/>
      </a:defRPr>
    </a:lvl5pPr>
    <a:lvl6pPr defTabSz="457200">
      <a:defRPr sz="2400">
        <a:latin typeface="+mj-lt"/>
        <a:ea typeface="+mj-ea"/>
        <a:cs typeface="+mj-cs"/>
        <a:sym typeface="Helvetica"/>
      </a:defRPr>
    </a:lvl6pPr>
    <a:lvl7pPr defTabSz="457200">
      <a:defRPr sz="2400">
        <a:latin typeface="+mj-lt"/>
        <a:ea typeface="+mj-ea"/>
        <a:cs typeface="+mj-cs"/>
        <a:sym typeface="Helvetica"/>
      </a:defRPr>
    </a:lvl7pPr>
    <a:lvl8pPr defTabSz="457200">
      <a:defRPr sz="2400">
        <a:latin typeface="+mj-lt"/>
        <a:ea typeface="+mj-ea"/>
        <a:cs typeface="+mj-cs"/>
        <a:sym typeface="Helvetica"/>
      </a:defRPr>
    </a:lvl8pPr>
    <a:lvl9pPr defTabSz="457200">
      <a:defRPr sz="2400">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b="def" i="def"/>
      <a:tcStyle>
        <a:tcBdr/>
        <a:fill>
          <a:solidFill>
            <a:srgbClr val="EEEEEE"/>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hape 17"/>
          <p:cNvSpPr/>
          <p:nvPr>
            <p:ph type="sldImg"/>
          </p:nvPr>
        </p:nvSpPr>
        <p:spPr>
          <a:xfrm>
            <a:off x="1143000" y="685800"/>
            <a:ext cx="4572000" cy="3429000"/>
          </a:xfrm>
          <a:prstGeom prst="rect">
            <a:avLst/>
          </a:prstGeom>
        </p:spPr>
        <p:txBody>
          <a:bodyPr/>
          <a:lstStyle/>
          <a:p>
            <a:pPr lvl="0"/>
          </a:p>
        </p:txBody>
      </p:sp>
      <p:sp>
        <p:nvSpPr>
          <p:cNvPr id="18" name="Shape 18"/>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 name="Shape 27"/>
          <p:cNvSpPr/>
          <p:nvPr>
            <p:ph type="sldImg"/>
          </p:nvPr>
        </p:nvSpPr>
        <p:spPr>
          <a:prstGeom prst="rect">
            <a:avLst/>
          </a:prstGeom>
        </p:spPr>
        <p:txBody>
          <a:bodyPr/>
          <a:lstStyle/>
          <a:p>
            <a:pPr lvl="0"/>
          </a:p>
        </p:txBody>
      </p:sp>
      <p:sp>
        <p:nvSpPr>
          <p:cNvPr id="28" name="Shape 28"/>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Shape 37"/>
          <p:cNvSpPr/>
          <p:nvPr>
            <p:ph type="sldImg"/>
          </p:nvPr>
        </p:nvSpPr>
        <p:spPr>
          <a:prstGeom prst="rect">
            <a:avLst/>
          </a:prstGeom>
        </p:spPr>
        <p:txBody>
          <a:bodyPr/>
          <a:lstStyle/>
          <a:p>
            <a:pPr lvl="0"/>
          </a:p>
        </p:txBody>
      </p:sp>
      <p:sp>
        <p:nvSpPr>
          <p:cNvPr id="38" name="Shape 38"/>
          <p:cNvSpPr/>
          <p:nvPr>
            <p:ph type="body" sz="quarter" idx="1"/>
          </p:nvPr>
        </p:nvSpPr>
        <p:spPr>
          <a:prstGeom prst="rect">
            <a:avLst/>
          </a:prstGeom>
        </p:spPr>
        <p:txBody>
          <a:bodyPr/>
          <a:lstStyle>
            <a:lvl1pPr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http://www.cs.virginia.edu/~clc5q/gcc-inline-asm.pdf</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ph type="sldImg"/>
          </p:nvPr>
        </p:nvSpPr>
        <p:spPr>
          <a:prstGeom prst="rect">
            <a:avLst/>
          </a:prstGeom>
        </p:spPr>
        <p:txBody>
          <a:bodyPr/>
          <a:lstStyle/>
          <a:p>
            <a:pPr lvl="0"/>
          </a:p>
        </p:txBody>
      </p:sp>
      <p:sp>
        <p:nvSpPr>
          <p:cNvPr id="48" name="Shape 48"/>
          <p:cNvSpPr/>
          <p:nvPr>
            <p:ph type="body" sz="quarter" idx="1"/>
          </p:nvPr>
        </p:nvSpPr>
        <p:spPr>
          <a:prstGeom prst="rect">
            <a:avLst/>
          </a:prstGeom>
        </p:spPr>
        <p:txBody>
          <a:bodyPr/>
          <a:lstStyle>
            <a:lvl1pPr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_emit syntax: http://msdn.microsoft.com/en-us/library/1b80826t(VS.80).aspx</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2" name="Shape 72"/>
          <p:cNvSpPr/>
          <p:nvPr>
            <p:ph type="sldImg"/>
          </p:nvPr>
        </p:nvSpPr>
        <p:spPr>
          <a:prstGeom prst="rect">
            <a:avLst/>
          </a:prstGeom>
        </p:spPr>
        <p:txBody>
          <a:bodyPr/>
          <a:lstStyle/>
          <a:p>
            <a:pPr lvl="0"/>
          </a:p>
        </p:txBody>
      </p:sp>
      <p:sp>
        <p:nvSpPr>
          <p:cNvPr id="73" name="Shape 73"/>
          <p:cNvSpPr/>
          <p:nvPr>
            <p:ph type="body" sz="quarter" idx="1"/>
          </p:nvPr>
        </p:nvSpPr>
        <p:spPr>
          <a:prstGeom prst="rect">
            <a:avLst/>
          </a:prstGeom>
        </p:spPr>
        <p:txBody>
          <a:bodyPr/>
          <a:lstStyle>
            <a:lvl1pPr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_emit syntax: http://msdn.microsoft.com/en-us/library/1b80826t(VS.80).aspx</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7" name="Shape 7"/>
          <p:cNvSpPr/>
          <p:nvPr>
            <p:ph type="title"/>
          </p:nvPr>
        </p:nvSpPr>
        <p:spPr>
          <a:prstGeom prst="rect">
            <a:avLst/>
          </a:prstGeom>
        </p:spPr>
        <p:txBody>
          <a:bodyPr/>
          <a:lstStyle/>
          <a:p>
            <a:pPr lvl="0">
              <a:defRPr sz="1800"/>
            </a:pPr>
            <a:r>
              <a:rPr sz="4400"/>
              <a:t>Title Text</a:t>
            </a:r>
          </a:p>
        </p:txBody>
      </p:sp>
      <p:sp>
        <p:nvSpPr>
          <p:cNvPr id="8" name="Shape 8"/>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0" name="Shape 10"/>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6553200" y="6248400"/>
            <a:ext cx="1903413" cy="439227"/>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4" name="Shape 14"/>
          <p:cNvSpPr/>
          <p:nvPr>
            <p:ph type="sldNum" sz="quarter" idx="2"/>
          </p:nvPr>
        </p:nvSpPr>
        <p:spPr>
          <a:xfrm>
            <a:off x="7223125" y="6397625"/>
            <a:ext cx="1903413" cy="439227"/>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15" name="Shape 15"/>
          <p:cNvSpPr/>
          <p:nvPr>
            <p:ph type="title"/>
          </p:nvPr>
        </p:nvSpPr>
        <p:spPr>
          <a:prstGeom prst="rect">
            <a:avLst/>
          </a:prstGeom>
        </p:spPr>
        <p:txBody>
          <a:bodyPr lIns="0" tIns="0" rIns="0" bIns="0"/>
          <a:lstStyle/>
          <a:p>
            <a:pPr lvl="0">
              <a:defRPr sz="1800"/>
            </a:pPr>
            <a:r>
              <a:rPr sz="4400"/>
              <a:t>Title Text</a:t>
            </a:r>
          </a:p>
        </p:txBody>
      </p:sp>
      <p:sp>
        <p:nvSpPr>
          <p:cNvPr id="16" name="Shape 16"/>
          <p:cNvSpPr/>
          <p:nvPr>
            <p:ph type="body" idx="1"/>
          </p:nvPr>
        </p:nvSpPr>
        <p:spPr>
          <a:prstGeom prst="rect">
            <a:avLst/>
          </a:prstGeom>
        </p:spPr>
        <p:txBody>
          <a:bodyPr lIns="0" tIns="0" rIns="0" bIns="0"/>
          <a:lstStyle>
            <a:lvl2pPr indent="114300"/>
            <a:lvl3pPr indent="571500"/>
            <a:lvl4pPr indent="1028700"/>
            <a:lvl5pPr indent="1485900"/>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6553200" y="6248400"/>
            <a:ext cx="1903414" cy="439227"/>
          </a:xfrm>
          <a:prstGeom prst="rect">
            <a:avLst/>
          </a:prstGeom>
          <a:ln w="12700">
            <a:miter lim="400000"/>
          </a:ln>
        </p:spPr>
        <p:txBody>
          <a:bodyPr lIns="46798" tIns="46798" rIns="46798" bIns="46798">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algn="ctr" defTabSz="457200">
        <a:defRPr sz="4400">
          <a:latin typeface="Arial"/>
          <a:ea typeface="Arial"/>
          <a:cs typeface="Arial"/>
          <a:sym typeface="Arial"/>
        </a:defRPr>
      </a:lvl6pPr>
      <a:lvl7pPr algn="ctr" defTabSz="457200">
        <a:defRPr sz="4400">
          <a:latin typeface="Arial"/>
          <a:ea typeface="Arial"/>
          <a:cs typeface="Arial"/>
          <a:sym typeface="Arial"/>
        </a:defRPr>
      </a:lvl7pPr>
      <a:lvl8pPr algn="ctr" defTabSz="457200">
        <a:defRPr sz="4400">
          <a:latin typeface="Arial"/>
          <a:ea typeface="Arial"/>
          <a:cs typeface="Arial"/>
          <a:sym typeface="Arial"/>
        </a:defRPr>
      </a:lvl8pPr>
      <a:lvl9pPr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algn="ctr" defTabSz="457200">
        <a:spcBef>
          <a:spcPts val="800"/>
        </a:spcBef>
        <a:defRPr sz="3200">
          <a:latin typeface="Arial"/>
          <a:ea typeface="Arial"/>
          <a:cs typeface="Arial"/>
          <a:sym typeface="Arial"/>
        </a:defRPr>
      </a:lvl2pPr>
      <a:lvl3pPr marL="342900" algn="ctr" defTabSz="457200">
        <a:spcBef>
          <a:spcPts val="800"/>
        </a:spcBef>
        <a:defRPr sz="3200">
          <a:latin typeface="Arial"/>
          <a:ea typeface="Arial"/>
          <a:cs typeface="Arial"/>
          <a:sym typeface="Arial"/>
        </a:defRPr>
      </a:lvl3pPr>
      <a:lvl4pPr marL="342900" algn="ctr" defTabSz="457200">
        <a:spcBef>
          <a:spcPts val="800"/>
        </a:spcBef>
        <a:defRPr sz="3200">
          <a:latin typeface="Arial"/>
          <a:ea typeface="Arial"/>
          <a:cs typeface="Arial"/>
          <a:sym typeface="Arial"/>
        </a:defRPr>
      </a:lvl4pPr>
      <a:lvl5pPr marL="342900" algn="ctr" defTabSz="457200">
        <a:spcBef>
          <a:spcPts val="800"/>
        </a:spcBef>
        <a:defRPr sz="3200">
          <a:latin typeface="Arial"/>
          <a:ea typeface="Arial"/>
          <a:cs typeface="Arial"/>
          <a:sym typeface="Arial"/>
        </a:defRPr>
      </a:lvl5pPr>
      <a:lvl6pPr marL="342900" algn="ctr" defTabSz="457200">
        <a:spcBef>
          <a:spcPts val="800"/>
        </a:spcBef>
        <a:defRPr sz="3200">
          <a:latin typeface="Arial"/>
          <a:ea typeface="Arial"/>
          <a:cs typeface="Arial"/>
          <a:sym typeface="Arial"/>
        </a:defRPr>
      </a:lvl6pPr>
      <a:lvl7pPr marL="342900" algn="ctr" defTabSz="457200">
        <a:spcBef>
          <a:spcPts val="800"/>
        </a:spcBef>
        <a:defRPr sz="3200">
          <a:latin typeface="Arial"/>
          <a:ea typeface="Arial"/>
          <a:cs typeface="Arial"/>
          <a:sym typeface="Arial"/>
        </a:defRPr>
      </a:lvl7pPr>
      <a:lvl8pPr marL="342900" algn="ctr" defTabSz="457200">
        <a:spcBef>
          <a:spcPts val="800"/>
        </a:spcBef>
        <a:defRPr sz="3200">
          <a:latin typeface="Arial"/>
          <a:ea typeface="Arial"/>
          <a:cs typeface="Arial"/>
          <a:sym typeface="Arial"/>
        </a:defRPr>
      </a:lvl8pPr>
      <a:lvl9pPr marL="3429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 name="Shape 20"/>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21" name="Shape 21"/>
          <p:cNvSpPr/>
          <p:nvPr/>
        </p:nvSpPr>
        <p:spPr>
          <a:xfrm>
            <a:off x="1371600" y="3886200"/>
            <a:ext cx="6400800" cy="111954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nvSpPr>
        <p:spPr>
          <a:xfrm>
            <a:off x="6553200" y="6248400"/>
            <a:ext cx="1905000" cy="290982"/>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4</a:t>
            </a:r>
          </a:p>
        </p:txBody>
      </p:sp>
      <p:sp>
        <p:nvSpPr>
          <p:cNvPr id="62" name="Shape 62"/>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VisualStudio inline assembly</a:t>
            </a:r>
          </a:p>
        </p:txBody>
      </p:sp>
      <p:sp>
        <p:nvSpPr>
          <p:cNvPr id="63" name="Shape 63"/>
          <p:cNvSpPr/>
          <p:nvPr/>
        </p:nvSpPr>
        <p:spPr>
          <a:xfrm>
            <a:off x="685800" y="1981200"/>
            <a:ext cx="7772400" cy="433007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619417" indent="-61941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VisualStudio syntax - intel-syntax</a:t>
            </a:r>
            <a:endParaRPr>
              <a:latin typeface="Times New Roman"/>
              <a:ea typeface="Times New Roman"/>
              <a:cs typeface="Times New Roman"/>
              <a:sym typeface="Times New Roman"/>
            </a:endParaRPr>
          </a:p>
          <a:p>
            <a:pPr lvl="0" marL="619417" indent="-61941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__asm{ instructions separated by \n};</a:t>
            </a:r>
            <a:endParaRPr>
              <a:latin typeface="Times New Roman"/>
              <a:ea typeface="Times New Roman"/>
              <a:cs typeface="Times New Roman"/>
              <a:sym typeface="Times New Roman"/>
            </a:endParaRPr>
          </a:p>
          <a:p>
            <a:pPr lvl="1" marL="836082" indent="-3788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That’s two underscores at the beginning</a:t>
            </a:r>
            <a:endParaRPr>
              <a:latin typeface="Times New Roman"/>
              <a:ea typeface="Times New Roman"/>
              <a:cs typeface="Times New Roman"/>
              <a:sym typeface="Times New Roman"/>
            </a:endParaRPr>
          </a:p>
          <a:p>
            <a:pPr lvl="1" marL="836082" indent="-3788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Don’t even need a semicolon after it, but I put them there since it makes the auto-indent work correctly </a:t>
            </a:r>
            <a:endParaRPr>
              <a:latin typeface="Times New Roman"/>
              <a:ea typeface="Times New Roman"/>
              <a:cs typeface="Times New Roman"/>
              <a:sym typeface="Times New Roman"/>
            </a:endParaRPr>
          </a:p>
          <a:p>
            <a:pPr lvl="1" indent="457198">
              <a:lnSpc>
                <a:spcPct val="90000"/>
              </a:lnSpc>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a:latin typeface="Arial"/>
              <a:ea typeface="Arial"/>
              <a:cs typeface="Arial"/>
              <a:sym typeface="Arial"/>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__asm{ 	mov eax, [esp+0x4]</a:t>
            </a:r>
            <a:endParaRPr>
              <a:latin typeface="Times New Roman"/>
              <a:ea typeface="Times New Roman"/>
              <a:cs typeface="Times New Roman"/>
              <a:sym typeface="Times New Roman"/>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			cmp eax, 0xdeadbeef</a:t>
            </a:r>
            <a:endParaRPr>
              <a:latin typeface="Times New Roman"/>
              <a:ea typeface="Times New Roman"/>
              <a:cs typeface="Times New Roman"/>
              <a:sym typeface="Times New Roman"/>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			je myLabel</a:t>
            </a:r>
            <a:endParaRPr>
              <a:latin typeface="Times New Roman"/>
              <a:ea typeface="Times New Roman"/>
              <a:cs typeface="Times New Roman"/>
              <a:sym typeface="Times New Roman"/>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			xor eax, eax</a:t>
            </a:r>
            <a:endParaRPr>
              <a:latin typeface="Times New Roman"/>
              <a:ea typeface="Times New Roman"/>
              <a:cs typeface="Times New Roman"/>
              <a:sym typeface="Times New Roman"/>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myLabel:	mov bl, al</a:t>
            </a:r>
            <a:endParaRPr>
              <a:latin typeface="Times New Roman"/>
              <a:ea typeface="Times New Roman"/>
              <a:cs typeface="Times New Roman"/>
              <a:sym typeface="Times New Roman"/>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nvSpPr>
        <p:spPr>
          <a:xfrm>
            <a:off x="6553200" y="6248400"/>
            <a:ext cx="1905000" cy="290982"/>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5</a:t>
            </a:r>
          </a:p>
        </p:txBody>
      </p:sp>
      <p:sp>
        <p:nvSpPr>
          <p:cNvPr id="66" name="Shape 66"/>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VisualStudio inline assembly 2</a:t>
            </a:r>
          </a:p>
        </p:txBody>
      </p:sp>
      <p:sp>
        <p:nvSpPr>
          <p:cNvPr id="67" name="Shape 67"/>
          <p:cNvSpPr/>
          <p:nvPr/>
        </p:nvSpPr>
        <p:spPr>
          <a:xfrm>
            <a:off x="685800" y="1981200"/>
            <a:ext cx="7772400" cy="319321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Syntax using C variables is the same, just put the variable in place of a register name for instance. (The assembler will substitute the correct address for the variable.)</a:t>
            </a:r>
            <a:endParaRPr>
              <a:latin typeface="Times New Roman"/>
              <a:ea typeface="Times New Roman"/>
              <a:cs typeface="Times New Roman"/>
              <a:sym typeface="Times New Roman"/>
            </a:endParaRPr>
          </a:p>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http://msdn.microsoft.com/en-us/library/4ks26t93(VS.80).aspx</a:t>
            </a:r>
            <a:endParaRPr>
              <a:latin typeface="Times New Roman"/>
              <a:ea typeface="Times New Roman"/>
              <a:cs typeface="Times New Roman"/>
              <a:sym typeface="Times New Roman"/>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sz="2000">
              <a:latin typeface="Arial"/>
              <a:ea typeface="Arial"/>
              <a:cs typeface="Arial"/>
              <a:sym typeface="Arial"/>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int myVar;</a:t>
            </a:r>
            <a:endParaRPr>
              <a:latin typeface="Times New Roman"/>
              <a:ea typeface="Times New Roman"/>
              <a:cs typeface="Times New Roman"/>
              <a:sym typeface="Times New Roman"/>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//value into C variable from register</a:t>
            </a:r>
            <a:endParaRPr>
              <a:latin typeface="Times New Roman"/>
              <a:ea typeface="Times New Roman"/>
              <a:cs typeface="Times New Roman"/>
              <a:sym typeface="Times New Roman"/>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__asm {mov myVar, eax};</a:t>
            </a:r>
            <a:endParaRPr>
              <a:latin typeface="Times New Roman"/>
              <a:ea typeface="Times New Roman"/>
              <a:cs typeface="Times New Roman"/>
              <a:sym typeface="Times New Roman"/>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//value into register from C variable </a:t>
            </a:r>
            <a:endParaRPr>
              <a:latin typeface="Times New Roman"/>
              <a:ea typeface="Times New Roman"/>
              <a:cs typeface="Times New Roman"/>
              <a:sym typeface="Times New Roman"/>
            </a:endParaRPr>
          </a:p>
          <a:p>
            <a:pPr lvl="0" marL="341311" indent="-341311">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__asm {mov eax, myVar};</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nvSpPr>
        <p:spPr>
          <a:xfrm>
            <a:off x="6553200" y="6248400"/>
            <a:ext cx="1905000" cy="290982"/>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8</a:t>
            </a:r>
          </a:p>
        </p:txBody>
      </p:sp>
      <p:sp>
        <p:nvSpPr>
          <p:cNvPr id="70" name="Shape 70"/>
          <p:cNvSpPr/>
          <p:nvPr/>
        </p:nvSpPr>
        <p:spPr>
          <a:xfrm>
            <a:off x="685800" y="1869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_emit and .byte</a:t>
            </a:r>
          </a:p>
        </p:txBody>
      </p:sp>
      <p:sp>
        <p:nvSpPr>
          <p:cNvPr id="71" name="Shape 71"/>
          <p:cNvSpPr/>
          <p:nvPr/>
        </p:nvSpPr>
        <p:spPr>
          <a:xfrm>
            <a:off x="685800" y="990599"/>
            <a:ext cx="7772400" cy="544412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Once you learn about opcodes later on, you can even specify exactly the instructions you want to use by using the “_emit” or “.byte” keywords, to place specific bytes into the code. </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Those bytes can then be interpreted as instructions or data</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This is sometimes useful if you can’t figure out the inline asm syntax for the instruction you want to use, but you know its opcodes (either from seeing them elsewhere, or by reading the manual)</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Examples:</a:t>
            </a:r>
            <a:endParaRPr>
              <a:latin typeface="Times New Roman"/>
              <a:ea typeface="Times New Roman"/>
              <a:cs typeface="Times New Roman"/>
              <a:sym typeface="Times New Roman"/>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__asm{_emit 0x55}  is __asm{push ebp}</a:t>
            </a:r>
            <a:endParaRPr>
              <a:latin typeface="Times New Roman"/>
              <a:ea typeface="Times New Roman"/>
              <a:cs typeface="Times New Roman"/>
              <a:sym typeface="Times New Roman"/>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__asm{_emit 0x89};__asm{_emit 0xE5}  is __asm{mov ebp, esp}</a:t>
            </a:r>
            <a:endParaRPr>
              <a:latin typeface="Times New Roman"/>
              <a:ea typeface="Times New Roman"/>
              <a:cs typeface="Times New Roman"/>
              <a:sym typeface="Times New Roman"/>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asm(“.byte 0x55”); is asm(“push %ebp”);</a:t>
            </a:r>
            <a:endParaRPr>
              <a:latin typeface="Times New Roman"/>
              <a:ea typeface="Times New Roman"/>
              <a:cs typeface="Times New Roman"/>
              <a:sym typeface="Times New Roman"/>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asm(".byte 0x89 ; .byte 0xE5"); is asm(“mov %esp, %ebp”);</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 name="Shape 23"/>
          <p:cNvSpPr/>
          <p:nvPr/>
        </p:nvSpPr>
        <p:spPr>
          <a:xfrm>
            <a:off x="-1" y="-935"/>
            <a:ext cx="9144002" cy="114328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4" name="Shape 24"/>
          <p:cNvSpPr/>
          <p:nvPr/>
        </p:nvSpPr>
        <p:spPr>
          <a:xfrm>
            <a:off x="685800" y="1237670"/>
            <a:ext cx="7772400" cy="43706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5" name="image1.png"/>
          <p:cNvPicPr/>
          <p:nvPr/>
        </p:nvPicPr>
        <p:blipFill>
          <a:blip r:embed="rId3">
            <a:extLst/>
          </a:blip>
          <a:stretch>
            <a:fillRect/>
          </a:stretch>
        </p:blipFill>
        <p:spPr>
          <a:xfrm>
            <a:off x="1524000" y="1770062"/>
            <a:ext cx="6324600" cy="4732338"/>
          </a:xfrm>
          <a:prstGeom prst="rect">
            <a:avLst/>
          </a:prstGeom>
          <a:ln w="12700">
            <a:miter lim="400000"/>
          </a:ln>
        </p:spPr>
      </p:pic>
      <p:sp>
        <p:nvSpPr>
          <p:cNvPr id="26" name="Shape 26"/>
          <p:cNvSpPr/>
          <p:nvPr/>
        </p:nvSpPr>
        <p:spPr>
          <a:xfrm>
            <a:off x="-9816" y="6484365"/>
            <a:ext cx="7107557" cy="54406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 name="Shape 30"/>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Inline assembly</a:t>
            </a:r>
          </a:p>
        </p:txBody>
      </p:sp>
      <p:sp>
        <p:nvSpPr>
          <p:cNvPr id="31" name="Shape 31"/>
          <p:cNvSpPr/>
          <p:nvPr/>
        </p:nvSpPr>
        <p:spPr>
          <a:xfrm>
            <a:off x="685800" y="1981200"/>
            <a:ext cx="7772400" cy="453957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Inline assembly is a way to include assembly directly in a C/C++ file. However, the syntax will differ between compilers and assemblers.</a:t>
            </a:r>
            <a:endParaRPr>
              <a:latin typeface="Times New Roman"/>
              <a:ea typeface="Times New Roman"/>
              <a:cs typeface="Times New Roman"/>
              <a:sym typeface="Times New Roman"/>
            </a:endParaRPr>
          </a:p>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There are times when you actually have to code asm in order to do something from a C/C++ file.</a:t>
            </a:r>
            <a:endParaRPr>
              <a:latin typeface="Times New Roman"/>
              <a:ea typeface="Times New Roman"/>
              <a:cs typeface="Times New Roman"/>
              <a:sym typeface="Times New Roman"/>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Very common in OS or driver design, because there are many aspects of hardware which can only be accessed with special instructions</a:t>
            </a:r>
            <a:endParaRPr>
              <a:latin typeface="Times New Roman"/>
              <a:ea typeface="Times New Roman"/>
              <a:cs typeface="Times New Roman"/>
              <a:sym typeface="Times New Roman"/>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In crypto you might want access to the “rol/ror - rotate left/right” instructions which don’t have corresponding C syntax like shifts do</a:t>
            </a:r>
            <a:endParaRPr>
              <a:latin typeface="Times New Roman"/>
              <a:ea typeface="Times New Roman"/>
              <a:cs typeface="Times New Roman"/>
              <a:sym typeface="Times New Roman"/>
            </a:endParaRPr>
          </a:p>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Or maybe you just want full control over the code being generated for optimization purposes</a:t>
            </a:r>
            <a:endParaRPr>
              <a:latin typeface="Times New Roman"/>
              <a:ea typeface="Times New Roman"/>
              <a:cs typeface="Times New Roman"/>
              <a:sym typeface="Times New Roman"/>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Keep in mind the compiler may still optimize your inline asm</a:t>
            </a:r>
            <a:endParaRPr>
              <a:latin typeface="Times New Roman"/>
              <a:ea typeface="Times New Roman"/>
              <a:cs typeface="Times New Roman"/>
              <a:sym typeface="Times New Roman"/>
            </a:endParaRPr>
          </a:p>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Also it’s a great way to simply experiment with instructions</a:t>
            </a:r>
            <a:endParaRPr>
              <a:latin typeface="Times New Roman"/>
              <a:ea typeface="Times New Roman"/>
              <a:cs typeface="Times New Roman"/>
              <a:sym typeface="Times New Roman"/>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Though getting the syntax right for the desired instructions is sometimes annoying</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 name="Shape 33"/>
          <p:cNvSpPr/>
          <p:nvPr/>
        </p:nvSpPr>
        <p:spPr>
          <a:xfrm>
            <a:off x="6553200" y="6248400"/>
            <a:ext cx="1905000" cy="290982"/>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6</a:t>
            </a:r>
          </a:p>
        </p:txBody>
      </p:sp>
      <p:sp>
        <p:nvSpPr>
          <p:cNvPr id="34" name="Shape 34"/>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GCC inline assembly</a:t>
            </a:r>
          </a:p>
        </p:txBody>
      </p:sp>
      <p:sp>
        <p:nvSpPr>
          <p:cNvPr id="35" name="Shape 35"/>
          <p:cNvSpPr/>
          <p:nvPr/>
        </p:nvSpPr>
        <p:spPr>
          <a:xfrm>
            <a:off x="685800" y="1981200"/>
            <a:ext cx="7772400" cy="435508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486685" indent="-486685">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200">
                <a:latin typeface="Arial"/>
                <a:ea typeface="Arial"/>
                <a:cs typeface="Arial"/>
                <a:sym typeface="Arial"/>
              </a:rPr>
              <a:t>GCC syntax - AT&amp;T syntax</a:t>
            </a:r>
            <a:endParaRPr>
              <a:latin typeface="Times New Roman"/>
              <a:ea typeface="Times New Roman"/>
              <a:cs typeface="Times New Roman"/>
              <a:sym typeface="Times New Roman"/>
            </a:endParaRPr>
          </a:p>
          <a:p>
            <a:pPr lvl="0" marL="486685" indent="-486685">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200">
                <a:latin typeface="Arial"/>
                <a:ea typeface="Arial"/>
                <a:cs typeface="Arial"/>
                <a:sym typeface="Arial"/>
              </a:rPr>
              <a:t>asm(“instructions separated by \n”);</a:t>
            </a:r>
            <a:endParaRPr>
              <a:latin typeface="Times New Roman"/>
              <a:ea typeface="Times New Roman"/>
              <a:cs typeface="Times New Roman"/>
              <a:sym typeface="Times New Roman"/>
            </a:endParaRPr>
          </a:p>
          <a:p>
            <a:pPr lvl="1" marL="804509" indent="-347309">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200">
                <a:latin typeface="Arial Bold"/>
                <a:ea typeface="Arial Bold"/>
                <a:cs typeface="Arial Bold"/>
                <a:sym typeface="Arial Bold"/>
              </a:rPr>
              <a:t>DO</a:t>
            </a:r>
            <a:r>
              <a:rPr sz="2200">
                <a:latin typeface="Arial"/>
                <a:ea typeface="Arial"/>
                <a:cs typeface="Arial"/>
                <a:sym typeface="Arial"/>
              </a:rPr>
              <a:t> need a semicolon after close parentheses</a:t>
            </a:r>
            <a:endParaRPr sz="2200">
              <a:latin typeface="Arial"/>
              <a:ea typeface="Arial"/>
              <a:cs typeface="Arial"/>
              <a:sym typeface="Arial"/>
            </a:endParaRPr>
          </a:p>
          <a:p>
            <a:pPr lvl="1" marL="741362" indent="-28416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a:latin typeface="Arial"/>
              <a:ea typeface="Arial"/>
              <a:cs typeface="Arial"/>
              <a:sym typeface="Arial"/>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    int myVar = 0xdeadbeef;</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    asm("movl -0x4(%rbp), %eax\n"</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        "cmp $0xdeadbeef,%eax\n"</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        "je myLabel\n"</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        "xor %eax, %eax\n"</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        "myLabel: movw $0xFFFF, %cx\n"</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        "and %ecx, %eax”);</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a:latin typeface="Arial"/>
              <a:ea typeface="Arial"/>
              <a:cs typeface="Arial"/>
              <a:sym typeface="Arial"/>
            </a:endParaRPr>
          </a:p>
          <a:p>
            <a:pPr lvl="0" marL="341311" indent="-341311">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http://www.ibiblio.org/gferg/ldp/GCC-Inline-Assembly-HOWTO.html</a:t>
            </a:r>
          </a:p>
        </p:txBody>
      </p:sp>
      <p:sp>
        <p:nvSpPr>
          <p:cNvPr id="36" name="Shape 36"/>
          <p:cNvSpPr/>
          <p:nvPr/>
        </p:nvSpPr>
        <p:spPr>
          <a:xfrm>
            <a:off x="1586" y="6396037"/>
            <a:ext cx="3440645" cy="461899"/>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starting on p. 365</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nvSpPr>
        <p:spPr>
          <a:xfrm>
            <a:off x="6553200" y="6248400"/>
            <a:ext cx="1905000" cy="290982"/>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7</a:t>
            </a:r>
          </a:p>
        </p:txBody>
      </p:sp>
      <p:sp>
        <p:nvSpPr>
          <p:cNvPr id="41" name="Shape 41"/>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GCC inline assembly 2</a:t>
            </a:r>
          </a:p>
        </p:txBody>
      </p:sp>
      <p:sp>
        <p:nvSpPr>
          <p:cNvPr id="42" name="Shape 42"/>
          <p:cNvSpPr/>
          <p:nvPr/>
        </p:nvSpPr>
        <p:spPr>
          <a:xfrm>
            <a:off x="685800" y="1981200"/>
            <a:ext cx="7772400" cy="4435074"/>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619417" indent="-61941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Syntax using C variables (aka “extended asm”):</a:t>
            </a:r>
            <a:endParaRPr>
              <a:latin typeface="Times New Roman"/>
              <a:ea typeface="Times New Roman"/>
              <a:cs typeface="Times New Roman"/>
              <a:sym typeface="Times New Roman"/>
            </a:endParaRPr>
          </a:p>
          <a:p>
            <a:pPr lvl="0" marL="341311" indent="-341311">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asm ( assembler template            </a:t>
            </a:r>
            <a:endParaRPr>
              <a:latin typeface="Times New Roman"/>
              <a:ea typeface="Times New Roman"/>
              <a:cs typeface="Times New Roman"/>
              <a:sym typeface="Times New Roman"/>
            </a:endParaRPr>
          </a:p>
          <a:p>
            <a:pPr lvl="0" marL="341311" indent="-341311">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 output operands                  /* optional */</a:t>
            </a:r>
            <a:endParaRPr>
              <a:latin typeface="Times New Roman"/>
              <a:ea typeface="Times New Roman"/>
              <a:cs typeface="Times New Roman"/>
              <a:sym typeface="Times New Roman"/>
            </a:endParaRPr>
          </a:p>
          <a:p>
            <a:pPr lvl="0" marL="341311" indent="-341311">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 input operands                   /* optional */</a:t>
            </a:r>
            <a:endParaRPr>
              <a:latin typeface="Times New Roman"/>
              <a:ea typeface="Times New Roman"/>
              <a:cs typeface="Times New Roman"/>
              <a:sym typeface="Times New Roman"/>
            </a:endParaRPr>
          </a:p>
          <a:p>
            <a:pPr lvl="0" marL="341311" indent="-341311">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 list of clobbered registers      /* optional */</a:t>
            </a:r>
            <a:endParaRPr>
              <a:latin typeface="Times New Roman"/>
              <a:ea typeface="Times New Roman"/>
              <a:cs typeface="Times New Roman"/>
              <a:sym typeface="Times New Roman"/>
            </a:endParaRPr>
          </a:p>
          <a:p>
            <a:pPr lvl="0" marL="341311" indent="-341311">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a:latin typeface="Arial"/>
              <a:ea typeface="Arial"/>
              <a:cs typeface="Arial"/>
              <a:sym typeface="Arial"/>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int myVar;</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//value into C variable from register</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asm ("movl %%eax, %0" : "=r" (myVar) );</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//value into register from C variable</a:t>
            </a:r>
            <a:endParaRPr>
              <a:latin typeface="Times New Roman"/>
              <a:ea typeface="Times New Roman"/>
              <a:cs typeface="Times New Roman"/>
              <a:sym typeface="Times New Roman"/>
            </a:endParaRPr>
          </a:p>
          <a:p>
            <a:pPr lvl="0" marL="341311" indent="-341311">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asm ("movl %0, %%eax" : : "r" (myVar) );</a:t>
            </a:r>
            <a:endParaRPr>
              <a:latin typeface="Times New Roman"/>
              <a:ea typeface="Times New Roman"/>
              <a:cs typeface="Times New Roman"/>
              <a:sym typeface="Times New Roman"/>
            </a:endParaRP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nvSpPr>
        <p:spPr>
          <a:xfrm>
            <a:off x="6553200" y="6248400"/>
            <a:ext cx="1905000" cy="290982"/>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8</a:t>
            </a:r>
          </a:p>
        </p:txBody>
      </p:sp>
      <p:sp>
        <p:nvSpPr>
          <p:cNvPr id="45" name="Shape 45"/>
          <p:cNvSpPr/>
          <p:nvPr/>
        </p:nvSpPr>
        <p:spPr>
          <a:xfrm>
            <a:off x="685800" y="1869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.byte</a:t>
            </a:r>
          </a:p>
        </p:txBody>
      </p:sp>
      <p:sp>
        <p:nvSpPr>
          <p:cNvPr id="46" name="Shape 46"/>
          <p:cNvSpPr/>
          <p:nvPr/>
        </p:nvSpPr>
        <p:spPr>
          <a:xfrm>
            <a:off x="479778" y="990600"/>
            <a:ext cx="8128001" cy="420492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Once you learn about opcodes later on, you can even specify exactly the instructions you want to use by using the “.byte” keyword, to place specific bytes into the code. </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Those bytes can then be interpreted as instructions or data</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This is sometimes useful if you can’t figure out the inline asm syntax for the instruction you want to use, but you know its opcodes (either from seeing them elsewhere, or by reading the manual)</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Examples:</a:t>
            </a:r>
            <a:endParaRPr>
              <a:latin typeface="Times New Roman"/>
              <a:ea typeface="Times New Roman"/>
              <a:cs typeface="Times New Roman"/>
              <a:sym typeface="Times New Roman"/>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asm(“.byte 0x55”); is</a:t>
            </a:r>
            <a:r>
              <a:rPr sz="2000">
                <a:latin typeface="Arial"/>
                <a:ea typeface="Arial"/>
                <a:cs typeface="Arial"/>
                <a:sym typeface="Arial"/>
              </a:rPr>
              <a:t> </a:t>
            </a:r>
            <a:r>
              <a:rPr sz="2000">
                <a:latin typeface="Arial"/>
                <a:ea typeface="Arial"/>
                <a:cs typeface="Arial"/>
                <a:sym typeface="Arial"/>
              </a:rPr>
              <a:t>“push %</a:t>
            </a:r>
            <a:r>
              <a:rPr sz="2000">
                <a:latin typeface="Arial"/>
                <a:ea typeface="Arial"/>
                <a:cs typeface="Arial"/>
                <a:sym typeface="Arial"/>
              </a:rPr>
              <a:t>r</a:t>
            </a:r>
            <a:r>
              <a:rPr sz="2000">
                <a:latin typeface="Arial"/>
                <a:ea typeface="Arial"/>
                <a:cs typeface="Arial"/>
                <a:sym typeface="Arial"/>
              </a:rPr>
              <a:t>bp”</a:t>
            </a:r>
            <a:endParaRPr sz="2000">
              <a:latin typeface="Arial"/>
              <a:ea typeface="Arial"/>
              <a:cs typeface="Arial"/>
              <a:sym typeface="Arial"/>
            </a:endParaRPr>
          </a:p>
          <a:p>
            <a:pPr lvl="1" marL="720313" indent="-263113">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asm("</a:t>
            </a:r>
            <a:r>
              <a:rPr sz="2000">
                <a:latin typeface="Arial"/>
                <a:ea typeface="Arial"/>
                <a:cs typeface="Arial"/>
                <a:sym typeface="Arial"/>
              </a:rPr>
              <a:t>.byte 0x48 ; </a:t>
            </a:r>
            <a:r>
              <a:rPr sz="2000">
                <a:latin typeface="Arial"/>
                <a:ea typeface="Arial"/>
                <a:cs typeface="Arial"/>
                <a:sym typeface="Arial"/>
              </a:rPr>
              <a:t>.byte 0x89</a:t>
            </a:r>
            <a:r>
              <a:rPr sz="2000">
                <a:latin typeface="Arial"/>
                <a:ea typeface="Arial"/>
                <a:cs typeface="Arial"/>
                <a:sym typeface="Arial"/>
              </a:rPr>
              <a:t> </a:t>
            </a:r>
            <a:r>
              <a:rPr sz="2000">
                <a:latin typeface="Arial"/>
                <a:ea typeface="Arial"/>
                <a:cs typeface="Arial"/>
                <a:sym typeface="Arial"/>
              </a:rPr>
              <a:t>;</a:t>
            </a:r>
            <a:r>
              <a:rPr sz="2000">
                <a:latin typeface="Arial"/>
                <a:ea typeface="Arial"/>
                <a:cs typeface="Arial"/>
                <a:sym typeface="Arial"/>
              </a:rPr>
              <a:t> </a:t>
            </a:r>
            <a:r>
              <a:rPr sz="2000">
                <a:latin typeface="Arial"/>
                <a:ea typeface="Arial"/>
                <a:cs typeface="Arial"/>
                <a:sym typeface="Arial"/>
              </a:rPr>
              <a:t>.byte 0xE5"); i</a:t>
            </a:r>
            <a:r>
              <a:rPr sz="2000">
                <a:latin typeface="Arial"/>
                <a:ea typeface="Arial"/>
                <a:cs typeface="Arial"/>
                <a:sym typeface="Arial"/>
              </a:rPr>
              <a:t>s </a:t>
            </a:r>
            <a:r>
              <a:rPr sz="2000">
                <a:latin typeface="Arial"/>
                <a:ea typeface="Arial"/>
                <a:cs typeface="Arial"/>
                <a:sym typeface="Arial"/>
              </a:rPr>
              <a:t>“mov %</a:t>
            </a:r>
            <a:r>
              <a:rPr sz="2000">
                <a:latin typeface="Arial"/>
                <a:ea typeface="Arial"/>
                <a:cs typeface="Arial"/>
                <a:sym typeface="Arial"/>
              </a:rPr>
              <a:t>r</a:t>
            </a:r>
            <a:r>
              <a:rPr sz="2000">
                <a:latin typeface="Arial"/>
                <a:ea typeface="Arial"/>
                <a:cs typeface="Arial"/>
                <a:sym typeface="Arial"/>
              </a:rPr>
              <a:t>sp, %</a:t>
            </a:r>
            <a:r>
              <a:rPr sz="2000">
                <a:latin typeface="Arial"/>
                <a:ea typeface="Arial"/>
                <a:cs typeface="Arial"/>
                <a:sym typeface="Arial"/>
              </a:rPr>
              <a:t>r</a:t>
            </a:r>
            <a:r>
              <a:rPr sz="2000">
                <a:latin typeface="Arial"/>
                <a:ea typeface="Arial"/>
                <a:cs typeface="Arial"/>
                <a:sym typeface="Arial"/>
              </a:rPr>
              <a:t>bp”</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nvSpPr>
        <p:spPr>
          <a:xfrm>
            <a:off x="6553200" y="6248400"/>
            <a:ext cx="1905000" cy="290982"/>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4</a:t>
            </a:r>
          </a:p>
        </p:txBody>
      </p:sp>
      <p:sp>
        <p:nvSpPr>
          <p:cNvPr id="51" name="Shape 51"/>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VisualStudio assembly</a:t>
            </a:r>
          </a:p>
        </p:txBody>
      </p:sp>
      <p:sp>
        <p:nvSpPr>
          <p:cNvPr id="52" name="Shape 52"/>
          <p:cNvSpPr/>
          <p:nvPr/>
        </p:nvSpPr>
        <p:spPr>
          <a:xfrm>
            <a:off x="685800" y="1981200"/>
            <a:ext cx="7772400" cy="3793524"/>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619417" indent="-61941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Visual Studio does not support inline assembly for x64 code</a:t>
            </a:r>
            <a:endParaRPr>
              <a:latin typeface="Times New Roman"/>
              <a:ea typeface="Times New Roman"/>
              <a:cs typeface="Times New Roman"/>
              <a:sym typeface="Times New Roman"/>
            </a:endParaRPr>
          </a:p>
          <a:p>
            <a:pPr lvl="0" marL="619417" indent="-61941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If you must run hand-written assembly, you must write write assembly functions in a separate asm file, use an assembler to assemble it, and then link it with your C code</a:t>
            </a:r>
            <a:endParaRPr>
              <a:latin typeface="Times New Roman"/>
              <a:ea typeface="Times New Roman"/>
              <a:cs typeface="Times New Roman"/>
              <a:sym typeface="Times New Roman"/>
            </a:endParaRPr>
          </a:p>
          <a:p>
            <a:pPr lvl="0" marL="619417" indent="-61941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Will not go into detail here, but instructions can be found here:</a:t>
            </a:r>
            <a:endParaRPr>
              <a:latin typeface="Times New Roman"/>
              <a:ea typeface="Times New Roman"/>
              <a:cs typeface="Times New Roman"/>
              <a:sym typeface="Times New Roman"/>
            </a:endParaRPr>
          </a:p>
          <a:p>
            <a:pPr lvl="0" marL="398196" indent="-398196">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http://www.codeproject.com/Articles/271627/Assembly-Programming-with-Visual-Studio</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nvSpPr>
        <p:spPr>
          <a:xfrm>
            <a:off x="6553200" y="6248400"/>
            <a:ext cx="1905000" cy="290982"/>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Arial"/>
                <a:ea typeface="Arial"/>
                <a:cs typeface="Arial"/>
                <a:sym typeface="Arial"/>
              </a:defRPr>
            </a:lvl1pPr>
          </a:lstStyle>
          <a:p>
            <a:pPr lvl="0">
              <a:defRPr sz="1800"/>
            </a:pPr>
            <a:r>
              <a:rPr sz="1400"/>
              <a:t>5</a:t>
            </a:r>
          </a:p>
        </p:txBody>
      </p:sp>
      <p:sp>
        <p:nvSpPr>
          <p:cNvPr id="55" name="Shape 55"/>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VisualStudio assembly 2</a:t>
            </a:r>
          </a:p>
        </p:txBody>
      </p:sp>
      <p:sp>
        <p:nvSpPr>
          <p:cNvPr id="56" name="Shape 56"/>
          <p:cNvSpPr/>
          <p:nvPr/>
        </p:nvSpPr>
        <p:spPr>
          <a:xfrm>
            <a:off x="685800" y="1981200"/>
            <a:ext cx="7772400" cy="41748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Certain assembly instructions can be inserted into C code by using VS compiler intrinsics</a:t>
            </a:r>
            <a:endParaRPr sz="2000">
              <a:latin typeface="Arial"/>
              <a:ea typeface="Arial"/>
              <a:cs typeface="Arial"/>
              <a:sym typeface="Arial"/>
            </a:endParaRPr>
          </a:p>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These look like C functions calls, but the compiler substitutes them with literal assembly instructions</a:t>
            </a:r>
            <a:endParaRPr>
              <a:latin typeface="Times New Roman"/>
              <a:ea typeface="Times New Roman"/>
              <a:cs typeface="Times New Roman"/>
              <a:sym typeface="Times New Roman"/>
            </a:endParaRPr>
          </a:p>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Examples: </a:t>
            </a:r>
            <a:endParaRPr>
              <a:latin typeface="Times New Roman"/>
              <a:ea typeface="Times New Roman"/>
              <a:cs typeface="Times New Roman"/>
              <a:sym typeface="Times New Roman"/>
            </a:endParaRPr>
          </a:p>
          <a:p>
            <a:pPr lvl="1" indent="457200">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__writeeflags</a:t>
            </a:r>
            <a:endParaRPr sz="2000">
              <a:latin typeface="Arial"/>
              <a:ea typeface="Arial"/>
              <a:cs typeface="Arial"/>
              <a:sym typeface="Arial"/>
            </a:endParaRPr>
          </a:p>
          <a:p>
            <a:pPr lvl="1" indent="457200">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__stosX (rep stos)</a:t>
            </a:r>
            <a:endParaRPr>
              <a:latin typeface="Times New Roman"/>
              <a:ea typeface="Times New Roman"/>
              <a:cs typeface="Times New Roman"/>
              <a:sym typeface="Times New Roman"/>
            </a:endParaRPr>
          </a:p>
          <a:p>
            <a:pPr lvl="1" indent="457200">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__movsX (rep movs)</a:t>
            </a:r>
            <a:endParaRPr>
              <a:latin typeface="Times New Roman"/>
              <a:ea typeface="Times New Roman"/>
              <a:cs typeface="Times New Roman"/>
              <a:sym typeface="Times New Roman"/>
            </a:endParaRPr>
          </a:p>
          <a:p>
            <a:pPr lvl="1" indent="457200">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__cpuid</a:t>
            </a:r>
            <a:endParaRPr sz="2000">
              <a:latin typeface="Arial"/>
              <a:ea typeface="Arial"/>
              <a:cs typeface="Arial"/>
              <a:sym typeface="Arial"/>
            </a:endParaRPr>
          </a:p>
          <a:p>
            <a:pPr lvl="1" indent="457200">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_rotrX (ror)</a:t>
            </a:r>
            <a:endParaRPr>
              <a:latin typeface="Times New Roman"/>
              <a:ea typeface="Times New Roman"/>
              <a:cs typeface="Times New Roman"/>
              <a:sym typeface="Times New Roman"/>
            </a:endParaRPr>
          </a:p>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Many, many more:</a:t>
            </a:r>
            <a:endParaRPr>
              <a:latin typeface="Times New Roman"/>
              <a:ea typeface="Times New Roman"/>
              <a:cs typeface="Times New Roman"/>
              <a:sym typeface="Times New Roman"/>
            </a:endParaRPr>
          </a:p>
          <a:p>
            <a:pPr lvl="0" marL="316030" indent="-316030">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http://msdn.microsoft.com/en-us/library/hh977022.aspx</a:t>
            </a:r>
            <a:endParaRPr sz="2000">
              <a:latin typeface="Arial"/>
              <a:ea typeface="Arial"/>
              <a:cs typeface="Arial"/>
              <a:sym typeface="Arial"/>
            </a:endParaRP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title"/>
          </p:nvPr>
        </p:nvSpPr>
        <p:spPr>
          <a:prstGeom prst="rect">
            <a:avLst/>
          </a:prstGeom>
        </p:spPr>
        <p:txBody>
          <a:bodyPr lIns="0" tIns="0" rIns="0" bIns="0">
            <a:normAutofit fontScale="100000" lnSpcReduction="0"/>
          </a:bodyPr>
          <a:lstStyle/>
          <a:p>
            <a:pPr lvl="0">
              <a:defRPr sz="1800"/>
            </a:pPr>
            <a:r>
              <a:rPr sz="4400"/>
              <a:t>Bonus Slides</a:t>
            </a:r>
          </a:p>
        </p:txBody>
      </p:sp>
      <p:sp>
        <p:nvSpPr>
          <p:cNvPr id="59" name="Shape 59"/>
          <p:cNvSpPr/>
          <p:nvPr>
            <p:ph type="body" idx="1"/>
          </p:nvPr>
        </p:nvSpPr>
        <p:spPr>
          <a:prstGeom prst="rect">
            <a:avLst/>
          </a:prstGeom>
        </p:spPr>
        <p:txBody>
          <a:bodyPr lIns="0" tIns="0" rIns="0" bIns="0">
            <a:normAutofit fontScale="100000" lnSpcReduction="0"/>
          </a:bodyPr>
          <a:lstStyle/>
          <a:p>
            <a:pPr lvl="0">
              <a:defRPr sz="1800"/>
            </a:pPr>
            <a:r>
              <a:rPr sz="3200"/>
              <a:t>Visual Studio Inline Assembly for 32-bit code</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