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9144000" cy="6858000"/>
  <p:notesSz cx="6858000" cy="9144000"/>
  <p:defaultTextStyle>
    <a:lvl1pPr defTabSz="457200">
      <a:defRPr sz="2400">
        <a:latin typeface="+mj-lt"/>
        <a:ea typeface="+mj-ea"/>
        <a:cs typeface="+mj-cs"/>
        <a:sym typeface="Helvetica"/>
      </a:defRPr>
    </a:lvl1pPr>
    <a:lvl2pPr defTabSz="457200">
      <a:defRPr sz="2400">
        <a:latin typeface="+mj-lt"/>
        <a:ea typeface="+mj-ea"/>
        <a:cs typeface="+mj-cs"/>
        <a:sym typeface="Helvetica"/>
      </a:defRPr>
    </a:lvl2pPr>
    <a:lvl3pPr defTabSz="457200">
      <a:defRPr sz="2400">
        <a:latin typeface="+mj-lt"/>
        <a:ea typeface="+mj-ea"/>
        <a:cs typeface="+mj-cs"/>
        <a:sym typeface="Helvetica"/>
      </a:defRPr>
    </a:lvl3pPr>
    <a:lvl4pPr defTabSz="457200">
      <a:defRPr sz="2400">
        <a:latin typeface="+mj-lt"/>
        <a:ea typeface="+mj-ea"/>
        <a:cs typeface="+mj-cs"/>
        <a:sym typeface="Helvetica"/>
      </a:defRPr>
    </a:lvl4pPr>
    <a:lvl5pPr defTabSz="457200">
      <a:defRPr sz="2400">
        <a:latin typeface="+mj-lt"/>
        <a:ea typeface="+mj-ea"/>
        <a:cs typeface="+mj-cs"/>
        <a:sym typeface="Helvetica"/>
      </a:defRPr>
    </a:lvl5pPr>
    <a:lvl6pPr defTabSz="457200">
      <a:defRPr sz="2400">
        <a:latin typeface="+mj-lt"/>
        <a:ea typeface="+mj-ea"/>
        <a:cs typeface="+mj-cs"/>
        <a:sym typeface="Helvetica"/>
      </a:defRPr>
    </a:lvl6pPr>
    <a:lvl7pPr defTabSz="457200">
      <a:defRPr sz="2400">
        <a:latin typeface="+mj-lt"/>
        <a:ea typeface="+mj-ea"/>
        <a:cs typeface="+mj-cs"/>
        <a:sym typeface="Helvetica"/>
      </a:defRPr>
    </a:lvl7pPr>
    <a:lvl8pPr defTabSz="457200">
      <a:defRPr sz="2400">
        <a:latin typeface="+mj-lt"/>
        <a:ea typeface="+mj-ea"/>
        <a:cs typeface="+mj-cs"/>
        <a:sym typeface="Helvetica"/>
      </a:defRPr>
    </a:lvl8pPr>
    <a:lvl9pPr defTabSz="457200">
      <a:defRPr sz="2400"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DBDB"/>
          </a:solidFill>
        </a:fill>
      </a:tcStyle>
    </a:wholeTbl>
    <a:band2H>
      <a:tcTxStyle b="def" i="def"/>
      <a:tcStyle>
        <a:tcBdr/>
        <a:fill>
          <a:solidFill>
            <a:srgbClr val="EEEEEE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2.xml.rels><?xml version="1.0" encoding="UTF-8" standalone="yes"?>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8" name="Shape 2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Attribution condition: You must indicate that derivative work</a:t>
            </a:r>
            <a:endParaRPr sz="2400"/>
          </a:p>
          <a:p>
            <a:pPr lvl="0">
              <a:defRPr sz="1800"/>
            </a:pPr>
            <a:r>
              <a:rPr sz="2400"/>
              <a:t>"Is derived from Xeno Kovah's ‘Intro x86-64’ class, available at http://OpenSecurityTraining.info/IntroX86-64.html"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7" name="Shape 3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0"/>
              </a:lnSpc>
              <a:spcBef>
                <a:spcPts val="4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t>x86 has been called “self-synchronizing” because it does eventually seem to get back to the correct asm. That’s not a useful property for execution, only for disassemblers trying to speculate on a correct disassembly.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7" name="Shape 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8" name="Shape 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sldNum" sz="quarter" idx="2"/>
          </p:nvPr>
        </p:nvSpPr>
        <p:spPr>
          <a:xfrm>
            <a:off x="7223125" y="6397625"/>
            <a:ext cx="1903413" cy="439227"/>
          </a:xfrm>
          <a:prstGeom prst="rect">
            <a:avLst/>
          </a:prstGeom>
        </p:spPr>
        <p:txBody>
          <a:bodyPr lIns="0" tIns="0" rIns="0" bIns="0"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3" name="Shape 13"/>
          <p:cNvSpPr/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>
            <a:lvl2pPr indent="114300"/>
            <a:lvl3pPr indent="571500"/>
            <a:lvl4pPr indent="1028700"/>
            <a:lvl5pPr indent="1485900"/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sldNum" sz="quarter" idx="2"/>
          </p:nvPr>
        </p:nvSpPr>
        <p:spPr>
          <a:xfrm>
            <a:off x="6553200" y="6248400"/>
            <a:ext cx="1903413" cy="439227"/>
          </a:xfrm>
          <a:prstGeom prst="rect">
            <a:avLst/>
          </a:prstGeom>
        </p:spPr>
        <p:txBody>
          <a:bodyPr lIns="0" tIns="0" rIns="0" bIns="0"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sldNum" sz="quarter" idx="2"/>
          </p:nvPr>
        </p:nvSpPr>
        <p:spPr>
          <a:xfrm>
            <a:off x="6553200" y="6248400"/>
            <a:ext cx="1903414" cy="439227"/>
          </a:xfrm>
          <a:prstGeom prst="rect">
            <a:avLst/>
          </a:prstGeom>
          <a:ln w="12700">
            <a:miter lim="400000"/>
          </a:ln>
        </p:spPr>
        <p:txBody>
          <a:bodyPr lIns="46798" tIns="46798" rIns="46798" bIns="46798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8" tIns="46798" rIns="46798" bIns="46798" anchor="ctr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8" tIns="46798" rIns="46798" bIns="46798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</p:sldLayoutIdLst>
  <p:transition spd="med" advClick="1"/>
  <p:txStyles>
    <p:titleStyle>
      <a:lvl1pPr algn="ctr" defTabSz="457200">
        <a:defRPr sz="4400">
          <a:latin typeface="Arial"/>
          <a:ea typeface="Arial"/>
          <a:cs typeface="Arial"/>
          <a:sym typeface="Arial"/>
        </a:defRPr>
      </a:lvl1pPr>
      <a:lvl2pPr algn="ctr" defTabSz="457200">
        <a:defRPr sz="4400">
          <a:latin typeface="Arial"/>
          <a:ea typeface="Arial"/>
          <a:cs typeface="Arial"/>
          <a:sym typeface="Arial"/>
        </a:defRPr>
      </a:lvl2pPr>
      <a:lvl3pPr algn="ctr" defTabSz="457200">
        <a:defRPr sz="4400">
          <a:latin typeface="Arial"/>
          <a:ea typeface="Arial"/>
          <a:cs typeface="Arial"/>
          <a:sym typeface="Arial"/>
        </a:defRPr>
      </a:lvl3pPr>
      <a:lvl4pPr algn="ctr" defTabSz="457200">
        <a:defRPr sz="4400">
          <a:latin typeface="Arial"/>
          <a:ea typeface="Arial"/>
          <a:cs typeface="Arial"/>
          <a:sym typeface="Arial"/>
        </a:defRPr>
      </a:lvl4pPr>
      <a:lvl5pPr algn="ctr" defTabSz="457200">
        <a:defRPr sz="4400">
          <a:latin typeface="Arial"/>
          <a:ea typeface="Arial"/>
          <a:cs typeface="Arial"/>
          <a:sym typeface="Arial"/>
        </a:defRPr>
      </a:lvl5pPr>
      <a:lvl6pPr algn="ctr" defTabSz="457200">
        <a:defRPr sz="4400">
          <a:latin typeface="Arial"/>
          <a:ea typeface="Arial"/>
          <a:cs typeface="Arial"/>
          <a:sym typeface="Arial"/>
        </a:defRPr>
      </a:lvl6pPr>
      <a:lvl7pPr algn="ctr" defTabSz="457200">
        <a:defRPr sz="4400">
          <a:latin typeface="Arial"/>
          <a:ea typeface="Arial"/>
          <a:cs typeface="Arial"/>
          <a:sym typeface="Arial"/>
        </a:defRPr>
      </a:lvl7pPr>
      <a:lvl8pPr algn="ctr" defTabSz="457200">
        <a:defRPr sz="4400">
          <a:latin typeface="Arial"/>
          <a:ea typeface="Arial"/>
          <a:cs typeface="Arial"/>
          <a:sym typeface="Arial"/>
        </a:defRPr>
      </a:lvl8pPr>
      <a:lvl9pPr algn="ctr" defTabSz="457200">
        <a:defRPr sz="4400">
          <a:latin typeface="Arial"/>
          <a:ea typeface="Arial"/>
          <a:cs typeface="Arial"/>
          <a:sym typeface="Arial"/>
        </a:defRPr>
      </a:lvl9pPr>
    </p:titleStyle>
    <p:bodyStyle>
      <a:lvl1pPr marL="342900" indent="-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1pPr>
      <a:lvl2pPr marL="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2pPr>
      <a:lvl3pPr marL="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3pPr>
      <a:lvl4pPr marL="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4pPr>
      <a:lvl5pPr marL="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5pPr>
      <a:lvl6pPr marL="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6pPr>
      <a:lvl7pPr marL="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7pPr>
      <a:lvl8pPr marL="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8pPr>
      <a:lvl9pPr marL="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9pPr>
    </p:bodyStyle>
    <p:otherStyle>
      <a:lvl1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arizona.edu/solar/papers/CCS2003.pdf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xfrm>
            <a:off x="685800" y="739775"/>
            <a:ext cx="7772400" cy="2103438"/>
          </a:xfrm>
          <a:prstGeom prst="rect">
            <a:avLst/>
          </a:prstGeom>
        </p:spPr>
        <p:txBody>
          <a:bodyPr lIns="45719" tIns="45719" rIns="45719" bIns="45719">
            <a:normAutofit fontScale="100000" lnSpcReduction="0"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4400"/>
              <a:t>Introduction to Intel x86-64 Assembly, Architecture, Applications, &amp; Alliteration</a:t>
            </a:r>
          </a:p>
        </p:txBody>
      </p:sp>
      <p:sp>
        <p:nvSpPr>
          <p:cNvPr id="21" name="Shape 21"/>
          <p:cNvSpPr/>
          <p:nvPr/>
        </p:nvSpPr>
        <p:spPr>
          <a:xfrm>
            <a:off x="1371600" y="3886200"/>
            <a:ext cx="6400800" cy="1119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Xeno Kovah – 2014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xkovah at gmail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-1" y="-935"/>
            <a:ext cx="9144002" cy="11432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600"/>
              <a:t>All materials is licensed under a Creative Commons “Share Alike” license.</a:t>
            </a:r>
          </a:p>
        </p:txBody>
      </p:sp>
      <p:sp>
        <p:nvSpPr>
          <p:cNvPr id="24" name="Shape 24"/>
          <p:cNvSpPr/>
          <p:nvPr/>
        </p:nvSpPr>
        <p:spPr>
          <a:xfrm>
            <a:off x="685800" y="1237670"/>
            <a:ext cx="7772400" cy="437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341312" indent="-341312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http://creativecommons.org/licenses/by-sa/3.0/</a:t>
            </a:r>
          </a:p>
        </p:txBody>
      </p:sp>
      <p:pic>
        <p:nvPicPr>
          <p:cNvPr id="25" name="image1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0" y="1770062"/>
            <a:ext cx="6324600" cy="4732338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Shape 26"/>
          <p:cNvSpPr/>
          <p:nvPr/>
        </p:nvSpPr>
        <p:spPr>
          <a:xfrm>
            <a:off x="-9816" y="6484365"/>
            <a:ext cx="7107557" cy="544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Attribution condition: You must indicate that derivative work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"Is derived from Xeno Kovah's 'Intro x86-64’ class, available at http://OpenSecurityTraining.info/IntroX86-64.html”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685800" y="555240"/>
            <a:ext cx="7772400" cy="1251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Discussion: variable-length opcodes</a:t>
            </a:r>
          </a:p>
        </p:txBody>
      </p:sp>
      <p:sp>
        <p:nvSpPr>
          <p:cNvPr id="31" name="Shape 31"/>
          <p:cNvSpPr/>
          <p:nvPr/>
        </p:nvSpPr>
        <p:spPr>
          <a:xfrm>
            <a:off x="685800" y="1981200"/>
            <a:ext cx="7772400" cy="4197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marL="455082" indent="-455082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Any given sequence of bytes can be interpreted in different ways, depending on where the CPU starts executing it from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455082" indent="-455082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This has many subtle implications, but it seems to get abused the most in the security domain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455082" indent="-455082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Examples: inability to validate intended instructions, return-oriented-programming, code obfuscation and polymorphic/self-modifying code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marL="455082" indent="-455082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In comparison, RISC architectures typically have fixed instruction sizes, which must be on aligned boundaries, and thus makes disassembly much simpler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>
            <a:off x="685800" y="326640"/>
            <a:ext cx="7772400" cy="1251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Variable-length opcode decoding example</a:t>
            </a:r>
          </a:p>
        </p:txBody>
      </p:sp>
      <p:sp>
        <p:nvSpPr>
          <p:cNvPr id="34" name="Shape 34"/>
          <p:cNvSpPr/>
          <p:nvPr/>
        </p:nvSpPr>
        <p:spPr>
          <a:xfrm>
            <a:off x="-1" y="1637185"/>
            <a:ext cx="4881115" cy="4189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(gdb) x/10i $rip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sz="15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0x4004ed &lt;main&gt;:    push   %rbp</a:t>
            </a:r>
            <a:endParaRPr sz="1500">
              <a:solidFill>
                <a:srgbClr val="008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  0x4004ee &lt;main+1&gt;:   mov    %rsp,%rbp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  0x4004f1 &lt;main+4&gt;:   movl   $0xdeadbeef,-0x4(%rbp)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  0x4004f8 &lt;main+11&gt;:  mov    -0x4(%rbp),%eax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  0x4004fb &lt;main+14&gt;:  mov    %eax,%eax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  0x4004fd &lt;main+16&gt;:  mov    %eax,%eax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  0x4004ff &lt;main+18&gt;:  mov    %eax,-0x4(%rbp)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  0x400502 &lt;main+21&gt;:  pop    %rbp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  0x400503 &lt;main+22&gt;:  retq</a:t>
            </a:r>
            <a:endParaRPr sz="1500">
              <a:solidFill>
                <a:srgbClr val="008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endParaRPr sz="1500">
              <a:solidFill>
                <a:srgbClr val="008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(gdb) x/10i $rip+9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0x4004f6 &lt;main+9&gt;:   lods   %ds:(%rsi),%eax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0x4004f7 &lt;main+10&gt;:  fimul  -0x3f7603bb(%rbx)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408000"/>
                </a:solidFill>
                <a:latin typeface="Arial"/>
                <a:ea typeface="Arial"/>
                <a:cs typeface="Arial"/>
                <a:sym typeface="Arial"/>
              </a:rPr>
              <a:t>   0x4004fd &lt;main+16&gt;:  mov    %eax,%eax</a:t>
            </a:r>
            <a:endParaRPr>
              <a:solidFill>
                <a:srgbClr val="408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408000"/>
                </a:solidFill>
                <a:latin typeface="Arial"/>
                <a:ea typeface="Arial"/>
                <a:cs typeface="Arial"/>
                <a:sym typeface="Arial"/>
              </a:rPr>
              <a:t>   0x4004ff &lt;main+18&gt;:  mov    %eax,-0x4(%rbp)</a:t>
            </a:r>
            <a:endParaRPr>
              <a:solidFill>
                <a:srgbClr val="408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408000"/>
                </a:solidFill>
                <a:latin typeface="Arial"/>
                <a:ea typeface="Arial"/>
                <a:cs typeface="Arial"/>
                <a:sym typeface="Arial"/>
              </a:rPr>
              <a:t>   0x400502 &lt;main+21&gt;:  pop    %rbp</a:t>
            </a:r>
            <a:endParaRPr>
              <a:solidFill>
                <a:srgbClr val="408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408000"/>
                </a:solidFill>
                <a:latin typeface="Arial"/>
                <a:ea typeface="Arial"/>
                <a:cs typeface="Arial"/>
                <a:sym typeface="Arial"/>
              </a:rPr>
              <a:t>   0x400503 &lt;main+22&gt;:  retq</a:t>
            </a:r>
            <a:r>
              <a:rPr sz="1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5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Shape 35"/>
          <p:cNvSpPr/>
          <p:nvPr/>
        </p:nvSpPr>
        <p:spPr>
          <a:xfrm>
            <a:off x="4430888" y="2718117"/>
            <a:ext cx="4713112" cy="3541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8" tIns="46798" rIns="46798" bIns="46798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(gdb) x/10i $rip+3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0x4004f0 &lt;main+3&gt;:   in     $0xc7,%eax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0x4004f2 &lt;main+5&gt;:   rex.RB cld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0x4004f4 &lt;main+7&gt;:   out    %eax,(%dx)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0x4004f5 &lt;main+8&gt;:   mov    $0x458bdead,%esi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0x4004fa &lt;main+13&gt;:  cld   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1500">
                <a:solidFill>
                  <a:srgbClr val="408000"/>
                </a:solidFill>
                <a:latin typeface="Arial"/>
                <a:ea typeface="Arial"/>
                <a:cs typeface="Arial"/>
                <a:sym typeface="Arial"/>
              </a:rPr>
              <a:t>  0x4004fb &lt;main+14&gt;:  mov    %eax,%eax</a:t>
            </a:r>
            <a:endParaRPr sz="15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408000"/>
                </a:solidFill>
                <a:latin typeface="Arial"/>
                <a:ea typeface="Arial"/>
                <a:cs typeface="Arial"/>
                <a:sym typeface="Arial"/>
              </a:rPr>
              <a:t>   0x4004fd &lt;main+16&gt;:  mov    %eax,%eax</a:t>
            </a:r>
            <a:endParaRPr sz="1500">
              <a:solidFill>
                <a:srgbClr val="408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408000"/>
                </a:solidFill>
                <a:latin typeface="Arial"/>
                <a:ea typeface="Arial"/>
                <a:cs typeface="Arial"/>
                <a:sym typeface="Arial"/>
              </a:rPr>
              <a:t>   0x4004ff &lt;main+18&gt;:  mov    %eax,-0x4(%rbp)</a:t>
            </a:r>
            <a:endParaRPr>
              <a:solidFill>
                <a:srgbClr val="408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408000"/>
                </a:solidFill>
                <a:latin typeface="Arial"/>
                <a:ea typeface="Arial"/>
                <a:cs typeface="Arial"/>
                <a:sym typeface="Arial"/>
              </a:rPr>
              <a:t>   0x400502 &lt;main+21&gt;:  pop    %rbp</a:t>
            </a:r>
            <a:endParaRPr sz="1500">
              <a:solidFill>
                <a:srgbClr val="408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408000"/>
                </a:solidFill>
                <a:latin typeface="Arial"/>
                <a:ea typeface="Arial"/>
                <a:cs typeface="Arial"/>
                <a:sym typeface="Arial"/>
              </a:rPr>
              <a:t>   0x400503 &lt;main+22&gt;:  retq </a:t>
            </a:r>
            <a:endParaRPr>
              <a:solidFill>
                <a:srgbClr val="408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endParaRPr sz="15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(gdb) x/10i $rip+15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1500"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rPr>
              <a:t>  0x4004fc &lt;main+15&gt;:  rorb $0x5d,-0x3ba7640(%rcx)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  0x400503 &lt;main+22&gt;:  retq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685800" y="555240"/>
            <a:ext cx="7772400" cy="1251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Discussion: variable-length opcodes</a:t>
            </a:r>
          </a:p>
        </p:txBody>
      </p:sp>
      <p:sp>
        <p:nvSpPr>
          <p:cNvPr id="40" name="Shape 40"/>
          <p:cNvSpPr/>
          <p:nvPr/>
        </p:nvSpPr>
        <p:spPr>
          <a:xfrm>
            <a:off x="685800" y="1981200"/>
            <a:ext cx="7772400" cy="4122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marL="455082" indent="-455082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An interesting property of x86 is that even if you pick a wrong offset to start disassembling from, very frequently the disassembly will re-synchronize with the  original, intended, instruction sequence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455082" indent="-455082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In the preceding examples you can see that when disassembly is started at +3 bytes in, it re-synchs by +14 bytes. When started at +9, it re-synchs by +16, etc.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455082" indent="-455082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This was noted also in “Obfuscation of Executable Code to Improve Resistance to Static Disassembly” by Linn &amp; Debray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 marL="720313" indent="-263113">
              <a:lnSpc>
                <a:spcPct val="90000"/>
              </a:lnSpc>
              <a:spcBef>
                <a:spcPts val="500"/>
              </a:spcBef>
              <a:buClr>
                <a:srgbClr val="009999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  <a:hlinkClick r:id="rId2" invalidUrl="" action="" tgtFrame="" tooltip="" history="1" highlightClick="0" endSnd="0"/>
              </a:rPr>
              <a:t>http://www.cs.arizona.edu/solar/papers/CCS2003.pdf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