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15"/>
          <p:cNvSpPr/>
          <p:nvPr>
            <p:ph type="sldImg"/>
          </p:nvPr>
        </p:nvSpPr>
        <p:spPr>
          <a:xfrm>
            <a:off x="1143000" y="685800"/>
            <a:ext cx="4572000" cy="3429000"/>
          </a:xfrm>
          <a:prstGeom prst="rect">
            <a:avLst/>
          </a:prstGeom>
        </p:spPr>
        <p:txBody>
          <a:bodyPr/>
          <a:lstStyle/>
          <a:p>
            <a:pPr lvl="0"/>
          </a:p>
        </p:txBody>
      </p:sp>
      <p:sp>
        <p:nvSpPr>
          <p:cNvPr id="16" name="Shape 16"/>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 name="Shape 25"/>
          <p:cNvSpPr/>
          <p:nvPr>
            <p:ph type="sldImg"/>
          </p:nvPr>
        </p:nvSpPr>
        <p:spPr>
          <a:prstGeom prst="rect">
            <a:avLst/>
          </a:prstGeom>
        </p:spPr>
        <p:txBody>
          <a:bodyPr/>
          <a:lstStyle/>
          <a:p>
            <a:pPr lvl="0"/>
          </a:p>
        </p:txBody>
      </p:sp>
      <p:sp>
        <p:nvSpPr>
          <p:cNvPr id="26" name="Shape 26"/>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7" name="Shape 7"/>
          <p:cNvSpPr/>
          <p:nvPr>
            <p:ph type="title"/>
          </p:nvPr>
        </p:nvSpPr>
        <p:spPr>
          <a:prstGeom prst="rect">
            <a:avLst/>
          </a:prstGeom>
        </p:spPr>
        <p:txBody>
          <a:bodyPr/>
          <a:lstStyle/>
          <a:p>
            <a:pPr lvl="0">
              <a:defRPr sz="1800"/>
            </a:pPr>
            <a:r>
              <a:rPr sz="4400"/>
              <a:t>Title Text</a:t>
            </a:r>
          </a:p>
        </p:txBody>
      </p:sp>
      <p:sp>
        <p:nvSpPr>
          <p:cNvPr id="8" name="Shape 8"/>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0" name="Shape 10"/>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7223125" y="6397625"/>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13" name="Shape 13"/>
          <p:cNvSpPr/>
          <p:nvPr>
            <p:ph type="title"/>
          </p:nvPr>
        </p:nvSpPr>
        <p:spPr>
          <a:prstGeom prst="rect">
            <a:avLst/>
          </a:prstGeom>
        </p:spPr>
        <p:txBody>
          <a:bodyPr lIns="0" tIns="0" rIns="0" bIns="0"/>
          <a:lstStyle/>
          <a:p>
            <a:pPr lvl="0">
              <a:defRPr sz="1800"/>
            </a:pPr>
            <a:r>
              <a:rPr sz="4400"/>
              <a:t>Title Text</a:t>
            </a:r>
          </a:p>
        </p:txBody>
      </p:sp>
      <p:sp>
        <p:nvSpPr>
          <p:cNvPr id="14" name="Shape 14"/>
          <p:cNvSpPr/>
          <p:nvPr>
            <p:ph type="body" idx="1"/>
          </p:nvPr>
        </p:nvSpPr>
        <p:spPr>
          <a:prstGeom prst="rect">
            <a:avLst/>
          </a:prstGeom>
        </p:spPr>
        <p:txBody>
          <a:bodyPr lIns="0" tIns="0" rIns="0" bIns="0"/>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6553200" y="6248400"/>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sapp.cs.cmu.edu/public/labs.html" TargetMode="External"/><Relationship Id="rId3" Type="http://schemas.openxmlformats.org/officeDocument/2006/relationships/hyperlink" Target="http://www.amazon.com/gp/product/0136108040/ref=as_li_tl?ie=UTF8&amp;camp=1789&amp;creative=390957&amp;creativeASIN=0136108040&amp;linkCode=as2&amp;tag=opensecuinfo-20&amp;linkId=6LT5HKEUJJYSI3T4"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 name="Shape 18"/>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19" name="Shape 19"/>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 name="Shape 21"/>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2" name="Shape 22"/>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3"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4" name="Shape 24"/>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 name="Shape 28"/>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Bomb lab</a:t>
            </a:r>
          </a:p>
        </p:txBody>
      </p:sp>
      <p:sp>
        <p:nvSpPr>
          <p:cNvPr id="29" name="Shape 29"/>
          <p:cNvSpPr/>
          <p:nvPr/>
        </p:nvSpPr>
        <p:spPr>
          <a:xfrm>
            <a:off x="685800" y="1981200"/>
            <a:ext cx="7772400" cy="39204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From CMU architecture class - </a:t>
            </a:r>
            <a:r>
              <a:rPr sz="2800">
                <a:latin typeface="Arial"/>
                <a:ea typeface="Arial"/>
                <a:cs typeface="Arial"/>
                <a:sym typeface="Arial"/>
                <a:hlinkClick r:id="rId2" invalidUrl="" action="" tgtFrame="" tooltip="" history="1" highlightClick="0" endSnd="0"/>
              </a:rPr>
              <a:t>http://csapp.cs.cmu.edu/public/labs.html</a:t>
            </a:r>
            <a:endParaRPr sz="2800">
              <a:solidFill>
                <a:srgbClr val="009999"/>
              </a:solidFill>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Thanks to Randal E. Bryant &amp; David R. O’Hallaron for providing the source code so it could be ported to x86-64 (and Windows in the Intro RE class)</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The textbook for the class which the bomb lab is a part of is “</a:t>
            </a:r>
            <a:r>
              <a:rPr sz="2400" u="sng">
                <a:solidFill>
                  <a:srgbClr val="CCCCFF"/>
                </a:solidFill>
                <a:uFill>
                  <a:solidFill>
                    <a:srgbClr val="CCCCFF"/>
                  </a:solidFill>
                </a:uFill>
                <a:latin typeface="Arial"/>
                <a:ea typeface="Arial"/>
                <a:cs typeface="Arial"/>
                <a:sym typeface="Arial"/>
                <a:hlinkClick r:id="rId3" invalidUrl="" action="" tgtFrame="" tooltip="" history="1" highlightClick="0" endSnd="0"/>
              </a:rPr>
              <a:t>Computer Systems: A Programmer's Perspective, 2nd Edition, Prentice Hall, 2011; Bryant and O'Hallaron</a:t>
            </a:r>
            <a:r>
              <a:rPr sz="2800">
                <a:latin typeface="Arial"/>
                <a:ea typeface="Arial"/>
                <a:cs typeface="Arial"/>
                <a:sym typeface="Arial"/>
              </a:rPr>
              <a:t>”</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Bomb lab 2</a:t>
            </a:r>
          </a:p>
        </p:txBody>
      </p:sp>
      <p:sp>
        <p:nvSpPr>
          <p:cNvPr id="32" name="Shape 32"/>
          <p:cNvSpPr/>
          <p:nvPr/>
        </p:nvSpPr>
        <p:spPr>
          <a:xfrm>
            <a:off x="685800" y="1981200"/>
            <a:ext cx="7772400" cy="34102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Goal is to reverse engineer multiple phases to determine the program’s desired input</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Create a text file with answers, one per line, named “answers”</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gdb -x myCmds bomb</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run with “r &lt; answers”</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Should add/remove breakpoints on the different phases as you go along</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Bomb lab - EXPERT MODE!</a:t>
            </a:r>
          </a:p>
        </p:txBody>
      </p:sp>
      <p:sp>
        <p:nvSpPr>
          <p:cNvPr id="35" name="Shape 35"/>
          <p:cNvSpPr/>
          <p:nvPr/>
        </p:nvSpPr>
        <p:spPr>
          <a:xfrm>
            <a:off x="685800" y="1981200"/>
            <a:ext cx="7772400" cy="478906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If you already know a thing or two about asm (and were just here for the 64 bit update), let’s see how far you can get how fast if you play it on expert mode, without symbol information. Execute the following command in the directory where the bomb resides:</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strip bomb</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This is more like what you will actually see with malware. You’re not going to get symbols in that case.</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i="1" sz="2800">
                <a:latin typeface="Arial"/>
                <a:ea typeface="Arial"/>
                <a:cs typeface="Arial"/>
                <a:sym typeface="Arial"/>
              </a:rPr>
              <a:t>Now</a:t>
            </a:r>
            <a:r>
              <a:rPr sz="2800">
                <a:latin typeface="Arial"/>
                <a:ea typeface="Arial"/>
                <a:cs typeface="Arial"/>
                <a:sym typeface="Arial"/>
              </a:rPr>
              <a:t> go ahead and see how fast you can go through the rounds ;)</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Phase_2 hint</a:t>
            </a:r>
          </a:p>
        </p:txBody>
      </p:sp>
      <p:sp>
        <p:nvSpPr>
          <p:cNvPr id="38" name="Shape 38"/>
          <p:cNvSpPr/>
          <p:nvPr/>
        </p:nvSpPr>
        <p:spPr>
          <a:xfrm>
            <a:off x="46831" y="1981200"/>
            <a:ext cx="9050338" cy="406294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sscanf() is defined as follows:</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100">
                <a:latin typeface="Courier"/>
                <a:ea typeface="Courier"/>
                <a:cs typeface="Courier"/>
                <a:sym typeface="Courier"/>
              </a:rPr>
              <a:t>int sscanf(const char *str, const char *format, ...);</a:t>
            </a:r>
            <a:endParaRPr sz="2800">
              <a:latin typeface="Courier"/>
              <a:ea typeface="Courier"/>
              <a:cs typeface="Courier"/>
              <a:sym typeface="Courier"/>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So if it was e.g. “sscanf(foo, “%d %d”, &amp;a, &amp;b)” </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It would take whatever string was pointed to by the first argument, </a:t>
            </a:r>
            <a:r>
              <a:rPr i="1" sz="2800">
                <a:latin typeface="Arial"/>
                <a:ea typeface="Arial"/>
                <a:cs typeface="Arial"/>
                <a:sym typeface="Arial"/>
              </a:rPr>
              <a:t>parse</a:t>
            </a:r>
            <a:r>
              <a:rPr sz="2800">
                <a:latin typeface="Arial"/>
                <a:ea typeface="Arial"/>
                <a:cs typeface="Arial"/>
                <a:sym typeface="Arial"/>
              </a:rPr>
              <a:t> it according to the second format string argument, and then store the parsed out values in the variables which were given by the subsequent n arguments (for n = 2 in this case)</a:t>
            </a:r>
            <a:endParaRPr sz="28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“On success, the function returns the number of variables filled"</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Phase_2 hint</a:t>
            </a:r>
          </a:p>
        </p:txBody>
      </p:sp>
      <p:sp>
        <p:nvSpPr>
          <p:cNvPr id="41" name="Shape 41"/>
          <p:cNvSpPr/>
          <p:nvPr/>
        </p:nvSpPr>
        <p:spPr>
          <a:xfrm>
            <a:off x="46831" y="1981200"/>
            <a:ext cx="9050338" cy="213942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sscanf() is defined as follows:</a:t>
            </a:r>
            <a:endParaRPr sz="2800">
              <a:latin typeface="Arial"/>
              <a:ea typeface="Arial"/>
              <a:cs typeface="Arial"/>
              <a:sym typeface="Arial"/>
            </a:endParaRPr>
          </a:p>
          <a:p>
            <a:pPr lvl="0" marL="341312" indent="-341312">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100">
                <a:latin typeface="Courier"/>
                <a:ea typeface="Courier"/>
                <a:cs typeface="Courier"/>
                <a:sym typeface="Courier"/>
              </a:rPr>
              <a:t>int sscanf(const char *str, const char *format, ...);</a:t>
            </a:r>
            <a:endParaRPr sz="2800">
              <a:latin typeface="Courier"/>
              <a:ea typeface="Courier"/>
              <a:cs typeface="Courier"/>
              <a:sym typeface="Courier"/>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So if it was e.g. “sscanf(guess, “%d %d %d %d %d %d”, &amp;var1, &amp;var2, &amp;var3,</a:t>
            </a:r>
            <a:r>
              <a:rPr sz="2400">
                <a:latin typeface="Arial"/>
                <a:ea typeface="Arial"/>
                <a:cs typeface="Arial"/>
                <a:sym typeface="Arial"/>
              </a:rPr>
              <a:t> </a:t>
            </a:r>
            <a:r>
              <a:rPr sz="2800">
                <a:latin typeface="Arial"/>
                <a:ea typeface="Arial"/>
                <a:cs typeface="Arial"/>
                <a:sym typeface="Arial"/>
              </a:rPr>
              <a:t>&amp;var4,</a:t>
            </a:r>
            <a:r>
              <a:rPr sz="2400">
                <a:latin typeface="Arial"/>
                <a:ea typeface="Arial"/>
                <a:cs typeface="Arial"/>
                <a:sym typeface="Arial"/>
              </a:rPr>
              <a:t> </a:t>
            </a:r>
            <a:r>
              <a:rPr sz="2800">
                <a:latin typeface="Arial"/>
                <a:ea typeface="Arial"/>
                <a:cs typeface="Arial"/>
                <a:sym typeface="Arial"/>
              </a:rPr>
              <a:t>&amp;var5,</a:t>
            </a:r>
            <a:r>
              <a:rPr sz="2400">
                <a:latin typeface="Arial"/>
                <a:ea typeface="Arial"/>
                <a:cs typeface="Arial"/>
                <a:sym typeface="Arial"/>
              </a:rPr>
              <a:t> </a:t>
            </a:r>
            <a:r>
              <a:rPr sz="2800">
                <a:latin typeface="Arial"/>
                <a:ea typeface="Arial"/>
                <a:cs typeface="Arial"/>
                <a:sym typeface="Arial"/>
              </a:rPr>
              <a:t>&amp;var6,)” </a:t>
            </a:r>
            <a:endParaRPr sz="2800">
              <a:latin typeface="Arial"/>
              <a:ea typeface="Arial"/>
              <a:cs typeface="Arial"/>
              <a:sym typeface="Arial"/>
            </a:endParaRP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GDB/Bomb Lab Cheat Sheet</a:t>
            </a:r>
          </a:p>
        </p:txBody>
      </p:sp>
      <p:sp>
        <p:nvSpPr>
          <p:cNvPr id="44" name="Shape 44"/>
          <p:cNvSpPr/>
          <p:nvPr/>
        </p:nvSpPr>
        <p:spPr>
          <a:xfrm>
            <a:off x="685800" y="1981200"/>
            <a:ext cx="7772400" cy="46120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Christian Arllen found this, and it has many more example of gdb syntax, as well as some help for if you get stuck on the lab</a:t>
            </a:r>
            <a:endParaRPr sz="3200">
              <a:latin typeface="Arial"/>
              <a:ea typeface="Arial"/>
              <a:cs typeface="Arial"/>
              <a:sym typeface="Arial"/>
            </a:endParaRPr>
          </a:p>
          <a:p>
            <a:pPr lvl="0" marL="341312" indent="-341312">
              <a:spcBef>
                <a:spcPts val="8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http://condor.depaul.edu/~jriely/csc373fall2010/extras/mygdbnotes.txt</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(get it on google cache while you can, because it's gone now)</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