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9144000" cy="6858000"/>
  <p:notesSz cx="6858000" cy="9144000"/>
  <p:defaultTextStyle>
    <a:lvl1pPr defTabSz="457200">
      <a:defRPr sz="2400">
        <a:latin typeface="Times New Roman"/>
        <a:ea typeface="Times New Roman"/>
        <a:cs typeface="Times New Roman"/>
        <a:sym typeface="Times New Roman"/>
      </a:defRPr>
    </a:lvl1pPr>
    <a:lvl2pPr indent="457200" defTabSz="457200">
      <a:defRPr sz="2400">
        <a:latin typeface="Times New Roman"/>
        <a:ea typeface="Times New Roman"/>
        <a:cs typeface="Times New Roman"/>
        <a:sym typeface="Times New Roman"/>
      </a:defRPr>
    </a:lvl2pPr>
    <a:lvl3pPr indent="914400" defTabSz="457200">
      <a:defRPr sz="2400">
        <a:latin typeface="Times New Roman"/>
        <a:ea typeface="Times New Roman"/>
        <a:cs typeface="Times New Roman"/>
        <a:sym typeface="Times New Roman"/>
      </a:defRPr>
    </a:lvl3pPr>
    <a:lvl4pPr indent="1371600" defTabSz="457200">
      <a:defRPr sz="2400">
        <a:latin typeface="Times New Roman"/>
        <a:ea typeface="Times New Roman"/>
        <a:cs typeface="Times New Roman"/>
        <a:sym typeface="Times New Roman"/>
      </a:defRPr>
    </a:lvl4pPr>
    <a:lvl5pPr indent="1828800" defTabSz="457200">
      <a:defRPr sz="2400">
        <a:latin typeface="Times New Roman"/>
        <a:ea typeface="Times New Roman"/>
        <a:cs typeface="Times New Roman"/>
        <a:sym typeface="Times New Roman"/>
      </a:defRPr>
    </a:lvl5pPr>
    <a:lvl6pPr defTabSz="457200">
      <a:defRPr sz="2400">
        <a:latin typeface="Times New Roman"/>
        <a:ea typeface="Times New Roman"/>
        <a:cs typeface="Times New Roman"/>
        <a:sym typeface="Times New Roman"/>
      </a:defRPr>
    </a:lvl6pPr>
    <a:lvl7pPr defTabSz="457200">
      <a:defRPr sz="2400">
        <a:latin typeface="Times New Roman"/>
        <a:ea typeface="Times New Roman"/>
        <a:cs typeface="Times New Roman"/>
        <a:sym typeface="Times New Roman"/>
      </a:defRPr>
    </a:lvl7pPr>
    <a:lvl8pPr defTabSz="457200">
      <a:defRPr sz="2400">
        <a:latin typeface="Times New Roman"/>
        <a:ea typeface="Times New Roman"/>
        <a:cs typeface="Times New Roman"/>
        <a:sym typeface="Times New Roman"/>
      </a:defRPr>
    </a:lvl8pPr>
    <a:lvl9pPr defTabSz="457200">
      <a:defRPr sz="2400">
        <a:latin typeface="Times New Roman"/>
        <a:ea typeface="Times New Roman"/>
        <a:cs typeface="Times New Roman"/>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15"/>
          <p:cNvSpPr/>
          <p:nvPr>
            <p:ph type="sldImg"/>
          </p:nvPr>
        </p:nvSpPr>
        <p:spPr>
          <a:xfrm>
            <a:off x="1143000" y="685800"/>
            <a:ext cx="4572000" cy="3429000"/>
          </a:xfrm>
          <a:prstGeom prst="rect">
            <a:avLst/>
          </a:prstGeom>
        </p:spPr>
        <p:txBody>
          <a:bodyPr/>
          <a:lstStyle/>
          <a:p>
            <a:pPr lvl="0"/>
          </a:p>
        </p:txBody>
      </p:sp>
      <p:sp>
        <p:nvSpPr>
          <p:cNvPr id="16" name="Shape 16"/>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 name="Shape 25"/>
          <p:cNvSpPr/>
          <p:nvPr>
            <p:ph type="sldImg"/>
          </p:nvPr>
        </p:nvSpPr>
        <p:spPr>
          <a:prstGeom prst="rect">
            <a:avLst/>
          </a:prstGeom>
        </p:spPr>
        <p:txBody>
          <a:bodyPr/>
          <a:lstStyle/>
          <a:p>
            <a:pPr lvl="0"/>
          </a:p>
        </p:txBody>
      </p:sp>
      <p:sp>
        <p:nvSpPr>
          <p:cNvPr id="26" name="Shape 26"/>
          <p:cNvSpPr/>
          <p:nvPr>
            <p:ph type="body" sz="quarter" idx="1"/>
          </p:nvPr>
        </p:nvSpPr>
        <p:spPr>
          <a:prstGeom prst="rect">
            <a:avLst/>
          </a:prstGeom>
        </p:spPr>
        <p:txBody>
          <a:bodyPr/>
          <a:lstStyle/>
          <a:p>
            <a:pPr lvl="0">
              <a:defRPr sz="1800"/>
            </a:pPr>
            <a:r>
              <a:rPr sz="2400"/>
              <a:t>Attribution condition: You must indicate that derivative work</a:t>
            </a:r>
            <a:endParaRPr sz="2400"/>
          </a:p>
          <a:p>
            <a:pPr lvl="0">
              <a:defRPr sz="1800"/>
            </a:pPr>
            <a:r>
              <a:rPr sz="2400"/>
              <a:t>"Is derived from Xeno Kovah's ‘Intro x86-64’ class, available at http://OpenSecurityTraining.info/IntroX86-64.html"</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7" name="Shape 7"/>
          <p:cNvSpPr/>
          <p:nvPr>
            <p:ph type="title"/>
          </p:nvPr>
        </p:nvSpPr>
        <p:spPr>
          <a:prstGeom prst="rect">
            <a:avLst/>
          </a:prstGeom>
        </p:spPr>
        <p:txBody>
          <a:bodyPr/>
          <a:lstStyle/>
          <a:p>
            <a:pPr lvl="0">
              <a:defRPr sz="1800"/>
            </a:pPr>
            <a:r>
              <a:rPr sz="4400"/>
              <a:t>Title Text</a:t>
            </a:r>
          </a:p>
        </p:txBody>
      </p:sp>
      <p:sp>
        <p:nvSpPr>
          <p:cNvPr id="8" name="Shape 8"/>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0" name="Shape 10"/>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2" name="Shape 12"/>
          <p:cNvSpPr/>
          <p:nvPr>
            <p:ph type="sldNum" sz="quarter" idx="2"/>
          </p:nvPr>
        </p:nvSpPr>
        <p:spPr>
          <a:xfrm>
            <a:off x="7223125" y="6397625"/>
            <a:ext cx="1903413" cy="439229"/>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13" name="Shape 13"/>
          <p:cNvSpPr/>
          <p:nvPr>
            <p:ph type="title"/>
          </p:nvPr>
        </p:nvSpPr>
        <p:spPr>
          <a:prstGeom prst="rect">
            <a:avLst/>
          </a:prstGeom>
        </p:spPr>
        <p:txBody>
          <a:bodyPr lIns="0" tIns="0" rIns="0" bIns="0"/>
          <a:lstStyle/>
          <a:p>
            <a:pPr lvl="0">
              <a:defRPr sz="1800"/>
            </a:pPr>
            <a:r>
              <a:rPr sz="4400"/>
              <a:t>Title Text</a:t>
            </a:r>
          </a:p>
        </p:txBody>
      </p:sp>
      <p:sp>
        <p:nvSpPr>
          <p:cNvPr id="14" name="Shape 14"/>
          <p:cNvSpPr/>
          <p:nvPr>
            <p:ph type="body" idx="1"/>
          </p:nvPr>
        </p:nvSpPr>
        <p:spPr>
          <a:prstGeom prst="rect">
            <a:avLst/>
          </a:prstGeom>
        </p:spPr>
        <p:txBody>
          <a:bodyPr lIns="0" tIns="0" rIns="0" bIns="0"/>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6553200" y="6248400"/>
            <a:ext cx="1903413" cy="439229"/>
          </a:xfrm>
          <a:prstGeom prst="rect">
            <a:avLst/>
          </a:prstGeom>
          <a:ln w="12700">
            <a:miter lim="400000"/>
          </a:ln>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fld id="{86CB4B4D-7CA3-9044-876B-883B54F8677D}" type="slidenum"/>
          </a:p>
        </p:txBody>
      </p:sp>
      <p:sp>
        <p:nvSpPr>
          <p:cNvPr id="3" name="Shape 3"/>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lstStyle/>
          <a:p>
            <a:pPr lvl="0">
              <a:defRPr sz="1800"/>
            </a:pPr>
            <a:r>
              <a:rPr sz="4400"/>
              <a:t>Title Text</a:t>
            </a:r>
          </a:p>
        </p:txBody>
      </p:sp>
      <p:sp>
        <p:nvSpPr>
          <p:cNvPr id="4" name="Shape 4"/>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Lst>
  <p:transition spd="med" advClick="1"/>
  <p:txStyles>
    <p:titleStyle>
      <a:lvl1pPr algn="ctr" defTabSz="457200">
        <a:defRPr sz="4400">
          <a:latin typeface="Arial"/>
          <a:ea typeface="Arial"/>
          <a:cs typeface="Arial"/>
          <a:sym typeface="Arial"/>
        </a:defRPr>
      </a:lvl1pPr>
      <a:lvl2pPr algn="ctr" defTabSz="457200">
        <a:defRPr sz="4400">
          <a:latin typeface="Arial"/>
          <a:ea typeface="Arial"/>
          <a:cs typeface="Arial"/>
          <a:sym typeface="Arial"/>
        </a:defRPr>
      </a:lvl2pPr>
      <a:lvl3pPr algn="ctr" defTabSz="457200">
        <a:defRPr sz="4400">
          <a:latin typeface="Arial"/>
          <a:ea typeface="Arial"/>
          <a:cs typeface="Arial"/>
          <a:sym typeface="Arial"/>
        </a:defRPr>
      </a:lvl3pPr>
      <a:lvl4pPr algn="ctr" defTabSz="457200">
        <a:defRPr sz="4400">
          <a:latin typeface="Arial"/>
          <a:ea typeface="Arial"/>
          <a:cs typeface="Arial"/>
          <a:sym typeface="Arial"/>
        </a:defRPr>
      </a:lvl4pPr>
      <a:lvl5pPr algn="ctr" defTabSz="457200">
        <a:defRPr sz="4400">
          <a:latin typeface="Arial"/>
          <a:ea typeface="Arial"/>
          <a:cs typeface="Arial"/>
          <a:sym typeface="Arial"/>
        </a:defRPr>
      </a:lvl5pPr>
      <a:lvl6pPr indent="457200" algn="ctr" defTabSz="457200">
        <a:defRPr sz="4400">
          <a:latin typeface="Arial"/>
          <a:ea typeface="Arial"/>
          <a:cs typeface="Arial"/>
          <a:sym typeface="Arial"/>
        </a:defRPr>
      </a:lvl6pPr>
      <a:lvl7pPr indent="914400" algn="ctr" defTabSz="457200">
        <a:defRPr sz="4400">
          <a:latin typeface="Arial"/>
          <a:ea typeface="Arial"/>
          <a:cs typeface="Arial"/>
          <a:sym typeface="Arial"/>
        </a:defRPr>
      </a:lvl7pPr>
      <a:lvl8pPr indent="1371600" algn="ctr" defTabSz="457200">
        <a:defRPr sz="4400">
          <a:latin typeface="Arial"/>
          <a:ea typeface="Arial"/>
          <a:cs typeface="Arial"/>
          <a:sym typeface="Arial"/>
        </a:defRPr>
      </a:lvl8pPr>
      <a:lvl9pPr indent="1828800" algn="ctr" defTabSz="457200">
        <a:defRPr sz="4400">
          <a:latin typeface="Arial"/>
          <a:ea typeface="Arial"/>
          <a:cs typeface="Arial"/>
          <a:sym typeface="Arial"/>
        </a:defRPr>
      </a:lvl9pPr>
    </p:titleStyle>
    <p:bodyStyle>
      <a:lvl1pPr marL="342900" indent="-342900" algn="ctr" defTabSz="457200">
        <a:spcBef>
          <a:spcPts val="800"/>
        </a:spcBef>
        <a:defRPr sz="3200">
          <a:latin typeface="Arial"/>
          <a:ea typeface="Arial"/>
          <a:cs typeface="Arial"/>
          <a:sym typeface="Arial"/>
        </a:defRPr>
      </a:lvl1pPr>
      <a:lvl2pPr marL="342900" indent="114300" algn="ctr" defTabSz="457200">
        <a:spcBef>
          <a:spcPts val="800"/>
        </a:spcBef>
        <a:defRPr sz="3200">
          <a:latin typeface="Arial"/>
          <a:ea typeface="Arial"/>
          <a:cs typeface="Arial"/>
          <a:sym typeface="Arial"/>
        </a:defRPr>
      </a:lvl2pPr>
      <a:lvl3pPr marL="342900" indent="571500" algn="ctr" defTabSz="457200">
        <a:spcBef>
          <a:spcPts val="800"/>
        </a:spcBef>
        <a:defRPr sz="3200">
          <a:latin typeface="Arial"/>
          <a:ea typeface="Arial"/>
          <a:cs typeface="Arial"/>
          <a:sym typeface="Arial"/>
        </a:defRPr>
      </a:lvl3pPr>
      <a:lvl4pPr marL="342900" indent="1028700" algn="ctr" defTabSz="457200">
        <a:spcBef>
          <a:spcPts val="800"/>
        </a:spcBef>
        <a:defRPr sz="3200">
          <a:latin typeface="Arial"/>
          <a:ea typeface="Arial"/>
          <a:cs typeface="Arial"/>
          <a:sym typeface="Arial"/>
        </a:defRPr>
      </a:lvl4pPr>
      <a:lvl5pPr marL="342900" indent="1485900" algn="ctr" defTabSz="457200">
        <a:spcBef>
          <a:spcPts val="800"/>
        </a:spcBef>
        <a:defRPr sz="3200">
          <a:latin typeface="Arial"/>
          <a:ea typeface="Arial"/>
          <a:cs typeface="Arial"/>
          <a:sym typeface="Arial"/>
        </a:defRPr>
      </a:lvl5pPr>
      <a:lvl6pPr marL="342900" indent="1943100" algn="ctr" defTabSz="457200">
        <a:spcBef>
          <a:spcPts val="800"/>
        </a:spcBef>
        <a:defRPr sz="3200">
          <a:latin typeface="Arial"/>
          <a:ea typeface="Arial"/>
          <a:cs typeface="Arial"/>
          <a:sym typeface="Arial"/>
        </a:defRPr>
      </a:lvl6pPr>
      <a:lvl7pPr marL="342900" indent="2400300" algn="ctr" defTabSz="457200">
        <a:spcBef>
          <a:spcPts val="800"/>
        </a:spcBef>
        <a:defRPr sz="3200">
          <a:latin typeface="Arial"/>
          <a:ea typeface="Arial"/>
          <a:cs typeface="Arial"/>
          <a:sym typeface="Arial"/>
        </a:defRPr>
      </a:lvl7pPr>
      <a:lvl8pPr marL="342900" indent="2857500" algn="ctr" defTabSz="457200">
        <a:spcBef>
          <a:spcPts val="800"/>
        </a:spcBef>
        <a:defRPr sz="3200">
          <a:latin typeface="Arial"/>
          <a:ea typeface="Arial"/>
          <a:cs typeface="Arial"/>
          <a:sym typeface="Arial"/>
        </a:defRPr>
      </a:lvl8pPr>
      <a:lvl9pPr marL="342900" indent="3314700" algn="ctr" defTabSz="457200">
        <a:spcBef>
          <a:spcPts val="800"/>
        </a:spcBef>
        <a:defRPr sz="3200">
          <a:latin typeface="Arial"/>
          <a:ea typeface="Arial"/>
          <a:cs typeface="Arial"/>
          <a:sym typeface="Arial"/>
        </a:defRPr>
      </a:lvl9pPr>
    </p:bodyStyle>
    <p:otherStyle>
      <a:lvl1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1pPr>
      <a:lvl2pPr indent="4572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2pPr>
      <a:lvl3pPr indent="9144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3pPr>
      <a:lvl4pPr indent="13716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4pPr>
      <a:lvl5pPr indent="18288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5pPr>
      <a:lvl6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6pPr>
      <a:lvl7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7pPr>
      <a:lvl8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8pPr>
      <a:lvl9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 name="Shape 18"/>
          <p:cNvSpPr/>
          <p:nvPr>
            <p:ph type="title"/>
          </p:nvPr>
        </p:nvSpPr>
        <p:spPr>
          <a:xfrm>
            <a:off x="685800" y="739775"/>
            <a:ext cx="7772400" cy="2103438"/>
          </a:xfrm>
          <a:prstGeom prst="rect">
            <a:avLst/>
          </a:prstGeom>
        </p:spPr>
        <p:txBody>
          <a:bodyPr lIns="45719" tIns="45719" rIns="45719" bIns="45719">
            <a:normAutofit fontScale="100000" lnSpcReduction="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r>
              <a:rPr sz="4400"/>
              <a:t>Introduction to Intel x86-64 Assembly, Architecture, Applications, &amp; Alliteration</a:t>
            </a:r>
          </a:p>
        </p:txBody>
      </p:sp>
      <p:sp>
        <p:nvSpPr>
          <p:cNvPr id="19" name="Shape 19"/>
          <p:cNvSpPr/>
          <p:nvPr/>
        </p:nvSpPr>
        <p:spPr>
          <a:xfrm>
            <a:off x="1371600" y="3886200"/>
            <a:ext cx="6400800" cy="11195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Xeno Kovah – 2014</a:t>
            </a:r>
            <a:endParaRPr sz="3200">
              <a:latin typeface="Arial"/>
              <a:ea typeface="Arial"/>
              <a:cs typeface="Arial"/>
              <a:sym typeface="Arial"/>
            </a:endParaRPr>
          </a:p>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xkovah at gmail</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 name="Shape 21"/>
          <p:cNvSpPr/>
          <p:nvPr/>
        </p:nvSpPr>
        <p:spPr>
          <a:xfrm>
            <a:off x="-1" y="-936"/>
            <a:ext cx="9144002" cy="114328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All materials is licensed under a Creative Commons “Share Alike” license.</a:t>
            </a:r>
          </a:p>
        </p:txBody>
      </p:sp>
      <p:sp>
        <p:nvSpPr>
          <p:cNvPr id="22" name="Shape 22"/>
          <p:cNvSpPr/>
          <p:nvPr/>
        </p:nvSpPr>
        <p:spPr>
          <a:xfrm>
            <a:off x="685800" y="1237670"/>
            <a:ext cx="7772400" cy="43707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http://creativecommons.org/licenses/by-sa/3.0/</a:t>
            </a:r>
          </a:p>
        </p:txBody>
      </p:sp>
      <p:pic>
        <p:nvPicPr>
          <p:cNvPr id="23" name="image.png"/>
          <p:cNvPicPr/>
          <p:nvPr/>
        </p:nvPicPr>
        <p:blipFill>
          <a:blip r:embed="rId3">
            <a:extLst/>
          </a:blip>
          <a:stretch>
            <a:fillRect/>
          </a:stretch>
        </p:blipFill>
        <p:spPr>
          <a:xfrm>
            <a:off x="1524000" y="1770062"/>
            <a:ext cx="6324600" cy="4732338"/>
          </a:xfrm>
          <a:prstGeom prst="rect">
            <a:avLst/>
          </a:prstGeom>
          <a:ln w="12700">
            <a:miter lim="400000"/>
          </a:ln>
        </p:spPr>
      </p:pic>
      <p:sp>
        <p:nvSpPr>
          <p:cNvPr id="24" name="Shape 24"/>
          <p:cNvSpPr/>
          <p:nvPr/>
        </p:nvSpPr>
        <p:spPr>
          <a:xfrm>
            <a:off x="-9816" y="6484365"/>
            <a:ext cx="7107559" cy="54407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100">
                <a:latin typeface="Arial"/>
                <a:ea typeface="Arial"/>
                <a:cs typeface="Arial"/>
                <a:sym typeface="Arial"/>
              </a:rPr>
              <a:t>Attribution condition: You must indicate that derivative work</a:t>
            </a:r>
            <a:endParaRPr sz="1100">
              <a:latin typeface="Arial"/>
              <a:ea typeface="Arial"/>
              <a:cs typeface="Arial"/>
              <a:sym typeface="Arial"/>
            </a:endParaRPr>
          </a:p>
          <a:p>
            <a:pPr lvl="0">
              <a:defRPr sz="1800"/>
            </a:pPr>
            <a:r>
              <a:rPr sz="1100">
                <a:latin typeface="Arial"/>
                <a:ea typeface="Arial"/>
                <a:cs typeface="Arial"/>
                <a:sym typeface="Arial"/>
              </a:rPr>
              <a:t>"Is derived from Xeno Kovah's 'Intro x86-64’ class, available at http://OpenSecurityTraining.info/IntroX86-64.html”</a:t>
            </a:r>
            <a:endParaRPr sz="1100">
              <a:latin typeface="Arial"/>
              <a:ea typeface="Arial"/>
              <a:cs typeface="Arial"/>
              <a:sym typeface="Arial"/>
            </a:endParaRP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 name="Shape 28"/>
          <p:cNvSpPr/>
          <p:nvPr/>
        </p:nvSpPr>
        <p:spPr>
          <a:xfrm>
            <a:off x="685800" y="50952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Digression – </a:t>
            </a:r>
            <a:br>
              <a:rPr sz="4400">
                <a:latin typeface="Arial"/>
                <a:ea typeface="Arial"/>
                <a:cs typeface="Arial"/>
                <a:sym typeface="Arial"/>
              </a:rPr>
            </a:br>
            <a:r>
              <a:rPr sz="4400">
                <a:latin typeface="Arial"/>
                <a:ea typeface="Arial"/>
                <a:cs typeface="Arial"/>
                <a:sym typeface="Arial"/>
              </a:rPr>
              <a:t>Why Two’s Compliment?</a:t>
            </a:r>
          </a:p>
        </p:txBody>
      </p:sp>
      <p:sp>
        <p:nvSpPr>
          <p:cNvPr id="29" name="Shape 29"/>
          <p:cNvSpPr/>
          <p:nvPr/>
        </p:nvSpPr>
        <p:spPr>
          <a:xfrm>
            <a:off x="685800" y="1981200"/>
            <a:ext cx="7772400" cy="434700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Alternative methods of representing negative numbers (signed magnitude, or just ones compliment), as well as their problems presented on page 166-167 of the book.</a:t>
            </a:r>
            <a:endParaRPr sz="2800">
              <a:latin typeface="Arial"/>
              <a:ea typeface="Arial"/>
              <a:cs typeface="Arial"/>
              <a:sym typeface="Arial"/>
            </a:endParaRPr>
          </a:p>
          <a:p>
            <a:pPr lvl="1" marL="741362" indent="-28416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Note to self: show on board quick</a:t>
            </a:r>
            <a:endParaRPr sz="2400">
              <a:latin typeface="Arial"/>
              <a:ea typeface="Arial"/>
              <a:cs typeface="Arial"/>
              <a:sym typeface="Arial"/>
            </a:endParaRPr>
          </a:p>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The benefit of two’s compliment is due to having only one representation of zero, and being able to reuse the same hardware for addition/subtraction</a:t>
            </a:r>
            <a:endParaRPr sz="2800">
              <a:latin typeface="Arial"/>
              <a:ea typeface="Arial"/>
              <a:cs typeface="Arial"/>
              <a:sym typeface="Arial"/>
            </a:endParaRPr>
          </a:p>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Dave Keppler suggested expanding on this</a:t>
            </a:r>
          </a:p>
        </p:txBody>
      </p:sp>
      <p:sp>
        <p:nvSpPr>
          <p:cNvPr id="30" name="Shape 30"/>
          <p:cNvSpPr/>
          <p:nvPr/>
        </p:nvSpPr>
        <p:spPr>
          <a:xfrm>
            <a:off x="6553200" y="6248400"/>
            <a:ext cx="1905000" cy="290984"/>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46</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Why Two’s Compliment? 2</a:t>
            </a:r>
          </a:p>
        </p:txBody>
      </p:sp>
      <p:sp>
        <p:nvSpPr>
          <p:cNvPr id="33" name="Shape 33"/>
          <p:cNvSpPr/>
          <p:nvPr/>
        </p:nvSpPr>
        <p:spPr>
          <a:xfrm>
            <a:off x="6553200" y="6248400"/>
            <a:ext cx="1905000" cy="290984"/>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47</a:t>
            </a:r>
          </a:p>
        </p:txBody>
      </p:sp>
      <p:grpSp>
        <p:nvGrpSpPr>
          <p:cNvPr id="36" name="Group 36"/>
          <p:cNvGrpSpPr/>
          <p:nvPr/>
        </p:nvGrpSpPr>
        <p:grpSpPr>
          <a:xfrm>
            <a:off x="233362" y="2890837"/>
            <a:ext cx="873126" cy="794830"/>
            <a:chOff x="0" y="0"/>
            <a:chExt cx="873125" cy="794828"/>
          </a:xfrm>
        </p:grpSpPr>
        <p:sp>
          <p:nvSpPr>
            <p:cNvPr id="34" name="Shape 34"/>
            <p:cNvSpPr/>
            <p:nvPr/>
          </p:nvSpPr>
          <p:spPr>
            <a:xfrm>
              <a:off x="0" y="0"/>
              <a:ext cx="868747" cy="7948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t">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5d</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6d</a:t>
              </a:r>
            </a:p>
          </p:txBody>
        </p:sp>
        <p:sp>
          <p:nvSpPr>
            <p:cNvPr id="35" name="Shape 35"/>
            <p:cNvSpPr/>
            <p:nvPr/>
          </p:nvSpPr>
          <p:spPr>
            <a:xfrm>
              <a:off x="111125" y="763587"/>
              <a:ext cx="762000" cy="1"/>
            </a:xfrm>
            <a:prstGeom prst="line">
              <a:avLst/>
            </a:prstGeom>
            <a:noFill/>
            <a:ln w="9360" cap="sq">
              <a:solidFill>
                <a:srgbClr val="000000"/>
              </a:solidFill>
              <a:prstDash val="solid"/>
              <a:miter lim="800000"/>
            </a:ln>
            <a:effectLst/>
          </p:spPr>
          <p:txBody>
            <a:bodyPr wrap="square" lIns="0" tIns="0" rIns="0" bIns="0" numCol="1" anchor="t">
              <a:noAutofit/>
            </a:bodyPr>
            <a:lstStyle/>
            <a:p>
              <a:pPr lvl="0">
                <a:defRPr sz="1200">
                  <a:latin typeface="+mn-lt"/>
                  <a:ea typeface="+mn-ea"/>
                  <a:cs typeface="+mn-cs"/>
                  <a:sym typeface="Helvetica"/>
                </a:defRPr>
              </a:pPr>
            </a:p>
          </p:txBody>
        </p:sp>
      </p:grpSp>
      <p:sp>
        <p:nvSpPr>
          <p:cNvPr id="37" name="Shape 37"/>
          <p:cNvSpPr/>
          <p:nvPr/>
        </p:nvSpPr>
        <p:spPr>
          <a:xfrm>
            <a:off x="425450" y="3652837"/>
            <a:ext cx="592224"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11d</a:t>
            </a:r>
          </a:p>
        </p:txBody>
      </p:sp>
      <p:sp>
        <p:nvSpPr>
          <p:cNvPr id="38" name="Shape 38"/>
          <p:cNvSpPr/>
          <p:nvPr/>
        </p:nvSpPr>
        <p:spPr>
          <a:xfrm>
            <a:off x="423862" y="2509837"/>
            <a:ext cx="275816"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1</a:t>
            </a:r>
          </a:p>
        </p:txBody>
      </p:sp>
      <p:sp>
        <p:nvSpPr>
          <p:cNvPr id="39" name="Shape 39"/>
          <p:cNvSpPr/>
          <p:nvPr/>
        </p:nvSpPr>
        <p:spPr>
          <a:xfrm flipH="1">
            <a:off x="723899" y="2206625"/>
            <a:ext cx="387351" cy="455613"/>
          </a:xfrm>
          <a:prstGeom prst="line">
            <a:avLst/>
          </a:prstGeom>
          <a:ln w="9360" cap="sq">
            <a:solidFill/>
            <a:miter/>
            <a:tailEnd type="triangle"/>
          </a:ln>
        </p:spPr>
        <p:txBody>
          <a:bodyPr lIns="0" tIns="0" rIns="0" bIns="0"/>
          <a:lstStyle/>
          <a:p>
            <a:pPr lvl="0">
              <a:defRPr sz="1200">
                <a:latin typeface="+mn-lt"/>
                <a:ea typeface="+mn-ea"/>
                <a:cs typeface="+mn-cs"/>
                <a:sym typeface="Helvetica"/>
              </a:defRPr>
            </a:pPr>
          </a:p>
        </p:txBody>
      </p:sp>
      <p:sp>
        <p:nvSpPr>
          <p:cNvPr id="40" name="Shape 40"/>
          <p:cNvSpPr/>
          <p:nvPr/>
        </p:nvSpPr>
        <p:spPr>
          <a:xfrm>
            <a:off x="1112837" y="1976437"/>
            <a:ext cx="851335"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Carry</a:t>
            </a:r>
          </a:p>
        </p:txBody>
      </p:sp>
      <p:sp>
        <p:nvSpPr>
          <p:cNvPr id="41" name="Shape 41"/>
          <p:cNvSpPr/>
          <p:nvPr/>
        </p:nvSpPr>
        <p:spPr>
          <a:xfrm>
            <a:off x="2038349" y="2206624"/>
            <a:ext cx="387351" cy="457202"/>
          </a:xfrm>
          <a:prstGeom prst="line">
            <a:avLst/>
          </a:prstGeom>
          <a:ln w="9360" cap="sq">
            <a:solidFill/>
            <a:miter/>
            <a:tailEnd type="triangle"/>
          </a:ln>
        </p:spPr>
        <p:txBody>
          <a:bodyPr lIns="0" tIns="0" rIns="0" bIns="0"/>
          <a:lstStyle/>
          <a:p>
            <a:pPr lvl="0">
              <a:defRPr sz="1200">
                <a:latin typeface="+mn-lt"/>
                <a:ea typeface="+mn-ea"/>
                <a:cs typeface="+mn-cs"/>
                <a:sym typeface="Helvetica"/>
              </a:defRPr>
            </a:pPr>
          </a:p>
        </p:txBody>
      </p:sp>
      <p:grpSp>
        <p:nvGrpSpPr>
          <p:cNvPr id="44" name="Group 44"/>
          <p:cNvGrpSpPr/>
          <p:nvPr/>
        </p:nvGrpSpPr>
        <p:grpSpPr>
          <a:xfrm>
            <a:off x="2214562" y="2898774"/>
            <a:ext cx="871538" cy="794830"/>
            <a:chOff x="0" y="0"/>
            <a:chExt cx="871537" cy="794828"/>
          </a:xfrm>
        </p:grpSpPr>
        <p:sp>
          <p:nvSpPr>
            <p:cNvPr id="42" name="Shape 42"/>
            <p:cNvSpPr/>
            <p:nvPr/>
          </p:nvSpPr>
          <p:spPr>
            <a:xfrm>
              <a:off x="0" y="0"/>
              <a:ext cx="868747" cy="7948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t">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1b</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  1b</a:t>
              </a:r>
            </a:p>
          </p:txBody>
        </p:sp>
        <p:sp>
          <p:nvSpPr>
            <p:cNvPr id="43" name="Shape 43"/>
            <p:cNvSpPr/>
            <p:nvPr/>
          </p:nvSpPr>
          <p:spPr>
            <a:xfrm>
              <a:off x="109537" y="762000"/>
              <a:ext cx="762001" cy="0"/>
            </a:xfrm>
            <a:prstGeom prst="line">
              <a:avLst/>
            </a:prstGeom>
            <a:noFill/>
            <a:ln w="9360" cap="sq">
              <a:solidFill>
                <a:srgbClr val="000000"/>
              </a:solidFill>
              <a:prstDash val="solid"/>
              <a:miter lim="800000"/>
            </a:ln>
            <a:effectLst/>
          </p:spPr>
          <p:txBody>
            <a:bodyPr wrap="square" lIns="0" tIns="0" rIns="0" bIns="0" numCol="1" anchor="t">
              <a:noAutofit/>
            </a:bodyPr>
            <a:lstStyle/>
            <a:p>
              <a:pPr lvl="0">
                <a:defRPr sz="1200">
                  <a:latin typeface="+mn-lt"/>
                  <a:ea typeface="+mn-ea"/>
                  <a:cs typeface="+mn-cs"/>
                  <a:sym typeface="Helvetica"/>
                </a:defRPr>
              </a:pPr>
            </a:p>
          </p:txBody>
        </p:sp>
      </p:grpSp>
      <p:sp>
        <p:nvSpPr>
          <p:cNvPr id="45" name="Shape 45"/>
          <p:cNvSpPr/>
          <p:nvPr/>
        </p:nvSpPr>
        <p:spPr>
          <a:xfrm>
            <a:off x="2414587" y="3652837"/>
            <a:ext cx="614847"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10b</a:t>
            </a:r>
          </a:p>
        </p:txBody>
      </p:sp>
      <p:sp>
        <p:nvSpPr>
          <p:cNvPr id="46" name="Shape 46"/>
          <p:cNvSpPr/>
          <p:nvPr/>
        </p:nvSpPr>
        <p:spPr>
          <a:xfrm>
            <a:off x="2405062" y="2509837"/>
            <a:ext cx="275816"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1</a:t>
            </a:r>
          </a:p>
        </p:txBody>
      </p:sp>
      <p:sp>
        <p:nvSpPr>
          <p:cNvPr id="47" name="Shape 47"/>
          <p:cNvSpPr/>
          <p:nvPr/>
        </p:nvSpPr>
        <p:spPr>
          <a:xfrm>
            <a:off x="31750" y="6096000"/>
            <a:ext cx="7691202" cy="73299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Table taken from</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http://thalia.spec.gmu.edu/~pparis/classes/notes_101/node110.html</a:t>
            </a:r>
          </a:p>
        </p:txBody>
      </p:sp>
      <p:pic>
        <p:nvPicPr>
          <p:cNvPr id="48" name="image.png"/>
          <p:cNvPicPr/>
          <p:nvPr/>
        </p:nvPicPr>
        <p:blipFill>
          <a:blip r:embed="rId2">
            <a:extLst/>
          </a:blip>
          <a:stretch>
            <a:fillRect/>
          </a:stretch>
        </p:blipFill>
        <p:spPr>
          <a:xfrm>
            <a:off x="3803650" y="1905000"/>
            <a:ext cx="4730750" cy="2590800"/>
          </a:xfrm>
          <a:prstGeom prst="rect">
            <a:avLst/>
          </a:prstGeom>
          <a:ln w="12700">
            <a:miter lim="400000"/>
          </a:ln>
        </p:spPr>
      </p:pic>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Why Two’s Compliment? 3</a:t>
            </a:r>
          </a:p>
        </p:txBody>
      </p:sp>
      <p:sp>
        <p:nvSpPr>
          <p:cNvPr id="51" name="Shape 51"/>
          <p:cNvSpPr/>
          <p:nvPr/>
        </p:nvSpPr>
        <p:spPr>
          <a:xfrm>
            <a:off x="6553200" y="6248400"/>
            <a:ext cx="1905000" cy="290984"/>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48</a:t>
            </a:r>
          </a:p>
        </p:txBody>
      </p:sp>
      <p:grpSp>
        <p:nvGrpSpPr>
          <p:cNvPr id="55" name="Group 55"/>
          <p:cNvGrpSpPr/>
          <p:nvPr/>
        </p:nvGrpSpPr>
        <p:grpSpPr>
          <a:xfrm>
            <a:off x="2209800" y="2819400"/>
            <a:ext cx="4579938" cy="2617788"/>
            <a:chOff x="0" y="0"/>
            <a:chExt cx="4579937" cy="2617787"/>
          </a:xfrm>
        </p:grpSpPr>
        <p:pic>
          <p:nvPicPr>
            <p:cNvPr id="52" name="image.png"/>
            <p:cNvPicPr/>
            <p:nvPr/>
          </p:nvPicPr>
          <p:blipFill>
            <a:blip r:embed="rId2">
              <a:extLst/>
            </a:blip>
            <a:stretch>
              <a:fillRect/>
            </a:stretch>
          </p:blipFill>
          <p:spPr>
            <a:xfrm>
              <a:off x="0" y="0"/>
              <a:ext cx="4579938" cy="2617788"/>
            </a:xfrm>
            <a:prstGeom prst="rect">
              <a:avLst/>
            </a:prstGeom>
            <a:ln w="12700" cap="flat">
              <a:noFill/>
              <a:miter lim="400000"/>
            </a:ln>
            <a:effectLst/>
          </p:spPr>
        </p:pic>
        <p:sp>
          <p:nvSpPr>
            <p:cNvPr id="53" name="Shape 53"/>
            <p:cNvSpPr/>
            <p:nvPr/>
          </p:nvSpPr>
          <p:spPr>
            <a:xfrm>
              <a:off x="2443162" y="557212"/>
              <a:ext cx="766800" cy="439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t">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XOR</a:t>
              </a:r>
            </a:p>
          </p:txBody>
        </p:sp>
        <p:sp>
          <p:nvSpPr>
            <p:cNvPr id="54" name="Shape 54"/>
            <p:cNvSpPr/>
            <p:nvPr/>
          </p:nvSpPr>
          <p:spPr>
            <a:xfrm>
              <a:off x="2444750" y="1704975"/>
              <a:ext cx="749833" cy="439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t">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AND</a:t>
              </a:r>
            </a:p>
          </p:txBody>
        </p:sp>
      </p:grpSp>
      <p:sp>
        <p:nvSpPr>
          <p:cNvPr id="56" name="Shape 56"/>
          <p:cNvSpPr/>
          <p:nvPr/>
        </p:nvSpPr>
        <p:spPr>
          <a:xfrm>
            <a:off x="1022350" y="1981200"/>
            <a:ext cx="6318833"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A half adder circuit suffices for one bit addition</a:t>
            </a:r>
          </a:p>
        </p:txBody>
      </p:sp>
      <p:sp>
        <p:nvSpPr>
          <p:cNvPr id="57" name="Shape 57"/>
          <p:cNvSpPr/>
          <p:nvPr/>
        </p:nvSpPr>
        <p:spPr>
          <a:xfrm>
            <a:off x="31750" y="6096000"/>
            <a:ext cx="7691202" cy="73299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Picture taken from</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http://thalia.spec.gmu.edu/~pparis/classes/notes_101/node110.html</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nvSpPr>
        <p:spPr>
          <a:xfrm>
            <a:off x="685800" y="-1118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Why Two’s Compliment? 4</a:t>
            </a:r>
          </a:p>
        </p:txBody>
      </p:sp>
      <p:sp>
        <p:nvSpPr>
          <p:cNvPr id="60" name="Shape 60"/>
          <p:cNvSpPr/>
          <p:nvPr/>
        </p:nvSpPr>
        <p:spPr>
          <a:xfrm>
            <a:off x="6553200" y="6248400"/>
            <a:ext cx="1905000" cy="290984"/>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49</a:t>
            </a:r>
          </a:p>
        </p:txBody>
      </p:sp>
      <p:pic>
        <p:nvPicPr>
          <p:cNvPr id="61" name="image.png"/>
          <p:cNvPicPr/>
          <p:nvPr/>
        </p:nvPicPr>
        <p:blipFill>
          <a:blip r:embed="rId2">
            <a:extLst/>
          </a:blip>
          <a:stretch>
            <a:fillRect/>
          </a:stretch>
        </p:blipFill>
        <p:spPr>
          <a:xfrm>
            <a:off x="228600" y="838200"/>
            <a:ext cx="8385175" cy="3829050"/>
          </a:xfrm>
          <a:prstGeom prst="rect">
            <a:avLst/>
          </a:prstGeom>
          <a:ln w="12700">
            <a:miter lim="400000"/>
          </a:ln>
        </p:spPr>
      </p:pic>
      <p:sp>
        <p:nvSpPr>
          <p:cNvPr id="62" name="Shape 62"/>
          <p:cNvSpPr/>
          <p:nvPr/>
        </p:nvSpPr>
        <p:spPr>
          <a:xfrm>
            <a:off x="31750" y="6096000"/>
            <a:ext cx="7672350" cy="73299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Picture taken from</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http://thalia.spec.gmu.edu/~pparis/classes/notes_101/node111.html</a:t>
            </a:r>
          </a:p>
        </p:txBody>
      </p:sp>
      <p:sp>
        <p:nvSpPr>
          <p:cNvPr id="63" name="Shape 63"/>
          <p:cNvSpPr/>
          <p:nvPr/>
        </p:nvSpPr>
        <p:spPr>
          <a:xfrm>
            <a:off x="3743325" y="4495800"/>
            <a:ext cx="1478645"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Full Adder</a:t>
            </a:r>
          </a:p>
        </p:txBody>
      </p:sp>
      <p:sp>
        <p:nvSpPr>
          <p:cNvPr id="64" name="Shape 64"/>
          <p:cNvSpPr/>
          <p:nvPr/>
        </p:nvSpPr>
        <p:spPr>
          <a:xfrm>
            <a:off x="-1" y="5029200"/>
            <a:ext cx="9144002" cy="794829"/>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You can’t just chain the one bit half adders together to get multi-bit adders. To see why, see the truth table at the link.</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nvSpPr>
        <p:spPr>
          <a:xfrm>
            <a:off x="685800" y="1412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Why Two’s Compliment? 5</a:t>
            </a:r>
          </a:p>
        </p:txBody>
      </p:sp>
      <p:sp>
        <p:nvSpPr>
          <p:cNvPr id="67" name="Shape 67"/>
          <p:cNvSpPr/>
          <p:nvPr/>
        </p:nvSpPr>
        <p:spPr>
          <a:xfrm>
            <a:off x="6553200" y="6248400"/>
            <a:ext cx="1905000" cy="290984"/>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50</a:t>
            </a:r>
          </a:p>
        </p:txBody>
      </p:sp>
      <p:pic>
        <p:nvPicPr>
          <p:cNvPr id="68" name="image.png"/>
          <p:cNvPicPr/>
          <p:nvPr/>
        </p:nvPicPr>
        <p:blipFill>
          <a:blip r:embed="rId2">
            <a:extLst/>
          </a:blip>
          <a:stretch>
            <a:fillRect/>
          </a:stretch>
        </p:blipFill>
        <p:spPr>
          <a:xfrm>
            <a:off x="76200" y="1752600"/>
            <a:ext cx="3125788" cy="2667000"/>
          </a:xfrm>
          <a:prstGeom prst="rect">
            <a:avLst/>
          </a:prstGeom>
          <a:ln w="12700">
            <a:miter lim="400000"/>
          </a:ln>
        </p:spPr>
      </p:pic>
      <p:sp>
        <p:nvSpPr>
          <p:cNvPr id="69" name="Shape 69"/>
          <p:cNvSpPr/>
          <p:nvPr/>
        </p:nvSpPr>
        <p:spPr>
          <a:xfrm>
            <a:off x="542925" y="1219200"/>
            <a:ext cx="1546659"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2 bit adder</a:t>
            </a:r>
          </a:p>
        </p:txBody>
      </p:sp>
      <p:sp>
        <p:nvSpPr>
          <p:cNvPr id="70" name="Shape 70"/>
          <p:cNvSpPr/>
          <p:nvPr/>
        </p:nvSpPr>
        <p:spPr>
          <a:xfrm>
            <a:off x="31750" y="5867400"/>
            <a:ext cx="7761771" cy="102509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Pictures taken from</a:t>
            </a:r>
            <a:endParaRPr sz="2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http://thalia.spec.gmu.edu/~pparis/classes/notes_101/node112.html</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http://thalia.spec.gmu.edu/~pparis/classes/notes_101/node113.html</a:t>
            </a:r>
          </a:p>
        </p:txBody>
      </p:sp>
      <p:pic>
        <p:nvPicPr>
          <p:cNvPr id="71" name="image.png"/>
          <p:cNvPicPr/>
          <p:nvPr/>
        </p:nvPicPr>
        <p:blipFill>
          <a:blip r:embed="rId3">
            <a:extLst/>
          </a:blip>
          <a:stretch>
            <a:fillRect/>
          </a:stretch>
        </p:blipFill>
        <p:spPr>
          <a:xfrm>
            <a:off x="3352800" y="4152900"/>
            <a:ext cx="5715000" cy="2019300"/>
          </a:xfrm>
          <a:prstGeom prst="rect">
            <a:avLst/>
          </a:prstGeom>
          <a:ln w="12700">
            <a:miter lim="400000"/>
          </a:ln>
        </p:spPr>
      </p:pic>
      <p:sp>
        <p:nvSpPr>
          <p:cNvPr id="72" name="Shape 72"/>
          <p:cNvSpPr/>
          <p:nvPr/>
        </p:nvSpPr>
        <p:spPr>
          <a:xfrm>
            <a:off x="4395223" y="3284537"/>
            <a:ext cx="4155617" cy="7948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4 bit adder </a:t>
            </a:r>
            <a:endParaRPr sz="2400">
              <a:latin typeface="Arial"/>
              <a:ea typeface="Arial"/>
              <a:cs typeface="Arial"/>
              <a:sym typeface="Arial"/>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(continue to make n bit adder)</a:t>
            </a:r>
          </a:p>
        </p:txBody>
      </p:sp>
      <p:sp>
        <p:nvSpPr>
          <p:cNvPr id="73" name="Shape 73"/>
          <p:cNvSpPr/>
          <p:nvPr/>
        </p:nvSpPr>
        <p:spPr>
          <a:xfrm>
            <a:off x="3505200" y="958850"/>
            <a:ext cx="5791200" cy="1545791"/>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2000">
                <a:latin typeface="Arial"/>
                <a:ea typeface="Arial"/>
                <a:cs typeface="Arial"/>
                <a:sym typeface="Arial"/>
              </a:defRPr>
            </a:lvl1pPr>
          </a:lstStyle>
          <a:p>
            <a:pPr lvl="0">
              <a:defRPr sz="1800"/>
            </a:pPr>
            <a:r>
              <a:rPr sz="2000"/>
              <a:t>Note: we start with a half adder because a full adder would need a carry input at the start. However, if we wanted to use this for subtraction we could use a full adder to start. More on this on next slide.</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 name="Shape 75"/>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Why Two’s Compliment? 6</a:t>
            </a:r>
          </a:p>
        </p:txBody>
      </p:sp>
      <p:sp>
        <p:nvSpPr>
          <p:cNvPr id="76" name="Shape 76"/>
          <p:cNvSpPr/>
          <p:nvPr/>
        </p:nvSpPr>
        <p:spPr>
          <a:xfrm>
            <a:off x="685800" y="1981200"/>
            <a:ext cx="7772400" cy="300413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So you have these physical adder circuits in the Arithmetic Logic Unit (ALU), and you can feed both add and subtract to the same circuit. But for this to work, you need to start with a full adder, and then run one the one subtract operand bits through not gates, and then set carry to one on the first full adder.</a:t>
            </a:r>
            <a:endParaRPr sz="2400">
              <a:latin typeface="Arial"/>
              <a:ea typeface="Arial"/>
              <a:cs typeface="Arial"/>
              <a:sym typeface="Arial"/>
            </a:endParaRPr>
          </a:p>
          <a:p>
            <a:pPr lvl="0"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Keppler’s example of x-y == x+(-y)</a:t>
            </a:r>
            <a:endParaRPr sz="24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Cause it was right there in my email and I’m lazy ;)</a:t>
            </a:r>
          </a:p>
        </p:txBody>
      </p:sp>
      <p:sp>
        <p:nvSpPr>
          <p:cNvPr id="77" name="Shape 77"/>
          <p:cNvSpPr/>
          <p:nvPr/>
        </p:nvSpPr>
        <p:spPr>
          <a:xfrm>
            <a:off x="6553200" y="6248400"/>
            <a:ext cx="1905000" cy="290984"/>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51</a:t>
            </a:r>
          </a:p>
        </p:txBody>
      </p:sp>
      <p:sp>
        <p:nvSpPr>
          <p:cNvPr id="78" name="Shape 78"/>
          <p:cNvSpPr/>
          <p:nvPr/>
        </p:nvSpPr>
        <p:spPr>
          <a:xfrm>
            <a:off x="685800" y="5276850"/>
            <a:ext cx="6705600" cy="1109600"/>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b="1">
                <a:latin typeface="Courier New"/>
                <a:ea typeface="Courier New"/>
                <a:cs typeface="Courier New"/>
                <a:sym typeface="Courier New"/>
              </a:rPr>
              <a:t>  00001010   00001010 (10d) ==  00001010 (10d)</a:t>
            </a:r>
            <a:endParaRPr b="1">
              <a:latin typeface="Courier New"/>
              <a:ea typeface="Courier New"/>
              <a:cs typeface="Courier New"/>
              <a:sym typeface="Courier New"/>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b="1">
                <a:latin typeface="Courier New"/>
                <a:ea typeface="Courier New"/>
                <a:cs typeface="Courier New"/>
                <a:sym typeface="Courier New"/>
              </a:rPr>
              <a:t>+ 00000101  -00000101 (5d)     +11111011 (-5d)</a:t>
            </a:r>
            <a:br>
              <a:rPr b="1">
                <a:latin typeface="Courier New"/>
                <a:ea typeface="Courier New"/>
                <a:cs typeface="Courier New"/>
                <a:sym typeface="Courier New"/>
              </a:rPr>
            </a:br>
            <a:r>
              <a:rPr b="1">
                <a:latin typeface="Courier New"/>
                <a:ea typeface="Courier New"/>
                <a:cs typeface="Courier New"/>
                <a:sym typeface="Courier New"/>
              </a:rPr>
              <a:t>----------  ---------          ---------</a:t>
            </a:r>
            <a:br>
              <a:rPr b="1">
                <a:latin typeface="Courier New"/>
                <a:ea typeface="Courier New"/>
                <a:cs typeface="Courier New"/>
                <a:sym typeface="Courier New"/>
              </a:rPr>
            </a:br>
            <a:r>
              <a:rPr b="1">
                <a:latin typeface="Courier New"/>
                <a:ea typeface="Courier New"/>
                <a:cs typeface="Courier New"/>
                <a:sym typeface="Courier New"/>
              </a:rPr>
              <a:t>  00001111   00000101         1 00000101</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