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lvl1pPr defTabSz="457200">
      <a:defRPr sz="2400">
        <a:latin typeface="Times New Roman"/>
        <a:ea typeface="Times New Roman"/>
        <a:cs typeface="Times New Roman"/>
        <a:sym typeface="Times New Roman"/>
      </a:defRPr>
    </a:lvl1pPr>
    <a:lvl2pPr indent="457200" defTabSz="457200">
      <a:defRPr sz="2400">
        <a:latin typeface="Times New Roman"/>
        <a:ea typeface="Times New Roman"/>
        <a:cs typeface="Times New Roman"/>
        <a:sym typeface="Times New Roman"/>
      </a:defRPr>
    </a:lvl2pPr>
    <a:lvl3pPr indent="914400" defTabSz="457200">
      <a:defRPr sz="2400">
        <a:latin typeface="Times New Roman"/>
        <a:ea typeface="Times New Roman"/>
        <a:cs typeface="Times New Roman"/>
        <a:sym typeface="Times New Roman"/>
      </a:defRPr>
    </a:lvl3pPr>
    <a:lvl4pPr indent="1371600" defTabSz="457200">
      <a:defRPr sz="2400">
        <a:latin typeface="Times New Roman"/>
        <a:ea typeface="Times New Roman"/>
        <a:cs typeface="Times New Roman"/>
        <a:sym typeface="Times New Roman"/>
      </a:defRPr>
    </a:lvl4pPr>
    <a:lvl5pPr indent="1828800" defTabSz="457200">
      <a:defRPr sz="2400">
        <a:latin typeface="Times New Roman"/>
        <a:ea typeface="Times New Roman"/>
        <a:cs typeface="Times New Roman"/>
        <a:sym typeface="Times New Roman"/>
      </a:defRPr>
    </a:lvl5pPr>
    <a:lvl6pPr defTabSz="457200">
      <a:defRPr sz="2400">
        <a:latin typeface="Times New Roman"/>
        <a:ea typeface="Times New Roman"/>
        <a:cs typeface="Times New Roman"/>
        <a:sym typeface="Times New Roman"/>
      </a:defRPr>
    </a:lvl6pPr>
    <a:lvl7pPr defTabSz="457200">
      <a:defRPr sz="2400">
        <a:latin typeface="Times New Roman"/>
        <a:ea typeface="Times New Roman"/>
        <a:cs typeface="Times New Roman"/>
        <a:sym typeface="Times New Roman"/>
      </a:defRPr>
    </a:lvl7pPr>
    <a:lvl8pPr defTabSz="457200">
      <a:defRPr sz="2400">
        <a:latin typeface="Times New Roman"/>
        <a:ea typeface="Times New Roman"/>
        <a:cs typeface="Times New Roman"/>
        <a:sym typeface="Times New Roman"/>
      </a:defRPr>
    </a:lvl8pPr>
    <a:lvl9pPr defTabSz="457200">
      <a:defRPr sz="2400">
        <a:latin typeface="Times New Roman"/>
        <a:ea typeface="Times New Roman"/>
        <a:cs typeface="Times New Roman"/>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CDD"/>
          </a:solidFill>
        </a:fill>
      </a:tcStyle>
    </a:wholeTbl>
    <a:band2H>
      <a:tcTxStyle b="def" i="def"/>
      <a:tcStyle>
        <a:tcBdr/>
        <a:fill>
          <a:solidFill>
            <a:srgbClr val="E6F6E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Row>
  </a:tblStyle>
  <a:tblStyle styleId="{C7B018BB-80A7-4F77-B60F-C8B233D01FF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E6"/>
          </a:solidFill>
        </a:fill>
      </a:tcStyle>
    </a:wholeTbl>
    <a:band2H>
      <a:tcTxStyle b="def" i="def"/>
      <a:tcStyle>
        <a:tcBdr/>
        <a:fill>
          <a:solidFill>
            <a:srgbClr val="E7E7F3"/>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Row>
  </a:tblStyle>
  <a:tblStyle styleId="{CF821DB8-F4EB-4A41-A1BA-3FCAFE7338EE}" styleName="">
    <a:tblBg/>
    <a:wholeTbl>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CC99"/>
          </a:solidFill>
        </a:fill>
      </a:tcStyle>
    </a:firstCol>
    <a:lastRow>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CC99"/>
          </a:solidFill>
        </a:fill>
      </a:tcStyle>
    </a:firstRow>
  </a:tblStyle>
  <a:tblStyle styleId="{33BA23B1-9221-436E-865A-0063620EA4FD}"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lvl="0"/>
          </a:p>
        </p:txBody>
      </p:sp>
      <p:sp>
        <p:nvSpPr>
          <p:cNvPr id="18" name="Shape 18"/>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 Id="rId3" Type="http://schemas.openxmlformats.org/officeDocument/2006/relationships/hyperlink" Target="http://img3.wikia.nocookie.net/__cb20090813201436/starwars/images/1/17/Naga_Sadow_WotC.jpg" TargetMode="Externa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 Id="rId3" Type="http://schemas.openxmlformats.org/officeDocument/2006/relationships/hyperlink" Target="http://www.tropicaltraditions.com/images/organic_applesauce.jpg" TargetMode="Externa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 Id="rId3" Type="http://schemas.openxmlformats.org/officeDocument/2006/relationships/hyperlink" Target="http://i2.kym-cdn.com/photos/images/newsfeed/000/127/137/TrollQuote.JPG" TargetMode="Externa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 Id="rId3" Type="http://schemas.openxmlformats.org/officeDocument/2006/relationships/hyperlink" Target="http://www.myteespot.com/images/Images_d/img_fAauYb.jpg" TargetMode="Externa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 Id="rId3" Type="http://schemas.openxmlformats.org/officeDocument/2006/relationships/hyperlink" Target="http://img3.wikia.nocookie.net/__cb20090813201436/starwars/images/1/17/Naga_Sadow_WotC.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 name="Shape 27"/>
          <p:cNvSpPr/>
          <p:nvPr>
            <p:ph type="sldImg"/>
          </p:nvPr>
        </p:nvSpPr>
        <p:spPr>
          <a:prstGeom prst="rect">
            <a:avLst/>
          </a:prstGeom>
        </p:spPr>
        <p:txBody>
          <a:bodyPr/>
          <a:lstStyle/>
          <a:p>
            <a:pPr lvl="0"/>
          </a:p>
        </p:txBody>
      </p:sp>
      <p:sp>
        <p:nvSpPr>
          <p:cNvPr id="28" name="Shape 28"/>
          <p:cNvSpPr/>
          <p:nvPr>
            <p:ph type="body" sz="quarter" idx="1"/>
          </p:nvPr>
        </p:nvSpPr>
        <p:spPr>
          <a:prstGeom prst="rect">
            <a:avLst/>
          </a:prstGeom>
        </p:spPr>
        <p:txBody>
          <a:bodyPr/>
          <a:lstStyle/>
          <a:p>
            <a:pPr lvl="0">
              <a:defRPr sz="1800"/>
            </a:pPr>
            <a:r>
              <a:rPr sz="2400"/>
              <a:t>Attribution condition: You must indicate that derivative work</a:t>
            </a:r>
            <a:endParaRPr sz="2400"/>
          </a:p>
          <a:p>
            <a:pPr lvl="0">
              <a:defRPr sz="1800"/>
            </a:pPr>
            <a:r>
              <a:rPr sz="2400"/>
              <a:t>"Is derived from Xeno Kovah's ‘Intro x86-64’ class, available at http://OpenSecurityTraining.info/IntroX86-64.html"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lvl="0"/>
          </a:p>
        </p:txBody>
      </p:sp>
      <p:sp>
        <p:nvSpPr>
          <p:cNvPr id="34" name="Shape 34"/>
          <p:cNvSpPr/>
          <p:nvPr>
            <p:ph type="body" sz="quarter" idx="1"/>
          </p:nvPr>
        </p:nvSpPr>
        <p:spPr>
          <a:prstGeom prst="rect">
            <a:avLst/>
          </a:prstGeom>
        </p:spPr>
        <p:txBody>
          <a:bodyPr/>
          <a:lstStyle>
            <a:lvl1pPr>
              <a:defRPr u="sng">
                <a:solidFill>
                  <a:srgbClr val="CCCCFF"/>
                </a:solidFill>
                <a:uFill>
                  <a:solidFill>
                    <a:srgbClr val="CCCCFF"/>
                  </a:solidFill>
                </a:uFill>
                <a:hlinkClick r:id="rId3" invalidUrl="" action="" tgtFrame="" tooltip="" history="1" highlightClick="0" endSnd="0"/>
              </a:defRPr>
            </a:lvl1pPr>
          </a:lstStyle>
          <a:p>
            <a:pPr lvl="0">
              <a:defRPr sz="1800" u="none">
                <a:solidFill>
                  <a:srgbClr val="000000"/>
                </a:solidFill>
                <a:uFillTx/>
              </a:defRPr>
            </a:pPr>
            <a:r>
              <a:rPr sz="2400" u="sng">
                <a:solidFill>
                  <a:srgbClr val="CCCCFF"/>
                </a:solidFill>
                <a:uFill>
                  <a:solidFill>
                    <a:srgbClr val="CCCCFF"/>
                  </a:solidFill>
                </a:uFill>
                <a:hlinkClick r:id="rId3" invalidUrl="" action="" tgtFrame="" tooltip="" history="1" highlightClick="0" endSnd="0"/>
              </a:rPr>
              <a:t>http://img3.wikia.nocookie.net/__cb20090813201436/starwars/images/1/17/Naga_Sadow_WotC.jpg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sldImg"/>
          </p:nvPr>
        </p:nvSpPr>
        <p:spPr>
          <a:prstGeom prst="rect">
            <a:avLst/>
          </a:prstGeom>
        </p:spPr>
        <p:txBody>
          <a:bodyPr/>
          <a:lstStyle/>
          <a:p>
            <a:pPr lvl="0"/>
          </a:p>
        </p:txBody>
      </p:sp>
      <p:sp>
        <p:nvSpPr>
          <p:cNvPr id="43" name="Shape 43"/>
          <p:cNvSpPr/>
          <p:nvPr>
            <p:ph type="body" sz="quarter" idx="1"/>
          </p:nvPr>
        </p:nvSpPr>
        <p:spPr>
          <a:prstGeom prst="rect">
            <a:avLst/>
          </a:prstGeom>
        </p:spPr>
        <p:txBody>
          <a:bodyPr/>
          <a:lstStyle>
            <a:lvl1pPr>
              <a:defRPr u="sng">
                <a:solidFill>
                  <a:srgbClr val="CCCCFF"/>
                </a:solidFill>
                <a:uFill>
                  <a:solidFill>
                    <a:srgbClr val="CCCCFF"/>
                  </a:solidFill>
                </a:uFill>
                <a:hlinkClick r:id="rId3" invalidUrl="" action="" tgtFrame="" tooltip="" history="1" highlightClick="0" endSnd="0"/>
              </a:defRPr>
            </a:lvl1pPr>
          </a:lstStyle>
          <a:p>
            <a:pPr lvl="0">
              <a:defRPr sz="1800" u="none">
                <a:solidFill>
                  <a:srgbClr val="000000"/>
                </a:solidFill>
                <a:uFillTx/>
              </a:defRPr>
            </a:pPr>
            <a:r>
              <a:rPr sz="2400" u="sng">
                <a:solidFill>
                  <a:srgbClr val="CCCCFF"/>
                </a:solidFill>
                <a:uFill>
                  <a:solidFill>
                    <a:srgbClr val="CCCCFF"/>
                  </a:solidFill>
                </a:uFill>
                <a:hlinkClick r:id="rId3" invalidUrl="" action="" tgtFrame="" tooltip="" history="1" highlightClick="0" endSnd="0"/>
              </a:rPr>
              <a:t>http://www.tropicaltraditions.com/images/organic_applesauce.jpg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sldImg"/>
          </p:nvPr>
        </p:nvSpPr>
        <p:spPr>
          <a:prstGeom prst="rect">
            <a:avLst/>
          </a:prstGeom>
        </p:spPr>
        <p:txBody>
          <a:bodyPr/>
          <a:lstStyle/>
          <a:p>
            <a:pPr lvl="0"/>
          </a:p>
        </p:txBody>
      </p:sp>
      <p:sp>
        <p:nvSpPr>
          <p:cNvPr id="49" name="Shape 49"/>
          <p:cNvSpPr/>
          <p:nvPr>
            <p:ph type="body" sz="quarter" idx="1"/>
          </p:nvPr>
        </p:nvSpPr>
        <p:spPr>
          <a:prstGeom prst="rect">
            <a:avLst/>
          </a:prstGeom>
        </p:spPr>
        <p:txBody>
          <a:bodyPr/>
          <a:lstStyle>
            <a:lvl1pPr>
              <a:defRPr u="sng">
                <a:solidFill>
                  <a:srgbClr val="CCCCFF"/>
                </a:solidFill>
                <a:uFill>
                  <a:solidFill>
                    <a:srgbClr val="CCCCFF"/>
                  </a:solidFill>
                </a:uFill>
                <a:hlinkClick r:id="rId3" invalidUrl="" action="" tgtFrame="" tooltip="" history="1" highlightClick="0" endSnd="0"/>
              </a:defRPr>
            </a:lvl1pPr>
          </a:lstStyle>
          <a:p>
            <a:pPr lvl="0">
              <a:defRPr sz="1800" u="none">
                <a:solidFill>
                  <a:srgbClr val="000000"/>
                </a:solidFill>
                <a:uFillTx/>
              </a:defRPr>
            </a:pPr>
            <a:r>
              <a:rPr sz="2400" u="sng">
                <a:solidFill>
                  <a:srgbClr val="CCCCFF"/>
                </a:solidFill>
                <a:uFill>
                  <a:solidFill>
                    <a:srgbClr val="CCCCFF"/>
                  </a:solidFill>
                </a:uFill>
                <a:hlinkClick r:id="rId3" invalidUrl="" action="" tgtFrame="" tooltip="" history="1" highlightClick="0" endSnd="0"/>
              </a:rPr>
              <a:t>http://i2.kym-cdn.com/photos/images/newsfeed/000/127/137/TrollQuote.JPG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sldImg"/>
          </p:nvPr>
        </p:nvSpPr>
        <p:spPr>
          <a:prstGeom prst="rect">
            <a:avLst/>
          </a:prstGeom>
        </p:spPr>
        <p:txBody>
          <a:bodyPr/>
          <a:lstStyle/>
          <a:p>
            <a:pPr lvl="0"/>
          </a:p>
        </p:txBody>
      </p:sp>
      <p:sp>
        <p:nvSpPr>
          <p:cNvPr id="55" name="Shape 55"/>
          <p:cNvSpPr/>
          <p:nvPr>
            <p:ph type="body" sz="quarter" idx="1"/>
          </p:nvPr>
        </p:nvSpPr>
        <p:spPr>
          <a:prstGeom prst="rect">
            <a:avLst/>
          </a:prstGeom>
        </p:spPr>
        <p:txBody>
          <a:bodyPr/>
          <a:lstStyle>
            <a:lvl1pPr>
              <a:defRPr u="sng">
                <a:solidFill>
                  <a:srgbClr val="CCCCFF"/>
                </a:solidFill>
                <a:uFill>
                  <a:solidFill>
                    <a:srgbClr val="CCCCFF"/>
                  </a:solidFill>
                </a:uFill>
                <a:hlinkClick r:id="rId3" invalidUrl="" action="" tgtFrame="" tooltip="" history="1" highlightClick="0" endSnd="0"/>
              </a:defRPr>
            </a:lvl1pPr>
          </a:lstStyle>
          <a:p>
            <a:pPr lvl="0">
              <a:defRPr sz="1800" u="none">
                <a:solidFill>
                  <a:srgbClr val="000000"/>
                </a:solidFill>
                <a:uFillTx/>
              </a:defRPr>
            </a:pPr>
            <a:r>
              <a:rPr sz="2400" u="sng">
                <a:solidFill>
                  <a:srgbClr val="CCCCFF"/>
                </a:solidFill>
                <a:uFill>
                  <a:solidFill>
                    <a:srgbClr val="CCCCFF"/>
                  </a:solidFill>
                </a:uFill>
                <a:hlinkClick r:id="rId3" invalidUrl="" action="" tgtFrame="" tooltip="" history="1" highlightClick="0" endSnd="0"/>
              </a:rPr>
              <a:t>http://www.myteespot.com/images/Images_d/img_fAauYb.jpg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lvl="0"/>
          </a:p>
        </p:txBody>
      </p:sp>
      <p:sp>
        <p:nvSpPr>
          <p:cNvPr id="121" name="Shape 121"/>
          <p:cNvSpPr/>
          <p:nvPr>
            <p:ph type="body" sz="quarter" idx="1"/>
          </p:nvPr>
        </p:nvSpPr>
        <p:spPr>
          <a:prstGeom prst="rect">
            <a:avLst/>
          </a:prstGeom>
        </p:spPr>
        <p:txBody>
          <a:bodyPr/>
          <a:lstStyle>
            <a:lvl1pPr>
              <a:defRPr u="sng">
                <a:solidFill>
                  <a:srgbClr val="CCCCFF"/>
                </a:solidFill>
                <a:uFill>
                  <a:solidFill>
                    <a:srgbClr val="CCCCFF"/>
                  </a:solidFill>
                </a:uFill>
                <a:hlinkClick r:id="rId3" invalidUrl="" action="" tgtFrame="" tooltip="" history="1" highlightClick="0" endSnd="0"/>
              </a:defRPr>
            </a:lvl1pPr>
          </a:lstStyle>
          <a:p>
            <a:pPr lvl="0">
              <a:defRPr sz="1800" u="none">
                <a:solidFill>
                  <a:srgbClr val="000000"/>
                </a:solidFill>
                <a:uFillTx/>
              </a:defRPr>
            </a:pPr>
            <a:r>
              <a:rPr sz="2400" u="sng">
                <a:solidFill>
                  <a:srgbClr val="CCCCFF"/>
                </a:solidFill>
                <a:uFill>
                  <a:solidFill>
                    <a:srgbClr val="CCCCFF"/>
                  </a:solidFill>
                </a:uFill>
                <a:hlinkClick r:id="rId3" invalidUrl="" action="" tgtFrame="" tooltip="" history="1" highlightClick="0" endSnd="0"/>
              </a:rPr>
              <a:t>http://img3.wikia.nocookie.net/__cb20090813201436/starwars/images/1/17/Naga_Sadow_WotC.jpg</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6" name="Shape 6"/>
          <p:cNvSpPr/>
          <p:nvPr>
            <p:ph type="sldNum" sz="quarter" idx="2"/>
          </p:nvPr>
        </p:nvSpPr>
        <p:spPr>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lvl="0"/>
            <a:fld id="{86CB4B4D-7CA3-9044-876B-883B54F8677D}" type="slidenum"/>
          </a:p>
        </p:txBody>
      </p:sp>
      <p:sp>
        <p:nvSpPr>
          <p:cNvPr id="7" name="Shape 7"/>
          <p:cNvSpPr/>
          <p:nvPr>
            <p:ph type="title"/>
          </p:nvPr>
        </p:nvSpPr>
        <p:spPr>
          <a:prstGeom prst="rect">
            <a:avLst/>
          </a:prstGeom>
        </p:spPr>
        <p:txBody>
          <a:bodyPr/>
          <a:lstStyle/>
          <a:p>
            <a:pPr lvl="0">
              <a:defRPr sz="1800"/>
            </a:pPr>
            <a:r>
              <a:rPr sz="4400"/>
              <a:t>Title Text</a:t>
            </a:r>
          </a:p>
        </p:txBody>
      </p:sp>
      <p:sp>
        <p:nvSpPr>
          <p:cNvPr id="8" name="Shape 8"/>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0" name="Shape 10"/>
          <p:cNvSpPr/>
          <p:nvPr>
            <p:ph type="sldNum" sz="quarter" idx="2"/>
          </p:nvPr>
        </p:nvSpPr>
        <p:spPr>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2" name="Shape 12"/>
          <p:cNvSpPr/>
          <p:nvPr>
            <p:ph type="sldNum" sz="quarter" idx="2"/>
          </p:nvPr>
        </p:nvSpPr>
        <p:spPr>
          <a:xfrm>
            <a:off x="7223125" y="6397625"/>
            <a:ext cx="1903413" cy="439229"/>
          </a:xfrm>
          <a:prstGeom prst="rect">
            <a:avLst/>
          </a:prstGeom>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lvl="0"/>
            <a:fld id="{86CB4B4D-7CA3-9044-876B-883B54F8677D}" type="slidenum"/>
          </a:p>
        </p:txBody>
      </p:sp>
      <p:sp>
        <p:nvSpPr>
          <p:cNvPr id="13" name="Shape 13"/>
          <p:cNvSpPr/>
          <p:nvPr>
            <p:ph type="title"/>
          </p:nvPr>
        </p:nvSpPr>
        <p:spPr>
          <a:prstGeom prst="rect">
            <a:avLst/>
          </a:prstGeom>
        </p:spPr>
        <p:txBody>
          <a:bodyPr lIns="0" tIns="0" rIns="0" bIns="0"/>
          <a:lstStyle/>
          <a:p>
            <a:pPr lvl="0">
              <a:defRPr sz="1800"/>
            </a:pPr>
            <a:r>
              <a:rPr sz="4400"/>
              <a:t>Title Text</a:t>
            </a:r>
          </a:p>
        </p:txBody>
      </p:sp>
      <p:sp>
        <p:nvSpPr>
          <p:cNvPr id="14" name="Shape 14"/>
          <p:cNvSpPr/>
          <p:nvPr>
            <p:ph type="body" idx="1"/>
          </p:nvPr>
        </p:nvSpPr>
        <p:spPr>
          <a:prstGeom prst="rect">
            <a:avLst/>
          </a:prstGeom>
        </p:spPr>
        <p:txBody>
          <a:bodyPr lIns="0" tIns="0" rIns="0" bIns="0"/>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6" name="Shape 16"/>
          <p:cNvSpPr/>
          <p:nvPr>
            <p:ph type="sldNum" sz="quarter" idx="2"/>
          </p:nvPr>
        </p:nvSpPr>
        <p:spPr>
          <a:xfrm>
            <a:off x="7223125" y="6397625"/>
            <a:ext cx="1903413" cy="439229"/>
          </a:xfrm>
          <a:prstGeom prst="rect">
            <a:avLst/>
          </a:prstGeom>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248400"/>
            <a:ext cx="1903413" cy="439229"/>
          </a:xfrm>
          <a:prstGeom prst="rect">
            <a:avLst/>
          </a:prstGeom>
          <a:ln w="12700">
            <a:miter lim="400000"/>
          </a:ln>
        </p:spPr>
        <p:txBody>
          <a:bodyPr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latin typeface="Arial"/>
                <a:ea typeface="Arial"/>
                <a:cs typeface="Arial"/>
                <a:sym typeface="Arial"/>
              </a:defRPr>
            </a:lvl1pPr>
          </a:lstStyle>
          <a:p>
            <a:pPr lvl="0"/>
            <a:fld id="{86CB4B4D-7CA3-9044-876B-883B54F8677D}" type="slidenum"/>
          </a:p>
        </p:txBody>
      </p:sp>
      <p:sp>
        <p:nvSpPr>
          <p:cNvPr id="3" name="Shape 3"/>
          <p:cNvSpPr/>
          <p:nvPr>
            <p:ph type="title"/>
          </p:nvPr>
        </p:nvSpPr>
        <p:spPr>
          <a:xfrm>
            <a:off x="685800" y="1844675"/>
            <a:ext cx="7772400" cy="2041525"/>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lstStyle/>
          <a:p>
            <a:pPr lvl="0">
              <a:defRPr sz="1800"/>
            </a:pPr>
            <a:r>
              <a:rPr sz="4400"/>
              <a:t>Title Text</a:t>
            </a:r>
          </a:p>
        </p:txBody>
      </p:sp>
      <p:sp>
        <p:nvSpPr>
          <p:cNvPr id="4" name="Shape 4"/>
          <p:cNvSpPr/>
          <p:nvPr>
            <p:ph type="body" idx="1"/>
          </p:nvPr>
        </p:nvSpPr>
        <p:spPr>
          <a:xfrm>
            <a:off x="1371600" y="3886200"/>
            <a:ext cx="6400800" cy="2971800"/>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transition spd="med" advClick="1"/>
  <p:txStyles>
    <p:titleStyle>
      <a:lvl1pPr algn="ctr" defTabSz="457200">
        <a:defRPr sz="4400">
          <a:latin typeface="Arial"/>
          <a:ea typeface="Arial"/>
          <a:cs typeface="Arial"/>
          <a:sym typeface="Arial"/>
        </a:defRPr>
      </a:lvl1pPr>
      <a:lvl2pPr algn="ctr" defTabSz="457200">
        <a:defRPr sz="4400">
          <a:latin typeface="Arial"/>
          <a:ea typeface="Arial"/>
          <a:cs typeface="Arial"/>
          <a:sym typeface="Arial"/>
        </a:defRPr>
      </a:lvl2pPr>
      <a:lvl3pPr algn="ctr" defTabSz="457200">
        <a:defRPr sz="4400">
          <a:latin typeface="Arial"/>
          <a:ea typeface="Arial"/>
          <a:cs typeface="Arial"/>
          <a:sym typeface="Arial"/>
        </a:defRPr>
      </a:lvl3pPr>
      <a:lvl4pPr algn="ctr" defTabSz="457200">
        <a:defRPr sz="4400">
          <a:latin typeface="Arial"/>
          <a:ea typeface="Arial"/>
          <a:cs typeface="Arial"/>
          <a:sym typeface="Arial"/>
        </a:defRPr>
      </a:lvl4pPr>
      <a:lvl5pPr algn="ctr" defTabSz="457200">
        <a:defRPr sz="4400">
          <a:latin typeface="Arial"/>
          <a:ea typeface="Arial"/>
          <a:cs typeface="Arial"/>
          <a:sym typeface="Arial"/>
        </a:defRPr>
      </a:lvl5pPr>
      <a:lvl6pPr indent="457200" algn="ctr" defTabSz="457200">
        <a:defRPr sz="4400">
          <a:latin typeface="Arial"/>
          <a:ea typeface="Arial"/>
          <a:cs typeface="Arial"/>
          <a:sym typeface="Arial"/>
        </a:defRPr>
      </a:lvl6pPr>
      <a:lvl7pPr indent="914400" algn="ctr" defTabSz="457200">
        <a:defRPr sz="4400">
          <a:latin typeface="Arial"/>
          <a:ea typeface="Arial"/>
          <a:cs typeface="Arial"/>
          <a:sym typeface="Arial"/>
        </a:defRPr>
      </a:lvl7pPr>
      <a:lvl8pPr indent="1371600" algn="ctr" defTabSz="457200">
        <a:defRPr sz="4400">
          <a:latin typeface="Arial"/>
          <a:ea typeface="Arial"/>
          <a:cs typeface="Arial"/>
          <a:sym typeface="Arial"/>
        </a:defRPr>
      </a:lvl8pPr>
      <a:lvl9pPr indent="1828800" algn="ctr" defTabSz="457200">
        <a:defRPr sz="4400">
          <a:latin typeface="Arial"/>
          <a:ea typeface="Arial"/>
          <a:cs typeface="Arial"/>
          <a:sym typeface="Arial"/>
        </a:defRPr>
      </a:lvl9pPr>
    </p:titleStyle>
    <p:bodyStyle>
      <a:lvl1pPr marL="342900" indent="-342900" algn="ctr" defTabSz="457200">
        <a:spcBef>
          <a:spcPts val="800"/>
        </a:spcBef>
        <a:defRPr sz="3200">
          <a:latin typeface="Arial"/>
          <a:ea typeface="Arial"/>
          <a:cs typeface="Arial"/>
          <a:sym typeface="Arial"/>
        </a:defRPr>
      </a:lvl1pPr>
      <a:lvl2pPr marL="342900" indent="114300" algn="ctr" defTabSz="457200">
        <a:spcBef>
          <a:spcPts val="800"/>
        </a:spcBef>
        <a:defRPr sz="3200">
          <a:latin typeface="Arial"/>
          <a:ea typeface="Arial"/>
          <a:cs typeface="Arial"/>
          <a:sym typeface="Arial"/>
        </a:defRPr>
      </a:lvl2pPr>
      <a:lvl3pPr marL="342900" indent="571500" algn="ctr" defTabSz="457200">
        <a:spcBef>
          <a:spcPts val="800"/>
        </a:spcBef>
        <a:defRPr sz="3200">
          <a:latin typeface="Arial"/>
          <a:ea typeface="Arial"/>
          <a:cs typeface="Arial"/>
          <a:sym typeface="Arial"/>
        </a:defRPr>
      </a:lvl3pPr>
      <a:lvl4pPr marL="342900" indent="1028700" algn="ctr" defTabSz="457200">
        <a:spcBef>
          <a:spcPts val="800"/>
        </a:spcBef>
        <a:defRPr sz="3200">
          <a:latin typeface="Arial"/>
          <a:ea typeface="Arial"/>
          <a:cs typeface="Arial"/>
          <a:sym typeface="Arial"/>
        </a:defRPr>
      </a:lvl4pPr>
      <a:lvl5pPr marL="342900" indent="1485900" algn="ctr" defTabSz="457200">
        <a:spcBef>
          <a:spcPts val="800"/>
        </a:spcBef>
        <a:defRPr sz="3200">
          <a:latin typeface="Arial"/>
          <a:ea typeface="Arial"/>
          <a:cs typeface="Arial"/>
          <a:sym typeface="Arial"/>
        </a:defRPr>
      </a:lvl5pPr>
      <a:lvl6pPr marL="342900" indent="1943100" algn="ctr" defTabSz="457200">
        <a:spcBef>
          <a:spcPts val="800"/>
        </a:spcBef>
        <a:defRPr sz="3200">
          <a:latin typeface="Arial"/>
          <a:ea typeface="Arial"/>
          <a:cs typeface="Arial"/>
          <a:sym typeface="Arial"/>
        </a:defRPr>
      </a:lvl6pPr>
      <a:lvl7pPr marL="342900" indent="2400300" algn="ctr" defTabSz="457200">
        <a:spcBef>
          <a:spcPts val="800"/>
        </a:spcBef>
        <a:defRPr sz="3200">
          <a:latin typeface="Arial"/>
          <a:ea typeface="Arial"/>
          <a:cs typeface="Arial"/>
          <a:sym typeface="Arial"/>
        </a:defRPr>
      </a:lvl7pPr>
      <a:lvl8pPr marL="342900" indent="2857500" algn="ctr" defTabSz="457200">
        <a:spcBef>
          <a:spcPts val="800"/>
        </a:spcBef>
        <a:defRPr sz="3200">
          <a:latin typeface="Arial"/>
          <a:ea typeface="Arial"/>
          <a:cs typeface="Arial"/>
          <a:sym typeface="Arial"/>
        </a:defRPr>
      </a:lvl8pPr>
      <a:lvl9pPr marL="342900" indent="3314700" algn="ctr" defTabSz="457200">
        <a:spcBef>
          <a:spcPts val="800"/>
        </a:spcBef>
        <a:defRPr sz="3200">
          <a:latin typeface="Arial"/>
          <a:ea typeface="Arial"/>
          <a:cs typeface="Arial"/>
          <a:sym typeface="Arial"/>
        </a:defRPr>
      </a:lvl9pPr>
    </p:bodyStyle>
    <p:otherStyle>
      <a:lvl1pPr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1pPr>
      <a:lvl2pPr indent="457200"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2pPr>
      <a:lvl3pPr indent="914400"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3pPr>
      <a:lvl4pPr indent="1371600"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4pPr>
      <a:lvl5pPr indent="1828800"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5pPr>
      <a:lvl6pPr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6pPr>
      <a:lvl7pPr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7pPr>
      <a:lvl8pPr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8pPr>
      <a:lvl9pPr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tif"/><Relationship Id="rId4" Type="http://schemas.openxmlformats.org/officeDocument/2006/relationships/image" Target="../media/image1.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ph type="title"/>
          </p:nvPr>
        </p:nvSpPr>
        <p:spPr>
          <a:xfrm>
            <a:off x="685800" y="739775"/>
            <a:ext cx="7772400" cy="2103438"/>
          </a:xfrm>
          <a:prstGeom prst="rect">
            <a:avLst/>
          </a:prstGeom>
        </p:spPr>
        <p:txBody>
          <a:bodyPr lIns="45719" tIns="45719" rIns="45719" bIns="45719">
            <a:normAutofit fontScale="100000" lnSpcReduction="0"/>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lvl="0">
              <a:defRPr sz="1800"/>
            </a:pPr>
            <a:r>
              <a:rPr sz="4400"/>
              <a:t>Introduction to Intel x86-64 Assembly, Architecture, Applications, &amp; Alliteration</a:t>
            </a:r>
          </a:p>
        </p:txBody>
      </p:sp>
      <p:sp>
        <p:nvSpPr>
          <p:cNvPr id="21" name="Shape 21"/>
          <p:cNvSpPr/>
          <p:nvPr/>
        </p:nvSpPr>
        <p:spPr>
          <a:xfrm>
            <a:off x="1371600" y="3886200"/>
            <a:ext cx="6400800" cy="1119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3200">
                <a:latin typeface="Arial"/>
                <a:ea typeface="Arial"/>
                <a:cs typeface="Arial"/>
                <a:sym typeface="Arial"/>
              </a:rPr>
              <a:t>Xeno Kovah – 2014</a:t>
            </a:r>
            <a:endParaRPr sz="3200">
              <a:latin typeface="Arial"/>
              <a:ea typeface="Arial"/>
              <a:cs typeface="Arial"/>
              <a:sym typeface="Arial"/>
            </a:endParaRPr>
          </a:p>
          <a:p>
            <a:pPr lvl="0" algn="ctr">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3200">
                <a:latin typeface="Arial"/>
                <a:ea typeface="Arial"/>
                <a:cs typeface="Arial"/>
                <a:sym typeface="Arial"/>
              </a:rPr>
              <a:t>xkovah at gmail</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nvSpPr>
        <p:spPr>
          <a:xfrm>
            <a:off x="-15905" y="-45596"/>
            <a:ext cx="8407411" cy="76429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400"/>
              <a:t>The stack looks like this at line 17 in lame2() before the memcpy():</a:t>
            </a:r>
            <a:endParaRPr sz="2400"/>
          </a:p>
          <a:p>
            <a:pPr lvl="0">
              <a:defRPr sz="1800"/>
            </a:pPr>
            <a:r>
              <a:rPr sz="2400"/>
              <a:t>addresses look familiar?</a:t>
            </a:r>
          </a:p>
        </p:txBody>
      </p:sp>
      <p:graphicFrame>
        <p:nvGraphicFramePr>
          <p:cNvPr id="73" name="Table 73"/>
          <p:cNvGraphicFramePr/>
          <p:nvPr/>
        </p:nvGraphicFramePr>
        <p:xfrm>
          <a:off x="2310804" y="689960"/>
          <a:ext cx="4949606" cy="617466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455752"/>
                <a:gridCol w="2455752"/>
              </a:tblGrid>
              <a:tr h="564104">
                <a:tc>
                  <a:txBody>
                    <a:bodyPr/>
                    <a:lstStyle/>
                    <a:p>
                      <a:pPr lvl="0">
                        <a:tabLst/>
                        <a:defRPr b="0" i="0" sz="1800"/>
                      </a:pPr>
                      <a:r>
                        <a:rPr sz="1650">
                          <a:latin typeface="Consolas"/>
                          <a:ea typeface="Consolas"/>
                          <a:cs typeface="Consolas"/>
                          <a:sym typeface="Consolas"/>
                        </a:rPr>
                        <a:t>00000000`0012FE80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200">
                          <a:latin typeface="Arial"/>
                          <a:ea typeface="Arial"/>
                          <a:cs typeface="Arial"/>
                        </a:rPr>
                        <a:t>arg1 = ecx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564104">
                <a:tc>
                  <a:txBody>
                    <a:bodyPr/>
                    <a:lstStyle/>
                    <a:p>
                      <a:pPr lvl="0">
                        <a:tabLst/>
                        <a:defRPr b="0" i="0" sz="1800"/>
                      </a:pPr>
                      <a:r>
                        <a:rPr sz="1650">
                          <a:latin typeface="Consolas"/>
                          <a:ea typeface="Consolas"/>
                          <a:cs typeface="Consolas"/>
                          <a:sym typeface="Consolas"/>
                        </a:rPr>
                        <a:t>00000000`0012FE78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nSpc>
                          <a:spcPct val="93000"/>
                        </a:lnSpc>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1650">
                          <a:latin typeface="Consolas"/>
                          <a:ea typeface="Consolas"/>
                          <a:cs typeface="Consolas"/>
                          <a:sym typeface="Consolas"/>
                        </a:rPr>
                        <a:t>return address = </a:t>
                      </a:r>
                      <a:r>
                        <a:rPr sz="1650" u="sng">
                          <a:solidFill>
                            <a:srgbClr val="408000"/>
                          </a:solidFill>
                          <a:latin typeface="Consolas"/>
                          <a:ea typeface="Consolas"/>
                          <a:cs typeface="Consolas"/>
                          <a:sym typeface="Consolas"/>
                        </a:rPr>
                        <a:t>00000001400010f0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00000000`0012FE70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latin typeface="Arial"/>
                          <a:ea typeface="Arial"/>
                          <a:cs typeface="Arial"/>
                        </a:rPr>
                        <a:t>undef</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739800">
                <a:tc>
                  <a:txBody>
                    <a:bodyPr/>
                    <a:lstStyle/>
                    <a:p>
                      <a:pPr lvl="0">
                        <a:tabLst/>
                        <a:defRPr b="0" i="0" sz="1800"/>
                      </a:pPr>
                      <a:r>
                        <a:rPr sz="1650">
                          <a:latin typeface="Consolas"/>
                          <a:ea typeface="Consolas"/>
                          <a:cs typeface="Consolas"/>
                          <a:sym typeface="Consolas"/>
                        </a:rPr>
                        <a:t>00000000`0012FE68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latin typeface="Arial"/>
                          <a:ea typeface="Arial"/>
                          <a:cs typeface="Arial"/>
                        </a:rPr>
                        <a:t>array2[3] = “undef”</a:t>
                      </a:r>
                      <a:endParaRPr>
                        <a:latin typeface="Arial"/>
                        <a:ea typeface="Arial"/>
                        <a:cs typeface="Arial"/>
                      </a:endParaRPr>
                    </a:p>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1700">
                          <a:latin typeface="Arial"/>
                          <a:ea typeface="Arial"/>
                          <a:cs typeface="Arial"/>
                        </a:rPr>
                        <a:t>but still actually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739800">
                <a:tc>
                  <a:txBody>
                    <a:bodyPr/>
                    <a:lstStyle/>
                    <a:p>
                      <a:pPr lvl="0">
                        <a:tabLst/>
                        <a:defRPr b="0" i="0" sz="1800"/>
                      </a:pPr>
                      <a:r>
                        <a:rPr sz="1650">
                          <a:latin typeface="Consolas"/>
                          <a:ea typeface="Consolas"/>
                          <a:cs typeface="Consolas"/>
                          <a:sym typeface="Consolas"/>
                        </a:rPr>
                        <a:t>00000000`0012FE60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latin typeface="Arial"/>
                          <a:ea typeface="Arial"/>
                          <a:cs typeface="Arial"/>
                        </a:rPr>
                        <a:t>array2[2] = “undef”</a:t>
                      </a:r>
                      <a:endParaRPr>
                        <a:latin typeface="Arial"/>
                        <a:ea typeface="Arial"/>
                        <a:cs typeface="Arial"/>
                      </a:endParaRPr>
                    </a:p>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1700">
                          <a:latin typeface="Arial"/>
                          <a:ea typeface="Arial"/>
                          <a:cs typeface="Arial"/>
                        </a:rPr>
                        <a:t>but still actually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739800">
                <a:tc>
                  <a:txBody>
                    <a:bodyPr/>
                    <a:lstStyle/>
                    <a:p>
                      <a:pPr lvl="0">
                        <a:tabLst/>
                        <a:defRPr b="0" i="0" sz="1800"/>
                      </a:pPr>
                      <a:r>
                        <a:rPr sz="1650">
                          <a:latin typeface="Consolas"/>
                          <a:ea typeface="Consolas"/>
                          <a:cs typeface="Consolas"/>
                          <a:sym typeface="Consolas"/>
                        </a:rPr>
                        <a:t>00000000`0012FE58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latin typeface="Arial"/>
                          <a:ea typeface="Arial"/>
                          <a:cs typeface="Arial"/>
                        </a:rPr>
                        <a:t>array2[1] = “undef”</a:t>
                      </a:r>
                      <a:endParaRPr>
                        <a:latin typeface="Arial"/>
                        <a:ea typeface="Arial"/>
                        <a:cs typeface="Arial"/>
                      </a:endParaRPr>
                    </a:p>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1700">
                          <a:latin typeface="Arial"/>
                          <a:ea typeface="Arial"/>
                          <a:cs typeface="Arial"/>
                        </a:rPr>
                        <a:t>but still actually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739800">
                <a:tc>
                  <a:txBody>
                    <a:bodyPr/>
                    <a:lstStyle/>
                    <a:p>
                      <a:pPr lvl="0">
                        <a:tabLst/>
                        <a:defRPr b="0" i="0" sz="1800"/>
                      </a:pPr>
                      <a:r>
                        <a:rPr sz="1650">
                          <a:latin typeface="Consolas"/>
                          <a:ea typeface="Consolas"/>
                          <a:cs typeface="Consolas"/>
                          <a:sym typeface="Consolas"/>
                        </a:rPr>
                        <a:t>00000000`0012FE50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latin typeface="Arial"/>
                          <a:ea typeface="Arial"/>
                          <a:cs typeface="Arial"/>
                        </a:rPr>
                        <a:t>array2[0] = “undef”</a:t>
                      </a:r>
                      <a:endParaRPr>
                        <a:latin typeface="Arial"/>
                        <a:ea typeface="Arial"/>
                        <a:cs typeface="Arial"/>
                      </a:endParaRPr>
                    </a:p>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1700">
                          <a:latin typeface="Arial"/>
                          <a:ea typeface="Arial"/>
                          <a:cs typeface="Arial"/>
                        </a:rPr>
                        <a:t>but still actually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390921">
                <a:tc>
                  <a:txBody>
                    <a:bodyPr/>
                    <a:lstStyle/>
                    <a:p>
                      <a:pPr lvl="0">
                        <a:tabLst/>
                        <a:defRPr b="0" i="0" sz="1800"/>
                      </a:pPr>
                      <a:r>
                        <a:rPr sz="1650">
                          <a:latin typeface="Consolas"/>
                          <a:ea typeface="Consolas"/>
                          <a:cs typeface="Consolas"/>
                          <a:sym typeface="Consolas"/>
                        </a:rPr>
                        <a:t>00000000`0012FE48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latin typeface="Arial"/>
                          <a:ea typeface="Arial"/>
                          <a:cs typeface="Arial"/>
                        </a:rPr>
                        <a:t>array1[3]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390921">
                <a:tc>
                  <a:txBody>
                    <a:bodyPr/>
                    <a:lstStyle/>
                    <a:p>
                      <a:pPr lvl="0">
                        <a:tabLst/>
                        <a:defRPr b="0" i="0" sz="1800"/>
                      </a:pPr>
                      <a:r>
                        <a:rPr sz="1650">
                          <a:latin typeface="Consolas"/>
                          <a:ea typeface="Consolas"/>
                          <a:cs typeface="Consolas"/>
                          <a:sym typeface="Consolas"/>
                        </a:rPr>
                        <a:t>00000000`0012FE40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latin typeface="Arial"/>
                          <a:ea typeface="Arial"/>
                          <a:cs typeface="Arial"/>
                        </a:rPr>
                        <a:t>array1[2]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390921">
                <a:tc>
                  <a:txBody>
                    <a:bodyPr/>
                    <a:lstStyle/>
                    <a:p>
                      <a:pPr lvl="0">
                        <a:tabLst/>
                        <a:defRPr b="0" i="0" sz="1800"/>
                      </a:pPr>
                      <a:r>
                        <a:rPr sz="1650">
                          <a:latin typeface="Consolas"/>
                          <a:ea typeface="Consolas"/>
                          <a:cs typeface="Consolas"/>
                          <a:sym typeface="Consolas"/>
                        </a:rPr>
                        <a:t>00000000`0012FE38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latin typeface="Arial"/>
                          <a:ea typeface="Arial"/>
                          <a:cs typeface="Arial"/>
                        </a:rPr>
                        <a:t>array1[1]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390921">
                <a:tc>
                  <a:txBody>
                    <a:bodyPr/>
                    <a:lstStyle/>
                    <a:p>
                      <a:pPr lvl="0">
                        <a:tabLst/>
                        <a:defRPr b="0" i="0" sz="1800"/>
                      </a:pPr>
                      <a:r>
                        <a:rPr sz="1650">
                          <a:latin typeface="Consolas"/>
                          <a:ea typeface="Consolas"/>
                          <a:cs typeface="Consolas"/>
                          <a:sym typeface="Consolas"/>
                        </a:rPr>
                        <a:t>00000000`0012FE30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latin typeface="Arial"/>
                          <a:ea typeface="Arial"/>
                          <a:cs typeface="Arial"/>
                        </a:rPr>
                        <a:t>array1[0]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bl>
          </a:graphicData>
        </a:graphic>
      </p:graphicFrame>
      <p:sp>
        <p:nvSpPr>
          <p:cNvPr id="74" name="Shape 74"/>
          <p:cNvSpPr/>
          <p:nvPr/>
        </p:nvSpPr>
        <p:spPr>
          <a:xfrm>
            <a:off x="363689" y="6436005"/>
            <a:ext cx="1388753" cy="389676"/>
          </a:xfrm>
          <a:prstGeom prst="rect">
            <a:avLst/>
          </a:prstGeom>
          <a:ln w="12700">
            <a:miter lim="400000"/>
          </a:ln>
          <a:extLst>
            <a:ext uri="{C572A759-6A51-4108-AA02-DFA0A04FC94B}">
              <ma14:wrappingTextBoxFlag xmlns:ma14="http://schemas.microsoft.com/office/mac/drawingml/2011/main" val="1"/>
            </a:ext>
          </a:extLst>
        </p:spPr>
        <p:txBody>
          <a:bodyPr wrap="none"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FF0000"/>
                </a:solidFill>
                <a:latin typeface="Arial"/>
                <a:ea typeface="Arial"/>
                <a:cs typeface="Arial"/>
                <a:sym typeface="Arial"/>
              </a:defRPr>
            </a:lvl1pPr>
          </a:lstStyle>
          <a:p>
            <a:pPr lvl="0">
              <a:defRPr sz="1800">
                <a:solidFill>
                  <a:srgbClr val="000000"/>
                </a:solidFill>
              </a:defRPr>
            </a:pPr>
            <a:r>
              <a:rPr sz="2100">
                <a:solidFill>
                  <a:srgbClr val="FF0000"/>
                </a:solidFill>
              </a:rPr>
              <a:t>RSP+0x20</a:t>
            </a:r>
          </a:p>
        </p:txBody>
      </p:sp>
      <p:sp>
        <p:nvSpPr>
          <p:cNvPr id="75" name="Shape 75"/>
          <p:cNvSpPr/>
          <p:nvPr/>
        </p:nvSpPr>
        <p:spPr>
          <a:xfrm>
            <a:off x="1829036" y="6630843"/>
            <a:ext cx="405174" cy="1"/>
          </a:xfrm>
          <a:prstGeom prst="line">
            <a:avLst/>
          </a:prstGeom>
          <a:ln w="38160">
            <a:solidFill>
              <a:srgbClr val="FF0000"/>
            </a:solidFill>
            <a:miter/>
            <a:tailEnd type="triangle"/>
          </a:ln>
        </p:spPr>
        <p:txBody>
          <a:bodyPr lIns="0" tIns="0" rIns="0" bIns="0"/>
          <a:lstStyle/>
          <a:p>
            <a:pPr lvl="0">
              <a:defRPr sz="1200">
                <a:latin typeface="+mn-lt"/>
                <a:ea typeface="+mn-ea"/>
                <a:cs typeface="+mn-cs"/>
                <a:sym typeface="Helvetica"/>
              </a:defRPr>
            </a:pP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nvSpPr>
        <p:spPr>
          <a:xfrm>
            <a:off x="-15905" y="-45596"/>
            <a:ext cx="8407411" cy="76429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400"/>
              <a:t>The stack looks like this at line 17 in lame2() before the memcpy():</a:t>
            </a:r>
            <a:endParaRPr sz="2400"/>
          </a:p>
          <a:p>
            <a:pPr lvl="0">
              <a:defRPr sz="1800"/>
            </a:pPr>
            <a:r>
              <a:rPr sz="2400"/>
              <a:t>addresses look familiar?</a:t>
            </a:r>
          </a:p>
        </p:txBody>
      </p:sp>
      <p:graphicFrame>
        <p:nvGraphicFramePr>
          <p:cNvPr id="78" name="Table 78"/>
          <p:cNvGraphicFramePr/>
          <p:nvPr/>
        </p:nvGraphicFramePr>
        <p:xfrm>
          <a:off x="2310804" y="689960"/>
          <a:ext cx="4949606" cy="617466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455752"/>
                <a:gridCol w="2455752"/>
              </a:tblGrid>
              <a:tr h="564104">
                <a:tc>
                  <a:txBody>
                    <a:bodyPr/>
                    <a:lstStyle/>
                    <a:p>
                      <a:pPr lvl="0">
                        <a:tabLst/>
                        <a:defRPr b="0" i="0" sz="1800"/>
                      </a:pPr>
                      <a:r>
                        <a:rPr sz="1650">
                          <a:latin typeface="Consolas"/>
                          <a:ea typeface="Consolas"/>
                          <a:cs typeface="Consolas"/>
                          <a:sym typeface="Consolas"/>
                        </a:rPr>
                        <a:t>00000000`0012FE80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200">
                          <a:latin typeface="Arial"/>
                          <a:ea typeface="Arial"/>
                          <a:cs typeface="Arial"/>
                        </a:rPr>
                        <a:t>arg1 = ecx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564104">
                <a:tc>
                  <a:txBody>
                    <a:bodyPr/>
                    <a:lstStyle/>
                    <a:p>
                      <a:pPr lvl="0">
                        <a:tabLst/>
                        <a:defRPr b="0" i="0" sz="1800"/>
                      </a:pPr>
                      <a:r>
                        <a:rPr sz="1650">
                          <a:latin typeface="Consolas"/>
                          <a:ea typeface="Consolas"/>
                          <a:cs typeface="Consolas"/>
                          <a:sym typeface="Consolas"/>
                        </a:rPr>
                        <a:t>00000000`0012FE78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nSpc>
                          <a:spcPct val="93000"/>
                        </a:lnSpc>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1650">
                          <a:solidFill>
                            <a:srgbClr val="FF2600"/>
                          </a:solidFill>
                          <a:latin typeface="Consolas"/>
                          <a:ea typeface="Consolas"/>
                          <a:cs typeface="Consolas"/>
                          <a:sym typeface="Consolas"/>
                        </a:rPr>
                        <a:t>return address = </a:t>
                      </a:r>
                      <a:r>
                        <a:rPr b="1" i="1" sz="1650" u="sng">
                          <a:solidFill>
                            <a:srgbClr val="FF2600"/>
                          </a:solidFill>
                          <a:latin typeface="Consolas"/>
                          <a:ea typeface="Consolas"/>
                          <a:cs typeface="Consolas"/>
                          <a:sym typeface="Consolas"/>
                        </a:rPr>
                        <a:t>value! WINNER!</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00000000`0012FE70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solidFill>
                            <a:srgbClr val="FF2600"/>
                          </a:solidFill>
                          <a:latin typeface="Arial"/>
                          <a:ea typeface="Arial"/>
                          <a:cs typeface="Arial"/>
                        </a:rPr>
                        <a:t>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739800">
                <a:tc>
                  <a:txBody>
                    <a:bodyPr/>
                    <a:lstStyle/>
                    <a:p>
                      <a:pPr lvl="0">
                        <a:tabLst/>
                        <a:defRPr b="0" i="0" sz="1800"/>
                      </a:pPr>
                      <a:r>
                        <a:rPr sz="1650">
                          <a:latin typeface="Consolas"/>
                          <a:ea typeface="Consolas"/>
                          <a:cs typeface="Consolas"/>
                          <a:sym typeface="Consolas"/>
                        </a:rPr>
                        <a:t>00000000`0012FE68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solidFill>
                            <a:srgbClr val="FF2600"/>
                          </a:solidFill>
                          <a:latin typeface="Arial"/>
                          <a:ea typeface="Arial"/>
                          <a:cs typeface="Arial"/>
                        </a:rPr>
                        <a:t>array1[3]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739800">
                <a:tc>
                  <a:txBody>
                    <a:bodyPr/>
                    <a:lstStyle/>
                    <a:p>
                      <a:pPr lvl="0">
                        <a:tabLst/>
                        <a:defRPr b="0" i="0" sz="1800"/>
                      </a:pPr>
                      <a:r>
                        <a:rPr sz="1650">
                          <a:latin typeface="Consolas"/>
                          <a:ea typeface="Consolas"/>
                          <a:cs typeface="Consolas"/>
                          <a:sym typeface="Consolas"/>
                        </a:rPr>
                        <a:t>00000000`0012FE60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solidFill>
                            <a:srgbClr val="FF2600"/>
                          </a:solidFill>
                          <a:latin typeface="Arial"/>
                          <a:ea typeface="Arial"/>
                          <a:cs typeface="Arial"/>
                        </a:rPr>
                        <a:t>array1[2]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739800">
                <a:tc>
                  <a:txBody>
                    <a:bodyPr/>
                    <a:lstStyle/>
                    <a:p>
                      <a:pPr lvl="0">
                        <a:tabLst/>
                        <a:defRPr b="0" i="0" sz="1800"/>
                      </a:pPr>
                      <a:r>
                        <a:rPr sz="1650">
                          <a:latin typeface="Consolas"/>
                          <a:ea typeface="Consolas"/>
                          <a:cs typeface="Consolas"/>
                          <a:sym typeface="Consolas"/>
                        </a:rPr>
                        <a:t>00000000`0012FE58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solidFill>
                            <a:srgbClr val="FF2600"/>
                          </a:solidFill>
                          <a:latin typeface="Arial"/>
                          <a:ea typeface="Arial"/>
                          <a:cs typeface="Arial"/>
                        </a:rPr>
                        <a:t>array1[1]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739800">
                <a:tc>
                  <a:txBody>
                    <a:bodyPr/>
                    <a:lstStyle/>
                    <a:p>
                      <a:pPr lvl="0">
                        <a:tabLst/>
                        <a:defRPr b="0" i="0" sz="1800"/>
                      </a:pPr>
                      <a:r>
                        <a:rPr sz="1650">
                          <a:latin typeface="Consolas"/>
                          <a:ea typeface="Consolas"/>
                          <a:cs typeface="Consolas"/>
                          <a:sym typeface="Consolas"/>
                        </a:rPr>
                        <a:t>00000000`0012FE50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solidFill>
                            <a:srgbClr val="FF2600"/>
                          </a:solidFill>
                          <a:latin typeface="Arial"/>
                          <a:ea typeface="Arial"/>
                          <a:cs typeface="Arial"/>
                        </a:rPr>
                        <a:t>array1[0]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390921">
                <a:tc>
                  <a:txBody>
                    <a:bodyPr/>
                    <a:lstStyle/>
                    <a:p>
                      <a:pPr lvl="0">
                        <a:tabLst/>
                        <a:defRPr b="0" i="0" sz="1800"/>
                      </a:pPr>
                      <a:r>
                        <a:rPr sz="1650">
                          <a:latin typeface="Consolas"/>
                          <a:ea typeface="Consolas"/>
                          <a:cs typeface="Consolas"/>
                          <a:sym typeface="Consolas"/>
                        </a:rPr>
                        <a:t>00000000`0012FE48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latin typeface="Arial"/>
                          <a:ea typeface="Arial"/>
                          <a:cs typeface="Arial"/>
                        </a:rPr>
                        <a:t>array1[3]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390921">
                <a:tc>
                  <a:txBody>
                    <a:bodyPr/>
                    <a:lstStyle/>
                    <a:p>
                      <a:pPr lvl="0">
                        <a:tabLst/>
                        <a:defRPr b="0" i="0" sz="1800"/>
                      </a:pPr>
                      <a:r>
                        <a:rPr sz="1650">
                          <a:latin typeface="Consolas"/>
                          <a:ea typeface="Consolas"/>
                          <a:cs typeface="Consolas"/>
                          <a:sym typeface="Consolas"/>
                        </a:rPr>
                        <a:t>00000000`0012FE40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latin typeface="Arial"/>
                          <a:ea typeface="Arial"/>
                          <a:cs typeface="Arial"/>
                        </a:rPr>
                        <a:t>array1[2]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390921">
                <a:tc>
                  <a:txBody>
                    <a:bodyPr/>
                    <a:lstStyle/>
                    <a:p>
                      <a:pPr lvl="0">
                        <a:tabLst/>
                        <a:defRPr b="0" i="0" sz="1800"/>
                      </a:pPr>
                      <a:r>
                        <a:rPr sz="1650">
                          <a:latin typeface="Consolas"/>
                          <a:ea typeface="Consolas"/>
                          <a:cs typeface="Consolas"/>
                          <a:sym typeface="Consolas"/>
                        </a:rPr>
                        <a:t>00000000`0012FE38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latin typeface="Arial"/>
                          <a:ea typeface="Arial"/>
                          <a:cs typeface="Arial"/>
                        </a:rPr>
                        <a:t>array1[1]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390921">
                <a:tc>
                  <a:txBody>
                    <a:bodyPr/>
                    <a:lstStyle/>
                    <a:p>
                      <a:pPr lvl="0">
                        <a:tabLst/>
                        <a:defRPr b="0" i="0" sz="1800"/>
                      </a:pPr>
                      <a:r>
                        <a:rPr sz="1650">
                          <a:latin typeface="Consolas"/>
                          <a:ea typeface="Consolas"/>
                          <a:cs typeface="Consolas"/>
                          <a:sym typeface="Consolas"/>
                        </a:rPr>
                        <a:t>00000000`0012FE30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a:latin typeface="Arial"/>
                          <a:ea typeface="Arial"/>
                          <a:cs typeface="Arial"/>
                        </a:rPr>
                        <a:t>array1[0]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bl>
          </a:graphicData>
        </a:graphic>
      </p:graphicFrame>
      <p:sp>
        <p:nvSpPr>
          <p:cNvPr id="79" name="Shape 79"/>
          <p:cNvSpPr/>
          <p:nvPr/>
        </p:nvSpPr>
        <p:spPr>
          <a:xfrm>
            <a:off x="363689" y="6436005"/>
            <a:ext cx="1388753" cy="389676"/>
          </a:xfrm>
          <a:prstGeom prst="rect">
            <a:avLst/>
          </a:prstGeom>
          <a:ln w="12700">
            <a:miter lim="400000"/>
          </a:ln>
          <a:extLst>
            <a:ext uri="{C572A759-6A51-4108-AA02-DFA0A04FC94B}">
              <ma14:wrappingTextBoxFlag xmlns:ma14="http://schemas.microsoft.com/office/mac/drawingml/2011/main" val="1"/>
            </a:ext>
          </a:extLst>
        </p:spPr>
        <p:txBody>
          <a:bodyPr wrap="none"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FF0000"/>
                </a:solidFill>
                <a:latin typeface="Arial"/>
                <a:ea typeface="Arial"/>
                <a:cs typeface="Arial"/>
                <a:sym typeface="Arial"/>
              </a:defRPr>
            </a:lvl1pPr>
          </a:lstStyle>
          <a:p>
            <a:pPr lvl="0">
              <a:defRPr sz="1800">
                <a:solidFill>
                  <a:srgbClr val="000000"/>
                </a:solidFill>
              </a:defRPr>
            </a:pPr>
            <a:r>
              <a:rPr sz="2100">
                <a:solidFill>
                  <a:srgbClr val="FF0000"/>
                </a:solidFill>
              </a:rPr>
              <a:t>RSP+0x20</a:t>
            </a:r>
          </a:p>
        </p:txBody>
      </p:sp>
      <p:sp>
        <p:nvSpPr>
          <p:cNvPr id="80" name="Shape 80"/>
          <p:cNvSpPr/>
          <p:nvPr/>
        </p:nvSpPr>
        <p:spPr>
          <a:xfrm>
            <a:off x="1829036" y="6630843"/>
            <a:ext cx="405174" cy="1"/>
          </a:xfrm>
          <a:prstGeom prst="line">
            <a:avLst/>
          </a:prstGeom>
          <a:ln w="38160">
            <a:solidFill>
              <a:srgbClr val="FF0000"/>
            </a:solidFill>
            <a:miter/>
            <a:tailEnd type="triangle"/>
          </a:ln>
        </p:spPr>
        <p:txBody>
          <a:bodyPr lIns="0" tIns="0" rIns="0" bIns="0"/>
          <a:lstStyle/>
          <a:p>
            <a:pPr lvl="0">
              <a:defRPr sz="1200">
                <a:latin typeface="+mn-lt"/>
                <a:ea typeface="+mn-ea"/>
                <a:cs typeface="+mn-cs"/>
                <a:sym typeface="Helvetica"/>
              </a:defRPr>
            </a:pPr>
          </a:p>
        </p:txBody>
      </p:sp>
      <p:sp>
        <p:nvSpPr>
          <p:cNvPr id="81" name="Shape 81"/>
          <p:cNvSpPr/>
          <p:nvPr/>
        </p:nvSpPr>
        <p:spPr>
          <a:xfrm>
            <a:off x="7061678" y="835620"/>
            <a:ext cx="2061370" cy="25078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24" y="0"/>
                </a:moveTo>
                <a:cubicBezTo>
                  <a:pt x="2349" y="0"/>
                  <a:pt x="1963" y="317"/>
                  <a:pt x="1963" y="708"/>
                </a:cubicBezTo>
                <a:lnTo>
                  <a:pt x="1963" y="4898"/>
                </a:lnTo>
                <a:lnTo>
                  <a:pt x="0" y="6314"/>
                </a:lnTo>
                <a:lnTo>
                  <a:pt x="1963" y="7725"/>
                </a:lnTo>
                <a:lnTo>
                  <a:pt x="1963" y="20892"/>
                </a:lnTo>
                <a:cubicBezTo>
                  <a:pt x="1963" y="21283"/>
                  <a:pt x="2349" y="21600"/>
                  <a:pt x="2824" y="21600"/>
                </a:cubicBezTo>
                <a:lnTo>
                  <a:pt x="20739" y="21600"/>
                </a:lnTo>
                <a:cubicBezTo>
                  <a:pt x="21214" y="21600"/>
                  <a:pt x="21600" y="21283"/>
                  <a:pt x="21600" y="20892"/>
                </a:cubicBezTo>
                <a:lnTo>
                  <a:pt x="21600" y="708"/>
                </a:lnTo>
                <a:cubicBezTo>
                  <a:pt x="21600" y="317"/>
                  <a:pt x="21214" y="0"/>
                  <a:pt x="20739" y="0"/>
                </a:cubicBezTo>
                <a:lnTo>
                  <a:pt x="2824" y="0"/>
                </a:lnTo>
                <a:close/>
              </a:path>
            </a:pathLst>
          </a:custGeom>
          <a:solidFill>
            <a:srgbClr val="FFFFFF"/>
          </a:solidFill>
          <a:ln w="25400">
            <a:solidFill>
              <a:srgbClr val="00CC99"/>
            </a:solidFill>
          </a:ln>
          <a:extLst>
            <a:ext uri="{C572A759-6A51-4108-AA02-DFA0A04FC94B}">
              <ma14:wrappingTextBoxFlag xmlns:ma14="http://schemas.microsoft.com/office/mac/drawingml/2011/main" val="1"/>
            </a:ext>
          </a:extLst>
        </p:spPr>
        <p:txBody>
          <a:bodyPr lIns="0" tIns="0" rIns="0" bIns="0"/>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700">
                <a:latin typeface="Arial"/>
                <a:ea typeface="Arial"/>
                <a:cs typeface="Arial"/>
                <a:sym typeface="Arial"/>
              </a:defRPr>
            </a:lvl1pPr>
          </a:lstStyle>
          <a:p>
            <a:pPr lvl="0">
              <a:defRPr sz="1800"/>
            </a:pPr>
            <a:r>
              <a:rPr sz="1700"/>
              <a:t>So set the size to 6 QWORDs to copy, and set the value to the address of AwesomeSauce() and collect your winner winner chicken dinner!</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nvSpPr>
        <p:spPr>
          <a:xfrm>
            <a:off x="685800" y="50952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Exploit mitigations</a:t>
            </a:r>
          </a:p>
        </p:txBody>
      </p:sp>
      <p:sp>
        <p:nvSpPr>
          <p:cNvPr id="84" name="Shape 84"/>
          <p:cNvSpPr/>
          <p:nvPr/>
        </p:nvSpPr>
        <p:spPr>
          <a:xfrm>
            <a:off x="685800" y="1397000"/>
            <a:ext cx="7772400" cy="51559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98197" indent="-398197">
              <a:lnSpc>
                <a:spcPct val="90000"/>
              </a:lnSpc>
              <a:spcBef>
                <a:spcPts val="7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800">
                <a:latin typeface="Arial"/>
                <a:ea typeface="Arial"/>
                <a:cs typeface="Arial"/>
                <a:sym typeface="Arial"/>
              </a:rPr>
              <a:t>This is a good example of how MS’s compiler has exploit mitigations baked in.</a:t>
            </a:r>
            <a:endParaRPr sz="2800">
              <a:latin typeface="Arial"/>
              <a:ea typeface="Arial"/>
              <a:cs typeface="Arial"/>
              <a:sym typeface="Arial"/>
            </a:endParaRPr>
          </a:p>
          <a:p>
            <a:pPr lvl="0" marL="398197" indent="-398197">
              <a:lnSpc>
                <a:spcPct val="90000"/>
              </a:lnSpc>
              <a:spcBef>
                <a:spcPts val="7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800">
                <a:latin typeface="Arial"/>
                <a:ea typeface="Arial"/>
                <a:cs typeface="Arial"/>
                <a:sym typeface="Arial"/>
              </a:rPr>
              <a:t>I was trying to just take my old, simple, and explicitly exploitable piece of code and port it to x86-64.</a:t>
            </a:r>
            <a:endParaRPr sz="2800">
              <a:latin typeface="Arial"/>
              <a:ea typeface="Arial"/>
              <a:cs typeface="Arial"/>
              <a:sym typeface="Arial"/>
            </a:endParaRPr>
          </a:p>
          <a:p>
            <a:pPr lvl="0" marL="398197" indent="-398197">
              <a:lnSpc>
                <a:spcPct val="90000"/>
              </a:lnSpc>
              <a:spcBef>
                <a:spcPts val="7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800">
                <a:latin typeface="Arial"/>
                <a:ea typeface="Arial"/>
                <a:cs typeface="Arial"/>
                <a:sym typeface="Arial"/>
              </a:rPr>
              <a:t>But when I would put my buffers so that the big one would overwrite the small one, it placed the big buffer next to the stack pointer.</a:t>
            </a:r>
            <a:endParaRPr sz="2800">
              <a:latin typeface="Arial"/>
              <a:ea typeface="Arial"/>
              <a:cs typeface="Arial"/>
              <a:sym typeface="Arial"/>
            </a:endParaRPr>
          </a:p>
          <a:p>
            <a:pPr lvl="0" marL="398197" indent="-398197">
              <a:lnSpc>
                <a:spcPct val="90000"/>
              </a:lnSpc>
              <a:spcBef>
                <a:spcPts val="7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800">
                <a:latin typeface="Arial"/>
                <a:ea typeface="Arial"/>
                <a:cs typeface="Arial"/>
                <a:sym typeface="Arial"/>
              </a:rPr>
              <a:t>This is smart since presumably writes will tend to be from the small to the big. But even if it’s from the big to the small, it still won’t naturally overflow into the stack pointer with contents from the buffer</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nvSpPr>
        <p:spPr>
          <a:xfrm>
            <a:off x="7696151" y="5036898"/>
            <a:ext cx="1285876" cy="941482"/>
          </a:xfrm>
          <a:prstGeom prst="rect">
            <a:avLst/>
          </a:prstGeom>
          <a:gradFill>
            <a:gsLst>
              <a:gs pos="0">
                <a:srgbClr val="BABABA"/>
              </a:gs>
              <a:gs pos="35000">
                <a:srgbClr val="CFCFCF"/>
              </a:gs>
              <a:gs pos="100000">
                <a:srgbClr val="EDEDED"/>
              </a:gs>
            </a:gsLst>
            <a:lin ang="16200000"/>
          </a:gradFill>
          <a:ln>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lvl="0">
              <a:defRPr sz="1800"/>
            </a:pPr>
            <a:r>
              <a:rPr sz="2400"/>
              <a:t>small buffer</a:t>
            </a:r>
          </a:p>
        </p:txBody>
      </p:sp>
      <p:sp>
        <p:nvSpPr>
          <p:cNvPr id="87" name="Shape 87"/>
          <p:cNvSpPr/>
          <p:nvPr/>
        </p:nvSpPr>
        <p:spPr>
          <a:xfrm>
            <a:off x="685800" y="67786"/>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Exploit mitigations 2</a:t>
            </a:r>
          </a:p>
        </p:txBody>
      </p:sp>
      <p:sp>
        <p:nvSpPr>
          <p:cNvPr id="88" name="Shape 88"/>
          <p:cNvSpPr/>
          <p:nvPr/>
        </p:nvSpPr>
        <p:spPr>
          <a:xfrm>
            <a:off x="414651" y="3316751"/>
            <a:ext cx="1270001" cy="1710343"/>
          </a:xfrm>
          <a:prstGeom prst="rect">
            <a:avLst/>
          </a:prstGeom>
          <a:solidFill>
            <a:srgbClr val="9999E6"/>
          </a:solidFill>
          <a:ln>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lvl="0">
              <a:defRPr sz="1800"/>
            </a:pPr>
            <a:r>
              <a:rPr sz="2400"/>
              <a:t>big buffer</a:t>
            </a:r>
          </a:p>
        </p:txBody>
      </p:sp>
      <p:sp>
        <p:nvSpPr>
          <p:cNvPr id="89" name="Shape 89"/>
          <p:cNvSpPr/>
          <p:nvPr/>
        </p:nvSpPr>
        <p:spPr>
          <a:xfrm>
            <a:off x="414651" y="5036898"/>
            <a:ext cx="1270001" cy="941482"/>
          </a:xfrm>
          <a:prstGeom prst="rect">
            <a:avLst/>
          </a:prstGeom>
          <a:gradFill>
            <a:gsLst>
              <a:gs pos="0">
                <a:srgbClr val="BABABA"/>
              </a:gs>
              <a:gs pos="35000">
                <a:srgbClr val="CFCFCF"/>
              </a:gs>
              <a:gs pos="100000">
                <a:srgbClr val="EDEDED"/>
              </a:gs>
            </a:gsLst>
            <a:lin ang="16200000"/>
          </a:gradFill>
          <a:ln>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45719" rIns="45719"/>
          <a:lstStyle/>
          <a:p>
            <a:pPr lvl="0">
              <a:defRPr sz="1800"/>
            </a:pPr>
            <a:r>
              <a:rPr sz="2400"/>
              <a:t>small buffer</a:t>
            </a:r>
          </a:p>
        </p:txBody>
      </p:sp>
      <p:sp>
        <p:nvSpPr>
          <p:cNvPr id="90" name="Shape 90"/>
          <p:cNvSpPr/>
          <p:nvPr/>
        </p:nvSpPr>
        <p:spPr>
          <a:xfrm>
            <a:off x="414651" y="2375891"/>
            <a:ext cx="1270001" cy="941482"/>
          </a:xfrm>
          <a:prstGeom prst="rect">
            <a:avLst/>
          </a:prstGeom>
          <a:solidFill>
            <a:srgbClr val="FF2600"/>
          </a:solidFill>
          <a:ln w="25400">
            <a:solidFill>
              <a:srgbClr val="252595"/>
            </a:solidFill>
          </a:ln>
          <a:extLst>
            <a:ext uri="{C572A759-6A51-4108-AA02-DFA0A04FC94B}">
              <ma14:wrappingTextBoxFlag xmlns:ma14="http://schemas.microsoft.com/office/mac/drawingml/2011/main" val="1"/>
            </a:ext>
          </a:extLst>
        </p:spPr>
        <p:txBody>
          <a:bodyPr lIns="0" tIns="0" rIns="0" bIns="0"/>
          <a:lstStyle>
            <a:lvl1pPr>
              <a:defRPr>
                <a:solidFill>
                  <a:srgbClr val="FFFFFF"/>
                </a:solidFill>
              </a:defRPr>
            </a:lvl1pPr>
          </a:lstStyle>
          <a:p>
            <a:pPr lvl="0">
              <a:defRPr sz="1800">
                <a:solidFill>
                  <a:srgbClr val="000000"/>
                </a:solidFill>
              </a:defRPr>
            </a:pPr>
            <a:r>
              <a:rPr sz="2400">
                <a:solidFill>
                  <a:srgbClr val="FFFFFF"/>
                </a:solidFill>
              </a:rPr>
              <a:t>return address</a:t>
            </a:r>
          </a:p>
        </p:txBody>
      </p:sp>
      <p:sp>
        <p:nvSpPr>
          <p:cNvPr id="91" name="Shape 91"/>
          <p:cNvSpPr/>
          <p:nvPr/>
        </p:nvSpPr>
        <p:spPr>
          <a:xfrm>
            <a:off x="1112510" y="6329919"/>
            <a:ext cx="6918980"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http://msdn.microsoft.com/en-us/library/bb430720.aspx</a:t>
            </a:r>
          </a:p>
        </p:txBody>
      </p:sp>
      <p:sp>
        <p:nvSpPr>
          <p:cNvPr id="92" name="Shape 92"/>
          <p:cNvSpPr/>
          <p:nvPr/>
        </p:nvSpPr>
        <p:spPr>
          <a:xfrm>
            <a:off x="2119816" y="3315507"/>
            <a:ext cx="1270001" cy="1710343"/>
          </a:xfrm>
          <a:prstGeom prst="rect">
            <a:avLst/>
          </a:prstGeom>
          <a:solidFill>
            <a:srgbClr val="9999E6"/>
          </a:solidFill>
          <a:ln>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lvl="0">
              <a:defRPr sz="1800"/>
            </a:pPr>
            <a:r>
              <a:rPr sz="2400"/>
              <a:t>big buffer</a:t>
            </a:r>
          </a:p>
        </p:txBody>
      </p:sp>
      <p:sp>
        <p:nvSpPr>
          <p:cNvPr id="93" name="Shape 93"/>
          <p:cNvSpPr/>
          <p:nvPr/>
        </p:nvSpPr>
        <p:spPr>
          <a:xfrm>
            <a:off x="2111879" y="5035654"/>
            <a:ext cx="1285876" cy="941482"/>
          </a:xfrm>
          <a:prstGeom prst="rect">
            <a:avLst/>
          </a:prstGeom>
          <a:gradFill>
            <a:gsLst>
              <a:gs pos="0">
                <a:srgbClr val="BABABA"/>
              </a:gs>
              <a:gs pos="35000">
                <a:srgbClr val="CFCFCF"/>
              </a:gs>
              <a:gs pos="100000">
                <a:srgbClr val="EDEDED"/>
              </a:gs>
            </a:gsLst>
            <a:lin ang="16200000"/>
          </a:gradFill>
          <a:ln>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lvl="0">
              <a:defRPr sz="1800"/>
            </a:pPr>
            <a:r>
              <a:rPr sz="2400"/>
              <a:t>small buffer</a:t>
            </a:r>
          </a:p>
        </p:txBody>
      </p:sp>
      <p:sp>
        <p:nvSpPr>
          <p:cNvPr id="94" name="Shape 94"/>
          <p:cNvSpPr/>
          <p:nvPr/>
        </p:nvSpPr>
        <p:spPr>
          <a:xfrm>
            <a:off x="2119816" y="2374646"/>
            <a:ext cx="1270001" cy="941483"/>
          </a:xfrm>
          <a:prstGeom prst="rect">
            <a:avLst/>
          </a:prstGeom>
          <a:solidFill>
            <a:srgbClr val="FF2600"/>
          </a:solidFill>
          <a:ln w="25400">
            <a:solidFill>
              <a:srgbClr val="252595"/>
            </a:solidFill>
          </a:ln>
          <a:extLst>
            <a:ext uri="{C572A759-6A51-4108-AA02-DFA0A04FC94B}">
              <ma14:wrappingTextBoxFlag xmlns:ma14="http://schemas.microsoft.com/office/mac/drawingml/2011/main" val="1"/>
            </a:ext>
          </a:extLst>
        </p:spPr>
        <p:txBody>
          <a:bodyPr lIns="0" tIns="0" rIns="0" bIns="0"/>
          <a:lstStyle>
            <a:lvl1pPr>
              <a:defRPr>
                <a:solidFill>
                  <a:srgbClr val="FFFFFF"/>
                </a:solidFill>
              </a:defRPr>
            </a:lvl1pPr>
          </a:lstStyle>
          <a:p>
            <a:pPr lvl="0">
              <a:defRPr sz="1800">
                <a:solidFill>
                  <a:srgbClr val="000000"/>
                </a:solidFill>
              </a:defRPr>
            </a:pPr>
            <a:r>
              <a:rPr sz="2400">
                <a:solidFill>
                  <a:srgbClr val="FFFFFF"/>
                </a:solidFill>
              </a:rPr>
              <a:t>return address</a:t>
            </a:r>
          </a:p>
        </p:txBody>
      </p:sp>
      <p:sp>
        <p:nvSpPr>
          <p:cNvPr id="95" name="Shape 95"/>
          <p:cNvSpPr/>
          <p:nvPr/>
        </p:nvSpPr>
        <p:spPr>
          <a:xfrm>
            <a:off x="3937000" y="3315507"/>
            <a:ext cx="1270000" cy="1710343"/>
          </a:xfrm>
          <a:prstGeom prst="rect">
            <a:avLst/>
          </a:prstGeom>
          <a:solidFill>
            <a:srgbClr val="9999E6"/>
          </a:solidFill>
          <a:ln>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lvl="0">
              <a:defRPr sz="1800"/>
            </a:pPr>
            <a:r>
              <a:rPr sz="2400"/>
              <a:t>big buffer</a:t>
            </a:r>
          </a:p>
        </p:txBody>
      </p:sp>
      <p:sp>
        <p:nvSpPr>
          <p:cNvPr id="96" name="Shape 96"/>
          <p:cNvSpPr/>
          <p:nvPr/>
        </p:nvSpPr>
        <p:spPr>
          <a:xfrm>
            <a:off x="3937000" y="5035654"/>
            <a:ext cx="1270000" cy="941482"/>
          </a:xfrm>
          <a:prstGeom prst="rect">
            <a:avLst/>
          </a:prstGeom>
          <a:gradFill>
            <a:gsLst>
              <a:gs pos="0">
                <a:srgbClr val="BABABA"/>
              </a:gs>
              <a:gs pos="35000">
                <a:srgbClr val="CFCFCF"/>
              </a:gs>
              <a:gs pos="100000">
                <a:srgbClr val="EDEDED"/>
              </a:gs>
            </a:gsLst>
            <a:lin ang="16200000"/>
          </a:gradFill>
          <a:ln>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lvl="0">
              <a:defRPr sz="1800"/>
            </a:pPr>
            <a:r>
              <a:rPr sz="2400"/>
              <a:t>small buffer</a:t>
            </a:r>
          </a:p>
        </p:txBody>
      </p:sp>
      <p:sp>
        <p:nvSpPr>
          <p:cNvPr id="97" name="Shape 97"/>
          <p:cNvSpPr/>
          <p:nvPr/>
        </p:nvSpPr>
        <p:spPr>
          <a:xfrm>
            <a:off x="3937000" y="2374646"/>
            <a:ext cx="1270000" cy="941483"/>
          </a:xfrm>
          <a:prstGeom prst="rect">
            <a:avLst/>
          </a:prstGeom>
          <a:solidFill>
            <a:srgbClr val="FF2600"/>
          </a:solidFill>
          <a:ln w="25400">
            <a:solidFill>
              <a:srgbClr val="252595"/>
            </a:solidFill>
          </a:ln>
          <a:extLst>
            <a:ext uri="{C572A759-6A51-4108-AA02-DFA0A04FC94B}">
              <ma14:wrappingTextBoxFlag xmlns:ma14="http://schemas.microsoft.com/office/mac/drawingml/2011/main" val="1"/>
            </a:ext>
          </a:extLst>
        </p:spPr>
        <p:txBody>
          <a:bodyPr lIns="0" tIns="0" rIns="0" bIns="0"/>
          <a:lstStyle>
            <a:lvl1pPr>
              <a:defRPr>
                <a:solidFill>
                  <a:srgbClr val="FFFFFF"/>
                </a:solidFill>
              </a:defRPr>
            </a:lvl1pPr>
          </a:lstStyle>
          <a:p>
            <a:pPr lvl="0">
              <a:defRPr sz="1800">
                <a:solidFill>
                  <a:srgbClr val="000000"/>
                </a:solidFill>
              </a:defRPr>
            </a:pPr>
            <a:r>
              <a:rPr sz="2400">
                <a:solidFill>
                  <a:srgbClr val="FFFFFF"/>
                </a:solidFill>
              </a:rPr>
              <a:t>return address</a:t>
            </a:r>
          </a:p>
        </p:txBody>
      </p:sp>
      <p:sp>
        <p:nvSpPr>
          <p:cNvPr id="98" name="Shape 98"/>
          <p:cNvSpPr/>
          <p:nvPr/>
        </p:nvSpPr>
        <p:spPr>
          <a:xfrm>
            <a:off x="5728732" y="3315507"/>
            <a:ext cx="1270001" cy="1710343"/>
          </a:xfrm>
          <a:prstGeom prst="rect">
            <a:avLst/>
          </a:prstGeom>
          <a:solidFill>
            <a:srgbClr val="9999E6"/>
          </a:solidFill>
          <a:ln>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lvl="0">
              <a:defRPr sz="1800"/>
            </a:pPr>
            <a:r>
              <a:rPr sz="2400"/>
              <a:t>big buffer</a:t>
            </a:r>
          </a:p>
        </p:txBody>
      </p:sp>
      <p:sp>
        <p:nvSpPr>
          <p:cNvPr id="99" name="Shape 99"/>
          <p:cNvSpPr/>
          <p:nvPr/>
        </p:nvSpPr>
        <p:spPr>
          <a:xfrm>
            <a:off x="5720794" y="5035654"/>
            <a:ext cx="1285876" cy="941482"/>
          </a:xfrm>
          <a:prstGeom prst="rect">
            <a:avLst/>
          </a:prstGeom>
          <a:gradFill>
            <a:gsLst>
              <a:gs pos="0">
                <a:srgbClr val="BABABA"/>
              </a:gs>
              <a:gs pos="35000">
                <a:srgbClr val="CFCFCF"/>
              </a:gs>
              <a:gs pos="100000">
                <a:srgbClr val="EDEDED"/>
              </a:gs>
            </a:gsLst>
            <a:lin ang="16200000"/>
          </a:gradFill>
          <a:ln>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lvl="0">
              <a:defRPr sz="1800"/>
            </a:pPr>
            <a:r>
              <a:rPr sz="2400"/>
              <a:t>small buffer</a:t>
            </a:r>
          </a:p>
        </p:txBody>
      </p:sp>
      <p:sp>
        <p:nvSpPr>
          <p:cNvPr id="100" name="Shape 100"/>
          <p:cNvSpPr/>
          <p:nvPr/>
        </p:nvSpPr>
        <p:spPr>
          <a:xfrm>
            <a:off x="5728732" y="2374646"/>
            <a:ext cx="1270001" cy="941483"/>
          </a:xfrm>
          <a:prstGeom prst="rect">
            <a:avLst/>
          </a:prstGeom>
          <a:solidFill>
            <a:srgbClr val="FF2600"/>
          </a:solidFill>
          <a:ln w="25400">
            <a:solidFill>
              <a:srgbClr val="252595"/>
            </a:solidFill>
          </a:ln>
          <a:extLst>
            <a:ext uri="{C572A759-6A51-4108-AA02-DFA0A04FC94B}">
              <ma14:wrappingTextBoxFlag xmlns:ma14="http://schemas.microsoft.com/office/mac/drawingml/2011/main" val="1"/>
            </a:ext>
          </a:extLst>
        </p:spPr>
        <p:txBody>
          <a:bodyPr lIns="0" tIns="0" rIns="0" bIns="0"/>
          <a:lstStyle>
            <a:lvl1pPr>
              <a:defRPr>
                <a:solidFill>
                  <a:srgbClr val="FFFFFF"/>
                </a:solidFill>
              </a:defRPr>
            </a:lvl1pPr>
          </a:lstStyle>
          <a:p>
            <a:pPr lvl="0">
              <a:defRPr sz="1800">
                <a:solidFill>
                  <a:srgbClr val="000000"/>
                </a:solidFill>
              </a:defRPr>
            </a:pPr>
            <a:r>
              <a:rPr sz="2400">
                <a:solidFill>
                  <a:srgbClr val="FFFFFF"/>
                </a:solidFill>
              </a:rPr>
              <a:t>return address</a:t>
            </a:r>
          </a:p>
        </p:txBody>
      </p:sp>
      <p:sp>
        <p:nvSpPr>
          <p:cNvPr id="101" name="Shape 101"/>
          <p:cNvSpPr/>
          <p:nvPr/>
        </p:nvSpPr>
        <p:spPr>
          <a:xfrm>
            <a:off x="5565823" y="4100384"/>
            <a:ext cx="1621321" cy="941482"/>
          </a:xfrm>
          <a:prstGeom prst="rect">
            <a:avLst/>
          </a:prstGeom>
          <a:gradFill>
            <a:gsLst>
              <a:gs pos="0">
                <a:srgbClr val="BABABA">
                  <a:alpha val="44760"/>
                </a:srgbClr>
              </a:gs>
              <a:gs pos="35000">
                <a:srgbClr val="CFCFCF">
                  <a:alpha val="44760"/>
                </a:srgbClr>
              </a:gs>
              <a:gs pos="100000">
                <a:srgbClr val="EDEDED">
                  <a:alpha val="44760"/>
                </a:srgbClr>
              </a:gs>
            </a:gsLst>
            <a:lin ang="2108978"/>
          </a:gradFill>
          <a:ln>
            <a:solidFill>
              <a:srgbClr val="000000">
                <a:alpha val="44760"/>
              </a:srgbClr>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lvl="0">
              <a:defRPr sz="1800"/>
            </a:pPr>
            <a:r>
              <a:rPr sz="2400"/>
              <a:t>small buffer</a:t>
            </a:r>
          </a:p>
        </p:txBody>
      </p:sp>
      <p:sp>
        <p:nvSpPr>
          <p:cNvPr id="102" name="Shape 102"/>
          <p:cNvSpPr/>
          <p:nvPr/>
        </p:nvSpPr>
        <p:spPr>
          <a:xfrm>
            <a:off x="5565772" y="2397004"/>
            <a:ext cx="1621322" cy="1710343"/>
          </a:xfrm>
          <a:prstGeom prst="rect">
            <a:avLst/>
          </a:prstGeom>
          <a:solidFill>
            <a:srgbClr val="9999E6">
              <a:alpha val="77223"/>
            </a:srgbClr>
          </a:solidFill>
          <a:ln>
            <a:solidFill>
              <a:srgbClr val="000000">
                <a:alpha val="77223"/>
              </a:srgbClr>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lvl="0">
              <a:defRPr sz="1800"/>
            </a:pPr>
            <a:r>
              <a:rPr sz="2400"/>
              <a:t>big buffer</a:t>
            </a:r>
          </a:p>
        </p:txBody>
      </p:sp>
      <p:sp>
        <p:nvSpPr>
          <p:cNvPr id="103" name="Shape 103"/>
          <p:cNvSpPr/>
          <p:nvPr/>
        </p:nvSpPr>
        <p:spPr>
          <a:xfrm>
            <a:off x="3748614" y="4266509"/>
            <a:ext cx="1621322" cy="1710343"/>
          </a:xfrm>
          <a:prstGeom prst="rect">
            <a:avLst/>
          </a:prstGeom>
          <a:solidFill>
            <a:srgbClr val="9999E6">
              <a:alpha val="77223"/>
            </a:srgbClr>
          </a:solidFill>
          <a:ln>
            <a:solidFill>
              <a:srgbClr val="000000">
                <a:alpha val="77223"/>
              </a:srgbClr>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lvl="0">
              <a:defRPr sz="1800"/>
            </a:pPr>
            <a:r>
              <a:rPr sz="2400"/>
              <a:t>big buffer</a:t>
            </a:r>
          </a:p>
        </p:txBody>
      </p:sp>
      <p:sp>
        <p:nvSpPr>
          <p:cNvPr id="104" name="Shape 104"/>
          <p:cNvSpPr/>
          <p:nvPr/>
        </p:nvSpPr>
        <p:spPr>
          <a:xfrm>
            <a:off x="1956907" y="4100384"/>
            <a:ext cx="1621321" cy="941482"/>
          </a:xfrm>
          <a:prstGeom prst="rect">
            <a:avLst/>
          </a:prstGeom>
          <a:gradFill>
            <a:gsLst>
              <a:gs pos="0">
                <a:srgbClr val="BABABA">
                  <a:alpha val="44760"/>
                </a:srgbClr>
              </a:gs>
              <a:gs pos="35000">
                <a:srgbClr val="CFCFCF">
                  <a:alpha val="44760"/>
                </a:srgbClr>
              </a:gs>
              <a:gs pos="100000">
                <a:srgbClr val="EDEDED">
                  <a:alpha val="44760"/>
                </a:srgbClr>
              </a:gs>
            </a:gsLst>
            <a:lin ang="2108978"/>
          </a:gradFill>
          <a:ln>
            <a:solidFill>
              <a:srgbClr val="000000">
                <a:alpha val="44760"/>
              </a:srgbClr>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lvl="0">
              <a:defRPr sz="1800"/>
            </a:pPr>
            <a:r>
              <a:rPr sz="2400"/>
              <a:t>small buffer</a:t>
            </a:r>
          </a:p>
        </p:txBody>
      </p:sp>
      <p:sp>
        <p:nvSpPr>
          <p:cNvPr id="105" name="Shape 105"/>
          <p:cNvSpPr/>
          <p:nvPr/>
        </p:nvSpPr>
        <p:spPr>
          <a:xfrm>
            <a:off x="7700913" y="3315649"/>
            <a:ext cx="1270001" cy="1710343"/>
          </a:xfrm>
          <a:prstGeom prst="rect">
            <a:avLst/>
          </a:prstGeom>
          <a:solidFill>
            <a:srgbClr val="9999E6"/>
          </a:solidFill>
          <a:ln>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lvl="0">
              <a:defRPr sz="1800"/>
            </a:pPr>
            <a:r>
              <a:rPr sz="2400"/>
              <a:t>big buffer</a:t>
            </a:r>
          </a:p>
        </p:txBody>
      </p:sp>
      <p:sp>
        <p:nvSpPr>
          <p:cNvPr id="106" name="Shape 106"/>
          <p:cNvSpPr/>
          <p:nvPr/>
        </p:nvSpPr>
        <p:spPr>
          <a:xfrm>
            <a:off x="7700913" y="2374788"/>
            <a:ext cx="1270001" cy="941483"/>
          </a:xfrm>
          <a:prstGeom prst="rect">
            <a:avLst/>
          </a:prstGeom>
          <a:solidFill>
            <a:srgbClr val="FF2600"/>
          </a:solidFill>
          <a:ln w="25400">
            <a:solidFill>
              <a:srgbClr val="252595"/>
            </a:solidFill>
          </a:ln>
          <a:extLst>
            <a:ext uri="{C572A759-6A51-4108-AA02-DFA0A04FC94B}">
              <ma14:wrappingTextBoxFlag xmlns:ma14="http://schemas.microsoft.com/office/mac/drawingml/2011/main" val="1"/>
            </a:ext>
          </a:extLst>
        </p:spPr>
        <p:txBody>
          <a:bodyPr lIns="0" tIns="0" rIns="0" bIns="0"/>
          <a:lstStyle>
            <a:lvl1pPr>
              <a:defRPr>
                <a:solidFill>
                  <a:srgbClr val="FFFFFF"/>
                </a:solidFill>
              </a:defRPr>
            </a:lvl1pPr>
          </a:lstStyle>
          <a:p>
            <a:pPr lvl="0">
              <a:defRPr sz="1800">
                <a:solidFill>
                  <a:srgbClr val="000000"/>
                </a:solidFill>
              </a:defRPr>
            </a:pPr>
            <a:r>
              <a:rPr sz="2400">
                <a:solidFill>
                  <a:srgbClr val="FFFFFF"/>
                </a:solidFill>
              </a:rPr>
              <a:t>return address</a:t>
            </a:r>
          </a:p>
        </p:txBody>
      </p:sp>
      <p:sp>
        <p:nvSpPr>
          <p:cNvPr id="107" name="Shape 107"/>
          <p:cNvSpPr/>
          <p:nvPr/>
        </p:nvSpPr>
        <p:spPr>
          <a:xfrm>
            <a:off x="7507764" y="3323255"/>
            <a:ext cx="1630847" cy="941482"/>
          </a:xfrm>
          <a:prstGeom prst="rect">
            <a:avLst/>
          </a:prstGeom>
          <a:solidFill>
            <a:srgbClr val="FF2600">
              <a:alpha val="73533"/>
            </a:srgbClr>
          </a:solidFill>
          <a:ln w="25400">
            <a:solidFill>
              <a:srgbClr val="252595">
                <a:alpha val="73533"/>
              </a:srgbClr>
            </a:solidFill>
          </a:ln>
          <a:extLst>
            <a:ext uri="{C572A759-6A51-4108-AA02-DFA0A04FC94B}">
              <ma14:wrappingTextBoxFlag xmlns:ma14="http://schemas.microsoft.com/office/mac/drawingml/2011/main" val="1"/>
            </a:ext>
          </a:extLst>
        </p:spPr>
        <p:txBody>
          <a:bodyPr lIns="0" tIns="0" rIns="0" bIns="0"/>
          <a:lstStyle>
            <a:lvl1pPr>
              <a:defRPr>
                <a:solidFill>
                  <a:srgbClr val="FFFFFF"/>
                </a:solidFill>
              </a:defRPr>
            </a:lvl1pPr>
          </a:lstStyle>
          <a:p>
            <a:pPr lvl="0">
              <a:defRPr sz="1800">
                <a:solidFill>
                  <a:srgbClr val="000000"/>
                </a:solidFill>
              </a:defRPr>
            </a:pPr>
            <a:r>
              <a:rPr sz="2400">
                <a:solidFill>
                  <a:srgbClr val="FFFFFF"/>
                </a:solidFill>
              </a:rPr>
              <a:t>return address</a:t>
            </a:r>
          </a:p>
        </p:txBody>
      </p:sp>
      <p:sp>
        <p:nvSpPr>
          <p:cNvPr id="108" name="Shape 108"/>
          <p:cNvSpPr/>
          <p:nvPr/>
        </p:nvSpPr>
        <p:spPr>
          <a:xfrm>
            <a:off x="414651" y="1258092"/>
            <a:ext cx="1270001" cy="1113350"/>
          </a:xfrm>
          <a:prstGeom prst="rect">
            <a:avLst/>
          </a:prstGeom>
          <a:solidFill>
            <a:srgbClr val="FFFFFF"/>
          </a:solidFill>
          <a:ln w="25400">
            <a:solidFill>
              <a:srgbClr val="00CC99"/>
            </a:solidFill>
          </a:ln>
          <a:extLst>
            <a:ext uri="{C572A759-6A51-4108-AA02-DFA0A04FC94B}">
              <ma14:wrappingTextBoxFlag xmlns:ma14="http://schemas.microsoft.com/office/mac/drawingml/2011/main" val="1"/>
            </a:ext>
          </a:extLst>
        </p:spPr>
        <p:txBody>
          <a:bodyPr lIns="45719" rIns="45719"/>
          <a:lstStyle/>
          <a:p>
            <a:pPr lvl="0">
              <a:defRPr sz="1800"/>
            </a:pPr>
            <a:r>
              <a:rPr sz="2400"/>
              <a:t>params</a:t>
            </a:r>
          </a:p>
        </p:txBody>
      </p:sp>
      <p:sp>
        <p:nvSpPr>
          <p:cNvPr id="109" name="Shape 109"/>
          <p:cNvSpPr/>
          <p:nvPr/>
        </p:nvSpPr>
        <p:spPr>
          <a:xfrm>
            <a:off x="2119867" y="1258092"/>
            <a:ext cx="1270001" cy="1113350"/>
          </a:xfrm>
          <a:prstGeom prst="rect">
            <a:avLst/>
          </a:prstGeom>
          <a:solidFill>
            <a:srgbClr val="FFFFFF"/>
          </a:solidFill>
          <a:ln w="25400">
            <a:solidFill>
              <a:srgbClr val="00CC99"/>
            </a:solidFill>
          </a:ln>
          <a:extLst>
            <a:ext uri="{C572A759-6A51-4108-AA02-DFA0A04FC94B}">
              <ma14:wrappingTextBoxFlag xmlns:ma14="http://schemas.microsoft.com/office/mac/drawingml/2011/main" val="1"/>
            </a:ext>
          </a:extLst>
        </p:spPr>
        <p:txBody>
          <a:bodyPr lIns="0" tIns="0" rIns="0" bIns="0"/>
          <a:lstStyle/>
          <a:p>
            <a:pPr lvl="0">
              <a:defRPr sz="1800"/>
            </a:pPr>
            <a:r>
              <a:rPr sz="2400"/>
              <a:t>params</a:t>
            </a:r>
          </a:p>
        </p:txBody>
      </p:sp>
      <p:sp>
        <p:nvSpPr>
          <p:cNvPr id="110" name="Shape 110"/>
          <p:cNvSpPr/>
          <p:nvPr/>
        </p:nvSpPr>
        <p:spPr>
          <a:xfrm>
            <a:off x="3936974" y="1258092"/>
            <a:ext cx="1270001" cy="1113350"/>
          </a:xfrm>
          <a:prstGeom prst="rect">
            <a:avLst/>
          </a:prstGeom>
          <a:solidFill>
            <a:srgbClr val="FFFFFF"/>
          </a:solidFill>
          <a:ln w="25400">
            <a:solidFill>
              <a:srgbClr val="00CC99"/>
            </a:solidFill>
          </a:ln>
          <a:extLst>
            <a:ext uri="{C572A759-6A51-4108-AA02-DFA0A04FC94B}">
              <ma14:wrappingTextBoxFlag xmlns:ma14="http://schemas.microsoft.com/office/mac/drawingml/2011/main" val="1"/>
            </a:ext>
          </a:extLst>
        </p:spPr>
        <p:txBody>
          <a:bodyPr lIns="0" tIns="0" rIns="0" bIns="0"/>
          <a:lstStyle/>
          <a:p>
            <a:pPr lvl="0">
              <a:defRPr sz="1800"/>
            </a:pPr>
            <a:r>
              <a:rPr sz="2400"/>
              <a:t>params</a:t>
            </a:r>
          </a:p>
        </p:txBody>
      </p:sp>
      <p:sp>
        <p:nvSpPr>
          <p:cNvPr id="111" name="Shape 111"/>
          <p:cNvSpPr/>
          <p:nvPr/>
        </p:nvSpPr>
        <p:spPr>
          <a:xfrm>
            <a:off x="5724021" y="1258092"/>
            <a:ext cx="1270001" cy="1113350"/>
          </a:xfrm>
          <a:prstGeom prst="rect">
            <a:avLst/>
          </a:prstGeom>
          <a:solidFill>
            <a:srgbClr val="FFFFFF"/>
          </a:solidFill>
          <a:ln w="25400">
            <a:solidFill>
              <a:srgbClr val="00CC99"/>
            </a:solidFill>
          </a:ln>
          <a:extLst>
            <a:ext uri="{C572A759-6A51-4108-AA02-DFA0A04FC94B}">
              <ma14:wrappingTextBoxFlag xmlns:ma14="http://schemas.microsoft.com/office/mac/drawingml/2011/main" val="1"/>
            </a:ext>
          </a:extLst>
        </p:spPr>
        <p:txBody>
          <a:bodyPr lIns="0" tIns="0" rIns="0" bIns="0"/>
          <a:lstStyle/>
          <a:p>
            <a:pPr lvl="0">
              <a:defRPr sz="1800"/>
            </a:pPr>
            <a:r>
              <a:rPr sz="2400"/>
              <a:t>params</a:t>
            </a:r>
          </a:p>
        </p:txBody>
      </p:sp>
      <p:sp>
        <p:nvSpPr>
          <p:cNvPr id="112" name="Shape 112"/>
          <p:cNvSpPr/>
          <p:nvPr/>
        </p:nvSpPr>
        <p:spPr>
          <a:xfrm>
            <a:off x="7700913" y="1258092"/>
            <a:ext cx="1270001" cy="1113350"/>
          </a:xfrm>
          <a:prstGeom prst="rect">
            <a:avLst/>
          </a:prstGeom>
          <a:solidFill>
            <a:srgbClr val="FFFFFF"/>
          </a:solidFill>
          <a:ln w="25400">
            <a:solidFill>
              <a:srgbClr val="00CC99"/>
            </a:solidFill>
          </a:ln>
          <a:extLst>
            <a:ext uri="{C572A759-6A51-4108-AA02-DFA0A04FC94B}">
              <ma14:wrappingTextBoxFlag xmlns:ma14="http://schemas.microsoft.com/office/mac/drawingml/2011/main" val="1"/>
            </a:ext>
          </a:extLst>
        </p:spPr>
        <p:txBody>
          <a:bodyPr lIns="0" tIns="0" rIns="0" bIns="0"/>
          <a:lstStyle/>
          <a:p>
            <a:pPr lvl="0">
              <a:defRPr sz="1800"/>
            </a:pPr>
            <a:r>
              <a:rPr sz="2400"/>
              <a:t>params</a:t>
            </a:r>
          </a:p>
        </p:txBody>
      </p:sp>
      <p:sp>
        <p:nvSpPr>
          <p:cNvPr id="113" name="Shape 113"/>
          <p:cNvSpPr/>
          <p:nvPr/>
        </p:nvSpPr>
        <p:spPr>
          <a:xfrm>
            <a:off x="7507764" y="2209093"/>
            <a:ext cx="1630847" cy="1113351"/>
          </a:xfrm>
          <a:prstGeom prst="rect">
            <a:avLst/>
          </a:prstGeom>
          <a:solidFill>
            <a:srgbClr val="FFFFFF">
              <a:alpha val="81422"/>
            </a:srgbClr>
          </a:solidFill>
          <a:ln w="25400">
            <a:solidFill>
              <a:srgbClr val="00CC99">
                <a:alpha val="81422"/>
              </a:srgbClr>
            </a:solidFill>
          </a:ln>
          <a:extLst>
            <a:ext uri="{C572A759-6A51-4108-AA02-DFA0A04FC94B}">
              <ma14:wrappingTextBoxFlag xmlns:ma14="http://schemas.microsoft.com/office/mac/drawingml/2011/main" val="1"/>
            </a:ext>
          </a:extLst>
        </p:spPr>
        <p:txBody>
          <a:bodyPr lIns="0" tIns="0" rIns="0" bIns="0"/>
          <a:lstStyle/>
          <a:p>
            <a:pPr lvl="0">
              <a:defRPr sz="1800"/>
            </a:pPr>
            <a:r>
              <a:rPr sz="2400"/>
              <a:t>params</a:t>
            </a:r>
          </a:p>
        </p:txBody>
      </p:sp>
      <p:sp>
        <p:nvSpPr>
          <p:cNvPr id="114" name="Shape 114"/>
          <p:cNvSpPr/>
          <p:nvPr/>
        </p:nvSpPr>
        <p:spPr>
          <a:xfrm>
            <a:off x="7512527" y="4266651"/>
            <a:ext cx="1621322" cy="1710343"/>
          </a:xfrm>
          <a:prstGeom prst="rect">
            <a:avLst/>
          </a:prstGeom>
          <a:solidFill>
            <a:srgbClr val="9999E6">
              <a:alpha val="77223"/>
            </a:srgbClr>
          </a:solidFill>
          <a:ln>
            <a:solidFill>
              <a:srgbClr val="000000">
                <a:alpha val="77223"/>
              </a:srgbClr>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lvl="0">
              <a:defRPr sz="1800"/>
            </a:pPr>
            <a:r>
              <a:rPr sz="2400"/>
              <a:t>big buffer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09"/>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2" fill="hold">
                                  <p:stCondLst>
                                    <p:cond delay="0"/>
                                  </p:stCondLst>
                                  <p:iterate type="el" backwards="0">
                                    <p:tmAbs val="0"/>
                                  </p:iterate>
                                  <p:childTnLst>
                                    <p:set>
                                      <p:cBhvr>
                                        <p:cTn id="9" fill="hold"/>
                                        <p:tgtEl>
                                          <p:spTgt spid="94"/>
                                        </p:tgtEl>
                                        <p:attrNameLst>
                                          <p:attrName>style.visibility</p:attrName>
                                        </p:attrNameLst>
                                      </p:cBhvr>
                                      <p:to>
                                        <p:strVal val="visible"/>
                                      </p:to>
                                    </p:set>
                                  </p:childTnLst>
                                </p:cTn>
                              </p:par>
                            </p:childTnLst>
                          </p:cTn>
                        </p:par>
                        <p:par>
                          <p:cTn id="10" fill="hold">
                            <p:stCondLst>
                              <p:cond delay="0"/>
                            </p:stCondLst>
                            <p:childTnLst>
                              <p:par>
                                <p:cTn id="11" nodeType="afterEffect" presetClass="entr" presetSubtype="0" presetID="1" grpId="3" fill="hold">
                                  <p:stCondLst>
                                    <p:cond delay="0"/>
                                  </p:stCondLst>
                                  <p:iterate type="el" backwards="0">
                                    <p:tmAbs val="0"/>
                                  </p:iterate>
                                  <p:childTnLst>
                                    <p:set>
                                      <p:cBhvr>
                                        <p:cTn id="12" fill="hold"/>
                                        <p:tgtEl>
                                          <p:spTgt spid="92"/>
                                        </p:tgtEl>
                                        <p:attrNameLst>
                                          <p:attrName>style.visibility</p:attrName>
                                        </p:attrNameLst>
                                      </p:cBhvr>
                                      <p:to>
                                        <p:strVal val="visible"/>
                                      </p:to>
                                    </p:set>
                                  </p:childTnLst>
                                </p:cTn>
                              </p:par>
                            </p:childTnLst>
                          </p:cTn>
                        </p:par>
                        <p:par>
                          <p:cTn id="13" fill="hold">
                            <p:stCondLst>
                              <p:cond delay="0"/>
                            </p:stCondLst>
                            <p:childTnLst>
                              <p:par>
                                <p:cTn id="14" nodeType="afterEffect" presetClass="entr" presetSubtype="0" presetID="1" grpId="4" fill="hold">
                                  <p:stCondLst>
                                    <p:cond delay="0"/>
                                  </p:stCondLst>
                                  <p:iterate type="el" backwards="0">
                                    <p:tmAbs val="0"/>
                                  </p:iterate>
                                  <p:childTnLst>
                                    <p:set>
                                      <p:cBhvr>
                                        <p:cTn id="15" fill="hold"/>
                                        <p:tgtEl>
                                          <p:spTgt spid="104"/>
                                        </p:tgtEl>
                                        <p:attrNameLst>
                                          <p:attrName>style.visibility</p:attrName>
                                        </p:attrNameLst>
                                      </p:cBhvr>
                                      <p:to>
                                        <p:strVal val="visible"/>
                                      </p:to>
                                    </p:set>
                                  </p:childTnLst>
                                </p:cTn>
                              </p:par>
                            </p:childTnLst>
                          </p:cTn>
                        </p:par>
                        <p:par>
                          <p:cTn id="16" fill="hold">
                            <p:stCondLst>
                              <p:cond delay="0"/>
                            </p:stCondLst>
                            <p:childTnLst>
                              <p:par>
                                <p:cTn id="17" nodeType="afterEffect" presetClass="entr" presetSubtype="0" presetID="1" grpId="5" fill="hold">
                                  <p:stCondLst>
                                    <p:cond delay="0"/>
                                  </p:stCondLst>
                                  <p:iterate type="el" backwards="0">
                                    <p:tmAbs val="0"/>
                                  </p:iterate>
                                  <p:childTnLst>
                                    <p:set>
                                      <p:cBhvr>
                                        <p:cTn id="18" fill="hold"/>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xit" presetSubtype="0" presetID="1" grpId="6" fill="hold">
                                  <p:stCondLst>
                                    <p:cond delay="0"/>
                                  </p:stCondLst>
                                  <p:iterate type="el" backwards="0">
                                    <p:tmAbs val="0"/>
                                  </p:iterate>
                                  <p:childTnLst>
                                    <p:set>
                                      <p:cBhvr>
                                        <p:cTn id="22" fill="hold">
                                          <p:stCondLst>
                                            <p:cond delay="0"/>
                                          </p:stCondLst>
                                        </p:cTn>
                                        <p:tgtEl>
                                          <p:spTgt spid="109"/>
                                        </p:tgtEl>
                                        <p:attrNameLst>
                                          <p:attrName>style.visibility</p:attrName>
                                        </p:attrNameLst>
                                      </p:cBhvr>
                                      <p:to>
                                        <p:strVal val="hidden"/>
                                      </p:to>
                                    </p:set>
                                  </p:childTnLst>
                                </p:cTn>
                              </p:par>
                            </p:childTnLst>
                          </p:cTn>
                        </p:par>
                        <p:par>
                          <p:cTn id="23" fill="hold">
                            <p:stCondLst>
                              <p:cond delay="0"/>
                            </p:stCondLst>
                            <p:childTnLst>
                              <p:par>
                                <p:cTn id="24" nodeType="afterEffect" presetClass="exit" presetSubtype="0" presetID="1" grpId="7" fill="hold">
                                  <p:stCondLst>
                                    <p:cond delay="0"/>
                                  </p:stCondLst>
                                  <p:iterate type="el" backwards="0">
                                    <p:tmAbs val="0"/>
                                  </p:iterate>
                                  <p:childTnLst>
                                    <p:set>
                                      <p:cBhvr>
                                        <p:cTn id="25" fill="hold">
                                          <p:stCondLst>
                                            <p:cond delay="0"/>
                                          </p:stCondLst>
                                        </p:cTn>
                                        <p:tgtEl>
                                          <p:spTgt spid="94"/>
                                        </p:tgtEl>
                                        <p:attrNameLst>
                                          <p:attrName>style.visibility</p:attrName>
                                        </p:attrNameLst>
                                      </p:cBhvr>
                                      <p:to>
                                        <p:strVal val="hidden"/>
                                      </p:to>
                                    </p:set>
                                  </p:childTnLst>
                                </p:cTn>
                              </p:par>
                            </p:childTnLst>
                          </p:cTn>
                        </p:par>
                        <p:par>
                          <p:cTn id="26" fill="hold">
                            <p:stCondLst>
                              <p:cond delay="0"/>
                            </p:stCondLst>
                            <p:childTnLst>
                              <p:par>
                                <p:cTn id="27" nodeType="afterEffect" presetClass="exit" presetSubtype="0" presetID="1" grpId="8" fill="hold">
                                  <p:stCondLst>
                                    <p:cond delay="0"/>
                                  </p:stCondLst>
                                  <p:iterate type="el" backwards="0">
                                    <p:tmAbs val="0"/>
                                  </p:iterate>
                                  <p:childTnLst>
                                    <p:set>
                                      <p:cBhvr>
                                        <p:cTn id="28" fill="hold">
                                          <p:stCondLst>
                                            <p:cond delay="0"/>
                                          </p:stCondLst>
                                        </p:cTn>
                                        <p:tgtEl>
                                          <p:spTgt spid="92"/>
                                        </p:tgtEl>
                                        <p:attrNameLst>
                                          <p:attrName>style.visibility</p:attrName>
                                        </p:attrNameLst>
                                      </p:cBhvr>
                                      <p:to>
                                        <p:strVal val="hidden"/>
                                      </p:to>
                                    </p:set>
                                  </p:childTnLst>
                                </p:cTn>
                              </p:par>
                            </p:childTnLst>
                          </p:cTn>
                        </p:par>
                        <p:par>
                          <p:cTn id="29" fill="hold">
                            <p:stCondLst>
                              <p:cond delay="0"/>
                            </p:stCondLst>
                            <p:childTnLst>
                              <p:par>
                                <p:cTn id="30" nodeType="afterEffect" presetClass="exit" presetSubtype="0" presetID="1" grpId="9" fill="hold">
                                  <p:stCondLst>
                                    <p:cond delay="0"/>
                                  </p:stCondLst>
                                  <p:iterate type="el" backwards="0">
                                    <p:tmAbs val="0"/>
                                  </p:iterate>
                                  <p:childTnLst>
                                    <p:set>
                                      <p:cBhvr>
                                        <p:cTn id="31" fill="hold">
                                          <p:stCondLst>
                                            <p:cond delay="0"/>
                                          </p:stCondLst>
                                        </p:cTn>
                                        <p:tgtEl>
                                          <p:spTgt spid="104"/>
                                        </p:tgtEl>
                                        <p:attrNameLst>
                                          <p:attrName>style.visibility</p:attrName>
                                        </p:attrNameLst>
                                      </p:cBhvr>
                                      <p:to>
                                        <p:strVal val="hidden"/>
                                      </p:to>
                                    </p:set>
                                  </p:childTnLst>
                                </p:cTn>
                              </p:par>
                            </p:childTnLst>
                          </p:cTn>
                        </p:par>
                        <p:par>
                          <p:cTn id="32" fill="hold">
                            <p:stCondLst>
                              <p:cond delay="0"/>
                            </p:stCondLst>
                            <p:childTnLst>
                              <p:par>
                                <p:cTn id="33" nodeType="afterEffect" presetClass="exit" presetSubtype="0" presetID="1" grpId="10" fill="hold">
                                  <p:stCondLst>
                                    <p:cond delay="0"/>
                                  </p:stCondLst>
                                  <p:iterate type="el" backwards="0">
                                    <p:tmAbs val="0"/>
                                  </p:iterate>
                                  <p:childTnLst>
                                    <p:set>
                                      <p:cBhvr>
                                        <p:cTn id="34" fill="hold">
                                          <p:stCondLst>
                                            <p:cond delay="0"/>
                                          </p:stCondLst>
                                        </p:cTn>
                                        <p:tgtEl>
                                          <p:spTgt spid="9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 grpId="11" fill="hold">
                                  <p:stCondLst>
                                    <p:cond delay="0"/>
                                  </p:stCondLst>
                                  <p:iterate type="el" backwards="0">
                                    <p:tmAbs val="0"/>
                                  </p:iterate>
                                  <p:childTnLst>
                                    <p:set>
                                      <p:cBhvr>
                                        <p:cTn id="38" fill="hold"/>
                                        <p:tgtEl>
                                          <p:spTgt spid="110"/>
                                        </p:tgtEl>
                                        <p:attrNameLst>
                                          <p:attrName>style.visibility</p:attrName>
                                        </p:attrNameLst>
                                      </p:cBhvr>
                                      <p:to>
                                        <p:strVal val="visible"/>
                                      </p:to>
                                    </p:set>
                                  </p:childTnLst>
                                </p:cTn>
                              </p:par>
                            </p:childTnLst>
                          </p:cTn>
                        </p:par>
                        <p:par>
                          <p:cTn id="39" fill="hold">
                            <p:stCondLst>
                              <p:cond delay="0"/>
                            </p:stCondLst>
                            <p:childTnLst>
                              <p:par>
                                <p:cTn id="40" nodeType="afterEffect" presetClass="entr" presetSubtype="0" presetID="1" grpId="12" fill="hold">
                                  <p:stCondLst>
                                    <p:cond delay="0"/>
                                  </p:stCondLst>
                                  <p:iterate type="el" backwards="0">
                                    <p:tmAbs val="0"/>
                                  </p:iterate>
                                  <p:childTnLst>
                                    <p:set>
                                      <p:cBhvr>
                                        <p:cTn id="41" fill="hold"/>
                                        <p:tgtEl>
                                          <p:spTgt spid="97"/>
                                        </p:tgtEl>
                                        <p:attrNameLst>
                                          <p:attrName>style.visibility</p:attrName>
                                        </p:attrNameLst>
                                      </p:cBhvr>
                                      <p:to>
                                        <p:strVal val="visible"/>
                                      </p:to>
                                    </p:set>
                                  </p:childTnLst>
                                </p:cTn>
                              </p:par>
                            </p:childTnLst>
                          </p:cTn>
                        </p:par>
                        <p:par>
                          <p:cTn id="42" fill="hold">
                            <p:stCondLst>
                              <p:cond delay="0"/>
                            </p:stCondLst>
                            <p:childTnLst>
                              <p:par>
                                <p:cTn id="43" nodeType="afterEffect" presetClass="entr" presetSubtype="0" presetID="1" grpId="13" fill="hold">
                                  <p:stCondLst>
                                    <p:cond delay="0"/>
                                  </p:stCondLst>
                                  <p:iterate type="el" backwards="0">
                                    <p:tmAbs val="0"/>
                                  </p:iterate>
                                  <p:childTnLst>
                                    <p:set>
                                      <p:cBhvr>
                                        <p:cTn id="44" fill="hold"/>
                                        <p:tgtEl>
                                          <p:spTgt spid="95"/>
                                        </p:tgtEl>
                                        <p:attrNameLst>
                                          <p:attrName>style.visibility</p:attrName>
                                        </p:attrNameLst>
                                      </p:cBhvr>
                                      <p:to>
                                        <p:strVal val="visible"/>
                                      </p:to>
                                    </p:set>
                                  </p:childTnLst>
                                </p:cTn>
                              </p:par>
                            </p:childTnLst>
                          </p:cTn>
                        </p:par>
                        <p:par>
                          <p:cTn id="45" fill="hold">
                            <p:stCondLst>
                              <p:cond delay="0"/>
                            </p:stCondLst>
                            <p:childTnLst>
                              <p:par>
                                <p:cTn id="46" nodeType="afterEffect" presetClass="entr" presetSubtype="0" presetID="1" grpId="14" fill="hold">
                                  <p:stCondLst>
                                    <p:cond delay="0"/>
                                  </p:stCondLst>
                                  <p:iterate type="el" backwards="0">
                                    <p:tmAbs val="0"/>
                                  </p:iterate>
                                  <p:childTnLst>
                                    <p:set>
                                      <p:cBhvr>
                                        <p:cTn id="47" fill="hold"/>
                                        <p:tgtEl>
                                          <p:spTgt spid="103"/>
                                        </p:tgtEl>
                                        <p:attrNameLst>
                                          <p:attrName>style.visibility</p:attrName>
                                        </p:attrNameLst>
                                      </p:cBhvr>
                                      <p:to>
                                        <p:strVal val="visible"/>
                                      </p:to>
                                    </p:set>
                                  </p:childTnLst>
                                </p:cTn>
                              </p:par>
                            </p:childTnLst>
                          </p:cTn>
                        </p:par>
                        <p:par>
                          <p:cTn id="48" fill="hold">
                            <p:stCondLst>
                              <p:cond delay="0"/>
                            </p:stCondLst>
                            <p:childTnLst>
                              <p:par>
                                <p:cTn id="49" nodeType="afterEffect" presetClass="entr" presetSubtype="0" presetID="1" grpId="15" fill="hold">
                                  <p:stCondLst>
                                    <p:cond delay="0"/>
                                  </p:stCondLst>
                                  <p:iterate type="el" backwards="0">
                                    <p:tmAbs val="0"/>
                                  </p:iterate>
                                  <p:childTnLst>
                                    <p:set>
                                      <p:cBhvr>
                                        <p:cTn id="50" fill="hold"/>
                                        <p:tgtEl>
                                          <p:spTgt spid="9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nodeType="clickEffect" presetClass="exit" presetSubtype="0" presetID="1" grpId="16" fill="hold">
                                  <p:stCondLst>
                                    <p:cond delay="0"/>
                                  </p:stCondLst>
                                  <p:iterate type="el" backwards="0">
                                    <p:tmAbs val="0"/>
                                  </p:iterate>
                                  <p:childTnLst>
                                    <p:set>
                                      <p:cBhvr>
                                        <p:cTn id="54" fill="hold">
                                          <p:stCondLst>
                                            <p:cond delay="0"/>
                                          </p:stCondLst>
                                        </p:cTn>
                                        <p:tgtEl>
                                          <p:spTgt spid="110"/>
                                        </p:tgtEl>
                                        <p:attrNameLst>
                                          <p:attrName>style.visibility</p:attrName>
                                        </p:attrNameLst>
                                      </p:cBhvr>
                                      <p:to>
                                        <p:strVal val="hidden"/>
                                      </p:to>
                                    </p:set>
                                  </p:childTnLst>
                                </p:cTn>
                              </p:par>
                            </p:childTnLst>
                          </p:cTn>
                        </p:par>
                        <p:par>
                          <p:cTn id="55" fill="hold">
                            <p:stCondLst>
                              <p:cond delay="0"/>
                            </p:stCondLst>
                            <p:childTnLst>
                              <p:par>
                                <p:cTn id="56" nodeType="afterEffect" presetClass="exit" presetSubtype="0" presetID="1" grpId="17" fill="hold">
                                  <p:stCondLst>
                                    <p:cond delay="0"/>
                                  </p:stCondLst>
                                  <p:iterate type="el" backwards="0">
                                    <p:tmAbs val="0"/>
                                  </p:iterate>
                                  <p:childTnLst>
                                    <p:set>
                                      <p:cBhvr>
                                        <p:cTn id="57" fill="hold">
                                          <p:stCondLst>
                                            <p:cond delay="0"/>
                                          </p:stCondLst>
                                        </p:cTn>
                                        <p:tgtEl>
                                          <p:spTgt spid="97"/>
                                        </p:tgtEl>
                                        <p:attrNameLst>
                                          <p:attrName>style.visibility</p:attrName>
                                        </p:attrNameLst>
                                      </p:cBhvr>
                                      <p:to>
                                        <p:strVal val="hidden"/>
                                      </p:to>
                                    </p:set>
                                  </p:childTnLst>
                                </p:cTn>
                              </p:par>
                            </p:childTnLst>
                          </p:cTn>
                        </p:par>
                        <p:par>
                          <p:cTn id="58" fill="hold">
                            <p:stCondLst>
                              <p:cond delay="0"/>
                            </p:stCondLst>
                            <p:childTnLst>
                              <p:par>
                                <p:cTn id="59" nodeType="afterEffect" presetClass="exit" presetSubtype="0" presetID="1" grpId="18" fill="hold">
                                  <p:stCondLst>
                                    <p:cond delay="0"/>
                                  </p:stCondLst>
                                  <p:iterate type="el" backwards="0">
                                    <p:tmAbs val="0"/>
                                  </p:iterate>
                                  <p:childTnLst>
                                    <p:set>
                                      <p:cBhvr>
                                        <p:cTn id="60" fill="hold">
                                          <p:stCondLst>
                                            <p:cond delay="0"/>
                                          </p:stCondLst>
                                        </p:cTn>
                                        <p:tgtEl>
                                          <p:spTgt spid="95"/>
                                        </p:tgtEl>
                                        <p:attrNameLst>
                                          <p:attrName>style.visibility</p:attrName>
                                        </p:attrNameLst>
                                      </p:cBhvr>
                                      <p:to>
                                        <p:strVal val="hidden"/>
                                      </p:to>
                                    </p:set>
                                  </p:childTnLst>
                                </p:cTn>
                              </p:par>
                            </p:childTnLst>
                          </p:cTn>
                        </p:par>
                        <p:par>
                          <p:cTn id="61" fill="hold">
                            <p:stCondLst>
                              <p:cond delay="0"/>
                            </p:stCondLst>
                            <p:childTnLst>
                              <p:par>
                                <p:cTn id="62" nodeType="afterEffect" presetClass="exit" presetSubtype="0" presetID="1" grpId="19" fill="hold">
                                  <p:stCondLst>
                                    <p:cond delay="0"/>
                                  </p:stCondLst>
                                  <p:iterate type="el" backwards="0">
                                    <p:tmAbs val="0"/>
                                  </p:iterate>
                                  <p:childTnLst>
                                    <p:set>
                                      <p:cBhvr>
                                        <p:cTn id="63" fill="hold">
                                          <p:stCondLst>
                                            <p:cond delay="0"/>
                                          </p:stCondLst>
                                        </p:cTn>
                                        <p:tgtEl>
                                          <p:spTgt spid="103"/>
                                        </p:tgtEl>
                                        <p:attrNameLst>
                                          <p:attrName>style.visibility</p:attrName>
                                        </p:attrNameLst>
                                      </p:cBhvr>
                                      <p:to>
                                        <p:strVal val="hidden"/>
                                      </p:to>
                                    </p:set>
                                  </p:childTnLst>
                                </p:cTn>
                              </p:par>
                            </p:childTnLst>
                          </p:cTn>
                        </p:par>
                        <p:par>
                          <p:cTn id="64" fill="hold">
                            <p:stCondLst>
                              <p:cond delay="0"/>
                            </p:stCondLst>
                            <p:childTnLst>
                              <p:par>
                                <p:cTn id="65" nodeType="afterEffect" presetClass="exit" presetSubtype="0" presetID="1" grpId="20" fill="hold">
                                  <p:stCondLst>
                                    <p:cond delay="0"/>
                                  </p:stCondLst>
                                  <p:iterate type="el" backwards="0">
                                    <p:tmAbs val="0"/>
                                  </p:iterate>
                                  <p:childTnLst>
                                    <p:set>
                                      <p:cBhvr>
                                        <p:cTn id="66" fill="hold">
                                          <p:stCondLst>
                                            <p:cond delay="0"/>
                                          </p:stCondLst>
                                        </p:cTn>
                                        <p:tgtEl>
                                          <p:spTgt spid="9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nodeType="clickEffect" presetClass="entr" presetSubtype="0" presetID="1" grpId="21" fill="hold">
                                  <p:stCondLst>
                                    <p:cond delay="0"/>
                                  </p:stCondLst>
                                  <p:iterate type="el" backwards="0">
                                    <p:tmAbs val="0"/>
                                  </p:iterate>
                                  <p:childTnLst>
                                    <p:set>
                                      <p:cBhvr>
                                        <p:cTn id="70" fill="hold"/>
                                        <p:tgtEl>
                                          <p:spTgt spid="111"/>
                                        </p:tgtEl>
                                        <p:attrNameLst>
                                          <p:attrName>style.visibility</p:attrName>
                                        </p:attrNameLst>
                                      </p:cBhvr>
                                      <p:to>
                                        <p:strVal val="visible"/>
                                      </p:to>
                                    </p:set>
                                  </p:childTnLst>
                                </p:cTn>
                              </p:par>
                            </p:childTnLst>
                          </p:cTn>
                        </p:par>
                        <p:par>
                          <p:cTn id="71" fill="hold">
                            <p:stCondLst>
                              <p:cond delay="0"/>
                            </p:stCondLst>
                            <p:childTnLst>
                              <p:par>
                                <p:cTn id="72" nodeType="afterEffect" presetClass="entr" presetSubtype="0" presetID="1" grpId="22" fill="hold">
                                  <p:stCondLst>
                                    <p:cond delay="0"/>
                                  </p:stCondLst>
                                  <p:iterate type="el" backwards="0">
                                    <p:tmAbs val="0"/>
                                  </p:iterate>
                                  <p:childTnLst>
                                    <p:set>
                                      <p:cBhvr>
                                        <p:cTn id="73" fill="hold"/>
                                        <p:tgtEl>
                                          <p:spTgt spid="100"/>
                                        </p:tgtEl>
                                        <p:attrNameLst>
                                          <p:attrName>style.visibility</p:attrName>
                                        </p:attrNameLst>
                                      </p:cBhvr>
                                      <p:to>
                                        <p:strVal val="visible"/>
                                      </p:to>
                                    </p:set>
                                  </p:childTnLst>
                                </p:cTn>
                              </p:par>
                            </p:childTnLst>
                          </p:cTn>
                        </p:par>
                        <p:par>
                          <p:cTn id="74" fill="hold">
                            <p:stCondLst>
                              <p:cond delay="0"/>
                            </p:stCondLst>
                            <p:childTnLst>
                              <p:par>
                                <p:cTn id="75" nodeType="afterEffect" presetClass="entr" presetSubtype="0" presetID="1" grpId="23" fill="hold">
                                  <p:stCondLst>
                                    <p:cond delay="0"/>
                                  </p:stCondLst>
                                  <p:iterate type="el" backwards="0">
                                    <p:tmAbs val="0"/>
                                  </p:iterate>
                                  <p:childTnLst>
                                    <p:set>
                                      <p:cBhvr>
                                        <p:cTn id="76" fill="hold"/>
                                        <p:tgtEl>
                                          <p:spTgt spid="102"/>
                                        </p:tgtEl>
                                        <p:attrNameLst>
                                          <p:attrName>style.visibility</p:attrName>
                                        </p:attrNameLst>
                                      </p:cBhvr>
                                      <p:to>
                                        <p:strVal val="visible"/>
                                      </p:to>
                                    </p:set>
                                  </p:childTnLst>
                                </p:cTn>
                              </p:par>
                            </p:childTnLst>
                          </p:cTn>
                        </p:par>
                        <p:par>
                          <p:cTn id="77" fill="hold">
                            <p:stCondLst>
                              <p:cond delay="0"/>
                            </p:stCondLst>
                            <p:childTnLst>
                              <p:par>
                                <p:cTn id="78" nodeType="afterEffect" presetClass="entr" presetSubtype="0" presetID="1" grpId="24" fill="hold">
                                  <p:stCondLst>
                                    <p:cond delay="0"/>
                                  </p:stCondLst>
                                  <p:iterate type="el" backwards="0">
                                    <p:tmAbs val="0"/>
                                  </p:iterate>
                                  <p:childTnLst>
                                    <p:set>
                                      <p:cBhvr>
                                        <p:cTn id="79" fill="hold"/>
                                        <p:tgtEl>
                                          <p:spTgt spid="98"/>
                                        </p:tgtEl>
                                        <p:attrNameLst>
                                          <p:attrName>style.visibility</p:attrName>
                                        </p:attrNameLst>
                                      </p:cBhvr>
                                      <p:to>
                                        <p:strVal val="visible"/>
                                      </p:to>
                                    </p:set>
                                  </p:childTnLst>
                                </p:cTn>
                              </p:par>
                            </p:childTnLst>
                          </p:cTn>
                        </p:par>
                        <p:par>
                          <p:cTn id="80" fill="hold">
                            <p:stCondLst>
                              <p:cond delay="0"/>
                            </p:stCondLst>
                            <p:childTnLst>
                              <p:par>
                                <p:cTn id="81" nodeType="afterEffect" presetClass="entr" presetSubtype="0" presetID="1" grpId="25" fill="hold">
                                  <p:stCondLst>
                                    <p:cond delay="0"/>
                                  </p:stCondLst>
                                  <p:iterate type="el" backwards="0">
                                    <p:tmAbs val="0"/>
                                  </p:iterate>
                                  <p:childTnLst>
                                    <p:set>
                                      <p:cBhvr>
                                        <p:cTn id="82" fill="hold"/>
                                        <p:tgtEl>
                                          <p:spTgt spid="101"/>
                                        </p:tgtEl>
                                        <p:attrNameLst>
                                          <p:attrName>style.visibility</p:attrName>
                                        </p:attrNameLst>
                                      </p:cBhvr>
                                      <p:to>
                                        <p:strVal val="visible"/>
                                      </p:to>
                                    </p:set>
                                  </p:childTnLst>
                                </p:cTn>
                              </p:par>
                            </p:childTnLst>
                          </p:cTn>
                        </p:par>
                        <p:par>
                          <p:cTn id="83" fill="hold">
                            <p:stCondLst>
                              <p:cond delay="0"/>
                            </p:stCondLst>
                            <p:childTnLst>
                              <p:par>
                                <p:cTn id="84" nodeType="afterEffect" presetClass="entr" presetSubtype="0" presetID="1" grpId="26" fill="hold">
                                  <p:stCondLst>
                                    <p:cond delay="0"/>
                                  </p:stCondLst>
                                  <p:iterate type="el" backwards="0">
                                    <p:tmAbs val="0"/>
                                  </p:iterate>
                                  <p:childTnLst>
                                    <p:set>
                                      <p:cBhvr>
                                        <p:cTn id="85" fill="hold"/>
                                        <p:tgtEl>
                                          <p:spTgt spid="9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nodeType="clickEffect" presetClass="exit" presetSubtype="0" presetID="1" grpId="27" fill="hold">
                                  <p:stCondLst>
                                    <p:cond delay="0"/>
                                  </p:stCondLst>
                                  <p:iterate type="el" backwards="0">
                                    <p:tmAbs val="0"/>
                                  </p:iterate>
                                  <p:childTnLst>
                                    <p:set>
                                      <p:cBhvr>
                                        <p:cTn id="89" fill="hold">
                                          <p:stCondLst>
                                            <p:cond delay="0"/>
                                          </p:stCondLst>
                                        </p:cTn>
                                        <p:tgtEl>
                                          <p:spTgt spid="111"/>
                                        </p:tgtEl>
                                        <p:attrNameLst>
                                          <p:attrName>style.visibility</p:attrName>
                                        </p:attrNameLst>
                                      </p:cBhvr>
                                      <p:to>
                                        <p:strVal val="hidden"/>
                                      </p:to>
                                    </p:set>
                                  </p:childTnLst>
                                </p:cTn>
                              </p:par>
                            </p:childTnLst>
                          </p:cTn>
                        </p:par>
                        <p:par>
                          <p:cTn id="90" fill="hold">
                            <p:stCondLst>
                              <p:cond delay="0"/>
                            </p:stCondLst>
                            <p:childTnLst>
                              <p:par>
                                <p:cTn id="91" nodeType="afterEffect" presetClass="exit" presetSubtype="0" presetID="1" grpId="28" fill="hold">
                                  <p:stCondLst>
                                    <p:cond delay="0"/>
                                  </p:stCondLst>
                                  <p:iterate type="el" backwards="0">
                                    <p:tmAbs val="0"/>
                                  </p:iterate>
                                  <p:childTnLst>
                                    <p:set>
                                      <p:cBhvr>
                                        <p:cTn id="92" fill="hold">
                                          <p:stCondLst>
                                            <p:cond delay="0"/>
                                          </p:stCondLst>
                                        </p:cTn>
                                        <p:tgtEl>
                                          <p:spTgt spid="100"/>
                                        </p:tgtEl>
                                        <p:attrNameLst>
                                          <p:attrName>style.visibility</p:attrName>
                                        </p:attrNameLst>
                                      </p:cBhvr>
                                      <p:to>
                                        <p:strVal val="hidden"/>
                                      </p:to>
                                    </p:set>
                                  </p:childTnLst>
                                </p:cTn>
                              </p:par>
                            </p:childTnLst>
                          </p:cTn>
                        </p:par>
                        <p:par>
                          <p:cTn id="93" fill="hold">
                            <p:stCondLst>
                              <p:cond delay="0"/>
                            </p:stCondLst>
                            <p:childTnLst>
                              <p:par>
                                <p:cTn id="94" nodeType="afterEffect" presetClass="exit" presetSubtype="0" presetID="1" grpId="29" fill="hold">
                                  <p:stCondLst>
                                    <p:cond delay="0"/>
                                  </p:stCondLst>
                                  <p:iterate type="el" backwards="0">
                                    <p:tmAbs val="0"/>
                                  </p:iterate>
                                  <p:childTnLst>
                                    <p:set>
                                      <p:cBhvr>
                                        <p:cTn id="95" fill="hold">
                                          <p:stCondLst>
                                            <p:cond delay="0"/>
                                          </p:stCondLst>
                                        </p:cTn>
                                        <p:tgtEl>
                                          <p:spTgt spid="102"/>
                                        </p:tgtEl>
                                        <p:attrNameLst>
                                          <p:attrName>style.visibility</p:attrName>
                                        </p:attrNameLst>
                                      </p:cBhvr>
                                      <p:to>
                                        <p:strVal val="hidden"/>
                                      </p:to>
                                    </p:set>
                                  </p:childTnLst>
                                </p:cTn>
                              </p:par>
                            </p:childTnLst>
                          </p:cTn>
                        </p:par>
                        <p:par>
                          <p:cTn id="96" fill="hold">
                            <p:stCondLst>
                              <p:cond delay="0"/>
                            </p:stCondLst>
                            <p:childTnLst>
                              <p:par>
                                <p:cTn id="97" nodeType="afterEffect" presetClass="exit" presetSubtype="0" presetID="1" grpId="30" fill="hold">
                                  <p:stCondLst>
                                    <p:cond delay="0"/>
                                  </p:stCondLst>
                                  <p:iterate type="el" backwards="0">
                                    <p:tmAbs val="0"/>
                                  </p:iterate>
                                  <p:childTnLst>
                                    <p:set>
                                      <p:cBhvr>
                                        <p:cTn id="98" fill="hold">
                                          <p:stCondLst>
                                            <p:cond delay="0"/>
                                          </p:stCondLst>
                                        </p:cTn>
                                        <p:tgtEl>
                                          <p:spTgt spid="98"/>
                                        </p:tgtEl>
                                        <p:attrNameLst>
                                          <p:attrName>style.visibility</p:attrName>
                                        </p:attrNameLst>
                                      </p:cBhvr>
                                      <p:to>
                                        <p:strVal val="hidden"/>
                                      </p:to>
                                    </p:set>
                                  </p:childTnLst>
                                </p:cTn>
                              </p:par>
                            </p:childTnLst>
                          </p:cTn>
                        </p:par>
                        <p:par>
                          <p:cTn id="99" fill="hold">
                            <p:stCondLst>
                              <p:cond delay="0"/>
                            </p:stCondLst>
                            <p:childTnLst>
                              <p:par>
                                <p:cTn id="100" nodeType="afterEffect" presetClass="exit" presetSubtype="0" presetID="1" grpId="31" fill="hold">
                                  <p:stCondLst>
                                    <p:cond delay="0"/>
                                  </p:stCondLst>
                                  <p:iterate type="el" backwards="0">
                                    <p:tmAbs val="0"/>
                                  </p:iterate>
                                  <p:childTnLst>
                                    <p:set>
                                      <p:cBhvr>
                                        <p:cTn id="101" fill="hold">
                                          <p:stCondLst>
                                            <p:cond delay="0"/>
                                          </p:stCondLst>
                                        </p:cTn>
                                        <p:tgtEl>
                                          <p:spTgt spid="101"/>
                                        </p:tgtEl>
                                        <p:attrNameLst>
                                          <p:attrName>style.visibility</p:attrName>
                                        </p:attrNameLst>
                                      </p:cBhvr>
                                      <p:to>
                                        <p:strVal val="hidden"/>
                                      </p:to>
                                    </p:set>
                                  </p:childTnLst>
                                </p:cTn>
                              </p:par>
                            </p:childTnLst>
                          </p:cTn>
                        </p:par>
                        <p:par>
                          <p:cTn id="102" fill="hold">
                            <p:stCondLst>
                              <p:cond delay="0"/>
                            </p:stCondLst>
                            <p:childTnLst>
                              <p:par>
                                <p:cTn id="103" nodeType="afterEffect" presetClass="exit" presetSubtype="0" presetID="1" grpId="32" fill="hold">
                                  <p:stCondLst>
                                    <p:cond delay="0"/>
                                  </p:stCondLst>
                                  <p:iterate type="el" backwards="0">
                                    <p:tmAbs val="0"/>
                                  </p:iterate>
                                  <p:childTnLst>
                                    <p:set>
                                      <p:cBhvr>
                                        <p:cTn id="104" fill="hold">
                                          <p:stCondLst>
                                            <p:cond delay="0"/>
                                          </p:stCondLst>
                                        </p:cTn>
                                        <p:tgtEl>
                                          <p:spTgt spid="99"/>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nodeType="clickEffect" presetClass="entr" presetSubtype="0" presetID="1" grpId="33" fill="hold">
                                  <p:stCondLst>
                                    <p:cond delay="0"/>
                                  </p:stCondLst>
                                  <p:iterate type="el" backwards="0">
                                    <p:tmAbs val="0"/>
                                  </p:iterate>
                                  <p:childTnLst>
                                    <p:set>
                                      <p:cBhvr>
                                        <p:cTn id="108" fill="hold"/>
                                        <p:tgtEl>
                                          <p:spTgt spid="112"/>
                                        </p:tgtEl>
                                        <p:attrNameLst>
                                          <p:attrName>style.visibility</p:attrName>
                                        </p:attrNameLst>
                                      </p:cBhvr>
                                      <p:to>
                                        <p:strVal val="visible"/>
                                      </p:to>
                                    </p:set>
                                  </p:childTnLst>
                                </p:cTn>
                              </p:par>
                            </p:childTnLst>
                          </p:cTn>
                        </p:par>
                        <p:par>
                          <p:cTn id="109" fill="hold">
                            <p:stCondLst>
                              <p:cond delay="0"/>
                            </p:stCondLst>
                            <p:childTnLst>
                              <p:par>
                                <p:cTn id="110" nodeType="afterEffect" presetClass="entr" presetSubtype="0" presetID="1" grpId="34" fill="hold">
                                  <p:stCondLst>
                                    <p:cond delay="0"/>
                                  </p:stCondLst>
                                  <p:iterate type="el" backwards="0">
                                    <p:tmAbs val="0"/>
                                  </p:iterate>
                                  <p:childTnLst>
                                    <p:set>
                                      <p:cBhvr>
                                        <p:cTn id="111" fill="hold"/>
                                        <p:tgtEl>
                                          <p:spTgt spid="113"/>
                                        </p:tgtEl>
                                        <p:attrNameLst>
                                          <p:attrName>style.visibility</p:attrName>
                                        </p:attrNameLst>
                                      </p:cBhvr>
                                      <p:to>
                                        <p:strVal val="visible"/>
                                      </p:to>
                                    </p:set>
                                  </p:childTnLst>
                                </p:cTn>
                              </p:par>
                            </p:childTnLst>
                          </p:cTn>
                        </p:par>
                        <p:par>
                          <p:cTn id="112" fill="hold">
                            <p:stCondLst>
                              <p:cond delay="0"/>
                            </p:stCondLst>
                            <p:childTnLst>
                              <p:par>
                                <p:cTn id="113" nodeType="afterEffect" presetClass="entr" presetSubtype="0" presetID="1" grpId="35" fill="hold">
                                  <p:stCondLst>
                                    <p:cond delay="0"/>
                                  </p:stCondLst>
                                  <p:iterate type="el" backwards="0">
                                    <p:tmAbs val="0"/>
                                  </p:iterate>
                                  <p:childTnLst>
                                    <p:set>
                                      <p:cBhvr>
                                        <p:cTn id="114" fill="hold"/>
                                        <p:tgtEl>
                                          <p:spTgt spid="106"/>
                                        </p:tgtEl>
                                        <p:attrNameLst>
                                          <p:attrName>style.visibility</p:attrName>
                                        </p:attrNameLst>
                                      </p:cBhvr>
                                      <p:to>
                                        <p:strVal val="visible"/>
                                      </p:to>
                                    </p:set>
                                  </p:childTnLst>
                                </p:cTn>
                              </p:par>
                            </p:childTnLst>
                          </p:cTn>
                        </p:par>
                        <p:par>
                          <p:cTn id="115" fill="hold">
                            <p:stCondLst>
                              <p:cond delay="0"/>
                            </p:stCondLst>
                            <p:childTnLst>
                              <p:par>
                                <p:cTn id="116" nodeType="afterEffect" presetClass="entr" presetSubtype="0" presetID="1" grpId="36" fill="hold">
                                  <p:stCondLst>
                                    <p:cond delay="0"/>
                                  </p:stCondLst>
                                  <p:iterate type="el" backwards="0">
                                    <p:tmAbs val="0"/>
                                  </p:iterate>
                                  <p:childTnLst>
                                    <p:set>
                                      <p:cBhvr>
                                        <p:cTn id="117" fill="hold"/>
                                        <p:tgtEl>
                                          <p:spTgt spid="105"/>
                                        </p:tgtEl>
                                        <p:attrNameLst>
                                          <p:attrName>style.visibility</p:attrName>
                                        </p:attrNameLst>
                                      </p:cBhvr>
                                      <p:to>
                                        <p:strVal val="visible"/>
                                      </p:to>
                                    </p:set>
                                  </p:childTnLst>
                                </p:cTn>
                              </p:par>
                            </p:childTnLst>
                          </p:cTn>
                        </p:par>
                        <p:par>
                          <p:cTn id="118" fill="hold">
                            <p:stCondLst>
                              <p:cond delay="0"/>
                            </p:stCondLst>
                            <p:childTnLst>
                              <p:par>
                                <p:cTn id="119" nodeType="afterEffect" presetClass="entr" presetSubtype="0" presetID="1" grpId="37" fill="hold">
                                  <p:stCondLst>
                                    <p:cond delay="0"/>
                                  </p:stCondLst>
                                  <p:iterate type="el" backwards="0">
                                    <p:tmAbs val="0"/>
                                  </p:iterate>
                                  <p:childTnLst>
                                    <p:set>
                                      <p:cBhvr>
                                        <p:cTn id="120" fill="hold"/>
                                        <p:tgtEl>
                                          <p:spTgt spid="107"/>
                                        </p:tgtEl>
                                        <p:attrNameLst>
                                          <p:attrName>style.visibility</p:attrName>
                                        </p:attrNameLst>
                                      </p:cBhvr>
                                      <p:to>
                                        <p:strVal val="visible"/>
                                      </p:to>
                                    </p:set>
                                  </p:childTnLst>
                                </p:cTn>
                              </p:par>
                            </p:childTnLst>
                          </p:cTn>
                        </p:par>
                        <p:par>
                          <p:cTn id="121" fill="hold">
                            <p:stCondLst>
                              <p:cond delay="0"/>
                            </p:stCondLst>
                            <p:childTnLst>
                              <p:par>
                                <p:cTn id="122" nodeType="afterEffect" presetClass="entr" presetSubtype="0" presetID="1" grpId="38" fill="hold">
                                  <p:stCondLst>
                                    <p:cond delay="0"/>
                                  </p:stCondLst>
                                  <p:iterate type="el" backwards="0">
                                    <p:tmAbs val="0"/>
                                  </p:iterate>
                                  <p:childTnLst>
                                    <p:set>
                                      <p:cBhvr>
                                        <p:cTn id="123" fill="hold"/>
                                        <p:tgtEl>
                                          <p:spTgt spid="114"/>
                                        </p:tgtEl>
                                        <p:attrNameLst>
                                          <p:attrName>style.visibility</p:attrName>
                                        </p:attrNameLst>
                                      </p:cBhvr>
                                      <p:to>
                                        <p:strVal val="visible"/>
                                      </p:to>
                                    </p:set>
                                  </p:childTnLst>
                                </p:cTn>
                              </p:par>
                            </p:childTnLst>
                          </p:cTn>
                        </p:par>
                        <p:par>
                          <p:cTn id="124" fill="hold">
                            <p:stCondLst>
                              <p:cond delay="0"/>
                            </p:stCondLst>
                            <p:childTnLst>
                              <p:par>
                                <p:cTn id="125" nodeType="afterEffect" presetClass="entr" presetSubtype="0" presetID="1" grpId="39" fill="hold">
                                  <p:stCondLst>
                                    <p:cond delay="0"/>
                                  </p:stCondLst>
                                  <p:iterate type="el" backwards="0">
                                    <p:tmAbs val="0"/>
                                  </p:iterate>
                                  <p:childTnLst>
                                    <p:set>
                                      <p:cBhvr>
                                        <p:cTn id="126" fill="hold"/>
                                        <p:tgtEl>
                                          <p:spTgt spid="8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nodeType="clickEffect" presetClass="exit" presetSubtype="0" presetID="1" grpId="40" fill="hold">
                                  <p:stCondLst>
                                    <p:cond delay="0"/>
                                  </p:stCondLst>
                                  <p:iterate type="el" backwards="0">
                                    <p:tmAbs val="0"/>
                                  </p:iterate>
                                  <p:childTnLst>
                                    <p:set>
                                      <p:cBhvr>
                                        <p:cTn id="130" fill="hold">
                                          <p:stCondLst>
                                            <p:cond delay="0"/>
                                          </p:stCondLst>
                                        </p:cTn>
                                        <p:tgtEl>
                                          <p:spTgt spid="112"/>
                                        </p:tgtEl>
                                        <p:attrNameLst>
                                          <p:attrName>style.visibility</p:attrName>
                                        </p:attrNameLst>
                                      </p:cBhvr>
                                      <p:to>
                                        <p:strVal val="hidden"/>
                                      </p:to>
                                    </p:set>
                                  </p:childTnLst>
                                </p:cTn>
                              </p:par>
                            </p:childTnLst>
                          </p:cTn>
                        </p:par>
                        <p:par>
                          <p:cTn id="131" fill="hold">
                            <p:stCondLst>
                              <p:cond delay="0"/>
                            </p:stCondLst>
                            <p:childTnLst>
                              <p:par>
                                <p:cTn id="132" nodeType="afterEffect" presetClass="exit" presetSubtype="0" presetID="1" grpId="41" fill="hold">
                                  <p:stCondLst>
                                    <p:cond delay="0"/>
                                  </p:stCondLst>
                                  <p:iterate type="el" backwards="0">
                                    <p:tmAbs val="0"/>
                                  </p:iterate>
                                  <p:childTnLst>
                                    <p:set>
                                      <p:cBhvr>
                                        <p:cTn id="133" fill="hold">
                                          <p:stCondLst>
                                            <p:cond delay="0"/>
                                          </p:stCondLst>
                                        </p:cTn>
                                        <p:tgtEl>
                                          <p:spTgt spid="113"/>
                                        </p:tgtEl>
                                        <p:attrNameLst>
                                          <p:attrName>style.visibility</p:attrName>
                                        </p:attrNameLst>
                                      </p:cBhvr>
                                      <p:to>
                                        <p:strVal val="hidden"/>
                                      </p:to>
                                    </p:set>
                                  </p:childTnLst>
                                </p:cTn>
                              </p:par>
                            </p:childTnLst>
                          </p:cTn>
                        </p:par>
                        <p:par>
                          <p:cTn id="134" fill="hold">
                            <p:stCondLst>
                              <p:cond delay="0"/>
                            </p:stCondLst>
                            <p:childTnLst>
                              <p:par>
                                <p:cTn id="135" nodeType="afterEffect" presetClass="exit" presetSubtype="0" presetID="1" grpId="42" fill="hold">
                                  <p:stCondLst>
                                    <p:cond delay="0"/>
                                  </p:stCondLst>
                                  <p:iterate type="el" backwards="0">
                                    <p:tmAbs val="0"/>
                                  </p:iterate>
                                  <p:childTnLst>
                                    <p:set>
                                      <p:cBhvr>
                                        <p:cTn id="136" fill="hold">
                                          <p:stCondLst>
                                            <p:cond delay="0"/>
                                          </p:stCondLst>
                                        </p:cTn>
                                        <p:tgtEl>
                                          <p:spTgt spid="106"/>
                                        </p:tgtEl>
                                        <p:attrNameLst>
                                          <p:attrName>style.visibility</p:attrName>
                                        </p:attrNameLst>
                                      </p:cBhvr>
                                      <p:to>
                                        <p:strVal val="hidden"/>
                                      </p:to>
                                    </p:set>
                                  </p:childTnLst>
                                </p:cTn>
                              </p:par>
                            </p:childTnLst>
                          </p:cTn>
                        </p:par>
                        <p:par>
                          <p:cTn id="137" fill="hold">
                            <p:stCondLst>
                              <p:cond delay="0"/>
                            </p:stCondLst>
                            <p:childTnLst>
                              <p:par>
                                <p:cTn id="138" nodeType="afterEffect" presetClass="exit" presetSubtype="0" presetID="1" grpId="43" fill="hold">
                                  <p:stCondLst>
                                    <p:cond delay="0"/>
                                  </p:stCondLst>
                                  <p:iterate type="el" backwards="0">
                                    <p:tmAbs val="0"/>
                                  </p:iterate>
                                  <p:childTnLst>
                                    <p:set>
                                      <p:cBhvr>
                                        <p:cTn id="139" fill="hold">
                                          <p:stCondLst>
                                            <p:cond delay="0"/>
                                          </p:stCondLst>
                                        </p:cTn>
                                        <p:tgtEl>
                                          <p:spTgt spid="105"/>
                                        </p:tgtEl>
                                        <p:attrNameLst>
                                          <p:attrName>style.visibility</p:attrName>
                                        </p:attrNameLst>
                                      </p:cBhvr>
                                      <p:to>
                                        <p:strVal val="hidden"/>
                                      </p:to>
                                    </p:set>
                                  </p:childTnLst>
                                </p:cTn>
                              </p:par>
                            </p:childTnLst>
                          </p:cTn>
                        </p:par>
                        <p:par>
                          <p:cTn id="140" fill="hold">
                            <p:stCondLst>
                              <p:cond delay="0"/>
                            </p:stCondLst>
                            <p:childTnLst>
                              <p:par>
                                <p:cTn id="141" nodeType="afterEffect" presetClass="exit" presetSubtype="0" presetID="1" grpId="44" fill="hold">
                                  <p:stCondLst>
                                    <p:cond delay="0"/>
                                  </p:stCondLst>
                                  <p:iterate type="el" backwards="0">
                                    <p:tmAbs val="0"/>
                                  </p:iterate>
                                  <p:childTnLst>
                                    <p:set>
                                      <p:cBhvr>
                                        <p:cTn id="142" fill="hold">
                                          <p:stCondLst>
                                            <p:cond delay="0"/>
                                          </p:stCondLst>
                                        </p:cTn>
                                        <p:tgtEl>
                                          <p:spTgt spid="107"/>
                                        </p:tgtEl>
                                        <p:attrNameLst>
                                          <p:attrName>style.visibility</p:attrName>
                                        </p:attrNameLst>
                                      </p:cBhvr>
                                      <p:to>
                                        <p:strVal val="hidden"/>
                                      </p:to>
                                    </p:set>
                                  </p:childTnLst>
                                </p:cTn>
                              </p:par>
                            </p:childTnLst>
                          </p:cTn>
                        </p:par>
                        <p:par>
                          <p:cTn id="143" fill="hold">
                            <p:stCondLst>
                              <p:cond delay="0"/>
                            </p:stCondLst>
                            <p:childTnLst>
                              <p:par>
                                <p:cTn id="144" nodeType="afterEffect" presetClass="exit" presetSubtype="0" presetID="1" grpId="45" fill="hold">
                                  <p:stCondLst>
                                    <p:cond delay="0"/>
                                  </p:stCondLst>
                                  <p:iterate type="el" backwards="0">
                                    <p:tmAbs val="0"/>
                                  </p:iterate>
                                  <p:childTnLst>
                                    <p:set>
                                      <p:cBhvr>
                                        <p:cTn id="145" fill="hold">
                                          <p:stCondLst>
                                            <p:cond delay="0"/>
                                          </p:stCondLst>
                                        </p:cTn>
                                        <p:tgtEl>
                                          <p:spTgt spid="114"/>
                                        </p:tgtEl>
                                        <p:attrNameLst>
                                          <p:attrName>style.visibility</p:attrName>
                                        </p:attrNameLst>
                                      </p:cBhvr>
                                      <p:to>
                                        <p:strVal val="hidden"/>
                                      </p:to>
                                    </p:set>
                                  </p:childTnLst>
                                </p:cTn>
                              </p:par>
                            </p:childTnLst>
                          </p:cTn>
                        </p:par>
                        <p:par>
                          <p:cTn id="146" fill="hold">
                            <p:stCondLst>
                              <p:cond delay="0"/>
                            </p:stCondLst>
                            <p:childTnLst>
                              <p:par>
                                <p:cTn id="147" nodeType="afterEffect" presetClass="exit" presetSubtype="0" presetID="1" grpId="46" fill="hold">
                                  <p:stCondLst>
                                    <p:cond delay="0"/>
                                  </p:stCondLst>
                                  <p:iterate type="el" backwards="0">
                                    <p:tmAbs val="0"/>
                                  </p:iterate>
                                  <p:childTnLst>
                                    <p:set>
                                      <p:cBhvr>
                                        <p:cTn id="148" fill="hold">
                                          <p:stCondLst>
                                            <p:cond delay="0"/>
                                          </p:stCondLst>
                                        </p:cTn>
                                        <p:tgtEl>
                                          <p:spTgt spid="8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6" grpId="39"/>
      <p:bldP build="whole" bldLvl="1" animBg="1" rev="0" advAuto="0" spid="96" grpId="15"/>
      <p:bldP build="whole" bldLvl="1" animBg="1" rev="0" advAuto="0" spid="86" grpId="46"/>
      <p:bldP build="whole" bldLvl="1" animBg="1" rev="0" advAuto="0" spid="103" grpId="14"/>
      <p:bldP build="whole" bldLvl="1" animBg="1" rev="0" advAuto="0" spid="96" grpId="20"/>
      <p:bldP build="whole" bldLvl="1" animBg="1" rev="0" advAuto="0" spid="100" grpId="22"/>
      <p:bldP build="whole" bldLvl="1" animBg="1" rev="0" advAuto="0" spid="94" grpId="2"/>
      <p:bldP build="whole" bldLvl="1" animBg="1" rev="0" advAuto="0" spid="114" grpId="38"/>
      <p:bldP build="whole" bldLvl="1" animBg="1" rev="0" advAuto="0" spid="103" grpId="19"/>
      <p:bldP build="whole" bldLvl="1" animBg="1" rev="0" advAuto="0" spid="99" grpId="26"/>
      <p:bldP build="whole" bldLvl="1" animBg="1" rev="0" advAuto="0" spid="94" grpId="7"/>
      <p:bldP build="whole" bldLvl="1" animBg="1" rev="0" advAuto="0" spid="100" grpId="28"/>
      <p:bldP build="whole" bldLvl="1" animBg="1" rev="0" advAuto="0" spid="113" grpId="34"/>
      <p:bldP build="whole" bldLvl="1" animBg="1" rev="0" advAuto="0" spid="114" grpId="45"/>
      <p:bldP build="whole" bldLvl="1" animBg="1" rev="0" advAuto="0" spid="99" grpId="32"/>
      <p:bldP build="whole" bldLvl="1" animBg="1" rev="0" advAuto="0" spid="113" grpId="41"/>
      <p:bldP build="whole" bldLvl="1" animBg="1" rev="0" advAuto="0" spid="109" grpId="1"/>
      <p:bldP build="whole" bldLvl="1" animBg="1" rev="0" advAuto="0" spid="105" grpId="36"/>
      <p:bldP build="whole" bldLvl="1" animBg="1" rev="0" advAuto="0" spid="92" grpId="3"/>
      <p:bldP build="whole" bldLvl="1" animBg="1" rev="0" advAuto="0" spid="95" grpId="13"/>
      <p:bldP build="whole" bldLvl="1" animBg="1" rev="0" advAuto="0" spid="109" grpId="6"/>
      <p:bldP build="whole" bldLvl="1" animBg="1" rev="0" advAuto="0" spid="107" grpId="37"/>
      <p:bldP build="whole" bldLvl="1" animBg="1" rev="0" advAuto="0" spid="92" grpId="8"/>
      <p:bldP build="whole" bldLvl="1" animBg="1" rev="0" advAuto="0" spid="98" grpId="24"/>
      <p:bldP build="whole" bldLvl="1" animBg="1" rev="0" advAuto="0" spid="95" grpId="18"/>
      <p:bldP build="whole" bldLvl="1" animBg="1" rev="0" advAuto="0" spid="112" grpId="33"/>
      <p:bldP build="whole" bldLvl="1" animBg="1" rev="0" advAuto="0" spid="105" grpId="43"/>
      <p:bldP build="whole" bldLvl="1" animBg="1" rev="0" advAuto="0" spid="97" grpId="12"/>
      <p:bldP build="whole" bldLvl="1" animBg="1" rev="0" advAuto="0" spid="107" grpId="44"/>
      <p:bldP build="whole" bldLvl="1" animBg="1" rev="0" advAuto="0" spid="98" grpId="30"/>
      <p:bldP build="whole" bldLvl="1" animBg="1" rev="0" advAuto="0" spid="111" grpId="21"/>
      <p:bldP build="whole" bldLvl="1" animBg="1" rev="0" advAuto="0" spid="110" grpId="11"/>
      <p:bldP build="whole" bldLvl="1" animBg="1" rev="0" advAuto="0" spid="97" grpId="17"/>
      <p:bldP build="whole" bldLvl="1" animBg="1" rev="0" advAuto="0" spid="112" grpId="40"/>
      <p:bldP build="whole" bldLvl="1" animBg="1" rev="0" advAuto="0" spid="110" grpId="16"/>
      <p:bldP build="whole" bldLvl="1" animBg="1" rev="0" advAuto="0" spid="111" grpId="27"/>
      <p:bldP build="whole" bldLvl="1" animBg="1" rev="0" advAuto="0" spid="101" grpId="25"/>
      <p:bldP build="whole" bldLvl="1" animBg="1" rev="0" advAuto="0" spid="93" grpId="5"/>
      <p:bldP build="whole" bldLvl="1" animBg="1" rev="0" advAuto="0" spid="102" grpId="23"/>
      <p:bldP build="whole" bldLvl="1" animBg="1" rev="0" advAuto="0" spid="93" grpId="10"/>
      <p:bldP build="whole" bldLvl="1" animBg="1" rev="0" advAuto="0" spid="101" grpId="31"/>
      <p:bldP build="whole" bldLvl="1" animBg="1" rev="0" advAuto="0" spid="102" grpId="29"/>
      <p:bldP build="whole" bldLvl="1" animBg="1" rev="0" advAuto="0" spid="104" grpId="4"/>
      <p:bldP build="whole" bldLvl="1" animBg="1" rev="0" advAuto="0" spid="106" grpId="35"/>
      <p:bldP build="whole" bldLvl="1" animBg="1" rev="0" advAuto="0" spid="104" grpId="9"/>
      <p:bldP build="whole" bldLvl="1" animBg="1" rev="0" advAuto="0" spid="106" grpId="4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6" name="pasted-image.tif"/>
          <p:cNvPicPr/>
          <p:nvPr/>
        </p:nvPicPr>
        <p:blipFill>
          <a:blip r:embed="rId3">
            <a:extLst/>
          </a:blip>
          <a:stretch>
            <a:fillRect/>
          </a:stretch>
        </p:blipFill>
        <p:spPr>
          <a:xfrm>
            <a:off x="3286678" y="1231760"/>
            <a:ext cx="5848276" cy="5243283"/>
          </a:xfrm>
          <a:prstGeom prst="rect">
            <a:avLst/>
          </a:prstGeom>
          <a:ln w="12700">
            <a:miter lim="400000"/>
          </a:ln>
        </p:spPr>
      </p:pic>
      <p:pic>
        <p:nvPicPr>
          <p:cNvPr id="117" name="pasted-image.tif"/>
          <p:cNvPicPr/>
          <p:nvPr/>
        </p:nvPicPr>
        <p:blipFill>
          <a:blip r:embed="rId4">
            <a:extLst/>
          </a:blip>
          <a:stretch>
            <a:fillRect/>
          </a:stretch>
        </p:blipFill>
        <p:spPr>
          <a:xfrm>
            <a:off x="-8944" y="2222166"/>
            <a:ext cx="3587994" cy="3262470"/>
          </a:xfrm>
          <a:prstGeom prst="rect">
            <a:avLst/>
          </a:prstGeom>
          <a:ln w="12700">
            <a:miter lim="400000"/>
          </a:ln>
        </p:spPr>
      </p:pic>
      <p:sp>
        <p:nvSpPr>
          <p:cNvPr id="118" name="Shape 118"/>
          <p:cNvSpPr/>
          <p:nvPr/>
        </p:nvSpPr>
        <p:spPr>
          <a:xfrm>
            <a:off x="252670" y="-10184"/>
            <a:ext cx="8638382" cy="2116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1" y="0"/>
                </a:moveTo>
                <a:cubicBezTo>
                  <a:pt x="139" y="0"/>
                  <a:pt x="0" y="567"/>
                  <a:pt x="0" y="1267"/>
                </a:cubicBezTo>
                <a:lnTo>
                  <a:pt x="0" y="11359"/>
                </a:lnTo>
                <a:cubicBezTo>
                  <a:pt x="0" y="12059"/>
                  <a:pt x="139" y="12626"/>
                  <a:pt x="311" y="12626"/>
                </a:cubicBezTo>
                <a:lnTo>
                  <a:pt x="3311" y="12626"/>
                </a:lnTo>
                <a:lnTo>
                  <a:pt x="3932" y="21600"/>
                </a:lnTo>
                <a:lnTo>
                  <a:pt x="4553" y="12626"/>
                </a:lnTo>
                <a:lnTo>
                  <a:pt x="21289" y="12626"/>
                </a:lnTo>
                <a:cubicBezTo>
                  <a:pt x="21461" y="12626"/>
                  <a:pt x="21600" y="12059"/>
                  <a:pt x="21600" y="11359"/>
                </a:cubicBezTo>
                <a:lnTo>
                  <a:pt x="21600" y="1267"/>
                </a:lnTo>
                <a:cubicBezTo>
                  <a:pt x="21600" y="567"/>
                  <a:pt x="21461" y="0"/>
                  <a:pt x="21289" y="0"/>
                </a:cubicBezTo>
                <a:lnTo>
                  <a:pt x="311" y="0"/>
                </a:lnTo>
                <a:close/>
              </a:path>
            </a:pathLst>
          </a:custGeom>
          <a:solidFill>
            <a:srgbClr val="FFFFFF"/>
          </a:solidFill>
          <a:ln w="25400">
            <a:solidFill>
              <a:srgbClr val="00CC99"/>
            </a:solidFill>
          </a:ln>
          <a:extLst>
            <a:ext uri="{C572A759-6A51-4108-AA02-DFA0A04FC94B}">
              <ma14:wrappingTextBoxFlag xmlns:ma14="http://schemas.microsoft.com/office/mac/drawingml/2011/main" val="1"/>
            </a:ext>
          </a:extLst>
        </p:spPr>
        <p:txBody>
          <a:bodyPr lIns="0" tIns="0" rIns="0" bIns="0"/>
          <a:lstStyle/>
          <a:p>
            <a:pPr lvl="0">
              <a:defRPr sz="1800"/>
            </a:pPr>
            <a:r>
              <a:rPr>
                <a:latin typeface="Apple Chancery"/>
                <a:ea typeface="Apple Chancery"/>
                <a:cs typeface="Apple Chancery"/>
                <a:sym typeface="Apple Chancery"/>
              </a:rPr>
              <a:t>True power can not be had so simply, novice…</a:t>
            </a:r>
            <a:endParaRPr>
              <a:latin typeface="Apple Chancery"/>
              <a:ea typeface="Apple Chancery"/>
              <a:cs typeface="Apple Chancery"/>
              <a:sym typeface="Apple Chancery"/>
            </a:endParaRPr>
          </a:p>
          <a:p>
            <a:pPr lvl="0">
              <a:defRPr sz="1800"/>
            </a:pPr>
            <a:r>
              <a:rPr>
                <a:latin typeface="Apple Chancery"/>
                <a:ea typeface="Apple Chancery"/>
                <a:cs typeface="Apple Chancery"/>
                <a:sym typeface="Apple Chancery"/>
              </a:rPr>
              <a:t>NX, ASLR, SEHOP…all these would stand in your way. </a:t>
            </a:r>
            <a:endParaRPr>
              <a:latin typeface="Apple Chancery"/>
              <a:ea typeface="Apple Chancery"/>
              <a:cs typeface="Apple Chancery"/>
              <a:sym typeface="Apple Chancery"/>
            </a:endParaRPr>
          </a:p>
          <a:p>
            <a:pPr lvl="0">
              <a:defRPr sz="1800"/>
            </a:pPr>
            <a:r>
              <a:rPr>
                <a:latin typeface="Apple Chancery"/>
                <a:ea typeface="Apple Chancery"/>
                <a:cs typeface="Apple Chancery"/>
                <a:sym typeface="Apple Chancery"/>
              </a:rPr>
              <a:t>For a taste of true power, you must start start down a different path…a darker path</a:t>
            </a:r>
          </a:p>
        </p:txBody>
      </p:sp>
      <p:sp>
        <p:nvSpPr>
          <p:cNvPr id="119" name="Shape 119"/>
          <p:cNvSpPr/>
          <p:nvPr/>
        </p:nvSpPr>
        <p:spPr>
          <a:xfrm>
            <a:off x="1912492" y="6466830"/>
            <a:ext cx="5319016" cy="40977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200"/>
            </a:lvl1pPr>
          </a:lstStyle>
          <a:p>
            <a:pPr lvl="0">
              <a:defRPr sz="1800"/>
            </a:pPr>
            <a:r>
              <a:rPr sz="2200"/>
              <a:t>http://opensecuritytraining.info/Exploits1.html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 name="Shape 23"/>
          <p:cNvSpPr/>
          <p:nvPr/>
        </p:nvSpPr>
        <p:spPr>
          <a:xfrm>
            <a:off x="-1" y="-936"/>
            <a:ext cx="9144002" cy="114328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600">
                <a:latin typeface="Arial"/>
                <a:ea typeface="Arial"/>
                <a:cs typeface="Arial"/>
                <a:sym typeface="Arial"/>
              </a:defRPr>
            </a:lvl1pPr>
          </a:lstStyle>
          <a:p>
            <a:pPr lvl="0">
              <a:defRPr sz="1800"/>
            </a:pPr>
            <a:r>
              <a:rPr sz="3600"/>
              <a:t>All materials is licensed under a Creative Commons “Share Alike” license.</a:t>
            </a:r>
          </a:p>
        </p:txBody>
      </p:sp>
      <p:sp>
        <p:nvSpPr>
          <p:cNvPr id="24" name="Shape 24"/>
          <p:cNvSpPr/>
          <p:nvPr/>
        </p:nvSpPr>
        <p:spPr>
          <a:xfrm>
            <a:off x="685800" y="1237670"/>
            <a:ext cx="7772400" cy="4370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41312" indent="-341312">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a:latin typeface="Arial"/>
                <a:ea typeface="Arial"/>
                <a:cs typeface="Arial"/>
                <a:sym typeface="Arial"/>
              </a:defRPr>
            </a:lvl1pPr>
          </a:lstStyle>
          <a:p>
            <a:pPr lvl="0">
              <a:defRPr sz="1800"/>
            </a:pPr>
            <a:r>
              <a:rPr sz="2400"/>
              <a:t>http://creativecommons.org/licenses/by-sa/3.0/</a:t>
            </a:r>
          </a:p>
        </p:txBody>
      </p:sp>
      <p:pic>
        <p:nvPicPr>
          <p:cNvPr id="25" name="image.png"/>
          <p:cNvPicPr/>
          <p:nvPr/>
        </p:nvPicPr>
        <p:blipFill>
          <a:blip r:embed="rId3">
            <a:extLst/>
          </a:blip>
          <a:stretch>
            <a:fillRect/>
          </a:stretch>
        </p:blipFill>
        <p:spPr>
          <a:xfrm>
            <a:off x="1524000" y="1770062"/>
            <a:ext cx="6324600" cy="4732338"/>
          </a:xfrm>
          <a:prstGeom prst="rect">
            <a:avLst/>
          </a:prstGeom>
          <a:ln w="12700">
            <a:miter lim="400000"/>
          </a:ln>
        </p:spPr>
      </p:pic>
      <p:sp>
        <p:nvSpPr>
          <p:cNvPr id="26" name="Shape 26"/>
          <p:cNvSpPr/>
          <p:nvPr/>
        </p:nvSpPr>
        <p:spPr>
          <a:xfrm>
            <a:off x="-9816" y="6484365"/>
            <a:ext cx="7107559" cy="54407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1100">
                <a:latin typeface="Arial"/>
                <a:ea typeface="Arial"/>
                <a:cs typeface="Arial"/>
                <a:sym typeface="Arial"/>
              </a:rPr>
              <a:t>Attribution condition: You must indicate that derivative work</a:t>
            </a:r>
            <a:endParaRPr sz="1100">
              <a:latin typeface="Arial"/>
              <a:ea typeface="Arial"/>
              <a:cs typeface="Arial"/>
              <a:sym typeface="Arial"/>
            </a:endParaRPr>
          </a:p>
          <a:p>
            <a:pPr lvl="0">
              <a:defRPr sz="1800"/>
            </a:pPr>
            <a:r>
              <a:rPr sz="1100">
                <a:latin typeface="Arial"/>
                <a:ea typeface="Arial"/>
                <a:cs typeface="Arial"/>
                <a:sym typeface="Arial"/>
              </a:rPr>
              <a:t>"Is derived from Xeno Kovah's 'Intro x86-64’ class, available at http://OpenSecurityTraining.info/IntroX86-64.html”</a:t>
            </a:r>
            <a:endParaRPr sz="1100">
              <a:latin typeface="Arial"/>
              <a:ea typeface="Arial"/>
              <a:cs typeface="Arial"/>
              <a:sym typeface="Arial"/>
            </a:endParaRP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 name="Shape 30"/>
          <p:cNvSpPr/>
          <p:nvPr/>
        </p:nvSpPr>
        <p:spPr>
          <a:xfrm>
            <a:off x="6553200" y="6248400"/>
            <a:ext cx="1905000" cy="290984"/>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400">
                <a:latin typeface="Arial"/>
                <a:ea typeface="Arial"/>
                <a:cs typeface="Arial"/>
                <a:sym typeface="Arial"/>
              </a:defRPr>
            </a:lvl1pPr>
          </a:lstStyle>
          <a:p>
            <a:pPr lvl="0">
              <a:defRPr sz="1800"/>
            </a:pPr>
            <a:r>
              <a:rPr sz="1400"/>
              <a:t>53</a:t>
            </a:r>
          </a:p>
        </p:txBody>
      </p:sp>
      <p:sp>
        <p:nvSpPr>
          <p:cNvPr id="31" name="Shape 31"/>
          <p:cNvSpPr/>
          <p:nvPr/>
        </p:nvSpPr>
        <p:spPr>
          <a:xfrm>
            <a:off x="-3180" y="-63017"/>
            <a:ext cx="9150360" cy="1343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Are you ready to feel the POWER (buffer over)flow through you?!?!</a:t>
            </a:r>
          </a:p>
        </p:txBody>
      </p:sp>
      <p:pic>
        <p:nvPicPr>
          <p:cNvPr id="32" name="pasted-image.tif"/>
          <p:cNvPicPr/>
          <p:nvPr/>
        </p:nvPicPr>
        <p:blipFill>
          <a:blip r:embed="rId3">
            <a:extLst/>
          </a:blip>
          <a:stretch>
            <a:fillRect/>
          </a:stretch>
        </p:blipFill>
        <p:spPr>
          <a:xfrm>
            <a:off x="1422400" y="1199919"/>
            <a:ext cx="6299200" cy="5727701"/>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nvSpPr>
        <p:spPr>
          <a:xfrm>
            <a:off x="6553200" y="6248400"/>
            <a:ext cx="1905000" cy="290984"/>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400">
                <a:latin typeface="Arial"/>
                <a:ea typeface="Arial"/>
                <a:cs typeface="Arial"/>
                <a:sym typeface="Arial"/>
              </a:defRPr>
            </a:lvl1pPr>
          </a:lstStyle>
          <a:p>
            <a:pPr lvl="0">
              <a:defRPr sz="1800"/>
            </a:pPr>
            <a:r>
              <a:rPr sz="1400"/>
              <a:t>53</a:t>
            </a:r>
          </a:p>
        </p:txBody>
      </p:sp>
      <p:sp>
        <p:nvSpPr>
          <p:cNvPr id="37" name="Shape 37"/>
          <p:cNvSpPr/>
          <p:nvPr/>
        </p:nvSpPr>
        <p:spPr>
          <a:xfrm>
            <a:off x="-23065" y="-13189"/>
            <a:ext cx="9190130" cy="101794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3200">
                <a:latin typeface="Arial"/>
                <a:ea typeface="Arial"/>
                <a:cs typeface="Arial"/>
                <a:sym typeface="Arial"/>
              </a:rPr>
              <a:t>BasicBufferOverflow.c:</a:t>
            </a:r>
            <a:endParaRPr sz="3200">
              <a:latin typeface="Arial"/>
              <a:ea typeface="Arial"/>
              <a:cs typeface="Arial"/>
              <a:sym typeface="Arial"/>
            </a:endParaRPr>
          </a:p>
          <a:p>
            <a:pPr lvl="0" algn="ctr">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3200">
                <a:latin typeface="Arial"/>
                <a:ea typeface="Arial"/>
                <a:cs typeface="Arial"/>
                <a:sym typeface="Arial"/>
              </a:rPr>
              <a:t>Don’t be lame! Force it to call AwesomeSauce()!</a:t>
            </a:r>
          </a:p>
        </p:txBody>
      </p:sp>
      <p:sp>
        <p:nvSpPr>
          <p:cNvPr id="38" name="Shape 38"/>
          <p:cNvSpPr/>
          <p:nvPr/>
        </p:nvSpPr>
        <p:spPr>
          <a:xfrm>
            <a:off x="18471" y="990836"/>
            <a:ext cx="4820678" cy="586093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1000">
                <a:solidFill>
                  <a:srgbClr val="0433FF"/>
                </a:solidFill>
                <a:latin typeface="Consolas"/>
                <a:ea typeface="Consolas"/>
                <a:cs typeface="Consolas"/>
                <a:sym typeface="Consolas"/>
              </a:rPr>
              <a:t>#include</a:t>
            </a:r>
            <a:r>
              <a:rPr sz="1000">
                <a:latin typeface="Consolas"/>
                <a:ea typeface="Consolas"/>
                <a:cs typeface="Consolas"/>
                <a:sym typeface="Consolas"/>
              </a:rPr>
              <a:t> </a:t>
            </a:r>
            <a:r>
              <a:rPr sz="1000">
                <a:solidFill>
                  <a:srgbClr val="B4261A"/>
                </a:solidFill>
                <a:latin typeface="Consolas"/>
                <a:ea typeface="Consolas"/>
                <a:cs typeface="Consolas"/>
                <a:sym typeface="Consolas"/>
              </a:rPr>
              <a:t>&lt;stdio.h&gt;</a:t>
            </a:r>
            <a:endParaRPr sz="1000">
              <a:latin typeface="Consolas"/>
              <a:ea typeface="Consolas"/>
              <a:cs typeface="Consolas"/>
              <a:sym typeface="Consolas"/>
            </a:endParaRPr>
          </a:p>
          <a:p>
            <a:pPr lvl="0">
              <a:defRPr sz="1800"/>
            </a:pPr>
            <a:r>
              <a:rPr sz="1000">
                <a:solidFill>
                  <a:srgbClr val="0433FF"/>
                </a:solidFill>
                <a:latin typeface="Consolas"/>
                <a:ea typeface="Consolas"/>
                <a:cs typeface="Consolas"/>
                <a:sym typeface="Consolas"/>
              </a:rPr>
              <a:t>#include</a:t>
            </a:r>
            <a:r>
              <a:rPr sz="1000">
                <a:latin typeface="Consolas"/>
                <a:ea typeface="Consolas"/>
                <a:cs typeface="Consolas"/>
                <a:sym typeface="Consolas"/>
              </a:rPr>
              <a:t> </a:t>
            </a:r>
            <a:r>
              <a:rPr sz="1000">
                <a:solidFill>
                  <a:srgbClr val="B4261A"/>
                </a:solidFill>
                <a:latin typeface="Consolas"/>
                <a:ea typeface="Consolas"/>
                <a:cs typeface="Consolas"/>
                <a:sym typeface="Consolas"/>
              </a:rPr>
              <a:t>&lt;stdlib.h&gt;</a:t>
            </a:r>
            <a:endParaRPr sz="1000">
              <a:latin typeface="Consolas"/>
              <a:ea typeface="Consolas"/>
              <a:cs typeface="Consolas"/>
              <a:sym typeface="Consolas"/>
            </a:endParaRPr>
          </a:p>
          <a:p>
            <a:pPr lvl="0">
              <a:defRPr sz="1800"/>
            </a:pPr>
            <a:r>
              <a:rPr sz="1000">
                <a:solidFill>
                  <a:srgbClr val="0433FF"/>
                </a:solidFill>
                <a:latin typeface="Consolas"/>
                <a:ea typeface="Consolas"/>
                <a:cs typeface="Consolas"/>
                <a:sym typeface="Consolas"/>
              </a:rPr>
              <a:t>#include</a:t>
            </a:r>
            <a:r>
              <a:rPr sz="1000">
                <a:latin typeface="Consolas"/>
                <a:ea typeface="Consolas"/>
                <a:cs typeface="Consolas"/>
                <a:sym typeface="Consolas"/>
              </a:rPr>
              <a:t> </a:t>
            </a:r>
            <a:r>
              <a:rPr sz="1000">
                <a:solidFill>
                  <a:srgbClr val="B4261A"/>
                </a:solidFill>
                <a:latin typeface="Consolas"/>
                <a:ea typeface="Consolas"/>
                <a:cs typeface="Consolas"/>
                <a:sym typeface="Consolas"/>
              </a:rPr>
              <a:t>&lt;string.h&gt;</a:t>
            </a:r>
            <a:endParaRPr sz="1000">
              <a:latin typeface="Consolas"/>
              <a:ea typeface="Consolas"/>
              <a:cs typeface="Consolas"/>
              <a:sym typeface="Consolas"/>
            </a:endParaRPr>
          </a:p>
          <a:p>
            <a:pPr lvl="0">
              <a:defRPr sz="1800"/>
            </a:pPr>
            <a:endParaRPr sz="1000">
              <a:latin typeface="Consolas"/>
              <a:ea typeface="Consolas"/>
              <a:cs typeface="Consolas"/>
              <a:sym typeface="Consolas"/>
            </a:endParaRPr>
          </a:p>
          <a:p>
            <a:pPr lvl="0">
              <a:defRPr sz="1800"/>
            </a:pPr>
            <a:r>
              <a:rPr sz="1000">
                <a:solidFill>
                  <a:srgbClr val="0433FF"/>
                </a:solidFill>
                <a:latin typeface="Consolas"/>
                <a:ea typeface="Consolas"/>
                <a:cs typeface="Consolas"/>
                <a:sym typeface="Consolas"/>
              </a:rPr>
              <a:t>int</a:t>
            </a:r>
            <a:r>
              <a:rPr sz="1000">
                <a:latin typeface="Consolas"/>
                <a:ea typeface="Consolas"/>
                <a:cs typeface="Consolas"/>
                <a:sym typeface="Consolas"/>
              </a:rPr>
              <a:t> lame(</a:t>
            </a:r>
            <a:r>
              <a:rPr sz="1000">
                <a:solidFill>
                  <a:srgbClr val="0433FF"/>
                </a:solidFill>
                <a:latin typeface="Consolas"/>
                <a:ea typeface="Consolas"/>
                <a:cs typeface="Consolas"/>
                <a:sym typeface="Consolas"/>
              </a:rPr>
              <a:t>__int64</a:t>
            </a:r>
            <a:r>
              <a:rPr sz="1000">
                <a:latin typeface="Consolas"/>
                <a:ea typeface="Consolas"/>
                <a:cs typeface="Consolas"/>
                <a:sym typeface="Consolas"/>
              </a:rPr>
              <a:t> </a:t>
            </a:r>
            <a:r>
              <a:rPr sz="1000">
                <a:solidFill>
                  <a:srgbClr val="929292"/>
                </a:solidFill>
                <a:latin typeface="Consolas"/>
                <a:ea typeface="Consolas"/>
                <a:cs typeface="Consolas"/>
                <a:sym typeface="Consolas"/>
              </a:rPr>
              <a:t>value</a:t>
            </a:r>
            <a:r>
              <a:rPr sz="1000">
                <a:latin typeface="Consolas"/>
                <a:ea typeface="Consolas"/>
                <a:cs typeface="Consolas"/>
                <a:sym typeface="Consolas"/>
              </a:rPr>
              <a:t>){</a:t>
            </a:r>
            <a:endParaRPr sz="1000">
              <a:latin typeface="Consolas"/>
              <a:ea typeface="Consolas"/>
              <a:cs typeface="Consolas"/>
              <a:sym typeface="Consolas"/>
            </a:endParaRPr>
          </a:p>
          <a:p>
            <a:pPr lvl="0">
              <a:defRPr sz="1800"/>
            </a:pPr>
            <a:r>
              <a:rPr sz="1000">
                <a:latin typeface="Consolas"/>
                <a:ea typeface="Consolas"/>
                <a:cs typeface="Consolas"/>
                <a:sym typeface="Consolas"/>
              </a:rPr>
              <a:t>	</a:t>
            </a:r>
            <a:r>
              <a:rPr sz="1000">
                <a:solidFill>
                  <a:srgbClr val="0433FF"/>
                </a:solidFill>
                <a:latin typeface="Consolas"/>
                <a:ea typeface="Consolas"/>
                <a:cs typeface="Consolas"/>
                <a:sym typeface="Consolas"/>
              </a:rPr>
              <a:t>__int64</a:t>
            </a:r>
            <a:r>
              <a:rPr sz="1000">
                <a:latin typeface="Consolas"/>
                <a:ea typeface="Consolas"/>
                <a:cs typeface="Consolas"/>
                <a:sym typeface="Consolas"/>
              </a:rPr>
              <a:t> array1[4];</a:t>
            </a:r>
            <a:endParaRPr sz="1000">
              <a:latin typeface="Consolas"/>
              <a:ea typeface="Consolas"/>
              <a:cs typeface="Consolas"/>
              <a:sym typeface="Consolas"/>
            </a:endParaRPr>
          </a:p>
          <a:p>
            <a:pPr lvl="0">
              <a:defRPr sz="1800"/>
            </a:pPr>
            <a:r>
              <a:rPr sz="1000">
                <a:latin typeface="Consolas"/>
                <a:ea typeface="Consolas"/>
                <a:cs typeface="Consolas"/>
                <a:sym typeface="Consolas"/>
              </a:rPr>
              <a:t>	</a:t>
            </a:r>
            <a:r>
              <a:rPr sz="1000">
                <a:solidFill>
                  <a:srgbClr val="0433FF"/>
                </a:solidFill>
                <a:latin typeface="Consolas"/>
                <a:ea typeface="Consolas"/>
                <a:cs typeface="Consolas"/>
                <a:sym typeface="Consolas"/>
              </a:rPr>
              <a:t>__int64</a:t>
            </a:r>
            <a:r>
              <a:rPr sz="1000">
                <a:latin typeface="Consolas"/>
                <a:ea typeface="Consolas"/>
                <a:cs typeface="Consolas"/>
                <a:sym typeface="Consolas"/>
              </a:rPr>
              <a:t> array2[4];</a:t>
            </a:r>
            <a:endParaRPr sz="1000">
              <a:latin typeface="Consolas"/>
              <a:ea typeface="Consolas"/>
              <a:cs typeface="Consolas"/>
              <a:sym typeface="Consolas"/>
            </a:endParaRPr>
          </a:p>
          <a:p>
            <a:pPr lvl="0">
              <a:defRPr sz="1800"/>
            </a:pPr>
            <a:r>
              <a:rPr sz="1000">
                <a:latin typeface="Consolas"/>
                <a:ea typeface="Consolas"/>
                <a:cs typeface="Consolas"/>
                <a:sym typeface="Consolas"/>
              </a:rPr>
              <a:t>	array2[0] = array2[1] = array2[2] = array2[3] = </a:t>
            </a:r>
            <a:r>
              <a:rPr sz="1000">
                <a:solidFill>
                  <a:srgbClr val="929292"/>
                </a:solidFill>
                <a:latin typeface="Consolas"/>
                <a:ea typeface="Consolas"/>
                <a:cs typeface="Consolas"/>
                <a:sym typeface="Consolas"/>
              </a:rPr>
              <a:t>value</a:t>
            </a:r>
            <a:r>
              <a:rPr sz="1000">
                <a:latin typeface="Consolas"/>
                <a:ea typeface="Consolas"/>
                <a:cs typeface="Consolas"/>
                <a:sym typeface="Consolas"/>
              </a:rPr>
              <a:t>;</a:t>
            </a:r>
            <a:endParaRPr sz="1000">
              <a:latin typeface="Consolas"/>
              <a:ea typeface="Consolas"/>
              <a:cs typeface="Consolas"/>
              <a:sym typeface="Consolas"/>
            </a:endParaRPr>
          </a:p>
          <a:p>
            <a:pPr lvl="0">
              <a:defRPr sz="1800"/>
            </a:pPr>
            <a:r>
              <a:rPr sz="1000">
                <a:latin typeface="Consolas"/>
                <a:ea typeface="Consolas"/>
                <a:cs typeface="Consolas"/>
                <a:sym typeface="Consolas"/>
              </a:rPr>
              <a:t>	memcpy(&amp;array1, &amp;array2, 4 * </a:t>
            </a:r>
            <a:r>
              <a:rPr sz="1000">
                <a:solidFill>
                  <a:srgbClr val="0433FF"/>
                </a:solidFill>
                <a:latin typeface="Consolas"/>
                <a:ea typeface="Consolas"/>
                <a:cs typeface="Consolas"/>
                <a:sym typeface="Consolas"/>
              </a:rPr>
              <a:t>sizeof</a:t>
            </a:r>
            <a:r>
              <a:rPr sz="1000">
                <a:latin typeface="Consolas"/>
                <a:ea typeface="Consolas"/>
                <a:cs typeface="Consolas"/>
                <a:sym typeface="Consolas"/>
              </a:rPr>
              <a:t>(</a:t>
            </a:r>
            <a:r>
              <a:rPr sz="1000">
                <a:solidFill>
                  <a:srgbClr val="0433FF"/>
                </a:solidFill>
                <a:latin typeface="Consolas"/>
                <a:ea typeface="Consolas"/>
                <a:cs typeface="Consolas"/>
                <a:sym typeface="Consolas"/>
              </a:rPr>
              <a:t>__int64</a:t>
            </a:r>
            <a:r>
              <a:rPr sz="1000">
                <a:latin typeface="Consolas"/>
                <a:ea typeface="Consolas"/>
                <a:cs typeface="Consolas"/>
                <a:sym typeface="Consolas"/>
              </a:rPr>
              <a:t>));</a:t>
            </a:r>
            <a:endParaRPr sz="1000">
              <a:latin typeface="Consolas"/>
              <a:ea typeface="Consolas"/>
              <a:cs typeface="Consolas"/>
              <a:sym typeface="Consolas"/>
            </a:endParaRPr>
          </a:p>
          <a:p>
            <a:pPr lvl="0">
              <a:defRPr sz="1800"/>
            </a:pPr>
            <a:r>
              <a:rPr sz="1000">
                <a:latin typeface="Consolas"/>
                <a:ea typeface="Consolas"/>
                <a:cs typeface="Consolas"/>
                <a:sym typeface="Consolas"/>
              </a:rPr>
              <a:t>	</a:t>
            </a:r>
            <a:r>
              <a:rPr sz="1000">
                <a:solidFill>
                  <a:srgbClr val="0433FF"/>
                </a:solidFill>
                <a:latin typeface="Consolas"/>
                <a:ea typeface="Consolas"/>
                <a:cs typeface="Consolas"/>
                <a:sym typeface="Consolas"/>
              </a:rPr>
              <a:t>return</a:t>
            </a:r>
            <a:r>
              <a:rPr sz="1000">
                <a:latin typeface="Consolas"/>
                <a:ea typeface="Consolas"/>
                <a:cs typeface="Consolas"/>
                <a:sym typeface="Consolas"/>
              </a:rPr>
              <a:t> 1;</a:t>
            </a:r>
            <a:endParaRPr sz="1000">
              <a:latin typeface="Consolas"/>
              <a:ea typeface="Consolas"/>
              <a:cs typeface="Consolas"/>
              <a:sym typeface="Consolas"/>
            </a:endParaRPr>
          </a:p>
          <a:p>
            <a:pPr lvl="0">
              <a:defRPr sz="1800"/>
            </a:pPr>
            <a:r>
              <a:rPr sz="1000">
                <a:latin typeface="Consolas"/>
                <a:ea typeface="Consolas"/>
                <a:cs typeface="Consolas"/>
                <a:sym typeface="Consolas"/>
              </a:rPr>
              <a:t>}</a:t>
            </a:r>
            <a:endParaRPr sz="1000">
              <a:latin typeface="Consolas"/>
              <a:ea typeface="Consolas"/>
              <a:cs typeface="Consolas"/>
              <a:sym typeface="Consolas"/>
            </a:endParaRPr>
          </a:p>
          <a:p>
            <a:pPr lvl="0">
              <a:defRPr sz="1800"/>
            </a:pPr>
            <a:endParaRPr sz="1000">
              <a:latin typeface="Consolas"/>
              <a:ea typeface="Consolas"/>
              <a:cs typeface="Consolas"/>
              <a:sym typeface="Consolas"/>
            </a:endParaRPr>
          </a:p>
          <a:p>
            <a:pPr lvl="0">
              <a:defRPr sz="1800"/>
            </a:pPr>
            <a:r>
              <a:rPr sz="1000">
                <a:solidFill>
                  <a:srgbClr val="0433FF"/>
                </a:solidFill>
                <a:latin typeface="Consolas"/>
                <a:ea typeface="Consolas"/>
                <a:cs typeface="Consolas"/>
                <a:sym typeface="Consolas"/>
              </a:rPr>
              <a:t>int</a:t>
            </a:r>
            <a:r>
              <a:rPr sz="1000">
                <a:latin typeface="Consolas"/>
                <a:ea typeface="Consolas"/>
                <a:cs typeface="Consolas"/>
                <a:sym typeface="Consolas"/>
              </a:rPr>
              <a:t> lame2(</a:t>
            </a:r>
            <a:r>
              <a:rPr sz="1000">
                <a:solidFill>
                  <a:srgbClr val="0433FF"/>
                </a:solidFill>
                <a:latin typeface="Consolas"/>
                <a:ea typeface="Consolas"/>
                <a:cs typeface="Consolas"/>
                <a:sym typeface="Consolas"/>
              </a:rPr>
              <a:t>__int64</a:t>
            </a:r>
            <a:r>
              <a:rPr sz="1000">
                <a:latin typeface="Consolas"/>
                <a:ea typeface="Consolas"/>
                <a:cs typeface="Consolas"/>
                <a:sym typeface="Consolas"/>
              </a:rPr>
              <a:t> </a:t>
            </a:r>
            <a:r>
              <a:rPr sz="1000">
                <a:solidFill>
                  <a:srgbClr val="929292"/>
                </a:solidFill>
                <a:latin typeface="Consolas"/>
                <a:ea typeface="Consolas"/>
                <a:cs typeface="Consolas"/>
                <a:sym typeface="Consolas"/>
              </a:rPr>
              <a:t>size</a:t>
            </a:r>
            <a:r>
              <a:rPr sz="1000">
                <a:latin typeface="Consolas"/>
                <a:ea typeface="Consolas"/>
                <a:cs typeface="Consolas"/>
                <a:sym typeface="Consolas"/>
              </a:rPr>
              <a:t>, </a:t>
            </a:r>
            <a:r>
              <a:rPr sz="1000">
                <a:solidFill>
                  <a:srgbClr val="0433FF"/>
                </a:solidFill>
                <a:latin typeface="Consolas"/>
                <a:ea typeface="Consolas"/>
                <a:cs typeface="Consolas"/>
                <a:sym typeface="Consolas"/>
              </a:rPr>
              <a:t>__int64</a:t>
            </a:r>
            <a:r>
              <a:rPr sz="1000">
                <a:latin typeface="Consolas"/>
                <a:ea typeface="Consolas"/>
                <a:cs typeface="Consolas"/>
                <a:sym typeface="Consolas"/>
              </a:rPr>
              <a:t> </a:t>
            </a:r>
            <a:r>
              <a:rPr sz="1000">
                <a:solidFill>
                  <a:srgbClr val="929292"/>
                </a:solidFill>
                <a:latin typeface="Consolas"/>
                <a:ea typeface="Consolas"/>
                <a:cs typeface="Consolas"/>
                <a:sym typeface="Consolas"/>
              </a:rPr>
              <a:t>value</a:t>
            </a:r>
            <a:r>
              <a:rPr sz="1000">
                <a:latin typeface="Consolas"/>
                <a:ea typeface="Consolas"/>
                <a:cs typeface="Consolas"/>
                <a:sym typeface="Consolas"/>
              </a:rPr>
              <a:t>){</a:t>
            </a:r>
            <a:endParaRPr sz="1000">
              <a:latin typeface="Consolas"/>
              <a:ea typeface="Consolas"/>
              <a:cs typeface="Consolas"/>
              <a:sym typeface="Consolas"/>
            </a:endParaRPr>
          </a:p>
          <a:p>
            <a:pPr lvl="0">
              <a:defRPr sz="1800"/>
            </a:pPr>
            <a:r>
              <a:rPr sz="1000">
                <a:latin typeface="Consolas"/>
                <a:ea typeface="Consolas"/>
                <a:cs typeface="Consolas"/>
                <a:sym typeface="Consolas"/>
              </a:rPr>
              <a:t>	</a:t>
            </a:r>
            <a:r>
              <a:rPr sz="1000">
                <a:solidFill>
                  <a:srgbClr val="0433FF"/>
                </a:solidFill>
                <a:latin typeface="Consolas"/>
                <a:ea typeface="Consolas"/>
                <a:cs typeface="Consolas"/>
                <a:sym typeface="Consolas"/>
              </a:rPr>
              <a:t>__int64</a:t>
            </a:r>
            <a:r>
              <a:rPr sz="1000">
                <a:latin typeface="Consolas"/>
                <a:ea typeface="Consolas"/>
                <a:cs typeface="Consolas"/>
                <a:sym typeface="Consolas"/>
              </a:rPr>
              <a:t> array1[4];</a:t>
            </a:r>
            <a:endParaRPr sz="1000">
              <a:latin typeface="Consolas"/>
              <a:ea typeface="Consolas"/>
              <a:cs typeface="Consolas"/>
              <a:sym typeface="Consolas"/>
            </a:endParaRPr>
          </a:p>
          <a:p>
            <a:pPr lvl="0">
              <a:defRPr sz="1800"/>
            </a:pPr>
            <a:r>
              <a:rPr sz="1000">
                <a:latin typeface="Consolas"/>
                <a:ea typeface="Consolas"/>
                <a:cs typeface="Consolas"/>
                <a:sym typeface="Consolas"/>
              </a:rPr>
              <a:t>	</a:t>
            </a:r>
            <a:r>
              <a:rPr sz="1000">
                <a:solidFill>
                  <a:srgbClr val="0433FF"/>
                </a:solidFill>
                <a:latin typeface="Consolas"/>
                <a:ea typeface="Consolas"/>
                <a:cs typeface="Consolas"/>
                <a:sym typeface="Consolas"/>
              </a:rPr>
              <a:t>__int64</a:t>
            </a:r>
            <a:r>
              <a:rPr sz="1000">
                <a:latin typeface="Consolas"/>
                <a:ea typeface="Consolas"/>
                <a:cs typeface="Consolas"/>
                <a:sym typeface="Consolas"/>
              </a:rPr>
              <a:t> array2[4];</a:t>
            </a:r>
            <a:endParaRPr sz="1000">
              <a:latin typeface="Consolas"/>
              <a:ea typeface="Consolas"/>
              <a:cs typeface="Consolas"/>
              <a:sym typeface="Consolas"/>
            </a:endParaRPr>
          </a:p>
          <a:p>
            <a:pPr lvl="0">
              <a:defRPr sz="1800"/>
            </a:pPr>
            <a:r>
              <a:rPr sz="1000">
                <a:latin typeface="Consolas"/>
                <a:ea typeface="Consolas"/>
                <a:cs typeface="Consolas"/>
                <a:sym typeface="Consolas"/>
              </a:rPr>
              <a:t>	array2[0] = array2[1] = array2[2] = array2[3] = </a:t>
            </a:r>
            <a:r>
              <a:rPr sz="1000">
                <a:solidFill>
                  <a:srgbClr val="929292"/>
                </a:solidFill>
                <a:latin typeface="Consolas"/>
                <a:ea typeface="Consolas"/>
                <a:cs typeface="Consolas"/>
                <a:sym typeface="Consolas"/>
              </a:rPr>
              <a:t>value</a:t>
            </a:r>
            <a:r>
              <a:rPr sz="1000">
                <a:latin typeface="Consolas"/>
                <a:ea typeface="Consolas"/>
                <a:cs typeface="Consolas"/>
                <a:sym typeface="Consolas"/>
              </a:rPr>
              <a:t>;</a:t>
            </a:r>
            <a:endParaRPr sz="1000">
              <a:latin typeface="Consolas"/>
              <a:ea typeface="Consolas"/>
              <a:cs typeface="Consolas"/>
              <a:sym typeface="Consolas"/>
            </a:endParaRPr>
          </a:p>
          <a:p>
            <a:pPr lvl="0">
              <a:defRPr sz="1800"/>
            </a:pPr>
            <a:r>
              <a:rPr sz="1000">
                <a:latin typeface="Consolas"/>
                <a:ea typeface="Consolas"/>
                <a:cs typeface="Consolas"/>
                <a:sym typeface="Consolas"/>
              </a:rPr>
              <a:t>	memcpy(&amp;array1, &amp;array2, </a:t>
            </a:r>
            <a:r>
              <a:rPr sz="1000">
                <a:solidFill>
                  <a:srgbClr val="929292"/>
                </a:solidFill>
                <a:latin typeface="Consolas"/>
                <a:ea typeface="Consolas"/>
                <a:cs typeface="Consolas"/>
                <a:sym typeface="Consolas"/>
              </a:rPr>
              <a:t>size</a:t>
            </a:r>
            <a:r>
              <a:rPr sz="1000">
                <a:latin typeface="Consolas"/>
                <a:ea typeface="Consolas"/>
                <a:cs typeface="Consolas"/>
                <a:sym typeface="Consolas"/>
              </a:rPr>
              <a:t> * </a:t>
            </a:r>
            <a:r>
              <a:rPr sz="1000">
                <a:solidFill>
                  <a:srgbClr val="0433FF"/>
                </a:solidFill>
                <a:latin typeface="Consolas"/>
                <a:ea typeface="Consolas"/>
                <a:cs typeface="Consolas"/>
                <a:sym typeface="Consolas"/>
              </a:rPr>
              <a:t>sizeof</a:t>
            </a:r>
            <a:r>
              <a:rPr sz="1000">
                <a:latin typeface="Consolas"/>
                <a:ea typeface="Consolas"/>
                <a:cs typeface="Consolas"/>
                <a:sym typeface="Consolas"/>
              </a:rPr>
              <a:t>(</a:t>
            </a:r>
            <a:r>
              <a:rPr sz="1000">
                <a:solidFill>
                  <a:srgbClr val="0433FF"/>
                </a:solidFill>
                <a:latin typeface="Consolas"/>
                <a:ea typeface="Consolas"/>
                <a:cs typeface="Consolas"/>
                <a:sym typeface="Consolas"/>
              </a:rPr>
              <a:t>__int64</a:t>
            </a:r>
            <a:r>
              <a:rPr sz="1000">
                <a:latin typeface="Consolas"/>
                <a:ea typeface="Consolas"/>
                <a:cs typeface="Consolas"/>
                <a:sym typeface="Consolas"/>
              </a:rPr>
              <a:t>));</a:t>
            </a:r>
            <a:endParaRPr sz="1000">
              <a:latin typeface="Consolas"/>
              <a:ea typeface="Consolas"/>
              <a:cs typeface="Consolas"/>
              <a:sym typeface="Consolas"/>
            </a:endParaRPr>
          </a:p>
          <a:p>
            <a:pPr lvl="0">
              <a:defRPr sz="1800"/>
            </a:pPr>
            <a:r>
              <a:rPr sz="1000">
                <a:latin typeface="Consolas"/>
                <a:ea typeface="Consolas"/>
                <a:cs typeface="Consolas"/>
                <a:sym typeface="Consolas"/>
              </a:rPr>
              <a:t>	</a:t>
            </a:r>
            <a:r>
              <a:rPr sz="1000">
                <a:solidFill>
                  <a:srgbClr val="0433FF"/>
                </a:solidFill>
                <a:latin typeface="Consolas"/>
                <a:ea typeface="Consolas"/>
                <a:cs typeface="Consolas"/>
                <a:sym typeface="Consolas"/>
              </a:rPr>
              <a:t>return</a:t>
            </a:r>
            <a:r>
              <a:rPr sz="1000">
                <a:latin typeface="Consolas"/>
                <a:ea typeface="Consolas"/>
                <a:cs typeface="Consolas"/>
                <a:sym typeface="Consolas"/>
              </a:rPr>
              <a:t> 1;</a:t>
            </a:r>
            <a:endParaRPr sz="1000">
              <a:latin typeface="Consolas"/>
              <a:ea typeface="Consolas"/>
              <a:cs typeface="Consolas"/>
              <a:sym typeface="Consolas"/>
            </a:endParaRPr>
          </a:p>
          <a:p>
            <a:pPr lvl="0">
              <a:defRPr sz="1800"/>
            </a:pPr>
            <a:r>
              <a:rPr sz="1000">
                <a:latin typeface="Consolas"/>
                <a:ea typeface="Consolas"/>
                <a:cs typeface="Consolas"/>
                <a:sym typeface="Consolas"/>
              </a:rPr>
              <a:t>}</a:t>
            </a:r>
            <a:endParaRPr sz="1000">
              <a:latin typeface="Consolas"/>
              <a:ea typeface="Consolas"/>
              <a:cs typeface="Consolas"/>
              <a:sym typeface="Consolas"/>
            </a:endParaRPr>
          </a:p>
          <a:p>
            <a:pPr lvl="0">
              <a:defRPr sz="1800"/>
            </a:pPr>
            <a:endParaRPr sz="1000">
              <a:latin typeface="Consolas"/>
              <a:ea typeface="Consolas"/>
              <a:cs typeface="Consolas"/>
              <a:sym typeface="Consolas"/>
            </a:endParaRPr>
          </a:p>
          <a:p>
            <a:pPr lvl="0">
              <a:defRPr sz="1800"/>
            </a:pPr>
            <a:r>
              <a:rPr sz="1000">
                <a:solidFill>
                  <a:srgbClr val="0433FF"/>
                </a:solidFill>
                <a:latin typeface="Consolas"/>
                <a:ea typeface="Consolas"/>
                <a:cs typeface="Consolas"/>
                <a:sym typeface="Consolas"/>
              </a:rPr>
              <a:t>void</a:t>
            </a:r>
            <a:r>
              <a:rPr sz="1000">
                <a:latin typeface="Consolas"/>
                <a:ea typeface="Consolas"/>
                <a:cs typeface="Consolas"/>
                <a:sym typeface="Consolas"/>
              </a:rPr>
              <a:t> AwesomeSauce(){</a:t>
            </a:r>
            <a:endParaRPr sz="1000">
              <a:latin typeface="Consolas"/>
              <a:ea typeface="Consolas"/>
              <a:cs typeface="Consolas"/>
              <a:sym typeface="Consolas"/>
            </a:endParaRPr>
          </a:p>
          <a:p>
            <a:pPr lvl="0">
              <a:defRPr sz="1800"/>
            </a:pPr>
            <a:r>
              <a:rPr sz="1000">
                <a:latin typeface="Consolas"/>
                <a:ea typeface="Consolas"/>
                <a:cs typeface="Consolas"/>
                <a:sym typeface="Consolas"/>
              </a:rPr>
              <a:t>	printf(</a:t>
            </a:r>
            <a:r>
              <a:rPr sz="1000">
                <a:solidFill>
                  <a:srgbClr val="B4261A"/>
                </a:solidFill>
                <a:latin typeface="Consolas"/>
                <a:ea typeface="Consolas"/>
                <a:cs typeface="Consolas"/>
                <a:sym typeface="Consolas"/>
              </a:rPr>
              <a:t>"Awwwwwww yeaaahhhhh! All awesome, all the time!\n"</a:t>
            </a:r>
            <a:r>
              <a:rPr sz="1000">
                <a:latin typeface="Consolas"/>
                <a:ea typeface="Consolas"/>
                <a:cs typeface="Consolas"/>
                <a:sym typeface="Consolas"/>
              </a:rPr>
              <a:t>);</a:t>
            </a:r>
            <a:endParaRPr sz="1000">
              <a:latin typeface="Consolas"/>
              <a:ea typeface="Consolas"/>
              <a:cs typeface="Consolas"/>
              <a:sym typeface="Consolas"/>
            </a:endParaRPr>
          </a:p>
          <a:p>
            <a:pPr lvl="0">
              <a:defRPr sz="1800"/>
            </a:pPr>
            <a:r>
              <a:rPr sz="1000">
                <a:latin typeface="Consolas"/>
                <a:ea typeface="Consolas"/>
                <a:cs typeface="Consolas"/>
                <a:sym typeface="Consolas"/>
              </a:rPr>
              <a:t>}</a:t>
            </a:r>
            <a:endParaRPr sz="1000">
              <a:latin typeface="Consolas"/>
              <a:ea typeface="Consolas"/>
              <a:cs typeface="Consolas"/>
              <a:sym typeface="Consolas"/>
            </a:endParaRPr>
          </a:p>
          <a:p>
            <a:pPr lvl="0">
              <a:defRPr sz="1800"/>
            </a:pPr>
            <a:endParaRPr sz="1000">
              <a:latin typeface="Consolas"/>
              <a:ea typeface="Consolas"/>
              <a:cs typeface="Consolas"/>
              <a:sym typeface="Consolas"/>
            </a:endParaRPr>
          </a:p>
          <a:p>
            <a:pPr lvl="0">
              <a:defRPr sz="1800"/>
            </a:pPr>
            <a:r>
              <a:rPr sz="1000">
                <a:solidFill>
                  <a:srgbClr val="0433FF"/>
                </a:solidFill>
                <a:latin typeface="Consolas"/>
                <a:ea typeface="Consolas"/>
                <a:cs typeface="Consolas"/>
                <a:sym typeface="Consolas"/>
              </a:rPr>
              <a:t>int</a:t>
            </a:r>
            <a:r>
              <a:rPr sz="1000">
                <a:latin typeface="Consolas"/>
                <a:ea typeface="Consolas"/>
                <a:cs typeface="Consolas"/>
                <a:sym typeface="Consolas"/>
              </a:rPr>
              <a:t> main(</a:t>
            </a:r>
            <a:r>
              <a:rPr sz="1000">
                <a:solidFill>
                  <a:srgbClr val="0433FF"/>
                </a:solidFill>
                <a:latin typeface="Consolas"/>
                <a:ea typeface="Consolas"/>
                <a:cs typeface="Consolas"/>
                <a:sym typeface="Consolas"/>
              </a:rPr>
              <a:t>unsigned</a:t>
            </a:r>
            <a:r>
              <a:rPr sz="1000">
                <a:latin typeface="Consolas"/>
                <a:ea typeface="Consolas"/>
                <a:cs typeface="Consolas"/>
                <a:sym typeface="Consolas"/>
              </a:rPr>
              <a:t> </a:t>
            </a:r>
            <a:r>
              <a:rPr sz="1000">
                <a:solidFill>
                  <a:srgbClr val="0433FF"/>
                </a:solidFill>
                <a:latin typeface="Consolas"/>
                <a:ea typeface="Consolas"/>
                <a:cs typeface="Consolas"/>
                <a:sym typeface="Consolas"/>
              </a:rPr>
              <a:t>int</a:t>
            </a:r>
            <a:r>
              <a:rPr sz="1000">
                <a:latin typeface="Consolas"/>
                <a:ea typeface="Consolas"/>
                <a:cs typeface="Consolas"/>
                <a:sym typeface="Consolas"/>
              </a:rPr>
              <a:t> </a:t>
            </a:r>
            <a:r>
              <a:rPr sz="1000">
                <a:solidFill>
                  <a:srgbClr val="929292"/>
                </a:solidFill>
                <a:latin typeface="Consolas"/>
                <a:ea typeface="Consolas"/>
                <a:cs typeface="Consolas"/>
                <a:sym typeface="Consolas"/>
              </a:rPr>
              <a:t>argc</a:t>
            </a:r>
            <a:r>
              <a:rPr sz="1000">
                <a:latin typeface="Consolas"/>
                <a:ea typeface="Consolas"/>
                <a:cs typeface="Consolas"/>
                <a:sym typeface="Consolas"/>
              </a:rPr>
              <a:t>, </a:t>
            </a:r>
            <a:r>
              <a:rPr sz="1000">
                <a:solidFill>
                  <a:srgbClr val="0433FF"/>
                </a:solidFill>
                <a:latin typeface="Consolas"/>
                <a:ea typeface="Consolas"/>
                <a:cs typeface="Consolas"/>
                <a:sym typeface="Consolas"/>
              </a:rPr>
              <a:t>char</a:t>
            </a:r>
            <a:r>
              <a:rPr sz="1000">
                <a:latin typeface="Consolas"/>
                <a:ea typeface="Consolas"/>
                <a:cs typeface="Consolas"/>
                <a:sym typeface="Consolas"/>
              </a:rPr>
              <a:t> ** </a:t>
            </a:r>
            <a:r>
              <a:rPr sz="1000">
                <a:solidFill>
                  <a:srgbClr val="929292"/>
                </a:solidFill>
                <a:latin typeface="Consolas"/>
                <a:ea typeface="Consolas"/>
                <a:cs typeface="Consolas"/>
                <a:sym typeface="Consolas"/>
              </a:rPr>
              <a:t>argv</a:t>
            </a:r>
            <a:r>
              <a:rPr sz="1000">
                <a:latin typeface="Consolas"/>
                <a:ea typeface="Consolas"/>
                <a:cs typeface="Consolas"/>
                <a:sym typeface="Consolas"/>
              </a:rPr>
              <a:t>){</a:t>
            </a:r>
            <a:endParaRPr sz="1000">
              <a:latin typeface="Consolas"/>
              <a:ea typeface="Consolas"/>
              <a:cs typeface="Consolas"/>
              <a:sym typeface="Consolas"/>
            </a:endParaRPr>
          </a:p>
          <a:p>
            <a:pPr lvl="0">
              <a:defRPr sz="1800"/>
            </a:pPr>
            <a:r>
              <a:rPr sz="1000">
                <a:latin typeface="Consolas"/>
                <a:ea typeface="Consolas"/>
                <a:cs typeface="Consolas"/>
                <a:sym typeface="Consolas"/>
              </a:rPr>
              <a:t>	</a:t>
            </a:r>
            <a:r>
              <a:rPr sz="1000">
                <a:solidFill>
                  <a:srgbClr val="0433FF"/>
                </a:solidFill>
                <a:latin typeface="Consolas"/>
                <a:ea typeface="Consolas"/>
                <a:cs typeface="Consolas"/>
                <a:sym typeface="Consolas"/>
              </a:rPr>
              <a:t>__int64</a:t>
            </a:r>
            <a:r>
              <a:rPr sz="1000">
                <a:latin typeface="Consolas"/>
                <a:ea typeface="Consolas"/>
                <a:cs typeface="Consolas"/>
                <a:sym typeface="Consolas"/>
              </a:rPr>
              <a:t> size, value;</a:t>
            </a:r>
            <a:endParaRPr sz="1000">
              <a:latin typeface="Consolas"/>
              <a:ea typeface="Consolas"/>
              <a:cs typeface="Consolas"/>
              <a:sym typeface="Consolas"/>
            </a:endParaRPr>
          </a:p>
          <a:p>
            <a:pPr lvl="0">
              <a:defRPr sz="1800"/>
            </a:pPr>
            <a:r>
              <a:rPr sz="1000">
                <a:latin typeface="Consolas"/>
                <a:ea typeface="Consolas"/>
                <a:cs typeface="Consolas"/>
                <a:sym typeface="Consolas"/>
              </a:rPr>
              <a:t>	size = _strtoi64(</a:t>
            </a:r>
            <a:r>
              <a:rPr sz="1000">
                <a:solidFill>
                  <a:srgbClr val="929292"/>
                </a:solidFill>
                <a:latin typeface="Consolas"/>
                <a:ea typeface="Consolas"/>
                <a:cs typeface="Consolas"/>
                <a:sym typeface="Consolas"/>
              </a:rPr>
              <a:t>argv</a:t>
            </a:r>
            <a:r>
              <a:rPr sz="1000">
                <a:latin typeface="Consolas"/>
                <a:ea typeface="Consolas"/>
                <a:cs typeface="Consolas"/>
                <a:sym typeface="Consolas"/>
              </a:rPr>
              <a:t>[1], </a:t>
            </a:r>
            <a:r>
              <a:rPr sz="1000">
                <a:solidFill>
                  <a:srgbClr val="B4261A"/>
                </a:solidFill>
                <a:latin typeface="Consolas"/>
                <a:ea typeface="Consolas"/>
                <a:cs typeface="Consolas"/>
                <a:sym typeface="Consolas"/>
              </a:rPr>
              <a:t>""</a:t>
            </a:r>
            <a:r>
              <a:rPr sz="1000">
                <a:latin typeface="Consolas"/>
                <a:ea typeface="Consolas"/>
                <a:cs typeface="Consolas"/>
                <a:sym typeface="Consolas"/>
              </a:rPr>
              <a:t>, 10);</a:t>
            </a:r>
            <a:endParaRPr sz="1000">
              <a:latin typeface="Consolas"/>
              <a:ea typeface="Consolas"/>
              <a:cs typeface="Consolas"/>
              <a:sym typeface="Consolas"/>
            </a:endParaRPr>
          </a:p>
          <a:p>
            <a:pPr lvl="0">
              <a:defRPr sz="1800"/>
            </a:pPr>
            <a:r>
              <a:rPr sz="1000">
                <a:latin typeface="Consolas"/>
                <a:ea typeface="Consolas"/>
                <a:cs typeface="Consolas"/>
                <a:sym typeface="Consolas"/>
              </a:rPr>
              <a:t>	value = _strtoi64(</a:t>
            </a:r>
            <a:r>
              <a:rPr sz="1000">
                <a:solidFill>
                  <a:srgbClr val="929292"/>
                </a:solidFill>
                <a:latin typeface="Consolas"/>
                <a:ea typeface="Consolas"/>
                <a:cs typeface="Consolas"/>
                <a:sym typeface="Consolas"/>
              </a:rPr>
              <a:t>argv</a:t>
            </a:r>
            <a:r>
              <a:rPr sz="1000">
                <a:latin typeface="Consolas"/>
                <a:ea typeface="Consolas"/>
                <a:cs typeface="Consolas"/>
                <a:sym typeface="Consolas"/>
              </a:rPr>
              <a:t>[2], </a:t>
            </a:r>
            <a:r>
              <a:rPr sz="1000">
                <a:solidFill>
                  <a:srgbClr val="B4261A"/>
                </a:solidFill>
                <a:latin typeface="Consolas"/>
                <a:ea typeface="Consolas"/>
                <a:cs typeface="Consolas"/>
                <a:sym typeface="Consolas"/>
              </a:rPr>
              <a:t>""</a:t>
            </a:r>
            <a:r>
              <a:rPr sz="1000">
                <a:latin typeface="Consolas"/>
                <a:ea typeface="Consolas"/>
                <a:cs typeface="Consolas"/>
                <a:sym typeface="Consolas"/>
              </a:rPr>
              <a:t>, 16);</a:t>
            </a:r>
            <a:endParaRPr sz="1000">
              <a:latin typeface="Consolas"/>
              <a:ea typeface="Consolas"/>
              <a:cs typeface="Consolas"/>
              <a:sym typeface="Consolas"/>
            </a:endParaRPr>
          </a:p>
          <a:p>
            <a:pPr lvl="0">
              <a:defRPr sz="1800"/>
            </a:pPr>
            <a:endParaRPr sz="1000">
              <a:latin typeface="Consolas"/>
              <a:ea typeface="Consolas"/>
              <a:cs typeface="Consolas"/>
              <a:sym typeface="Consolas"/>
            </a:endParaRPr>
          </a:p>
          <a:p>
            <a:pPr lvl="0">
              <a:defRPr sz="1800"/>
            </a:pPr>
            <a:r>
              <a:rPr sz="1000">
                <a:latin typeface="Consolas"/>
                <a:ea typeface="Consolas"/>
                <a:cs typeface="Consolas"/>
                <a:sym typeface="Consolas"/>
              </a:rPr>
              <a:t>	</a:t>
            </a:r>
            <a:r>
              <a:rPr sz="1000">
                <a:solidFill>
                  <a:srgbClr val="0433FF"/>
                </a:solidFill>
                <a:latin typeface="Consolas"/>
                <a:ea typeface="Consolas"/>
                <a:cs typeface="Consolas"/>
                <a:sym typeface="Consolas"/>
              </a:rPr>
              <a:t>if</a:t>
            </a:r>
            <a:r>
              <a:rPr sz="1000">
                <a:latin typeface="Consolas"/>
                <a:ea typeface="Consolas"/>
                <a:cs typeface="Consolas"/>
                <a:sym typeface="Consolas"/>
              </a:rPr>
              <a:t>(!lame(value) || !lame2(size,value)){</a:t>
            </a:r>
            <a:endParaRPr sz="1000">
              <a:latin typeface="Consolas"/>
              <a:ea typeface="Consolas"/>
              <a:cs typeface="Consolas"/>
              <a:sym typeface="Consolas"/>
            </a:endParaRPr>
          </a:p>
          <a:p>
            <a:pPr lvl="0">
              <a:defRPr sz="1800"/>
            </a:pPr>
            <a:r>
              <a:rPr sz="1000">
                <a:latin typeface="Consolas"/>
                <a:ea typeface="Consolas"/>
                <a:cs typeface="Consolas"/>
                <a:sym typeface="Consolas"/>
              </a:rPr>
              <a:t>		AwesomeSauce();</a:t>
            </a:r>
            <a:endParaRPr sz="1000">
              <a:latin typeface="Consolas"/>
              <a:ea typeface="Consolas"/>
              <a:cs typeface="Consolas"/>
              <a:sym typeface="Consolas"/>
            </a:endParaRPr>
          </a:p>
          <a:p>
            <a:pPr lvl="0">
              <a:defRPr sz="1800"/>
            </a:pPr>
            <a:r>
              <a:rPr sz="1000">
                <a:latin typeface="Consolas"/>
                <a:ea typeface="Consolas"/>
                <a:cs typeface="Consolas"/>
                <a:sym typeface="Consolas"/>
              </a:rPr>
              <a:t>	}</a:t>
            </a:r>
            <a:endParaRPr sz="1000">
              <a:latin typeface="Consolas"/>
              <a:ea typeface="Consolas"/>
              <a:cs typeface="Consolas"/>
              <a:sym typeface="Consolas"/>
            </a:endParaRPr>
          </a:p>
          <a:p>
            <a:pPr lvl="0">
              <a:defRPr sz="1800"/>
            </a:pPr>
            <a:r>
              <a:rPr sz="1000">
                <a:latin typeface="Consolas"/>
                <a:ea typeface="Consolas"/>
                <a:cs typeface="Consolas"/>
                <a:sym typeface="Consolas"/>
              </a:rPr>
              <a:t>	</a:t>
            </a:r>
            <a:r>
              <a:rPr sz="1000">
                <a:solidFill>
                  <a:srgbClr val="0433FF"/>
                </a:solidFill>
                <a:latin typeface="Consolas"/>
                <a:ea typeface="Consolas"/>
                <a:cs typeface="Consolas"/>
                <a:sym typeface="Consolas"/>
              </a:rPr>
              <a:t>else</a:t>
            </a:r>
            <a:r>
              <a:rPr sz="1000">
                <a:latin typeface="Consolas"/>
                <a:ea typeface="Consolas"/>
                <a:cs typeface="Consolas"/>
                <a:sym typeface="Consolas"/>
              </a:rPr>
              <a:t>{</a:t>
            </a:r>
            <a:endParaRPr sz="1000">
              <a:latin typeface="Consolas"/>
              <a:ea typeface="Consolas"/>
              <a:cs typeface="Consolas"/>
              <a:sym typeface="Consolas"/>
            </a:endParaRPr>
          </a:p>
          <a:p>
            <a:pPr lvl="0">
              <a:defRPr sz="1800"/>
            </a:pPr>
            <a:r>
              <a:rPr sz="1000">
                <a:latin typeface="Consolas"/>
                <a:ea typeface="Consolas"/>
                <a:cs typeface="Consolas"/>
                <a:sym typeface="Consolas"/>
              </a:rPr>
              <a:t>		printf(</a:t>
            </a:r>
            <a:r>
              <a:rPr sz="1000">
                <a:solidFill>
                  <a:srgbClr val="B4261A"/>
                </a:solidFill>
                <a:latin typeface="Consolas"/>
                <a:ea typeface="Consolas"/>
                <a:cs typeface="Consolas"/>
                <a:sym typeface="Consolas"/>
              </a:rPr>
              <a:t>"I am soooo lame :(\n"</a:t>
            </a:r>
            <a:r>
              <a:rPr sz="1000">
                <a:latin typeface="Consolas"/>
                <a:ea typeface="Consolas"/>
                <a:cs typeface="Consolas"/>
                <a:sym typeface="Consolas"/>
              </a:rPr>
              <a:t>);</a:t>
            </a:r>
            <a:endParaRPr sz="1000">
              <a:latin typeface="Consolas"/>
              <a:ea typeface="Consolas"/>
              <a:cs typeface="Consolas"/>
              <a:sym typeface="Consolas"/>
            </a:endParaRPr>
          </a:p>
          <a:p>
            <a:pPr lvl="0">
              <a:defRPr sz="1800"/>
            </a:pPr>
            <a:r>
              <a:rPr sz="1000">
                <a:latin typeface="Consolas"/>
                <a:ea typeface="Consolas"/>
                <a:cs typeface="Consolas"/>
                <a:sym typeface="Consolas"/>
              </a:rPr>
              <a:t>	}</a:t>
            </a:r>
            <a:endParaRPr sz="1000">
              <a:latin typeface="Consolas"/>
              <a:ea typeface="Consolas"/>
              <a:cs typeface="Consolas"/>
              <a:sym typeface="Consolas"/>
            </a:endParaRPr>
          </a:p>
          <a:p>
            <a:pPr lvl="0">
              <a:defRPr sz="1800"/>
            </a:pPr>
            <a:endParaRPr sz="1000">
              <a:latin typeface="Consolas"/>
              <a:ea typeface="Consolas"/>
              <a:cs typeface="Consolas"/>
              <a:sym typeface="Consolas"/>
            </a:endParaRPr>
          </a:p>
          <a:p>
            <a:pPr lvl="0">
              <a:defRPr sz="1800"/>
            </a:pPr>
            <a:r>
              <a:rPr sz="1000">
                <a:latin typeface="Consolas"/>
                <a:ea typeface="Consolas"/>
                <a:cs typeface="Consolas"/>
                <a:sym typeface="Consolas"/>
              </a:rPr>
              <a:t>	</a:t>
            </a:r>
            <a:r>
              <a:rPr sz="1000">
                <a:solidFill>
                  <a:srgbClr val="0433FF"/>
                </a:solidFill>
                <a:latin typeface="Consolas"/>
                <a:ea typeface="Consolas"/>
                <a:cs typeface="Consolas"/>
                <a:sym typeface="Consolas"/>
              </a:rPr>
              <a:t>return</a:t>
            </a:r>
            <a:r>
              <a:rPr sz="1000">
                <a:latin typeface="Consolas"/>
                <a:ea typeface="Consolas"/>
                <a:cs typeface="Consolas"/>
                <a:sym typeface="Consolas"/>
              </a:rPr>
              <a:t> 0xdeadbeef;</a:t>
            </a:r>
            <a:endParaRPr sz="1000">
              <a:latin typeface="Consolas"/>
              <a:ea typeface="Consolas"/>
              <a:cs typeface="Consolas"/>
              <a:sym typeface="Consolas"/>
            </a:endParaRPr>
          </a:p>
          <a:p>
            <a:pPr lvl="0">
              <a:defRPr sz="1800"/>
            </a:pPr>
            <a:r>
              <a:rPr sz="1000">
                <a:latin typeface="Consolas"/>
                <a:ea typeface="Consolas"/>
                <a:cs typeface="Consolas"/>
                <a:sym typeface="Consolas"/>
              </a:rPr>
              <a:t>}</a:t>
            </a:r>
          </a:p>
        </p:txBody>
      </p:sp>
      <p:grpSp>
        <p:nvGrpSpPr>
          <p:cNvPr id="41" name="Group 41"/>
          <p:cNvGrpSpPr/>
          <p:nvPr/>
        </p:nvGrpSpPr>
        <p:grpSpPr>
          <a:xfrm>
            <a:off x="7071998" y="1739900"/>
            <a:ext cx="2044701" cy="3378200"/>
            <a:chOff x="0" y="0"/>
            <a:chExt cx="2044700" cy="3378200"/>
          </a:xfrm>
        </p:grpSpPr>
        <p:pic>
          <p:nvPicPr>
            <p:cNvPr id="39" name="pasted-image.tif"/>
            <p:cNvPicPr/>
            <p:nvPr/>
          </p:nvPicPr>
          <p:blipFill>
            <a:blip r:embed="rId3">
              <a:extLst/>
            </a:blip>
            <a:stretch>
              <a:fillRect/>
            </a:stretch>
          </p:blipFill>
          <p:spPr>
            <a:xfrm>
              <a:off x="0" y="0"/>
              <a:ext cx="2044700" cy="3378200"/>
            </a:xfrm>
            <a:prstGeom prst="rect">
              <a:avLst/>
            </a:prstGeom>
            <a:ln w="12700" cap="flat">
              <a:noFill/>
              <a:miter lim="400000"/>
            </a:ln>
            <a:effectLst/>
          </p:spPr>
        </p:pic>
        <p:sp>
          <p:nvSpPr>
            <p:cNvPr id="40" name="Shape 40"/>
            <p:cNvSpPr/>
            <p:nvPr/>
          </p:nvSpPr>
          <p:spPr>
            <a:xfrm>
              <a:off x="552287" y="1627761"/>
              <a:ext cx="1197135"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latin typeface="Arial Narrow"/>
                  <a:ea typeface="Arial Narrow"/>
                  <a:cs typeface="Arial Narrow"/>
                  <a:sym typeface="Arial Narrow"/>
                </a:defRPr>
              </a:lvl1pPr>
            </a:lstStyle>
            <a:p>
              <a:pPr lvl="0">
                <a:defRPr sz="1800"/>
              </a:pPr>
              <a:r>
                <a:rPr sz="2400"/>
                <a:t>Awesome</a:t>
              </a:r>
            </a:p>
          </p:txBody>
        </p:sp>
      </p:gr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 name="pasted-image.tif"/>
          <p:cNvPicPr/>
          <p:nvPr/>
        </p:nvPicPr>
        <p:blipFill>
          <a:blip r:embed="rId3">
            <a:extLst/>
          </a:blip>
          <a:stretch>
            <a:fillRect/>
          </a:stretch>
        </p:blipFill>
        <p:spPr>
          <a:xfrm>
            <a:off x="254000" y="190500"/>
            <a:ext cx="8636000" cy="6477000"/>
          </a:xfrm>
          <a:prstGeom prst="rect">
            <a:avLst/>
          </a:prstGeom>
          <a:ln w="12700">
            <a:miter lim="400000"/>
          </a:ln>
        </p:spPr>
      </p:pic>
      <p:sp>
        <p:nvSpPr>
          <p:cNvPr id="46" name="Shape 46"/>
          <p:cNvSpPr/>
          <p:nvPr/>
        </p:nvSpPr>
        <p:spPr>
          <a:xfrm>
            <a:off x="735979" y="3124713"/>
            <a:ext cx="4285060" cy="18188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2549" y="7635"/>
                </a:lnTo>
                <a:lnTo>
                  <a:pt x="446" y="7635"/>
                </a:lnTo>
                <a:cubicBezTo>
                  <a:pt x="199" y="7635"/>
                  <a:pt x="0" y="8105"/>
                  <a:pt x="0" y="8686"/>
                </a:cubicBezTo>
                <a:lnTo>
                  <a:pt x="0" y="20544"/>
                </a:lnTo>
                <a:cubicBezTo>
                  <a:pt x="0" y="21125"/>
                  <a:pt x="199" y="21600"/>
                  <a:pt x="446" y="21600"/>
                </a:cubicBezTo>
                <a:lnTo>
                  <a:pt x="14082" y="21600"/>
                </a:lnTo>
                <a:cubicBezTo>
                  <a:pt x="14329" y="21600"/>
                  <a:pt x="14528" y="21125"/>
                  <a:pt x="14528" y="20544"/>
                </a:cubicBezTo>
                <a:lnTo>
                  <a:pt x="14528" y="10637"/>
                </a:lnTo>
                <a:lnTo>
                  <a:pt x="21600" y="0"/>
                </a:lnTo>
                <a:close/>
              </a:path>
            </a:pathLst>
          </a:custGeom>
          <a:solidFill>
            <a:srgbClr val="FFFFFF"/>
          </a:solidFill>
          <a:ln w="25400">
            <a:solidFill>
              <a:srgbClr val="00CC99"/>
            </a:solidFill>
          </a:ln>
          <a:extLst>
            <a:ext uri="{C572A759-6A51-4108-AA02-DFA0A04FC94B}">
              <ma14:wrappingTextBoxFlag xmlns:ma14="http://schemas.microsoft.com/office/mac/drawingml/2011/main" val="1"/>
            </a:ext>
          </a:extLst>
        </p:spPr>
        <p:txBody>
          <a:bodyPr lIns="45719" rIns="45719"/>
          <a:lstStyle/>
          <a:p>
            <a:pPr lvl="0">
              <a:defRPr sz="1800"/>
            </a:pPr>
            <a:r>
              <a:rPr sz="2400"/>
              <a:t>Seriously though, make a stack diagram, it will help…</a:t>
            </a:r>
          </a:p>
        </p:txBody>
      </p:sp>
      <p:sp>
        <p:nvSpPr>
          <p:cNvPr id="47" name="Shape 47"/>
          <p:cNvSpPr/>
          <p:nvPr/>
        </p:nvSpPr>
        <p:spPr>
          <a:xfrm>
            <a:off x="-23065" y="179804"/>
            <a:ext cx="919013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FFFFFF"/>
                </a:solidFill>
                <a:latin typeface="Arial"/>
                <a:ea typeface="Arial"/>
                <a:cs typeface="Arial"/>
                <a:sym typeface="Arial"/>
              </a:defRPr>
            </a:lvl1pPr>
          </a:lstStyle>
          <a:p>
            <a:pPr lvl="0">
              <a:defRPr sz="1800">
                <a:solidFill>
                  <a:srgbClr val="000000"/>
                </a:solidFill>
              </a:defRPr>
            </a:pPr>
            <a:r>
              <a:rPr sz="4400">
                <a:solidFill>
                  <a:srgbClr val="FFFFFF"/>
                </a:solidFill>
              </a:rPr>
              <a:t>HINT!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nvSpPr>
        <p:spPr>
          <a:xfrm>
            <a:off x="6553200" y="6248400"/>
            <a:ext cx="1905000" cy="290984"/>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400">
                <a:latin typeface="Arial"/>
                <a:ea typeface="Arial"/>
                <a:cs typeface="Arial"/>
                <a:sym typeface="Arial"/>
              </a:defRPr>
            </a:lvl1pPr>
          </a:lstStyle>
          <a:p>
            <a:pPr lvl="0">
              <a:defRPr sz="1800"/>
            </a:pPr>
            <a:r>
              <a:rPr sz="1400"/>
              <a:t>53</a:t>
            </a:r>
          </a:p>
        </p:txBody>
      </p:sp>
      <p:sp>
        <p:nvSpPr>
          <p:cNvPr id="52" name="Shape 52"/>
          <p:cNvSpPr/>
          <p:nvPr/>
        </p:nvSpPr>
        <p:spPr>
          <a:xfrm>
            <a:off x="-23065" y="4635637"/>
            <a:ext cx="919013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Lab time!</a:t>
            </a:r>
          </a:p>
        </p:txBody>
      </p:sp>
      <p:pic>
        <p:nvPicPr>
          <p:cNvPr id="53" name="pasted-image.tif"/>
          <p:cNvPicPr/>
          <p:nvPr/>
        </p:nvPicPr>
        <p:blipFill>
          <a:blip r:embed="rId3">
            <a:extLst/>
          </a:blip>
          <a:srcRect l="0" t="0" r="0" b="26049"/>
          <a:stretch>
            <a:fillRect/>
          </a:stretch>
        </p:blipFill>
        <p:spPr>
          <a:xfrm>
            <a:off x="2470150" y="889000"/>
            <a:ext cx="4203700" cy="3756689"/>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nvSpPr>
        <p:spPr>
          <a:xfrm>
            <a:off x="6553200" y="6248400"/>
            <a:ext cx="1905000" cy="290984"/>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400">
                <a:latin typeface="Arial"/>
                <a:ea typeface="Arial"/>
                <a:cs typeface="Arial"/>
                <a:sym typeface="Arial"/>
              </a:defRPr>
            </a:lvl1pPr>
          </a:lstStyle>
          <a:p>
            <a:pPr lvl="0">
              <a:defRPr sz="1800"/>
            </a:pPr>
            <a:r>
              <a:rPr sz="1400"/>
              <a:t>53</a:t>
            </a:r>
          </a:p>
        </p:txBody>
      </p:sp>
      <p:sp>
        <p:nvSpPr>
          <p:cNvPr id="58" name="Shape 58"/>
          <p:cNvSpPr/>
          <p:nvPr/>
        </p:nvSpPr>
        <p:spPr>
          <a:xfrm>
            <a:off x="-23065" y="179804"/>
            <a:ext cx="919013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Solution</a:t>
            </a:r>
          </a:p>
        </p:txBody>
      </p:sp>
      <p:sp>
        <p:nvSpPr>
          <p:cNvPr id="59" name="Shape 59"/>
          <p:cNvSpPr/>
          <p:nvPr/>
        </p:nvSpPr>
        <p:spPr>
          <a:xfrm>
            <a:off x="3525237" y="3986653"/>
            <a:ext cx="2093526"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stStyle>
          <a:p>
            <a:pPr lvl="0">
              <a:defRPr sz="1800"/>
            </a:pPr>
            <a:r>
              <a:rPr sz="2400"/>
              <a:t>Simple, right? :)</a:t>
            </a:r>
          </a:p>
        </p:txBody>
      </p:sp>
      <p:pic>
        <p:nvPicPr>
          <p:cNvPr id="60" name="pasted-image.png"/>
          <p:cNvPicPr/>
          <p:nvPr/>
        </p:nvPicPr>
        <p:blipFill>
          <a:blip r:embed="rId2">
            <a:extLst/>
          </a:blip>
          <a:stretch>
            <a:fillRect/>
          </a:stretch>
        </p:blipFill>
        <p:spPr>
          <a:xfrm>
            <a:off x="0" y="3154441"/>
            <a:ext cx="9144000" cy="549118"/>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nvSpPr>
        <p:spPr>
          <a:xfrm>
            <a:off x="-15905" y="5204"/>
            <a:ext cx="8026411" cy="42139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400"/>
              <a:t>The stack looks like this at line 9 in lame() before the memcpy():</a:t>
            </a:r>
          </a:p>
        </p:txBody>
      </p:sp>
      <p:graphicFrame>
        <p:nvGraphicFramePr>
          <p:cNvPr id="63" name="Table 63"/>
          <p:cNvGraphicFramePr/>
          <p:nvPr/>
        </p:nvGraphicFramePr>
        <p:xfrm>
          <a:off x="1986954" y="931260"/>
          <a:ext cx="4949606" cy="547040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455752"/>
                <a:gridCol w="2455752"/>
              </a:tblGrid>
              <a:tr h="564104">
                <a:tc>
                  <a:txBody>
                    <a:bodyPr/>
                    <a:lstStyle/>
                    <a:p>
                      <a:pPr lvl="0">
                        <a:tabLst/>
                        <a:defRPr b="0" i="0" sz="1800"/>
                      </a:pPr>
                      <a:r>
                        <a:rPr sz="1650">
                          <a:latin typeface="Consolas"/>
                          <a:ea typeface="Consolas"/>
                          <a:cs typeface="Consolas"/>
                          <a:sym typeface="Consolas"/>
                        </a:rPr>
                        <a:t>00000000`0012FE80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200">
                          <a:latin typeface="Arial"/>
                          <a:ea typeface="Arial"/>
                          <a:cs typeface="Arial"/>
                        </a:rPr>
                        <a:t>arg1 = ecx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564104">
                <a:tc>
                  <a:txBody>
                    <a:bodyPr/>
                    <a:lstStyle/>
                    <a:p>
                      <a:pPr lvl="0">
                        <a:tabLst/>
                        <a:defRPr b="0" i="0" sz="1800"/>
                      </a:pPr>
                      <a:r>
                        <a:rPr sz="1650">
                          <a:latin typeface="Consolas"/>
                          <a:ea typeface="Consolas"/>
                          <a:cs typeface="Consolas"/>
                          <a:sym typeface="Consolas"/>
                        </a:rPr>
                        <a:t>00000000`0012FE78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nSpc>
                          <a:spcPct val="93000"/>
                        </a:lnSpc>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1650">
                          <a:latin typeface="Consolas"/>
                          <a:ea typeface="Consolas"/>
                          <a:cs typeface="Consolas"/>
                          <a:sym typeface="Consolas"/>
                        </a:rPr>
                        <a:t>return address = </a:t>
                      </a:r>
                      <a:r>
                        <a:rPr sz="1650" u="sng">
                          <a:solidFill>
                            <a:srgbClr val="408000"/>
                          </a:solidFill>
                          <a:latin typeface="Consolas"/>
                          <a:ea typeface="Consolas"/>
                          <a:cs typeface="Consolas"/>
                          <a:sym typeface="Consolas"/>
                        </a:rPr>
                        <a:t>00000001400010f0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00000000`0012FE70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latin typeface="Arial"/>
                          <a:ea typeface="Arial"/>
                          <a:cs typeface="Arial"/>
                        </a:rPr>
                        <a:t>undef</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00000000`0012FE68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latin typeface="Arial"/>
                          <a:ea typeface="Arial"/>
                          <a:cs typeface="Arial"/>
                        </a:rPr>
                        <a:t>array2[3] = undef</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00000000`0012FE60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latin typeface="Arial"/>
                          <a:ea typeface="Arial"/>
                          <a:cs typeface="Arial"/>
                        </a:rPr>
                        <a:t>array2[2] = undef</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00000000`0012FE58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latin typeface="Arial"/>
                          <a:ea typeface="Arial"/>
                          <a:cs typeface="Arial"/>
                        </a:rPr>
                        <a:t>array2[1] = undef</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00000000`0012FE50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latin typeface="Arial"/>
                          <a:ea typeface="Arial"/>
                          <a:cs typeface="Arial"/>
                        </a:rPr>
                        <a:t>array2[0] = undef</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00000000`0012FE48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latin typeface="Arial"/>
                          <a:ea typeface="Arial"/>
                          <a:cs typeface="Arial"/>
                        </a:rPr>
                        <a:t>array1[3]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00000000`0012FE40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latin typeface="Arial"/>
                          <a:ea typeface="Arial"/>
                          <a:cs typeface="Arial"/>
                        </a:rPr>
                        <a:t>array1[2]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00000000`0012FE38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latin typeface="Arial"/>
                          <a:ea typeface="Arial"/>
                          <a:cs typeface="Arial"/>
                        </a:rPr>
                        <a:t>array1[1]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00000000`0012FE30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latin typeface="Arial"/>
                          <a:ea typeface="Arial"/>
                          <a:cs typeface="Arial"/>
                        </a:rPr>
                        <a:t>array1[0]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bl>
          </a:graphicData>
        </a:graphic>
      </p:graphicFrame>
      <p:sp>
        <p:nvSpPr>
          <p:cNvPr id="64" name="Shape 64"/>
          <p:cNvSpPr/>
          <p:nvPr/>
        </p:nvSpPr>
        <p:spPr>
          <a:xfrm>
            <a:off x="20789" y="5864505"/>
            <a:ext cx="1388753" cy="389676"/>
          </a:xfrm>
          <a:prstGeom prst="rect">
            <a:avLst/>
          </a:prstGeom>
          <a:ln w="12700">
            <a:miter lim="400000"/>
          </a:ln>
          <a:extLst>
            <a:ext uri="{C572A759-6A51-4108-AA02-DFA0A04FC94B}">
              <ma14:wrappingTextBoxFlag xmlns:ma14="http://schemas.microsoft.com/office/mac/drawingml/2011/main" val="1"/>
            </a:ext>
          </a:extLst>
        </p:spPr>
        <p:txBody>
          <a:bodyPr wrap="none"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FF0000"/>
                </a:solidFill>
                <a:latin typeface="Arial"/>
                <a:ea typeface="Arial"/>
                <a:cs typeface="Arial"/>
                <a:sym typeface="Arial"/>
              </a:defRPr>
            </a:lvl1pPr>
          </a:lstStyle>
          <a:p>
            <a:pPr lvl="0">
              <a:defRPr sz="1800">
                <a:solidFill>
                  <a:srgbClr val="000000"/>
                </a:solidFill>
              </a:defRPr>
            </a:pPr>
            <a:r>
              <a:rPr sz="2100">
                <a:solidFill>
                  <a:srgbClr val="FF0000"/>
                </a:solidFill>
              </a:rPr>
              <a:t>RSP+0x20</a:t>
            </a:r>
          </a:p>
        </p:txBody>
      </p:sp>
      <p:sp>
        <p:nvSpPr>
          <p:cNvPr id="65" name="Shape 65"/>
          <p:cNvSpPr/>
          <p:nvPr/>
        </p:nvSpPr>
        <p:spPr>
          <a:xfrm>
            <a:off x="1486136" y="6059343"/>
            <a:ext cx="405175" cy="1"/>
          </a:xfrm>
          <a:prstGeom prst="line">
            <a:avLst/>
          </a:prstGeom>
          <a:ln w="38160">
            <a:solidFill>
              <a:srgbClr val="FF0000"/>
            </a:solidFill>
            <a:miter/>
            <a:tailEnd type="triangle"/>
          </a:ln>
        </p:spPr>
        <p:txBody>
          <a:bodyPr lIns="0" tIns="0" rIns="0" bIns="0"/>
          <a:lstStyle/>
          <a:p>
            <a:pPr lvl="0">
              <a:defRPr sz="1200">
                <a:latin typeface="+mn-lt"/>
                <a:ea typeface="+mn-ea"/>
                <a:cs typeface="+mn-cs"/>
                <a:sym typeface="Helvetica"/>
              </a:defRPr>
            </a:pP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nvSpPr>
        <p:spPr>
          <a:xfrm>
            <a:off x="-15905" y="5204"/>
            <a:ext cx="7958694" cy="42139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400"/>
              <a:t>The stack looks like this at line 10 in lame() after the memcpy():</a:t>
            </a:r>
          </a:p>
        </p:txBody>
      </p:sp>
      <p:graphicFrame>
        <p:nvGraphicFramePr>
          <p:cNvPr id="68" name="Table 68"/>
          <p:cNvGraphicFramePr/>
          <p:nvPr/>
        </p:nvGraphicFramePr>
        <p:xfrm>
          <a:off x="1986954" y="931260"/>
          <a:ext cx="4949606" cy="547040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455752"/>
                <a:gridCol w="2455752"/>
              </a:tblGrid>
              <a:tr h="564104">
                <a:tc>
                  <a:txBody>
                    <a:bodyPr/>
                    <a:lstStyle/>
                    <a:p>
                      <a:pPr lvl="0">
                        <a:tabLst/>
                        <a:defRPr b="0" i="0" sz="1800"/>
                      </a:pPr>
                      <a:r>
                        <a:rPr sz="1650">
                          <a:latin typeface="Consolas"/>
                          <a:ea typeface="Consolas"/>
                          <a:cs typeface="Consolas"/>
                          <a:sym typeface="Consolas"/>
                        </a:rPr>
                        <a:t>00000000`0012FE80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200">
                          <a:latin typeface="Arial"/>
                          <a:ea typeface="Arial"/>
                          <a:cs typeface="Arial"/>
                        </a:rPr>
                        <a:t>arg1 = ecx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564104">
                <a:tc>
                  <a:txBody>
                    <a:bodyPr/>
                    <a:lstStyle/>
                    <a:p>
                      <a:pPr lvl="0">
                        <a:tabLst/>
                        <a:defRPr b="0" i="0" sz="1800"/>
                      </a:pPr>
                      <a:r>
                        <a:rPr sz="1650">
                          <a:latin typeface="Consolas"/>
                          <a:ea typeface="Consolas"/>
                          <a:cs typeface="Consolas"/>
                          <a:sym typeface="Consolas"/>
                        </a:rPr>
                        <a:t>00000000`0012FE78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nSpc>
                          <a:spcPct val="93000"/>
                        </a:lnSpc>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1650">
                          <a:latin typeface="Consolas"/>
                          <a:ea typeface="Consolas"/>
                          <a:cs typeface="Consolas"/>
                          <a:sym typeface="Consolas"/>
                        </a:rPr>
                        <a:t>return address = </a:t>
                      </a:r>
                      <a:r>
                        <a:rPr sz="1650" u="sng">
                          <a:solidFill>
                            <a:srgbClr val="408000"/>
                          </a:solidFill>
                          <a:latin typeface="Consolas"/>
                          <a:ea typeface="Consolas"/>
                          <a:cs typeface="Consolas"/>
                          <a:sym typeface="Consolas"/>
                        </a:rPr>
                        <a:t>00000001400010f0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00000000`0012FE70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latin typeface="Arial"/>
                          <a:ea typeface="Arial"/>
                          <a:cs typeface="Arial"/>
                        </a:rPr>
                        <a:t>undef</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00000000`0012FE68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solidFill>
                            <a:srgbClr val="FF2600"/>
                          </a:solidFill>
                          <a:latin typeface="Arial"/>
                          <a:ea typeface="Arial"/>
                          <a:cs typeface="Arial"/>
                        </a:rPr>
                        <a:t>array2[3]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00000000`0012FE60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solidFill>
                            <a:srgbClr val="FF2600"/>
                          </a:solidFill>
                          <a:latin typeface="Arial"/>
                          <a:ea typeface="Arial"/>
                          <a:cs typeface="Arial"/>
                        </a:rPr>
                        <a:t>array2[2]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00000000`0012FE58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solidFill>
                            <a:srgbClr val="FF2600"/>
                          </a:solidFill>
                          <a:latin typeface="Arial"/>
                          <a:ea typeface="Arial"/>
                          <a:cs typeface="Arial"/>
                        </a:rPr>
                        <a:t>array2[1]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00000000`0012FE50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solidFill>
                            <a:srgbClr val="FF2600"/>
                          </a:solidFill>
                          <a:latin typeface="Arial"/>
                          <a:ea typeface="Arial"/>
                          <a:cs typeface="Arial"/>
                        </a:rPr>
                        <a:t>array2[0]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00000000`0012FE48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latin typeface="Arial"/>
                          <a:ea typeface="Arial"/>
                          <a:cs typeface="Arial"/>
                        </a:rPr>
                        <a:t>array1[3]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00000000`0012FE40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latin typeface="Arial"/>
                          <a:ea typeface="Arial"/>
                          <a:cs typeface="Arial"/>
                        </a:rPr>
                        <a:t>array1[2]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00000000`0012FE38</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latin typeface="Arial"/>
                          <a:ea typeface="Arial"/>
                          <a:cs typeface="Arial"/>
                        </a:rPr>
                        <a:t>array1[1]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77328">
                <a:tc>
                  <a:txBody>
                    <a:bodyPr/>
                    <a:lstStyle/>
                    <a:p>
                      <a:pPr lvl="0">
                        <a:tabLst/>
                        <a:defRPr b="0" i="0" sz="1800"/>
                      </a:pPr>
                      <a:r>
                        <a:rPr sz="1650">
                          <a:latin typeface="Consolas"/>
                          <a:ea typeface="Consolas"/>
                          <a:cs typeface="Consolas"/>
                          <a:sym typeface="Consolas"/>
                        </a:rPr>
                        <a:t>00000000`0012FE30</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c>
                  <a:txBody>
                    <a:bodyPr/>
                    <a:lstStyle/>
                    <a:p>
                      <a:pPr lvl="0" algn="ctr">
                        <a:lnSpc>
                          <a:spcPct val="93000"/>
                        </a:lnSpc>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b="0" i="0" sz="1800"/>
                      </a:pPr>
                      <a:r>
                        <a:rPr sz="2400">
                          <a:latin typeface="Arial"/>
                          <a:ea typeface="Arial"/>
                          <a:cs typeface="Arial"/>
                        </a:rPr>
                        <a:t>array1[0] = value</a:t>
                      </a:r>
                    </a:p>
                  </a:txBody>
                  <a:tcPr marL="46800" marR="46800" marT="46800" marB="46800" anchor="t"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bl>
          </a:graphicData>
        </a:graphic>
      </p:graphicFrame>
      <p:sp>
        <p:nvSpPr>
          <p:cNvPr id="69" name="Shape 69"/>
          <p:cNvSpPr/>
          <p:nvPr/>
        </p:nvSpPr>
        <p:spPr>
          <a:xfrm>
            <a:off x="20789" y="5864505"/>
            <a:ext cx="1388753" cy="389676"/>
          </a:xfrm>
          <a:prstGeom prst="rect">
            <a:avLst/>
          </a:prstGeom>
          <a:ln w="12700">
            <a:miter lim="400000"/>
          </a:ln>
          <a:extLst>
            <a:ext uri="{C572A759-6A51-4108-AA02-DFA0A04FC94B}">
              <ma14:wrappingTextBoxFlag xmlns:ma14="http://schemas.microsoft.com/office/mac/drawingml/2011/main" val="1"/>
            </a:ext>
          </a:extLst>
        </p:spPr>
        <p:txBody>
          <a:bodyPr wrap="none"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FF0000"/>
                </a:solidFill>
                <a:latin typeface="Arial"/>
                <a:ea typeface="Arial"/>
                <a:cs typeface="Arial"/>
                <a:sym typeface="Arial"/>
              </a:defRPr>
            </a:lvl1pPr>
          </a:lstStyle>
          <a:p>
            <a:pPr lvl="0">
              <a:defRPr sz="1800">
                <a:solidFill>
                  <a:srgbClr val="000000"/>
                </a:solidFill>
              </a:defRPr>
            </a:pPr>
            <a:r>
              <a:rPr sz="2100">
                <a:solidFill>
                  <a:srgbClr val="FF0000"/>
                </a:solidFill>
              </a:rPr>
              <a:t>RSP+0x20</a:t>
            </a:r>
          </a:p>
        </p:txBody>
      </p:sp>
      <p:sp>
        <p:nvSpPr>
          <p:cNvPr id="70" name="Shape 70"/>
          <p:cNvSpPr/>
          <p:nvPr/>
        </p:nvSpPr>
        <p:spPr>
          <a:xfrm>
            <a:off x="1486136" y="6059343"/>
            <a:ext cx="405175" cy="1"/>
          </a:xfrm>
          <a:prstGeom prst="line">
            <a:avLst/>
          </a:prstGeom>
          <a:ln w="38160">
            <a:solidFill>
              <a:srgbClr val="FF0000"/>
            </a:solidFill>
            <a:miter/>
            <a:tailEnd type="triangle"/>
          </a:ln>
        </p:spPr>
        <p:txBody>
          <a:bodyPr lIns="0" tIns="0" rIns="0" bIns="0"/>
          <a:lstStyle/>
          <a:p>
            <a:pPr lvl="0">
              <a:defRPr sz="1200">
                <a:latin typeface="+mn-lt"/>
                <a:ea typeface="+mn-ea"/>
                <a:cs typeface="+mn-cs"/>
                <a:sym typeface="Helvetica"/>
              </a:defRPr>
            </a:pP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CC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CC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