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lvl1pPr defTabSz="457200">
      <a:defRPr sz="2400">
        <a:latin typeface="Times New Roman"/>
        <a:ea typeface="Times New Roman"/>
        <a:cs typeface="Times New Roman"/>
        <a:sym typeface="Times New Roman"/>
      </a:defRPr>
    </a:lvl1pPr>
    <a:lvl2pPr indent="457200" defTabSz="457200">
      <a:defRPr sz="2400">
        <a:latin typeface="Times New Roman"/>
        <a:ea typeface="Times New Roman"/>
        <a:cs typeface="Times New Roman"/>
        <a:sym typeface="Times New Roman"/>
      </a:defRPr>
    </a:lvl2pPr>
    <a:lvl3pPr indent="914400" defTabSz="457200">
      <a:defRPr sz="2400">
        <a:latin typeface="Times New Roman"/>
        <a:ea typeface="Times New Roman"/>
        <a:cs typeface="Times New Roman"/>
        <a:sym typeface="Times New Roman"/>
      </a:defRPr>
    </a:lvl3pPr>
    <a:lvl4pPr indent="1371600" defTabSz="457200">
      <a:defRPr sz="2400">
        <a:latin typeface="Times New Roman"/>
        <a:ea typeface="Times New Roman"/>
        <a:cs typeface="Times New Roman"/>
        <a:sym typeface="Times New Roman"/>
      </a:defRPr>
    </a:lvl4pPr>
    <a:lvl5pPr indent="1828800" defTabSz="457200">
      <a:defRPr sz="2400">
        <a:latin typeface="Times New Roman"/>
        <a:ea typeface="Times New Roman"/>
        <a:cs typeface="Times New Roman"/>
        <a:sym typeface="Times New Roman"/>
      </a:defRPr>
    </a:lvl5pPr>
    <a:lvl6pPr defTabSz="457200">
      <a:defRPr sz="2400">
        <a:latin typeface="Times New Roman"/>
        <a:ea typeface="Times New Roman"/>
        <a:cs typeface="Times New Roman"/>
        <a:sym typeface="Times New Roman"/>
      </a:defRPr>
    </a:lvl6pPr>
    <a:lvl7pPr defTabSz="457200">
      <a:defRPr sz="2400">
        <a:latin typeface="Times New Roman"/>
        <a:ea typeface="Times New Roman"/>
        <a:cs typeface="Times New Roman"/>
        <a:sym typeface="Times New Roman"/>
      </a:defRPr>
    </a:lvl7pPr>
    <a:lvl8pPr defTabSz="457200">
      <a:defRPr sz="2400">
        <a:latin typeface="Times New Roman"/>
        <a:ea typeface="Times New Roman"/>
        <a:cs typeface="Times New Roman"/>
        <a:sym typeface="Times New Roman"/>
      </a:defRPr>
    </a:lvl8pPr>
    <a:lvl9pPr defTabSz="457200">
      <a:defRPr sz="2400"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" name="Shape 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www.geofftaylor-artist.com/system/files/imagecache/normal/covers/wells_hg-shape_of_things_to_come.jpg" TargetMode="Externa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www.geofftaylor-artist.com/system/files/imagecache/normal/covers/wells_hg-shape_of_things_to_come.jpg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6" name="Shape 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Attribution condition: You must indicate that derivative work</a:t>
            </a:r>
            <a:endParaRPr sz="2400"/>
          </a:p>
          <a:p>
            <a:pPr lvl="0">
              <a:defRPr sz="1800"/>
            </a:pPr>
            <a:r>
              <a:rPr sz="2400"/>
              <a:t>"Is derived from Xeno Kovah's ‘Intro x86-64’ class, available at http://OpenSecurityTraining.info/IntroX86-64.html"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400"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hlinkClick r:id="rId3" invalidUrl="" action="" tgtFrame="" tooltip="" history="1" highlightClick="0" endSnd="0"/>
              </a:rPr>
              <a:t>http://www.geofftaylor-artist.com/system/files/imagecache/normal/covers/wells_hg-shape_of_things_to_come.jpg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400"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hlinkClick r:id="rId3" invalidUrl="" action="" tgtFrame="" tooltip="" history="1" highlightClick="0" endSnd="0"/>
              </a:rPr>
              <a:t>http://www.geofftaylor-artist.com/system/files/imagecache/normal/covers/wells_hg-shape_of_things_to_come.jpg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7" name="Shape 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sldNum" sz="quarter" idx="2"/>
          </p:nvPr>
        </p:nvSpPr>
        <p:spPr>
          <a:xfrm>
            <a:off x="7223125" y="6397625"/>
            <a:ext cx="1903413" cy="439229"/>
          </a:xfrm>
          <a:prstGeom prst="rect">
            <a:avLst/>
          </a:prstGeom>
        </p:spPr>
        <p:txBody>
          <a:bodyPr lIns="0" tIns="0" rIns="0" bIns="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8400"/>
            <a:ext cx="1903413" cy="439229"/>
          </a:xfrm>
          <a:prstGeom prst="rect">
            <a:avLst/>
          </a:prstGeom>
          <a:ln w="12700">
            <a:miter lim="400000"/>
          </a:ln>
        </p:spPr>
        <p:txBody>
          <a:bodyPr lIns="46799" tIns="46799" rIns="46799" bIns="467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spd="med" advClick="1"/>
  <p:txStyles>
    <p:titleStyle>
      <a:lvl1pPr algn="ctr" defTabSz="457200">
        <a:defRPr sz="4400">
          <a:latin typeface="Arial"/>
          <a:ea typeface="Arial"/>
          <a:cs typeface="Arial"/>
          <a:sym typeface="Arial"/>
        </a:defRPr>
      </a:lvl1pPr>
      <a:lvl2pPr algn="ctr" defTabSz="457200">
        <a:defRPr sz="4400">
          <a:latin typeface="Arial"/>
          <a:ea typeface="Arial"/>
          <a:cs typeface="Arial"/>
          <a:sym typeface="Arial"/>
        </a:defRPr>
      </a:lvl2pPr>
      <a:lvl3pPr algn="ctr" defTabSz="457200">
        <a:defRPr sz="4400">
          <a:latin typeface="Arial"/>
          <a:ea typeface="Arial"/>
          <a:cs typeface="Arial"/>
          <a:sym typeface="Arial"/>
        </a:defRPr>
      </a:lvl3pPr>
      <a:lvl4pPr algn="ctr" defTabSz="457200">
        <a:defRPr sz="4400">
          <a:latin typeface="Arial"/>
          <a:ea typeface="Arial"/>
          <a:cs typeface="Arial"/>
          <a:sym typeface="Arial"/>
        </a:defRPr>
      </a:lvl4pPr>
      <a:lvl5pPr algn="ctr" defTabSz="457200">
        <a:defRPr sz="4400">
          <a:latin typeface="Arial"/>
          <a:ea typeface="Arial"/>
          <a:cs typeface="Arial"/>
          <a:sym typeface="Arial"/>
        </a:defRPr>
      </a:lvl5pPr>
      <a:lvl6pPr indent="457200" algn="ctr" defTabSz="457200">
        <a:defRPr sz="4400">
          <a:latin typeface="Arial"/>
          <a:ea typeface="Arial"/>
          <a:cs typeface="Arial"/>
          <a:sym typeface="Arial"/>
        </a:defRPr>
      </a:lvl6pPr>
      <a:lvl7pPr indent="914400" algn="ctr" defTabSz="457200">
        <a:defRPr sz="4400">
          <a:latin typeface="Arial"/>
          <a:ea typeface="Arial"/>
          <a:cs typeface="Arial"/>
          <a:sym typeface="Arial"/>
        </a:defRPr>
      </a:lvl7pPr>
      <a:lvl8pPr indent="1371600" algn="ctr" defTabSz="457200">
        <a:defRPr sz="4400">
          <a:latin typeface="Arial"/>
          <a:ea typeface="Arial"/>
          <a:cs typeface="Arial"/>
          <a:sym typeface="Arial"/>
        </a:defRPr>
      </a:lvl8pPr>
      <a:lvl9pPr indent="1828800" algn="ctr" defTabSz="457200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1pPr>
      <a:lvl2pPr marL="342900" indent="1143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2pPr>
      <a:lvl3pPr marL="342900" indent="5715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3pPr>
      <a:lvl4pPr marL="342900" indent="10287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4pPr>
      <a:lvl5pPr marL="342900" indent="14859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5pPr>
      <a:lvl6pPr marL="342900" indent="19431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6pPr>
      <a:lvl7pPr marL="342900" indent="24003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7pPr>
      <a:lvl8pPr marL="342900" indent="28575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8pPr>
      <a:lvl9pPr marL="342900" indent="3314700" algn="ctr" defTabSz="457200">
        <a:spcBef>
          <a:spcPts val="800"/>
        </a:spcBef>
        <a:defRPr sz="3200">
          <a:latin typeface="Arial"/>
          <a:ea typeface="Arial"/>
          <a:cs typeface="Arial"/>
          <a:sym typeface="Arial"/>
        </a:defRPr>
      </a:lvl9pPr>
    </p:bodyStyle>
    <p:otherStyle>
      <a:lvl1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defTabSz="457200"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opensecuritytraining.info/IntermediateX86.html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685800" y="739775"/>
            <a:ext cx="7772400" cy="2103438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>
              <a:defRPr sz="1800"/>
            </a:pPr>
            <a:r>
              <a:rPr sz="4400"/>
              <a:t>Introduction to Intel x86-64 Assembly, Architecture, Applications, &amp; Alliteration</a:t>
            </a:r>
          </a:p>
        </p:txBody>
      </p:sp>
      <p:sp>
        <p:nvSpPr>
          <p:cNvPr id="19" name="Shape 19"/>
          <p:cNvSpPr/>
          <p:nvPr/>
        </p:nvSpPr>
        <p:spPr>
          <a:xfrm>
            <a:off x="1371600" y="3886200"/>
            <a:ext cx="6400800" cy="1119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Bef>
                <a:spcPts val="8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Xeno Kovah – 2014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8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xkovah at gmail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6553200" y="6248400"/>
            <a:ext cx="1905000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56</a:t>
            </a:r>
          </a:p>
        </p:txBody>
      </p:sp>
      <p:pic>
        <p:nvPicPr>
          <p:cNvPr id="54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7463"/>
            <a:ext cx="9144000" cy="689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1" y="-936"/>
            <a:ext cx="9144002" cy="1143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All materials is licensed under a Creative Commons “Share Alike” license.</a:t>
            </a:r>
          </a:p>
        </p:txBody>
      </p:sp>
      <p:sp>
        <p:nvSpPr>
          <p:cNvPr id="22" name="Shape 22"/>
          <p:cNvSpPr/>
          <p:nvPr/>
        </p:nvSpPr>
        <p:spPr>
          <a:xfrm>
            <a:off x="685800" y="1237670"/>
            <a:ext cx="77724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41312" indent="-34131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http://creativecommons.org/licenses/by-sa/3.0/</a:t>
            </a:r>
          </a:p>
        </p:txBody>
      </p:sp>
      <p:pic>
        <p:nvPicPr>
          <p:cNvPr id="23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1770062"/>
            <a:ext cx="6324600" cy="473233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9816" y="6484365"/>
            <a:ext cx="7107559" cy="54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100">
                <a:latin typeface="Arial"/>
                <a:ea typeface="Arial"/>
                <a:cs typeface="Arial"/>
                <a:sym typeface="Arial"/>
              </a:rPr>
              <a:t>Attribution condition: You must indicate that derivative work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1100">
                <a:latin typeface="Arial"/>
                <a:ea typeface="Arial"/>
                <a:cs typeface="Arial"/>
                <a:sym typeface="Arial"/>
              </a:rPr>
              <a:t>"Is derived from Xeno Kovah's 'Intro x86-64’ class, available at http://OpenSecurityTraining.info/IntroX86-64.html”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6553200" y="6248400"/>
            <a:ext cx="1905000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53</a:t>
            </a:r>
          </a:p>
        </p:txBody>
      </p:sp>
      <p:sp>
        <p:nvSpPr>
          <p:cNvPr id="29" name="Shape 29"/>
          <p:cNvSpPr/>
          <p:nvPr/>
        </p:nvSpPr>
        <p:spPr>
          <a:xfrm>
            <a:off x="685800" y="15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Wrap up - instructions  </a:t>
            </a:r>
          </a:p>
        </p:txBody>
      </p:sp>
      <p:sp>
        <p:nvSpPr>
          <p:cNvPr id="30" name="Shape 30"/>
          <p:cNvSpPr/>
          <p:nvPr/>
        </p:nvSpPr>
        <p:spPr>
          <a:xfrm>
            <a:off x="685800" y="1178541"/>
            <a:ext cx="7772400" cy="5246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84427" indent="-28442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Learned around 30 instructions and variations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284427" indent="-28442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About half are just math or logic operations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900">
                <a:latin typeface="Arial"/>
                <a:ea typeface="Arial"/>
                <a:cs typeface="Arial"/>
                <a:sym typeface="Arial"/>
              </a:rPr>
              <a:t>NOP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900">
                <a:latin typeface="Arial"/>
                <a:ea typeface="Arial"/>
                <a:cs typeface="Arial"/>
                <a:sym typeface="Arial"/>
              </a:rPr>
              <a:t>PUSH/POP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900">
                <a:latin typeface="Arial"/>
                <a:ea typeface="Arial"/>
                <a:cs typeface="Arial"/>
                <a:sym typeface="Arial"/>
              </a:rPr>
              <a:t>CALL/RET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900">
                <a:latin typeface="Arial"/>
                <a:ea typeface="Arial"/>
                <a:cs typeface="Arial"/>
                <a:sym typeface="Arial"/>
              </a:rPr>
              <a:t>MOV/MOVZX/MOVSX/LEA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900">
                <a:latin typeface="Arial"/>
                <a:ea typeface="Arial"/>
                <a:cs typeface="Arial"/>
                <a:sym typeface="Arial"/>
              </a:rPr>
              <a:t>ADD/SUB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900">
                <a:latin typeface="Arial"/>
                <a:ea typeface="Arial"/>
                <a:cs typeface="Arial"/>
                <a:sym typeface="Arial"/>
              </a:rPr>
              <a:t>IMUL/DIV/IDIV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900">
                <a:latin typeface="Arial"/>
                <a:ea typeface="Arial"/>
                <a:cs typeface="Arial"/>
                <a:sym typeface="Arial"/>
              </a:rPr>
              <a:t>JMP/Jcc (family)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900">
                <a:latin typeface="Arial"/>
                <a:ea typeface="Arial"/>
                <a:cs typeface="Arial"/>
                <a:sym typeface="Arial"/>
              </a:rPr>
              <a:t>CMP/TEST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900">
                <a:latin typeface="Arial"/>
                <a:ea typeface="Arial"/>
                <a:cs typeface="Arial"/>
                <a:sym typeface="Arial"/>
              </a:rPr>
              <a:t>AND/OR/XOR/NOT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900">
                <a:latin typeface="Arial"/>
                <a:ea typeface="Arial"/>
                <a:cs typeface="Arial"/>
                <a:sym typeface="Arial"/>
              </a:rPr>
              <a:t>INC/DEC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900">
                <a:latin typeface="Arial"/>
                <a:ea typeface="Arial"/>
                <a:cs typeface="Arial"/>
                <a:sym typeface="Arial"/>
              </a:rPr>
              <a:t>SHR/SHL/SAR/SAL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1900">
                <a:latin typeface="Arial"/>
                <a:ea typeface="Arial"/>
                <a:cs typeface="Arial"/>
                <a:sym typeface="Arial"/>
              </a:rPr>
              <a:t>REP STOS/REP MOVS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685800" y="-1118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Wrap up</a:t>
            </a:r>
          </a:p>
        </p:txBody>
      </p:sp>
      <p:sp>
        <p:nvSpPr>
          <p:cNvPr id="33" name="Shape 33"/>
          <p:cNvSpPr/>
          <p:nvPr/>
        </p:nvSpPr>
        <p:spPr>
          <a:xfrm>
            <a:off x="685800" y="901118"/>
            <a:ext cx="7772400" cy="5422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98197" indent="-39819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Learned about the basic hardware registers and how they’re used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98197" indent="-39819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Learned about how the stack is used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98197" indent="-39819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Saw how C code translates to assembly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98197" indent="-39819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Learned basic usage of compilers, disassemblers, and debuggers so that assembly can easily be explored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98197" indent="-39819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Learned about Intel vs AT&amp;T asm syntax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98197" indent="-39819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Learned how to RTFM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98197" indent="-39819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Learned that classes that claim to teach you hacking/RE in a couple days are selling the </a:t>
            </a:r>
            <a:r>
              <a:rPr i="1" sz="2800">
                <a:latin typeface="Arial"/>
                <a:ea typeface="Arial"/>
                <a:cs typeface="Arial"/>
                <a:sym typeface="Arial"/>
              </a:rPr>
              <a:t>illusion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 of understanding. An illusion which soon fades.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1527" y="0"/>
            <a:ext cx="430094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685800" y="1520"/>
            <a:ext cx="77724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The shape of things to come</a:t>
            </a:r>
          </a:p>
        </p:txBody>
      </p:sp>
      <p:sp>
        <p:nvSpPr>
          <p:cNvPr id="40" name="Shape 40"/>
          <p:cNvSpPr/>
          <p:nvPr/>
        </p:nvSpPr>
        <p:spPr>
          <a:xfrm>
            <a:off x="685800" y="1031487"/>
            <a:ext cx="7772400" cy="577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98197" indent="-39819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How does a system map a limited amount of physical memory to a seemingly unlimited amount of virtual memory?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98197" indent="-39819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How does debugging actually work? How can malware detect your debugger and alter its behavior?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98197" indent="-39819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How is “user space” actually separated from “kernel space”? I’ve heard there’s “rings”, but where are these fabled rings actually at?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98197" indent="-398197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 What if I want to talk to hardware beyond the CPU?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341312" indent="-341312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spcBef>
                <a:spcPts val="7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Intermediate x86 has it all!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spcBef>
                <a:spcPts val="7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600"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ea typeface="Arial"/>
                <a:cs typeface="Arial"/>
                <a:sym typeface="Arial"/>
                <a:hlinkClick r:id="rId3" invalidUrl="" action="" tgtFrame="" tooltip="" history="1" highlightClick="0" endSnd="0"/>
              </a:rPr>
              <a:t>http://opensecuritytraining.info/IntermediateX86.html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8096" y="-4273"/>
            <a:ext cx="9020282" cy="146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60000"/>
              </a:lnSpc>
              <a:spcBef>
                <a:spcPts val="7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Keep skilling up! Climb the r0x0r skill tree!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60000"/>
              </a:lnSpc>
              <a:spcBef>
                <a:spcPts val="7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Take this class and teach others!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60000"/>
              </a:lnSpc>
              <a:spcBef>
                <a:spcPts val="7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Contribute a new class in your expertise area!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168930"/>
            <a:ext cx="7797800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8096" y="-4273"/>
            <a:ext cx="9020282" cy="743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60000"/>
              </a:lnSpc>
              <a:spcBef>
                <a:spcPts val="7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Use these skills towards the hardest game in town: defense!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60000"/>
              </a:lnSpc>
              <a:spcBef>
                <a:spcPts val="7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Learn what trusted computing technologies can (and can’t) offer!</a:t>
            </a:r>
          </a:p>
        </p:txBody>
      </p:sp>
      <p:pic>
        <p:nvPicPr>
          <p:cNvPr id="4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741440"/>
            <a:ext cx="7797800" cy="614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984250"/>
            <a:ext cx="7797800" cy="48895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61859" y="244656"/>
            <a:ext cx="902028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60000"/>
              </a:lnSpc>
              <a:spcBef>
                <a:spcPts val="7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Or suit up just because it’s the </a:t>
            </a:r>
            <a:r>
              <a:rPr i="1" sz="2400">
                <a:latin typeface="Arial"/>
                <a:ea typeface="Arial"/>
                <a:cs typeface="Arial"/>
                <a:sym typeface="Arial"/>
              </a:rPr>
              <a:t>hardcore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thing to do!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