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2014-2015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xeno@legbacore.com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LetErRIP.c</a:t>
            </a:r>
          </a:p>
        </p:txBody>
      </p:sp>
      <p:sp>
        <p:nvSpPr>
          <p:cNvPr id="31" name="Shape 31"/>
          <p:cNvSpPr/>
          <p:nvPr/>
        </p:nvSpPr>
        <p:spPr>
          <a:xfrm>
            <a:off x="-9452" y="9155"/>
            <a:ext cx="3856088" cy="2480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//LetErRIP.c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char someGlobal = 0;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char a = 1;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someGlobal =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22;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32" name="Shape 32"/>
          <p:cNvSpPr/>
          <p:nvPr/>
        </p:nvSpPr>
        <p:spPr>
          <a:xfrm>
            <a:off x="75798" y="2767418"/>
            <a:ext cx="9144001" cy="376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main: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0000000140001000 48 83 EC 18          sub         rsp,18h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0000000140001004 C6 04 24 01          mov         byte ptr [rsp],1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0000000140001008 0F B6 04 24          movzx       eax,byte ptr [rsp]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b="1" sz="1550">
                <a:latin typeface="Consolas"/>
                <a:ea typeface="Consolas"/>
                <a:cs typeface="Consolas"/>
                <a:sym typeface="Consolas"/>
              </a:rPr>
              <a:t>000000014000100C 88 05 EE 44 06 00    mov         byte ptr [40065500h],al  </a:t>
            </a:r>
            <a:endParaRPr b="1"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0000000140001012 B8 16 00 00 00       mov         eax,16h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0000000140001017 48 83 C4 18          add         rsp,18h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000000014000101B C3                   ret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main: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0000000140001000 48 83 EC 18          sub         rsp,18h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0000000140001004 C6 04 24 01          mov         byte ptr [rsp],1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0000000140001008 0F B6 04 24          movzx       eax,byte ptr [rsp]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b="1" sz="1350">
                <a:latin typeface="Consolas"/>
                <a:ea typeface="Consolas"/>
                <a:cs typeface="Consolas"/>
                <a:sym typeface="Consolas"/>
              </a:rPr>
              <a:t>000000014000100C 88 05 EE 44 06 00    mov         byte ptr [someGlobal (0140065500h)],al</a:t>
            </a:r>
            <a:r>
              <a:rPr sz="1350">
                <a:latin typeface="Consolas"/>
                <a:ea typeface="Consolas"/>
                <a:cs typeface="Consolas"/>
                <a:sym typeface="Consolas"/>
              </a:rPr>
              <a:t>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0000000140001012 B8 16 00 00 00       mov         eax,16h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0000000140001017 48 83 C4 18          add         rsp,18h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000000014000101B C3                   ret </a:t>
            </a:r>
          </a:p>
        </p:txBody>
      </p:sp>
      <p:sp>
        <p:nvSpPr>
          <p:cNvPr id="33" name="Shape 33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RIP-relative Addressing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LetErRIP.c</a:t>
            </a:r>
          </a:p>
        </p:txBody>
      </p:sp>
      <p:sp>
        <p:nvSpPr>
          <p:cNvPr id="36" name="Shape 36"/>
          <p:cNvSpPr/>
          <p:nvPr/>
        </p:nvSpPr>
        <p:spPr>
          <a:xfrm>
            <a:off x="-9452" y="9155"/>
            <a:ext cx="3856088" cy="2480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//LetErRIP.c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char someGlobal = 0;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char a = 1;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someGlobal =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22;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37" name="Shape 37"/>
          <p:cNvSpPr/>
          <p:nvPr/>
        </p:nvSpPr>
        <p:spPr>
          <a:xfrm>
            <a:off x="75798" y="2767418"/>
            <a:ext cx="9144001" cy="376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main: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0000000140001000 48 83 EC 18          sub         rsp,18h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0000000140001004 C6 04 24 01          mov         byte ptr [rsp],1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0000000140001008 0F B6 04 24          movzx       eax,byte ptr [rsp]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b="1" sz="1550">
                <a:latin typeface="Consolas"/>
                <a:ea typeface="Consolas"/>
                <a:cs typeface="Consolas"/>
                <a:sym typeface="Consolas"/>
              </a:rPr>
              <a:t>000000014000100C 88 05 EE 44 06 00    mov         byte ptr [40065500h],al  </a:t>
            </a:r>
            <a:endParaRPr b="1"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0000000140001012 B8 16 00 00 00       mov         eax,16h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0000000140001017 48 83 C4 18          add         rsp,18h 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000000014000101B C3                   ret 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main: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0000000140001000 48 83 EC 18          sub         rsp,18h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0000000140001004 C6 04 24 01          mov         byte ptr [rsp],1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0000000140001008 0F B6 04 24          movzx       eax,byte ptr [rsp]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b="1" sz="1350">
                <a:latin typeface="Consolas"/>
                <a:ea typeface="Consolas"/>
                <a:cs typeface="Consolas"/>
                <a:sym typeface="Consolas"/>
              </a:rPr>
              <a:t>000000014000100C 88 05 EE 44 06 00    mov         byte ptr [someGlobal (0140065500h)],al</a:t>
            </a:r>
            <a:r>
              <a:rPr sz="1350">
                <a:latin typeface="Consolas"/>
                <a:ea typeface="Consolas"/>
                <a:cs typeface="Consolas"/>
                <a:sym typeface="Consolas"/>
              </a:rPr>
              <a:t>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0000000140001012 B8 16 00 00 00       mov         eax,16h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0000000140001017 48 83 C4 18          add         rsp,18h  </a:t>
            </a:r>
            <a:endParaRPr sz="13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350">
                <a:latin typeface="Consolas"/>
                <a:ea typeface="Consolas"/>
                <a:cs typeface="Consolas"/>
                <a:sym typeface="Consolas"/>
              </a:rPr>
              <a:t>000000014000101B C3                   ret </a:t>
            </a:r>
          </a:p>
        </p:txBody>
      </p:sp>
      <p:sp>
        <p:nvSpPr>
          <p:cNvPr id="38" name="Shape 38"/>
          <p:cNvSpPr/>
          <p:nvPr/>
        </p:nvSpPr>
        <p:spPr>
          <a:xfrm>
            <a:off x="-6219" y="1657594"/>
            <a:ext cx="9156439" cy="1152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Takeaways: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Visual Studio 2012 displays RIP-relative addresses </a:t>
            </a:r>
            <a:r>
              <a:rPr b="1" i="1" u="sng">
                <a:latin typeface="Arial"/>
                <a:ea typeface="Arial"/>
                <a:cs typeface="Arial"/>
                <a:sym typeface="Arial"/>
              </a:rPr>
              <a:t>misleadingly</a:t>
            </a:r>
            <a:r>
              <a:rPr>
                <a:latin typeface="Arial"/>
                <a:ea typeface="Arial"/>
                <a:cs typeface="Arial"/>
                <a:sym typeface="Arial"/>
              </a:rPr>
              <a:t>!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64 bit bug I think.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View with symbols to see the </a:t>
            </a:r>
            <a:r>
              <a:rPr i="1" u="sng">
                <a:latin typeface="Arial"/>
                <a:ea typeface="Arial"/>
                <a:cs typeface="Arial"/>
                <a:sym typeface="Arial"/>
              </a:rPr>
              <a:t>accurate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 address</a:t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lvl="0"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b="1">
                <a:latin typeface="Arial"/>
                <a:ea typeface="Arial"/>
                <a:cs typeface="Arial"/>
                <a:sym typeface="Arial"/>
              </a:rPr>
              <a:t>(Some students said this was fixed in VS 2015)</a:t>
            </a:r>
          </a:p>
        </p:txBody>
      </p:sp>
      <p:sp>
        <p:nvSpPr>
          <p:cNvPr id="39" name="Shape 39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RIP-relative Addressing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LetErRIP.c</a:t>
            </a:r>
          </a:p>
        </p:txBody>
      </p:sp>
      <p:sp>
        <p:nvSpPr>
          <p:cNvPr id="42" name="Shape 42"/>
          <p:cNvSpPr/>
          <p:nvPr/>
        </p:nvSpPr>
        <p:spPr>
          <a:xfrm>
            <a:off x="-9452" y="9155"/>
            <a:ext cx="3856088" cy="2480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//LetErRIP.c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char someGlobal = 0;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short main(){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char a = 1;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someGlobal = a;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	return 22;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43" name="Shape 43"/>
          <p:cNvSpPr/>
          <p:nvPr/>
        </p:nvSpPr>
        <p:spPr>
          <a:xfrm>
            <a:off x="75798" y="2767418"/>
            <a:ext cx="9144001" cy="2231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00000000004004ed &lt;main&gt;: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4004ed:	55                   	push   %rbp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4004ee:	48 89 e5             	mov    %rsp,%rbp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4004f1:	c6 45 ff 01          	movb   $0x1,-0x1(%rbp)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4004f5:	0f b6 45 ff          	movzbl -0x1(%rbp),%eax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4004f9:	88 05 3a 0b 20 00    	mov    %al,0x200b3a(%rip)  # 601039 &lt;someGlobal&gt;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4004ff:	b8 16 00 00 00       	mov    $0x16,%eax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400504:	5d                   	pop    %rbp</a:t>
            </a:r>
            <a:endParaRPr sz="15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550">
                <a:latin typeface="Consolas"/>
                <a:ea typeface="Consolas"/>
                <a:cs typeface="Consolas"/>
                <a:sym typeface="Consolas"/>
              </a:rPr>
              <a:t>  400505:	c3                   	retq   </a:t>
            </a:r>
          </a:p>
        </p:txBody>
      </p:sp>
      <p:sp>
        <p:nvSpPr>
          <p:cNvPr id="44" name="Shape 44"/>
          <p:cNvSpPr/>
          <p:nvPr/>
        </p:nvSpPr>
        <p:spPr>
          <a:xfrm>
            <a:off x="-6219" y="2020583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On Linux:</a:t>
            </a:r>
          </a:p>
        </p:txBody>
      </p:sp>
      <p:sp>
        <p:nvSpPr>
          <p:cNvPr id="45" name="Shape 45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RIP-relative Addressing</a:t>
            </a:r>
          </a:p>
        </p:txBody>
      </p:sp>
      <p:sp>
        <p:nvSpPr>
          <p:cNvPr id="46" name="Shape 46"/>
          <p:cNvSpPr/>
          <p:nvPr/>
        </p:nvSpPr>
        <p:spPr>
          <a:xfrm flipV="1">
            <a:off x="6178044" y="4226290"/>
            <a:ext cx="1" cy="708160"/>
          </a:xfrm>
          <a:prstGeom prst="line">
            <a:avLst/>
          </a:prstGeom>
          <a:ln w="25400">
            <a:solidFill>
              <a:srgbClr val="00CC99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7" name="Shape 47"/>
          <p:cNvSpPr/>
          <p:nvPr/>
        </p:nvSpPr>
        <p:spPr>
          <a:xfrm>
            <a:off x="3938747" y="5043605"/>
            <a:ext cx="2730715" cy="352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More clearly RIP-relative</a:t>
            </a:r>
          </a:p>
        </p:txBody>
      </p:sp>
      <p:sp>
        <p:nvSpPr>
          <p:cNvPr id="48" name="Shape 48"/>
          <p:cNvSpPr/>
          <p:nvPr/>
        </p:nvSpPr>
        <p:spPr>
          <a:xfrm flipV="1">
            <a:off x="7251812" y="4226290"/>
            <a:ext cx="1" cy="1344403"/>
          </a:xfrm>
          <a:prstGeom prst="line">
            <a:avLst/>
          </a:prstGeom>
          <a:ln w="25400">
            <a:solidFill>
              <a:srgbClr val="00CC99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9" name="Shape 49"/>
          <p:cNvSpPr/>
          <p:nvPr/>
        </p:nvSpPr>
        <p:spPr>
          <a:xfrm>
            <a:off x="3222674" y="5874781"/>
            <a:ext cx="4641937" cy="6195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Helpful math of next instruction (0x4004FF) + displacement (0x200B3A) = 0x601039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