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9144000" cy="6858000"/>
  <p:notesSz cx="6858000" cy="9144000"/>
  <p:defaultTextStyle>
    <a:lvl1pPr defTabSz="457200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57200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57200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57200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57200">
      <a:defRPr sz="2400">
        <a:latin typeface="Times New Roman"/>
        <a:ea typeface="Times New Roman"/>
        <a:cs typeface="Times New Roman"/>
        <a:sym typeface="Times New Roman"/>
      </a:defRPr>
    </a:lvl5pPr>
    <a:lvl6pPr defTabSz="457200">
      <a:defRPr sz="2400">
        <a:latin typeface="Times New Roman"/>
        <a:ea typeface="Times New Roman"/>
        <a:cs typeface="Times New Roman"/>
        <a:sym typeface="Times New Roman"/>
      </a:defRPr>
    </a:lvl6pPr>
    <a:lvl7pPr defTabSz="457200">
      <a:defRPr sz="2400">
        <a:latin typeface="Times New Roman"/>
        <a:ea typeface="Times New Roman"/>
        <a:cs typeface="Times New Roman"/>
        <a:sym typeface="Times New Roman"/>
      </a:defRPr>
    </a:lvl7pPr>
    <a:lvl8pPr defTabSz="457200">
      <a:defRPr sz="2400">
        <a:latin typeface="Times New Roman"/>
        <a:ea typeface="Times New Roman"/>
        <a:cs typeface="Times New Roman"/>
        <a:sym typeface="Times New Roman"/>
      </a:defRPr>
    </a:lvl8pPr>
    <a:lvl9pPr defTabSz="457200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Book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8" name="Shape 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Attribution condition: You must indicate that derivative work</a:t>
            </a:r>
            <a:endParaRPr sz="2400"/>
          </a:p>
          <a:p>
            <a:pPr lvl="0">
              <a:defRPr sz="1800"/>
            </a:pPr>
            <a:r>
              <a:rPr sz="2400"/>
              <a:t>"Is derived from Xeno Kovah's ‘Intro x86-64’ class, available at http://OpenSecurityTraining.info/IntroX86-64.html"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7" name="Shape 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 lIns="0" tIns="0" rIns="0" bIns="0"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3" name="Shape 13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sldNum" sz="quarter" idx="2"/>
          </p:nvPr>
        </p:nvSpPr>
        <p:spPr>
          <a:xfrm>
            <a:off x="7223125" y="6397625"/>
            <a:ext cx="1903413" cy="439229"/>
          </a:xfrm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8400"/>
            <a:ext cx="1903413" cy="439229"/>
          </a:xfrm>
          <a:prstGeom prst="rect">
            <a:avLst/>
          </a:prstGeom>
          <a:ln w="12700">
            <a:miter lim="400000"/>
          </a:ln>
        </p:spPr>
        <p:txBody>
          <a:bodyPr lIns="46799" tIns="46799" rIns="46799" bIns="46799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spd="med" advClick="1"/>
  <p:txStyles>
    <p:titleStyle>
      <a:lvl1pPr algn="ctr" defTabSz="457200">
        <a:defRPr sz="4400">
          <a:latin typeface="Arial"/>
          <a:ea typeface="Arial"/>
          <a:cs typeface="Arial"/>
          <a:sym typeface="Arial"/>
        </a:defRPr>
      </a:lvl1pPr>
      <a:lvl2pPr algn="ctr" defTabSz="457200">
        <a:defRPr sz="4400">
          <a:latin typeface="Arial"/>
          <a:ea typeface="Arial"/>
          <a:cs typeface="Arial"/>
          <a:sym typeface="Arial"/>
        </a:defRPr>
      </a:lvl2pPr>
      <a:lvl3pPr algn="ctr" defTabSz="457200">
        <a:defRPr sz="4400">
          <a:latin typeface="Arial"/>
          <a:ea typeface="Arial"/>
          <a:cs typeface="Arial"/>
          <a:sym typeface="Arial"/>
        </a:defRPr>
      </a:lvl3pPr>
      <a:lvl4pPr algn="ctr" defTabSz="457200">
        <a:defRPr sz="4400">
          <a:latin typeface="Arial"/>
          <a:ea typeface="Arial"/>
          <a:cs typeface="Arial"/>
          <a:sym typeface="Arial"/>
        </a:defRPr>
      </a:lvl4pPr>
      <a:lvl5pPr algn="ctr" defTabSz="457200"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1pPr>
      <a:lvl2pPr marL="342900" indent="114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2pPr>
      <a:lvl3pPr marL="342900" indent="571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3pPr>
      <a:lvl4pPr marL="342900" indent="1028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4pPr>
      <a:lvl5pPr marL="342900" indent="14859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5pPr>
      <a:lvl6pPr marL="342900" indent="19431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6pPr>
      <a:lvl7pPr marL="342900" indent="24003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7pPr>
      <a:lvl8pPr marL="342900" indent="28575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8pPr>
      <a:lvl9pPr marL="342900" indent="3314700" algn="ctr" defTabSz="457200">
        <a:spcBef>
          <a:spcPts val="800"/>
        </a:spcBef>
        <a:defRPr sz="3200">
          <a:latin typeface="Arial"/>
          <a:ea typeface="Arial"/>
          <a:cs typeface="Arial"/>
          <a:sym typeface="Arial"/>
        </a:defRPr>
      </a:lvl9pPr>
    </p:bodyStyle>
    <p:otherStyle>
      <a:lvl1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defTabSz="457200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2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xfrm>
            <a:off x="685800" y="739775"/>
            <a:ext cx="7772400" cy="2103438"/>
          </a:xfrm>
          <a:prstGeom prst="rect">
            <a:avLst/>
          </a:prstGeom>
        </p:spPr>
        <p:txBody>
          <a:bodyPr lIns="45719" tIns="45719" rIns="45719" bIns="45719">
            <a:normAutofit fontScale="100000" lnSpcReduction="0"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4400"/>
              <a:t>Introduction to Intel x86-64 Assembly, Architecture, Applications, &amp; Alliteration</a:t>
            </a:r>
          </a:p>
        </p:txBody>
      </p:sp>
      <p:sp>
        <p:nvSpPr>
          <p:cNvPr id="21" name="Shape 21"/>
          <p:cNvSpPr/>
          <p:nvPr/>
        </p:nvSpPr>
        <p:spPr>
          <a:xfrm>
            <a:off x="1371600" y="3886200"/>
            <a:ext cx="6400800" cy="1119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 Kovah – 2014-2015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8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xeno@legbacore.com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-1" y="-936"/>
            <a:ext cx="9144002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3600"/>
              <a:t>All materials is licensed under a Creative Commons “Share Alike” license.</a:t>
            </a:r>
          </a:p>
        </p:txBody>
      </p:sp>
      <p:sp>
        <p:nvSpPr>
          <p:cNvPr id="24" name="Shape 24"/>
          <p:cNvSpPr/>
          <p:nvPr/>
        </p:nvSpPr>
        <p:spPr>
          <a:xfrm>
            <a:off x="685800" y="1237670"/>
            <a:ext cx="7772400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41312" indent="-341312">
              <a:spcBef>
                <a:spcPts val="6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400"/>
              <a:t>http://creativecommons.org/licenses/by-sa/3.0/</a:t>
            </a:r>
          </a:p>
        </p:txBody>
      </p:sp>
      <p:pic>
        <p:nvPicPr>
          <p:cNvPr id="25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1770062"/>
            <a:ext cx="6324600" cy="4732338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/>
        </p:nvSpPr>
        <p:spPr>
          <a:xfrm>
            <a:off x="-9816" y="6484365"/>
            <a:ext cx="7107559" cy="544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Attribution condition: You must indicate that derivative work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100">
                <a:latin typeface="Arial"/>
                <a:ea typeface="Arial"/>
                <a:cs typeface="Arial"/>
                <a:sym typeface="Arial"/>
              </a:rPr>
              <a:t>"Is derived from Xeno Kovah's 'Intro x86-64’ class, available at http://OpenSecurityTraining.info/IntroX86-64.html”</a:t>
            </a: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685800" y="-1118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SimpleCppClass.cpp</a:t>
            </a:r>
          </a:p>
        </p:txBody>
      </p:sp>
      <p:sp>
        <p:nvSpPr>
          <p:cNvPr id="31" name="Shape 31"/>
          <p:cNvSpPr/>
          <p:nvPr/>
        </p:nvSpPr>
        <p:spPr>
          <a:xfrm>
            <a:off x="-9452" y="1018038"/>
            <a:ext cx="9162903" cy="5756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defRPr sz="1800"/>
            </a:pP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#include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sz="1150">
                <a:solidFill>
                  <a:srgbClr val="B4261A"/>
                </a:solidFill>
                <a:latin typeface="Consolas"/>
                <a:ea typeface="Consolas"/>
                <a:cs typeface="Consolas"/>
                <a:sym typeface="Consolas"/>
              </a:rPr>
              <a:t>&lt;stdio.h&gt;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#include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sz="1150">
                <a:solidFill>
                  <a:srgbClr val="B4261A"/>
                </a:solidFill>
                <a:latin typeface="Consolas"/>
                <a:ea typeface="Consolas"/>
                <a:cs typeface="Consolas"/>
                <a:sym typeface="Consolas"/>
              </a:rPr>
              <a:t>&lt;string.h&gt;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sz="1150">
                <a:solidFill>
                  <a:srgbClr val="33A2BD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protected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: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name[24];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: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    Person(</a:t>
            </a: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*</a:t>
            </a:r>
            <a:r>
              <a:rPr sz="1150">
                <a:solidFill>
                  <a:srgbClr val="929292"/>
                </a:solidFill>
                <a:latin typeface="Consolas"/>
                <a:ea typeface="Consolas"/>
                <a:cs typeface="Consolas"/>
                <a:sym typeface="Consolas"/>
              </a:rPr>
              <a:t>_name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		memset(name, 0xCC, 24);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		strcpy(name, </a:t>
            </a:r>
            <a:r>
              <a:rPr sz="1150">
                <a:solidFill>
                  <a:srgbClr val="929292"/>
                </a:solidFill>
                <a:latin typeface="Consolas"/>
                <a:ea typeface="Consolas"/>
                <a:cs typeface="Consolas"/>
                <a:sym typeface="Consolas"/>
              </a:rPr>
              <a:t>_name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	}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virtual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work() {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        printf(</a:t>
            </a:r>
            <a:r>
              <a:rPr sz="1150">
                <a:solidFill>
                  <a:srgbClr val="B4261A"/>
                </a:solidFill>
                <a:latin typeface="Consolas"/>
                <a:ea typeface="Consolas"/>
                <a:cs typeface="Consolas"/>
                <a:sym typeface="Consolas"/>
              </a:rPr>
              <a:t>"%s awaits the heat death of the universe\n"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, name);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};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sz="1150">
                <a:solidFill>
                  <a:srgbClr val="33A2BD"/>
                </a:solidFill>
                <a:latin typeface="Consolas"/>
                <a:ea typeface="Consolas"/>
                <a:cs typeface="Consolas"/>
                <a:sym typeface="Consolas"/>
              </a:rPr>
              <a:t>Uber1337Haxor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: </a:t>
            </a: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sz="1150">
                <a:solidFill>
                  <a:srgbClr val="33A2BD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{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: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    Uber1337Haxor(</a:t>
            </a: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char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*</a:t>
            </a:r>
            <a:r>
              <a:rPr sz="1150">
                <a:solidFill>
                  <a:srgbClr val="929292"/>
                </a:solidFill>
                <a:latin typeface="Consolas"/>
                <a:ea typeface="Consolas"/>
                <a:cs typeface="Consolas"/>
                <a:sym typeface="Consolas"/>
              </a:rPr>
              <a:t>_name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) : </a:t>
            </a:r>
            <a:r>
              <a:rPr sz="1150">
                <a:solidFill>
                  <a:srgbClr val="33A2BD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sz="1150">
                <a:solidFill>
                  <a:srgbClr val="929292"/>
                </a:solidFill>
                <a:latin typeface="Consolas"/>
                <a:ea typeface="Consolas"/>
                <a:cs typeface="Consolas"/>
                <a:sym typeface="Consolas"/>
              </a:rPr>
              <a:t>_name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) {}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virtual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work() {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        printf(</a:t>
            </a:r>
            <a:r>
              <a:rPr sz="1150">
                <a:solidFill>
                  <a:srgbClr val="B4261A"/>
                </a:solidFill>
                <a:latin typeface="Consolas"/>
                <a:ea typeface="Consolas"/>
                <a:cs typeface="Consolas"/>
                <a:sym typeface="Consolas"/>
              </a:rPr>
              <a:t>"%s hax BIOS!\n"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, name);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};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solidFill>
                  <a:srgbClr val="0433FF"/>
                </a:solidFill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main(){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sz="1150">
                <a:solidFill>
                  <a:srgbClr val="33A2BD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Corey(</a:t>
            </a:r>
            <a:r>
              <a:rPr sz="1150">
                <a:solidFill>
                  <a:srgbClr val="B4261A"/>
                </a:solidFill>
                <a:latin typeface="Consolas"/>
                <a:ea typeface="Consolas"/>
                <a:cs typeface="Consolas"/>
                <a:sym typeface="Consolas"/>
              </a:rPr>
              <a:t>"Corey"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sz="1150">
                <a:solidFill>
                  <a:srgbClr val="33A2BD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TheDude(</a:t>
            </a:r>
            <a:r>
              <a:rPr sz="1150">
                <a:solidFill>
                  <a:srgbClr val="B4261A"/>
                </a:solidFill>
                <a:latin typeface="Consolas"/>
                <a:ea typeface="Consolas"/>
                <a:cs typeface="Consolas"/>
                <a:sym typeface="Consolas"/>
              </a:rPr>
              <a:t>"TheDude"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sz="1150">
                <a:solidFill>
                  <a:srgbClr val="33A2BD"/>
                </a:solidFill>
                <a:latin typeface="Consolas"/>
                <a:ea typeface="Consolas"/>
                <a:cs typeface="Consolas"/>
                <a:sym typeface="Consolas"/>
              </a:rPr>
              <a:t>Uber1337Haxor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 Xeno(</a:t>
            </a:r>
            <a:r>
              <a:rPr sz="1150">
                <a:solidFill>
                  <a:srgbClr val="B4261A"/>
                </a:solidFill>
                <a:latin typeface="Consolas"/>
                <a:ea typeface="Consolas"/>
                <a:cs typeface="Consolas"/>
                <a:sym typeface="Consolas"/>
              </a:rPr>
              <a:t>"Xeno"</a:t>
            </a:r>
            <a:r>
              <a:rPr sz="115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	Corey.work();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	Xeno.work();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	TheDude.work():</a:t>
            </a:r>
            <a:endParaRPr sz="1150"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defRPr sz="1800"/>
            </a:pPr>
            <a:r>
              <a:rPr sz="115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2" name="Shape 32"/>
          <p:cNvSpPr/>
          <p:nvPr/>
        </p:nvSpPr>
        <p:spPr>
          <a:xfrm>
            <a:off x="-6220" y="553290"/>
            <a:ext cx="9156439" cy="426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300"/>
              <a:t>Stack diagramming C++ classes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685800" y="827020"/>
            <a:ext cx="7772400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4400"/>
              <a:t>Work it out</a:t>
            </a:r>
          </a:p>
        </p:txBody>
      </p:sp>
      <p:sp>
        <p:nvSpPr>
          <p:cNvPr id="35" name="Shape 35"/>
          <p:cNvSpPr/>
          <p:nvPr/>
        </p:nvSpPr>
        <p:spPr>
          <a:xfrm>
            <a:off x="685800" y="1981200"/>
            <a:ext cx="7772400" cy="1308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marL="398197" indent="-39819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What does the stack diagram look like when there are C++ objects present?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lvl="0" marL="398197" indent="-398197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Debugger has the answer!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Book"/>
        <a:ea typeface="Avenir Book"/>
        <a:cs typeface="Avenir Book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