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9"/>
  </p:notesMasterIdLst>
  <p:sldIdLst>
    <p:sldId id="258" r:id="rId5"/>
    <p:sldId id="276" r:id="rId6"/>
    <p:sldId id="259" r:id="rId7"/>
    <p:sldId id="260" r:id="rId8"/>
    <p:sldId id="261" r:id="rId9"/>
    <p:sldId id="275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4" r:id="rId1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9818" autoAdjust="0"/>
  </p:normalViewPr>
  <p:slideViewPr>
    <p:cSldViewPr>
      <p:cViewPr>
        <p:scale>
          <a:sx n="100" d="100"/>
          <a:sy n="100" d="100"/>
        </p:scale>
        <p:origin x="-1904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fld id="{3BB4B371-47EF-4F94-805C-A1A2AA5EDD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74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7DCAC7-899D-4D7F-BAEA-5B435791029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55838" y="4189413"/>
            <a:ext cx="4602162" cy="763587"/>
          </a:xfrm>
        </p:spPr>
        <p:txBody>
          <a:bodyPr anchor="t" anchorCtr="0"/>
          <a:lstStyle>
            <a:lvl1pPr marL="0" indent="0">
              <a:buFont typeface="Monotype Sorts" pitchFamily="2" charset="2"/>
              <a:buNone/>
              <a:defRPr b="0">
                <a:latin typeface="+mn-lt"/>
              </a:defRPr>
            </a:lvl1pPr>
          </a:lstStyle>
          <a:p>
            <a:r>
              <a:rPr lang="en-US" altLang="en-US" dirty="0" smtClean="0"/>
              <a:t>Click to enter subtitle here</a:t>
            </a:r>
            <a:endParaRPr lang="en-US" altLang="en-US" dirty="0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2209800" y="2286000"/>
            <a:ext cx="6477000" cy="1143000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3800"/>
              </a:lnSpc>
              <a:defRPr sz="400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" name="Picture 3" descr="G020_VA_Practic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7300" y="0"/>
            <a:ext cx="15367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432550" y="381000"/>
            <a:ext cx="1924050" cy="5799138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60400" y="381000"/>
            <a:ext cx="5619750" cy="5799138"/>
          </a:xfrm>
        </p:spPr>
        <p:txBody>
          <a:bodyPr vert="eaVert"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95400"/>
            <a:ext cx="7696200" cy="4884738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enter text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3400"/>
              </a:lnSpc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604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847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90" y="1535113"/>
            <a:ext cx="38114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2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685800" y="2201862"/>
            <a:ext cx="3810000" cy="40465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4648200" y="2201862"/>
            <a:ext cx="3886200" cy="40465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5800"/>
            <a:ext cx="3008313" cy="7493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n-US" dirty="0" smtClean="0"/>
              <a:t>Click To enter text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670800" cy="488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685800" y="6400800"/>
            <a:ext cx="7696200" cy="0"/>
          </a:xfrm>
          <a:prstGeom prst="line">
            <a:avLst/>
          </a:prstGeom>
          <a:noFill/>
          <a:ln w="63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itle Placeholder 14"/>
          <p:cNvSpPr>
            <a:spLocks noGrp="1"/>
          </p:cNvSpPr>
          <p:nvPr>
            <p:ph type="title"/>
          </p:nvPr>
        </p:nvSpPr>
        <p:spPr>
          <a:xfrm>
            <a:off x="685800" y="274638"/>
            <a:ext cx="7696200" cy="9445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dirty="0" smtClean="0"/>
              <a:t>Click to enter text here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 userDrawn="1"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" name="Picture 3" descr="G020_VA_Practice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70276" y="0"/>
            <a:ext cx="77372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 baseline="0">
          <a:solidFill>
            <a:srgbClr val="000099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9pPr>
    </p:titleStyle>
    <p:bodyStyle>
      <a:lvl1pPr marL="227013" indent="-227013" algn="l" rtl="0" eaLnBrk="1" fontAlgn="base" hangingPunct="1">
        <a:lnSpc>
          <a:spcPts val="2200"/>
        </a:lnSpc>
        <a:spcBef>
          <a:spcPct val="0"/>
        </a:spcBef>
        <a:spcAft>
          <a:spcPts val="800"/>
        </a:spcAft>
        <a:buClr>
          <a:srgbClr val="FDAA03"/>
        </a:buClr>
        <a:buSzPct val="100000"/>
        <a:buFont typeface="Arial" pitchFamily="34" charset="0"/>
        <a:buChar char="■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7013" algn="l" rtl="0" eaLnBrk="1" fontAlgn="base" hangingPunct="1">
        <a:lnSpc>
          <a:spcPts val="2000"/>
        </a:lnSpc>
        <a:spcBef>
          <a:spcPct val="0"/>
        </a:spcBef>
        <a:spcAft>
          <a:spcPts val="800"/>
        </a:spcAft>
        <a:buClr>
          <a:srgbClr val="FDAA03"/>
        </a:buClr>
        <a:buFont typeface="Arial" pitchFamily="34" charset="0"/>
        <a:buChar char="–"/>
        <a:defRPr b="1">
          <a:solidFill>
            <a:schemeClr val="tx1"/>
          </a:solidFill>
          <a:latin typeface="+mn-lt"/>
        </a:defRPr>
      </a:lvl2pPr>
      <a:lvl3pPr marL="909638" indent="-168275" algn="l" rtl="0" eaLnBrk="1" fontAlgn="base" hangingPunct="1">
        <a:lnSpc>
          <a:spcPts val="1800"/>
        </a:lnSpc>
        <a:spcBef>
          <a:spcPct val="0"/>
        </a:spcBef>
        <a:spcAft>
          <a:spcPts val="800"/>
        </a:spcAft>
        <a:buClr>
          <a:srgbClr val="FDAA03"/>
        </a:buClr>
        <a:buSzPct val="80000"/>
        <a:buFont typeface="Arial" pitchFamily="34" charset="0"/>
        <a:buChar char="■"/>
        <a:defRPr sz="1600" b="1">
          <a:solidFill>
            <a:schemeClr val="tx1"/>
          </a:solidFill>
          <a:latin typeface="+mn-lt"/>
        </a:defRPr>
      </a:lvl3pPr>
      <a:lvl4pPr marL="1143000" indent="-114300" algn="l" rtl="0" eaLnBrk="1" fontAlgn="base" hangingPunct="1">
        <a:lnSpc>
          <a:spcPts val="1600"/>
        </a:lnSpc>
        <a:spcBef>
          <a:spcPct val="0"/>
        </a:spcBef>
        <a:spcAft>
          <a:spcPts val="800"/>
        </a:spcAft>
        <a:buClr>
          <a:srgbClr val="FDAA03"/>
        </a:buClr>
        <a:buSzPct val="80000"/>
        <a:buFont typeface="Arial" pitchFamily="34" charset="0"/>
        <a:buChar char="●"/>
        <a:defRPr sz="1400" b="1">
          <a:solidFill>
            <a:schemeClr val="tx1"/>
          </a:solidFill>
          <a:latin typeface="+mn-lt"/>
        </a:defRPr>
      </a:lvl4pPr>
      <a:lvl5pPr marL="1371600" indent="-106363" algn="l" rtl="0" eaLnBrk="1" fontAlgn="base" hangingPunct="1">
        <a:lnSpc>
          <a:spcPts val="1400"/>
        </a:lnSpc>
        <a:spcBef>
          <a:spcPct val="0"/>
        </a:spcBef>
        <a:spcAft>
          <a:spcPts val="800"/>
        </a:spcAft>
        <a:buClr>
          <a:srgbClr val="FDAA03"/>
        </a:buClr>
        <a:buSzPct val="100000"/>
        <a:buFont typeface="Arial" pitchFamily="34" charset="0"/>
        <a:buChar char="-"/>
        <a:defRPr sz="1200" b="1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6pPr>
      <a:lvl7pPr marL="26860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7pPr>
      <a:lvl8pPr marL="31432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8pPr>
      <a:lvl9pPr marL="36004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Arial" charset="0"/>
              </a:rPr>
              <a:t>Vulnerability Assessment Course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Day One - Monday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973177"/>
              </p:ext>
            </p:extLst>
          </p:nvPr>
        </p:nvGraphicFramePr>
        <p:xfrm>
          <a:off x="660400" y="1295400"/>
          <a:ext cx="7493001" cy="2773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06600"/>
                <a:gridCol w="2988734"/>
                <a:gridCol w="24976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Subject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Instructor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0830-0900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Arial"/>
                        </a:rPr>
                        <a:t>Introduction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3025" marR="7302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Arial"/>
                        </a:rPr>
                        <a:t>0915-1000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Arial"/>
                        </a:rPr>
                        <a:t>Terms, Methods, Preparations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3025" marR="7302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Arial"/>
                        </a:rPr>
                        <a:t>1015-1100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Arial"/>
                        </a:rPr>
                        <a:t>Findings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3025" marR="7302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Arial"/>
                        </a:rPr>
                        <a:t>1100-1200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Arial"/>
                        </a:rPr>
                        <a:t>Lunch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3025" marR="7302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Arial"/>
                        </a:rPr>
                        <a:t>1200-1400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Arial"/>
                        </a:rPr>
                        <a:t>Tools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3025" marR="7302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Arial"/>
                        </a:rPr>
                        <a:t>1415-1630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</a:rPr>
                        <a:t>Unix OS Assessment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3025" marR="73025" marT="0" marB="0"/>
                </a:tc>
              </a:tr>
            </a:tbl>
          </a:graphicData>
        </a:graphic>
      </p:graphicFrame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Day Two - Tuesday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618261"/>
              </p:ext>
            </p:extLst>
          </p:nvPr>
        </p:nvGraphicFramePr>
        <p:xfrm>
          <a:off x="660400" y="1295400"/>
          <a:ext cx="7493001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06600"/>
                <a:gridCol w="2988734"/>
                <a:gridCol w="24976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Subject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Instructor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</a:rPr>
                        <a:t>0830-1200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</a:rPr>
                        <a:t>Windows OS Assessment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3025" marR="7302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</a:rPr>
                        <a:t>1200-1300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</a:rPr>
                        <a:t>Lunch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3025" marR="7302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</a:rPr>
                        <a:t>1300-1630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Network Devices/Services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3025" marR="73025" marT="0" marB="0"/>
                </a:tc>
              </a:tr>
            </a:tbl>
          </a:graphicData>
        </a:graphic>
      </p:graphicFrame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Day Three - Wednesday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552869"/>
              </p:ext>
            </p:extLst>
          </p:nvPr>
        </p:nvGraphicFramePr>
        <p:xfrm>
          <a:off x="660400" y="1295400"/>
          <a:ext cx="7493001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06600"/>
                <a:gridCol w="2988734"/>
                <a:gridCol w="24976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Subject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Instructor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</a:rPr>
                        <a:t>0830-1200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</a:rPr>
                        <a:t>Applications</a:t>
                      </a:r>
                      <a:r>
                        <a:rPr lang="en-US" sz="1800" baseline="0" dirty="0" smtClean="0">
                          <a:effectLst/>
                          <a:latin typeface="+mn-lt"/>
                          <a:ea typeface="Times New Roman"/>
                        </a:rPr>
                        <a:t> Assessment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3025" marR="7302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</a:rPr>
                        <a:t>1200-1300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</a:rPr>
                        <a:t>Lunch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3025" marR="7302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</a:rPr>
                        <a:t>1300-1500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</a:rPr>
                        <a:t>DB Assessment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3025" marR="7302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</a:rPr>
                        <a:t>1515-1600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</a:rPr>
                        <a:t>Best Practices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3025" marR="73025" marT="0" marB="0"/>
                </a:tc>
              </a:tr>
            </a:tbl>
          </a:graphicData>
        </a:graphic>
      </p:graphicFrame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three-day course consisting of: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ectures and discussion designed to introduce the conceptual approach to vulnerability assessment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upporting laboratory time to introduce various tools and techniques used to </a:t>
            </a:r>
            <a:r>
              <a:rPr lang="en-US" dirty="0" smtClean="0"/>
              <a:t>identify </a:t>
            </a:r>
            <a:r>
              <a:rPr lang="en-US" dirty="0" smtClean="0"/>
              <a:t>common vulnerabilities and </a:t>
            </a:r>
            <a:r>
              <a:rPr lang="en-US" dirty="0" err="1" smtClean="0"/>
              <a:t>mis</a:t>
            </a:r>
            <a:r>
              <a:rPr lang="en-US" dirty="0" smtClean="0"/>
              <a:t>-configurations</a:t>
            </a:r>
          </a:p>
          <a:p>
            <a:r>
              <a:rPr lang="en-US" dirty="0" smtClean="0"/>
              <a:t>Successful participation in this course requires the student to complete hands-on exercises  </a:t>
            </a:r>
          </a:p>
          <a:p>
            <a:r>
              <a:rPr lang="en-US" dirty="0" smtClean="0"/>
              <a:t>This is not a hacker’s course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5" name="Picture 4" descr="Question and Answer Ses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28738"/>
            <a:ext cx="6400800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773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All materials </a:t>
            </a:r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are 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licensed under a Creative Commons </a:t>
            </a:r>
            <a:r>
              <a:rPr lang="ja-JP" altLang="en-US" sz="32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latin typeface="Arial" charset="0"/>
                <a:ea typeface="ＭＳ Ｐゴシック" charset="0"/>
                <a:cs typeface="ＭＳ Ｐゴシック" charset="0"/>
              </a:rPr>
              <a:t>Share Alike</a:t>
            </a:r>
            <a:r>
              <a:rPr lang="ja-JP" altLang="en-US" sz="32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latin typeface="Arial" charset="0"/>
                <a:ea typeface="ＭＳ Ｐゴシック" charset="0"/>
                <a:cs typeface="ＭＳ Ｐゴシック" charset="0"/>
              </a:rPr>
              <a:t> license.</a:t>
            </a:r>
            <a:endParaRPr lang="en-US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http://creativecommons.org/licenses/by-sa/3.0/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49463"/>
            <a:ext cx="6324600" cy="473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885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■"/>
            </a:pPr>
            <a:r>
              <a:rPr lang="en-US" dirty="0" err="1" smtClean="0">
                <a:latin typeface="Arial" charset="0"/>
              </a:rPr>
              <a:t>Administrivia</a:t>
            </a:r>
            <a:endParaRPr lang="en-US" dirty="0" smtClean="0">
              <a:latin typeface="Arial" charset="0"/>
            </a:endParaRP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Introductions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Course Description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Course Goals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Prerequisites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Course Outline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Expectations</a:t>
            </a:r>
          </a:p>
          <a:p>
            <a:pPr eaLnBrk="1" hangingPunct="1">
              <a:buFont typeface="Arial" charset="0"/>
              <a:buChar char="■"/>
            </a:pPr>
            <a:endParaRPr lang="en-US" dirty="0" smtClean="0">
              <a:latin typeface="Arial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Administrivia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Please silence all cell phones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Avoid other distractions while in class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Do not practice what you learn here in any other network without appropriate permissions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Questions...</a:t>
            </a:r>
          </a:p>
        </p:txBody>
      </p:sp>
      <p:pic>
        <p:nvPicPr>
          <p:cNvPr id="1030" name="Picture 6" descr="C:\Users\nadams\AppData\Local\Microsoft\Windows\Temporary Internet Files\Content.IE5\932LB5FQ\MC900431632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4343400"/>
            <a:ext cx="1295400" cy="1295400"/>
          </a:xfrm>
          <a:prstGeom prst="rect">
            <a:avLst/>
          </a:prstGeom>
          <a:noFill/>
        </p:spPr>
      </p:pic>
      <p:pic>
        <p:nvPicPr>
          <p:cNvPr id="1031" name="Picture 7" descr="C:\Users\nadams\AppData\Local\Microsoft\Windows\Temporary Internet Files\Content.IE5\932LB5FQ\MC90044213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4495800"/>
            <a:ext cx="1111250" cy="1111250"/>
          </a:xfrm>
          <a:prstGeom prst="rect">
            <a:avLst/>
          </a:prstGeom>
          <a:noFill/>
        </p:spPr>
      </p:pic>
      <p:grpSp>
        <p:nvGrpSpPr>
          <p:cNvPr id="15" name="Group 14"/>
          <p:cNvGrpSpPr/>
          <p:nvPr/>
        </p:nvGrpSpPr>
        <p:grpSpPr>
          <a:xfrm>
            <a:off x="2286000" y="4572000"/>
            <a:ext cx="914400" cy="914400"/>
            <a:chOff x="2286000" y="4572000"/>
            <a:chExt cx="914400" cy="914400"/>
          </a:xfrm>
        </p:grpSpPr>
        <p:sp>
          <p:nvSpPr>
            <p:cNvPr id="12" name="Oval 11"/>
            <p:cNvSpPr/>
            <p:nvPr/>
          </p:nvSpPr>
          <p:spPr bwMode="auto">
            <a:xfrm>
              <a:off x="2286000" y="4572000"/>
              <a:ext cx="914400" cy="914400"/>
            </a:xfrm>
            <a:prstGeom prst="ellipse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/>
            <p:cNvCxnSpPr>
              <a:stCxn id="12" idx="7"/>
              <a:endCxn id="12" idx="3"/>
            </p:cNvCxnSpPr>
            <p:nvPr/>
          </p:nvCxnSpPr>
          <p:spPr bwMode="auto">
            <a:xfrm rot="16200000" flipH="1" flipV="1">
              <a:off x="2419911" y="4705911"/>
              <a:ext cx="646578" cy="646578"/>
            </a:xfrm>
            <a:prstGeom prst="line">
              <a:avLst/>
            </a:prstGeom>
            <a:solidFill>
              <a:srgbClr val="FFCC99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4876800" y="4533900"/>
            <a:ext cx="914400" cy="914400"/>
            <a:chOff x="2286000" y="4572000"/>
            <a:chExt cx="914400" cy="914400"/>
          </a:xfrm>
        </p:grpSpPr>
        <p:sp>
          <p:nvSpPr>
            <p:cNvPr id="17" name="Oval 16"/>
            <p:cNvSpPr/>
            <p:nvPr/>
          </p:nvSpPr>
          <p:spPr bwMode="auto">
            <a:xfrm>
              <a:off x="2286000" y="4572000"/>
              <a:ext cx="914400" cy="914400"/>
            </a:xfrm>
            <a:prstGeom prst="ellipse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8" name="Straight Connector 17"/>
            <p:cNvCxnSpPr>
              <a:stCxn id="17" idx="7"/>
              <a:endCxn id="17" idx="3"/>
            </p:cNvCxnSpPr>
            <p:nvPr/>
          </p:nvCxnSpPr>
          <p:spPr bwMode="auto">
            <a:xfrm rot="16200000" flipH="1" flipV="1">
              <a:off x="2419911" y="4705911"/>
              <a:ext cx="646578" cy="646578"/>
            </a:xfrm>
            <a:prstGeom prst="line">
              <a:avLst/>
            </a:prstGeom>
            <a:solidFill>
              <a:srgbClr val="FFCC99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3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Name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Relevant Experience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Expectations</a:t>
            </a:r>
          </a:p>
          <a:p>
            <a:pPr eaLnBrk="1" hangingPunct="1">
              <a:buFont typeface="Monotype Sorts" pitchFamily="2" charset="2"/>
              <a:buNone/>
            </a:pPr>
            <a:endParaRPr lang="en-US" dirty="0" smtClean="0">
              <a:latin typeface="Arial" charset="0"/>
            </a:endParaRPr>
          </a:p>
        </p:txBody>
      </p:sp>
      <p:pic>
        <p:nvPicPr>
          <p:cNvPr id="2052" name="Picture 4" descr="C:\Users\nadams\AppData\Local\Microsoft\Windows\Temporary Internet Files\Content.IE5\S0C6P464\MC9002310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895600"/>
            <a:ext cx="1811337" cy="2917825"/>
          </a:xfrm>
          <a:prstGeom prst="rect">
            <a:avLst/>
          </a:prstGeom>
          <a:noFill/>
        </p:spPr>
      </p:pic>
      <p:sp>
        <p:nvSpPr>
          <p:cNvPr id="5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Purpose</a:t>
            </a:r>
            <a:endParaRPr lang="en-US" dirty="0">
              <a:latin typeface="Arial" charset="0"/>
            </a:endParaRP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Arial" charset="0"/>
              </a:rPr>
              <a:t>Overview </a:t>
            </a:r>
            <a:r>
              <a:rPr lang="en-US" dirty="0">
                <a:latin typeface="Arial" charset="0"/>
              </a:rPr>
              <a:t>of </a:t>
            </a:r>
            <a:r>
              <a:rPr lang="en-US" dirty="0" smtClean="0"/>
              <a:t>Vulnerability </a:t>
            </a:r>
            <a:r>
              <a:rPr lang="en-US" dirty="0"/>
              <a:t>Assessment practices</a:t>
            </a:r>
          </a:p>
          <a:p>
            <a:pPr lvl="1">
              <a:buFont typeface="Lucida Grande"/>
              <a:buChar char="-"/>
            </a:pPr>
            <a:r>
              <a:rPr lang="en-US" dirty="0"/>
              <a:t>Basic tools and techniques used to test technical security controls implemented within an information system or network infrastructure</a:t>
            </a:r>
          </a:p>
          <a:p>
            <a:pPr>
              <a:buFont typeface="Arial" charset="0"/>
              <a:buChar char="■"/>
            </a:pPr>
            <a:r>
              <a:rPr lang="en-US" dirty="0">
                <a:latin typeface="Arial" charset="0"/>
              </a:rPr>
              <a:t>Present a standard methodology for conducting vulnerability </a:t>
            </a:r>
            <a:r>
              <a:rPr lang="en-US" dirty="0" smtClean="0">
                <a:latin typeface="Arial" charset="0"/>
              </a:rPr>
              <a:t>assessments</a:t>
            </a:r>
            <a:endParaRPr lang="en-US" dirty="0">
              <a:latin typeface="Arial" charset="0"/>
            </a:endParaRPr>
          </a:p>
          <a:p>
            <a:pPr>
              <a:buFont typeface="Arial" charset="0"/>
              <a:buChar char="■"/>
            </a:pPr>
            <a:r>
              <a:rPr lang="en-US" dirty="0">
                <a:latin typeface="Arial" charset="0"/>
              </a:rPr>
              <a:t>How to identify vulnerabilities in a networked environment; examine the configuration of networking devices, critical services, operating systems, and databases; and test the security controls implemented in a Web-based application</a:t>
            </a:r>
          </a:p>
          <a:p>
            <a:pPr>
              <a:buFont typeface="Arial" charset="0"/>
              <a:buChar char="■"/>
            </a:pPr>
            <a:r>
              <a:rPr lang="en-US" dirty="0">
                <a:latin typeface="Arial" charset="0"/>
              </a:rPr>
              <a:t>Course will also discuss the impact of vulnerabilities and recommended methods of mitigation</a:t>
            </a:r>
          </a:p>
          <a:p>
            <a:pPr>
              <a:buFont typeface="Arial" charset="0"/>
              <a:buChar char="■"/>
            </a:pPr>
            <a:r>
              <a:rPr lang="en-US" dirty="0">
                <a:latin typeface="Arial" charset="0"/>
              </a:rPr>
              <a:t>Course contains some hands-on exercises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Description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925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Course Objectives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a general methodology for conducting assessments </a:t>
            </a:r>
          </a:p>
          <a:p>
            <a:r>
              <a:rPr lang="en-US" dirty="0" smtClean="0"/>
              <a:t>Scanning and mapping network topology </a:t>
            </a:r>
          </a:p>
          <a:p>
            <a:r>
              <a:rPr lang="en-US" dirty="0" smtClean="0"/>
              <a:t>Identifying listening ports/services on hosts </a:t>
            </a:r>
          </a:p>
          <a:p>
            <a:r>
              <a:rPr lang="en-US" dirty="0" smtClean="0"/>
              <a:t>Fingerprinting operating systems remotely </a:t>
            </a:r>
          </a:p>
          <a:p>
            <a:r>
              <a:rPr lang="en-US" dirty="0" smtClean="0"/>
              <a:t>Conducting automated vulnerability scans</a:t>
            </a:r>
          </a:p>
          <a:p>
            <a:r>
              <a:rPr lang="en-US" dirty="0" smtClean="0"/>
              <a:t>Auditing router, switch, and firewall security </a:t>
            </a:r>
          </a:p>
          <a:p>
            <a:r>
              <a:rPr lang="en-US" dirty="0" smtClean="0"/>
              <a:t>Auditing UNIX and Windows configuration and security </a:t>
            </a:r>
          </a:p>
          <a:p>
            <a:r>
              <a:rPr lang="en-US" dirty="0" smtClean="0"/>
              <a:t>Performing Web application and associated database security assessments </a:t>
            </a:r>
          </a:p>
          <a:p>
            <a:pPr eaLnBrk="1" hangingPunct="1">
              <a:buFont typeface="Arial" charset="0"/>
              <a:buChar char="■"/>
            </a:pPr>
            <a:endParaRPr lang="en-US" dirty="0" smtClean="0">
              <a:latin typeface="Arial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Prerequisites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dirty="0" smtClean="0">
                <a:latin typeface="Arial" charset="0"/>
              </a:rPr>
              <a:t>Participants should have...</a:t>
            </a:r>
          </a:p>
          <a:p>
            <a:pPr eaLnBrk="1" hangingPunct="1">
              <a:buFont typeface="Monotype Sorts" pitchFamily="2" charset="2"/>
              <a:buNone/>
            </a:pPr>
            <a:endParaRPr lang="en-US" dirty="0" smtClean="0">
              <a:latin typeface="Arial" charset="0"/>
            </a:endParaRP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 good understanding of the UNIX operating system 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>
                <a:latin typeface="Arial" charset="0"/>
              </a:rPr>
              <a:t>A good understanding of Windows operating systems 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/>
              <a:t>A good understanding of networking</a:t>
            </a:r>
          </a:p>
          <a:p>
            <a:pPr eaLnBrk="1" hangingPunct="1">
              <a:buFont typeface="Arial" charset="0"/>
              <a:buChar char="■"/>
            </a:pPr>
            <a:r>
              <a:rPr lang="en-US" dirty="0" smtClean="0"/>
              <a:t>A good understanding of computer and/or network security</a:t>
            </a:r>
            <a:endParaRPr lang="en-US" dirty="0" smtClean="0">
              <a:latin typeface="Arial" charset="0"/>
            </a:endParaRPr>
          </a:p>
          <a:p>
            <a:pPr eaLnBrk="1" hangingPunct="1">
              <a:buFont typeface="Arial" charset="0"/>
              <a:buChar char="■"/>
            </a:pPr>
            <a:endParaRPr lang="en-US" dirty="0" smtClean="0">
              <a:latin typeface="Arial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Target Audience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People who wish to increase their understanding and skills in vulnerability assessment processes and techniques</a:t>
            </a:r>
          </a:p>
        </p:txBody>
      </p:sp>
      <p:pic>
        <p:nvPicPr>
          <p:cNvPr id="3074" name="Picture 2" descr="C:\Users\nadams\AppData\Local\Microsoft\Windows\Temporary Internet Files\Content.IE5\J8K0WAEU\MC90032103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295400"/>
            <a:ext cx="2434643" cy="2057400"/>
          </a:xfrm>
          <a:prstGeom prst="rect">
            <a:avLst/>
          </a:prstGeom>
          <a:noFill/>
        </p:spPr>
      </p:pic>
      <p:sp>
        <p:nvSpPr>
          <p:cNvPr id="5" name="Slide Number Placeholder 3"/>
          <p:cNvSpPr txBox="1">
            <a:spLocks/>
          </p:cNvSpPr>
          <p:nvPr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riefing">
  <a:themeElements>
    <a:clrScheme name="">
      <a:dk1>
        <a:srgbClr val="000000"/>
      </a:dk1>
      <a:lt1>
        <a:srgbClr val="FFFFFF"/>
      </a:lt1>
      <a:dk2>
        <a:srgbClr val="003399"/>
      </a:dk2>
      <a:lt2>
        <a:srgbClr val="808080"/>
      </a:lt2>
      <a:accent1>
        <a:srgbClr val="FFCC99"/>
      </a:accent1>
      <a:accent2>
        <a:srgbClr val="FF9999"/>
      </a:accent2>
      <a:accent3>
        <a:srgbClr val="FFFFFF"/>
      </a:accent3>
      <a:accent4>
        <a:srgbClr val="000000"/>
      </a:accent4>
      <a:accent5>
        <a:srgbClr val="FFE2CA"/>
      </a:accent5>
      <a:accent6>
        <a:srgbClr val="E78A8A"/>
      </a:accent6>
      <a:hlink>
        <a:srgbClr val="0000FF"/>
      </a:hlink>
      <a:folHlink>
        <a:srgbClr val="990099"/>
      </a:folHlink>
    </a:clrScheme>
    <a:fontScheme name="CCKS-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ts val="2500"/>
          </a:lnSpc>
          <a:spcBef>
            <a:spcPct val="0"/>
          </a:spcBef>
          <a:spcAft>
            <a:spcPts val="1000"/>
          </a:spcAft>
          <a:buClr>
            <a:srgbClr val="FDAA03"/>
          </a:buClr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ts val="2500"/>
          </a:lnSpc>
          <a:spcBef>
            <a:spcPct val="0"/>
          </a:spcBef>
          <a:spcAft>
            <a:spcPts val="1000"/>
          </a:spcAft>
          <a:buClr>
            <a:srgbClr val="FDAA03"/>
          </a:buClr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CKS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KS-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C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8AB9E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40A4F0362EB43B440C1B0A276729E" ma:contentTypeVersion="0" ma:contentTypeDescription="Create a new document." ma:contentTypeScope="" ma:versionID="31d70e330d91d90f1ea1b5f89448dd3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011E5F6-85AB-45EB-8FFC-042EC0C55FC2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52D0652-F5B6-417F-8844-4199DF1577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78B471-4FA0-4672-9341-5C387D4F18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mitrebriefing_2_2009</Template>
  <TotalTime>360</TotalTime>
  <Words>435</Words>
  <Application>Microsoft Macintosh PowerPoint</Application>
  <PresentationFormat>On-screen Show (4:3)</PresentationFormat>
  <Paragraphs>112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briefing</vt:lpstr>
      <vt:lpstr>Introduction</vt:lpstr>
      <vt:lpstr>All materials are licensed under a Creative Commons “Share Alike” license.</vt:lpstr>
      <vt:lpstr>Agenda</vt:lpstr>
      <vt:lpstr>Administrivia</vt:lpstr>
      <vt:lpstr>Introductions</vt:lpstr>
      <vt:lpstr>Course Description</vt:lpstr>
      <vt:lpstr>Course Objectives</vt:lpstr>
      <vt:lpstr>Prerequisites</vt:lpstr>
      <vt:lpstr>Target Audience</vt:lpstr>
      <vt:lpstr>Day One - Monday</vt:lpstr>
      <vt:lpstr>Day Two - Tuesday</vt:lpstr>
      <vt:lpstr>Day Three - Wednesday</vt:lpstr>
      <vt:lpstr>Expectations</vt:lpstr>
      <vt:lpstr>Questions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D1S1_TSV404_Course_Intro_2011_v1.pptx</dc:title>
  <dc:subject>Vulnerability Assessment Training Course Intro</dc:subject>
  <dc:creator>Dr. Steven Gosnell, Nathan B. Adams</dc:creator>
  <cp:keywords/>
  <dc:description/>
  <cp:lastModifiedBy>bla</cp:lastModifiedBy>
  <cp:revision>39</cp:revision>
  <cp:lastPrinted>2011-02-25T20:22:41Z</cp:lastPrinted>
  <dcterms:created xsi:type="dcterms:W3CDTF">2011-02-01T21:45:23Z</dcterms:created>
  <dcterms:modified xsi:type="dcterms:W3CDTF">2012-06-23T20:12:39Z</dcterms:modified>
  <cp:category/>
</cp:coreProperties>
</file>