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32"/>
  </p:notesMasterIdLst>
  <p:sldIdLst>
    <p:sldId id="258" r:id="rId5"/>
    <p:sldId id="293" r:id="rId6"/>
    <p:sldId id="288" r:id="rId7"/>
    <p:sldId id="260" r:id="rId8"/>
    <p:sldId id="291" r:id="rId9"/>
    <p:sldId id="261" r:id="rId10"/>
    <p:sldId id="262" r:id="rId11"/>
    <p:sldId id="263" r:id="rId12"/>
    <p:sldId id="264" r:id="rId13"/>
    <p:sldId id="292" r:id="rId14"/>
    <p:sldId id="265" r:id="rId15"/>
    <p:sldId id="266" r:id="rId16"/>
    <p:sldId id="267" r:id="rId17"/>
    <p:sldId id="268" r:id="rId18"/>
    <p:sldId id="269" r:id="rId19"/>
    <p:sldId id="270" r:id="rId20"/>
    <p:sldId id="287" r:id="rId21"/>
    <p:sldId id="275" r:id="rId22"/>
    <p:sldId id="276" r:id="rId23"/>
    <p:sldId id="277" r:id="rId24"/>
    <p:sldId id="278" r:id="rId25"/>
    <p:sldId id="280" r:id="rId26"/>
    <p:sldId id="281" r:id="rId27"/>
    <p:sldId id="283" r:id="rId28"/>
    <p:sldId id="284" r:id="rId29"/>
    <p:sldId id="285" r:id="rId30"/>
    <p:sldId id="289" r:id="rId3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9" autoAdjust="0"/>
    <p:restoredTop sz="89464" autoAdjust="0"/>
  </p:normalViewPr>
  <p:slideViewPr>
    <p:cSldViewPr>
      <p:cViewPr>
        <p:scale>
          <a:sx n="80" d="100"/>
          <a:sy n="80" d="100"/>
        </p:scale>
        <p:origin x="-1888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3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05A35C-1C08-E041-9227-452857DADB0D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C7CE2F80-E959-D64C-BAAD-8E660A74D32A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Threat Agent</a:t>
          </a:r>
          <a:endParaRPr lang="en-US" dirty="0"/>
        </a:p>
      </dgm:t>
    </dgm:pt>
    <dgm:pt modelId="{A928A69C-28BC-2740-B3C2-49FF88B11A00}" type="parTrans" cxnId="{FE434B2F-B6CF-8549-8544-EF8240F17C70}">
      <dgm:prSet/>
      <dgm:spPr/>
      <dgm:t>
        <a:bodyPr/>
        <a:lstStyle/>
        <a:p>
          <a:endParaRPr lang="en-US"/>
        </a:p>
      </dgm:t>
    </dgm:pt>
    <dgm:pt modelId="{3E5D29DB-533D-3D4E-88CE-1ABDD57A8241}" type="sibTrans" cxnId="{FE434B2F-B6CF-8549-8544-EF8240F17C70}">
      <dgm:prSet/>
      <dgm:spPr/>
      <dgm:t>
        <a:bodyPr/>
        <a:lstStyle/>
        <a:p>
          <a:endParaRPr lang="en-US"/>
        </a:p>
      </dgm:t>
    </dgm:pt>
    <dgm:pt modelId="{0B16A3B5-ABE0-9F4D-AE99-7D74C8B4C718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Threat</a:t>
          </a:r>
          <a:endParaRPr lang="en-US" dirty="0"/>
        </a:p>
      </dgm:t>
    </dgm:pt>
    <dgm:pt modelId="{67200A08-B4B9-A64E-9DD6-CFCAD039E51A}" type="parTrans" cxnId="{6E05FA3D-FCFF-E040-A899-09BEE58E1FDD}">
      <dgm:prSet/>
      <dgm:spPr/>
      <dgm:t>
        <a:bodyPr/>
        <a:lstStyle/>
        <a:p>
          <a:endParaRPr lang="en-US"/>
        </a:p>
      </dgm:t>
    </dgm:pt>
    <dgm:pt modelId="{C310E4FA-7703-944F-9C16-ECE1C2F0986B}" type="sibTrans" cxnId="{6E05FA3D-FCFF-E040-A899-09BEE58E1FDD}">
      <dgm:prSet/>
      <dgm:spPr/>
      <dgm:t>
        <a:bodyPr/>
        <a:lstStyle/>
        <a:p>
          <a:endParaRPr lang="en-US"/>
        </a:p>
      </dgm:t>
    </dgm:pt>
    <dgm:pt modelId="{4B5E642E-207F-1F4F-A68F-6F00D9E380F2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Vulnerability</a:t>
          </a:r>
          <a:endParaRPr lang="en-US" dirty="0"/>
        </a:p>
      </dgm:t>
    </dgm:pt>
    <dgm:pt modelId="{EE769358-0096-0746-AFCE-7D8FB3588C4A}" type="parTrans" cxnId="{C0C57619-D721-A04E-A92B-398EE0A28C2D}">
      <dgm:prSet/>
      <dgm:spPr/>
      <dgm:t>
        <a:bodyPr/>
        <a:lstStyle/>
        <a:p>
          <a:endParaRPr lang="en-US"/>
        </a:p>
      </dgm:t>
    </dgm:pt>
    <dgm:pt modelId="{59D159E8-F7FA-0B4D-B9D6-F68784414F06}" type="sibTrans" cxnId="{C0C57619-D721-A04E-A92B-398EE0A28C2D}">
      <dgm:prSet/>
      <dgm:spPr/>
      <dgm:t>
        <a:bodyPr/>
        <a:lstStyle/>
        <a:p>
          <a:endParaRPr lang="en-US"/>
        </a:p>
      </dgm:t>
    </dgm:pt>
    <dgm:pt modelId="{07734CF0-53BF-5748-9F35-DFABAE81F75C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Risk</a:t>
          </a:r>
          <a:endParaRPr lang="en-US" dirty="0"/>
        </a:p>
      </dgm:t>
    </dgm:pt>
    <dgm:pt modelId="{7D056BB9-E73C-6B4A-B572-C9599161C2E6}" type="parTrans" cxnId="{F96BC383-14C9-9249-BD95-723B972921F6}">
      <dgm:prSet/>
      <dgm:spPr/>
      <dgm:t>
        <a:bodyPr/>
        <a:lstStyle/>
        <a:p>
          <a:endParaRPr lang="en-US"/>
        </a:p>
      </dgm:t>
    </dgm:pt>
    <dgm:pt modelId="{3C0971A4-7955-F34D-B6CB-24034156D21A}" type="sibTrans" cxnId="{F96BC383-14C9-9249-BD95-723B972921F6}">
      <dgm:prSet/>
      <dgm:spPr/>
      <dgm:t>
        <a:bodyPr/>
        <a:lstStyle/>
        <a:p>
          <a:endParaRPr lang="en-US"/>
        </a:p>
      </dgm:t>
    </dgm:pt>
    <dgm:pt modelId="{123E9B38-EDC0-3646-A80D-DA62617E9B74}" type="pres">
      <dgm:prSet presAssocID="{6305A35C-1C08-E041-9227-452857DADB0D}" presName="Name0" presStyleCnt="0">
        <dgm:presLayoutVars>
          <dgm:dir/>
          <dgm:resizeHandles val="exact"/>
        </dgm:presLayoutVars>
      </dgm:prSet>
      <dgm:spPr/>
    </dgm:pt>
    <dgm:pt modelId="{6A3EABE5-1348-074D-A9CC-F909CA971701}" type="pres">
      <dgm:prSet presAssocID="{C7CE2F80-E959-D64C-BAAD-8E660A74D32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ED7863-6045-954A-BA3B-ADC1DFA1A31C}" type="pres">
      <dgm:prSet presAssocID="{3E5D29DB-533D-3D4E-88CE-1ABDD57A8241}" presName="sibTrans" presStyleLbl="sibTrans2D1" presStyleIdx="0" presStyleCnt="3"/>
      <dgm:spPr/>
      <dgm:t>
        <a:bodyPr/>
        <a:lstStyle/>
        <a:p>
          <a:endParaRPr lang="en-US"/>
        </a:p>
      </dgm:t>
    </dgm:pt>
    <dgm:pt modelId="{32C0F623-A3BF-734B-93B0-CED97C5CF4B4}" type="pres">
      <dgm:prSet presAssocID="{3E5D29DB-533D-3D4E-88CE-1ABDD57A8241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0D119827-FC6B-2C45-94C1-3C4BFD8A8265}" type="pres">
      <dgm:prSet presAssocID="{0B16A3B5-ABE0-9F4D-AE99-7D74C8B4C71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1365DB-D6A5-3E4B-9C4A-FA6F93A9CD1F}" type="pres">
      <dgm:prSet presAssocID="{C310E4FA-7703-944F-9C16-ECE1C2F0986B}" presName="sibTrans" presStyleLbl="sibTrans2D1" presStyleIdx="1" presStyleCnt="3"/>
      <dgm:spPr/>
      <dgm:t>
        <a:bodyPr/>
        <a:lstStyle/>
        <a:p>
          <a:endParaRPr lang="en-US"/>
        </a:p>
      </dgm:t>
    </dgm:pt>
    <dgm:pt modelId="{4790033A-167E-7A4C-BAEA-97C75CDBB634}" type="pres">
      <dgm:prSet presAssocID="{C310E4FA-7703-944F-9C16-ECE1C2F0986B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AB47DBB1-D87C-D244-BD37-E292E90595E3}" type="pres">
      <dgm:prSet presAssocID="{4B5E642E-207F-1F4F-A68F-6F00D9E380F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A65E2D-4425-AF45-B8CE-EFF495F82D7E}" type="pres">
      <dgm:prSet presAssocID="{59D159E8-F7FA-0B4D-B9D6-F68784414F06}" presName="sibTrans" presStyleLbl="sibTrans2D1" presStyleIdx="2" presStyleCnt="3"/>
      <dgm:spPr/>
      <dgm:t>
        <a:bodyPr/>
        <a:lstStyle/>
        <a:p>
          <a:endParaRPr lang="en-US"/>
        </a:p>
      </dgm:t>
    </dgm:pt>
    <dgm:pt modelId="{6154CA32-6CE9-0F47-8C11-1D91BC82333D}" type="pres">
      <dgm:prSet presAssocID="{59D159E8-F7FA-0B4D-B9D6-F68784414F06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104D332F-0A99-AB45-A824-6A1037513D6B}" type="pres">
      <dgm:prSet presAssocID="{07734CF0-53BF-5748-9F35-DFABAE81F75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ACA7E5-536C-3B4A-A0BE-9BB485797FCE}" type="presOf" srcId="{3E5D29DB-533D-3D4E-88CE-1ABDD57A8241}" destId="{32C0F623-A3BF-734B-93B0-CED97C5CF4B4}" srcOrd="1" destOrd="0" presId="urn:microsoft.com/office/officeart/2005/8/layout/process1"/>
    <dgm:cxn modelId="{78024850-6EEE-6948-A827-394890670471}" type="presOf" srcId="{6305A35C-1C08-E041-9227-452857DADB0D}" destId="{123E9B38-EDC0-3646-A80D-DA62617E9B74}" srcOrd="0" destOrd="0" presId="urn:microsoft.com/office/officeart/2005/8/layout/process1"/>
    <dgm:cxn modelId="{FA045CFD-EA08-F84F-AEC0-653B1729C0A9}" type="presOf" srcId="{0B16A3B5-ABE0-9F4D-AE99-7D74C8B4C718}" destId="{0D119827-FC6B-2C45-94C1-3C4BFD8A8265}" srcOrd="0" destOrd="0" presId="urn:microsoft.com/office/officeart/2005/8/layout/process1"/>
    <dgm:cxn modelId="{FE434B2F-B6CF-8549-8544-EF8240F17C70}" srcId="{6305A35C-1C08-E041-9227-452857DADB0D}" destId="{C7CE2F80-E959-D64C-BAAD-8E660A74D32A}" srcOrd="0" destOrd="0" parTransId="{A928A69C-28BC-2740-B3C2-49FF88B11A00}" sibTransId="{3E5D29DB-533D-3D4E-88CE-1ABDD57A8241}"/>
    <dgm:cxn modelId="{D288B20D-1651-8C41-A77C-CF0BBD0B8BBC}" type="presOf" srcId="{59D159E8-F7FA-0B4D-B9D6-F68784414F06}" destId="{FFA65E2D-4425-AF45-B8CE-EFF495F82D7E}" srcOrd="0" destOrd="0" presId="urn:microsoft.com/office/officeart/2005/8/layout/process1"/>
    <dgm:cxn modelId="{F96BC383-14C9-9249-BD95-723B972921F6}" srcId="{6305A35C-1C08-E041-9227-452857DADB0D}" destId="{07734CF0-53BF-5748-9F35-DFABAE81F75C}" srcOrd="3" destOrd="0" parTransId="{7D056BB9-E73C-6B4A-B572-C9599161C2E6}" sibTransId="{3C0971A4-7955-F34D-B6CB-24034156D21A}"/>
    <dgm:cxn modelId="{9A341D79-F0C8-C04D-BC15-F775E63E0C12}" type="presOf" srcId="{3E5D29DB-533D-3D4E-88CE-1ABDD57A8241}" destId="{61ED7863-6045-954A-BA3B-ADC1DFA1A31C}" srcOrd="0" destOrd="0" presId="urn:microsoft.com/office/officeart/2005/8/layout/process1"/>
    <dgm:cxn modelId="{3B3936A7-CAE7-F34E-9800-6FDEF3AA17CF}" type="presOf" srcId="{C310E4FA-7703-944F-9C16-ECE1C2F0986B}" destId="{F71365DB-D6A5-3E4B-9C4A-FA6F93A9CD1F}" srcOrd="0" destOrd="0" presId="urn:microsoft.com/office/officeart/2005/8/layout/process1"/>
    <dgm:cxn modelId="{C0C57619-D721-A04E-A92B-398EE0A28C2D}" srcId="{6305A35C-1C08-E041-9227-452857DADB0D}" destId="{4B5E642E-207F-1F4F-A68F-6F00D9E380F2}" srcOrd="2" destOrd="0" parTransId="{EE769358-0096-0746-AFCE-7D8FB3588C4A}" sibTransId="{59D159E8-F7FA-0B4D-B9D6-F68784414F06}"/>
    <dgm:cxn modelId="{8A6AAA6A-DEA0-A641-B854-1B2D2F12D2B5}" type="presOf" srcId="{59D159E8-F7FA-0B4D-B9D6-F68784414F06}" destId="{6154CA32-6CE9-0F47-8C11-1D91BC82333D}" srcOrd="1" destOrd="0" presId="urn:microsoft.com/office/officeart/2005/8/layout/process1"/>
    <dgm:cxn modelId="{6E05FA3D-FCFF-E040-A899-09BEE58E1FDD}" srcId="{6305A35C-1C08-E041-9227-452857DADB0D}" destId="{0B16A3B5-ABE0-9F4D-AE99-7D74C8B4C718}" srcOrd="1" destOrd="0" parTransId="{67200A08-B4B9-A64E-9DD6-CFCAD039E51A}" sibTransId="{C310E4FA-7703-944F-9C16-ECE1C2F0986B}"/>
    <dgm:cxn modelId="{3B6F0447-13DD-5845-B477-5FA589E88F70}" type="presOf" srcId="{4B5E642E-207F-1F4F-A68F-6F00D9E380F2}" destId="{AB47DBB1-D87C-D244-BD37-E292E90595E3}" srcOrd="0" destOrd="0" presId="urn:microsoft.com/office/officeart/2005/8/layout/process1"/>
    <dgm:cxn modelId="{8BACC479-B681-FE4F-96E0-8358CD4E38C7}" type="presOf" srcId="{C7CE2F80-E959-D64C-BAAD-8E660A74D32A}" destId="{6A3EABE5-1348-074D-A9CC-F909CA971701}" srcOrd="0" destOrd="0" presId="urn:microsoft.com/office/officeart/2005/8/layout/process1"/>
    <dgm:cxn modelId="{A61C0E4D-5248-F64E-AE15-94A66A0BD583}" type="presOf" srcId="{07734CF0-53BF-5748-9F35-DFABAE81F75C}" destId="{104D332F-0A99-AB45-A824-6A1037513D6B}" srcOrd="0" destOrd="0" presId="urn:microsoft.com/office/officeart/2005/8/layout/process1"/>
    <dgm:cxn modelId="{F9997DA6-8E9F-3948-9226-4B96A585344A}" type="presOf" srcId="{C310E4FA-7703-944F-9C16-ECE1C2F0986B}" destId="{4790033A-167E-7A4C-BAEA-97C75CDBB634}" srcOrd="1" destOrd="0" presId="urn:microsoft.com/office/officeart/2005/8/layout/process1"/>
    <dgm:cxn modelId="{9D2CB740-6A4B-B441-9656-487B896BAB73}" type="presParOf" srcId="{123E9B38-EDC0-3646-A80D-DA62617E9B74}" destId="{6A3EABE5-1348-074D-A9CC-F909CA971701}" srcOrd="0" destOrd="0" presId="urn:microsoft.com/office/officeart/2005/8/layout/process1"/>
    <dgm:cxn modelId="{F37D31DB-BB33-1C4D-884C-D66245F8FA40}" type="presParOf" srcId="{123E9B38-EDC0-3646-A80D-DA62617E9B74}" destId="{61ED7863-6045-954A-BA3B-ADC1DFA1A31C}" srcOrd="1" destOrd="0" presId="urn:microsoft.com/office/officeart/2005/8/layout/process1"/>
    <dgm:cxn modelId="{A198FFEC-1403-A841-A43B-053BE10C3860}" type="presParOf" srcId="{61ED7863-6045-954A-BA3B-ADC1DFA1A31C}" destId="{32C0F623-A3BF-734B-93B0-CED97C5CF4B4}" srcOrd="0" destOrd="0" presId="urn:microsoft.com/office/officeart/2005/8/layout/process1"/>
    <dgm:cxn modelId="{32A02D34-38F6-AE4E-96AA-82C92B98A1F3}" type="presParOf" srcId="{123E9B38-EDC0-3646-A80D-DA62617E9B74}" destId="{0D119827-FC6B-2C45-94C1-3C4BFD8A8265}" srcOrd="2" destOrd="0" presId="urn:microsoft.com/office/officeart/2005/8/layout/process1"/>
    <dgm:cxn modelId="{2921CF1D-E74B-384B-9DEC-7025BBAC17CF}" type="presParOf" srcId="{123E9B38-EDC0-3646-A80D-DA62617E9B74}" destId="{F71365DB-D6A5-3E4B-9C4A-FA6F93A9CD1F}" srcOrd="3" destOrd="0" presId="urn:microsoft.com/office/officeart/2005/8/layout/process1"/>
    <dgm:cxn modelId="{E02C089C-FF6C-8E4D-816F-7019DB0990EB}" type="presParOf" srcId="{F71365DB-D6A5-3E4B-9C4A-FA6F93A9CD1F}" destId="{4790033A-167E-7A4C-BAEA-97C75CDBB634}" srcOrd="0" destOrd="0" presId="urn:microsoft.com/office/officeart/2005/8/layout/process1"/>
    <dgm:cxn modelId="{03A51C99-9B50-6C42-863A-ECB0D6E843F8}" type="presParOf" srcId="{123E9B38-EDC0-3646-A80D-DA62617E9B74}" destId="{AB47DBB1-D87C-D244-BD37-E292E90595E3}" srcOrd="4" destOrd="0" presId="urn:microsoft.com/office/officeart/2005/8/layout/process1"/>
    <dgm:cxn modelId="{CF838637-455A-DE47-910D-9D2DBD1CEAB7}" type="presParOf" srcId="{123E9B38-EDC0-3646-A80D-DA62617E9B74}" destId="{FFA65E2D-4425-AF45-B8CE-EFF495F82D7E}" srcOrd="5" destOrd="0" presId="urn:microsoft.com/office/officeart/2005/8/layout/process1"/>
    <dgm:cxn modelId="{263EA195-73B1-6B4B-B526-702E41F3C6EB}" type="presParOf" srcId="{FFA65E2D-4425-AF45-B8CE-EFF495F82D7E}" destId="{6154CA32-6CE9-0F47-8C11-1D91BC82333D}" srcOrd="0" destOrd="0" presId="urn:microsoft.com/office/officeart/2005/8/layout/process1"/>
    <dgm:cxn modelId="{CAA177D5-007D-2145-988D-839BF4C4376C}" type="presParOf" srcId="{123E9B38-EDC0-3646-A80D-DA62617E9B74}" destId="{104D332F-0A99-AB45-A824-6A1037513D6B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636418-90F0-EA43-ABA0-49323E2EF872}" type="doc">
      <dgm:prSet loTypeId="urn:microsoft.com/office/officeart/2005/8/layout/hChevron3" loCatId="" qsTypeId="urn:microsoft.com/office/officeart/2005/8/quickstyle/3D2" qsCatId="3D" csTypeId="urn:microsoft.com/office/officeart/2005/8/colors/accent1_2" csCatId="accent1" phldr="1"/>
      <dgm:spPr/>
    </dgm:pt>
    <dgm:pt modelId="{86B3A798-F28D-B148-B26F-C0FFD9F72DF8}">
      <dgm:prSet phldrT="[Text]" custT="1"/>
      <dgm:spPr>
        <a:solidFill>
          <a:schemeClr val="tx2"/>
        </a:solidFill>
      </dgm:spPr>
      <dgm:t>
        <a:bodyPr/>
        <a:lstStyle/>
        <a:p>
          <a:r>
            <a:rPr lang="en-US" sz="1800" dirty="0" smtClean="0"/>
            <a:t>Discover</a:t>
          </a:r>
          <a:endParaRPr lang="en-US" sz="2900" dirty="0"/>
        </a:p>
      </dgm:t>
    </dgm:pt>
    <dgm:pt modelId="{20AA3552-1529-9742-B7F3-DC1AC7AA4C06}" type="parTrans" cxnId="{50841EF4-F9EF-374C-8AB5-9D6EAF656C22}">
      <dgm:prSet/>
      <dgm:spPr/>
      <dgm:t>
        <a:bodyPr/>
        <a:lstStyle/>
        <a:p>
          <a:endParaRPr lang="en-US"/>
        </a:p>
      </dgm:t>
    </dgm:pt>
    <dgm:pt modelId="{CC87A0C9-61EB-8042-ADC7-FB0934BBF4CB}" type="sibTrans" cxnId="{50841EF4-F9EF-374C-8AB5-9D6EAF656C22}">
      <dgm:prSet/>
      <dgm:spPr/>
      <dgm:t>
        <a:bodyPr/>
        <a:lstStyle/>
        <a:p>
          <a:endParaRPr lang="en-US"/>
        </a:p>
      </dgm:t>
    </dgm:pt>
    <dgm:pt modelId="{E64B6647-FDFE-B046-8C39-64EE3437010C}">
      <dgm:prSet phldrT="[Text]" custT="1"/>
      <dgm:spPr>
        <a:solidFill>
          <a:schemeClr val="tx2"/>
        </a:solidFill>
      </dgm:spPr>
      <dgm:t>
        <a:bodyPr/>
        <a:lstStyle/>
        <a:p>
          <a:r>
            <a:rPr lang="en-US" sz="1800" dirty="0" smtClean="0"/>
            <a:t>Design</a:t>
          </a:r>
          <a:endParaRPr lang="en-US" sz="2400" dirty="0"/>
        </a:p>
      </dgm:t>
    </dgm:pt>
    <dgm:pt modelId="{78121012-5D52-5541-BD0F-6240AC1B0E6B}" type="parTrans" cxnId="{E2202E45-BD0C-0440-B669-FCC2B72BE15F}">
      <dgm:prSet/>
      <dgm:spPr/>
      <dgm:t>
        <a:bodyPr/>
        <a:lstStyle/>
        <a:p>
          <a:endParaRPr lang="en-US"/>
        </a:p>
      </dgm:t>
    </dgm:pt>
    <dgm:pt modelId="{F13D81B0-771A-C543-9FC8-A1283C5059F4}" type="sibTrans" cxnId="{E2202E45-BD0C-0440-B669-FCC2B72BE15F}">
      <dgm:prSet/>
      <dgm:spPr/>
      <dgm:t>
        <a:bodyPr/>
        <a:lstStyle/>
        <a:p>
          <a:endParaRPr lang="en-US"/>
        </a:p>
      </dgm:t>
    </dgm:pt>
    <dgm:pt modelId="{DED4853E-77D5-1D43-BD0A-6FD6AF0A38AB}">
      <dgm:prSet phldrT="[Text]" custT="1"/>
      <dgm:spPr>
        <a:solidFill>
          <a:schemeClr val="tx2"/>
        </a:solidFill>
      </dgm:spPr>
      <dgm:t>
        <a:bodyPr/>
        <a:lstStyle/>
        <a:p>
          <a:r>
            <a:rPr lang="en-US" sz="1800" dirty="0" smtClean="0"/>
            <a:t>Develop</a:t>
          </a:r>
          <a:endParaRPr lang="en-US" sz="2100" dirty="0"/>
        </a:p>
      </dgm:t>
    </dgm:pt>
    <dgm:pt modelId="{32580A89-4DA3-FB47-B2E0-7ECB86764C92}" type="parTrans" cxnId="{1FE59B9E-AFE2-0148-B113-05691A8089D5}">
      <dgm:prSet/>
      <dgm:spPr/>
      <dgm:t>
        <a:bodyPr/>
        <a:lstStyle/>
        <a:p>
          <a:endParaRPr lang="en-US"/>
        </a:p>
      </dgm:t>
    </dgm:pt>
    <dgm:pt modelId="{64270A18-3BDF-2E46-876A-8AA60DB01AE3}" type="sibTrans" cxnId="{1FE59B9E-AFE2-0148-B113-05691A8089D5}">
      <dgm:prSet/>
      <dgm:spPr/>
      <dgm:t>
        <a:bodyPr/>
        <a:lstStyle/>
        <a:p>
          <a:endParaRPr lang="en-US"/>
        </a:p>
      </dgm:t>
    </dgm:pt>
    <dgm:pt modelId="{C946490A-F376-D349-9261-C5DE5B6186A4}">
      <dgm:prSet custT="1"/>
      <dgm:spPr>
        <a:solidFill>
          <a:schemeClr val="tx2"/>
        </a:solidFill>
      </dgm:spPr>
      <dgm:t>
        <a:bodyPr/>
        <a:lstStyle/>
        <a:p>
          <a:r>
            <a:rPr lang="en-US" sz="1800" dirty="0" smtClean="0"/>
            <a:t>Deploy</a:t>
          </a:r>
          <a:endParaRPr lang="en-US" sz="2100" dirty="0"/>
        </a:p>
      </dgm:t>
    </dgm:pt>
    <dgm:pt modelId="{202B7AB9-35B4-9B47-95FD-A426A0CE4457}" type="parTrans" cxnId="{EB110FEA-D4A6-2D45-B51F-0EEF5739A7AF}">
      <dgm:prSet/>
      <dgm:spPr/>
      <dgm:t>
        <a:bodyPr/>
        <a:lstStyle/>
        <a:p>
          <a:endParaRPr lang="en-US"/>
        </a:p>
      </dgm:t>
    </dgm:pt>
    <dgm:pt modelId="{04D182F1-87C7-B54A-920B-BB2AA07FF667}" type="sibTrans" cxnId="{EB110FEA-D4A6-2D45-B51F-0EEF5739A7AF}">
      <dgm:prSet/>
      <dgm:spPr/>
      <dgm:t>
        <a:bodyPr/>
        <a:lstStyle/>
        <a:p>
          <a:endParaRPr lang="en-US"/>
        </a:p>
      </dgm:t>
    </dgm:pt>
    <dgm:pt modelId="{589955FF-0041-C74D-8FF1-C4FE39910072}">
      <dgm:prSet custT="1"/>
      <dgm:spPr>
        <a:solidFill>
          <a:schemeClr val="tx2"/>
        </a:solidFill>
      </dgm:spPr>
      <dgm:t>
        <a:bodyPr/>
        <a:lstStyle/>
        <a:p>
          <a:r>
            <a:rPr lang="en-US" sz="1800" dirty="0" smtClean="0"/>
            <a:t>Deliver</a:t>
          </a:r>
          <a:endParaRPr lang="en-US" sz="2100" dirty="0"/>
        </a:p>
      </dgm:t>
    </dgm:pt>
    <dgm:pt modelId="{729185CC-DEA4-374B-91CA-B4815097284F}" type="parTrans" cxnId="{0313CCD3-85FE-2F4E-AB71-16DDD397194B}">
      <dgm:prSet/>
      <dgm:spPr/>
      <dgm:t>
        <a:bodyPr/>
        <a:lstStyle/>
        <a:p>
          <a:endParaRPr lang="en-US"/>
        </a:p>
      </dgm:t>
    </dgm:pt>
    <dgm:pt modelId="{6B7B72EC-7FC0-354D-9F69-B94D0DD11C58}" type="sibTrans" cxnId="{0313CCD3-85FE-2F4E-AB71-16DDD397194B}">
      <dgm:prSet/>
      <dgm:spPr/>
      <dgm:t>
        <a:bodyPr/>
        <a:lstStyle/>
        <a:p>
          <a:endParaRPr lang="en-US"/>
        </a:p>
      </dgm:t>
    </dgm:pt>
    <dgm:pt modelId="{5A87011E-147D-304B-BD8B-D69F292A0D40}" type="pres">
      <dgm:prSet presAssocID="{DC636418-90F0-EA43-ABA0-49323E2EF872}" presName="Name0" presStyleCnt="0">
        <dgm:presLayoutVars>
          <dgm:dir/>
          <dgm:resizeHandles val="exact"/>
        </dgm:presLayoutVars>
      </dgm:prSet>
      <dgm:spPr/>
    </dgm:pt>
    <dgm:pt modelId="{A82A3BD2-14A8-B947-9312-8246072EEB2C}" type="pres">
      <dgm:prSet presAssocID="{86B3A798-F28D-B148-B26F-C0FFD9F72DF8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0C22DB-34F9-6444-B866-0B12652ABC56}" type="pres">
      <dgm:prSet presAssocID="{CC87A0C9-61EB-8042-ADC7-FB0934BBF4CB}" presName="parSpace" presStyleCnt="0"/>
      <dgm:spPr/>
    </dgm:pt>
    <dgm:pt modelId="{E5DCFA4F-45B6-D240-B3F8-F0E477AFB71C}" type="pres">
      <dgm:prSet presAssocID="{E64B6647-FDFE-B046-8C39-64EE3437010C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54B8EB-BDA9-EB47-A8C2-90153589BD26}" type="pres">
      <dgm:prSet presAssocID="{F13D81B0-771A-C543-9FC8-A1283C5059F4}" presName="parSpace" presStyleCnt="0"/>
      <dgm:spPr/>
    </dgm:pt>
    <dgm:pt modelId="{C3B2B94E-4112-AE41-8E28-0C0C5B5B8397}" type="pres">
      <dgm:prSet presAssocID="{DED4853E-77D5-1D43-BD0A-6FD6AF0A38A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3694F3-56CB-9E4D-9690-80A14C41B909}" type="pres">
      <dgm:prSet presAssocID="{64270A18-3BDF-2E46-876A-8AA60DB01AE3}" presName="parSpace" presStyleCnt="0"/>
      <dgm:spPr/>
    </dgm:pt>
    <dgm:pt modelId="{CE649A44-F1F0-AB47-A282-B40BCABBAD92}" type="pres">
      <dgm:prSet presAssocID="{C946490A-F376-D349-9261-C5DE5B6186A4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3BEC82-49D7-FD41-A497-8836ADCCB227}" type="pres">
      <dgm:prSet presAssocID="{04D182F1-87C7-B54A-920B-BB2AA07FF667}" presName="parSpace" presStyleCnt="0"/>
      <dgm:spPr/>
    </dgm:pt>
    <dgm:pt modelId="{264A0054-15B4-0549-BF00-CC70474EDBF2}" type="pres">
      <dgm:prSet presAssocID="{589955FF-0041-C74D-8FF1-C4FE39910072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E59B9E-AFE2-0148-B113-05691A8089D5}" srcId="{DC636418-90F0-EA43-ABA0-49323E2EF872}" destId="{DED4853E-77D5-1D43-BD0A-6FD6AF0A38AB}" srcOrd="2" destOrd="0" parTransId="{32580A89-4DA3-FB47-B2E0-7ECB86764C92}" sibTransId="{64270A18-3BDF-2E46-876A-8AA60DB01AE3}"/>
    <dgm:cxn modelId="{26BF82EB-A5F0-6447-852D-E9C6564E3023}" type="presOf" srcId="{DC636418-90F0-EA43-ABA0-49323E2EF872}" destId="{5A87011E-147D-304B-BD8B-D69F292A0D40}" srcOrd="0" destOrd="0" presId="urn:microsoft.com/office/officeart/2005/8/layout/hChevron3"/>
    <dgm:cxn modelId="{E2202E45-BD0C-0440-B669-FCC2B72BE15F}" srcId="{DC636418-90F0-EA43-ABA0-49323E2EF872}" destId="{E64B6647-FDFE-B046-8C39-64EE3437010C}" srcOrd="1" destOrd="0" parTransId="{78121012-5D52-5541-BD0F-6240AC1B0E6B}" sibTransId="{F13D81B0-771A-C543-9FC8-A1283C5059F4}"/>
    <dgm:cxn modelId="{EB110FEA-D4A6-2D45-B51F-0EEF5739A7AF}" srcId="{DC636418-90F0-EA43-ABA0-49323E2EF872}" destId="{C946490A-F376-D349-9261-C5DE5B6186A4}" srcOrd="3" destOrd="0" parTransId="{202B7AB9-35B4-9B47-95FD-A426A0CE4457}" sibTransId="{04D182F1-87C7-B54A-920B-BB2AA07FF667}"/>
    <dgm:cxn modelId="{0313CCD3-85FE-2F4E-AB71-16DDD397194B}" srcId="{DC636418-90F0-EA43-ABA0-49323E2EF872}" destId="{589955FF-0041-C74D-8FF1-C4FE39910072}" srcOrd="4" destOrd="0" parTransId="{729185CC-DEA4-374B-91CA-B4815097284F}" sibTransId="{6B7B72EC-7FC0-354D-9F69-B94D0DD11C58}"/>
    <dgm:cxn modelId="{50841EF4-F9EF-374C-8AB5-9D6EAF656C22}" srcId="{DC636418-90F0-EA43-ABA0-49323E2EF872}" destId="{86B3A798-F28D-B148-B26F-C0FFD9F72DF8}" srcOrd="0" destOrd="0" parTransId="{20AA3552-1529-9742-B7F3-DC1AC7AA4C06}" sibTransId="{CC87A0C9-61EB-8042-ADC7-FB0934BBF4CB}"/>
    <dgm:cxn modelId="{5B1B72BE-FBBB-194E-B19C-D0F138997CED}" type="presOf" srcId="{C946490A-F376-D349-9261-C5DE5B6186A4}" destId="{CE649A44-F1F0-AB47-A282-B40BCABBAD92}" srcOrd="0" destOrd="0" presId="urn:microsoft.com/office/officeart/2005/8/layout/hChevron3"/>
    <dgm:cxn modelId="{DE5D98C0-A4A1-9843-95EC-C51BB0F95BF6}" type="presOf" srcId="{589955FF-0041-C74D-8FF1-C4FE39910072}" destId="{264A0054-15B4-0549-BF00-CC70474EDBF2}" srcOrd="0" destOrd="0" presId="urn:microsoft.com/office/officeart/2005/8/layout/hChevron3"/>
    <dgm:cxn modelId="{64320A09-2AD1-A641-A23B-6ADCEBD71538}" type="presOf" srcId="{86B3A798-F28D-B148-B26F-C0FFD9F72DF8}" destId="{A82A3BD2-14A8-B947-9312-8246072EEB2C}" srcOrd="0" destOrd="0" presId="urn:microsoft.com/office/officeart/2005/8/layout/hChevron3"/>
    <dgm:cxn modelId="{E66C989B-CC30-2347-AA2A-7894FA2F8DDE}" type="presOf" srcId="{E64B6647-FDFE-B046-8C39-64EE3437010C}" destId="{E5DCFA4F-45B6-D240-B3F8-F0E477AFB71C}" srcOrd="0" destOrd="0" presId="urn:microsoft.com/office/officeart/2005/8/layout/hChevron3"/>
    <dgm:cxn modelId="{77509C22-796F-D34A-AF2D-BCF712A94A0B}" type="presOf" srcId="{DED4853E-77D5-1D43-BD0A-6FD6AF0A38AB}" destId="{C3B2B94E-4112-AE41-8E28-0C0C5B5B8397}" srcOrd="0" destOrd="0" presId="urn:microsoft.com/office/officeart/2005/8/layout/hChevron3"/>
    <dgm:cxn modelId="{64790570-3212-E743-9F92-81538E384C46}" type="presParOf" srcId="{5A87011E-147D-304B-BD8B-D69F292A0D40}" destId="{A82A3BD2-14A8-B947-9312-8246072EEB2C}" srcOrd="0" destOrd="0" presId="urn:microsoft.com/office/officeart/2005/8/layout/hChevron3"/>
    <dgm:cxn modelId="{EF3721DD-4301-7A49-A83B-1DD82E3FEA81}" type="presParOf" srcId="{5A87011E-147D-304B-BD8B-D69F292A0D40}" destId="{690C22DB-34F9-6444-B866-0B12652ABC56}" srcOrd="1" destOrd="0" presId="urn:microsoft.com/office/officeart/2005/8/layout/hChevron3"/>
    <dgm:cxn modelId="{DEBF763F-02A2-784E-AD05-726296F7BFEF}" type="presParOf" srcId="{5A87011E-147D-304B-BD8B-D69F292A0D40}" destId="{E5DCFA4F-45B6-D240-B3F8-F0E477AFB71C}" srcOrd="2" destOrd="0" presId="urn:microsoft.com/office/officeart/2005/8/layout/hChevron3"/>
    <dgm:cxn modelId="{9C42CEC1-5624-CF42-B4C7-03B3048679B4}" type="presParOf" srcId="{5A87011E-147D-304B-BD8B-D69F292A0D40}" destId="{B254B8EB-BDA9-EB47-A8C2-90153589BD26}" srcOrd="3" destOrd="0" presId="urn:microsoft.com/office/officeart/2005/8/layout/hChevron3"/>
    <dgm:cxn modelId="{9825A391-1569-5D4B-ACB3-398E8B37083C}" type="presParOf" srcId="{5A87011E-147D-304B-BD8B-D69F292A0D40}" destId="{C3B2B94E-4112-AE41-8E28-0C0C5B5B8397}" srcOrd="4" destOrd="0" presId="urn:microsoft.com/office/officeart/2005/8/layout/hChevron3"/>
    <dgm:cxn modelId="{30701362-30C4-2C42-95B9-634EDC18AA78}" type="presParOf" srcId="{5A87011E-147D-304B-BD8B-D69F292A0D40}" destId="{403694F3-56CB-9E4D-9690-80A14C41B909}" srcOrd="5" destOrd="0" presId="urn:microsoft.com/office/officeart/2005/8/layout/hChevron3"/>
    <dgm:cxn modelId="{CBE2A1FC-E17C-3142-8E6F-6BA0E83D8263}" type="presParOf" srcId="{5A87011E-147D-304B-BD8B-D69F292A0D40}" destId="{CE649A44-F1F0-AB47-A282-B40BCABBAD92}" srcOrd="6" destOrd="0" presId="urn:microsoft.com/office/officeart/2005/8/layout/hChevron3"/>
    <dgm:cxn modelId="{B0546948-11F4-754D-86B6-61581E6E75E0}" type="presParOf" srcId="{5A87011E-147D-304B-BD8B-D69F292A0D40}" destId="{8E3BEC82-49D7-FD41-A497-8836ADCCB227}" srcOrd="7" destOrd="0" presId="urn:microsoft.com/office/officeart/2005/8/layout/hChevron3"/>
    <dgm:cxn modelId="{C7D97DF8-FE2B-BA48-8C24-6EE23980F309}" type="presParOf" srcId="{5A87011E-147D-304B-BD8B-D69F292A0D40}" destId="{264A0054-15B4-0549-BF00-CC70474EDBF2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3EABE5-1348-074D-A9CC-F909CA971701}">
      <dsp:nvSpPr>
        <dsp:cNvPr id="0" name=""/>
        <dsp:cNvSpPr/>
      </dsp:nvSpPr>
      <dsp:spPr>
        <a:xfrm>
          <a:off x="3663" y="2141960"/>
          <a:ext cx="1601965" cy="961179"/>
        </a:xfrm>
        <a:prstGeom prst="roundRect">
          <a:avLst>
            <a:gd name="adj" fmla="val 10000"/>
          </a:avLst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Threat Agent</a:t>
          </a:r>
          <a:endParaRPr lang="en-US" sz="2000" kern="1200" dirty="0"/>
        </a:p>
      </dsp:txBody>
      <dsp:txXfrm>
        <a:off x="31815" y="2170112"/>
        <a:ext cx="1545661" cy="904875"/>
      </dsp:txXfrm>
    </dsp:sp>
    <dsp:sp modelId="{61ED7863-6045-954A-BA3B-ADC1DFA1A31C}">
      <dsp:nvSpPr>
        <dsp:cNvPr id="0" name=""/>
        <dsp:cNvSpPr/>
      </dsp:nvSpPr>
      <dsp:spPr>
        <a:xfrm>
          <a:off x="1765826" y="2423906"/>
          <a:ext cx="339616" cy="3972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1765826" y="2503363"/>
        <a:ext cx="237731" cy="238373"/>
      </dsp:txXfrm>
    </dsp:sp>
    <dsp:sp modelId="{0D119827-FC6B-2C45-94C1-3C4BFD8A8265}">
      <dsp:nvSpPr>
        <dsp:cNvPr id="0" name=""/>
        <dsp:cNvSpPr/>
      </dsp:nvSpPr>
      <dsp:spPr>
        <a:xfrm>
          <a:off x="2246416" y="2141960"/>
          <a:ext cx="1601965" cy="961179"/>
        </a:xfrm>
        <a:prstGeom prst="roundRect">
          <a:avLst>
            <a:gd name="adj" fmla="val 10000"/>
          </a:avLst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Threat</a:t>
          </a:r>
          <a:endParaRPr lang="en-US" sz="2000" kern="1200" dirty="0"/>
        </a:p>
      </dsp:txBody>
      <dsp:txXfrm>
        <a:off x="2274568" y="2170112"/>
        <a:ext cx="1545661" cy="904875"/>
      </dsp:txXfrm>
    </dsp:sp>
    <dsp:sp modelId="{F71365DB-D6A5-3E4B-9C4A-FA6F93A9CD1F}">
      <dsp:nvSpPr>
        <dsp:cNvPr id="0" name=""/>
        <dsp:cNvSpPr/>
      </dsp:nvSpPr>
      <dsp:spPr>
        <a:xfrm>
          <a:off x="4008578" y="2423906"/>
          <a:ext cx="339616" cy="3972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4008578" y="2503363"/>
        <a:ext cx="237731" cy="238373"/>
      </dsp:txXfrm>
    </dsp:sp>
    <dsp:sp modelId="{AB47DBB1-D87C-D244-BD37-E292E90595E3}">
      <dsp:nvSpPr>
        <dsp:cNvPr id="0" name=""/>
        <dsp:cNvSpPr/>
      </dsp:nvSpPr>
      <dsp:spPr>
        <a:xfrm>
          <a:off x="4489168" y="2141960"/>
          <a:ext cx="1601965" cy="961179"/>
        </a:xfrm>
        <a:prstGeom prst="roundRect">
          <a:avLst>
            <a:gd name="adj" fmla="val 10000"/>
          </a:avLst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Vulnerability</a:t>
          </a:r>
          <a:endParaRPr lang="en-US" sz="2000" kern="1200" dirty="0"/>
        </a:p>
      </dsp:txBody>
      <dsp:txXfrm>
        <a:off x="4517320" y="2170112"/>
        <a:ext cx="1545661" cy="904875"/>
      </dsp:txXfrm>
    </dsp:sp>
    <dsp:sp modelId="{FFA65E2D-4425-AF45-B8CE-EFF495F82D7E}">
      <dsp:nvSpPr>
        <dsp:cNvPr id="0" name=""/>
        <dsp:cNvSpPr/>
      </dsp:nvSpPr>
      <dsp:spPr>
        <a:xfrm>
          <a:off x="6251330" y="2423906"/>
          <a:ext cx="339616" cy="3972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6251330" y="2503363"/>
        <a:ext cx="237731" cy="238373"/>
      </dsp:txXfrm>
    </dsp:sp>
    <dsp:sp modelId="{104D332F-0A99-AB45-A824-6A1037513D6B}">
      <dsp:nvSpPr>
        <dsp:cNvPr id="0" name=""/>
        <dsp:cNvSpPr/>
      </dsp:nvSpPr>
      <dsp:spPr>
        <a:xfrm>
          <a:off x="6731920" y="2141960"/>
          <a:ext cx="1601965" cy="961179"/>
        </a:xfrm>
        <a:prstGeom prst="roundRect">
          <a:avLst>
            <a:gd name="adj" fmla="val 10000"/>
          </a:avLst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Risk</a:t>
          </a:r>
          <a:endParaRPr lang="en-US" sz="2000" kern="1200" dirty="0"/>
        </a:p>
      </dsp:txBody>
      <dsp:txXfrm>
        <a:off x="6760072" y="2170112"/>
        <a:ext cx="1545661" cy="9048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2A3BD2-14A8-B947-9312-8246072EEB2C}">
      <dsp:nvSpPr>
        <dsp:cNvPr id="0" name=""/>
        <dsp:cNvSpPr/>
      </dsp:nvSpPr>
      <dsp:spPr>
        <a:xfrm>
          <a:off x="939" y="590072"/>
          <a:ext cx="1831981" cy="732792"/>
        </a:xfrm>
        <a:prstGeom prst="homePlate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Discover</a:t>
          </a:r>
          <a:endParaRPr lang="en-US" sz="2900" kern="1200" dirty="0"/>
        </a:p>
      </dsp:txBody>
      <dsp:txXfrm>
        <a:off x="939" y="590072"/>
        <a:ext cx="1648783" cy="732792"/>
      </dsp:txXfrm>
    </dsp:sp>
    <dsp:sp modelId="{E5DCFA4F-45B6-D240-B3F8-F0E477AFB71C}">
      <dsp:nvSpPr>
        <dsp:cNvPr id="0" name=""/>
        <dsp:cNvSpPr/>
      </dsp:nvSpPr>
      <dsp:spPr>
        <a:xfrm>
          <a:off x="1466524" y="590072"/>
          <a:ext cx="1831981" cy="732792"/>
        </a:xfrm>
        <a:prstGeom prst="chevron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Design</a:t>
          </a:r>
          <a:endParaRPr lang="en-US" sz="2400" kern="1200" dirty="0"/>
        </a:p>
      </dsp:txBody>
      <dsp:txXfrm>
        <a:off x="1832920" y="590072"/>
        <a:ext cx="1099189" cy="732792"/>
      </dsp:txXfrm>
    </dsp:sp>
    <dsp:sp modelId="{C3B2B94E-4112-AE41-8E28-0C0C5B5B8397}">
      <dsp:nvSpPr>
        <dsp:cNvPr id="0" name=""/>
        <dsp:cNvSpPr/>
      </dsp:nvSpPr>
      <dsp:spPr>
        <a:xfrm>
          <a:off x="2932109" y="590072"/>
          <a:ext cx="1831981" cy="732792"/>
        </a:xfrm>
        <a:prstGeom prst="chevron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Develop</a:t>
          </a:r>
          <a:endParaRPr lang="en-US" sz="2100" kern="1200" dirty="0"/>
        </a:p>
      </dsp:txBody>
      <dsp:txXfrm>
        <a:off x="3298505" y="590072"/>
        <a:ext cx="1099189" cy="732792"/>
      </dsp:txXfrm>
    </dsp:sp>
    <dsp:sp modelId="{CE649A44-F1F0-AB47-A282-B40BCABBAD92}">
      <dsp:nvSpPr>
        <dsp:cNvPr id="0" name=""/>
        <dsp:cNvSpPr/>
      </dsp:nvSpPr>
      <dsp:spPr>
        <a:xfrm>
          <a:off x="4397694" y="590072"/>
          <a:ext cx="1831981" cy="732792"/>
        </a:xfrm>
        <a:prstGeom prst="chevron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Deploy</a:t>
          </a:r>
          <a:endParaRPr lang="en-US" sz="2100" kern="1200" dirty="0"/>
        </a:p>
      </dsp:txBody>
      <dsp:txXfrm>
        <a:off x="4764090" y="590072"/>
        <a:ext cx="1099189" cy="732792"/>
      </dsp:txXfrm>
    </dsp:sp>
    <dsp:sp modelId="{264A0054-15B4-0549-BF00-CC70474EDBF2}">
      <dsp:nvSpPr>
        <dsp:cNvPr id="0" name=""/>
        <dsp:cNvSpPr/>
      </dsp:nvSpPr>
      <dsp:spPr>
        <a:xfrm>
          <a:off x="5863279" y="590072"/>
          <a:ext cx="1831981" cy="732792"/>
        </a:xfrm>
        <a:prstGeom prst="chevron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Deliver</a:t>
          </a:r>
          <a:endParaRPr lang="en-US" sz="2100" kern="1200" dirty="0"/>
        </a:p>
      </dsp:txBody>
      <dsp:txXfrm>
        <a:off x="6229675" y="590072"/>
        <a:ext cx="1099189" cy="7327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fld id="{3BB4B371-47EF-4F94-805C-A1A2AA5EDD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71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04070D-E3C6-43F1-B01C-EE8D13C13F09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1945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4274">
              <a:spcBef>
                <a:spcPct val="0"/>
              </a:spcBef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BE61C1-08E7-40A7-85CE-59133220C63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DBFF0F-540E-4E61-9840-0C13A480A56E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255838" y="4189413"/>
            <a:ext cx="4602162" cy="763587"/>
          </a:xfrm>
        </p:spPr>
        <p:txBody>
          <a:bodyPr anchor="t" anchorCtr="0"/>
          <a:lstStyle>
            <a:lvl1pPr marL="0" indent="0">
              <a:buFont typeface="Monotype Sorts" pitchFamily="2" charset="2"/>
              <a:buNone/>
              <a:defRPr b="0">
                <a:latin typeface="+mn-lt"/>
              </a:defRPr>
            </a:lvl1pPr>
          </a:lstStyle>
          <a:p>
            <a:r>
              <a:rPr lang="en-US" altLang="en-US" dirty="0" smtClean="0"/>
              <a:t>Click to enter subtitle here</a:t>
            </a:r>
            <a:endParaRPr lang="en-US" altLang="en-US" dirty="0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2209800" y="2286000"/>
            <a:ext cx="6477000" cy="1143000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3800"/>
              </a:lnSpc>
              <a:defRPr sz="4000" baseline="0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l" rotWithShape="0">
              <a:srgbClr val="000000">
                <a:alpha val="43000"/>
              </a:srgb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" name="Picture 3" descr="G020_VA_Practic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7300" y="0"/>
            <a:ext cx="15367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432550" y="381000"/>
            <a:ext cx="1924050" cy="5799138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60400" y="381000"/>
            <a:ext cx="5619750" cy="5799138"/>
          </a:xfrm>
        </p:spPr>
        <p:txBody>
          <a:bodyPr vert="eaVert"/>
          <a:lstStyle/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95400"/>
            <a:ext cx="7696200" cy="4884738"/>
          </a:xfrm>
        </p:spPr>
        <p:txBody>
          <a:bodyPr/>
          <a:lstStyle/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enter text here</a:t>
            </a:r>
            <a:endParaRPr lang="en-US" dirty="0"/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3400"/>
              </a:lnSpc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60400" y="1524000"/>
            <a:ext cx="3771900" cy="46561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84700" y="1524000"/>
            <a:ext cx="3771900" cy="46561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90" y="1535113"/>
            <a:ext cx="38114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892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2" hasCustomPrompt="1"/>
          </p:nvPr>
        </p:nvSpPr>
        <p:spPr>
          <a:xfrm>
            <a:off x="685800" y="2201862"/>
            <a:ext cx="3810000" cy="40465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4648200" y="2201862"/>
            <a:ext cx="3886200" cy="40465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85800"/>
            <a:ext cx="3008313" cy="7493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enter text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t" anchorCtr="0"/>
          <a:lstStyle>
            <a:lvl1pPr algn="l">
              <a:defRPr sz="2000" b="1"/>
            </a:lvl1pPr>
          </a:lstStyle>
          <a:p>
            <a:r>
              <a:rPr lang="en-US" dirty="0" smtClean="0"/>
              <a:t>Click To enter text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enter text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670800" cy="488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685800" y="6400800"/>
            <a:ext cx="7696200" cy="0"/>
          </a:xfrm>
          <a:prstGeom prst="line">
            <a:avLst/>
          </a:prstGeom>
          <a:noFill/>
          <a:ln w="63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itle Placeholder 14"/>
          <p:cNvSpPr>
            <a:spLocks noGrp="1"/>
          </p:cNvSpPr>
          <p:nvPr>
            <p:ph type="title"/>
          </p:nvPr>
        </p:nvSpPr>
        <p:spPr>
          <a:xfrm>
            <a:off x="685800" y="274638"/>
            <a:ext cx="7696200" cy="94456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dirty="0" smtClean="0"/>
              <a:t>Click to enter text here</a:t>
            </a:r>
            <a:endParaRPr lang="en-US" dirty="0"/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l" rotWithShape="0">
              <a:srgbClr val="000000">
                <a:alpha val="43000"/>
              </a:srgb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7" name="Picture 3" descr="G020_VA_Practice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70276" y="0"/>
            <a:ext cx="77372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 b="1" baseline="0">
          <a:solidFill>
            <a:srgbClr val="000099"/>
          </a:solidFill>
          <a:latin typeface="+mn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9pPr>
    </p:titleStyle>
    <p:bodyStyle>
      <a:lvl1pPr marL="227013" indent="-227013" algn="l" rtl="0" eaLnBrk="1" fontAlgn="base" hangingPunct="1">
        <a:lnSpc>
          <a:spcPts val="2200"/>
        </a:lnSpc>
        <a:spcBef>
          <a:spcPct val="0"/>
        </a:spcBef>
        <a:spcAft>
          <a:spcPts val="800"/>
        </a:spcAft>
        <a:buClr>
          <a:srgbClr val="FDAA03"/>
        </a:buClr>
        <a:buSzPct val="100000"/>
        <a:buFont typeface="Arial" pitchFamily="34" charset="0"/>
        <a:buChar char="■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7013" algn="l" rtl="0" eaLnBrk="1" fontAlgn="base" hangingPunct="1">
        <a:lnSpc>
          <a:spcPts val="2000"/>
        </a:lnSpc>
        <a:spcBef>
          <a:spcPct val="0"/>
        </a:spcBef>
        <a:spcAft>
          <a:spcPts val="800"/>
        </a:spcAft>
        <a:buClr>
          <a:srgbClr val="FDAA03"/>
        </a:buClr>
        <a:buFont typeface="Arial" pitchFamily="34" charset="0"/>
        <a:buChar char="–"/>
        <a:defRPr b="1">
          <a:solidFill>
            <a:schemeClr val="tx1"/>
          </a:solidFill>
          <a:latin typeface="+mn-lt"/>
        </a:defRPr>
      </a:lvl2pPr>
      <a:lvl3pPr marL="909638" indent="-168275" algn="l" rtl="0" eaLnBrk="1" fontAlgn="base" hangingPunct="1">
        <a:lnSpc>
          <a:spcPts val="1800"/>
        </a:lnSpc>
        <a:spcBef>
          <a:spcPct val="0"/>
        </a:spcBef>
        <a:spcAft>
          <a:spcPts val="800"/>
        </a:spcAft>
        <a:buClr>
          <a:srgbClr val="FDAA03"/>
        </a:buClr>
        <a:buSzPct val="80000"/>
        <a:buFont typeface="Arial" pitchFamily="34" charset="0"/>
        <a:buChar char="■"/>
        <a:defRPr sz="1600" b="1">
          <a:solidFill>
            <a:schemeClr val="tx1"/>
          </a:solidFill>
          <a:latin typeface="+mn-lt"/>
        </a:defRPr>
      </a:lvl3pPr>
      <a:lvl4pPr marL="1143000" indent="-114300" algn="l" rtl="0" eaLnBrk="1" fontAlgn="base" hangingPunct="1">
        <a:lnSpc>
          <a:spcPts val="1600"/>
        </a:lnSpc>
        <a:spcBef>
          <a:spcPct val="0"/>
        </a:spcBef>
        <a:spcAft>
          <a:spcPts val="800"/>
        </a:spcAft>
        <a:buClr>
          <a:srgbClr val="FDAA03"/>
        </a:buClr>
        <a:buSzPct val="80000"/>
        <a:buFont typeface="Arial" pitchFamily="34" charset="0"/>
        <a:buChar char="●"/>
        <a:defRPr sz="1400" b="1">
          <a:solidFill>
            <a:schemeClr val="tx1"/>
          </a:solidFill>
          <a:latin typeface="+mn-lt"/>
        </a:defRPr>
      </a:lvl4pPr>
      <a:lvl5pPr marL="1371600" indent="-106363" algn="l" rtl="0" eaLnBrk="1" fontAlgn="base" hangingPunct="1">
        <a:lnSpc>
          <a:spcPts val="1400"/>
        </a:lnSpc>
        <a:spcBef>
          <a:spcPct val="0"/>
        </a:spcBef>
        <a:spcAft>
          <a:spcPts val="800"/>
        </a:spcAft>
        <a:buClr>
          <a:srgbClr val="FDAA03"/>
        </a:buClr>
        <a:buSzPct val="100000"/>
        <a:buFont typeface="Arial" pitchFamily="34" charset="0"/>
        <a:buChar char="-"/>
        <a:defRPr sz="1200" b="1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6pPr>
      <a:lvl7pPr marL="26860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7pPr>
      <a:lvl8pPr marL="31432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8pPr>
      <a:lvl9pPr marL="36004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latin typeface="Arial" charset="0"/>
              </a:rPr>
              <a:t>Vulnerability Assessment Course</a:t>
            </a:r>
          </a:p>
        </p:txBody>
      </p:sp>
      <p:sp>
        <p:nvSpPr>
          <p:cNvPr id="3075" name="Title 4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Terms, Methodology, Preparation, Obstacles, and Pitfalls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in the SDLC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05463"/>
              </p:ext>
            </p:extLst>
          </p:nvPr>
        </p:nvGraphicFramePr>
        <p:xfrm>
          <a:off x="685800" y="1371600"/>
          <a:ext cx="7696200" cy="1912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9" name="Group 48"/>
          <p:cNvGrpSpPr/>
          <p:nvPr/>
        </p:nvGrpSpPr>
        <p:grpSpPr>
          <a:xfrm>
            <a:off x="5181600" y="2745740"/>
            <a:ext cx="1556626" cy="2207260"/>
            <a:chOff x="5181600" y="3507740"/>
            <a:chExt cx="1556626" cy="2207260"/>
          </a:xfrm>
        </p:grpSpPr>
        <p:grpSp>
          <p:nvGrpSpPr>
            <p:cNvPr id="26" name="Group 25"/>
            <p:cNvGrpSpPr/>
            <p:nvPr/>
          </p:nvGrpSpPr>
          <p:grpSpPr>
            <a:xfrm>
              <a:off x="5181600" y="4892040"/>
              <a:ext cx="1556626" cy="822960"/>
              <a:chOff x="4539374" y="5029200"/>
              <a:chExt cx="1556626" cy="822960"/>
            </a:xfrm>
          </p:grpSpPr>
          <p:sp>
            <p:nvSpPr>
              <p:cNvPr id="21" name="Alternate Process 20"/>
              <p:cNvSpPr/>
              <p:nvPr/>
            </p:nvSpPr>
            <p:spPr bwMode="auto">
              <a:xfrm>
                <a:off x="4648200" y="5029200"/>
                <a:ext cx="1295400" cy="822960"/>
              </a:xfrm>
              <a:prstGeom prst="flowChartAlternateProcess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539374" y="5181600"/>
                <a:ext cx="1556626" cy="52322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0000"/>
                  </a:lnSpc>
                  <a:spcAft>
                    <a:spcPts val="400"/>
                  </a:spcAft>
                </a:pPr>
                <a:r>
                  <a:rPr lang="en-US" sz="1400" dirty="0" smtClean="0"/>
                  <a:t>Vulnerability Assessment</a:t>
                </a:r>
                <a:endParaRPr lang="en-US" sz="1400" dirty="0"/>
              </a:p>
            </p:txBody>
          </p:sp>
        </p:grpSp>
        <p:cxnSp>
          <p:nvCxnSpPr>
            <p:cNvPr id="35" name="Straight Arrow Connector 34"/>
            <p:cNvCxnSpPr/>
            <p:nvPr/>
          </p:nvCxnSpPr>
          <p:spPr bwMode="auto">
            <a:xfrm flipV="1">
              <a:off x="5943600" y="3507740"/>
              <a:ext cx="0" cy="1371600"/>
            </a:xfrm>
            <a:prstGeom prst="straightConnector1">
              <a:avLst/>
            </a:prstGeom>
            <a:solidFill>
              <a:srgbClr val="FF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6596774" y="2745740"/>
            <a:ext cx="1556626" cy="2194560"/>
            <a:chOff x="6749174" y="3507740"/>
            <a:chExt cx="1556626" cy="2194560"/>
          </a:xfrm>
        </p:grpSpPr>
        <p:grpSp>
          <p:nvGrpSpPr>
            <p:cNvPr id="25" name="Group 24"/>
            <p:cNvGrpSpPr/>
            <p:nvPr/>
          </p:nvGrpSpPr>
          <p:grpSpPr>
            <a:xfrm>
              <a:off x="6749174" y="4879340"/>
              <a:ext cx="1556626" cy="822960"/>
              <a:chOff x="6629400" y="5016500"/>
              <a:chExt cx="1556626" cy="822960"/>
            </a:xfrm>
          </p:grpSpPr>
          <p:sp>
            <p:nvSpPr>
              <p:cNvPr id="15" name="Alternate Process 14"/>
              <p:cNvSpPr/>
              <p:nvPr/>
            </p:nvSpPr>
            <p:spPr bwMode="auto">
              <a:xfrm>
                <a:off x="6753225" y="5016500"/>
                <a:ext cx="1295400" cy="822960"/>
              </a:xfrm>
              <a:prstGeom prst="flowChartAlternateProcess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6629400" y="5160665"/>
                <a:ext cx="15566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0000"/>
                  </a:lnSpc>
                  <a:spcAft>
                    <a:spcPts val="400"/>
                  </a:spcAft>
                </a:pPr>
                <a:r>
                  <a:rPr lang="en-US" sz="1400" dirty="0" smtClean="0"/>
                  <a:t>Compliance Assessment</a:t>
                </a:r>
                <a:endParaRPr lang="en-US" sz="1400" dirty="0"/>
              </a:p>
            </p:txBody>
          </p:sp>
        </p:grpSp>
        <p:cxnSp>
          <p:nvCxnSpPr>
            <p:cNvPr id="36" name="Straight Arrow Connector 35"/>
            <p:cNvCxnSpPr/>
            <p:nvPr/>
          </p:nvCxnSpPr>
          <p:spPr bwMode="auto">
            <a:xfrm flipV="1">
              <a:off x="7543800" y="3507740"/>
              <a:ext cx="0" cy="1371600"/>
            </a:xfrm>
            <a:prstGeom prst="straightConnector1">
              <a:avLst/>
            </a:prstGeom>
            <a:solidFill>
              <a:srgbClr val="FF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0" name="Group 49"/>
          <p:cNvGrpSpPr/>
          <p:nvPr/>
        </p:nvGrpSpPr>
        <p:grpSpPr>
          <a:xfrm>
            <a:off x="4572000" y="2745740"/>
            <a:ext cx="1295400" cy="1216660"/>
            <a:chOff x="4495800" y="3507740"/>
            <a:chExt cx="1295400" cy="1216660"/>
          </a:xfrm>
        </p:grpSpPr>
        <p:grpSp>
          <p:nvGrpSpPr>
            <p:cNvPr id="23" name="Group 22"/>
            <p:cNvGrpSpPr/>
            <p:nvPr/>
          </p:nvGrpSpPr>
          <p:grpSpPr>
            <a:xfrm>
              <a:off x="4495800" y="3901440"/>
              <a:ext cx="1295400" cy="822960"/>
              <a:chOff x="3657600" y="4038600"/>
              <a:chExt cx="1295400" cy="822960"/>
            </a:xfrm>
          </p:grpSpPr>
          <p:sp>
            <p:nvSpPr>
              <p:cNvPr id="22" name="Alternate Process 21"/>
              <p:cNvSpPr/>
              <p:nvPr/>
            </p:nvSpPr>
            <p:spPr bwMode="auto">
              <a:xfrm>
                <a:off x="3657600" y="4038600"/>
                <a:ext cx="1295400" cy="822960"/>
              </a:xfrm>
              <a:prstGeom prst="flowChartAlternateProcess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886200" y="426720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0000"/>
                  </a:lnSpc>
                  <a:spcAft>
                    <a:spcPts val="400"/>
                  </a:spcAft>
                </a:pPr>
                <a:r>
                  <a:rPr lang="en-US" sz="1400" dirty="0" smtClean="0"/>
                  <a:t>ST&amp;E</a:t>
                </a:r>
                <a:endParaRPr lang="en-US" sz="1400" dirty="0"/>
              </a:p>
            </p:txBody>
          </p:sp>
        </p:grpSp>
        <p:cxnSp>
          <p:nvCxnSpPr>
            <p:cNvPr id="37" name="Straight Arrow Connector 36"/>
            <p:cNvCxnSpPr/>
            <p:nvPr/>
          </p:nvCxnSpPr>
          <p:spPr bwMode="auto">
            <a:xfrm flipV="1">
              <a:off x="5181600" y="3507740"/>
              <a:ext cx="0" cy="381000"/>
            </a:xfrm>
            <a:prstGeom prst="straightConnector1">
              <a:avLst/>
            </a:prstGeom>
            <a:solidFill>
              <a:srgbClr val="FF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8" name="Group 47"/>
          <p:cNvGrpSpPr/>
          <p:nvPr/>
        </p:nvGrpSpPr>
        <p:grpSpPr>
          <a:xfrm>
            <a:off x="5910974" y="2745740"/>
            <a:ext cx="1556626" cy="1216660"/>
            <a:chOff x="5987174" y="3507740"/>
            <a:chExt cx="1556626" cy="1216660"/>
          </a:xfrm>
        </p:grpSpPr>
        <p:grpSp>
          <p:nvGrpSpPr>
            <p:cNvPr id="24" name="Group 23"/>
            <p:cNvGrpSpPr/>
            <p:nvPr/>
          </p:nvGrpSpPr>
          <p:grpSpPr>
            <a:xfrm>
              <a:off x="5987174" y="3901440"/>
              <a:ext cx="1556626" cy="822960"/>
              <a:chOff x="5606174" y="4038600"/>
              <a:chExt cx="1556626" cy="822960"/>
            </a:xfrm>
          </p:grpSpPr>
          <p:sp>
            <p:nvSpPr>
              <p:cNvPr id="20" name="Alternate Process 19"/>
              <p:cNvSpPr/>
              <p:nvPr/>
            </p:nvSpPr>
            <p:spPr bwMode="auto">
              <a:xfrm>
                <a:off x="5715000" y="4038600"/>
                <a:ext cx="1295400" cy="822960"/>
              </a:xfrm>
              <a:prstGeom prst="flowChartAlternateProcess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606174" y="4201180"/>
                <a:ext cx="15566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0000"/>
                  </a:lnSpc>
                  <a:spcAft>
                    <a:spcPts val="400"/>
                  </a:spcAft>
                </a:pPr>
                <a:r>
                  <a:rPr lang="en-US" sz="1400" dirty="0" smtClean="0"/>
                  <a:t>Penetration Testing</a:t>
                </a:r>
                <a:endParaRPr lang="en-US" sz="1400" dirty="0"/>
              </a:p>
            </p:txBody>
          </p:sp>
        </p:grpSp>
        <p:cxnSp>
          <p:nvCxnSpPr>
            <p:cNvPr id="40" name="Straight Arrow Connector 39"/>
            <p:cNvCxnSpPr/>
            <p:nvPr/>
          </p:nvCxnSpPr>
          <p:spPr bwMode="auto">
            <a:xfrm flipV="1">
              <a:off x="6781800" y="3507740"/>
              <a:ext cx="0" cy="381000"/>
            </a:xfrm>
            <a:prstGeom prst="straightConnector1">
              <a:avLst/>
            </a:prstGeom>
            <a:solidFill>
              <a:srgbClr val="FF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1" name="Group 50"/>
          <p:cNvGrpSpPr/>
          <p:nvPr/>
        </p:nvGrpSpPr>
        <p:grpSpPr>
          <a:xfrm>
            <a:off x="3810000" y="2743200"/>
            <a:ext cx="1295400" cy="2207260"/>
            <a:chOff x="5257800" y="3507740"/>
            <a:chExt cx="1295400" cy="2207260"/>
          </a:xfrm>
        </p:grpSpPr>
        <p:grpSp>
          <p:nvGrpSpPr>
            <p:cNvPr id="52" name="Group 51"/>
            <p:cNvGrpSpPr/>
            <p:nvPr/>
          </p:nvGrpSpPr>
          <p:grpSpPr>
            <a:xfrm>
              <a:off x="5257800" y="4892040"/>
              <a:ext cx="1295400" cy="822960"/>
              <a:chOff x="4615574" y="5029200"/>
              <a:chExt cx="1295400" cy="822960"/>
            </a:xfrm>
          </p:grpSpPr>
          <p:sp>
            <p:nvSpPr>
              <p:cNvPr id="54" name="Alternate Process 53"/>
              <p:cNvSpPr/>
              <p:nvPr/>
            </p:nvSpPr>
            <p:spPr bwMode="auto">
              <a:xfrm>
                <a:off x="4615574" y="5029200"/>
                <a:ext cx="1295400" cy="822960"/>
              </a:xfrm>
              <a:prstGeom prst="flowChartAlternateProcess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4815599" y="5147330"/>
                <a:ext cx="990600" cy="52322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0000"/>
                  </a:lnSpc>
                  <a:spcAft>
                    <a:spcPts val="400"/>
                  </a:spcAft>
                </a:pPr>
                <a:r>
                  <a:rPr lang="en-US" sz="1400" dirty="0" smtClean="0"/>
                  <a:t>Code Review</a:t>
                </a:r>
                <a:endParaRPr lang="en-US" sz="1400" dirty="0"/>
              </a:p>
            </p:txBody>
          </p:sp>
        </p:grpSp>
        <p:cxnSp>
          <p:nvCxnSpPr>
            <p:cNvPr id="53" name="Straight Arrow Connector 52"/>
            <p:cNvCxnSpPr/>
            <p:nvPr/>
          </p:nvCxnSpPr>
          <p:spPr bwMode="auto">
            <a:xfrm flipV="1">
              <a:off x="5943600" y="3507740"/>
              <a:ext cx="0" cy="1371600"/>
            </a:xfrm>
            <a:prstGeom prst="straightConnector1">
              <a:avLst/>
            </a:prstGeom>
            <a:solidFill>
              <a:srgbClr val="FF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6" name="Group 55"/>
          <p:cNvGrpSpPr/>
          <p:nvPr/>
        </p:nvGrpSpPr>
        <p:grpSpPr>
          <a:xfrm>
            <a:off x="3124200" y="2743200"/>
            <a:ext cx="1295400" cy="1216660"/>
            <a:chOff x="4495800" y="3507740"/>
            <a:chExt cx="1295400" cy="1216660"/>
          </a:xfrm>
        </p:grpSpPr>
        <p:grpSp>
          <p:nvGrpSpPr>
            <p:cNvPr id="57" name="Group 56"/>
            <p:cNvGrpSpPr/>
            <p:nvPr/>
          </p:nvGrpSpPr>
          <p:grpSpPr>
            <a:xfrm>
              <a:off x="4495800" y="3901440"/>
              <a:ext cx="1295400" cy="822960"/>
              <a:chOff x="3657600" y="4038600"/>
              <a:chExt cx="1295400" cy="822960"/>
            </a:xfrm>
          </p:grpSpPr>
          <p:sp>
            <p:nvSpPr>
              <p:cNvPr id="59" name="Alternate Process 58"/>
              <p:cNvSpPr/>
              <p:nvPr/>
            </p:nvSpPr>
            <p:spPr bwMode="auto">
              <a:xfrm>
                <a:off x="3657600" y="4038600"/>
                <a:ext cx="1295400" cy="822960"/>
              </a:xfrm>
              <a:prstGeom prst="flowChartAlternateProcess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3886200" y="4178300"/>
                <a:ext cx="838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0000"/>
                  </a:lnSpc>
                  <a:spcAft>
                    <a:spcPts val="400"/>
                  </a:spcAft>
                </a:pPr>
                <a:r>
                  <a:rPr lang="en-US" sz="1400" dirty="0" smtClean="0"/>
                  <a:t>Secure Coding</a:t>
                </a:r>
                <a:endParaRPr lang="en-US" sz="1400" dirty="0"/>
              </a:p>
            </p:txBody>
          </p:sp>
        </p:grpSp>
        <p:cxnSp>
          <p:nvCxnSpPr>
            <p:cNvPr id="58" name="Straight Arrow Connector 57"/>
            <p:cNvCxnSpPr/>
            <p:nvPr/>
          </p:nvCxnSpPr>
          <p:spPr bwMode="auto">
            <a:xfrm flipV="1">
              <a:off x="5181600" y="3507740"/>
              <a:ext cx="0" cy="381000"/>
            </a:xfrm>
            <a:prstGeom prst="straightConnector1">
              <a:avLst/>
            </a:prstGeom>
            <a:solidFill>
              <a:srgbClr val="FF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834524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Vulnerability Assessment Methodology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 disciplined process, not a game</a:t>
            </a:r>
          </a:p>
          <a:p>
            <a:r>
              <a:rPr lang="en-US" altLang="en-US" dirty="0" smtClean="0"/>
              <a:t>A predictable, repeatable process</a:t>
            </a:r>
          </a:p>
          <a:p>
            <a:pPr eaLnBrk="1" hangingPunct="1">
              <a:buFont typeface="Arial" charset="0"/>
              <a:buChar char="■"/>
            </a:pPr>
            <a:endParaRPr lang="en-US" dirty="0" smtClean="0">
              <a:latin typeface="Arial" charset="0"/>
            </a:endParaRP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Methodology</a:t>
            </a:r>
          </a:p>
          <a:p>
            <a:pPr lvl="1"/>
            <a:r>
              <a:rPr lang="en-US" dirty="0" smtClean="0">
                <a:latin typeface="Arial" charset="0"/>
              </a:rPr>
              <a:t>Phase 1 – Planning</a:t>
            </a:r>
          </a:p>
          <a:p>
            <a:pPr lvl="1"/>
            <a:r>
              <a:rPr lang="en-US" dirty="0" smtClean="0">
                <a:latin typeface="Arial" charset="0"/>
              </a:rPr>
              <a:t>Phase 2 – Information Collection</a:t>
            </a:r>
          </a:p>
          <a:p>
            <a:pPr lvl="1"/>
            <a:r>
              <a:rPr lang="en-US" dirty="0" smtClean="0">
                <a:latin typeface="Arial" charset="0"/>
              </a:rPr>
              <a:t>Phase 3 – Enumeration</a:t>
            </a:r>
          </a:p>
          <a:p>
            <a:pPr lvl="1"/>
            <a:r>
              <a:rPr lang="en-US" dirty="0" smtClean="0">
                <a:latin typeface="Arial" charset="0"/>
              </a:rPr>
              <a:t>Phase 4 – Testing and Evaluation</a:t>
            </a:r>
          </a:p>
          <a:p>
            <a:pPr lvl="1"/>
            <a:r>
              <a:rPr lang="en-US" dirty="0" smtClean="0">
                <a:latin typeface="Arial" charset="0"/>
              </a:rPr>
              <a:t>Phase 5 – Reporting 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Phase 1 –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eaLnBrk="1" hangingPunct="1">
              <a:buFont typeface="Monotype Sorts" pitchFamily="2" charset="2"/>
              <a:buNone/>
              <a:defRPr/>
            </a:pPr>
            <a:r>
              <a:rPr lang="en-US" dirty="0" smtClean="0"/>
              <a:t>Defines the goals and activities of the assessment, and requires coordination of all involved parties</a:t>
            </a:r>
          </a:p>
          <a:p>
            <a:pPr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 Security Policy Review</a:t>
            </a:r>
          </a:p>
          <a:p>
            <a:pPr indent="0" eaLnBrk="1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dirty="0"/>
              <a:t> </a:t>
            </a:r>
            <a:r>
              <a:rPr lang="en-US" dirty="0" smtClean="0"/>
              <a:t>Security Requirements Review</a:t>
            </a:r>
          </a:p>
          <a:p>
            <a:pPr indent="0" eaLnBrk="1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dirty="0" smtClean="0"/>
              <a:t> Threat Assessments</a:t>
            </a:r>
          </a:p>
          <a:p>
            <a:pPr indent="0" eaLnBrk="1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dirty="0" smtClean="0"/>
              <a:t> Premise and Scenario</a:t>
            </a:r>
          </a:p>
          <a:p>
            <a:pPr indent="0" eaLnBrk="1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dirty="0" smtClean="0"/>
              <a:t> Goals and Timelines</a:t>
            </a:r>
          </a:p>
          <a:p>
            <a:pPr indent="0" eaLnBrk="1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dirty="0" smtClean="0"/>
              <a:t> Rules of Engagement</a:t>
            </a:r>
          </a:p>
          <a:p>
            <a:pPr indent="0" eaLnBrk="1" hangingPunct="1">
              <a:lnSpc>
                <a:spcPct val="100000"/>
              </a:lnSpc>
              <a:defRPr/>
            </a:pPr>
            <a:r>
              <a:rPr lang="en-US" dirty="0" smtClean="0"/>
              <a:t> System and Network Review for Scope</a:t>
            </a:r>
            <a:r>
              <a:rPr lang="en-US" dirty="0"/>
              <a:t> </a:t>
            </a:r>
            <a:r>
              <a:rPr lang="en-US" dirty="0" smtClean="0"/>
              <a:t>and Resources</a:t>
            </a:r>
          </a:p>
          <a:p>
            <a:pPr indent="0" eaLnBrk="1" hangingPunct="1">
              <a:spcBef>
                <a:spcPts val="8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May include one or more meetings with security personnel, functional business owners, system owners, developers, operators, etc.</a:t>
            </a:r>
          </a:p>
          <a:p>
            <a:pPr indent="0" eaLnBrk="1" hangingPunct="1">
              <a:buFont typeface="Monotype Sorts" pitchFamily="2" charset="2"/>
              <a:buNone/>
              <a:defRPr/>
            </a:pPr>
            <a:r>
              <a:rPr lang="en-US" dirty="0" smtClean="0"/>
              <a:t>It is just as important to communicate requirements for systems information</a:t>
            </a:r>
          </a:p>
          <a:p>
            <a:pPr eaLnBrk="1" hangingPunct="1">
              <a:buFont typeface="Monotype Sorts" pitchFamily="2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Phase 2 – Information Collection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eaLnBrk="1" hangingPunct="1">
              <a:buFont typeface="Monotype Sorts" pitchFamily="2" charset="2"/>
              <a:buNone/>
            </a:pPr>
            <a:r>
              <a:rPr lang="en-US" dirty="0" smtClean="0">
                <a:latin typeface="Arial" charset="0"/>
              </a:rPr>
              <a:t>Before any meaningful assessment can be conducted, thorough research must be performed against the target</a:t>
            </a:r>
          </a:p>
          <a:p>
            <a:pPr indent="0" eaLnBrk="1" hangingPunct="1">
              <a:buFont typeface="Monotype Sorts" pitchFamily="2" charset="2"/>
              <a:buNone/>
            </a:pPr>
            <a:r>
              <a:rPr lang="en-US" dirty="0" smtClean="0">
                <a:latin typeface="Arial" charset="0"/>
              </a:rPr>
              <a:t>Data gathered is analyzed as the assessment proceeds and when the assessment is complete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Information Gathering &amp; Reconnaissance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Information Analysis 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Exploit Research</a:t>
            </a:r>
          </a:p>
          <a:p>
            <a:pPr indent="0" eaLnBrk="1" hangingPunct="1">
              <a:lnSpc>
                <a:spcPct val="100000"/>
              </a:lnSpc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Request Additional Information</a:t>
            </a:r>
          </a:p>
          <a:p>
            <a:pPr indent="0" eaLnBrk="1" hangingPunct="1">
              <a:spcBef>
                <a:spcPts val="800"/>
              </a:spcBef>
              <a:buFont typeface="Monotype Sorts" pitchFamily="2" charset="2"/>
              <a:buNone/>
            </a:pPr>
            <a:r>
              <a:rPr lang="en-US" dirty="0" smtClean="0">
                <a:latin typeface="Arial" charset="0"/>
              </a:rPr>
              <a:t>Phase may be revisited as necessary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Phase 3 – Enumeration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eaLnBrk="1" hangingPunct="1">
              <a:buFont typeface="Monotype Sorts" pitchFamily="2" charset="2"/>
              <a:buNone/>
            </a:pPr>
            <a:r>
              <a:rPr lang="en-US" dirty="0" smtClean="0">
                <a:latin typeface="Arial" charset="0"/>
              </a:rPr>
              <a:t>Activities provide specific information about targets of the assessment</a:t>
            </a:r>
          </a:p>
          <a:p>
            <a:pPr indent="0" eaLnBrk="1" hangingPunct="1">
              <a:buFont typeface="Monotype Sorts" pitchFamily="2" charset="2"/>
              <a:buNone/>
            </a:pPr>
            <a:r>
              <a:rPr lang="en-US" dirty="0" smtClean="0">
                <a:latin typeface="Arial" charset="0"/>
              </a:rPr>
              <a:t>Depending on the scope of the activity, enumeration can be conducted at the application and/or network level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Network Discovery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Port Scanning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OS Fingerprinting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Services Probing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Vulnerability Scanning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Host-based Scripts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Manual Vulnerability Testing &amp; Verification</a:t>
            </a:r>
          </a:p>
          <a:p>
            <a:pPr indent="0" eaLnBrk="1" hangingPunct="1">
              <a:lnSpc>
                <a:spcPct val="100000"/>
              </a:lnSpc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Applications Enumerating</a:t>
            </a:r>
          </a:p>
          <a:p>
            <a:pPr indent="0" eaLnBrk="1" hangingPunct="1">
              <a:spcBef>
                <a:spcPts val="800"/>
              </a:spcBef>
              <a:buFont typeface="Monotype Sorts" pitchFamily="2" charset="2"/>
              <a:buNone/>
            </a:pPr>
            <a:r>
              <a:rPr lang="en-US" dirty="0" smtClean="0">
                <a:latin typeface="Arial" charset="0"/>
              </a:rPr>
              <a:t>This information is often collected using software tools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Phase 4 – Testing and Analysis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eaLnBrk="1" hangingPunct="1">
              <a:buFont typeface="Monotype Sorts" pitchFamily="2" charset="2"/>
              <a:buNone/>
            </a:pPr>
            <a:r>
              <a:rPr lang="en-US" dirty="0" smtClean="0">
                <a:latin typeface="Arial" charset="0"/>
              </a:rPr>
              <a:t>Activities typically involve both automated testing of security vulnerabilities via software tools and evaluation of particular aspects of the organization’s security policies and practices by assessment team members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Applications Testing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DBMS Testing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Web Server &amp; System Review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Firewall &amp; IDS Testing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Other Network Component Configuration Review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Network Services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Anti-Virus Software and Patch Distribution</a:t>
            </a:r>
          </a:p>
          <a:p>
            <a:pPr indent="0" eaLnBrk="1" hangingPunct="1">
              <a:lnSpc>
                <a:spcPct val="100000"/>
              </a:lnSpc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Results and Script Output Analysis</a:t>
            </a:r>
          </a:p>
          <a:p>
            <a:pPr indent="0" eaLnBrk="1" hangingPunct="1">
              <a:spcBef>
                <a:spcPts val="800"/>
              </a:spcBef>
              <a:buFont typeface="Monotype Sorts" pitchFamily="2" charset="2"/>
              <a:buNone/>
            </a:pPr>
            <a:r>
              <a:rPr lang="en-US" dirty="0">
                <a:latin typeface="Arial" charset="0"/>
              </a:rPr>
              <a:t>G</a:t>
            </a:r>
            <a:r>
              <a:rPr lang="en-US" dirty="0" smtClean="0">
                <a:latin typeface="Arial" charset="0"/>
              </a:rPr>
              <a:t>oal is to apply experience and insight to identify security vulnerabilities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Phase 5 – Reporting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eaLnBrk="1" hangingPunct="1">
              <a:buFont typeface="Monotype Sorts" pitchFamily="2" charset="2"/>
              <a:buNone/>
            </a:pPr>
            <a:r>
              <a:rPr lang="en-US" dirty="0" smtClean="0">
                <a:latin typeface="Arial" charset="0"/>
              </a:rPr>
              <a:t>Phase consolidates all findings into the final output</a:t>
            </a:r>
          </a:p>
          <a:p>
            <a:pPr indent="0">
              <a:buNone/>
            </a:pPr>
            <a:r>
              <a:rPr lang="en-US" dirty="0" smtClean="0">
                <a:latin typeface="Arial" charset="0"/>
              </a:rPr>
              <a:t>Output includes reports providing detailed findings, the impact of each vulnerability and actionable recommendations</a:t>
            </a:r>
          </a:p>
          <a:p>
            <a:pPr indent="0">
              <a:buNone/>
            </a:pPr>
            <a:r>
              <a:rPr lang="en-US" dirty="0" smtClean="0">
                <a:latin typeface="Arial" charset="0"/>
              </a:rPr>
              <a:t>May include summary briefings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Development of Findings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Characterization of Findings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Prioritization of Findings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Consolidation and Ordering</a:t>
            </a:r>
          </a:p>
          <a:p>
            <a:pPr indent="0" eaLnBrk="1" hangingPunct="1">
              <a:lnSpc>
                <a:spcPct val="100000"/>
              </a:lnSpc>
              <a:spcAft>
                <a:spcPct val="0"/>
              </a:spcAft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 Reports Generation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Initial estimate and feasibility</a:t>
            </a:r>
          </a:p>
          <a:p>
            <a:r>
              <a:rPr lang="en-US" altLang="en-US" dirty="0" smtClean="0"/>
              <a:t>Information gathering </a:t>
            </a:r>
          </a:p>
          <a:p>
            <a:r>
              <a:rPr lang="en-US" altLang="en-US" dirty="0" smtClean="0"/>
              <a:t>Developing </a:t>
            </a:r>
            <a:r>
              <a:rPr lang="en-US" altLang="en-US" dirty="0"/>
              <a:t>s</a:t>
            </a:r>
            <a:r>
              <a:rPr lang="en-US" altLang="en-US" dirty="0" smtClean="0"/>
              <a:t>cope and timeline</a:t>
            </a:r>
          </a:p>
          <a:p>
            <a:r>
              <a:rPr lang="en-US" altLang="en-US" dirty="0" smtClean="0"/>
              <a:t>Team development and staffing</a:t>
            </a:r>
          </a:p>
          <a:p>
            <a:r>
              <a:rPr lang="en-US" altLang="en-US" dirty="0" smtClean="0"/>
              <a:t>Rules of Engagement</a:t>
            </a:r>
          </a:p>
          <a:p>
            <a:r>
              <a:rPr lang="en-US" altLang="en-US" dirty="0" smtClean="0"/>
              <a:t>Individual preparation and analysis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Initial Estimate and Feasibility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A management function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Gather enough information to determine </a:t>
            </a:r>
          </a:p>
          <a:p>
            <a:pPr lvl="1"/>
            <a:r>
              <a:rPr lang="en-US" dirty="0" smtClean="0"/>
              <a:t>What  the system owner wants or needs</a:t>
            </a:r>
          </a:p>
          <a:p>
            <a:pPr lvl="1"/>
            <a:r>
              <a:rPr lang="en-US" dirty="0" smtClean="0"/>
              <a:t>Availability of resources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Used to create a technical proposal and cost estimate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Select a test lead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Initial staffing assignment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A cause of many problems</a:t>
            </a:r>
          </a:p>
          <a:p>
            <a:pPr>
              <a:buFont typeface="Arial" charset="0"/>
              <a:buChar char="■"/>
            </a:pPr>
            <a:endParaRPr lang="en-US" dirty="0" smtClean="0">
              <a:latin typeface="Arial" charset="0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Information Gathering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Develop a list of needed information</a:t>
            </a:r>
          </a:p>
          <a:p>
            <a:pPr lvl="1"/>
            <a:r>
              <a:rPr lang="en-US" dirty="0" smtClean="0"/>
              <a:t>Systems Security Plans</a:t>
            </a:r>
          </a:p>
          <a:p>
            <a:pPr lvl="1"/>
            <a:r>
              <a:rPr lang="en-US" dirty="0" smtClean="0"/>
              <a:t>Security Concept of Operations</a:t>
            </a:r>
          </a:p>
          <a:p>
            <a:pPr lvl="1"/>
            <a:r>
              <a:rPr lang="en-US" dirty="0" smtClean="0"/>
              <a:t>Threat Assessments</a:t>
            </a:r>
          </a:p>
          <a:p>
            <a:pPr lvl="1"/>
            <a:r>
              <a:rPr lang="en-US" dirty="0" smtClean="0"/>
              <a:t>Relevant certification and accreditation artifacts</a:t>
            </a:r>
          </a:p>
          <a:p>
            <a:pPr lvl="1"/>
            <a:r>
              <a:rPr lang="en-US" dirty="0" smtClean="0"/>
              <a:t>Inventories</a:t>
            </a:r>
          </a:p>
          <a:p>
            <a:pPr lvl="1"/>
            <a:r>
              <a:rPr lang="en-US" dirty="0" smtClean="0"/>
              <a:t>Network diagrams</a:t>
            </a:r>
          </a:p>
          <a:p>
            <a:pPr lvl="1"/>
            <a:r>
              <a:rPr lang="en-US" dirty="0" smtClean="0"/>
              <a:t>Accounts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Relevant policies and regulations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Reconnaissance</a:t>
            </a:r>
          </a:p>
          <a:p>
            <a:pPr lvl="1"/>
            <a:r>
              <a:rPr lang="en-US" dirty="0" smtClean="0"/>
              <a:t>On-site visits or interviews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Needed to develop scope</a:t>
            </a:r>
          </a:p>
          <a:p>
            <a:pPr lvl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A source of many problems and misunderstandings</a:t>
            </a:r>
          </a:p>
          <a:p>
            <a:pPr lvl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Essential to the success of the assessment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All materials </a:t>
            </a:r>
            <a:r>
              <a:rPr lang="en-US" sz="3200" dirty="0" smtClean="0">
                <a:latin typeface="Arial" charset="0"/>
                <a:ea typeface="ＭＳ Ｐゴシック" charset="0"/>
                <a:cs typeface="ＭＳ Ｐゴシック" charset="0"/>
              </a:rPr>
              <a:t>are 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licensed under a Creative Commons </a:t>
            </a:r>
            <a:r>
              <a:rPr lang="ja-JP" altLang="en-US" sz="3200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latin typeface="Arial" charset="0"/>
                <a:ea typeface="ＭＳ Ｐゴシック" charset="0"/>
                <a:cs typeface="ＭＳ Ｐゴシック" charset="0"/>
              </a:rPr>
              <a:t>Share Alike</a:t>
            </a:r>
            <a:r>
              <a:rPr lang="ja-JP" altLang="en-US" sz="3200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latin typeface="Arial" charset="0"/>
                <a:ea typeface="ＭＳ Ｐゴシック" charset="0"/>
                <a:cs typeface="ＭＳ Ｐゴシック" charset="0"/>
              </a:rPr>
              <a:t> license.</a:t>
            </a:r>
            <a:endParaRPr lang="en-US" sz="3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http://creativecommons.org/licenses/by-sa/3.0/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049463"/>
            <a:ext cx="6324600" cy="473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317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Developing Scope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A critical exercise that affects</a:t>
            </a:r>
          </a:p>
          <a:p>
            <a:pPr lvl="1"/>
            <a:r>
              <a:rPr lang="en-US" dirty="0" smtClean="0"/>
              <a:t>Team size</a:t>
            </a:r>
          </a:p>
          <a:p>
            <a:pPr lvl="1"/>
            <a:r>
              <a:rPr lang="en-US" dirty="0" smtClean="0"/>
              <a:t>Staffing</a:t>
            </a:r>
          </a:p>
          <a:p>
            <a:pPr lvl="1"/>
            <a:r>
              <a:rPr lang="en-US" dirty="0" smtClean="0"/>
              <a:t>Duration of test</a:t>
            </a:r>
          </a:p>
          <a:p>
            <a:pPr lvl="1"/>
            <a:r>
              <a:rPr lang="en-US" dirty="0" smtClean="0"/>
              <a:t>Rules of engagement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Must be developed as soon as possible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Define what needs to be assessed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Precursor </a:t>
            </a:r>
            <a:r>
              <a:rPr lang="en-US" dirty="0">
                <a:latin typeface="Arial" charset="0"/>
              </a:rPr>
              <a:t>to detailed assessment timeline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Need for system owner agreement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Eliminates confusion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Contributes to the success of the engagement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Often poorly defined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Team Development and Staffing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■"/>
            </a:pPr>
            <a:r>
              <a:rPr lang="en-US" smtClean="0">
                <a:latin typeface="Arial" charset="0"/>
              </a:rPr>
              <a:t>Based on test scope</a:t>
            </a:r>
          </a:p>
          <a:p>
            <a:pPr>
              <a:buFont typeface="Arial" charset="0"/>
              <a:buChar char="■"/>
            </a:pPr>
            <a:r>
              <a:rPr lang="en-US" smtClean="0">
                <a:latin typeface="Arial" charset="0"/>
              </a:rPr>
              <a:t>Numbers of test personnel required</a:t>
            </a:r>
          </a:p>
          <a:p>
            <a:pPr>
              <a:buFont typeface="Arial" charset="0"/>
              <a:buChar char="■"/>
            </a:pPr>
            <a:r>
              <a:rPr lang="en-US" smtClean="0">
                <a:latin typeface="Arial" charset="0"/>
              </a:rPr>
              <a:t>Skill sets needed</a:t>
            </a:r>
          </a:p>
          <a:p>
            <a:pPr>
              <a:buFont typeface="Arial" charset="0"/>
              <a:buChar char="■"/>
            </a:pPr>
            <a:r>
              <a:rPr lang="en-US" smtClean="0">
                <a:latin typeface="Arial" charset="0"/>
              </a:rPr>
              <a:t>Time required on site</a:t>
            </a:r>
          </a:p>
          <a:p>
            <a:pPr>
              <a:buFont typeface="Arial" charset="0"/>
              <a:buChar char="■"/>
            </a:pPr>
            <a:r>
              <a:rPr lang="en-US" smtClean="0">
                <a:latin typeface="Arial" charset="0"/>
              </a:rPr>
              <a:t>Limited by time, money, availability </a:t>
            </a:r>
          </a:p>
          <a:p>
            <a:pPr>
              <a:buFont typeface="Arial" charset="0"/>
              <a:buChar char="■"/>
            </a:pPr>
            <a:endParaRPr lang="en-US" smtClean="0">
              <a:latin typeface="Arial" charset="0"/>
            </a:endParaRPr>
          </a:p>
          <a:p>
            <a:pPr>
              <a:buFont typeface="Arial" charset="0"/>
              <a:buChar char="■"/>
            </a:pPr>
            <a:endParaRPr lang="en-US" smtClean="0">
              <a:latin typeface="Arial" charset="0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Rules of Engagement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Authority to test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Authorized assessment activities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Assessment limitations 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Test schedule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Test duration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Personnel involved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Location of testing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“Get Out of Jail Free Card”</a:t>
            </a:r>
          </a:p>
          <a:p>
            <a:pPr>
              <a:buFont typeface="Arial" charset="0"/>
              <a:buChar char="■"/>
            </a:pPr>
            <a:endParaRPr lang="en-US" dirty="0" smtClean="0">
              <a:latin typeface="Arial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4419600"/>
            <a:ext cx="2819400" cy="160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Individual Preparation and Analysis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Prepare for the assessment in advance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Review relevant documentation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Research vulnerabilities and known exploitations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Develop a list of additional information and documents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Practice phases of the assessment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Prepare for interviews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Analyze script outputs, if available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How much time is needed?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Back-to-back assessments hinder individual preparation 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Obstacles and Pitfalls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discuss common impediments to completing the vulnerability assessment</a:t>
            </a:r>
          </a:p>
          <a:p>
            <a:pPr lvl="1"/>
            <a:r>
              <a:rPr lang="en-US" dirty="0" smtClean="0"/>
              <a:t>Obstacles – created by the environment, system owner, or vendor</a:t>
            </a:r>
          </a:p>
          <a:p>
            <a:pPr lvl="1"/>
            <a:r>
              <a:rPr lang="en-US" dirty="0" smtClean="0"/>
              <a:t>Pitfalls – self-inflicted wounds and mistakes</a:t>
            </a:r>
          </a:p>
          <a:p>
            <a:r>
              <a:rPr lang="en-US" dirty="0" smtClean="0"/>
              <a:t>To discuss possible methods of avoiding or overcoming common obstacles and pitfalls</a:t>
            </a:r>
          </a:p>
        </p:txBody>
      </p:sp>
      <p:pic>
        <p:nvPicPr>
          <p:cNvPr id="4" name="Picture 13" descr="C:\Users\Steve\AppData\Local\Microsoft\Windows\Temporary Internet Files\Content.IE5\O4BD4Z9S\MCj007862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3886200"/>
            <a:ext cx="2715020" cy="2069503"/>
          </a:xfrm>
          <a:prstGeom prst="rect">
            <a:avLst/>
          </a:prstGeom>
          <a:noFill/>
        </p:spPr>
      </p:pic>
      <p:sp>
        <p:nvSpPr>
          <p:cNvPr id="5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Obstacles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The “Waiting Game”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“I don’t understand”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Scope is inaccurate</a:t>
            </a:r>
          </a:p>
          <a:p>
            <a:pPr lvl="1"/>
            <a:r>
              <a:rPr lang="en-US" dirty="0" smtClean="0"/>
              <a:t>More systems than previously reported</a:t>
            </a:r>
          </a:p>
          <a:p>
            <a:pPr lvl="1"/>
            <a:r>
              <a:rPr lang="en-US" dirty="0" smtClean="0"/>
              <a:t>Unanticipated technology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Inaccurate network diagrams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Documentation not available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Data not provided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Appropriate connectivity not provided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Systems administrators lying, changing data outputs, or making corrections and re-running scripts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Argumentative systems owners and administrators</a:t>
            </a: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Asked to change a finding</a:t>
            </a:r>
          </a:p>
          <a:p>
            <a:pPr>
              <a:buFont typeface="Arial" charset="0"/>
              <a:buChar char="■"/>
            </a:pPr>
            <a:r>
              <a:rPr lang="en-US" i="1" dirty="0" smtClean="0">
                <a:latin typeface="Arial" charset="0"/>
              </a:rPr>
              <a:t>Others...</a:t>
            </a:r>
          </a:p>
          <a:p>
            <a:pPr>
              <a:buFont typeface="Arial" charset="0"/>
              <a:buChar char="■"/>
            </a:pPr>
            <a:endParaRPr lang="en-US" dirty="0" smtClean="0">
              <a:latin typeface="Arial" charset="0"/>
            </a:endParaRPr>
          </a:p>
        </p:txBody>
      </p:sp>
      <p:pic>
        <p:nvPicPr>
          <p:cNvPr id="4" name="Picture 12" descr="C:\Users\Steve\AppData\Local\Microsoft\Windows\Temporary Internet Files\Content.IE5\V0UIC3EE\MCj0078627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2514600"/>
            <a:ext cx="1861917" cy="1828800"/>
          </a:xfrm>
          <a:prstGeom prst="rect">
            <a:avLst/>
          </a:prstGeom>
          <a:noFill/>
        </p:spPr>
      </p:pic>
      <p:sp>
        <p:nvSpPr>
          <p:cNvPr id="5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Pitfalls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■"/>
            </a:pPr>
            <a:r>
              <a:rPr lang="en-US" smtClean="0">
                <a:latin typeface="Arial" charset="0"/>
              </a:rPr>
              <a:t>Poorly defined scope</a:t>
            </a:r>
          </a:p>
          <a:p>
            <a:pPr>
              <a:buFont typeface="Arial" charset="0"/>
              <a:buChar char="■"/>
            </a:pPr>
            <a:r>
              <a:rPr lang="en-US" smtClean="0">
                <a:latin typeface="Arial" charset="0"/>
              </a:rPr>
              <a:t>Coming in blind</a:t>
            </a:r>
          </a:p>
          <a:p>
            <a:pPr>
              <a:buFont typeface="Arial" charset="0"/>
              <a:buChar char="■"/>
            </a:pPr>
            <a:r>
              <a:rPr lang="en-US" smtClean="0">
                <a:latin typeface="Arial" charset="0"/>
              </a:rPr>
              <a:t>Not anticipating common delays</a:t>
            </a:r>
          </a:p>
          <a:p>
            <a:pPr>
              <a:buFont typeface="Arial" charset="0"/>
              <a:buChar char="■"/>
            </a:pPr>
            <a:r>
              <a:rPr lang="en-US" smtClean="0">
                <a:latin typeface="Arial" charset="0"/>
              </a:rPr>
              <a:t>Relying too heavily on tools</a:t>
            </a:r>
          </a:p>
          <a:p>
            <a:pPr>
              <a:buFont typeface="Arial" charset="0"/>
              <a:buChar char="■"/>
            </a:pPr>
            <a:r>
              <a:rPr lang="en-US" smtClean="0">
                <a:latin typeface="Arial" charset="0"/>
              </a:rPr>
              <a:t>Relying on a checklist</a:t>
            </a:r>
          </a:p>
          <a:p>
            <a:pPr>
              <a:buFont typeface="Arial" charset="0"/>
              <a:buChar char="■"/>
            </a:pPr>
            <a:r>
              <a:rPr lang="en-US" smtClean="0">
                <a:latin typeface="Arial" charset="0"/>
              </a:rPr>
              <a:t>Relying on a script</a:t>
            </a:r>
          </a:p>
          <a:p>
            <a:pPr>
              <a:buFont typeface="Arial" charset="0"/>
              <a:buChar char="■"/>
            </a:pPr>
            <a:r>
              <a:rPr lang="en-US" smtClean="0">
                <a:latin typeface="Arial" charset="0"/>
              </a:rPr>
              <a:t>Reporting false positives</a:t>
            </a:r>
          </a:p>
          <a:p>
            <a:pPr>
              <a:buFont typeface="Arial" charset="0"/>
              <a:buChar char="■"/>
            </a:pPr>
            <a:r>
              <a:rPr lang="en-US" smtClean="0">
                <a:latin typeface="Arial" charset="0"/>
              </a:rPr>
              <a:t>Not providing the impact of a finding</a:t>
            </a:r>
          </a:p>
          <a:p>
            <a:pPr>
              <a:buFont typeface="Arial" charset="0"/>
              <a:buChar char="■"/>
            </a:pPr>
            <a:r>
              <a:rPr lang="en-US" smtClean="0">
                <a:latin typeface="Arial" charset="0"/>
              </a:rPr>
              <a:t>Inaccurately characterizing the risk</a:t>
            </a:r>
          </a:p>
          <a:p>
            <a:pPr>
              <a:buFont typeface="Arial" charset="0"/>
              <a:buChar char="■"/>
            </a:pPr>
            <a:r>
              <a:rPr lang="en-US" smtClean="0">
                <a:latin typeface="Arial" charset="0"/>
              </a:rPr>
              <a:t>No network cable, power cord, other equipment</a:t>
            </a:r>
          </a:p>
          <a:p>
            <a:pPr>
              <a:buFont typeface="Arial" charset="0"/>
              <a:buChar char="■"/>
            </a:pPr>
            <a:r>
              <a:rPr lang="en-US" smtClean="0">
                <a:latin typeface="Arial" charset="0"/>
              </a:rPr>
              <a:t>Temptation to change a finding</a:t>
            </a:r>
          </a:p>
          <a:p>
            <a:pPr>
              <a:buFont typeface="Arial" charset="0"/>
              <a:buChar char="■"/>
            </a:pPr>
            <a:r>
              <a:rPr lang="en-US" smtClean="0">
                <a:latin typeface="Arial" charset="0"/>
              </a:rPr>
              <a:t>Arguing with a systems administrator</a:t>
            </a:r>
            <a:endParaRPr lang="en-US" i="1" smtClean="0">
              <a:latin typeface="Arial" charset="0"/>
            </a:endParaRPr>
          </a:p>
          <a:p>
            <a:pPr>
              <a:buFont typeface="Arial" charset="0"/>
              <a:buChar char="■"/>
            </a:pPr>
            <a:r>
              <a:rPr lang="en-US" i="1" smtClean="0">
                <a:latin typeface="Arial" charset="0"/>
              </a:rPr>
              <a:t>Others...</a:t>
            </a:r>
          </a:p>
          <a:p>
            <a:pPr>
              <a:buFont typeface="Arial" charset="0"/>
              <a:buChar char="■"/>
            </a:pPr>
            <a:endParaRPr lang="en-US" smtClean="0">
              <a:latin typeface="Arial" charset="0"/>
            </a:endParaRPr>
          </a:p>
          <a:p>
            <a:pPr>
              <a:buFont typeface="Arial" charset="0"/>
              <a:buChar char="■"/>
            </a:pPr>
            <a:endParaRPr lang="en-US" smtClean="0">
              <a:latin typeface="Arial" charset="0"/>
            </a:endParaRPr>
          </a:p>
        </p:txBody>
      </p:sp>
      <p:pic>
        <p:nvPicPr>
          <p:cNvPr id="4" name="Picture 11" descr="C:\Users\Steve\AppData\Local\Microsoft\Windows\Temporary Internet Files\Content.IE5\0922S0ME\MCj007872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1066800"/>
            <a:ext cx="1600199" cy="1773559"/>
          </a:xfrm>
          <a:prstGeom prst="rect">
            <a:avLst/>
          </a:prstGeom>
          <a:noFill/>
        </p:spPr>
      </p:pic>
      <p:sp>
        <p:nvSpPr>
          <p:cNvPr id="5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5" name="Picture 4" descr="Question and Answer Sess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28738"/>
            <a:ext cx="6400800" cy="467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190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■"/>
            </a:pPr>
            <a:r>
              <a:rPr lang="en-US" altLang="en-US" dirty="0" smtClean="0">
                <a:latin typeface="Arial" charset="0"/>
              </a:rPr>
              <a:t>Terminology</a:t>
            </a:r>
          </a:p>
          <a:p>
            <a:pPr>
              <a:buFont typeface="Arial" charset="0"/>
              <a:buChar char="■"/>
            </a:pPr>
            <a:endParaRPr lang="en-US" altLang="en-US" dirty="0" smtClean="0">
              <a:latin typeface="Arial" charset="0"/>
            </a:endParaRPr>
          </a:p>
          <a:p>
            <a:pPr>
              <a:buFont typeface="Arial" charset="0"/>
              <a:buChar char="■"/>
            </a:pPr>
            <a:r>
              <a:rPr lang="en-US" altLang="en-US" dirty="0" smtClean="0">
                <a:latin typeface="Arial" charset="0"/>
              </a:rPr>
              <a:t>Methodology</a:t>
            </a:r>
          </a:p>
          <a:p>
            <a:pPr>
              <a:buFont typeface="Arial" charset="0"/>
              <a:buChar char="■"/>
            </a:pPr>
            <a:endParaRPr lang="en-US" altLang="en-US" dirty="0" smtClean="0">
              <a:latin typeface="Arial" charset="0"/>
            </a:endParaRP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Preparations</a:t>
            </a:r>
          </a:p>
          <a:p>
            <a:pPr>
              <a:buFont typeface="Arial" charset="0"/>
              <a:buChar char="■"/>
            </a:pPr>
            <a:endParaRPr lang="en-US" dirty="0" smtClean="0">
              <a:latin typeface="Arial" charset="0"/>
            </a:endParaRPr>
          </a:p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Obstacles and Pitfalls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Terminology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constant source of confusion</a:t>
            </a:r>
          </a:p>
          <a:p>
            <a:r>
              <a:rPr lang="en-US" dirty="0" smtClean="0"/>
              <a:t>The need to use commonly understood terms</a:t>
            </a:r>
          </a:p>
          <a:p>
            <a:r>
              <a:rPr lang="en-US" dirty="0" smtClean="0"/>
              <a:t>What does the system owner want to accomplish?</a:t>
            </a:r>
          </a:p>
          <a:p>
            <a:pPr eaLnBrk="1" hangingPunct="1">
              <a:buFont typeface="Arial" charset="0"/>
              <a:buNone/>
            </a:pPr>
            <a:endParaRPr lang="en-US" dirty="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dirty="0" smtClean="0">
                <a:latin typeface="Arial" charset="0"/>
              </a:rPr>
              <a:t>Let’s attempt to clarify what each of these are:</a:t>
            </a:r>
          </a:p>
          <a:p>
            <a:pPr eaLnBrk="1" hangingPunct="1">
              <a:buFont typeface="Arial" charset="0"/>
              <a:buChar char="■"/>
            </a:pPr>
            <a:endParaRPr lang="en-US" dirty="0" smtClean="0">
              <a:latin typeface="Arial" charset="0"/>
            </a:endParaRP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Vulnerability Assessment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Security Test and Evaluation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Penetration Testing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Compliance Assessment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28613501"/>
              </p:ext>
            </p:extLst>
          </p:nvPr>
        </p:nvGraphicFramePr>
        <p:xfrm>
          <a:off x="349250" y="2222500"/>
          <a:ext cx="8337550" cy="524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Threat – any </a:t>
            </a:r>
            <a:r>
              <a:rPr lang="en-US" dirty="0">
                <a:solidFill>
                  <a:srgbClr val="FF0000"/>
                </a:solidFill>
              </a:rPr>
              <a:t>potential danger to information or systems</a:t>
            </a:r>
          </a:p>
          <a:p>
            <a:r>
              <a:rPr lang="en-US" dirty="0" smtClean="0"/>
              <a:t>Vulnerability – </a:t>
            </a:r>
            <a:r>
              <a:rPr lang="en-US" dirty="0" smtClean="0">
                <a:solidFill>
                  <a:srgbClr val="FF0000"/>
                </a:solidFill>
              </a:rPr>
              <a:t>software, hardware, procedural, or human weakness </a:t>
            </a:r>
            <a:r>
              <a:rPr lang="en-US" dirty="0" smtClean="0"/>
              <a:t>that may provide an attacker unauthorized access to resources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Risk – </a:t>
            </a:r>
            <a:r>
              <a:rPr lang="en-US" dirty="0" smtClean="0">
                <a:solidFill>
                  <a:srgbClr val="FF0000"/>
                </a:solidFill>
              </a:rPr>
              <a:t>likelihood</a:t>
            </a:r>
            <a:r>
              <a:rPr lang="en-US" dirty="0" smtClean="0">
                <a:solidFill>
                  <a:srgbClr val="000000"/>
                </a:solidFill>
              </a:rPr>
              <a:t> of a </a:t>
            </a:r>
            <a:r>
              <a:rPr lang="en-US" dirty="0" smtClean="0">
                <a:solidFill>
                  <a:srgbClr val="FF0000"/>
                </a:solidFill>
              </a:rPr>
              <a:t>threat</a:t>
            </a:r>
            <a:r>
              <a:rPr lang="en-US" dirty="0" smtClean="0">
                <a:solidFill>
                  <a:srgbClr val="000000"/>
                </a:solidFill>
              </a:rPr>
              <a:t> agent </a:t>
            </a:r>
            <a:r>
              <a:rPr lang="en-US" dirty="0" smtClean="0">
                <a:solidFill>
                  <a:srgbClr val="FF0000"/>
                </a:solidFill>
              </a:rPr>
              <a:t>taking advantage </a:t>
            </a:r>
            <a:r>
              <a:rPr lang="en-US" dirty="0" smtClean="0">
                <a:solidFill>
                  <a:srgbClr val="000000"/>
                </a:solidFill>
              </a:rPr>
              <a:t>of a </a:t>
            </a:r>
            <a:r>
              <a:rPr lang="en-US" dirty="0" smtClean="0">
                <a:solidFill>
                  <a:srgbClr val="FF0000"/>
                </a:solidFill>
              </a:rPr>
              <a:t>vulnerability</a:t>
            </a:r>
            <a:r>
              <a:rPr lang="en-US" dirty="0" smtClean="0">
                <a:solidFill>
                  <a:srgbClr val="000000"/>
                </a:solidFill>
              </a:rPr>
              <a:t> and the resulting business impact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We Get Started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3429000"/>
            <a:ext cx="1219200" cy="726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Gives rise to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86200" y="3632933"/>
            <a:ext cx="1219200" cy="405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Exploits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3657600"/>
            <a:ext cx="1219200" cy="405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Leads 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040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Vulnerability Assessment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Focused assessments on the adequacy and implementation of technical, operational, and management security controls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Based on an assessment methodology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Strives to identify all vulnerabilities present in the system and its components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Contributes to risk management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Full knowledge and assistance of systems administrators  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No harm to systems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Security Test and Evaluation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Linked to Authorization to Operate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Set of specific tests designed to evaluate the security requirements of the system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Based on Security Requirements Traceability Matrix (SRTM) 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Governed by a formalized test plan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Full knowledge and assistance of systems administrators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No harm to system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Penetration Testing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Most often misused term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A number of different meanings</a:t>
            </a:r>
          </a:p>
          <a:p>
            <a:pPr lvl="1" eaLnBrk="1" hangingPunct="1"/>
            <a:r>
              <a:rPr lang="en-US" dirty="0" smtClean="0"/>
              <a:t>Product-focused vulnerability assessment</a:t>
            </a:r>
          </a:p>
          <a:p>
            <a:pPr lvl="1" eaLnBrk="1" hangingPunct="1"/>
            <a:r>
              <a:rPr lang="en-US" dirty="0" smtClean="0"/>
              <a:t>Role-based assessment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Potential Goals</a:t>
            </a:r>
          </a:p>
          <a:p>
            <a:pPr lvl="1" eaLnBrk="1" hangingPunct="1"/>
            <a:r>
              <a:rPr lang="en-US" dirty="0" smtClean="0"/>
              <a:t>Develop network defenders</a:t>
            </a:r>
          </a:p>
          <a:p>
            <a:pPr lvl="1" eaLnBrk="1" hangingPunct="1"/>
            <a:r>
              <a:rPr lang="en-US" dirty="0" smtClean="0"/>
              <a:t>Develop an understanding of the inherent weaknesses of a technology </a:t>
            </a:r>
          </a:p>
          <a:p>
            <a:pPr lvl="1" eaLnBrk="1" hangingPunct="1"/>
            <a:r>
              <a:rPr lang="en-US" dirty="0" smtClean="0"/>
              <a:t>Develop a risk profile based on an individual or group</a:t>
            </a:r>
          </a:p>
          <a:p>
            <a:pPr lvl="1" eaLnBrk="1" hangingPunct="1"/>
            <a:r>
              <a:rPr lang="en-US" dirty="0" smtClean="0"/>
              <a:t>Warm fuzzy feeling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Limited or no knowledge of systems administrators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May harm systems and components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Clean up may be necessary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Compliance Assessment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An evaluation designed to determine the system’s compliance with a body of regulation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Based on: </a:t>
            </a:r>
          </a:p>
          <a:p>
            <a:pPr lvl="1" eaLnBrk="1" hangingPunct="1"/>
            <a:r>
              <a:rPr lang="en-US" dirty="0" smtClean="0">
                <a:latin typeface="Arial" charset="0"/>
              </a:rPr>
              <a:t>IT Policy</a:t>
            </a:r>
          </a:p>
          <a:p>
            <a:pPr lvl="1" eaLnBrk="1" hangingPunct="1"/>
            <a:r>
              <a:rPr lang="en-US" dirty="0" smtClean="0">
                <a:latin typeface="Arial" charset="0"/>
              </a:rPr>
              <a:t>Security Policy</a:t>
            </a:r>
          </a:p>
          <a:p>
            <a:pPr lvl="1" eaLnBrk="1" hangingPunct="1"/>
            <a:r>
              <a:rPr lang="en-US" dirty="0" smtClean="0">
                <a:latin typeface="Arial" charset="0"/>
              </a:rPr>
              <a:t>Security Technical Implementation Guides (STIGs)</a:t>
            </a:r>
          </a:p>
          <a:p>
            <a:pPr lvl="1" eaLnBrk="1" hangingPunct="1"/>
            <a:r>
              <a:rPr lang="en-US" dirty="0" smtClean="0">
                <a:latin typeface="Arial" charset="0"/>
              </a:rPr>
              <a:t>Security Catalogs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Internal Control Reviews (OMB Circular A-123)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Compliance can be determined by multiple methods</a:t>
            </a:r>
          </a:p>
          <a:p>
            <a:pPr lvl="1" eaLnBrk="1" hangingPunct="1"/>
            <a:r>
              <a:rPr lang="en-US" dirty="0" smtClean="0"/>
              <a:t>Hands-on testing</a:t>
            </a:r>
          </a:p>
          <a:p>
            <a:pPr lvl="1" eaLnBrk="1" hangingPunct="1"/>
            <a:r>
              <a:rPr lang="en-US" dirty="0" smtClean="0"/>
              <a:t>Interview key personal</a:t>
            </a:r>
          </a:p>
          <a:p>
            <a:pPr lvl="1" eaLnBrk="1" hangingPunct="1"/>
            <a:r>
              <a:rPr lang="en-US" dirty="0" smtClean="0"/>
              <a:t>Examination of relevant artifacts</a:t>
            </a:r>
          </a:p>
          <a:p>
            <a:pPr eaLnBrk="1" hangingPunct="1">
              <a:buFont typeface="Arial" charset="0"/>
              <a:buChar char="■"/>
            </a:pPr>
            <a:endParaRPr lang="en-US" dirty="0" smtClean="0">
              <a:latin typeface="Arial" charset="0"/>
            </a:endParaRPr>
          </a:p>
          <a:p>
            <a:pPr eaLnBrk="1" hangingPunct="1">
              <a:buFont typeface="Arial" charset="0"/>
              <a:buChar char="■"/>
            </a:pPr>
            <a:endParaRPr lang="en-US" dirty="0" smtClean="0">
              <a:latin typeface="Arial" charset="0"/>
            </a:endParaRPr>
          </a:p>
          <a:p>
            <a:pPr eaLnBrk="1" hangingPunct="1">
              <a:buFont typeface="Arial" charset="0"/>
              <a:buChar char="■"/>
            </a:pPr>
            <a:endParaRPr lang="en-US" dirty="0" smtClean="0">
              <a:latin typeface="Arial" charset="0"/>
            </a:endParaRPr>
          </a:p>
          <a:p>
            <a:pPr eaLnBrk="1" hangingPunct="1">
              <a:buFont typeface="Arial" charset="0"/>
              <a:buChar char="■"/>
            </a:pPr>
            <a:endParaRPr lang="en-US" dirty="0" smtClean="0">
              <a:latin typeface="Arial" charset="0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riefing">
  <a:themeElements>
    <a:clrScheme name="">
      <a:dk1>
        <a:srgbClr val="000000"/>
      </a:dk1>
      <a:lt1>
        <a:srgbClr val="FFFFFF"/>
      </a:lt1>
      <a:dk2>
        <a:srgbClr val="003399"/>
      </a:dk2>
      <a:lt2>
        <a:srgbClr val="808080"/>
      </a:lt2>
      <a:accent1>
        <a:srgbClr val="FFCC99"/>
      </a:accent1>
      <a:accent2>
        <a:srgbClr val="FF9999"/>
      </a:accent2>
      <a:accent3>
        <a:srgbClr val="FFFFFF"/>
      </a:accent3>
      <a:accent4>
        <a:srgbClr val="000000"/>
      </a:accent4>
      <a:accent5>
        <a:srgbClr val="FFE2CA"/>
      </a:accent5>
      <a:accent6>
        <a:srgbClr val="E78A8A"/>
      </a:accent6>
      <a:hlink>
        <a:srgbClr val="0000FF"/>
      </a:hlink>
      <a:folHlink>
        <a:srgbClr val="990099"/>
      </a:folHlink>
    </a:clrScheme>
    <a:fontScheme name="CCKS-Templat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ts val="2500"/>
          </a:lnSpc>
          <a:spcBef>
            <a:spcPct val="0"/>
          </a:spcBef>
          <a:spcAft>
            <a:spcPts val="1000"/>
          </a:spcAft>
          <a:buClr>
            <a:srgbClr val="FDAA03"/>
          </a:buClr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ts val="2500"/>
          </a:lnSpc>
          <a:spcBef>
            <a:spcPct val="0"/>
          </a:spcBef>
          <a:spcAft>
            <a:spcPts val="1000"/>
          </a:spcAft>
          <a:buClr>
            <a:srgbClr val="FDAA03"/>
          </a:buClr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CKS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KS-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C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8AB9E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640A4F0362EB43B440C1B0A276729E" ma:contentTypeVersion="0" ma:contentTypeDescription="Create a new document." ma:contentTypeScope="" ma:versionID="31d70e330d91d90f1ea1b5f89448dd3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011E5F6-85AB-45EB-8FFC-042EC0C55FC2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52D0652-F5B6-417F-8844-4199DF1577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78B471-4FA0-4672-9341-5C387D4F18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mitrebriefing_2_2009</Template>
  <TotalTime>418</TotalTime>
  <Words>1258</Words>
  <Application>Microsoft Macintosh PowerPoint</Application>
  <PresentationFormat>On-screen Show (4:3)</PresentationFormat>
  <Paragraphs>277</Paragraphs>
  <Slides>27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briefing</vt:lpstr>
      <vt:lpstr>Terms, Methodology, Preparation, Obstacles, and Pitfalls</vt:lpstr>
      <vt:lpstr>All materials are licensed under a Creative Commons “Share Alike” license.</vt:lpstr>
      <vt:lpstr>Agenda</vt:lpstr>
      <vt:lpstr>Terminology</vt:lpstr>
      <vt:lpstr>Before We Get Started</vt:lpstr>
      <vt:lpstr>Vulnerability Assessment</vt:lpstr>
      <vt:lpstr>Security Test and Evaluation</vt:lpstr>
      <vt:lpstr>Penetration Testing</vt:lpstr>
      <vt:lpstr>Compliance Assessment </vt:lpstr>
      <vt:lpstr>Security in the SDLC</vt:lpstr>
      <vt:lpstr>Vulnerability Assessment Methodology</vt:lpstr>
      <vt:lpstr>Phase 1 – Planning</vt:lpstr>
      <vt:lpstr>Phase 2 – Information Collection</vt:lpstr>
      <vt:lpstr>Phase 3 – Enumeration</vt:lpstr>
      <vt:lpstr>Phase 4 – Testing and Analysis</vt:lpstr>
      <vt:lpstr>Phase 5 – Reporting</vt:lpstr>
      <vt:lpstr>Preparations</vt:lpstr>
      <vt:lpstr>Initial Estimate and Feasibility</vt:lpstr>
      <vt:lpstr>Information Gathering</vt:lpstr>
      <vt:lpstr>Developing Scope</vt:lpstr>
      <vt:lpstr>Team Development and Staffing</vt:lpstr>
      <vt:lpstr>Rules of Engagement</vt:lpstr>
      <vt:lpstr>Individual Preparation and Analysis </vt:lpstr>
      <vt:lpstr>Obstacles and Pitfalls</vt:lpstr>
      <vt:lpstr>Obstacles</vt:lpstr>
      <vt:lpstr>Pitfalls</vt:lpstr>
      <vt:lpstr>Questions</vt:lpstr>
    </vt:vector>
  </TitlesOfParts>
  <Company>The MITRE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D1S2_TSV404_Terms_Methods_Prep_Obstacles_Pitfalls_2011_v1.pptx</dc:title>
  <dc:subject>Vulnerability Assessment Terms, Methodology, and Preparation</dc:subject>
  <dc:creator>Dr. Steven Gosnell, Nathan B. Adams</dc:creator>
  <cp:lastModifiedBy>bla</cp:lastModifiedBy>
  <cp:revision>47</cp:revision>
  <dcterms:created xsi:type="dcterms:W3CDTF">2011-02-01T22:58:38Z</dcterms:created>
  <dcterms:modified xsi:type="dcterms:W3CDTF">2012-06-23T19:59:51Z</dcterms:modified>
</cp:coreProperties>
</file>