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Lst>
  <p:notesMasterIdLst>
    <p:notesMasterId r:id="rId22"/>
  </p:notesMasterIdLst>
  <p:sldIdLst>
    <p:sldId id="258" r:id="rId6"/>
    <p:sldId id="278" r:id="rId7"/>
    <p:sldId id="259"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7" r:id="rId21"/>
  </p:sldIdLst>
  <p:sldSz cx="9144000" cy="6858000" type="screen4x3"/>
  <p:notesSz cx="6858000" cy="9144000"/>
  <p:defaultTextStyle>
    <a:defPPr>
      <a:defRPr lang="en-US"/>
    </a:defPPr>
    <a:lvl1pPr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1pPr>
    <a:lvl2pPr marL="4572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2pPr>
    <a:lvl3pPr marL="9144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3pPr>
    <a:lvl4pPr marL="13716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4pPr>
    <a:lvl5pPr marL="18288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96168" autoAdjust="0"/>
  </p:normalViewPr>
  <p:slideViewPr>
    <p:cSldViewPr>
      <p:cViewPr>
        <p:scale>
          <a:sx n="100" d="100"/>
          <a:sy n="100" d="100"/>
        </p:scale>
        <p:origin x="-1312"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Aft>
                <a:spcPct val="0"/>
              </a:spcAft>
              <a:buClrTx/>
              <a:defRPr sz="1200" b="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Aft>
                <a:spcPct val="0"/>
              </a:spcAft>
              <a:buClrTx/>
              <a:defRPr sz="1200" b="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lnSpc>
                <a:spcPct val="100000"/>
              </a:lnSpc>
              <a:spcAft>
                <a:spcPct val="0"/>
              </a:spcAft>
              <a:buClrTx/>
              <a:defRPr sz="1200" b="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Aft>
                <a:spcPct val="0"/>
              </a:spcAft>
              <a:buClrTx/>
              <a:defRPr sz="1200" b="0"/>
            </a:lvl1pPr>
          </a:lstStyle>
          <a:p>
            <a:fld id="{3BB4B371-47EF-4F94-805C-A1A2AA5EDDC3}" type="slidenum">
              <a:rPr lang="en-US"/>
              <a:pPr/>
              <a:t>‹#›</a:t>
            </a:fld>
            <a:endParaRPr lang="en-US"/>
          </a:p>
        </p:txBody>
      </p:sp>
    </p:spTree>
    <p:extLst>
      <p:ext uri="{BB962C8B-B14F-4D97-AF65-F5344CB8AC3E}">
        <p14:creationId xmlns:p14="http://schemas.microsoft.com/office/powerpoint/2010/main" val="8546745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20" name="Rectangle 4"/>
          <p:cNvSpPr>
            <a:spLocks noGrp="1" noChangeArrowheads="1"/>
          </p:cNvSpPr>
          <p:nvPr>
            <p:ph type="subTitle" idx="1" hasCustomPrompt="1"/>
          </p:nvPr>
        </p:nvSpPr>
        <p:spPr>
          <a:xfrm>
            <a:off x="2255838" y="4189413"/>
            <a:ext cx="4602162" cy="763587"/>
          </a:xfrm>
        </p:spPr>
        <p:txBody>
          <a:bodyPr anchor="t" anchorCtr="0"/>
          <a:lstStyle>
            <a:lvl1pPr marL="0" indent="0">
              <a:buFont typeface="Monotype Sorts" pitchFamily="2" charset="2"/>
              <a:buNone/>
              <a:defRPr b="0">
                <a:latin typeface="+mn-lt"/>
              </a:defRPr>
            </a:lvl1pPr>
          </a:lstStyle>
          <a:p>
            <a:r>
              <a:rPr lang="en-US" altLang="en-US" dirty="0" smtClean="0"/>
              <a:t>Click to enter subtitle here</a:t>
            </a:r>
            <a:endParaRPr lang="en-US" altLang="en-US" dirty="0"/>
          </a:p>
        </p:txBody>
      </p:sp>
      <p:sp>
        <p:nvSpPr>
          <p:cNvPr id="9224" name="Rectangle 8"/>
          <p:cNvSpPr>
            <a:spLocks noGrp="1" noChangeArrowheads="1"/>
          </p:cNvSpPr>
          <p:nvPr>
            <p:ph type="ctrTitle" sz="quarter" hasCustomPrompt="1"/>
          </p:nvPr>
        </p:nvSpPr>
        <p:spPr>
          <a:xfrm>
            <a:off x="2209800" y="2286000"/>
            <a:ext cx="6477000" cy="1143000"/>
          </a:xfrm>
          <a:prstGeom prst="rect">
            <a:avLst/>
          </a:prstGeom>
        </p:spPr>
        <p:txBody>
          <a:bodyPr anchor="ctr"/>
          <a:lstStyle>
            <a:lvl1pPr>
              <a:lnSpc>
                <a:spcPts val="3800"/>
              </a:lnSpc>
              <a:defRPr sz="4000" baseline="0">
                <a:solidFill>
                  <a:srgbClr val="000099"/>
                </a:solidFill>
              </a:defRPr>
            </a:lvl1pPr>
          </a:lstStyle>
          <a:p>
            <a:r>
              <a:rPr lang="en-US" dirty="0" smtClean="0"/>
              <a:t>Title here</a:t>
            </a:r>
            <a:endParaRPr lang="en-US" dirty="0"/>
          </a:p>
        </p:txBody>
      </p:sp>
      <p:sp>
        <p:nvSpPr>
          <p:cNvPr id="4" name="Rectangle 3"/>
          <p:cNvSpPr/>
          <p:nvPr userDrawn="1"/>
        </p:nvSpPr>
        <p:spPr bwMode="auto">
          <a:xfrm>
            <a:off x="0" y="0"/>
            <a:ext cx="9144000" cy="228600"/>
          </a:xfrm>
          <a:prstGeom prst="rect">
            <a:avLst/>
          </a:prstGeom>
          <a:solidFill>
            <a:srgbClr val="FFCC99"/>
          </a:solidFill>
          <a:ln w="12700" cap="flat" cmpd="sng" algn="ctr">
            <a:noFill/>
            <a:prstDash val="solid"/>
            <a:round/>
            <a:headEnd type="none" w="med" len="med"/>
            <a:tailEnd type="none" w="med" len="med"/>
          </a:ln>
          <a:effectLst>
            <a:outerShdw blurRad="50800" dist="38100" dir="54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pic>
        <p:nvPicPr>
          <p:cNvPr id="5" name="Picture 3" descr="G020_VA_Practice.jpg"/>
          <p:cNvPicPr>
            <a:picLocks noChangeAspect="1"/>
          </p:cNvPicPr>
          <p:nvPr userDrawn="1"/>
        </p:nvPicPr>
        <p:blipFill>
          <a:blip r:embed="rId2" cstate="print"/>
          <a:srcRect/>
          <a:stretch>
            <a:fillRect/>
          </a:stretch>
        </p:blipFill>
        <p:spPr bwMode="auto">
          <a:xfrm>
            <a:off x="7607300" y="0"/>
            <a:ext cx="1536700" cy="181610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p:txBody>
          <a:bodyPr vert="eaVert"/>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432550" y="381000"/>
            <a:ext cx="1924050" cy="5799138"/>
          </a:xfrm>
          <a:prstGeom prst="rect">
            <a:avLst/>
          </a:prstGeo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hasCustomPrompt="1"/>
          </p:nvPr>
        </p:nvSpPr>
        <p:spPr>
          <a:xfrm>
            <a:off x="660400" y="381000"/>
            <a:ext cx="5619750" cy="5799138"/>
          </a:xfrm>
        </p:spPr>
        <p:txBody>
          <a:bodyPr vert="eaVert"/>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85800" y="1295400"/>
            <a:ext cx="7696200" cy="4884738"/>
          </a:xfrm>
        </p:spPr>
        <p:txBody>
          <a:body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Title 7"/>
          <p:cNvSpPr>
            <a:spLocks noGrp="1"/>
          </p:cNvSpPr>
          <p:nvPr>
            <p:ph type="title" hasCustomPrompt="1"/>
          </p:nvPr>
        </p:nvSpPr>
        <p:spPr/>
        <p:txBody>
          <a:bodyPr/>
          <a:lstStyle>
            <a:lvl1pPr>
              <a:defRPr baseline="0"/>
            </a:lvl1pPr>
          </a:lstStyle>
          <a:p>
            <a:r>
              <a:rPr lang="en-US" dirty="0" smtClean="0"/>
              <a:t>Click to enter text here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505325"/>
            <a:ext cx="7772400" cy="1362075"/>
          </a:xfrm>
          <a:prstGeom prst="rect">
            <a:avLst/>
          </a:prstGeom>
        </p:spPr>
        <p:txBody>
          <a:bodyPr anchor="t" anchorCtr="0"/>
          <a:lstStyle>
            <a:lvl1pPr algn="l">
              <a:lnSpc>
                <a:spcPts val="3400"/>
              </a:lnSpc>
              <a:defRPr sz="4000" b="1" cap="none"/>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i="1"/>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enter text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60400" y="1524000"/>
            <a:ext cx="3771900" cy="46561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584700" y="1524000"/>
            <a:ext cx="3771900" cy="46561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90" y="1535113"/>
            <a:ext cx="381149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388925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2"/>
          <p:cNvSpPr>
            <a:spLocks noGrp="1"/>
          </p:cNvSpPr>
          <p:nvPr>
            <p:ph sz="half" idx="12" hasCustomPrompt="1"/>
          </p:nvPr>
        </p:nvSpPr>
        <p:spPr>
          <a:xfrm>
            <a:off x="685800" y="2201862"/>
            <a:ext cx="3810000" cy="40465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3"/>
          <p:cNvSpPr>
            <a:spLocks noGrp="1"/>
          </p:cNvSpPr>
          <p:nvPr>
            <p:ph sz="half" idx="13" hasCustomPrompt="1"/>
          </p:nvPr>
        </p:nvSpPr>
        <p:spPr>
          <a:xfrm>
            <a:off x="4648200" y="2201862"/>
            <a:ext cx="3886200" cy="4046538"/>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3008313" cy="749300"/>
          </a:xfrm>
          <a:prstGeom prst="rect">
            <a:avLst/>
          </a:prstGeo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3575050" y="685800"/>
            <a:ext cx="5111750" cy="5440363"/>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enter text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t" anchorCtr="0"/>
          <a:lstStyle>
            <a:lvl1pPr algn="l">
              <a:defRPr sz="2000" b="1"/>
            </a:lvl1pPr>
          </a:lstStyle>
          <a:p>
            <a:r>
              <a:rPr lang="en-US" dirty="0" smtClean="0"/>
              <a:t>Click To enter text</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enter text</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ChangeArrowheads="1"/>
          </p:cNvSpPr>
          <p:nvPr>
            <p:ph type="body" idx="1"/>
          </p:nvPr>
        </p:nvSpPr>
        <p:spPr bwMode="auto">
          <a:xfrm>
            <a:off x="685800" y="1295400"/>
            <a:ext cx="7670800" cy="4884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197" name="Line 5"/>
          <p:cNvSpPr>
            <a:spLocks noChangeShapeType="1"/>
          </p:cNvSpPr>
          <p:nvPr/>
        </p:nvSpPr>
        <p:spPr bwMode="auto">
          <a:xfrm>
            <a:off x="685800" y="6400800"/>
            <a:ext cx="7696200" cy="0"/>
          </a:xfrm>
          <a:prstGeom prst="line">
            <a:avLst/>
          </a:prstGeom>
          <a:noFill/>
          <a:ln w="6350">
            <a:solidFill>
              <a:srgbClr val="FF9900"/>
            </a:solidFill>
            <a:round/>
            <a:headEnd/>
            <a:tailEnd/>
          </a:ln>
          <a:effectLst/>
        </p:spPr>
        <p:txBody>
          <a:bodyPr wrap="none" anchor="ctr"/>
          <a:lstStyle/>
          <a:p>
            <a:endParaRPr lang="en-US"/>
          </a:p>
        </p:txBody>
      </p:sp>
      <p:sp>
        <p:nvSpPr>
          <p:cNvPr id="15" name="Title Placeholder 14"/>
          <p:cNvSpPr>
            <a:spLocks noGrp="1"/>
          </p:cNvSpPr>
          <p:nvPr>
            <p:ph type="title"/>
          </p:nvPr>
        </p:nvSpPr>
        <p:spPr>
          <a:xfrm>
            <a:off x="685800" y="274638"/>
            <a:ext cx="7696200" cy="944562"/>
          </a:xfrm>
          <a:prstGeom prst="rect">
            <a:avLst/>
          </a:prstGeom>
        </p:spPr>
        <p:txBody>
          <a:bodyPr vert="horz" lIns="91440" tIns="45720" rIns="91440" bIns="45720" rtlCol="0" anchor="ctr" anchorCtr="0">
            <a:noAutofit/>
          </a:bodyPr>
          <a:lstStyle/>
          <a:p>
            <a:r>
              <a:rPr lang="en-US" dirty="0" smtClean="0"/>
              <a:t>Click to enter text here</a:t>
            </a:r>
            <a:endParaRPr lang="en-US" dirty="0"/>
          </a:p>
        </p:txBody>
      </p:sp>
      <p:sp>
        <p:nvSpPr>
          <p:cNvPr id="5" name="Slide Number Placeholder 3"/>
          <p:cNvSpPr txBox="1">
            <a:spLocks/>
          </p:cNvSpPr>
          <p:nvPr userDrawn="1"/>
        </p:nvSpPr>
        <p:spPr>
          <a:xfrm>
            <a:off x="8382000" y="6400800"/>
            <a:ext cx="533400" cy="152400"/>
          </a:xfrm>
          <a:prstGeom prst="rect">
            <a:avLst/>
          </a:prstGeom>
          <a:noFill/>
        </p:spPr>
        <p:txBody>
          <a:bodyPr/>
          <a:lstStyle>
            <a:defPPr>
              <a:defRPr lang="en-US"/>
            </a:defPPr>
            <a:lvl1pPr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1pPr>
            <a:lvl2pPr marL="4572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2pPr>
            <a:lvl3pPr marL="9144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3pPr>
            <a:lvl4pPr marL="13716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4pPr>
            <a:lvl5pPr marL="1828800" algn="ctr" rtl="0" eaLnBrk="0" fontAlgn="base" hangingPunct="0">
              <a:lnSpc>
                <a:spcPts val="2500"/>
              </a:lnSpc>
              <a:spcBef>
                <a:spcPct val="0"/>
              </a:spcBef>
              <a:spcAft>
                <a:spcPts val="1000"/>
              </a:spcAft>
              <a:buClr>
                <a:srgbClr val="FDAA03"/>
              </a:buClr>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a:lstStyle>
          <a:p>
            <a:fld id="{53279DDD-F701-E748-93E5-6F2BB3C5874F}" type="slidenum">
              <a:rPr lang="en-US" smtClean="0"/>
              <a:pPr/>
              <a:t>‹#›</a:t>
            </a:fld>
            <a:endParaRPr lang="en-US" dirty="0"/>
          </a:p>
        </p:txBody>
      </p:sp>
      <p:sp>
        <p:nvSpPr>
          <p:cNvPr id="6" name="Rectangle 5"/>
          <p:cNvSpPr/>
          <p:nvPr userDrawn="1"/>
        </p:nvSpPr>
        <p:spPr bwMode="auto">
          <a:xfrm>
            <a:off x="0" y="0"/>
            <a:ext cx="9144000" cy="228600"/>
          </a:xfrm>
          <a:prstGeom prst="rect">
            <a:avLst/>
          </a:prstGeom>
          <a:solidFill>
            <a:srgbClr val="FFCC99"/>
          </a:solidFill>
          <a:ln w="12700" cap="flat" cmpd="sng" algn="ctr">
            <a:noFill/>
            <a:prstDash val="solid"/>
            <a:round/>
            <a:headEnd type="none" w="med" len="med"/>
            <a:tailEnd type="none" w="med" len="med"/>
          </a:ln>
          <a:effectLst>
            <a:outerShdw blurRad="50800" dist="38100" dir="54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pic>
        <p:nvPicPr>
          <p:cNvPr id="7" name="Picture 3" descr="G020_VA_Practice.jpg"/>
          <p:cNvPicPr>
            <a:picLocks noChangeAspect="1"/>
          </p:cNvPicPr>
          <p:nvPr userDrawn="1"/>
        </p:nvPicPr>
        <p:blipFill>
          <a:blip r:embed="rId13" cstate="print"/>
          <a:srcRect/>
          <a:stretch>
            <a:fillRect/>
          </a:stretch>
        </p:blipFill>
        <p:spPr bwMode="auto">
          <a:xfrm>
            <a:off x="8370276" y="0"/>
            <a:ext cx="773723" cy="9144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eaLnBrk="1" fontAlgn="base" hangingPunct="1">
        <a:lnSpc>
          <a:spcPts val="2800"/>
        </a:lnSpc>
        <a:spcBef>
          <a:spcPct val="0"/>
        </a:spcBef>
        <a:spcAft>
          <a:spcPct val="0"/>
        </a:spcAft>
        <a:defRPr sz="2800" b="1" baseline="0">
          <a:solidFill>
            <a:srgbClr val="000099"/>
          </a:solidFill>
          <a:latin typeface="+mn-lt"/>
          <a:ea typeface="+mj-ea"/>
          <a:cs typeface="+mj-cs"/>
        </a:defRPr>
      </a:lvl1pPr>
      <a:lvl2pPr algn="l" rtl="0" eaLnBrk="1" fontAlgn="base" hangingPunct="1">
        <a:lnSpc>
          <a:spcPct val="90000"/>
        </a:lnSpc>
        <a:spcBef>
          <a:spcPct val="0"/>
        </a:spcBef>
        <a:spcAft>
          <a:spcPct val="0"/>
        </a:spcAft>
        <a:defRPr sz="3200" b="1">
          <a:solidFill>
            <a:srgbClr val="000099"/>
          </a:solidFill>
          <a:latin typeface="Times New Roman" pitchFamily="18" charset="0"/>
        </a:defRPr>
      </a:lvl2pPr>
      <a:lvl3pPr algn="l" rtl="0" eaLnBrk="1" fontAlgn="base" hangingPunct="1">
        <a:lnSpc>
          <a:spcPct val="90000"/>
        </a:lnSpc>
        <a:spcBef>
          <a:spcPct val="0"/>
        </a:spcBef>
        <a:spcAft>
          <a:spcPct val="0"/>
        </a:spcAft>
        <a:defRPr sz="3200" b="1">
          <a:solidFill>
            <a:srgbClr val="000099"/>
          </a:solidFill>
          <a:latin typeface="Times New Roman" pitchFamily="18" charset="0"/>
        </a:defRPr>
      </a:lvl3pPr>
      <a:lvl4pPr algn="l" rtl="0" eaLnBrk="1" fontAlgn="base" hangingPunct="1">
        <a:lnSpc>
          <a:spcPct val="90000"/>
        </a:lnSpc>
        <a:spcBef>
          <a:spcPct val="0"/>
        </a:spcBef>
        <a:spcAft>
          <a:spcPct val="0"/>
        </a:spcAft>
        <a:defRPr sz="3200" b="1">
          <a:solidFill>
            <a:srgbClr val="000099"/>
          </a:solidFill>
          <a:latin typeface="Times New Roman" pitchFamily="18" charset="0"/>
        </a:defRPr>
      </a:lvl4pPr>
      <a:lvl5pPr algn="l" rtl="0" eaLnBrk="1" fontAlgn="base" hangingPunct="1">
        <a:lnSpc>
          <a:spcPct val="90000"/>
        </a:lnSpc>
        <a:spcBef>
          <a:spcPct val="0"/>
        </a:spcBef>
        <a:spcAft>
          <a:spcPct val="0"/>
        </a:spcAft>
        <a:defRPr sz="3200" b="1">
          <a:solidFill>
            <a:srgbClr val="000099"/>
          </a:solidFill>
          <a:latin typeface="Times New Roman" pitchFamily="18" charset="0"/>
        </a:defRPr>
      </a:lvl5pPr>
      <a:lvl6pPr marL="457200" algn="l" rtl="0" eaLnBrk="1" fontAlgn="base" hangingPunct="1">
        <a:lnSpc>
          <a:spcPct val="90000"/>
        </a:lnSpc>
        <a:spcBef>
          <a:spcPct val="0"/>
        </a:spcBef>
        <a:spcAft>
          <a:spcPct val="0"/>
        </a:spcAft>
        <a:defRPr sz="3200" b="1">
          <a:solidFill>
            <a:srgbClr val="000099"/>
          </a:solidFill>
          <a:latin typeface="Times New Roman" pitchFamily="18" charset="0"/>
        </a:defRPr>
      </a:lvl6pPr>
      <a:lvl7pPr marL="914400" algn="l" rtl="0" eaLnBrk="1" fontAlgn="base" hangingPunct="1">
        <a:lnSpc>
          <a:spcPct val="90000"/>
        </a:lnSpc>
        <a:spcBef>
          <a:spcPct val="0"/>
        </a:spcBef>
        <a:spcAft>
          <a:spcPct val="0"/>
        </a:spcAft>
        <a:defRPr sz="3200" b="1">
          <a:solidFill>
            <a:srgbClr val="000099"/>
          </a:solidFill>
          <a:latin typeface="Times New Roman" pitchFamily="18" charset="0"/>
        </a:defRPr>
      </a:lvl7pPr>
      <a:lvl8pPr marL="1371600" algn="l" rtl="0" eaLnBrk="1" fontAlgn="base" hangingPunct="1">
        <a:lnSpc>
          <a:spcPct val="90000"/>
        </a:lnSpc>
        <a:spcBef>
          <a:spcPct val="0"/>
        </a:spcBef>
        <a:spcAft>
          <a:spcPct val="0"/>
        </a:spcAft>
        <a:defRPr sz="3200" b="1">
          <a:solidFill>
            <a:srgbClr val="000099"/>
          </a:solidFill>
          <a:latin typeface="Times New Roman" pitchFamily="18" charset="0"/>
        </a:defRPr>
      </a:lvl8pPr>
      <a:lvl9pPr marL="1828800" algn="l" rtl="0" eaLnBrk="1" fontAlgn="base" hangingPunct="1">
        <a:lnSpc>
          <a:spcPct val="90000"/>
        </a:lnSpc>
        <a:spcBef>
          <a:spcPct val="0"/>
        </a:spcBef>
        <a:spcAft>
          <a:spcPct val="0"/>
        </a:spcAft>
        <a:defRPr sz="3200" b="1">
          <a:solidFill>
            <a:srgbClr val="000099"/>
          </a:solidFill>
          <a:latin typeface="Times New Roman" pitchFamily="18" charset="0"/>
        </a:defRPr>
      </a:lvl9pPr>
    </p:titleStyle>
    <p:bodyStyle>
      <a:lvl1pPr marL="227013" indent="-227013" algn="l" rtl="0" eaLnBrk="1" fontAlgn="base" hangingPunct="1">
        <a:lnSpc>
          <a:spcPts val="2200"/>
        </a:lnSpc>
        <a:spcBef>
          <a:spcPct val="0"/>
        </a:spcBef>
        <a:spcAft>
          <a:spcPts val="800"/>
        </a:spcAft>
        <a:buClr>
          <a:srgbClr val="FDAA03"/>
        </a:buClr>
        <a:buSzPct val="100000"/>
        <a:buFont typeface="Arial" pitchFamily="34" charset="0"/>
        <a:buChar char="■"/>
        <a:defRPr sz="2000" b="1">
          <a:solidFill>
            <a:schemeClr val="tx1"/>
          </a:solidFill>
          <a:latin typeface="+mn-lt"/>
          <a:ea typeface="+mn-ea"/>
          <a:cs typeface="+mn-cs"/>
        </a:defRPr>
      </a:lvl1pPr>
      <a:lvl2pPr marL="568325" indent="-227013" algn="l" rtl="0" eaLnBrk="1" fontAlgn="base" hangingPunct="1">
        <a:lnSpc>
          <a:spcPts val="2000"/>
        </a:lnSpc>
        <a:spcBef>
          <a:spcPct val="0"/>
        </a:spcBef>
        <a:spcAft>
          <a:spcPts val="800"/>
        </a:spcAft>
        <a:buClr>
          <a:srgbClr val="FDAA03"/>
        </a:buClr>
        <a:buFont typeface="Arial" pitchFamily="34" charset="0"/>
        <a:buChar char="–"/>
        <a:defRPr b="1">
          <a:solidFill>
            <a:schemeClr val="tx1"/>
          </a:solidFill>
          <a:latin typeface="+mn-lt"/>
        </a:defRPr>
      </a:lvl2pPr>
      <a:lvl3pPr marL="909638" indent="-168275" algn="l" rtl="0" eaLnBrk="1" fontAlgn="base" hangingPunct="1">
        <a:lnSpc>
          <a:spcPts val="1800"/>
        </a:lnSpc>
        <a:spcBef>
          <a:spcPct val="0"/>
        </a:spcBef>
        <a:spcAft>
          <a:spcPts val="800"/>
        </a:spcAft>
        <a:buClr>
          <a:srgbClr val="FDAA03"/>
        </a:buClr>
        <a:buSzPct val="80000"/>
        <a:buFont typeface="Arial" pitchFamily="34" charset="0"/>
        <a:buChar char="■"/>
        <a:defRPr sz="1600" b="1">
          <a:solidFill>
            <a:schemeClr val="tx1"/>
          </a:solidFill>
          <a:latin typeface="+mn-lt"/>
        </a:defRPr>
      </a:lvl3pPr>
      <a:lvl4pPr marL="1143000" indent="-114300" algn="l" rtl="0" eaLnBrk="1" fontAlgn="base" hangingPunct="1">
        <a:lnSpc>
          <a:spcPts val="1600"/>
        </a:lnSpc>
        <a:spcBef>
          <a:spcPct val="0"/>
        </a:spcBef>
        <a:spcAft>
          <a:spcPts val="800"/>
        </a:spcAft>
        <a:buClr>
          <a:srgbClr val="FDAA03"/>
        </a:buClr>
        <a:buSzPct val="80000"/>
        <a:buFont typeface="Arial" pitchFamily="34" charset="0"/>
        <a:buChar char="●"/>
        <a:defRPr sz="1400" b="1">
          <a:solidFill>
            <a:schemeClr val="tx1"/>
          </a:solidFill>
          <a:latin typeface="+mn-lt"/>
        </a:defRPr>
      </a:lvl4pPr>
      <a:lvl5pPr marL="1371600" indent="-106363" algn="l" rtl="0" eaLnBrk="1" fontAlgn="base" hangingPunct="1">
        <a:lnSpc>
          <a:spcPts val="1400"/>
        </a:lnSpc>
        <a:spcBef>
          <a:spcPct val="0"/>
        </a:spcBef>
        <a:spcAft>
          <a:spcPts val="800"/>
        </a:spcAft>
        <a:buClr>
          <a:srgbClr val="FDAA03"/>
        </a:buClr>
        <a:buSzPct val="100000"/>
        <a:buFont typeface="Arial" pitchFamily="34" charset="0"/>
        <a:buChar char="-"/>
        <a:defRPr sz="1200" b="1">
          <a:solidFill>
            <a:schemeClr val="tx1"/>
          </a:solidFill>
          <a:latin typeface="+mn-lt"/>
        </a:defRPr>
      </a:lvl5pPr>
      <a:lvl6pPr marL="22288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6pPr>
      <a:lvl7pPr marL="26860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7pPr>
      <a:lvl8pPr marL="31432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8pPr>
      <a:lvl9pPr marL="3600450" indent="-228600" algn="l" rtl="0" eaLnBrk="1" fontAlgn="base" hangingPunct="1">
        <a:lnSpc>
          <a:spcPts val="2000"/>
        </a:lnSpc>
        <a:spcBef>
          <a:spcPct val="0"/>
        </a:spcBef>
        <a:spcAft>
          <a:spcPts val="600"/>
        </a:spcAft>
        <a:buClr>
          <a:srgbClr val="FDAA03"/>
        </a:buClr>
        <a:buSzPct val="50000"/>
        <a:buFont typeface="Monotype Sorts" pitchFamily="2" charset="2"/>
        <a:buChar char="n"/>
        <a:defRPr sz="4000" b="1">
          <a:solidFill>
            <a:schemeClr val="tx1"/>
          </a:solidFill>
          <a:latin typeface="ITC Officina Serif Book"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p:txBody>
          <a:bodyPr/>
          <a:lstStyle/>
          <a:p>
            <a:pPr eaLnBrk="1" hangingPunct="1"/>
            <a:r>
              <a:rPr lang="en-US" b="1" dirty="0" smtClean="0">
                <a:latin typeface="Arial" charset="0"/>
              </a:rPr>
              <a:t>Vulnerability Assessment Course</a:t>
            </a:r>
          </a:p>
        </p:txBody>
      </p:sp>
      <p:sp>
        <p:nvSpPr>
          <p:cNvPr id="3075" name="Rectangle 2"/>
          <p:cNvSpPr>
            <a:spLocks noGrp="1" noChangeArrowheads="1"/>
          </p:cNvSpPr>
          <p:nvPr>
            <p:ph type="ctrTitle" sz="quarter"/>
          </p:nvPr>
        </p:nvSpPr>
        <p:spPr/>
        <p:txBody>
          <a:bodyPr/>
          <a:lstStyle/>
          <a:p>
            <a:pPr eaLnBrk="1" hangingPunct="1"/>
            <a:r>
              <a:rPr lang="en-US" dirty="0" smtClean="0"/>
              <a:t>Findings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High Risk Level</a:t>
            </a:r>
          </a:p>
        </p:txBody>
      </p:sp>
      <p:sp>
        <p:nvSpPr>
          <p:cNvPr id="3" name="Content Placeholder 2"/>
          <p:cNvSpPr>
            <a:spLocks noGrp="1"/>
          </p:cNvSpPr>
          <p:nvPr>
            <p:ph idx="1"/>
          </p:nvPr>
        </p:nvSpPr>
        <p:spPr/>
        <p:txBody>
          <a:bodyPr/>
          <a:lstStyle/>
          <a:p>
            <a:pPr>
              <a:defRPr/>
            </a:pPr>
            <a:r>
              <a:rPr lang="en-US" dirty="0"/>
              <a:t>Exploitation of the technical or procedural vulnerability will cause substantial </a:t>
            </a:r>
            <a:r>
              <a:rPr lang="en-US" dirty="0" smtClean="0"/>
              <a:t>harm</a:t>
            </a:r>
            <a:endParaRPr lang="en-US" dirty="0"/>
          </a:p>
          <a:p>
            <a:pPr>
              <a:defRPr/>
            </a:pPr>
            <a:r>
              <a:rPr lang="en-US" dirty="0"/>
              <a:t>Significant political, financial, and/or legal damage is likely to result</a:t>
            </a:r>
          </a:p>
          <a:p>
            <a:pPr>
              <a:defRPr/>
            </a:pPr>
            <a:r>
              <a:rPr lang="en-US" dirty="0"/>
              <a:t>The threat exposure is high, thereby increasing the likelihood of occurrence</a:t>
            </a:r>
          </a:p>
          <a:p>
            <a:pPr>
              <a:defRPr/>
            </a:pPr>
            <a:r>
              <a:rPr lang="en-US" dirty="0"/>
              <a:t>Security controls are not effectively implemented to reduce the severity of impact if the vulnerability was </a:t>
            </a:r>
            <a:r>
              <a:rPr lang="en-US" dirty="0" smtClean="0"/>
              <a:t>exploited</a:t>
            </a:r>
          </a:p>
          <a:p>
            <a:pPr>
              <a:defRPr/>
            </a:pPr>
            <a:r>
              <a:rPr lang="en-US" dirty="0" smtClean="0">
                <a:latin typeface="Arial" charset="0"/>
              </a:rPr>
              <a:t>Vulnerabilities </a:t>
            </a:r>
            <a:r>
              <a:rPr lang="en-US" dirty="0">
                <a:latin typeface="Arial" charset="0"/>
              </a:rPr>
              <a:t>that allow an attacker immediate access into a machine, allow privileged access, or bypass a </a:t>
            </a:r>
            <a:r>
              <a:rPr lang="en-US" dirty="0" smtClean="0">
                <a:latin typeface="Arial" charset="0"/>
              </a:rPr>
              <a:t>firewall</a:t>
            </a:r>
          </a:p>
          <a:p>
            <a:pPr>
              <a:defRPr/>
            </a:pPr>
            <a:r>
              <a:rPr lang="en-US" dirty="0" smtClean="0">
                <a:latin typeface="Arial" charset="0"/>
              </a:rPr>
              <a:t>Vulnerabilities </a:t>
            </a:r>
            <a:r>
              <a:rPr lang="en-US" dirty="0">
                <a:latin typeface="Arial" charset="0"/>
              </a:rPr>
              <a:t>that provide information that has a high potential of giving access to an intruder</a:t>
            </a:r>
            <a:endParaRPr lang="en-US" dirty="0"/>
          </a:p>
          <a:p>
            <a:pPr indent="0">
              <a:buFont typeface="Monotype Sorts" pitchFamily="2" charset="2"/>
              <a:buNone/>
              <a:defRPr/>
            </a:pPr>
            <a:endParaRPr lang="en-US" dirty="0" smtClean="0"/>
          </a:p>
          <a:p>
            <a:pP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Moderate Risk Level</a:t>
            </a:r>
          </a:p>
        </p:txBody>
      </p:sp>
      <p:sp>
        <p:nvSpPr>
          <p:cNvPr id="3" name="Content Placeholder 2"/>
          <p:cNvSpPr>
            <a:spLocks noGrp="1"/>
          </p:cNvSpPr>
          <p:nvPr>
            <p:ph idx="1"/>
          </p:nvPr>
        </p:nvSpPr>
        <p:spPr/>
        <p:txBody>
          <a:bodyPr/>
          <a:lstStyle/>
          <a:p>
            <a:pPr>
              <a:defRPr/>
            </a:pPr>
            <a:r>
              <a:rPr lang="en-US" dirty="0" smtClean="0"/>
              <a:t>Exploitation of the technical or procedural vulnerability will significantly impact the confidentiality, integrity, and/or availability of the system, application, or data</a:t>
            </a:r>
          </a:p>
          <a:p>
            <a:pPr>
              <a:defRPr/>
            </a:pPr>
            <a:r>
              <a:rPr lang="en-US" dirty="0" smtClean="0"/>
              <a:t>Exploitation of the vulnerability may cause moderate financial loss or public embarrassment</a:t>
            </a:r>
          </a:p>
          <a:p>
            <a:pPr>
              <a:defRPr/>
            </a:pPr>
            <a:r>
              <a:rPr lang="en-US" dirty="0" smtClean="0"/>
              <a:t>The threat exposure is moderate-to-high, thereby increasing the likelihood of occurrence</a:t>
            </a:r>
          </a:p>
          <a:p>
            <a:pPr>
              <a:defRPr/>
            </a:pPr>
            <a:r>
              <a:rPr lang="en-US" dirty="0" smtClean="0"/>
              <a:t>Security controls are in place to contain the severity of impact if the vulnerability were exploited, such that further political, financial, or legal damage will not occur</a:t>
            </a:r>
          </a:p>
          <a:p>
            <a:pPr>
              <a:defRPr/>
            </a:pPr>
            <a:r>
              <a:rPr lang="en-US" dirty="0"/>
              <a:t>Vulnerabilities that provide information that potentially could lead to compromise</a:t>
            </a:r>
          </a:p>
          <a:p>
            <a:pPr>
              <a:defRPr/>
            </a:pPr>
            <a:r>
              <a:rPr lang="en-US" dirty="0" smtClean="0"/>
              <a:t>The </a:t>
            </a:r>
            <a:r>
              <a:rPr lang="en-US" dirty="0"/>
              <a:t>vulnerability is such that it would otherwise be considered High Risk, but the threat exposure is so limited that the likelihood of occurrence is minimal</a:t>
            </a:r>
          </a:p>
          <a:p>
            <a:pP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Low Risk Level</a:t>
            </a:r>
          </a:p>
        </p:txBody>
      </p:sp>
      <p:sp>
        <p:nvSpPr>
          <p:cNvPr id="3" name="Content Placeholder 2"/>
          <p:cNvSpPr>
            <a:spLocks noGrp="1"/>
          </p:cNvSpPr>
          <p:nvPr>
            <p:ph idx="1"/>
          </p:nvPr>
        </p:nvSpPr>
        <p:spPr/>
        <p:txBody>
          <a:bodyPr/>
          <a:lstStyle/>
          <a:p>
            <a:pPr>
              <a:defRPr/>
            </a:pPr>
            <a:r>
              <a:rPr lang="en-US" dirty="0" smtClean="0"/>
              <a:t>Exploitation of the technical or procedural vulnerability will cause minimal impact to operations</a:t>
            </a:r>
          </a:p>
          <a:p>
            <a:pPr>
              <a:defRPr/>
            </a:pPr>
            <a:r>
              <a:rPr lang="en-US" dirty="0" smtClean="0"/>
              <a:t>The Confidentiality, Integrity and Availability (CIA) of sensitive information are not at risk of compromise</a:t>
            </a:r>
          </a:p>
          <a:p>
            <a:pPr>
              <a:defRPr/>
            </a:pPr>
            <a:r>
              <a:rPr lang="en-US" dirty="0" smtClean="0"/>
              <a:t>Exploitation of the vulnerability may cause slight financial loss or public embarrassment</a:t>
            </a:r>
          </a:p>
          <a:p>
            <a:pPr>
              <a:defRPr/>
            </a:pPr>
            <a:r>
              <a:rPr lang="en-US" dirty="0" smtClean="0"/>
              <a:t>The threat exposure is moderate-to-low</a:t>
            </a:r>
          </a:p>
          <a:p>
            <a:pPr>
              <a:defRPr/>
            </a:pPr>
            <a:r>
              <a:rPr lang="en-US" dirty="0" smtClean="0"/>
              <a:t>Security controls are in place to contain the severity of impact if the vulnerability were exploited, such that further political, financial, or legal damage will not occur</a:t>
            </a:r>
          </a:p>
          <a:p>
            <a:pPr>
              <a:defRPr/>
            </a:pPr>
            <a:r>
              <a:rPr lang="en-US" dirty="0">
                <a:latin typeface="Arial" charset="0"/>
              </a:rPr>
              <a:t>Vulnerabilities, when resolved, will prevent the possibility of degraded security</a:t>
            </a:r>
            <a:endParaRPr lang="en-US" dirty="0"/>
          </a:p>
          <a:p>
            <a:pPr>
              <a:defRPr/>
            </a:pPr>
            <a:r>
              <a:rPr lang="en-US" dirty="0" smtClean="0"/>
              <a:t>The vulnerability is such that it would otherwise be considered Moderate Risk, but the threat exposure is so limited that the likelihood of occurrence is minimal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Ease of Fix</a:t>
            </a:r>
          </a:p>
        </p:txBody>
      </p:sp>
      <p:sp>
        <p:nvSpPr>
          <p:cNvPr id="3" name="Content Placeholder 2"/>
          <p:cNvSpPr>
            <a:spLocks noGrp="1"/>
          </p:cNvSpPr>
          <p:nvPr>
            <p:ph idx="1"/>
          </p:nvPr>
        </p:nvSpPr>
        <p:spPr/>
        <p:txBody>
          <a:bodyPr/>
          <a:lstStyle/>
          <a:p>
            <a:pPr marL="0" indent="0">
              <a:buFont typeface="Monotype Sorts" pitchFamily="2" charset="2"/>
              <a:buNone/>
              <a:defRPr/>
            </a:pPr>
            <a:r>
              <a:rPr lang="en-US" dirty="0" smtClean="0"/>
              <a:t>The Ease of Fix value is an assessment of how difficult or easy it will be to complete reasonable and appropriate corrective actions required to close or reduce the impact of the vulnerability</a:t>
            </a:r>
          </a:p>
          <a:p>
            <a:pPr marL="0" indent="0">
              <a:buFont typeface="Monotype Sorts" pitchFamily="2" charset="2"/>
              <a:buNone/>
              <a:defRPr/>
            </a:pPr>
            <a:endParaRPr lang="en-US" dirty="0" smtClean="0"/>
          </a:p>
          <a:p>
            <a:pPr marL="228600" indent="-228600">
              <a:defRPr/>
            </a:pPr>
            <a:r>
              <a:rPr lang="en-US" dirty="0" smtClean="0"/>
              <a:t>Easy</a:t>
            </a:r>
          </a:p>
          <a:p>
            <a:pPr marL="228600" indent="-228600">
              <a:defRPr/>
            </a:pPr>
            <a:r>
              <a:rPr lang="en-US" dirty="0" smtClean="0"/>
              <a:t>Moderately Difficult</a:t>
            </a:r>
          </a:p>
          <a:p>
            <a:pPr marL="228600" indent="-228600">
              <a:defRPr/>
            </a:pPr>
            <a:r>
              <a:rPr lang="en-US" dirty="0" smtClean="0"/>
              <a:t>Very Difficult</a:t>
            </a:r>
          </a:p>
          <a:p>
            <a:pPr marL="228600" indent="-228600">
              <a:defRPr/>
            </a:pPr>
            <a:r>
              <a:rPr lang="en-US" dirty="0" smtClean="0"/>
              <a:t>No Known Fix</a:t>
            </a:r>
          </a:p>
          <a:p>
            <a:pPr lvl="1">
              <a:buFontTx/>
              <a:buNone/>
              <a:defRPr/>
            </a:pPr>
            <a:endParaRPr lang="en-US" dirty="0" smtClean="0"/>
          </a:p>
          <a:p>
            <a:pPr marL="0" indent="0">
              <a:buFont typeface="Monotype Sorts" pitchFamily="2" charset="2"/>
              <a:buNone/>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Estimated Work Effort</a:t>
            </a:r>
          </a:p>
        </p:txBody>
      </p:sp>
      <p:sp>
        <p:nvSpPr>
          <p:cNvPr id="3" name="Content Placeholder 2"/>
          <p:cNvSpPr>
            <a:spLocks noGrp="1"/>
          </p:cNvSpPr>
          <p:nvPr>
            <p:ph idx="1"/>
          </p:nvPr>
        </p:nvSpPr>
        <p:spPr/>
        <p:txBody>
          <a:bodyPr/>
          <a:lstStyle/>
          <a:p>
            <a:pPr marL="0" indent="0">
              <a:buFont typeface="Monotype Sorts" pitchFamily="2" charset="2"/>
              <a:buNone/>
              <a:defRPr/>
            </a:pPr>
            <a:r>
              <a:rPr lang="en-US" dirty="0" smtClean="0"/>
              <a:t>The Estimated Work Effort value is an assessment of the extent of resources required to complete reasonable and appropriate corrective actions</a:t>
            </a:r>
          </a:p>
          <a:p>
            <a:pPr marL="0" indent="0">
              <a:buFont typeface="Monotype Sorts" pitchFamily="2" charset="2"/>
              <a:buNone/>
              <a:defRPr/>
            </a:pPr>
            <a:endParaRPr lang="en-US" dirty="0" smtClean="0"/>
          </a:p>
          <a:p>
            <a:pPr marL="228600" indent="-228600">
              <a:defRPr/>
            </a:pPr>
            <a:r>
              <a:rPr lang="en-US" dirty="0" smtClean="0"/>
              <a:t>Minimal</a:t>
            </a:r>
          </a:p>
          <a:p>
            <a:pPr marL="228600" indent="-228600">
              <a:defRPr/>
            </a:pPr>
            <a:r>
              <a:rPr lang="en-US" dirty="0" smtClean="0"/>
              <a:t>Moderate</a:t>
            </a:r>
          </a:p>
          <a:p>
            <a:pPr marL="228600" indent="-228600">
              <a:defRPr/>
            </a:pPr>
            <a:r>
              <a:rPr lang="en-US" dirty="0" smtClean="0"/>
              <a:t>Substantial</a:t>
            </a:r>
          </a:p>
          <a:p>
            <a:pPr marL="228600" indent="-228600">
              <a:defRPr/>
            </a:pPr>
            <a:r>
              <a:rPr lang="en-US" dirty="0" smtClean="0"/>
              <a:t>Unknown</a:t>
            </a:r>
          </a:p>
          <a:p>
            <a:pPr marL="0" indent="0">
              <a:buFont typeface="Monotype Sorts" pitchFamily="2" charset="2"/>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Other Information</a:t>
            </a:r>
          </a:p>
        </p:txBody>
      </p:sp>
      <p:sp>
        <p:nvSpPr>
          <p:cNvPr id="15363" name="Content Placeholder 2"/>
          <p:cNvSpPr>
            <a:spLocks noGrp="1"/>
          </p:cNvSpPr>
          <p:nvPr>
            <p:ph idx="1"/>
          </p:nvPr>
        </p:nvSpPr>
        <p:spPr/>
        <p:txBody>
          <a:bodyPr/>
          <a:lstStyle/>
          <a:p>
            <a:pPr>
              <a:buFont typeface="Arial" charset="0"/>
              <a:buChar char="■"/>
            </a:pPr>
            <a:r>
              <a:rPr lang="en-US" dirty="0" smtClean="0">
                <a:latin typeface="Arial" charset="0"/>
              </a:rPr>
              <a:t>Security Reference</a:t>
            </a:r>
          </a:p>
          <a:p>
            <a:pPr>
              <a:buFont typeface="Arial" charset="0"/>
              <a:buChar char="■"/>
            </a:pPr>
            <a:r>
              <a:rPr lang="en-US" dirty="0" smtClean="0">
                <a:latin typeface="Arial" charset="0"/>
              </a:rPr>
              <a:t>Source of the finding</a:t>
            </a:r>
          </a:p>
          <a:p>
            <a:pPr>
              <a:buFont typeface="Arial" charset="0"/>
              <a:buChar char="■"/>
            </a:pPr>
            <a:r>
              <a:rPr lang="en-US" dirty="0" smtClean="0">
                <a:latin typeface="Arial" charset="0"/>
              </a:rPr>
              <a:t>Numbering scheme</a:t>
            </a:r>
          </a:p>
          <a:p>
            <a:pPr>
              <a:buFont typeface="Arial" charset="0"/>
              <a:buChar char="■"/>
            </a:pPr>
            <a:r>
              <a:rPr lang="en-US" dirty="0" smtClean="0">
                <a:latin typeface="Arial" charset="0"/>
              </a:rPr>
              <a:t>Status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pic>
        <p:nvPicPr>
          <p:cNvPr id="5" name="Picture 4" descr="Question and Answer Sess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1328738"/>
            <a:ext cx="6400800"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9773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152400"/>
            <a:ext cx="9144000" cy="1143000"/>
          </a:xfrm>
        </p:spPr>
        <p:txBody>
          <a:bodyPr/>
          <a:lstStyle/>
          <a:p>
            <a:r>
              <a:rPr lang="en-US" sz="3200" dirty="0">
                <a:latin typeface="Arial" charset="0"/>
                <a:ea typeface="ＭＳ Ｐゴシック" charset="0"/>
                <a:cs typeface="ＭＳ Ｐゴシック" charset="0"/>
              </a:rPr>
              <a:t>All materials </a:t>
            </a:r>
            <a:r>
              <a:rPr lang="en-US" sz="3200" dirty="0" smtClean="0">
                <a:latin typeface="Arial" charset="0"/>
                <a:ea typeface="ＭＳ Ｐゴシック" charset="0"/>
                <a:cs typeface="ＭＳ Ｐゴシック" charset="0"/>
              </a:rPr>
              <a:t>are </a:t>
            </a:r>
            <a:r>
              <a:rPr lang="en-US" sz="3200" dirty="0">
                <a:latin typeface="Arial" charset="0"/>
                <a:ea typeface="ＭＳ Ｐゴシック" charset="0"/>
                <a:cs typeface="ＭＳ Ｐゴシック" charset="0"/>
              </a:rPr>
              <a:t>licensed under a Creative Commons </a:t>
            </a:r>
            <a:r>
              <a:rPr lang="ja-JP" altLang="en-US" sz="3200" dirty="0">
                <a:latin typeface="Arial" charset="0"/>
                <a:ea typeface="ＭＳ Ｐゴシック" charset="0"/>
                <a:cs typeface="ＭＳ Ｐゴシック" charset="0"/>
              </a:rPr>
              <a:t>“</a:t>
            </a:r>
            <a:r>
              <a:rPr lang="en-US" altLang="ja-JP" sz="3200" dirty="0">
                <a:latin typeface="Arial" charset="0"/>
                <a:ea typeface="ＭＳ Ｐゴシック" charset="0"/>
                <a:cs typeface="ＭＳ Ｐゴシック" charset="0"/>
              </a:rPr>
              <a:t>Share Alike</a:t>
            </a:r>
            <a:r>
              <a:rPr lang="ja-JP" altLang="en-US" sz="3200" dirty="0">
                <a:latin typeface="Arial" charset="0"/>
                <a:ea typeface="ＭＳ Ｐゴシック" charset="0"/>
                <a:cs typeface="ＭＳ Ｐゴシック" charset="0"/>
              </a:rPr>
              <a:t>”</a:t>
            </a:r>
            <a:r>
              <a:rPr lang="en-US" altLang="ja-JP" sz="3200" dirty="0">
                <a:latin typeface="Arial" charset="0"/>
                <a:ea typeface="ＭＳ Ｐゴシック" charset="0"/>
                <a:cs typeface="ＭＳ Ｐゴシック" charset="0"/>
              </a:rPr>
              <a:t> license.</a:t>
            </a:r>
            <a:endParaRPr lang="en-US" sz="3200" dirty="0">
              <a:latin typeface="Arial" charset="0"/>
              <a:ea typeface="ＭＳ Ｐゴシック" charset="0"/>
              <a:cs typeface="ＭＳ Ｐゴシック" charset="0"/>
            </a:endParaRPr>
          </a:p>
        </p:txBody>
      </p:sp>
      <p:sp>
        <p:nvSpPr>
          <p:cNvPr id="16386" name="Content Placeholder 2"/>
          <p:cNvSpPr>
            <a:spLocks noGrp="1"/>
          </p:cNvSpPr>
          <p:nvPr>
            <p:ph idx="1"/>
          </p:nvPr>
        </p:nvSpPr>
        <p:spPr>
          <a:xfrm>
            <a:off x="685800" y="1371600"/>
            <a:ext cx="7772400" cy="4114800"/>
          </a:xfrm>
        </p:spPr>
        <p:txBody>
          <a:bodyPr/>
          <a:lstStyle/>
          <a:p>
            <a:r>
              <a:rPr lang="en-US" sz="2400">
                <a:latin typeface="Arial" charset="0"/>
                <a:ea typeface="ＭＳ Ｐゴシック" charset="0"/>
                <a:cs typeface="ＭＳ Ｐゴシック" charset="0"/>
              </a:rPr>
              <a:t>http://creativecommons.org/licenses/by-sa/3.0/</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049463"/>
            <a:ext cx="6324600" cy="473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31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Agenda</a:t>
            </a:r>
          </a:p>
        </p:txBody>
      </p:sp>
      <p:sp>
        <p:nvSpPr>
          <p:cNvPr id="4099" name="Content Placeholder 2"/>
          <p:cNvSpPr>
            <a:spLocks noGrp="1"/>
          </p:cNvSpPr>
          <p:nvPr>
            <p:ph idx="1"/>
          </p:nvPr>
        </p:nvSpPr>
        <p:spPr/>
        <p:txBody>
          <a:bodyPr/>
          <a:lstStyle/>
          <a:p>
            <a:pPr>
              <a:buFont typeface="Arial" charset="0"/>
              <a:buChar char="■"/>
            </a:pPr>
            <a:r>
              <a:rPr lang="en-US" dirty="0" smtClean="0">
                <a:latin typeface="Arial" charset="0"/>
              </a:rPr>
              <a:t>Developing the perfect finding</a:t>
            </a:r>
          </a:p>
          <a:p>
            <a:pPr>
              <a:buFont typeface="Arial" charset="0"/>
              <a:buChar char="■"/>
            </a:pPr>
            <a:r>
              <a:rPr lang="en-US" dirty="0" smtClean="0">
                <a:latin typeface="Arial" charset="0"/>
              </a:rPr>
              <a:t>Describing the Finding</a:t>
            </a:r>
          </a:p>
          <a:p>
            <a:pPr>
              <a:buFont typeface="Arial" charset="0"/>
              <a:buChar char="■"/>
            </a:pPr>
            <a:r>
              <a:rPr lang="en-US" dirty="0" smtClean="0">
                <a:latin typeface="Arial" charset="0"/>
              </a:rPr>
              <a:t>Describing the Impact of the Vulnerability</a:t>
            </a:r>
          </a:p>
          <a:p>
            <a:pPr>
              <a:buFont typeface="Arial" charset="0"/>
              <a:buChar char="■"/>
            </a:pPr>
            <a:r>
              <a:rPr lang="en-US" dirty="0" smtClean="0">
                <a:latin typeface="Arial" charset="0"/>
              </a:rPr>
              <a:t>Providing Actionable Recommendations</a:t>
            </a:r>
          </a:p>
          <a:p>
            <a:pPr>
              <a:buFont typeface="Arial" charset="0"/>
              <a:buChar char="■"/>
            </a:pPr>
            <a:r>
              <a:rPr lang="en-US" dirty="0" smtClean="0">
                <a:latin typeface="Arial" charset="0"/>
              </a:rPr>
              <a:t>Characterizing the Finding</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The Perfect Finding</a:t>
            </a:r>
          </a:p>
        </p:txBody>
      </p:sp>
      <p:sp>
        <p:nvSpPr>
          <p:cNvPr id="5123" name="Content Placeholder 2"/>
          <p:cNvSpPr>
            <a:spLocks noGrp="1"/>
          </p:cNvSpPr>
          <p:nvPr>
            <p:ph idx="1"/>
          </p:nvPr>
        </p:nvSpPr>
        <p:spPr/>
        <p:txBody>
          <a:bodyPr/>
          <a:lstStyle/>
          <a:p>
            <a:pPr>
              <a:buFont typeface="Arial" charset="0"/>
              <a:buChar char="■"/>
            </a:pPr>
            <a:r>
              <a:rPr lang="en-US" dirty="0" smtClean="0">
                <a:latin typeface="Arial" charset="0"/>
              </a:rPr>
              <a:t>Several different formats</a:t>
            </a:r>
          </a:p>
          <a:p>
            <a:pPr>
              <a:buFont typeface="Arial" charset="0"/>
              <a:buChar char="■"/>
            </a:pPr>
            <a:r>
              <a:rPr lang="en-US" dirty="0" smtClean="0">
                <a:latin typeface="Arial" charset="0"/>
              </a:rPr>
              <a:t>All typically provide three essential elements</a:t>
            </a:r>
          </a:p>
          <a:p>
            <a:pPr lvl="1"/>
            <a:r>
              <a:rPr lang="en-US" dirty="0" smtClean="0"/>
              <a:t>Description</a:t>
            </a:r>
          </a:p>
          <a:p>
            <a:pPr lvl="1"/>
            <a:r>
              <a:rPr lang="en-US" dirty="0" smtClean="0"/>
              <a:t>Impact</a:t>
            </a:r>
          </a:p>
          <a:p>
            <a:pPr lvl="1"/>
            <a:r>
              <a:rPr lang="en-US" dirty="0" smtClean="0"/>
              <a:t>Recommendation</a:t>
            </a:r>
          </a:p>
          <a:p>
            <a:pPr>
              <a:buFont typeface="Arial" charset="0"/>
              <a:buChar char="■"/>
            </a:pPr>
            <a:r>
              <a:rPr lang="en-US" dirty="0" smtClean="0">
                <a:latin typeface="Arial" charset="0"/>
              </a:rPr>
              <a:t>Optional characterizations</a:t>
            </a:r>
          </a:p>
          <a:p>
            <a:pPr lvl="1"/>
            <a:r>
              <a:rPr lang="en-US" dirty="0" smtClean="0"/>
              <a:t>Risk Level</a:t>
            </a:r>
          </a:p>
          <a:p>
            <a:pPr lvl="1"/>
            <a:r>
              <a:rPr lang="en-US" dirty="0" smtClean="0"/>
              <a:t>Ease of Fix</a:t>
            </a:r>
          </a:p>
          <a:p>
            <a:pPr lvl="1"/>
            <a:r>
              <a:rPr lang="en-US" dirty="0" smtClean="0"/>
              <a:t>Level of Effort</a:t>
            </a:r>
          </a:p>
          <a:p>
            <a:pPr>
              <a:buFont typeface="Arial" charset="0"/>
              <a:buChar char="■"/>
            </a:pPr>
            <a:r>
              <a:rPr lang="en-US" dirty="0" smtClean="0">
                <a:latin typeface="Arial" charset="0"/>
              </a:rPr>
              <a:t>Other Information</a:t>
            </a:r>
          </a:p>
          <a:p>
            <a:pPr>
              <a:buFont typeface="Monotype Sorts" pitchFamily="2" charset="2"/>
              <a:buNone/>
            </a:pPr>
            <a:endParaRPr lang="en-US" dirty="0" smtClean="0">
              <a:latin typeface="Arial" charset="0"/>
            </a:endParaRPr>
          </a:p>
        </p:txBody>
      </p:sp>
      <p:pic>
        <p:nvPicPr>
          <p:cNvPr id="4" name="Picture 3" descr="C:\Program Files\Microsoft Office\MEDIA\CAGCAT10\j0195812.wmf"/>
          <p:cNvPicPr>
            <a:picLocks noChangeAspect="1" noChangeArrowheads="1"/>
          </p:cNvPicPr>
          <p:nvPr/>
        </p:nvPicPr>
        <p:blipFill>
          <a:blip r:embed="rId2" cstate="print"/>
          <a:srcRect/>
          <a:stretch>
            <a:fillRect/>
          </a:stretch>
        </p:blipFill>
        <p:spPr bwMode="auto">
          <a:xfrm>
            <a:off x="6324600" y="2971800"/>
            <a:ext cx="2069266" cy="212902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Description</a:t>
            </a:r>
          </a:p>
        </p:txBody>
      </p:sp>
      <p:sp>
        <p:nvSpPr>
          <p:cNvPr id="6147" name="Content Placeholder 2"/>
          <p:cNvSpPr>
            <a:spLocks noGrp="1"/>
          </p:cNvSpPr>
          <p:nvPr>
            <p:ph idx="1"/>
          </p:nvPr>
        </p:nvSpPr>
        <p:spPr/>
        <p:txBody>
          <a:bodyPr/>
          <a:lstStyle/>
          <a:p>
            <a:pPr>
              <a:buFont typeface="Arial" charset="0"/>
              <a:buChar char="■"/>
            </a:pPr>
            <a:r>
              <a:rPr lang="en-US" dirty="0" smtClean="0">
                <a:latin typeface="Arial" charset="0"/>
              </a:rPr>
              <a:t>The observation</a:t>
            </a:r>
          </a:p>
          <a:p>
            <a:pPr>
              <a:buFont typeface="Arial" charset="0"/>
              <a:buChar char="■"/>
            </a:pPr>
            <a:r>
              <a:rPr lang="en-US" dirty="0" smtClean="0">
                <a:latin typeface="Arial" charset="0"/>
              </a:rPr>
              <a:t>Describe the vulnerability, </a:t>
            </a:r>
            <a:r>
              <a:rPr lang="en-US" dirty="0" err="1" smtClean="0">
                <a:latin typeface="Arial" charset="0"/>
              </a:rPr>
              <a:t>mis</a:t>
            </a:r>
            <a:r>
              <a:rPr lang="en-US" dirty="0" smtClean="0">
                <a:latin typeface="Arial" charset="0"/>
              </a:rPr>
              <a:t>-configuration, or compliance issue that was observed</a:t>
            </a:r>
          </a:p>
          <a:p>
            <a:pPr>
              <a:buFont typeface="Arial" charset="0"/>
              <a:buChar char="■"/>
            </a:pPr>
            <a:r>
              <a:rPr lang="en-US" dirty="0" smtClean="0">
                <a:latin typeface="Arial" charset="0"/>
              </a:rPr>
              <a:t>How was the observation made?</a:t>
            </a:r>
          </a:p>
          <a:p>
            <a:pPr lvl="1"/>
            <a:r>
              <a:rPr lang="en-US" dirty="0" smtClean="0"/>
              <a:t>Analysis of script output</a:t>
            </a:r>
          </a:p>
          <a:p>
            <a:pPr lvl="1"/>
            <a:r>
              <a:rPr lang="en-US" dirty="0" smtClean="0"/>
              <a:t>Results of automated scanning</a:t>
            </a:r>
          </a:p>
          <a:p>
            <a:pPr lvl="1"/>
            <a:r>
              <a:rPr lang="en-US" dirty="0" smtClean="0"/>
              <a:t>Manipulation of parameters</a:t>
            </a:r>
          </a:p>
          <a:p>
            <a:pPr>
              <a:buFont typeface="Arial" charset="0"/>
              <a:buChar char="■"/>
            </a:pPr>
            <a:r>
              <a:rPr lang="en-US" dirty="0" smtClean="0">
                <a:latin typeface="Arial" charset="0"/>
              </a:rPr>
              <a:t>Affected systems</a:t>
            </a:r>
          </a:p>
          <a:p>
            <a:pPr>
              <a:buFont typeface="Arial" charset="0"/>
              <a:buChar char="■"/>
            </a:pPr>
            <a:r>
              <a:rPr lang="en-US" dirty="0" smtClean="0">
                <a:latin typeface="Arial" charset="0"/>
              </a:rPr>
              <a:t>Provide enough information that the finding can be duplicated or retested</a:t>
            </a:r>
          </a:p>
          <a:p>
            <a:pPr>
              <a:buFont typeface="Monotype Sorts" pitchFamily="2" charset="2"/>
              <a:buNone/>
            </a:pPr>
            <a:endParaRPr lang="en-US" dirty="0" smtClean="0">
              <a:latin typeface="Arial" charset="0"/>
            </a:endParaRPr>
          </a:p>
          <a:p>
            <a:pPr>
              <a:buFont typeface="Monotype Sorts" pitchFamily="2" charset="2"/>
              <a:buNone/>
            </a:pPr>
            <a:endParaRPr lang="en-US" dirty="0" smtClean="0">
              <a:latin typeface="Arial" charset="0"/>
            </a:endParaRPr>
          </a:p>
        </p:txBody>
      </p:sp>
      <p:pic>
        <p:nvPicPr>
          <p:cNvPr id="4" name="Picture 3" descr="C:\Documents and Settings\sgosnell\Local Settings\Temporary Internet Files\Content.IE5\OV8YUFE6\MCj02413790000[1].wmf"/>
          <p:cNvPicPr>
            <a:picLocks noChangeAspect="1" noChangeArrowheads="1"/>
          </p:cNvPicPr>
          <p:nvPr/>
        </p:nvPicPr>
        <p:blipFill>
          <a:blip r:embed="rId2" cstate="print"/>
          <a:srcRect/>
          <a:stretch>
            <a:fillRect/>
          </a:stretch>
        </p:blipFill>
        <p:spPr bwMode="auto">
          <a:xfrm>
            <a:off x="6629400" y="4114800"/>
            <a:ext cx="1827886" cy="182057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Impact</a:t>
            </a:r>
          </a:p>
        </p:txBody>
      </p:sp>
      <p:sp>
        <p:nvSpPr>
          <p:cNvPr id="7171" name="Content Placeholder 2"/>
          <p:cNvSpPr>
            <a:spLocks noGrp="1"/>
          </p:cNvSpPr>
          <p:nvPr>
            <p:ph idx="1"/>
          </p:nvPr>
        </p:nvSpPr>
        <p:spPr/>
        <p:txBody>
          <a:bodyPr/>
          <a:lstStyle/>
          <a:p>
            <a:pPr>
              <a:buFont typeface="Arial" charset="0"/>
              <a:buChar char="■"/>
            </a:pPr>
            <a:r>
              <a:rPr lang="en-US" dirty="0" smtClean="0">
                <a:latin typeface="Arial" charset="0"/>
              </a:rPr>
              <a:t>Provide enough information to define the risk to the system or its components if the vulnerability is exploited</a:t>
            </a:r>
          </a:p>
          <a:p>
            <a:pPr>
              <a:buFont typeface="Arial" charset="0"/>
              <a:buChar char="■"/>
            </a:pPr>
            <a:r>
              <a:rPr lang="en-US" dirty="0" smtClean="0">
                <a:latin typeface="Arial" charset="0"/>
              </a:rPr>
              <a:t>Address important information security concerns</a:t>
            </a:r>
          </a:p>
          <a:p>
            <a:pPr lvl="1"/>
            <a:r>
              <a:rPr lang="en-US" dirty="0" smtClean="0"/>
              <a:t>Confidentiality</a:t>
            </a:r>
          </a:p>
          <a:p>
            <a:pPr lvl="1"/>
            <a:r>
              <a:rPr lang="en-US" dirty="0" smtClean="0"/>
              <a:t>Integrity </a:t>
            </a:r>
          </a:p>
          <a:p>
            <a:pPr lvl="1"/>
            <a:r>
              <a:rPr lang="en-US" dirty="0" smtClean="0"/>
              <a:t>Availability</a:t>
            </a:r>
          </a:p>
          <a:p>
            <a:pPr>
              <a:buFont typeface="Arial" charset="0"/>
              <a:buChar char="■"/>
            </a:pPr>
            <a:r>
              <a:rPr lang="en-US" dirty="0" smtClean="0">
                <a:latin typeface="Arial" charset="0"/>
              </a:rPr>
              <a:t>Dependency on other conditions</a:t>
            </a:r>
          </a:p>
          <a:p>
            <a:pPr>
              <a:buFont typeface="Arial" charset="0"/>
              <a:buChar char="■"/>
            </a:pPr>
            <a:r>
              <a:rPr lang="en-US" dirty="0" smtClean="0">
                <a:latin typeface="Arial" charset="0"/>
              </a:rPr>
              <a:t>Transitive risk</a:t>
            </a:r>
          </a:p>
          <a:p>
            <a:pPr>
              <a:buFont typeface="Arial" charset="0"/>
              <a:buChar char="■"/>
            </a:pPr>
            <a:r>
              <a:rPr lang="en-US" dirty="0" smtClean="0">
                <a:latin typeface="Arial" charset="0"/>
              </a:rPr>
              <a:t>Describe the negative affect if the finding is left uncorrected</a:t>
            </a:r>
          </a:p>
          <a:p>
            <a:pPr>
              <a:buFont typeface="Arial" charset="0"/>
              <a:buChar char="■"/>
            </a:pPr>
            <a:endParaRPr lang="en-US" dirty="0" smtClean="0">
              <a:latin typeface="Arial" charset="0"/>
            </a:endParaRPr>
          </a:p>
        </p:txBody>
      </p:sp>
      <p:pic>
        <p:nvPicPr>
          <p:cNvPr id="4" name="Picture 2" descr="C:\Program Files\Microsoft Office\MEDIA\CAGCAT10\j0199549.wmf"/>
          <p:cNvPicPr>
            <a:picLocks noChangeAspect="1" noChangeArrowheads="1"/>
          </p:cNvPicPr>
          <p:nvPr/>
        </p:nvPicPr>
        <p:blipFill>
          <a:blip r:embed="rId2" cstate="print"/>
          <a:srcRect/>
          <a:stretch>
            <a:fillRect/>
          </a:stretch>
        </p:blipFill>
        <p:spPr bwMode="auto">
          <a:xfrm>
            <a:off x="6629400" y="4724400"/>
            <a:ext cx="1386781" cy="1489253"/>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Recommendation</a:t>
            </a:r>
          </a:p>
        </p:txBody>
      </p:sp>
      <p:sp>
        <p:nvSpPr>
          <p:cNvPr id="8195" name="Content Placeholder 2"/>
          <p:cNvSpPr>
            <a:spLocks noGrp="1"/>
          </p:cNvSpPr>
          <p:nvPr>
            <p:ph idx="1"/>
          </p:nvPr>
        </p:nvSpPr>
        <p:spPr/>
        <p:txBody>
          <a:bodyPr/>
          <a:lstStyle/>
          <a:p>
            <a:pPr>
              <a:buFont typeface="Arial" charset="0"/>
              <a:buChar char="■"/>
            </a:pPr>
            <a:r>
              <a:rPr lang="en-US" dirty="0" smtClean="0">
                <a:latin typeface="Arial" charset="0"/>
              </a:rPr>
              <a:t>Provide detailed actionable remediation </a:t>
            </a:r>
          </a:p>
          <a:p>
            <a:pPr>
              <a:buFont typeface="Arial" charset="0"/>
              <a:buChar char="■"/>
            </a:pPr>
            <a:r>
              <a:rPr lang="en-US" dirty="0" smtClean="0">
                <a:latin typeface="Arial" charset="0"/>
              </a:rPr>
              <a:t>Eradication versus Mitigation</a:t>
            </a:r>
          </a:p>
          <a:p>
            <a:pPr>
              <a:buFont typeface="Arial" charset="0"/>
              <a:buChar char="■"/>
            </a:pPr>
            <a:r>
              <a:rPr lang="en-US" dirty="0" smtClean="0">
                <a:latin typeface="Arial" charset="0"/>
              </a:rPr>
              <a:t>Provide alternatives if they are available</a:t>
            </a:r>
          </a:p>
          <a:p>
            <a:pPr>
              <a:buFont typeface="Arial" charset="0"/>
              <a:buChar char="■"/>
            </a:pPr>
            <a:r>
              <a:rPr lang="en-US" dirty="0" smtClean="0">
                <a:latin typeface="Arial" charset="0"/>
              </a:rPr>
              <a:t>Only the System Approving Authority can accept risk</a:t>
            </a:r>
          </a:p>
          <a:p>
            <a:pPr>
              <a:buFont typeface="Arial" charset="0"/>
              <a:buChar char="■"/>
            </a:pPr>
            <a:endParaRPr lang="en-US" dirty="0" smtClean="0">
              <a:latin typeface="Arial" charset="0"/>
            </a:endParaRPr>
          </a:p>
          <a:p>
            <a:pPr>
              <a:buFont typeface="Arial" charset="0"/>
              <a:buChar char="■"/>
            </a:pPr>
            <a:endParaRPr lang="en-US" dirty="0" smtClean="0">
              <a:latin typeface="Arial" charset="0"/>
            </a:endParaRPr>
          </a:p>
        </p:txBody>
      </p:sp>
      <p:pic>
        <p:nvPicPr>
          <p:cNvPr id="5" name="Picture 8" descr="C:\Program Files\Microsoft Office\MEDIA\CAGCAT10\j0199755.wmf"/>
          <p:cNvPicPr>
            <a:picLocks noChangeAspect="1" noChangeArrowheads="1"/>
          </p:cNvPicPr>
          <p:nvPr/>
        </p:nvPicPr>
        <p:blipFill>
          <a:blip r:embed="rId2" cstate="print"/>
          <a:srcRect/>
          <a:stretch>
            <a:fillRect/>
          </a:stretch>
        </p:blipFill>
        <p:spPr bwMode="auto">
          <a:xfrm>
            <a:off x="6400800" y="3200400"/>
            <a:ext cx="1791748" cy="1828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Characterizations</a:t>
            </a:r>
            <a:endParaRPr lang="en-US" dirty="0"/>
          </a:p>
        </p:txBody>
      </p:sp>
      <p:sp>
        <p:nvSpPr>
          <p:cNvPr id="3" name="Content Placeholder 2"/>
          <p:cNvSpPr>
            <a:spLocks noGrp="1"/>
          </p:cNvSpPr>
          <p:nvPr>
            <p:ph idx="1"/>
          </p:nvPr>
        </p:nvSpPr>
        <p:spPr/>
        <p:txBody>
          <a:bodyPr/>
          <a:lstStyle/>
          <a:p>
            <a:pPr marL="0" indent="0">
              <a:buNone/>
            </a:pPr>
            <a:r>
              <a:rPr lang="en-US" dirty="0" smtClean="0"/>
              <a:t>Characterizations provide a means for prioritization, grouping, and management  </a:t>
            </a:r>
          </a:p>
          <a:p>
            <a:endParaRPr lang="en-US" dirty="0" smtClean="0"/>
          </a:p>
          <a:p>
            <a:r>
              <a:rPr lang="en-US" dirty="0" smtClean="0"/>
              <a:t>Risk Level (or Severity Code)</a:t>
            </a:r>
          </a:p>
          <a:p>
            <a:r>
              <a:rPr lang="en-US" dirty="0" smtClean="0"/>
              <a:t>Ease of Fix</a:t>
            </a:r>
          </a:p>
          <a:p>
            <a:r>
              <a:rPr lang="en-US" dirty="0" smtClean="0"/>
              <a:t>Estimated Work Effort</a:t>
            </a:r>
          </a:p>
          <a:p>
            <a:r>
              <a:rPr lang="en-US" dirty="0" smtClean="0"/>
              <a:t>Other useful descriptors and tags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Level – Federal Civil Agencies</a:t>
            </a:r>
            <a:endParaRPr lang="en-US" dirty="0"/>
          </a:p>
        </p:txBody>
      </p:sp>
      <p:sp>
        <p:nvSpPr>
          <p:cNvPr id="3" name="Content Placeholder 2"/>
          <p:cNvSpPr>
            <a:spLocks noGrp="1"/>
          </p:cNvSpPr>
          <p:nvPr>
            <p:ph idx="1"/>
          </p:nvPr>
        </p:nvSpPr>
        <p:spPr/>
        <p:txBody>
          <a:bodyPr/>
          <a:lstStyle/>
          <a:p>
            <a:pPr marL="0" indent="0">
              <a:buNone/>
            </a:pPr>
            <a:r>
              <a:rPr lang="en-US" dirty="0" smtClean="0"/>
              <a:t>The Risk Level is, in actuality, an assessment of the priority with which each Business Risk shall be viewed</a:t>
            </a:r>
          </a:p>
          <a:p>
            <a:pPr marL="0" indent="0">
              <a:buNone/>
            </a:pPr>
            <a:r>
              <a:rPr lang="en-US" dirty="0" smtClean="0"/>
              <a:t>The Risk Level takes into account many factors including  information at risk, ease of exploitation, exposure level of the vulnerability, and other situational factors</a:t>
            </a:r>
          </a:p>
          <a:p>
            <a:pPr marL="0" indent="0">
              <a:buNone/>
            </a:pPr>
            <a:endParaRPr lang="en-US" dirty="0" smtClean="0"/>
          </a:p>
          <a:p>
            <a:pPr marL="228600" indent="-228600" defTabSz="114300"/>
            <a:r>
              <a:rPr lang="en-US" dirty="0" smtClean="0"/>
              <a:t>High </a:t>
            </a:r>
          </a:p>
          <a:p>
            <a:pPr marL="228600" indent="-228600" defTabSz="114300"/>
            <a:r>
              <a:rPr lang="en-US" dirty="0" smtClean="0"/>
              <a:t>Moderate</a:t>
            </a:r>
          </a:p>
          <a:p>
            <a:pPr marL="228600" indent="-228600" defTabSz="114300"/>
            <a:r>
              <a:rPr lang="en-US" dirty="0" smtClean="0"/>
              <a:t>Low</a:t>
            </a:r>
            <a:endParaRPr lang="en-US" dirty="0"/>
          </a:p>
        </p:txBody>
      </p:sp>
    </p:spTree>
  </p:cSld>
  <p:clrMapOvr>
    <a:masterClrMapping/>
  </p:clrMapOvr>
</p:sld>
</file>

<file path=ppt/theme/theme1.xml><?xml version="1.0" encoding="utf-8"?>
<a:theme xmlns:a="http://schemas.openxmlformats.org/drawingml/2006/main" name="briefing">
  <a:themeElements>
    <a:clrScheme name="">
      <a:dk1>
        <a:srgbClr val="000000"/>
      </a:dk1>
      <a:lt1>
        <a:srgbClr val="FFFFFF"/>
      </a:lt1>
      <a:dk2>
        <a:srgbClr val="003399"/>
      </a:dk2>
      <a:lt2>
        <a:srgbClr val="808080"/>
      </a:lt2>
      <a:accent1>
        <a:srgbClr val="FFCC99"/>
      </a:accent1>
      <a:accent2>
        <a:srgbClr val="FF9999"/>
      </a:accent2>
      <a:accent3>
        <a:srgbClr val="FFFFFF"/>
      </a:accent3>
      <a:accent4>
        <a:srgbClr val="000000"/>
      </a:accent4>
      <a:accent5>
        <a:srgbClr val="FFE2CA"/>
      </a:accent5>
      <a:accent6>
        <a:srgbClr val="E78A8A"/>
      </a:accent6>
      <a:hlink>
        <a:srgbClr val="0000FF"/>
      </a:hlink>
      <a:folHlink>
        <a:srgbClr val="990099"/>
      </a:folHlink>
    </a:clrScheme>
    <a:fontScheme name="CCKS-Templa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w="127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ts val="2500"/>
          </a:lnSpc>
          <a:spcBef>
            <a:spcPct val="0"/>
          </a:spcBef>
          <a:spcAft>
            <a:spcPts val="1000"/>
          </a:spcAft>
          <a:buClr>
            <a:srgbClr val="FDAA03"/>
          </a:buClr>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99"/>
        </a:solidFill>
        <a:ln w="127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ts val="2500"/>
          </a:lnSpc>
          <a:spcBef>
            <a:spcPct val="0"/>
          </a:spcBef>
          <a:spcAft>
            <a:spcPts val="1000"/>
          </a:spcAft>
          <a:buClr>
            <a:srgbClr val="FDAA03"/>
          </a:buClr>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CKS-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CKS-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CKS-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CKS-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CKS-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CKS-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CKS-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CKS-Template 8">
        <a:dk1>
          <a:srgbClr val="000000"/>
        </a:dk1>
        <a:lt1>
          <a:srgbClr val="FFFFFF"/>
        </a:lt1>
        <a:dk2>
          <a:srgbClr val="000000"/>
        </a:dk2>
        <a:lt2>
          <a:srgbClr val="808080"/>
        </a:lt2>
        <a:accent1>
          <a:srgbClr val="FFFFCC"/>
        </a:accent1>
        <a:accent2>
          <a:srgbClr val="99CCFF"/>
        </a:accent2>
        <a:accent3>
          <a:srgbClr val="FFFFFF"/>
        </a:accent3>
        <a:accent4>
          <a:srgbClr val="000000"/>
        </a:accent4>
        <a:accent5>
          <a:srgbClr val="FFFFE2"/>
        </a:accent5>
        <a:accent6>
          <a:srgbClr val="8AB9E7"/>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MITRE_x0020_Sensitivity xmlns="http://schemas.microsoft.com/sharepoint/v3">Internal MITRE Information</MITRE_x0020_Sensitivity>
    <_Contributor xmlns="http://schemas.microsoft.com/sharepoint/v3/fields" xsi:nil="true"/>
    <Release_x0020_Statement xmlns="http://schemas.microsoft.com/sharepoint/v3">For Internal MITRE Use</Release_x0020_Statement>
  </documentManagement>
</p:properties>
</file>

<file path=customXml/item3.xml><?xml version="1.0" encoding="utf-8"?>
<ct:contentTypeSchema xmlns:ct="http://schemas.microsoft.com/office/2006/metadata/contentType" xmlns:ma="http://schemas.microsoft.com/office/2006/metadata/properties/metaAttributes" ct:_="" ma:_="" ma:contentTypeName="MITRE Work" ma:contentTypeID="0x010100823A99C636F7423283FB0D200866C613005B26DFEC304C4945BD1198DEDFFA4FFD" ma:contentTypeVersion="0" ma:contentTypeDescription="Materials and documents that contain MITRE authored content and other content directly attributable to MITRE and its work" ma:contentTypeScope="" ma:versionID="5a137711611cdc83b4429d1f485c3679">
  <xsd:schema xmlns:xsd="http://www.w3.org/2001/XMLSchema" xmlns:p="http://schemas.microsoft.com/office/2006/metadata/properties" xmlns:ns1="http://schemas.microsoft.com/sharepoint/v3" xmlns:ns2="http://schemas.microsoft.com/sharepoint/v3/fields" targetNamespace="http://schemas.microsoft.com/office/2006/metadata/properties" ma:root="true" ma:fieldsID="c4a7a31472296cf49e6db98b90eb8398" ns1:_="" ns2:_="">
    <xsd:import namespace="http://schemas.microsoft.com/sharepoint/v3"/>
    <xsd:import namespace="http://schemas.microsoft.com/sharepoint/v3/fields"/>
    <xsd:element name="properties">
      <xsd:complexType>
        <xsd:sequence>
          <xsd:element name="documentManagement">
            <xsd:complexType>
              <xsd:all>
                <xsd:element ref="ns2:_Contributor" minOccurs="0"/>
                <xsd:element ref="ns1:MITRE_x0020_Sensitivity"/>
                <xsd:element ref="ns1:Release_x0020_Statement"/>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Contributor" ma:index="9" nillable="true" ma:displayName="Contributor" ma:description="One or more people or organizations that contributed to this resource" ma:internalName="_Contributor">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C52D0652-F5B6-417F-8844-4199DF157737}">
  <ds:schemaRefs>
    <ds:schemaRef ds:uri="http://schemas.microsoft.com/sharepoint/v3/contenttype/forms"/>
  </ds:schemaRefs>
</ds:datastoreItem>
</file>

<file path=customXml/itemProps2.xml><?xml version="1.0" encoding="utf-8"?>
<ds:datastoreItem xmlns:ds="http://schemas.openxmlformats.org/officeDocument/2006/customXml" ds:itemID="{6011E5F6-85AB-45EB-8FFC-042EC0C55FC2}">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microsoft.com/sharepoint/v3/fields"/>
    <ds:schemaRef ds:uri="http://schemas.openxmlformats.org/package/2006/metadata/core-properties"/>
  </ds:schemaRefs>
</ds:datastoreItem>
</file>

<file path=customXml/itemProps3.xml><?xml version="1.0" encoding="utf-8"?>
<ds:datastoreItem xmlns:ds="http://schemas.openxmlformats.org/officeDocument/2006/customXml" ds:itemID="{8726A44C-3282-4F94-8E29-4DB7F2D0EE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2B90D9D1-91E0-4414-9664-DC29D4F70D13}">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mitrebriefing_2_2009</Template>
  <TotalTime>166</TotalTime>
  <Words>702</Words>
  <Application>Microsoft Macintosh PowerPoint</Application>
  <PresentationFormat>On-screen Show (4:3)</PresentationFormat>
  <Paragraphs>100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briefing</vt:lpstr>
      <vt:lpstr>Findings</vt:lpstr>
      <vt:lpstr>All materials are licensed under a Creative Commons “Share Alike” license.</vt:lpstr>
      <vt:lpstr>Agenda</vt:lpstr>
      <vt:lpstr>The Perfect Finding</vt:lpstr>
      <vt:lpstr>Description</vt:lpstr>
      <vt:lpstr>Impact</vt:lpstr>
      <vt:lpstr>Recommendation</vt:lpstr>
      <vt:lpstr>Characterizations</vt:lpstr>
      <vt:lpstr>Risk Level – Federal Civil Agencies</vt:lpstr>
      <vt:lpstr>High Risk Level</vt:lpstr>
      <vt:lpstr>Moderate Risk Level</vt:lpstr>
      <vt:lpstr>Low Risk Level</vt:lpstr>
      <vt:lpstr>Ease of Fix</vt:lpstr>
      <vt:lpstr>Estimated Work Effort</vt:lpstr>
      <vt:lpstr>Other Information</vt:lpstr>
      <vt:lpstr>Questions</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D1S1_TSV404_Course_Intro_2011_v1.pptx</dc:title>
  <dc:subject>Vulnerability Assessment Training Course Intro</dc:subject>
  <dc:creator>Jason Kick, Dr. Steven Gosnell, Nathan B. Adams</dc:creator>
  <cp:lastModifiedBy>bla</cp:lastModifiedBy>
  <cp:revision>35</cp:revision>
  <cp:lastPrinted>2011-02-25T20:22:41Z</cp:lastPrinted>
  <dcterms:created xsi:type="dcterms:W3CDTF">2011-03-01T05:00:33Z</dcterms:created>
  <dcterms:modified xsi:type="dcterms:W3CDTF">2012-06-23T20:00:03Z</dcterms:modified>
</cp:coreProperties>
</file>