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Lst>
  <p:notesMasterIdLst>
    <p:notesMasterId r:id="rId82"/>
  </p:notesMasterIdLst>
  <p:sldIdLst>
    <p:sldId id="258" r:id="rId6"/>
    <p:sldId id="333"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Lst>
  <p:sldSz cx="9144000" cy="6858000" type="screen4x3"/>
  <p:notesSz cx="6858000" cy="9144000"/>
  <p:defaultTex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79718" autoAdjust="0"/>
  </p:normalViewPr>
  <p:slideViewPr>
    <p:cSldViewPr>
      <p:cViewPr>
        <p:scale>
          <a:sx n="80" d="100"/>
          <a:sy n="80" d="100"/>
        </p:scale>
        <p:origin x="-1888"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Aft>
                <a:spcPct val="0"/>
              </a:spcAft>
              <a:buClrTx/>
              <a:defRPr sz="1200" b="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Aft>
                <a:spcPct val="0"/>
              </a:spcAft>
              <a:buClrTx/>
              <a:defRPr sz="1200" b="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Aft>
                <a:spcPct val="0"/>
              </a:spcAft>
              <a:buClrTx/>
              <a:defRPr sz="1200" b="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Aft>
                <a:spcPct val="0"/>
              </a:spcAft>
              <a:buClrTx/>
              <a:defRPr sz="1200" b="0"/>
            </a:lvl1pPr>
          </a:lstStyle>
          <a:p>
            <a:fld id="{3BB4B371-47EF-4F94-805C-A1A2AA5EDDC3}" type="slidenum">
              <a:rPr lang="en-US"/>
              <a:pPr/>
              <a:t>‹#›</a:t>
            </a:fld>
            <a:endParaRPr lang="en-US"/>
          </a:p>
        </p:txBody>
      </p:sp>
    </p:spTree>
    <p:extLst>
      <p:ext uri="{BB962C8B-B14F-4D97-AF65-F5344CB8AC3E}">
        <p14:creationId xmlns:p14="http://schemas.microsoft.com/office/powerpoint/2010/main" val="8546745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6E79EF3-180E-7740-B5C1-41C6BD62BC37}" type="slidenum">
              <a:rPr lang="en-US"/>
              <a:pPr/>
              <a:t>17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8370157-EA7A-8543-A976-6BE5185DF35A}" type="slidenum">
              <a:rPr lang="en-US"/>
              <a:pPr/>
              <a:t>39</a:t>
            </a:fld>
            <a:endParaRPr lang="en-US"/>
          </a:p>
        </p:txBody>
      </p:sp>
      <p:sp>
        <p:nvSpPr>
          <p:cNvPr id="66563" name="Rectangle 2"/>
          <p:cNvSpPr>
            <a:spLocks noGrp="1" noRot="1" noChangeAspect="1" noChangeArrowheads="1" noTextEdit="1"/>
          </p:cNvSpPr>
          <p:nvPr>
            <p:ph type="sldImg"/>
          </p:nvPr>
        </p:nvSpPr>
        <p:spPr>
          <a:xfrm>
            <a:off x="1133475" y="492125"/>
            <a:ext cx="4554538" cy="3416300"/>
          </a:xfrm>
          <a:ln/>
        </p:spPr>
      </p:sp>
      <p:sp>
        <p:nvSpPr>
          <p:cNvPr id="66564" name="Rectangle 3"/>
          <p:cNvSpPr>
            <a:spLocks noGrp="1" noChangeArrowheads="1"/>
          </p:cNvSpPr>
          <p:nvPr>
            <p:ph type="body" idx="1"/>
          </p:nvPr>
        </p:nvSpPr>
        <p:spPr>
          <a:xfrm>
            <a:off x="533400" y="4270375"/>
            <a:ext cx="5724525" cy="4351338"/>
          </a:xfrm>
          <a:noFill/>
          <a:ln/>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CE8BF6D-A9A7-3F4D-A40D-0A410BFE817C}" type="slidenum">
              <a:rPr lang="en-US"/>
              <a:pPr/>
              <a:t>49</a:t>
            </a:fld>
            <a:endParaRPr lang="en-US"/>
          </a:p>
        </p:txBody>
      </p:sp>
      <p:sp>
        <p:nvSpPr>
          <p:cNvPr id="77827" name="Rectangle 2"/>
          <p:cNvSpPr>
            <a:spLocks noGrp="1" noRot="1" noChangeAspect="1" noChangeArrowheads="1" noTextEdit="1"/>
          </p:cNvSpPr>
          <p:nvPr>
            <p:ph type="sldImg"/>
          </p:nvPr>
        </p:nvSpPr>
        <p:spPr>
          <a:xfrm>
            <a:off x="1133475" y="492125"/>
            <a:ext cx="4554538" cy="3416300"/>
          </a:xfrm>
          <a:ln/>
        </p:spPr>
      </p:sp>
      <p:sp>
        <p:nvSpPr>
          <p:cNvPr id="77828" name="Rectangle 3"/>
          <p:cNvSpPr>
            <a:spLocks noGrp="1" noChangeArrowheads="1"/>
          </p:cNvSpPr>
          <p:nvPr>
            <p:ph type="body" idx="1"/>
          </p:nvPr>
        </p:nvSpPr>
        <p:spPr>
          <a:xfrm>
            <a:off x="533400" y="4270375"/>
            <a:ext cx="5724525" cy="4351338"/>
          </a:xfrm>
          <a:noFill/>
          <a:ln/>
        </p:spPr>
        <p:txBody>
          <a:bodyPr/>
          <a:lstStyle/>
          <a:p>
            <a:pPr eaLnBrk="1" hangingPunct="1"/>
            <a:r>
              <a:rPr lang="en-US">
                <a:latin typeface="Arial" charset="0"/>
              </a:rPr>
              <a:t>This briefing and demonstration is entitled “Vulnerability Scanning with Nessus and Retina” and covers using those two tools for the purpose of scanning networks for vulnerabilities.</a:t>
            </a:r>
          </a:p>
          <a:p>
            <a:pPr eaLnBrk="1" hangingPunct="1"/>
            <a:endParaRPr lang="en-US">
              <a:latin typeface="Arial" charset="0"/>
            </a:endParaRPr>
          </a:p>
          <a:p>
            <a:pPr eaLnBrk="1" hangingPunct="1"/>
            <a:r>
              <a:rPr lang="en-US">
                <a:latin typeface="Arial" charset="0"/>
              </a:rPr>
              <a:t>The lecture should last approximately an 45 minutes, including demonstrations.</a:t>
            </a:r>
          </a:p>
          <a:p>
            <a:pPr eaLnBrk="1" hangingPunct="1"/>
            <a:endParaRPr lang="en-US">
              <a:latin typeface="Arial" charset="0"/>
            </a:endParaRPr>
          </a:p>
          <a:p>
            <a:pPr eaLnBrk="1" hangingPunct="1"/>
            <a:r>
              <a:rPr lang="en-US">
                <a:latin typeface="Arial" charset="0"/>
              </a:rPr>
              <a:t>The lab should last approximately half an hour.  A 10 minute break will be given between the lecture and the lab.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BE32DE9-40FE-5A4D-81DE-48E7035AEB4B}" type="slidenum">
              <a:rPr lang="en-US"/>
              <a:pPr/>
              <a:t>50</a:t>
            </a:fld>
            <a:endParaRPr lang="en-US"/>
          </a:p>
        </p:txBody>
      </p:sp>
      <p:sp>
        <p:nvSpPr>
          <p:cNvPr id="79875" name="Rectangle 2"/>
          <p:cNvSpPr>
            <a:spLocks noGrp="1" noRot="1" noChangeAspect="1" noChangeArrowheads="1" noTextEdit="1"/>
          </p:cNvSpPr>
          <p:nvPr>
            <p:ph type="sldImg"/>
          </p:nvPr>
        </p:nvSpPr>
        <p:spPr>
          <a:xfrm>
            <a:off x="1133475" y="492125"/>
            <a:ext cx="4554538" cy="3416300"/>
          </a:xfrm>
          <a:ln/>
        </p:spPr>
      </p:sp>
      <p:sp>
        <p:nvSpPr>
          <p:cNvPr id="79876" name="Rectangle 3"/>
          <p:cNvSpPr>
            <a:spLocks noGrp="1" noChangeArrowheads="1"/>
          </p:cNvSpPr>
          <p:nvPr>
            <p:ph type="body" idx="1"/>
          </p:nvPr>
        </p:nvSpPr>
        <p:spPr>
          <a:xfrm>
            <a:off x="533400" y="4270375"/>
            <a:ext cx="5724525" cy="4351338"/>
          </a:xfrm>
          <a:noFill/>
          <a:ln/>
        </p:spPr>
        <p:txBody>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F33C98D-7D6A-3F41-9A5C-FE891F871773}" type="slidenum">
              <a:rPr lang="en-US"/>
              <a:pPr/>
              <a:t>52</a:t>
            </a:fld>
            <a:endParaRPr lang="en-US"/>
          </a:p>
        </p:txBody>
      </p:sp>
      <p:sp>
        <p:nvSpPr>
          <p:cNvPr id="82947" name="Rectangle 2"/>
          <p:cNvSpPr>
            <a:spLocks noGrp="1" noRot="1" noChangeAspect="1" noChangeArrowheads="1" noTextEdit="1"/>
          </p:cNvSpPr>
          <p:nvPr>
            <p:ph type="sldImg"/>
          </p:nvPr>
        </p:nvSpPr>
        <p:spPr>
          <a:xfrm>
            <a:off x="1133475" y="492125"/>
            <a:ext cx="4554538" cy="3416300"/>
          </a:xfrm>
          <a:ln/>
        </p:spPr>
      </p:sp>
      <p:sp>
        <p:nvSpPr>
          <p:cNvPr id="82948" name="Rectangle 3"/>
          <p:cNvSpPr>
            <a:spLocks noGrp="1" noChangeArrowheads="1"/>
          </p:cNvSpPr>
          <p:nvPr>
            <p:ph type="body" idx="1"/>
          </p:nvPr>
        </p:nvSpPr>
        <p:spPr>
          <a:xfrm>
            <a:off x="533400" y="4270375"/>
            <a:ext cx="5724525" cy="4351338"/>
          </a:xfrm>
          <a:noFill/>
          <a:ln/>
        </p:spPr>
        <p:txBody>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853720-708A-584F-BCAE-397634AF87C9}" type="slidenum">
              <a:rPr lang="en-US"/>
              <a:pPr/>
              <a:t>54</a:t>
            </a:fld>
            <a:endParaRPr lang="en-US"/>
          </a:p>
        </p:txBody>
      </p:sp>
      <p:sp>
        <p:nvSpPr>
          <p:cNvPr id="86019" name="Rectangle 2"/>
          <p:cNvSpPr>
            <a:spLocks noGrp="1" noRot="1" noChangeAspect="1" noChangeArrowheads="1" noTextEdit="1"/>
          </p:cNvSpPr>
          <p:nvPr>
            <p:ph type="sldImg"/>
          </p:nvPr>
        </p:nvSpPr>
        <p:spPr>
          <a:xfrm>
            <a:off x="1133475" y="492125"/>
            <a:ext cx="4554538" cy="3416300"/>
          </a:xfrm>
          <a:ln/>
        </p:spPr>
      </p:sp>
      <p:sp>
        <p:nvSpPr>
          <p:cNvPr id="86020" name="Rectangle 3"/>
          <p:cNvSpPr>
            <a:spLocks noGrp="1" noChangeArrowheads="1"/>
          </p:cNvSpPr>
          <p:nvPr>
            <p:ph type="body" idx="1"/>
          </p:nvPr>
        </p:nvSpPr>
        <p:spPr>
          <a:xfrm>
            <a:off x="533400" y="4270375"/>
            <a:ext cx="5724525" cy="4351338"/>
          </a:xfrm>
          <a:noFill/>
          <a:ln/>
        </p:spPr>
        <p:txBody>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3D543E0-4556-7643-8C5C-1DAF1CA6ECA7}" type="slidenum">
              <a:rPr lang="en-US"/>
              <a:pPr/>
              <a:t>55</a:t>
            </a:fld>
            <a:endParaRPr lang="en-US"/>
          </a:p>
        </p:txBody>
      </p:sp>
      <p:sp>
        <p:nvSpPr>
          <p:cNvPr id="88067" name="Rectangle 2"/>
          <p:cNvSpPr>
            <a:spLocks noGrp="1" noRot="1" noChangeAspect="1" noChangeArrowheads="1" noTextEdit="1"/>
          </p:cNvSpPr>
          <p:nvPr>
            <p:ph type="sldImg"/>
          </p:nvPr>
        </p:nvSpPr>
        <p:spPr>
          <a:xfrm>
            <a:off x="1133475" y="492125"/>
            <a:ext cx="4554538" cy="3416300"/>
          </a:xfrm>
          <a:ln/>
        </p:spPr>
      </p:sp>
      <p:sp>
        <p:nvSpPr>
          <p:cNvPr id="88068" name="Rectangle 3"/>
          <p:cNvSpPr>
            <a:spLocks noGrp="1" noChangeArrowheads="1"/>
          </p:cNvSpPr>
          <p:nvPr>
            <p:ph type="body" idx="1"/>
          </p:nvPr>
        </p:nvSpPr>
        <p:spPr>
          <a:xfrm>
            <a:off x="533400" y="4270375"/>
            <a:ext cx="5724525" cy="4351338"/>
          </a:xfrm>
          <a:noFill/>
          <a:ln/>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856AA46-EF32-F64B-96F3-7EFDBCFF149D}" type="slidenum">
              <a:rPr lang="en-US"/>
              <a:pPr/>
              <a:t>56</a:t>
            </a:fld>
            <a:endParaRPr lang="en-US"/>
          </a:p>
        </p:txBody>
      </p:sp>
      <p:sp>
        <p:nvSpPr>
          <p:cNvPr id="90115" name="Rectangle 2"/>
          <p:cNvSpPr>
            <a:spLocks noChangeArrowheads="1"/>
          </p:cNvSpPr>
          <p:nvPr/>
        </p:nvSpPr>
        <p:spPr bwMode="auto">
          <a:xfrm>
            <a:off x="3886200" y="0"/>
            <a:ext cx="2971800" cy="455613"/>
          </a:xfrm>
          <a:prstGeom prst="rect">
            <a:avLst/>
          </a:prstGeom>
          <a:noFill/>
          <a:ln w="9525">
            <a:noFill/>
            <a:miter lim="800000"/>
            <a:headEnd/>
            <a:tailEnd/>
          </a:ln>
        </p:spPr>
        <p:txBody>
          <a:bodyPr wrap="none" anchor="ctr">
            <a:prstTxWarp prst="textNoShape">
              <a:avLst/>
            </a:prstTxWarp>
          </a:bodyPr>
          <a:lstStyle/>
          <a:p>
            <a:endParaRPr lang="en-US"/>
          </a:p>
        </p:txBody>
      </p:sp>
      <p:sp>
        <p:nvSpPr>
          <p:cNvPr id="90116" name="Rectangle 3"/>
          <p:cNvSpPr>
            <a:spLocks noChangeArrowheads="1"/>
          </p:cNvSpPr>
          <p:nvPr/>
        </p:nvSpPr>
        <p:spPr bwMode="auto">
          <a:xfrm>
            <a:off x="3886200" y="8685213"/>
            <a:ext cx="2971800" cy="458787"/>
          </a:xfrm>
          <a:prstGeom prst="rect">
            <a:avLst/>
          </a:prstGeom>
          <a:noFill/>
          <a:ln w="9525">
            <a:noFill/>
            <a:miter lim="800000"/>
            <a:headEnd/>
            <a:tailEnd/>
          </a:ln>
        </p:spPr>
        <p:txBody>
          <a:bodyPr lIns="19048" tIns="0" rIns="19048" bIns="0" anchor="b">
            <a:prstTxWarp prst="textNoShape">
              <a:avLst/>
            </a:prstTxWarp>
          </a:bodyPr>
          <a:lstStyle/>
          <a:p>
            <a:pPr algn="r">
              <a:lnSpc>
                <a:spcPct val="100000"/>
              </a:lnSpc>
              <a:spcAft>
                <a:spcPct val="0"/>
              </a:spcAft>
              <a:buClrTx/>
            </a:pPr>
            <a:r>
              <a:rPr lang="en-US" sz="1000" b="0" i="1">
                <a:latin typeface="Times New Roman" charset="0"/>
              </a:rPr>
              <a:t>4</a:t>
            </a:r>
          </a:p>
        </p:txBody>
      </p:sp>
      <p:sp>
        <p:nvSpPr>
          <p:cNvPr id="90117" name="Rectangle 4"/>
          <p:cNvSpPr>
            <a:spLocks noChangeArrowheads="1"/>
          </p:cNvSpPr>
          <p:nvPr/>
        </p:nvSpPr>
        <p:spPr bwMode="auto">
          <a:xfrm>
            <a:off x="0" y="8685213"/>
            <a:ext cx="2971800" cy="458787"/>
          </a:xfrm>
          <a:prstGeom prst="rect">
            <a:avLst/>
          </a:prstGeom>
          <a:noFill/>
          <a:ln w="9525">
            <a:noFill/>
            <a:miter lim="800000"/>
            <a:headEnd/>
            <a:tailEnd/>
          </a:ln>
        </p:spPr>
        <p:txBody>
          <a:bodyPr wrap="none" anchor="ctr">
            <a:prstTxWarp prst="textNoShape">
              <a:avLst/>
            </a:prstTxWarp>
          </a:bodyPr>
          <a:lstStyle/>
          <a:p>
            <a:endParaRPr lang="en-US"/>
          </a:p>
        </p:txBody>
      </p:sp>
      <p:sp>
        <p:nvSpPr>
          <p:cNvPr id="90118" name="Rectangle 5"/>
          <p:cNvSpPr>
            <a:spLocks noChangeArrowheads="1"/>
          </p:cNvSpPr>
          <p:nvPr/>
        </p:nvSpPr>
        <p:spPr bwMode="auto">
          <a:xfrm>
            <a:off x="0" y="0"/>
            <a:ext cx="2971800" cy="455613"/>
          </a:xfrm>
          <a:prstGeom prst="rect">
            <a:avLst/>
          </a:prstGeom>
          <a:noFill/>
          <a:ln w="9525">
            <a:noFill/>
            <a:miter lim="800000"/>
            <a:headEnd/>
            <a:tailEnd/>
          </a:ln>
        </p:spPr>
        <p:txBody>
          <a:bodyPr wrap="none" anchor="ctr">
            <a:prstTxWarp prst="textNoShape">
              <a:avLst/>
            </a:prstTxWarp>
          </a:bodyPr>
          <a:lstStyle/>
          <a:p>
            <a:endParaRPr lang="en-US"/>
          </a:p>
        </p:txBody>
      </p:sp>
      <p:sp>
        <p:nvSpPr>
          <p:cNvPr id="90119" name="Rectangle 6"/>
          <p:cNvSpPr>
            <a:spLocks noGrp="1" noRot="1" noChangeAspect="1" noChangeArrowheads="1" noTextEdit="1"/>
          </p:cNvSpPr>
          <p:nvPr>
            <p:ph type="sldImg"/>
          </p:nvPr>
        </p:nvSpPr>
        <p:spPr>
          <a:xfrm>
            <a:off x="1109663" y="1071563"/>
            <a:ext cx="4665662" cy="3498850"/>
          </a:xfrm>
          <a:ln w="12700" cap="flat">
            <a:solidFill>
              <a:schemeClr val="tx1"/>
            </a:solidFill>
          </a:ln>
        </p:spPr>
      </p:sp>
      <p:sp>
        <p:nvSpPr>
          <p:cNvPr id="90120" name="Rectangle 7"/>
          <p:cNvSpPr>
            <a:spLocks noGrp="1" noChangeArrowheads="1"/>
          </p:cNvSpPr>
          <p:nvPr>
            <p:ph type="body" idx="1"/>
          </p:nvPr>
        </p:nvSpPr>
        <p:spPr>
          <a:xfrm>
            <a:off x="655638" y="4837113"/>
            <a:ext cx="5519737" cy="3176587"/>
          </a:xfrm>
          <a:noFill/>
          <a:ln/>
        </p:spPr>
        <p:txBody>
          <a:bodyPr lIns="85717" tIns="42858" rIns="85717" bIns="42858"/>
          <a:lstStyle/>
          <a:p>
            <a:pPr eaLnBrk="1" hangingPunct="1"/>
            <a:r>
              <a:rPr lang="en-US" sz="1100">
                <a:latin typeface="TimesNewRomanPSMT" charset="0"/>
              </a:rPr>
              <a:t>Nessus is composed of a server component installed on a host where all the tests are launched and client software deployed on another system to control the scan. The scan outputs are in the form of complete</a:t>
            </a:r>
          </a:p>
          <a:p>
            <a:pPr eaLnBrk="1" hangingPunct="1"/>
            <a:r>
              <a:rPr lang="en-US" sz="1100">
                <a:latin typeface="TimesNewRomanPSMT" charset="0"/>
              </a:rPr>
              <a:t>exportable reports reflecting the detected vulnerabilities, the risk level, and a remedy to the exploit.</a:t>
            </a:r>
          </a:p>
          <a:p>
            <a:pPr eaLnBrk="1" hangingPunct="1"/>
            <a:endParaRPr lang="en-US" sz="11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6DB4064-FD9F-CC45-988B-8C5CEFE8850B}" type="slidenum">
              <a:rPr lang="en-US"/>
              <a:pPr/>
              <a:t>59</a:t>
            </a:fld>
            <a:endParaRPr lang="en-US"/>
          </a:p>
        </p:txBody>
      </p:sp>
      <p:sp>
        <p:nvSpPr>
          <p:cNvPr id="94211" name="Rectangle 2"/>
          <p:cNvSpPr>
            <a:spLocks noGrp="1" noRot="1" noChangeAspect="1" noChangeArrowheads="1" noTextEdit="1"/>
          </p:cNvSpPr>
          <p:nvPr>
            <p:ph type="sldImg"/>
          </p:nvPr>
        </p:nvSpPr>
        <p:spPr>
          <a:xfrm>
            <a:off x="1144588" y="684213"/>
            <a:ext cx="4572000" cy="3429000"/>
          </a:xfrm>
          <a:ln/>
        </p:spPr>
      </p:sp>
      <p:sp>
        <p:nvSpPr>
          <p:cNvPr id="94212" name="Rectangle 3"/>
          <p:cNvSpPr>
            <a:spLocks noGrp="1" noChangeArrowheads="1"/>
          </p:cNvSpPr>
          <p:nvPr>
            <p:ph type="body" idx="1"/>
          </p:nvPr>
        </p:nvSpPr>
        <p:spPr>
          <a:xfrm>
            <a:off x="912813" y="4333875"/>
            <a:ext cx="5029200" cy="4116388"/>
          </a:xfrm>
          <a:noFill/>
          <a:ln/>
        </p:spPr>
        <p:txBody>
          <a:bodyPr/>
          <a:lstStyle/>
          <a:p>
            <a:pPr eaLnBrk="1" hangingPunct="1"/>
            <a:r>
              <a:rPr lang="en-US">
                <a:latin typeface="Arial" charset="0"/>
              </a:rPr>
              <a:t>Here is the start screen for the Nessus client.  Nessus is a client-server application, so before getting here you have hopefully created a user with 'nessus-adduser', and then started the server, using 'nessusd -D'.</a:t>
            </a:r>
          </a:p>
          <a:p>
            <a:pPr eaLnBrk="1" hangingPunct="1"/>
            <a:endParaRPr lang="en-US">
              <a:latin typeface="Arial" charset="0"/>
            </a:endParaRPr>
          </a:p>
          <a:p>
            <a:pPr eaLnBrk="1" hangingPunct="1"/>
            <a:r>
              <a:rPr lang="en-US">
                <a:latin typeface="Arial" charset="0"/>
              </a:rPr>
              <a:t>The Nessusd host should be the hostname or IP address of the host running the Nessus server.  This is usually localhost, but the ability to specify this as something else gives us a unique ability to distribute scanners at physical or logical locations separate from the client.  We could, for instance, set up a bunch of Nessus server all around the network, and choose which one is the best to use for our scans.  This could make periodic scanning much easier.  The connection is encrypted.</a:t>
            </a:r>
          </a:p>
          <a:p>
            <a:pPr eaLnBrk="1" hangingPunct="1"/>
            <a:endParaRPr lang="en-US">
              <a:latin typeface="Arial" charset="0"/>
            </a:endParaRPr>
          </a:p>
          <a:p>
            <a:pPr eaLnBrk="1" hangingPunct="1"/>
            <a:r>
              <a:rPr lang="en-US">
                <a:latin typeface="Arial" charset="0"/>
              </a:rPr>
              <a:t>With the initial logon, you should use a username and password combination that you specify in your nessusd configuration.  During the initial login, the client and server will negotiate a key.  At subsequent logins, you will usually use a username and the previously negotiated key that is usually saved locally.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EB209D1-CB9C-EE48-AFB5-F0707E41A980}" type="slidenum">
              <a:rPr lang="en-US"/>
              <a:pPr/>
              <a:t>61</a:t>
            </a:fld>
            <a:endParaRPr lang="en-US"/>
          </a:p>
        </p:txBody>
      </p:sp>
      <p:sp>
        <p:nvSpPr>
          <p:cNvPr id="97283" name="Rectangle 2"/>
          <p:cNvSpPr>
            <a:spLocks noChangeArrowheads="1"/>
          </p:cNvSpPr>
          <p:nvPr/>
        </p:nvSpPr>
        <p:spPr bwMode="auto">
          <a:xfrm>
            <a:off x="3886200" y="0"/>
            <a:ext cx="2971800" cy="455613"/>
          </a:xfrm>
          <a:prstGeom prst="rect">
            <a:avLst/>
          </a:prstGeom>
          <a:noFill/>
          <a:ln w="9525">
            <a:noFill/>
            <a:miter lim="800000"/>
            <a:headEnd/>
            <a:tailEnd/>
          </a:ln>
        </p:spPr>
        <p:txBody>
          <a:bodyPr wrap="none" anchor="ctr">
            <a:prstTxWarp prst="textNoShape">
              <a:avLst/>
            </a:prstTxWarp>
          </a:bodyPr>
          <a:lstStyle/>
          <a:p>
            <a:endParaRPr lang="en-US"/>
          </a:p>
        </p:txBody>
      </p:sp>
      <p:sp>
        <p:nvSpPr>
          <p:cNvPr id="97284" name="Rectangle 3"/>
          <p:cNvSpPr>
            <a:spLocks noChangeArrowheads="1"/>
          </p:cNvSpPr>
          <p:nvPr/>
        </p:nvSpPr>
        <p:spPr bwMode="auto">
          <a:xfrm>
            <a:off x="3886200" y="8685213"/>
            <a:ext cx="2971800" cy="458787"/>
          </a:xfrm>
          <a:prstGeom prst="rect">
            <a:avLst/>
          </a:prstGeom>
          <a:noFill/>
          <a:ln w="9525">
            <a:noFill/>
            <a:miter lim="800000"/>
            <a:headEnd/>
            <a:tailEnd/>
          </a:ln>
        </p:spPr>
        <p:txBody>
          <a:bodyPr lIns="19048" tIns="0" rIns="19048" bIns="0" anchor="b">
            <a:prstTxWarp prst="textNoShape">
              <a:avLst/>
            </a:prstTxWarp>
          </a:bodyPr>
          <a:lstStyle/>
          <a:p>
            <a:pPr algn="r">
              <a:lnSpc>
                <a:spcPct val="100000"/>
              </a:lnSpc>
              <a:spcAft>
                <a:spcPct val="0"/>
              </a:spcAft>
              <a:buClrTx/>
            </a:pPr>
            <a:r>
              <a:rPr lang="en-US" sz="1000" b="0" i="1">
                <a:latin typeface="Times New Roman" charset="0"/>
              </a:rPr>
              <a:t>4</a:t>
            </a:r>
          </a:p>
        </p:txBody>
      </p:sp>
      <p:sp>
        <p:nvSpPr>
          <p:cNvPr id="97285" name="Rectangle 4"/>
          <p:cNvSpPr>
            <a:spLocks noChangeArrowheads="1"/>
          </p:cNvSpPr>
          <p:nvPr/>
        </p:nvSpPr>
        <p:spPr bwMode="auto">
          <a:xfrm>
            <a:off x="0" y="8685213"/>
            <a:ext cx="2971800" cy="458787"/>
          </a:xfrm>
          <a:prstGeom prst="rect">
            <a:avLst/>
          </a:prstGeom>
          <a:noFill/>
          <a:ln w="9525">
            <a:noFill/>
            <a:miter lim="800000"/>
            <a:headEnd/>
            <a:tailEnd/>
          </a:ln>
        </p:spPr>
        <p:txBody>
          <a:bodyPr wrap="none" anchor="ctr">
            <a:prstTxWarp prst="textNoShape">
              <a:avLst/>
            </a:prstTxWarp>
          </a:bodyPr>
          <a:lstStyle/>
          <a:p>
            <a:endParaRPr lang="en-US"/>
          </a:p>
        </p:txBody>
      </p:sp>
      <p:sp>
        <p:nvSpPr>
          <p:cNvPr id="97286" name="Rectangle 5"/>
          <p:cNvSpPr>
            <a:spLocks noChangeArrowheads="1"/>
          </p:cNvSpPr>
          <p:nvPr/>
        </p:nvSpPr>
        <p:spPr bwMode="auto">
          <a:xfrm>
            <a:off x="0" y="0"/>
            <a:ext cx="2971800" cy="455613"/>
          </a:xfrm>
          <a:prstGeom prst="rect">
            <a:avLst/>
          </a:prstGeom>
          <a:noFill/>
          <a:ln w="9525">
            <a:noFill/>
            <a:miter lim="800000"/>
            <a:headEnd/>
            <a:tailEnd/>
          </a:ln>
        </p:spPr>
        <p:txBody>
          <a:bodyPr wrap="none" anchor="ctr">
            <a:prstTxWarp prst="textNoShape">
              <a:avLst/>
            </a:prstTxWarp>
          </a:bodyPr>
          <a:lstStyle/>
          <a:p>
            <a:endParaRPr lang="en-US"/>
          </a:p>
        </p:txBody>
      </p:sp>
      <p:sp>
        <p:nvSpPr>
          <p:cNvPr id="97287" name="Rectangle 6"/>
          <p:cNvSpPr>
            <a:spLocks noGrp="1" noRot="1" noChangeAspect="1" noChangeArrowheads="1" noTextEdit="1"/>
          </p:cNvSpPr>
          <p:nvPr>
            <p:ph type="sldImg"/>
          </p:nvPr>
        </p:nvSpPr>
        <p:spPr>
          <a:xfrm>
            <a:off x="1109663" y="1071563"/>
            <a:ext cx="4665662" cy="3498850"/>
          </a:xfrm>
          <a:ln w="12700" cap="flat">
            <a:solidFill>
              <a:schemeClr val="tx1"/>
            </a:solidFill>
          </a:ln>
        </p:spPr>
      </p:sp>
      <p:sp>
        <p:nvSpPr>
          <p:cNvPr id="97288" name="Rectangle 7"/>
          <p:cNvSpPr>
            <a:spLocks noGrp="1" noChangeArrowheads="1"/>
          </p:cNvSpPr>
          <p:nvPr>
            <p:ph type="body" idx="1"/>
          </p:nvPr>
        </p:nvSpPr>
        <p:spPr>
          <a:xfrm>
            <a:off x="655638" y="4837113"/>
            <a:ext cx="5519737" cy="3176587"/>
          </a:xfrm>
          <a:noFill/>
          <a:ln/>
        </p:spPr>
        <p:txBody>
          <a:bodyPr lIns="85717" tIns="42858" rIns="85717" bIns="42858"/>
          <a:lstStyle/>
          <a:p>
            <a:pPr eaLnBrk="1" hangingPunct="1"/>
            <a:r>
              <a:rPr lang="en-US" b="1">
                <a:latin typeface="Arial-BoldMT" charset="0"/>
              </a:rPr>
              <a:t>Nessus Plug-ins</a:t>
            </a:r>
          </a:p>
          <a:p>
            <a:pPr eaLnBrk="1" hangingPunct="1"/>
            <a:r>
              <a:rPr lang="en-US">
                <a:latin typeface="TimesNewRomanPSMT" charset="0"/>
              </a:rPr>
              <a:t>By default, Nessus can perform various security tests classified in the following plug-ins families:</a:t>
            </a:r>
          </a:p>
          <a:p>
            <a:pPr eaLnBrk="1" hangingPunct="1"/>
            <a:r>
              <a:rPr lang="en-US">
                <a:latin typeface="CommonBullets" charset="0"/>
              </a:rPr>
              <a:t>+ </a:t>
            </a:r>
            <a:r>
              <a:rPr lang="en-US">
                <a:latin typeface="TimesNewRomanPSMT" charset="0"/>
              </a:rPr>
              <a:t>Backdoors</a:t>
            </a:r>
          </a:p>
          <a:p>
            <a:pPr eaLnBrk="1" hangingPunct="1"/>
            <a:r>
              <a:rPr lang="en-US">
                <a:latin typeface="CommonBullets" charset="0"/>
              </a:rPr>
              <a:t>+ </a:t>
            </a:r>
            <a:r>
              <a:rPr lang="en-US">
                <a:latin typeface="TimesNewRomanPSMT" charset="0"/>
              </a:rPr>
              <a:t>CGI abuses</a:t>
            </a:r>
          </a:p>
          <a:p>
            <a:pPr eaLnBrk="1" hangingPunct="1"/>
            <a:r>
              <a:rPr lang="en-US">
                <a:latin typeface="CommonBullets" charset="0"/>
              </a:rPr>
              <a:t>+ </a:t>
            </a:r>
            <a:r>
              <a:rPr lang="en-US">
                <a:latin typeface="TimesNewRomanPSMT" charset="0"/>
              </a:rPr>
              <a:t>CISCO</a:t>
            </a:r>
          </a:p>
          <a:p>
            <a:pPr eaLnBrk="1" hangingPunct="1"/>
            <a:r>
              <a:rPr lang="en-US">
                <a:latin typeface="CommonBullets" charset="0"/>
              </a:rPr>
              <a:t>+ </a:t>
            </a:r>
            <a:r>
              <a:rPr lang="en-US">
                <a:latin typeface="TimesNewRomanPSMT" charset="0"/>
              </a:rPr>
              <a:t>Default Unix Accounts</a:t>
            </a:r>
          </a:p>
          <a:p>
            <a:pPr eaLnBrk="1" hangingPunct="1"/>
            <a:r>
              <a:rPr lang="en-US">
                <a:latin typeface="CommonBullets" charset="0"/>
              </a:rPr>
              <a:t>+ </a:t>
            </a:r>
            <a:r>
              <a:rPr lang="en-US">
                <a:latin typeface="TimesNewRomanPSMT" charset="0"/>
              </a:rPr>
              <a:t>Denial of Service</a:t>
            </a:r>
          </a:p>
          <a:p>
            <a:pPr eaLnBrk="1" hangingPunct="1"/>
            <a:r>
              <a:rPr lang="en-US">
                <a:latin typeface="CommonBullets" charset="0"/>
              </a:rPr>
              <a:t>+ </a:t>
            </a:r>
            <a:r>
              <a:rPr lang="en-US">
                <a:latin typeface="TimesNewRomanPSMT" charset="0"/>
              </a:rPr>
              <a:t>Finger abuses</a:t>
            </a:r>
          </a:p>
          <a:p>
            <a:pPr eaLnBrk="1" hangingPunct="1"/>
            <a:r>
              <a:rPr lang="en-US">
                <a:latin typeface="CommonBullets" charset="0"/>
              </a:rPr>
              <a:t>+ </a:t>
            </a:r>
            <a:r>
              <a:rPr lang="en-US">
                <a:latin typeface="TimesNewRomanPSMT" charset="0"/>
              </a:rPr>
              <a:t>Firewalls</a:t>
            </a:r>
          </a:p>
          <a:p>
            <a:pPr eaLnBrk="1" hangingPunct="1"/>
            <a:r>
              <a:rPr lang="en-US">
                <a:latin typeface="CommonBullets" charset="0"/>
              </a:rPr>
              <a:t>+ </a:t>
            </a:r>
            <a:r>
              <a:rPr lang="en-US">
                <a:latin typeface="TimesNewRomanPSMT" charset="0"/>
              </a:rPr>
              <a:t>FTP</a:t>
            </a:r>
          </a:p>
          <a:p>
            <a:pPr eaLnBrk="1" hangingPunct="1"/>
            <a:r>
              <a:rPr lang="en-US">
                <a:latin typeface="CommonBullets" charset="0"/>
              </a:rPr>
              <a:t>+ </a:t>
            </a:r>
            <a:r>
              <a:rPr lang="en-US">
                <a:latin typeface="TimesNewRomanPSMT" charset="0"/>
              </a:rPr>
              <a:t>Gain a shell remotely</a:t>
            </a:r>
          </a:p>
          <a:p>
            <a:pPr eaLnBrk="1" hangingPunct="1"/>
            <a:r>
              <a:rPr lang="en-US">
                <a:latin typeface="CommonBullets" charset="0"/>
              </a:rPr>
              <a:t>+ </a:t>
            </a:r>
            <a:r>
              <a:rPr lang="en-US">
                <a:latin typeface="TimesNewRomanPSMT" charset="0"/>
              </a:rPr>
              <a:t>Gain root remotely</a:t>
            </a:r>
          </a:p>
          <a:p>
            <a:pPr eaLnBrk="1" hangingPunct="1"/>
            <a:r>
              <a:rPr lang="en-US">
                <a:latin typeface="CommonBullets" charset="0"/>
              </a:rPr>
              <a:t>+ </a:t>
            </a:r>
            <a:r>
              <a:rPr lang="en-US">
                <a:latin typeface="TimesNewRomanPSMT" charset="0"/>
              </a:rPr>
              <a:t>General</a:t>
            </a:r>
          </a:p>
          <a:p>
            <a:pPr eaLnBrk="1" hangingPunct="1"/>
            <a:r>
              <a:rPr lang="en-US">
                <a:latin typeface="CommonBullets" charset="0"/>
              </a:rPr>
              <a:t>+ </a:t>
            </a:r>
            <a:r>
              <a:rPr lang="en-US">
                <a:latin typeface="TimesNewRomanPSMT" charset="0"/>
              </a:rPr>
              <a:t>Misc.</a:t>
            </a:r>
          </a:p>
          <a:p>
            <a:pPr eaLnBrk="1" hangingPunct="1"/>
            <a:r>
              <a:rPr lang="en-US">
                <a:latin typeface="CommonBullets" charset="0"/>
              </a:rPr>
              <a:t>+ </a:t>
            </a:r>
            <a:r>
              <a:rPr lang="en-US">
                <a:latin typeface="TimesNewRomanPSMT" charset="0"/>
              </a:rPr>
              <a:t>Netware</a:t>
            </a:r>
          </a:p>
          <a:p>
            <a:pPr eaLnBrk="1" hangingPunct="1"/>
            <a:r>
              <a:rPr lang="en-US">
                <a:latin typeface="CommonBullets" charset="0"/>
              </a:rPr>
              <a:t>+ </a:t>
            </a:r>
            <a:r>
              <a:rPr lang="en-US">
                <a:latin typeface="TimesNewRomanPSMT" charset="0"/>
              </a:rPr>
              <a:t>Port scanners</a:t>
            </a:r>
          </a:p>
          <a:p>
            <a:pPr eaLnBrk="1" hangingPunct="1"/>
            <a:r>
              <a:rPr lang="en-US">
                <a:latin typeface="CommonBullets" charset="0"/>
              </a:rPr>
              <a:t>+ </a:t>
            </a:r>
            <a:r>
              <a:rPr lang="en-US">
                <a:latin typeface="TimesNewRomanPSMT" charset="0"/>
              </a:rPr>
              <a:t>Remote file access</a:t>
            </a:r>
          </a:p>
          <a:p>
            <a:pPr eaLnBrk="1" hangingPunct="1"/>
            <a:r>
              <a:rPr lang="en-US">
                <a:latin typeface="CommonBullets" charset="0"/>
              </a:rPr>
              <a:t>+ </a:t>
            </a:r>
            <a:r>
              <a:rPr lang="en-US">
                <a:latin typeface="TimesNewRomanPSMT" charset="0"/>
              </a:rPr>
              <a:t>RPC</a:t>
            </a:r>
          </a:p>
          <a:p>
            <a:pPr eaLnBrk="1" hangingPunct="1"/>
            <a:r>
              <a:rPr lang="en-US">
                <a:latin typeface="CommonBullets" charset="0"/>
              </a:rPr>
              <a:t>+ </a:t>
            </a:r>
            <a:r>
              <a:rPr lang="en-US">
                <a:latin typeface="TimesNewRomanPSMT" charset="0"/>
              </a:rPr>
              <a:t>Settings</a:t>
            </a:r>
          </a:p>
          <a:p>
            <a:pPr eaLnBrk="1" hangingPunct="1"/>
            <a:r>
              <a:rPr lang="en-US">
                <a:latin typeface="CommonBullets" charset="0"/>
              </a:rPr>
              <a:t>+ </a:t>
            </a:r>
            <a:r>
              <a:rPr lang="en-US">
                <a:latin typeface="TimesNewRomanPSMT" charset="0"/>
              </a:rPr>
              <a:t>SMTP problems</a:t>
            </a:r>
          </a:p>
          <a:p>
            <a:pPr eaLnBrk="1" hangingPunct="1"/>
            <a:r>
              <a:rPr lang="en-US">
                <a:latin typeface="CommonBullets" charset="0"/>
              </a:rPr>
              <a:t>+ </a:t>
            </a:r>
            <a:r>
              <a:rPr lang="en-US">
                <a:latin typeface="TimesNewRomanPSMT" charset="0"/>
              </a:rPr>
              <a:t>SNMP</a:t>
            </a:r>
          </a:p>
          <a:p>
            <a:pPr eaLnBrk="1" hangingPunct="1"/>
            <a:r>
              <a:rPr lang="en-US">
                <a:latin typeface="CommonBullets" charset="0"/>
              </a:rPr>
              <a:t>+ </a:t>
            </a:r>
            <a:r>
              <a:rPr lang="en-US">
                <a:latin typeface="TimesNewRomanPSMT" charset="0"/>
              </a:rPr>
              <a:t>Untested</a:t>
            </a:r>
          </a:p>
          <a:p>
            <a:pPr eaLnBrk="1" hangingPunct="1"/>
            <a:r>
              <a:rPr lang="en-US">
                <a:latin typeface="CommonBullets" charset="0"/>
              </a:rPr>
              <a:t>+ </a:t>
            </a:r>
            <a:r>
              <a:rPr lang="en-US">
                <a:latin typeface="TimesNewRomanPSMT" charset="0"/>
              </a:rPr>
              <a:t>Useless services</a:t>
            </a:r>
          </a:p>
          <a:p>
            <a:pPr eaLnBrk="1" hangingPunct="1"/>
            <a:r>
              <a:rPr lang="en-US">
                <a:latin typeface="CommonBullets" charset="0"/>
              </a:rPr>
              <a:t>+ </a:t>
            </a:r>
            <a:r>
              <a:rPr lang="en-US">
                <a:latin typeface="TimesNewRomanPSMT" charset="0"/>
              </a:rPr>
              <a:t>Windows</a:t>
            </a:r>
          </a:p>
          <a:p>
            <a:pPr eaLnBrk="1" hangingPunct="1"/>
            <a:r>
              <a:rPr lang="en-US">
                <a:latin typeface="CommonBullets" charset="0"/>
              </a:rPr>
              <a:t>+ </a:t>
            </a:r>
            <a:r>
              <a:rPr lang="en-US">
                <a:latin typeface="TimesNewRomanPSMT" charset="0"/>
              </a:rPr>
              <a:t>Windows: User management</a:t>
            </a:r>
            <a:endParaRPr lang="en-US">
              <a:latin typeface="Arial-BoldMT" charset="0"/>
            </a:endParaRPr>
          </a:p>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43E38ED-F348-FC49-968B-5FDF7093F00E}" type="slidenum">
              <a:rPr lang="en-US"/>
              <a:pPr/>
              <a:t>62</a:t>
            </a:fld>
            <a:endParaRPr lang="en-US"/>
          </a:p>
        </p:txBody>
      </p:sp>
      <p:sp>
        <p:nvSpPr>
          <p:cNvPr id="99331" name="Rectangle 2"/>
          <p:cNvSpPr>
            <a:spLocks noChangeArrowheads="1"/>
          </p:cNvSpPr>
          <p:nvPr/>
        </p:nvSpPr>
        <p:spPr bwMode="auto">
          <a:xfrm>
            <a:off x="3886200" y="0"/>
            <a:ext cx="2971800" cy="455613"/>
          </a:xfrm>
          <a:prstGeom prst="rect">
            <a:avLst/>
          </a:prstGeom>
          <a:noFill/>
          <a:ln w="9525">
            <a:noFill/>
            <a:miter lim="800000"/>
            <a:headEnd/>
            <a:tailEnd/>
          </a:ln>
        </p:spPr>
        <p:txBody>
          <a:bodyPr wrap="none" anchor="ctr">
            <a:prstTxWarp prst="textNoShape">
              <a:avLst/>
            </a:prstTxWarp>
          </a:bodyPr>
          <a:lstStyle/>
          <a:p>
            <a:endParaRPr lang="en-US"/>
          </a:p>
        </p:txBody>
      </p:sp>
      <p:sp>
        <p:nvSpPr>
          <p:cNvPr id="99332" name="Rectangle 3"/>
          <p:cNvSpPr>
            <a:spLocks noChangeArrowheads="1"/>
          </p:cNvSpPr>
          <p:nvPr/>
        </p:nvSpPr>
        <p:spPr bwMode="auto">
          <a:xfrm>
            <a:off x="3886200" y="8685213"/>
            <a:ext cx="2971800" cy="458787"/>
          </a:xfrm>
          <a:prstGeom prst="rect">
            <a:avLst/>
          </a:prstGeom>
          <a:noFill/>
          <a:ln w="9525">
            <a:noFill/>
            <a:miter lim="800000"/>
            <a:headEnd/>
            <a:tailEnd/>
          </a:ln>
        </p:spPr>
        <p:txBody>
          <a:bodyPr lIns="19048" tIns="0" rIns="19048" bIns="0" anchor="b">
            <a:prstTxWarp prst="textNoShape">
              <a:avLst/>
            </a:prstTxWarp>
          </a:bodyPr>
          <a:lstStyle/>
          <a:p>
            <a:pPr algn="r">
              <a:lnSpc>
                <a:spcPct val="100000"/>
              </a:lnSpc>
              <a:spcAft>
                <a:spcPct val="0"/>
              </a:spcAft>
              <a:buClrTx/>
            </a:pPr>
            <a:r>
              <a:rPr lang="en-US" sz="1000" b="0" i="1">
                <a:latin typeface="Times New Roman" charset="0"/>
              </a:rPr>
              <a:t>4</a:t>
            </a:r>
          </a:p>
        </p:txBody>
      </p:sp>
      <p:sp>
        <p:nvSpPr>
          <p:cNvPr id="99333" name="Rectangle 4"/>
          <p:cNvSpPr>
            <a:spLocks noChangeArrowheads="1"/>
          </p:cNvSpPr>
          <p:nvPr/>
        </p:nvSpPr>
        <p:spPr bwMode="auto">
          <a:xfrm>
            <a:off x="0" y="8685213"/>
            <a:ext cx="2971800" cy="458787"/>
          </a:xfrm>
          <a:prstGeom prst="rect">
            <a:avLst/>
          </a:prstGeom>
          <a:noFill/>
          <a:ln w="9525">
            <a:noFill/>
            <a:miter lim="800000"/>
            <a:headEnd/>
            <a:tailEnd/>
          </a:ln>
        </p:spPr>
        <p:txBody>
          <a:bodyPr wrap="none" anchor="ctr">
            <a:prstTxWarp prst="textNoShape">
              <a:avLst/>
            </a:prstTxWarp>
          </a:bodyPr>
          <a:lstStyle/>
          <a:p>
            <a:endParaRPr lang="en-US"/>
          </a:p>
        </p:txBody>
      </p:sp>
      <p:sp>
        <p:nvSpPr>
          <p:cNvPr id="99334" name="Rectangle 5"/>
          <p:cNvSpPr>
            <a:spLocks noChangeArrowheads="1"/>
          </p:cNvSpPr>
          <p:nvPr/>
        </p:nvSpPr>
        <p:spPr bwMode="auto">
          <a:xfrm>
            <a:off x="0" y="0"/>
            <a:ext cx="2971800" cy="455613"/>
          </a:xfrm>
          <a:prstGeom prst="rect">
            <a:avLst/>
          </a:prstGeom>
          <a:noFill/>
          <a:ln w="9525">
            <a:noFill/>
            <a:miter lim="800000"/>
            <a:headEnd/>
            <a:tailEnd/>
          </a:ln>
        </p:spPr>
        <p:txBody>
          <a:bodyPr wrap="none" anchor="ctr">
            <a:prstTxWarp prst="textNoShape">
              <a:avLst/>
            </a:prstTxWarp>
          </a:bodyPr>
          <a:lstStyle/>
          <a:p>
            <a:endParaRPr lang="en-US"/>
          </a:p>
        </p:txBody>
      </p:sp>
      <p:sp>
        <p:nvSpPr>
          <p:cNvPr id="99335" name="Rectangle 6"/>
          <p:cNvSpPr>
            <a:spLocks noGrp="1" noRot="1" noChangeAspect="1" noChangeArrowheads="1" noTextEdit="1"/>
          </p:cNvSpPr>
          <p:nvPr>
            <p:ph type="sldImg"/>
          </p:nvPr>
        </p:nvSpPr>
        <p:spPr>
          <a:xfrm>
            <a:off x="1109663" y="1071563"/>
            <a:ext cx="4665662" cy="3498850"/>
          </a:xfrm>
          <a:ln w="12700" cap="flat">
            <a:solidFill>
              <a:schemeClr val="tx1"/>
            </a:solidFill>
          </a:ln>
        </p:spPr>
      </p:sp>
      <p:sp>
        <p:nvSpPr>
          <p:cNvPr id="99336" name="Rectangle 7"/>
          <p:cNvSpPr>
            <a:spLocks noGrp="1" noChangeArrowheads="1"/>
          </p:cNvSpPr>
          <p:nvPr>
            <p:ph type="body" idx="1"/>
          </p:nvPr>
        </p:nvSpPr>
        <p:spPr>
          <a:xfrm>
            <a:off x="655638" y="4837113"/>
            <a:ext cx="5519737" cy="3176587"/>
          </a:xfrm>
          <a:noFill/>
          <a:ln/>
        </p:spPr>
        <p:txBody>
          <a:bodyPr lIns="85717" tIns="42858" rIns="85717" bIns="42858"/>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669EC33-A6BC-1043-8155-C5ED73AE836B}" type="slidenum">
              <a:rPr lang="en-US"/>
              <a:pPr/>
              <a:t>26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latin typeface="Arial" charset="0"/>
              </a:rPr>
              <a:t>Here is an example of the detection of rejected FTP connections in data streams.  The login failed code is 530, and implementing this filter on a rejected FTP connection will show all failed logins.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964DD48-B905-1F48-89EE-841AA6A75E1E}" type="slidenum">
              <a:rPr lang="en-US"/>
              <a:pPr/>
              <a:t>65</a:t>
            </a:fld>
            <a:endParaRPr lang="en-US"/>
          </a:p>
        </p:txBody>
      </p:sp>
      <p:sp>
        <p:nvSpPr>
          <p:cNvPr id="103427" name="Rectangle 2"/>
          <p:cNvSpPr>
            <a:spLocks noChangeArrowheads="1"/>
          </p:cNvSpPr>
          <p:nvPr/>
        </p:nvSpPr>
        <p:spPr bwMode="auto">
          <a:xfrm>
            <a:off x="3886200" y="0"/>
            <a:ext cx="2971800" cy="455613"/>
          </a:xfrm>
          <a:prstGeom prst="rect">
            <a:avLst/>
          </a:prstGeom>
          <a:noFill/>
          <a:ln w="9525">
            <a:noFill/>
            <a:miter lim="800000"/>
            <a:headEnd/>
            <a:tailEnd/>
          </a:ln>
        </p:spPr>
        <p:txBody>
          <a:bodyPr wrap="none" anchor="ctr">
            <a:prstTxWarp prst="textNoShape">
              <a:avLst/>
            </a:prstTxWarp>
          </a:bodyPr>
          <a:lstStyle/>
          <a:p>
            <a:endParaRPr lang="en-US"/>
          </a:p>
        </p:txBody>
      </p:sp>
      <p:sp>
        <p:nvSpPr>
          <p:cNvPr id="103428" name="Rectangle 3"/>
          <p:cNvSpPr>
            <a:spLocks noChangeArrowheads="1"/>
          </p:cNvSpPr>
          <p:nvPr/>
        </p:nvSpPr>
        <p:spPr bwMode="auto">
          <a:xfrm>
            <a:off x="3886200" y="8685213"/>
            <a:ext cx="2971800" cy="458787"/>
          </a:xfrm>
          <a:prstGeom prst="rect">
            <a:avLst/>
          </a:prstGeom>
          <a:noFill/>
          <a:ln w="9525">
            <a:noFill/>
            <a:miter lim="800000"/>
            <a:headEnd/>
            <a:tailEnd/>
          </a:ln>
        </p:spPr>
        <p:txBody>
          <a:bodyPr lIns="19048" tIns="0" rIns="19048" bIns="0" anchor="b">
            <a:prstTxWarp prst="textNoShape">
              <a:avLst/>
            </a:prstTxWarp>
          </a:bodyPr>
          <a:lstStyle/>
          <a:p>
            <a:pPr algn="r">
              <a:lnSpc>
                <a:spcPct val="100000"/>
              </a:lnSpc>
              <a:spcAft>
                <a:spcPct val="0"/>
              </a:spcAft>
              <a:buClrTx/>
            </a:pPr>
            <a:r>
              <a:rPr lang="en-US" sz="1000" b="0" i="1">
                <a:latin typeface="Times New Roman" charset="0"/>
              </a:rPr>
              <a:t>4</a:t>
            </a:r>
          </a:p>
        </p:txBody>
      </p:sp>
      <p:sp>
        <p:nvSpPr>
          <p:cNvPr id="103429" name="Rectangle 4"/>
          <p:cNvSpPr>
            <a:spLocks noChangeArrowheads="1"/>
          </p:cNvSpPr>
          <p:nvPr/>
        </p:nvSpPr>
        <p:spPr bwMode="auto">
          <a:xfrm>
            <a:off x="0" y="8685213"/>
            <a:ext cx="2971800" cy="458787"/>
          </a:xfrm>
          <a:prstGeom prst="rect">
            <a:avLst/>
          </a:prstGeom>
          <a:noFill/>
          <a:ln w="9525">
            <a:noFill/>
            <a:miter lim="800000"/>
            <a:headEnd/>
            <a:tailEnd/>
          </a:ln>
        </p:spPr>
        <p:txBody>
          <a:bodyPr wrap="none" anchor="ctr">
            <a:prstTxWarp prst="textNoShape">
              <a:avLst/>
            </a:prstTxWarp>
          </a:bodyPr>
          <a:lstStyle/>
          <a:p>
            <a:endParaRPr lang="en-US"/>
          </a:p>
        </p:txBody>
      </p:sp>
      <p:sp>
        <p:nvSpPr>
          <p:cNvPr id="103430" name="Rectangle 5"/>
          <p:cNvSpPr>
            <a:spLocks noChangeArrowheads="1"/>
          </p:cNvSpPr>
          <p:nvPr/>
        </p:nvSpPr>
        <p:spPr bwMode="auto">
          <a:xfrm>
            <a:off x="0" y="0"/>
            <a:ext cx="2971800" cy="455613"/>
          </a:xfrm>
          <a:prstGeom prst="rect">
            <a:avLst/>
          </a:prstGeom>
          <a:noFill/>
          <a:ln w="9525">
            <a:noFill/>
            <a:miter lim="800000"/>
            <a:headEnd/>
            <a:tailEnd/>
          </a:ln>
        </p:spPr>
        <p:txBody>
          <a:bodyPr wrap="none" anchor="ctr">
            <a:prstTxWarp prst="textNoShape">
              <a:avLst/>
            </a:prstTxWarp>
          </a:bodyPr>
          <a:lstStyle/>
          <a:p>
            <a:endParaRPr lang="en-US"/>
          </a:p>
        </p:txBody>
      </p:sp>
      <p:sp>
        <p:nvSpPr>
          <p:cNvPr id="103431" name="Rectangle 6"/>
          <p:cNvSpPr>
            <a:spLocks noGrp="1" noRot="1" noChangeAspect="1" noChangeArrowheads="1" noTextEdit="1"/>
          </p:cNvSpPr>
          <p:nvPr>
            <p:ph type="sldImg"/>
          </p:nvPr>
        </p:nvSpPr>
        <p:spPr>
          <a:xfrm>
            <a:off x="1109663" y="1071563"/>
            <a:ext cx="4665662" cy="3498850"/>
          </a:xfrm>
          <a:ln w="12700" cap="flat">
            <a:solidFill>
              <a:schemeClr val="tx1"/>
            </a:solidFill>
          </a:ln>
        </p:spPr>
      </p:sp>
      <p:sp>
        <p:nvSpPr>
          <p:cNvPr id="103432" name="Rectangle 7"/>
          <p:cNvSpPr>
            <a:spLocks noGrp="1" noChangeArrowheads="1"/>
          </p:cNvSpPr>
          <p:nvPr>
            <p:ph type="body" idx="1"/>
          </p:nvPr>
        </p:nvSpPr>
        <p:spPr>
          <a:xfrm>
            <a:off x="655638" y="4837113"/>
            <a:ext cx="5519737" cy="3176587"/>
          </a:xfrm>
          <a:noFill/>
          <a:ln/>
        </p:spPr>
        <p:txBody>
          <a:bodyPr lIns="85717" tIns="42858" rIns="85717" bIns="42858"/>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860C55F-8FFE-E043-96ED-A32B9D021F1E}" type="slidenum">
              <a:rPr lang="en-US"/>
              <a:pPr/>
              <a:t>66</a:t>
            </a:fld>
            <a:endParaRPr lang="en-US"/>
          </a:p>
        </p:txBody>
      </p:sp>
      <p:sp>
        <p:nvSpPr>
          <p:cNvPr id="105475" name="Rectangle 2"/>
          <p:cNvSpPr>
            <a:spLocks noChangeArrowheads="1"/>
          </p:cNvSpPr>
          <p:nvPr/>
        </p:nvSpPr>
        <p:spPr bwMode="auto">
          <a:xfrm>
            <a:off x="3886200" y="0"/>
            <a:ext cx="2971800" cy="455613"/>
          </a:xfrm>
          <a:prstGeom prst="rect">
            <a:avLst/>
          </a:prstGeom>
          <a:noFill/>
          <a:ln w="9525">
            <a:noFill/>
            <a:miter lim="800000"/>
            <a:headEnd/>
            <a:tailEnd/>
          </a:ln>
        </p:spPr>
        <p:txBody>
          <a:bodyPr wrap="none" anchor="ctr">
            <a:prstTxWarp prst="textNoShape">
              <a:avLst/>
            </a:prstTxWarp>
          </a:bodyPr>
          <a:lstStyle/>
          <a:p>
            <a:endParaRPr lang="en-US"/>
          </a:p>
        </p:txBody>
      </p:sp>
      <p:sp>
        <p:nvSpPr>
          <p:cNvPr id="105476" name="Rectangle 3"/>
          <p:cNvSpPr>
            <a:spLocks noChangeArrowheads="1"/>
          </p:cNvSpPr>
          <p:nvPr/>
        </p:nvSpPr>
        <p:spPr bwMode="auto">
          <a:xfrm>
            <a:off x="3886200" y="8685213"/>
            <a:ext cx="2971800" cy="458787"/>
          </a:xfrm>
          <a:prstGeom prst="rect">
            <a:avLst/>
          </a:prstGeom>
          <a:noFill/>
          <a:ln w="9525">
            <a:noFill/>
            <a:miter lim="800000"/>
            <a:headEnd/>
            <a:tailEnd/>
          </a:ln>
        </p:spPr>
        <p:txBody>
          <a:bodyPr lIns="19048" tIns="0" rIns="19048" bIns="0" anchor="b">
            <a:prstTxWarp prst="textNoShape">
              <a:avLst/>
            </a:prstTxWarp>
          </a:bodyPr>
          <a:lstStyle/>
          <a:p>
            <a:pPr algn="r">
              <a:lnSpc>
                <a:spcPct val="100000"/>
              </a:lnSpc>
              <a:spcAft>
                <a:spcPct val="0"/>
              </a:spcAft>
              <a:buClrTx/>
            </a:pPr>
            <a:r>
              <a:rPr lang="en-US" sz="1000" b="0" i="1">
                <a:latin typeface="Times New Roman" charset="0"/>
              </a:rPr>
              <a:t>4</a:t>
            </a:r>
          </a:p>
        </p:txBody>
      </p:sp>
      <p:sp>
        <p:nvSpPr>
          <p:cNvPr id="105477" name="Rectangle 4"/>
          <p:cNvSpPr>
            <a:spLocks noChangeArrowheads="1"/>
          </p:cNvSpPr>
          <p:nvPr/>
        </p:nvSpPr>
        <p:spPr bwMode="auto">
          <a:xfrm>
            <a:off x="0" y="8685213"/>
            <a:ext cx="2971800" cy="458787"/>
          </a:xfrm>
          <a:prstGeom prst="rect">
            <a:avLst/>
          </a:prstGeom>
          <a:noFill/>
          <a:ln w="9525">
            <a:noFill/>
            <a:miter lim="800000"/>
            <a:headEnd/>
            <a:tailEnd/>
          </a:ln>
        </p:spPr>
        <p:txBody>
          <a:bodyPr wrap="none" anchor="ctr">
            <a:prstTxWarp prst="textNoShape">
              <a:avLst/>
            </a:prstTxWarp>
          </a:bodyPr>
          <a:lstStyle/>
          <a:p>
            <a:endParaRPr lang="en-US"/>
          </a:p>
        </p:txBody>
      </p:sp>
      <p:sp>
        <p:nvSpPr>
          <p:cNvPr id="105478" name="Rectangle 5"/>
          <p:cNvSpPr>
            <a:spLocks noChangeArrowheads="1"/>
          </p:cNvSpPr>
          <p:nvPr/>
        </p:nvSpPr>
        <p:spPr bwMode="auto">
          <a:xfrm>
            <a:off x="0" y="0"/>
            <a:ext cx="2971800" cy="455613"/>
          </a:xfrm>
          <a:prstGeom prst="rect">
            <a:avLst/>
          </a:prstGeom>
          <a:noFill/>
          <a:ln w="9525">
            <a:noFill/>
            <a:miter lim="800000"/>
            <a:headEnd/>
            <a:tailEnd/>
          </a:ln>
        </p:spPr>
        <p:txBody>
          <a:bodyPr wrap="none" anchor="ctr">
            <a:prstTxWarp prst="textNoShape">
              <a:avLst/>
            </a:prstTxWarp>
          </a:bodyPr>
          <a:lstStyle/>
          <a:p>
            <a:endParaRPr lang="en-US"/>
          </a:p>
        </p:txBody>
      </p:sp>
      <p:sp>
        <p:nvSpPr>
          <p:cNvPr id="105479" name="Rectangle 6"/>
          <p:cNvSpPr>
            <a:spLocks noGrp="1" noRot="1" noChangeAspect="1" noChangeArrowheads="1" noTextEdit="1"/>
          </p:cNvSpPr>
          <p:nvPr>
            <p:ph type="sldImg"/>
          </p:nvPr>
        </p:nvSpPr>
        <p:spPr>
          <a:xfrm>
            <a:off x="1109663" y="1071563"/>
            <a:ext cx="4665662" cy="3498850"/>
          </a:xfrm>
          <a:ln w="12700" cap="flat">
            <a:solidFill>
              <a:schemeClr val="tx1"/>
            </a:solidFill>
          </a:ln>
        </p:spPr>
      </p:sp>
      <p:sp>
        <p:nvSpPr>
          <p:cNvPr id="105480" name="Rectangle 7"/>
          <p:cNvSpPr>
            <a:spLocks noGrp="1" noChangeArrowheads="1"/>
          </p:cNvSpPr>
          <p:nvPr>
            <p:ph type="body" idx="1"/>
          </p:nvPr>
        </p:nvSpPr>
        <p:spPr>
          <a:xfrm>
            <a:off x="655638" y="4837113"/>
            <a:ext cx="5519737" cy="3176587"/>
          </a:xfrm>
          <a:noFill/>
          <a:ln/>
        </p:spPr>
        <p:txBody>
          <a:bodyPr lIns="85717" tIns="42858" rIns="85717" bIns="42858"/>
          <a:lstStyle/>
          <a:p>
            <a:pPr eaLnBrk="1" hangingPunct="1"/>
            <a:r>
              <a:rPr lang="en-US">
                <a:latin typeface="Arial" charset="0"/>
              </a:rPr>
              <a:t>You will want to be careful on which method you choose depending on the system you are scanning.  As an example a system in a development or test environment it would not matter if you crash it actually checking for known vulnerabilities with exploits.  However, in a production environment you will want to refrain from running the actual exploits and just use the safe checks via banner grabs.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456FE2D-FE9F-0D45-B766-9FB9F7BD4AF0}" type="slidenum">
              <a:rPr lang="en-US"/>
              <a:pPr/>
              <a:t>67</a:t>
            </a:fld>
            <a:endParaRPr lang="en-US"/>
          </a:p>
        </p:txBody>
      </p:sp>
      <p:sp>
        <p:nvSpPr>
          <p:cNvPr id="107523" name="Rectangle 2"/>
          <p:cNvSpPr>
            <a:spLocks noGrp="1" noRot="1" noChangeAspect="1" noChangeArrowheads="1" noTextEdit="1"/>
          </p:cNvSpPr>
          <p:nvPr>
            <p:ph type="sldImg"/>
          </p:nvPr>
        </p:nvSpPr>
        <p:spPr>
          <a:xfrm>
            <a:off x="1144588" y="684213"/>
            <a:ext cx="4572000" cy="3429000"/>
          </a:xfrm>
          <a:ln/>
        </p:spPr>
      </p:sp>
      <p:sp>
        <p:nvSpPr>
          <p:cNvPr id="107524" name="Rectangle 3"/>
          <p:cNvSpPr>
            <a:spLocks noGrp="1" noChangeArrowheads="1"/>
          </p:cNvSpPr>
          <p:nvPr>
            <p:ph type="body" idx="1"/>
          </p:nvPr>
        </p:nvSpPr>
        <p:spPr>
          <a:xfrm>
            <a:off x="912813" y="4333875"/>
            <a:ext cx="5029200" cy="4116388"/>
          </a:xfrm>
          <a:noFill/>
          <a:ln/>
        </p:spPr>
        <p:txBody>
          <a:bodyPr/>
          <a:lstStyle/>
          <a:p>
            <a:pPr eaLnBrk="1" hangingPunct="1"/>
            <a:r>
              <a:rPr lang="en-US">
                <a:latin typeface="Arial" charset="0"/>
              </a:rPr>
              <a:t>Here we have the scan options page.  These options can have a significant effect on the scalability and thoroughness of the scan.</a:t>
            </a:r>
          </a:p>
          <a:p>
            <a:pPr eaLnBrk="1" hangingPunct="1"/>
            <a:endParaRPr lang="en-US">
              <a:latin typeface="Arial" charset="0"/>
            </a:endParaRPr>
          </a:p>
          <a:p>
            <a:pPr eaLnBrk="1" hangingPunct="1"/>
            <a:r>
              <a:rPr lang="en-US">
                <a:latin typeface="Arial" charset="0"/>
              </a:rPr>
              <a:t>If you want to be very thorough, make sure it will scan through all 65535 possible ports.  This may make the scan very slow, though.</a:t>
            </a:r>
          </a:p>
          <a:p>
            <a:pPr eaLnBrk="1" hangingPunct="1"/>
            <a:endParaRPr lang="en-US">
              <a:latin typeface="Arial" charset="0"/>
            </a:endParaRPr>
          </a:p>
          <a:p>
            <a:pPr eaLnBrk="1" hangingPunct="1"/>
            <a:r>
              <a:rPr lang="en-US">
                <a:latin typeface="Arial" charset="0"/>
              </a:rPr>
              <a:t>If there are many hosts you want to scan, and the host that nessusd is running on is beefy enough, you may want to increase the number of threads.  Be careful not to go overboard, though.</a:t>
            </a:r>
          </a:p>
          <a:p>
            <a:pPr eaLnBrk="1" hangingPunct="1"/>
            <a:endParaRPr lang="en-US">
              <a:latin typeface="Arial" charset="0"/>
            </a:endParaRPr>
          </a:p>
          <a:p>
            <a:pPr eaLnBrk="1" hangingPunct="1"/>
            <a:r>
              <a:rPr lang="en-US">
                <a:latin typeface="Arial" charset="0"/>
              </a:rPr>
              <a:t>If you know that some of the web servers that you are going to test have unusual cgi-bin directories, specify them on this screen.</a:t>
            </a:r>
          </a:p>
          <a:p>
            <a:pPr eaLnBrk="1" hangingPunct="1"/>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C7FB1B9-E272-0745-AA17-77DCA7A8FB91}" type="slidenum">
              <a:rPr lang="en-US"/>
              <a:pPr/>
              <a:t>70</a:t>
            </a:fld>
            <a:endParaRPr lang="en-US"/>
          </a:p>
        </p:txBody>
      </p:sp>
      <p:sp>
        <p:nvSpPr>
          <p:cNvPr id="111619" name="Rectangle 2"/>
          <p:cNvSpPr>
            <a:spLocks noChangeArrowheads="1"/>
          </p:cNvSpPr>
          <p:nvPr/>
        </p:nvSpPr>
        <p:spPr bwMode="auto">
          <a:xfrm>
            <a:off x="3886200" y="0"/>
            <a:ext cx="2971800" cy="455613"/>
          </a:xfrm>
          <a:prstGeom prst="rect">
            <a:avLst/>
          </a:prstGeom>
          <a:noFill/>
          <a:ln w="9525">
            <a:noFill/>
            <a:miter lim="800000"/>
            <a:headEnd/>
            <a:tailEnd/>
          </a:ln>
        </p:spPr>
        <p:txBody>
          <a:bodyPr wrap="none" anchor="ctr">
            <a:prstTxWarp prst="textNoShape">
              <a:avLst/>
            </a:prstTxWarp>
          </a:bodyPr>
          <a:lstStyle/>
          <a:p>
            <a:endParaRPr lang="en-US"/>
          </a:p>
        </p:txBody>
      </p:sp>
      <p:sp>
        <p:nvSpPr>
          <p:cNvPr id="111620" name="Rectangle 3"/>
          <p:cNvSpPr>
            <a:spLocks noChangeArrowheads="1"/>
          </p:cNvSpPr>
          <p:nvPr/>
        </p:nvSpPr>
        <p:spPr bwMode="auto">
          <a:xfrm>
            <a:off x="3886200" y="8685213"/>
            <a:ext cx="2971800" cy="458787"/>
          </a:xfrm>
          <a:prstGeom prst="rect">
            <a:avLst/>
          </a:prstGeom>
          <a:noFill/>
          <a:ln w="9525">
            <a:noFill/>
            <a:miter lim="800000"/>
            <a:headEnd/>
            <a:tailEnd/>
          </a:ln>
        </p:spPr>
        <p:txBody>
          <a:bodyPr lIns="19048" tIns="0" rIns="19048" bIns="0" anchor="b">
            <a:prstTxWarp prst="textNoShape">
              <a:avLst/>
            </a:prstTxWarp>
          </a:bodyPr>
          <a:lstStyle/>
          <a:p>
            <a:pPr algn="r">
              <a:lnSpc>
                <a:spcPct val="100000"/>
              </a:lnSpc>
              <a:spcAft>
                <a:spcPct val="0"/>
              </a:spcAft>
              <a:buClrTx/>
            </a:pPr>
            <a:r>
              <a:rPr lang="en-US" sz="1000" b="0" i="1">
                <a:latin typeface="Times New Roman" charset="0"/>
              </a:rPr>
              <a:t>4</a:t>
            </a:r>
          </a:p>
        </p:txBody>
      </p:sp>
      <p:sp>
        <p:nvSpPr>
          <p:cNvPr id="111621" name="Rectangle 4"/>
          <p:cNvSpPr>
            <a:spLocks noChangeArrowheads="1"/>
          </p:cNvSpPr>
          <p:nvPr/>
        </p:nvSpPr>
        <p:spPr bwMode="auto">
          <a:xfrm>
            <a:off x="0" y="8685213"/>
            <a:ext cx="2971800" cy="458787"/>
          </a:xfrm>
          <a:prstGeom prst="rect">
            <a:avLst/>
          </a:prstGeom>
          <a:noFill/>
          <a:ln w="9525">
            <a:noFill/>
            <a:miter lim="800000"/>
            <a:headEnd/>
            <a:tailEnd/>
          </a:ln>
        </p:spPr>
        <p:txBody>
          <a:bodyPr wrap="none" anchor="ctr">
            <a:prstTxWarp prst="textNoShape">
              <a:avLst/>
            </a:prstTxWarp>
          </a:bodyPr>
          <a:lstStyle/>
          <a:p>
            <a:endParaRPr lang="en-US"/>
          </a:p>
        </p:txBody>
      </p:sp>
      <p:sp>
        <p:nvSpPr>
          <p:cNvPr id="111622" name="Rectangle 5"/>
          <p:cNvSpPr>
            <a:spLocks noChangeArrowheads="1"/>
          </p:cNvSpPr>
          <p:nvPr/>
        </p:nvSpPr>
        <p:spPr bwMode="auto">
          <a:xfrm>
            <a:off x="0" y="0"/>
            <a:ext cx="2971800" cy="455613"/>
          </a:xfrm>
          <a:prstGeom prst="rect">
            <a:avLst/>
          </a:prstGeom>
          <a:noFill/>
          <a:ln w="9525">
            <a:noFill/>
            <a:miter lim="800000"/>
            <a:headEnd/>
            <a:tailEnd/>
          </a:ln>
        </p:spPr>
        <p:txBody>
          <a:bodyPr wrap="none" anchor="ctr">
            <a:prstTxWarp prst="textNoShape">
              <a:avLst/>
            </a:prstTxWarp>
          </a:bodyPr>
          <a:lstStyle/>
          <a:p>
            <a:endParaRPr lang="en-US"/>
          </a:p>
        </p:txBody>
      </p:sp>
      <p:sp>
        <p:nvSpPr>
          <p:cNvPr id="111623" name="Rectangle 6"/>
          <p:cNvSpPr>
            <a:spLocks noGrp="1" noRot="1" noChangeAspect="1" noChangeArrowheads="1" noTextEdit="1"/>
          </p:cNvSpPr>
          <p:nvPr>
            <p:ph type="sldImg"/>
          </p:nvPr>
        </p:nvSpPr>
        <p:spPr>
          <a:xfrm>
            <a:off x="1109663" y="1071563"/>
            <a:ext cx="4665662" cy="3498850"/>
          </a:xfrm>
          <a:ln w="12700" cap="flat">
            <a:solidFill>
              <a:schemeClr val="tx1"/>
            </a:solidFill>
          </a:ln>
        </p:spPr>
      </p:sp>
      <p:sp>
        <p:nvSpPr>
          <p:cNvPr id="111624" name="Rectangle 7"/>
          <p:cNvSpPr>
            <a:spLocks noGrp="1" noChangeArrowheads="1"/>
          </p:cNvSpPr>
          <p:nvPr>
            <p:ph type="body" idx="1"/>
          </p:nvPr>
        </p:nvSpPr>
        <p:spPr>
          <a:xfrm>
            <a:off x="655638" y="4837113"/>
            <a:ext cx="5519737" cy="3176587"/>
          </a:xfrm>
          <a:noFill/>
          <a:ln/>
        </p:spPr>
        <p:txBody>
          <a:bodyPr lIns="85717" tIns="42858" rIns="85717" bIns="42858"/>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448FA75-9457-7343-9267-3FF55F99D9A1}" type="slidenum">
              <a:rPr lang="en-US"/>
              <a:pPr/>
              <a:t>27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latin typeface="Arial" charset="0"/>
              </a:rPr>
              <a:t>Here is an SMTP connection running through localhost, ultimately to be tunneled over SSH.  At first, it does not decode correctly in Ethereal, simply showing you that a TCP connection was established.  After decoding with the SMTP decoder, the packets decode correctly and provide quite a bit more information about the application layer protocol.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BE155B0-5693-374B-AAF2-945884C1E382}" type="slidenum">
              <a:rPr lang="en-US"/>
              <a:pPr/>
              <a:t>31</a:t>
            </a:fld>
            <a:endParaRPr lang="en-US"/>
          </a:p>
        </p:txBody>
      </p:sp>
      <p:sp>
        <p:nvSpPr>
          <p:cNvPr id="52227" name="Rectangle 2"/>
          <p:cNvSpPr>
            <a:spLocks noGrp="1" noRot="1" noChangeAspect="1" noChangeArrowheads="1" noTextEdit="1"/>
          </p:cNvSpPr>
          <p:nvPr>
            <p:ph type="sldImg"/>
          </p:nvPr>
        </p:nvSpPr>
        <p:spPr>
          <a:xfrm>
            <a:off x="1133475" y="492125"/>
            <a:ext cx="4554538" cy="3416300"/>
          </a:xfrm>
          <a:ln/>
        </p:spPr>
      </p:sp>
      <p:sp>
        <p:nvSpPr>
          <p:cNvPr id="52228" name="Rectangle 3"/>
          <p:cNvSpPr>
            <a:spLocks noGrp="1" noChangeArrowheads="1"/>
          </p:cNvSpPr>
          <p:nvPr>
            <p:ph type="body" idx="1"/>
          </p:nvPr>
        </p:nvSpPr>
        <p:spPr>
          <a:xfrm>
            <a:off x="533400" y="4270375"/>
            <a:ext cx="5724525" cy="4351338"/>
          </a:xfrm>
          <a:noFill/>
          <a:ln/>
        </p:spPr>
        <p:txBody>
          <a:bodyPr/>
          <a:lstStyle/>
          <a:p>
            <a:pPr eaLnBrk="1" hangingPunct="1"/>
            <a:r>
              <a:rPr lang="en-US">
                <a:latin typeface="Arial" charset="0"/>
              </a:rPr>
              <a:t>This lecture and lab is on “Network Mapping with SolarWinds” and covers the use of those two tools for the purposes of mapping a network.</a:t>
            </a:r>
          </a:p>
          <a:p>
            <a:pPr eaLnBrk="1" hangingPunct="1"/>
            <a:endParaRPr lang="en-US">
              <a:latin typeface="Arial" charset="0"/>
            </a:endParaRPr>
          </a:p>
          <a:p>
            <a:pPr eaLnBrk="1" hangingPunct="1"/>
            <a:r>
              <a:rPr lang="en-US">
                <a:latin typeface="Arial" charset="0"/>
              </a:rPr>
              <a:t>The lecture should last approximately an 45 minutes, including demonstrations.</a:t>
            </a:r>
          </a:p>
          <a:p>
            <a:pPr eaLnBrk="1" hangingPunct="1"/>
            <a:endParaRPr lang="en-US">
              <a:latin typeface="Arial" charset="0"/>
            </a:endParaRPr>
          </a:p>
          <a:p>
            <a:pPr eaLnBrk="1" hangingPunct="1"/>
            <a:r>
              <a:rPr lang="en-US">
                <a:latin typeface="Arial" charset="0"/>
              </a:rPr>
              <a:t>The lab should last approximately half an hour.  A 10 minute break will be given between the lecture and the lab.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5091451-17CB-974B-A046-9E4C5918E99F}" type="slidenum">
              <a:rPr lang="en-US"/>
              <a:pPr/>
              <a:t>32</a:t>
            </a:fld>
            <a:endParaRPr lang="en-US"/>
          </a:p>
        </p:txBody>
      </p:sp>
      <p:sp>
        <p:nvSpPr>
          <p:cNvPr id="54275" name="Rectangle 2"/>
          <p:cNvSpPr>
            <a:spLocks noGrp="1" noRot="1" noChangeAspect="1" noChangeArrowheads="1" noTextEdit="1"/>
          </p:cNvSpPr>
          <p:nvPr>
            <p:ph type="sldImg"/>
          </p:nvPr>
        </p:nvSpPr>
        <p:spPr>
          <a:xfrm>
            <a:off x="1133475" y="492125"/>
            <a:ext cx="4554538" cy="3416300"/>
          </a:xfrm>
          <a:ln/>
        </p:spPr>
      </p:sp>
      <p:sp>
        <p:nvSpPr>
          <p:cNvPr id="54276" name="Rectangle 3"/>
          <p:cNvSpPr>
            <a:spLocks noGrp="1" noChangeArrowheads="1"/>
          </p:cNvSpPr>
          <p:nvPr>
            <p:ph type="body" idx="1"/>
          </p:nvPr>
        </p:nvSpPr>
        <p:spPr>
          <a:xfrm>
            <a:off x="533400" y="4270375"/>
            <a:ext cx="5724525" cy="4351338"/>
          </a:xfrm>
          <a:noFill/>
          <a:ln/>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5F64FD-AF1E-3C41-B9E4-469406E92EFB}" type="slidenum">
              <a:rPr lang="en-US"/>
              <a:pPr/>
              <a:t>33</a:t>
            </a:fld>
            <a:endParaRPr lang="en-US"/>
          </a:p>
        </p:txBody>
      </p:sp>
      <p:sp>
        <p:nvSpPr>
          <p:cNvPr id="56323" name="Rectangle 2"/>
          <p:cNvSpPr>
            <a:spLocks noGrp="1" noRot="1" noChangeAspect="1" noChangeArrowheads="1" noTextEdit="1"/>
          </p:cNvSpPr>
          <p:nvPr>
            <p:ph type="sldImg"/>
          </p:nvPr>
        </p:nvSpPr>
        <p:spPr>
          <a:xfrm>
            <a:off x="1133475" y="492125"/>
            <a:ext cx="4554538" cy="3416300"/>
          </a:xfrm>
          <a:ln/>
        </p:spPr>
      </p:sp>
      <p:sp>
        <p:nvSpPr>
          <p:cNvPr id="56324" name="Rectangle 3"/>
          <p:cNvSpPr>
            <a:spLocks noGrp="1" noChangeArrowheads="1"/>
          </p:cNvSpPr>
          <p:nvPr>
            <p:ph type="body" idx="1"/>
          </p:nvPr>
        </p:nvSpPr>
        <p:spPr>
          <a:xfrm>
            <a:off x="533400" y="4270375"/>
            <a:ext cx="5724525" cy="4351338"/>
          </a:xfrm>
          <a:noFill/>
          <a:ln/>
        </p:spPr>
        <p:txBody>
          <a:bodyPr/>
          <a:lstStyle/>
          <a:p>
            <a:pPr eaLnBrk="1" hangingPunct="1"/>
            <a:r>
              <a:rPr lang="en-US">
                <a:latin typeface="Arial" charset="0"/>
              </a:rPr>
              <a:t>Now let’s talk about “Network Mapping” to some degree--what it is, how you can do it, and what we’re really looking for when we’re mapping networks.</a:t>
            </a:r>
          </a:p>
          <a:p>
            <a:pPr eaLnBrk="1" hangingPunct="1"/>
            <a:endParaRPr lang="en-US">
              <a:latin typeface="Arial" charset="0"/>
            </a:endParaRPr>
          </a:p>
          <a:p>
            <a:pPr eaLnBrk="1" hangingPunct="1"/>
            <a:r>
              <a:rPr lang="en-US">
                <a:latin typeface="Arial" charset="0"/>
              </a:rPr>
              <a:t>I define network mapping as the process of collecting information on a target network address range with regard to visible hosts, devices, and allowable protocols in order to accurately represent and understand the target network for future reference.</a:t>
            </a:r>
          </a:p>
          <a:p>
            <a:pPr eaLnBrk="1" hangingPunct="1"/>
            <a:endParaRPr lang="en-US">
              <a:latin typeface="Arial" charset="0"/>
            </a:endParaRPr>
          </a:p>
          <a:p>
            <a:pPr eaLnBrk="1" hangingPunct="1"/>
            <a:r>
              <a:rPr lang="en-US">
                <a:latin typeface="Arial" charset="0"/>
              </a:rPr>
              <a:t>Let’s say you have completed preparatory discussions with the target organization for which you are performing a vulnerability assessment.  You’ve established what network you will be working with, perhaps identified crucial hosts and assets, etc.  You’ve obtained permission to do your work and coordinated with the right people.  Using football metaphors, that  would all be considered pre-game activity.  Network mapping is the kick-off.</a:t>
            </a:r>
          </a:p>
          <a:p>
            <a:pPr eaLnBrk="1" hangingPunct="1"/>
            <a:endParaRPr lang="en-US">
              <a:latin typeface="Arial" charset="0"/>
            </a:endParaRPr>
          </a:p>
          <a:p>
            <a:pPr eaLnBrk="1" hangingPunct="1"/>
            <a:r>
              <a:rPr lang="en-US">
                <a:latin typeface="Arial" charset="0"/>
              </a:rPr>
              <a:t>But more than that, your network mapping activities will be the foundation of the rest of your vulnerability assessment.  Therefore, it’s important that you are thorough in this aspect of your work and get an accurate representation of the target organization’s network infrastructure.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890BA16-AF39-4446-A91C-3FF3540EFB5A}" type="slidenum">
              <a:rPr lang="en-US"/>
              <a:pPr/>
              <a:t>34</a:t>
            </a:fld>
            <a:endParaRPr lang="en-US"/>
          </a:p>
        </p:txBody>
      </p:sp>
      <p:sp>
        <p:nvSpPr>
          <p:cNvPr id="58371" name="Rectangle 2"/>
          <p:cNvSpPr>
            <a:spLocks noGrp="1" noRot="1" noChangeAspect="1" noChangeArrowheads="1" noTextEdit="1"/>
          </p:cNvSpPr>
          <p:nvPr>
            <p:ph type="sldImg"/>
          </p:nvPr>
        </p:nvSpPr>
        <p:spPr>
          <a:xfrm>
            <a:off x="1133475" y="492125"/>
            <a:ext cx="4554538" cy="3416300"/>
          </a:xfrm>
          <a:ln/>
        </p:spPr>
      </p:sp>
      <p:sp>
        <p:nvSpPr>
          <p:cNvPr id="58372" name="Rectangle 3"/>
          <p:cNvSpPr>
            <a:spLocks noGrp="1" noChangeArrowheads="1"/>
          </p:cNvSpPr>
          <p:nvPr>
            <p:ph type="body" idx="1"/>
          </p:nvPr>
        </p:nvSpPr>
        <p:spPr>
          <a:xfrm>
            <a:off x="533400" y="4270375"/>
            <a:ext cx="5724525" cy="4351338"/>
          </a:xfrm>
          <a:noFill/>
          <a:ln/>
        </p:spPr>
        <p:txBody>
          <a:bodyPr/>
          <a:lstStyle/>
          <a:p>
            <a:pPr eaLnBrk="1" hangingPunct="1">
              <a:lnSpc>
                <a:spcPct val="80000"/>
              </a:lnSpc>
            </a:pPr>
            <a:r>
              <a:rPr lang="en-US" sz="800">
                <a:latin typeface="Arial" charset="0"/>
              </a:rPr>
              <a:t>How can you and how should you perform network mapping?</a:t>
            </a:r>
          </a:p>
          <a:p>
            <a:pPr eaLnBrk="1" hangingPunct="1">
              <a:lnSpc>
                <a:spcPct val="80000"/>
              </a:lnSpc>
            </a:pPr>
            <a:endParaRPr lang="en-US" sz="800">
              <a:latin typeface="Arial" charset="0"/>
            </a:endParaRPr>
          </a:p>
          <a:p>
            <a:pPr eaLnBrk="1" hangingPunct="1">
              <a:lnSpc>
                <a:spcPct val="80000"/>
              </a:lnSpc>
            </a:pPr>
            <a:r>
              <a:rPr lang="en-US" sz="800">
                <a:latin typeface="Arial" charset="0"/>
              </a:rPr>
              <a:t>One way to obtain the overall picture of a network is through rumor.  “Bob says we have a web server running on so-and-so subnet.”  Okay.  That’s a start.  But it’s unreliable--water cooler discussion isn’t going to get you an accurate network map.</a:t>
            </a:r>
          </a:p>
          <a:p>
            <a:pPr eaLnBrk="1" hangingPunct="1">
              <a:lnSpc>
                <a:spcPct val="80000"/>
              </a:lnSpc>
            </a:pPr>
            <a:endParaRPr lang="en-US" sz="800">
              <a:latin typeface="Arial" charset="0"/>
            </a:endParaRPr>
          </a:p>
          <a:p>
            <a:pPr eaLnBrk="1" hangingPunct="1">
              <a:lnSpc>
                <a:spcPct val="80000"/>
              </a:lnSpc>
            </a:pPr>
            <a:r>
              <a:rPr lang="en-US" sz="800">
                <a:latin typeface="Arial" charset="0"/>
              </a:rPr>
              <a:t>But what if Bob’s the Senior Network Engineer?  Then it’s not just rumor, it’s an informed estimate.  Not bad, but still this is going to be incomplete at best.  There are some smart network engineers out there, but they’re human--so they’re liable to forget things.  Even if they give you a network map, you should still only consider it an informed estimate.</a:t>
            </a:r>
          </a:p>
          <a:p>
            <a:pPr eaLnBrk="1" hangingPunct="1">
              <a:lnSpc>
                <a:spcPct val="80000"/>
              </a:lnSpc>
            </a:pPr>
            <a:endParaRPr lang="en-US" sz="800">
              <a:latin typeface="Arial" charset="0"/>
            </a:endParaRPr>
          </a:p>
          <a:p>
            <a:pPr eaLnBrk="1" hangingPunct="1">
              <a:lnSpc>
                <a:spcPct val="80000"/>
              </a:lnSpc>
            </a:pPr>
            <a:r>
              <a:rPr lang="en-US" sz="800">
                <a:latin typeface="Arial" charset="0"/>
              </a:rPr>
              <a:t>Some of you might think this is quite a silly thing to even list these first two methods of network mapping, but there’s a point to this silliness. Your vulnerability assessment should be the result of your own efforts--naturally you shouldn’t completely shun providence or assistance.</a:t>
            </a:r>
          </a:p>
          <a:p>
            <a:pPr eaLnBrk="1" hangingPunct="1">
              <a:lnSpc>
                <a:spcPct val="80000"/>
              </a:lnSpc>
            </a:pPr>
            <a:r>
              <a:rPr lang="en-US" sz="800">
                <a:latin typeface="Arial" charset="0"/>
              </a:rPr>
              <a:t>When you’re in the midst of a vulnerability assessment and someone attempts to fill in the blanks via rumor or even informed estimate, make a mental or minor note and follow up with something a bit more reliable to validate.</a:t>
            </a:r>
          </a:p>
          <a:p>
            <a:pPr eaLnBrk="1" hangingPunct="1">
              <a:lnSpc>
                <a:spcPct val="80000"/>
              </a:lnSpc>
            </a:pPr>
            <a:endParaRPr lang="en-US" sz="800">
              <a:latin typeface="Arial" charset="0"/>
            </a:endParaRPr>
          </a:p>
          <a:p>
            <a:pPr eaLnBrk="1" hangingPunct="1">
              <a:lnSpc>
                <a:spcPct val="80000"/>
              </a:lnSpc>
            </a:pPr>
            <a:r>
              <a:rPr lang="en-US" sz="800">
                <a:latin typeface="Arial" charset="0"/>
              </a:rPr>
              <a:t>Physical inventory is by far the most thorough mechanism for mapping a network.  This entails physically going to each and every network connected device and documenting its network settings.  From this information you can piece together an accurate network map.  But this may not be feasible given manpower and time constraints in relation to the size of the target organization’s network.</a:t>
            </a:r>
          </a:p>
          <a:p>
            <a:pPr eaLnBrk="1" hangingPunct="1">
              <a:lnSpc>
                <a:spcPct val="80000"/>
              </a:lnSpc>
            </a:pPr>
            <a:endParaRPr lang="en-US" sz="800">
              <a:latin typeface="Arial" charset="0"/>
            </a:endParaRPr>
          </a:p>
          <a:p>
            <a:pPr eaLnBrk="1" hangingPunct="1">
              <a:lnSpc>
                <a:spcPct val="80000"/>
              </a:lnSpc>
            </a:pPr>
            <a:r>
              <a:rPr lang="en-US" sz="800">
                <a:latin typeface="Arial" charset="0"/>
              </a:rPr>
              <a:t>That’s where automated network discovery tools come to the rescue.</a:t>
            </a:r>
          </a:p>
          <a:p>
            <a:pPr eaLnBrk="1" hangingPunct="1">
              <a:lnSpc>
                <a:spcPct val="80000"/>
              </a:lnSpc>
            </a:pPr>
            <a:endParaRPr lang="en-US" sz="800">
              <a:latin typeface="Arial" charset="0"/>
            </a:endParaRPr>
          </a:p>
          <a:p>
            <a:pPr eaLnBrk="1" hangingPunct="1">
              <a:lnSpc>
                <a:spcPct val="80000"/>
              </a:lnSpc>
            </a:pPr>
            <a:r>
              <a:rPr lang="en-US" sz="800">
                <a:latin typeface="Arial" charset="0"/>
              </a:rPr>
              <a:t>Automated network discovery tools are somewhat reliable, but best of all, they’re FAST.  The basic premise here is that packets can travel to the network devices faster than YOU can.</a:t>
            </a:r>
          </a:p>
          <a:p>
            <a:pPr eaLnBrk="1" hangingPunct="1">
              <a:lnSpc>
                <a:spcPct val="80000"/>
              </a:lnSpc>
            </a:pPr>
            <a:endParaRPr lang="en-US" sz="800">
              <a:latin typeface="Arial" charset="0"/>
            </a:endParaRPr>
          </a:p>
          <a:p>
            <a:pPr eaLnBrk="1" hangingPunct="1">
              <a:lnSpc>
                <a:spcPct val="80000"/>
              </a:lnSpc>
            </a:pPr>
            <a:r>
              <a:rPr lang="en-US" sz="800">
                <a:latin typeface="Arial" charset="0"/>
              </a:rPr>
              <a:t>Ideally, from one point on the network, you would use a network mapping tool to reach all the points on the network, and consolidate the resultant data for future reference.  In a perfect world and for simple network architectures like today’s lab, that may actually work.  Do not count on it working in the real world, though.</a:t>
            </a:r>
          </a:p>
          <a:p>
            <a:pPr eaLnBrk="1" hangingPunct="1">
              <a:lnSpc>
                <a:spcPct val="80000"/>
              </a:lnSpc>
            </a:pPr>
            <a:endParaRPr lang="en-US" sz="800">
              <a:latin typeface="Arial" charset="0"/>
            </a:endParaRPr>
          </a:p>
          <a:p>
            <a:pPr eaLnBrk="1" hangingPunct="1">
              <a:lnSpc>
                <a:spcPct val="80000"/>
              </a:lnSpc>
            </a:pPr>
            <a:r>
              <a:rPr lang="en-US" sz="800">
                <a:latin typeface="Arial" charset="0"/>
              </a:rPr>
              <a:t>Realistically, you will probably have to map a network from different physical and logical points to get a thorough and accurate mapping.  Here’s where the informed estimates from Bob the Senior Network Engineer will come in handy.  Use the IT shop’s general guidance, previous network diagrams, continuing scan results to cover all bases with your automated network discovery tool backing you up.</a:t>
            </a:r>
          </a:p>
          <a:p>
            <a:pPr eaLnBrk="1" hangingPunct="1">
              <a:lnSpc>
                <a:spcPct val="80000"/>
              </a:lnSpc>
            </a:pPr>
            <a:endParaRPr lang="en-US" sz="8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9C3BB15-25A0-414D-99C7-854D550B4700}" type="slidenum">
              <a:rPr lang="en-US"/>
              <a:pPr/>
              <a:t>36</a:t>
            </a:fld>
            <a:endParaRPr lang="en-US"/>
          </a:p>
        </p:txBody>
      </p:sp>
      <p:sp>
        <p:nvSpPr>
          <p:cNvPr id="61443" name="Rectangle 2"/>
          <p:cNvSpPr>
            <a:spLocks noGrp="1" noRot="1" noChangeAspect="1" noChangeArrowheads="1" noTextEdit="1"/>
          </p:cNvSpPr>
          <p:nvPr>
            <p:ph type="sldImg"/>
          </p:nvPr>
        </p:nvSpPr>
        <p:spPr>
          <a:xfrm>
            <a:off x="1133475" y="492125"/>
            <a:ext cx="4554538" cy="3416300"/>
          </a:xfrm>
          <a:ln/>
        </p:spPr>
      </p:sp>
      <p:sp>
        <p:nvSpPr>
          <p:cNvPr id="61444" name="Rectangle 3"/>
          <p:cNvSpPr>
            <a:spLocks noGrp="1" noChangeArrowheads="1"/>
          </p:cNvSpPr>
          <p:nvPr>
            <p:ph type="body" idx="1"/>
          </p:nvPr>
        </p:nvSpPr>
        <p:spPr>
          <a:xfrm>
            <a:off x="533400" y="4270375"/>
            <a:ext cx="5724525" cy="4351338"/>
          </a:xfrm>
          <a:noFill/>
          <a:ln/>
        </p:spPr>
        <p:txBody>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EBDB700-8232-9E4C-809A-03F666A99458}" type="slidenum">
              <a:rPr lang="en-US"/>
              <a:pPr/>
              <a:t>38</a:t>
            </a:fld>
            <a:endParaRPr lang="en-US"/>
          </a:p>
        </p:txBody>
      </p:sp>
      <p:sp>
        <p:nvSpPr>
          <p:cNvPr id="64515" name="Rectangle 2"/>
          <p:cNvSpPr>
            <a:spLocks noGrp="1" noRot="1" noChangeAspect="1" noChangeArrowheads="1" noTextEdit="1"/>
          </p:cNvSpPr>
          <p:nvPr>
            <p:ph type="sldImg"/>
          </p:nvPr>
        </p:nvSpPr>
        <p:spPr>
          <a:xfrm>
            <a:off x="1133475" y="492125"/>
            <a:ext cx="4554538" cy="3416300"/>
          </a:xfrm>
          <a:ln/>
        </p:spPr>
      </p:sp>
      <p:sp>
        <p:nvSpPr>
          <p:cNvPr id="64516" name="Rectangle 3"/>
          <p:cNvSpPr>
            <a:spLocks noGrp="1" noChangeArrowheads="1"/>
          </p:cNvSpPr>
          <p:nvPr>
            <p:ph type="body" idx="1"/>
          </p:nvPr>
        </p:nvSpPr>
        <p:spPr>
          <a:xfrm>
            <a:off x="533400" y="4270375"/>
            <a:ext cx="5724525" cy="4351338"/>
          </a:xfrm>
          <a:noFill/>
          <a:ln/>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20" name="Rectangle 4"/>
          <p:cNvSpPr>
            <a:spLocks noGrp="1" noChangeArrowheads="1"/>
          </p:cNvSpPr>
          <p:nvPr>
            <p:ph type="subTitle" idx="1" hasCustomPrompt="1"/>
          </p:nvPr>
        </p:nvSpPr>
        <p:spPr>
          <a:xfrm>
            <a:off x="2255838" y="4189413"/>
            <a:ext cx="4602162" cy="763587"/>
          </a:xfrm>
        </p:spPr>
        <p:txBody>
          <a:bodyPr anchor="t" anchorCtr="0"/>
          <a:lstStyle>
            <a:lvl1pPr marL="0" indent="0">
              <a:buFont typeface="Monotype Sorts" pitchFamily="2" charset="2"/>
              <a:buNone/>
              <a:defRPr b="0">
                <a:latin typeface="+mn-lt"/>
              </a:defRPr>
            </a:lvl1pPr>
          </a:lstStyle>
          <a:p>
            <a:r>
              <a:rPr lang="en-US" altLang="en-US" dirty="0" smtClean="0"/>
              <a:t>Click to enter subtitle here</a:t>
            </a:r>
            <a:endParaRPr lang="en-US" altLang="en-US" dirty="0"/>
          </a:p>
        </p:txBody>
      </p:sp>
      <p:sp>
        <p:nvSpPr>
          <p:cNvPr id="9224" name="Rectangle 8"/>
          <p:cNvSpPr>
            <a:spLocks noGrp="1" noChangeArrowheads="1"/>
          </p:cNvSpPr>
          <p:nvPr>
            <p:ph type="ctrTitle" sz="quarter" hasCustomPrompt="1"/>
          </p:nvPr>
        </p:nvSpPr>
        <p:spPr>
          <a:xfrm>
            <a:off x="2209800" y="2286000"/>
            <a:ext cx="6477000" cy="1143000"/>
          </a:xfrm>
          <a:prstGeom prst="rect">
            <a:avLst/>
          </a:prstGeom>
        </p:spPr>
        <p:txBody>
          <a:bodyPr anchor="ctr"/>
          <a:lstStyle>
            <a:lvl1pPr>
              <a:lnSpc>
                <a:spcPts val="3800"/>
              </a:lnSpc>
              <a:defRPr sz="4000" baseline="0">
                <a:solidFill>
                  <a:srgbClr val="000099"/>
                </a:solidFill>
              </a:defRPr>
            </a:lvl1pPr>
          </a:lstStyle>
          <a:p>
            <a:r>
              <a:rPr lang="en-US" dirty="0" smtClean="0"/>
              <a:t>Title here</a:t>
            </a:r>
            <a:endParaRPr lang="en-US" dirty="0"/>
          </a:p>
        </p:txBody>
      </p:sp>
      <p:sp>
        <p:nvSpPr>
          <p:cNvPr id="11" name="Rectangle 10"/>
          <p:cNvSpPr/>
          <p:nvPr userDrawn="1"/>
        </p:nvSpPr>
        <p:spPr bwMode="auto">
          <a:xfrm>
            <a:off x="0" y="0"/>
            <a:ext cx="9144000" cy="228600"/>
          </a:xfrm>
          <a:prstGeom prst="rect">
            <a:avLst/>
          </a:prstGeom>
          <a:solidFill>
            <a:srgbClr val="FFCC99"/>
          </a:solidFill>
          <a:ln w="12700" cap="flat" cmpd="sng" algn="ctr">
            <a:noFill/>
            <a:prstDash val="solid"/>
            <a:round/>
            <a:headEnd type="none" w="med" len="med"/>
            <a:tailEnd type="none" w="med" len="med"/>
          </a:ln>
          <a:effectLst>
            <a:outerShdw blurRad="50800" dist="38100" dir="54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2" name="Picture 3" descr="G020_VA_Practice.jpg"/>
          <p:cNvPicPr>
            <a:picLocks noChangeAspect="1"/>
          </p:cNvPicPr>
          <p:nvPr userDrawn="1"/>
        </p:nvPicPr>
        <p:blipFill>
          <a:blip r:embed="rId2" cstate="print"/>
          <a:srcRect/>
          <a:stretch>
            <a:fillRect/>
          </a:stretch>
        </p:blipFill>
        <p:spPr bwMode="auto">
          <a:xfrm>
            <a:off x="7607300" y="0"/>
            <a:ext cx="1536700" cy="18161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432550" y="381000"/>
            <a:ext cx="1924050" cy="5799138"/>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hasCustomPrompt="1"/>
          </p:nvPr>
        </p:nvSpPr>
        <p:spPr>
          <a:xfrm>
            <a:off x="660400" y="381000"/>
            <a:ext cx="5619750" cy="5799138"/>
          </a:xfrm>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1628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295400"/>
            <a:ext cx="7696200" cy="2327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0400" y="3775075"/>
            <a:ext cx="7696200" cy="2328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xfrm>
            <a:off x="8382000" y="6400800"/>
            <a:ext cx="533400" cy="152400"/>
          </a:xfrm>
          <a:prstGeom prst="rect">
            <a:avLst/>
          </a:prstGeom>
          <a:ln/>
        </p:spPr>
        <p:txBody>
          <a:bodyPr/>
          <a:lstStyle>
            <a:lvl1pPr>
              <a:defRPr/>
            </a:lvl1pPr>
          </a:lstStyle>
          <a:p>
            <a:pPr>
              <a:defRPr/>
            </a:pPr>
            <a:fld id="{695A1DB3-A699-BF49-970F-5D04841E6C2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1628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295400"/>
            <a:ext cx="3771900" cy="480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84700" y="1295400"/>
            <a:ext cx="3771900" cy="2327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84700" y="3775075"/>
            <a:ext cx="3771900" cy="2328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sldNum" sz="quarter" idx="10"/>
          </p:nvPr>
        </p:nvSpPr>
        <p:spPr>
          <a:xfrm>
            <a:off x="8382000" y="6400800"/>
            <a:ext cx="533400" cy="152400"/>
          </a:xfrm>
          <a:prstGeom prst="rect">
            <a:avLst/>
          </a:prstGeom>
          <a:ln/>
        </p:spPr>
        <p:txBody>
          <a:bodyPr/>
          <a:lstStyle>
            <a:lvl1pPr>
              <a:defRPr/>
            </a:lvl1pPr>
          </a:lstStyle>
          <a:p>
            <a:pPr>
              <a:defRPr/>
            </a:pPr>
            <a:fld id="{59CE19C2-7532-264C-9457-4C895C9DE08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1628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60400" y="1295400"/>
            <a:ext cx="3771900" cy="2327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60400" y="3775075"/>
            <a:ext cx="3771900" cy="2328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84700" y="1295400"/>
            <a:ext cx="3771900" cy="480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sldNum" sz="quarter" idx="10"/>
          </p:nvPr>
        </p:nvSpPr>
        <p:spPr>
          <a:xfrm>
            <a:off x="8382000" y="6400800"/>
            <a:ext cx="533400" cy="152400"/>
          </a:xfrm>
          <a:prstGeom prst="rect">
            <a:avLst/>
          </a:prstGeom>
          <a:ln/>
        </p:spPr>
        <p:txBody>
          <a:bodyPr/>
          <a:lstStyle>
            <a:lvl1pPr>
              <a:defRPr/>
            </a:lvl1pPr>
          </a:lstStyle>
          <a:p>
            <a:pPr>
              <a:defRPr/>
            </a:pPr>
            <a:fld id="{90230F23-A5FF-6740-9537-9873D86C784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0400" y="1295400"/>
            <a:ext cx="7696200" cy="2327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400" y="3775075"/>
            <a:ext cx="7696200" cy="2328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xfrm>
            <a:off x="8382000" y="6400800"/>
            <a:ext cx="533400" cy="152400"/>
          </a:xfrm>
          <a:prstGeom prst="rect">
            <a:avLst/>
          </a:prstGeom>
          <a:ln/>
        </p:spPr>
        <p:txBody>
          <a:bodyPr/>
          <a:lstStyle>
            <a:lvl1pPr>
              <a:defRPr/>
            </a:lvl1pPr>
          </a:lstStyle>
          <a:p>
            <a:pPr>
              <a:defRPr/>
            </a:pPr>
            <a:fld id="{848176B8-4908-3D45-8FF7-5D8E39D277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295400"/>
            <a:ext cx="7696200" cy="4884738"/>
          </a:xfrm>
        </p:spPr>
        <p:txBody>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7"/>
          <p:cNvSpPr>
            <a:spLocks noGrp="1"/>
          </p:cNvSpPr>
          <p:nvPr>
            <p:ph type="title" hasCustomPrompt="1"/>
          </p:nvPr>
        </p:nvSpPr>
        <p:spPr/>
        <p:txBody>
          <a:bodyPr/>
          <a:lstStyle>
            <a:lvl1pPr>
              <a:defRPr baseline="0"/>
            </a:lvl1pPr>
          </a:lstStyle>
          <a:p>
            <a:r>
              <a:rPr lang="en-US" dirty="0" smtClean="0"/>
              <a:t>Click to enter text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505325"/>
            <a:ext cx="7772400" cy="1362075"/>
          </a:xfrm>
          <a:prstGeom prst="rect">
            <a:avLst/>
          </a:prstGeom>
        </p:spPr>
        <p:txBody>
          <a:bodyPr anchor="t" anchorCtr="0"/>
          <a:lstStyle>
            <a:lvl1pPr algn="l">
              <a:lnSpc>
                <a:spcPts val="3400"/>
              </a:lnSpc>
              <a:defRPr sz="4000" b="1" cap="none"/>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i="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604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5847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90" y="1535113"/>
            <a:ext cx="38114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3889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2" hasCustomPrompt="1"/>
          </p:nvPr>
        </p:nvSpPr>
        <p:spPr>
          <a:xfrm>
            <a:off x="685800" y="2201862"/>
            <a:ext cx="38100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3" hasCustomPrompt="1"/>
          </p:nvPr>
        </p:nvSpPr>
        <p:spPr>
          <a:xfrm>
            <a:off x="4648200" y="2201862"/>
            <a:ext cx="38862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3008313" cy="74930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75050" y="685800"/>
            <a:ext cx="5111750" cy="54403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t" anchorCtr="0"/>
          <a:lstStyle>
            <a:lvl1pPr algn="l">
              <a:defRPr sz="2000" b="1"/>
            </a:lvl1pPr>
          </a:lstStyle>
          <a:p>
            <a:r>
              <a:rPr lang="en-US" dirty="0" smtClean="0"/>
              <a:t>Click To enter text</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bwMode="auto">
          <a:xfrm>
            <a:off x="685800" y="1295400"/>
            <a:ext cx="7670800" cy="4884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197" name="Line 5"/>
          <p:cNvSpPr>
            <a:spLocks noChangeShapeType="1"/>
          </p:cNvSpPr>
          <p:nvPr userDrawn="1"/>
        </p:nvSpPr>
        <p:spPr bwMode="auto">
          <a:xfrm>
            <a:off x="685800" y="6400800"/>
            <a:ext cx="7696200" cy="0"/>
          </a:xfrm>
          <a:prstGeom prst="line">
            <a:avLst/>
          </a:prstGeom>
          <a:noFill/>
          <a:ln w="6350">
            <a:solidFill>
              <a:srgbClr val="FF9900"/>
            </a:solidFill>
            <a:round/>
            <a:headEnd/>
            <a:tailEnd/>
          </a:ln>
          <a:effectLst/>
        </p:spPr>
        <p:txBody>
          <a:bodyPr wrap="none" anchor="ctr"/>
          <a:lstStyle/>
          <a:p>
            <a:endParaRPr lang="en-US"/>
          </a:p>
        </p:txBody>
      </p:sp>
      <p:sp>
        <p:nvSpPr>
          <p:cNvPr id="15" name="Title Placeholder 14"/>
          <p:cNvSpPr>
            <a:spLocks noGrp="1"/>
          </p:cNvSpPr>
          <p:nvPr>
            <p:ph type="title"/>
          </p:nvPr>
        </p:nvSpPr>
        <p:spPr>
          <a:xfrm>
            <a:off x="685800" y="274638"/>
            <a:ext cx="7696200" cy="944562"/>
          </a:xfrm>
          <a:prstGeom prst="rect">
            <a:avLst/>
          </a:prstGeom>
        </p:spPr>
        <p:txBody>
          <a:bodyPr vert="horz" lIns="91440" tIns="45720" rIns="91440" bIns="45720" rtlCol="0" anchor="ctr" anchorCtr="0">
            <a:noAutofit/>
          </a:bodyPr>
          <a:lstStyle/>
          <a:p>
            <a:r>
              <a:rPr lang="en-US" dirty="0" smtClean="0"/>
              <a:t>Click to enter text here</a:t>
            </a:r>
            <a:endParaRPr lang="en-US" dirty="0"/>
          </a:p>
        </p:txBody>
      </p:sp>
      <p:sp>
        <p:nvSpPr>
          <p:cNvPr id="10" name="Rectangle 9"/>
          <p:cNvSpPr/>
          <p:nvPr userDrawn="1"/>
        </p:nvSpPr>
        <p:spPr bwMode="auto">
          <a:xfrm>
            <a:off x="0" y="0"/>
            <a:ext cx="9144000" cy="228600"/>
          </a:xfrm>
          <a:prstGeom prst="rect">
            <a:avLst/>
          </a:prstGeom>
          <a:solidFill>
            <a:srgbClr val="FFCC99"/>
          </a:solidFill>
          <a:ln w="12700" cap="flat" cmpd="sng" algn="ctr">
            <a:noFill/>
            <a:prstDash val="solid"/>
            <a:round/>
            <a:headEnd type="none" w="med" len="med"/>
            <a:tailEnd type="none" w="med" len="med"/>
          </a:ln>
          <a:effectLst>
            <a:outerShdw blurRad="50800" dist="38100" dir="54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3" name="Picture 3" descr="G020_VA_Practice.jpg"/>
          <p:cNvPicPr>
            <a:picLocks noChangeAspect="1"/>
          </p:cNvPicPr>
          <p:nvPr userDrawn="1"/>
        </p:nvPicPr>
        <p:blipFill>
          <a:blip r:embed="rId17" cstate="print"/>
          <a:srcRect/>
          <a:stretch>
            <a:fillRect/>
          </a:stretch>
        </p:blipFill>
        <p:spPr bwMode="auto">
          <a:xfrm>
            <a:off x="8370276" y="0"/>
            <a:ext cx="773723" cy="914400"/>
          </a:xfrm>
          <a:prstGeom prst="rect">
            <a:avLst/>
          </a:prstGeom>
          <a:noFill/>
          <a:ln w="9525">
            <a:noFill/>
            <a:miter lim="800000"/>
            <a:headEnd/>
            <a:tailEnd/>
          </a:ln>
          <a:effectLst/>
        </p:spPr>
      </p:pic>
      <p:sp>
        <p:nvSpPr>
          <p:cNvPr id="14" name="Slide Number Placeholder 3"/>
          <p:cNvSpPr txBox="1">
            <a:spLocks/>
          </p:cNvSpPr>
          <p:nvPr userDrawn="1"/>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hf hdr="0" ftr="0" dt="0"/>
  <p:txStyles>
    <p:titleStyle>
      <a:lvl1pPr algn="l" rtl="0" eaLnBrk="1" fontAlgn="base" hangingPunct="1">
        <a:lnSpc>
          <a:spcPts val="2800"/>
        </a:lnSpc>
        <a:spcBef>
          <a:spcPct val="0"/>
        </a:spcBef>
        <a:spcAft>
          <a:spcPct val="0"/>
        </a:spcAft>
        <a:defRPr sz="2800" b="1" baseline="0">
          <a:solidFill>
            <a:srgbClr val="000099"/>
          </a:solidFill>
          <a:latin typeface="+mn-lt"/>
          <a:ea typeface="+mj-ea"/>
          <a:cs typeface="+mj-cs"/>
        </a:defRPr>
      </a:lvl1pPr>
      <a:lvl2pPr algn="l" rtl="0" eaLnBrk="1" fontAlgn="base" hangingPunct="1">
        <a:lnSpc>
          <a:spcPct val="90000"/>
        </a:lnSpc>
        <a:spcBef>
          <a:spcPct val="0"/>
        </a:spcBef>
        <a:spcAft>
          <a:spcPct val="0"/>
        </a:spcAft>
        <a:defRPr sz="3200" b="1">
          <a:solidFill>
            <a:srgbClr val="000099"/>
          </a:solidFill>
          <a:latin typeface="Times New Roman" pitchFamily="18" charset="0"/>
        </a:defRPr>
      </a:lvl2pPr>
      <a:lvl3pPr algn="l" rtl="0" eaLnBrk="1" fontAlgn="base" hangingPunct="1">
        <a:lnSpc>
          <a:spcPct val="90000"/>
        </a:lnSpc>
        <a:spcBef>
          <a:spcPct val="0"/>
        </a:spcBef>
        <a:spcAft>
          <a:spcPct val="0"/>
        </a:spcAft>
        <a:defRPr sz="3200" b="1">
          <a:solidFill>
            <a:srgbClr val="000099"/>
          </a:solidFill>
          <a:latin typeface="Times New Roman" pitchFamily="18" charset="0"/>
        </a:defRPr>
      </a:lvl3pPr>
      <a:lvl4pPr algn="l" rtl="0" eaLnBrk="1" fontAlgn="base" hangingPunct="1">
        <a:lnSpc>
          <a:spcPct val="90000"/>
        </a:lnSpc>
        <a:spcBef>
          <a:spcPct val="0"/>
        </a:spcBef>
        <a:spcAft>
          <a:spcPct val="0"/>
        </a:spcAft>
        <a:defRPr sz="3200" b="1">
          <a:solidFill>
            <a:srgbClr val="000099"/>
          </a:solidFill>
          <a:latin typeface="Times New Roman" pitchFamily="18" charset="0"/>
        </a:defRPr>
      </a:lvl4pPr>
      <a:lvl5pPr algn="l" rtl="0" eaLnBrk="1" fontAlgn="base" hangingPunct="1">
        <a:lnSpc>
          <a:spcPct val="90000"/>
        </a:lnSpc>
        <a:spcBef>
          <a:spcPct val="0"/>
        </a:spcBef>
        <a:spcAft>
          <a:spcPct val="0"/>
        </a:spcAft>
        <a:defRPr sz="3200" b="1">
          <a:solidFill>
            <a:srgbClr val="000099"/>
          </a:solidFill>
          <a:latin typeface="Times New Roman" pitchFamily="18" charset="0"/>
        </a:defRPr>
      </a:lvl5pPr>
      <a:lvl6pPr marL="457200" algn="l" rtl="0" eaLnBrk="1" fontAlgn="base" hangingPunct="1">
        <a:lnSpc>
          <a:spcPct val="90000"/>
        </a:lnSpc>
        <a:spcBef>
          <a:spcPct val="0"/>
        </a:spcBef>
        <a:spcAft>
          <a:spcPct val="0"/>
        </a:spcAft>
        <a:defRPr sz="3200" b="1">
          <a:solidFill>
            <a:srgbClr val="000099"/>
          </a:solidFill>
          <a:latin typeface="Times New Roman" pitchFamily="18" charset="0"/>
        </a:defRPr>
      </a:lvl6pPr>
      <a:lvl7pPr marL="914400" algn="l" rtl="0" eaLnBrk="1" fontAlgn="base" hangingPunct="1">
        <a:lnSpc>
          <a:spcPct val="90000"/>
        </a:lnSpc>
        <a:spcBef>
          <a:spcPct val="0"/>
        </a:spcBef>
        <a:spcAft>
          <a:spcPct val="0"/>
        </a:spcAft>
        <a:defRPr sz="3200" b="1">
          <a:solidFill>
            <a:srgbClr val="000099"/>
          </a:solidFill>
          <a:latin typeface="Times New Roman" pitchFamily="18" charset="0"/>
        </a:defRPr>
      </a:lvl7pPr>
      <a:lvl8pPr marL="1371600" algn="l" rtl="0" eaLnBrk="1" fontAlgn="base" hangingPunct="1">
        <a:lnSpc>
          <a:spcPct val="90000"/>
        </a:lnSpc>
        <a:spcBef>
          <a:spcPct val="0"/>
        </a:spcBef>
        <a:spcAft>
          <a:spcPct val="0"/>
        </a:spcAft>
        <a:defRPr sz="3200" b="1">
          <a:solidFill>
            <a:srgbClr val="000099"/>
          </a:solidFill>
          <a:latin typeface="Times New Roman" pitchFamily="18" charset="0"/>
        </a:defRPr>
      </a:lvl8pPr>
      <a:lvl9pPr marL="1828800" algn="l" rtl="0" eaLnBrk="1" fontAlgn="base" hangingPunct="1">
        <a:lnSpc>
          <a:spcPct val="90000"/>
        </a:lnSpc>
        <a:spcBef>
          <a:spcPct val="0"/>
        </a:spcBef>
        <a:spcAft>
          <a:spcPct val="0"/>
        </a:spcAft>
        <a:defRPr sz="3200" b="1">
          <a:solidFill>
            <a:srgbClr val="000099"/>
          </a:solidFill>
          <a:latin typeface="Times New Roman" pitchFamily="18" charset="0"/>
        </a:defRPr>
      </a:lvl9pPr>
    </p:titleStyle>
    <p:bodyStyle>
      <a:lvl1pPr marL="227013" indent="-227013" algn="l" rtl="0" eaLnBrk="1" fontAlgn="base" hangingPunct="1">
        <a:lnSpc>
          <a:spcPts val="2200"/>
        </a:lnSpc>
        <a:spcBef>
          <a:spcPct val="0"/>
        </a:spcBef>
        <a:spcAft>
          <a:spcPts val="800"/>
        </a:spcAft>
        <a:buClr>
          <a:srgbClr val="FDAA03"/>
        </a:buClr>
        <a:buSzPct val="100000"/>
        <a:buFont typeface="Arial" pitchFamily="34" charset="0"/>
        <a:buChar char="■"/>
        <a:defRPr sz="2000" b="1">
          <a:solidFill>
            <a:schemeClr val="tx1"/>
          </a:solidFill>
          <a:latin typeface="+mn-lt"/>
          <a:ea typeface="+mn-ea"/>
          <a:cs typeface="+mn-cs"/>
        </a:defRPr>
      </a:lvl1pPr>
      <a:lvl2pPr marL="568325" indent="-227013" algn="l" rtl="0" eaLnBrk="1" fontAlgn="base" hangingPunct="1">
        <a:lnSpc>
          <a:spcPts val="2000"/>
        </a:lnSpc>
        <a:spcBef>
          <a:spcPct val="0"/>
        </a:spcBef>
        <a:spcAft>
          <a:spcPts val="800"/>
        </a:spcAft>
        <a:buClr>
          <a:srgbClr val="FDAA03"/>
        </a:buClr>
        <a:buFont typeface="Arial" pitchFamily="34" charset="0"/>
        <a:buChar char="–"/>
        <a:defRPr b="1">
          <a:solidFill>
            <a:schemeClr val="tx1"/>
          </a:solidFill>
          <a:latin typeface="+mn-lt"/>
        </a:defRPr>
      </a:lvl2pPr>
      <a:lvl3pPr marL="909638" indent="-168275" algn="l" rtl="0" eaLnBrk="1" fontAlgn="base" hangingPunct="1">
        <a:lnSpc>
          <a:spcPts val="1800"/>
        </a:lnSpc>
        <a:spcBef>
          <a:spcPct val="0"/>
        </a:spcBef>
        <a:spcAft>
          <a:spcPts val="800"/>
        </a:spcAft>
        <a:buClr>
          <a:srgbClr val="FDAA03"/>
        </a:buClr>
        <a:buSzPct val="80000"/>
        <a:buFont typeface="Arial" pitchFamily="34" charset="0"/>
        <a:buChar char="■"/>
        <a:defRPr sz="1600" b="1">
          <a:solidFill>
            <a:schemeClr val="tx1"/>
          </a:solidFill>
          <a:latin typeface="+mn-lt"/>
        </a:defRPr>
      </a:lvl3pPr>
      <a:lvl4pPr marL="1143000" indent="-114300" algn="l" rtl="0" eaLnBrk="1" fontAlgn="base" hangingPunct="1">
        <a:lnSpc>
          <a:spcPts val="1600"/>
        </a:lnSpc>
        <a:spcBef>
          <a:spcPct val="0"/>
        </a:spcBef>
        <a:spcAft>
          <a:spcPts val="800"/>
        </a:spcAft>
        <a:buClr>
          <a:srgbClr val="FDAA03"/>
        </a:buClr>
        <a:buSzPct val="80000"/>
        <a:buFont typeface="Arial" pitchFamily="34" charset="0"/>
        <a:buChar char="●"/>
        <a:defRPr sz="1400" b="1">
          <a:solidFill>
            <a:schemeClr val="tx1"/>
          </a:solidFill>
          <a:latin typeface="+mn-lt"/>
        </a:defRPr>
      </a:lvl4pPr>
      <a:lvl5pPr marL="1371600" indent="-106363" algn="l" rtl="0" eaLnBrk="1" fontAlgn="base" hangingPunct="1">
        <a:lnSpc>
          <a:spcPts val="1400"/>
        </a:lnSpc>
        <a:spcBef>
          <a:spcPct val="0"/>
        </a:spcBef>
        <a:spcAft>
          <a:spcPts val="800"/>
        </a:spcAft>
        <a:buClr>
          <a:srgbClr val="FDAA03"/>
        </a:buClr>
        <a:buSzPct val="100000"/>
        <a:buFont typeface="Arial" pitchFamily="34"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reshark.org/faq.html%23q1.1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22.png"/><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 Id="rId3" Type="http://schemas.openxmlformats.org/officeDocument/2006/relationships/image" Target="../media/image2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 Id="rId3" Type="http://schemas.openxmlformats.org/officeDocument/2006/relationships/image" Target="../media/image2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insecure.org/" TargetMode="External"/><Relationship Id="rId4" Type="http://schemas.openxmlformats.org/officeDocument/2006/relationships/hyperlink" Target="http://www.packetstormsecurity.org/" TargetMode="External"/><Relationship Id="rId5" Type="http://schemas.openxmlformats.org/officeDocument/2006/relationships/hyperlink" Target="http://www.nessus.org/" TargetMode="External"/><Relationship Id="rId1" Type="http://schemas.openxmlformats.org/officeDocument/2006/relationships/slideLayout" Target="../slideLayouts/slideLayout2.xml"/><Relationship Id="rId2" Type="http://schemas.openxmlformats.org/officeDocument/2006/relationships/hyperlink" Target="http://www.freshmeat.net/"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p:txBody>
          <a:bodyPr/>
          <a:lstStyle/>
          <a:p>
            <a:pPr eaLnBrk="1" hangingPunct="1"/>
            <a:r>
              <a:rPr lang="en-US" b="1" dirty="0" smtClean="0">
                <a:latin typeface="Arial" charset="0"/>
              </a:rPr>
              <a:t>Vulnerability Assessment Course</a:t>
            </a:r>
          </a:p>
        </p:txBody>
      </p:sp>
      <p:sp>
        <p:nvSpPr>
          <p:cNvPr id="3075" name="Rectangle 2"/>
          <p:cNvSpPr>
            <a:spLocks noGrp="1" noChangeArrowheads="1"/>
          </p:cNvSpPr>
          <p:nvPr>
            <p:ph type="ctrTitle" sz="quarter"/>
          </p:nvPr>
        </p:nvSpPr>
        <p:spPr/>
        <p:txBody>
          <a:bodyPr/>
          <a:lstStyle/>
          <a:p>
            <a:pPr eaLnBrk="1" hangingPunct="1"/>
            <a:r>
              <a:rPr lang="en-US" dirty="0" smtClean="0"/>
              <a:t>Vulnerability Assessment Tools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4294967295"/>
          </p:nvPr>
        </p:nvSpPr>
        <p:spPr>
          <a:xfrm>
            <a:off x="8382000" y="6400800"/>
            <a:ext cx="533400" cy="152400"/>
          </a:xfrm>
          <a:prstGeom prst="rect">
            <a:avLst/>
          </a:prstGeom>
          <a:noFill/>
        </p:spPr>
        <p:txBody>
          <a:bodyPr/>
          <a:lstStyle/>
          <a:p>
            <a:fld id="{94FB65A9-3D2E-084A-9300-8D7450A19F30}" type="slidenum">
              <a:rPr lang="en-US"/>
              <a:pPr/>
              <a:t>10</a:t>
            </a:fld>
            <a:endParaRPr lang="en-US"/>
          </a:p>
        </p:txBody>
      </p:sp>
      <p:sp>
        <p:nvSpPr>
          <p:cNvPr id="26627" name="Rectangle 2"/>
          <p:cNvSpPr>
            <a:spLocks noGrp="1" noChangeArrowheads="1"/>
          </p:cNvSpPr>
          <p:nvPr>
            <p:ph type="title"/>
          </p:nvPr>
        </p:nvSpPr>
        <p:spPr/>
        <p:txBody>
          <a:bodyPr/>
          <a:lstStyle/>
          <a:p>
            <a:r>
              <a:rPr lang="en-US"/>
              <a:t>Introduction</a:t>
            </a:r>
          </a:p>
        </p:txBody>
      </p:sp>
      <p:sp>
        <p:nvSpPr>
          <p:cNvPr id="26628" name="Rectangle 3"/>
          <p:cNvSpPr>
            <a:spLocks noGrp="1" noChangeArrowheads="1"/>
          </p:cNvSpPr>
          <p:nvPr>
            <p:ph type="body" idx="1"/>
          </p:nvPr>
        </p:nvSpPr>
        <p:spPr/>
        <p:txBody>
          <a:bodyPr/>
          <a:lstStyle/>
          <a:p>
            <a:r>
              <a:rPr lang="en-US" dirty="0" err="1"/>
              <a:t>Tcpdump</a:t>
            </a:r>
            <a:r>
              <a:rPr lang="en-US" dirty="0"/>
              <a:t> is the </a:t>
            </a:r>
            <a:r>
              <a:rPr lang="en-US" dirty="0" smtClean="0"/>
              <a:t>de facto </a:t>
            </a:r>
            <a:r>
              <a:rPr lang="en-US" dirty="0"/>
              <a:t>tool for recording network traffic</a:t>
            </a:r>
          </a:p>
          <a:p>
            <a:r>
              <a:rPr lang="en-US" dirty="0"/>
              <a:t>Available on Linux, BSD, other *nixes</a:t>
            </a:r>
          </a:p>
          <a:p>
            <a:pPr lvl="1"/>
            <a:r>
              <a:rPr lang="en-US" dirty="0"/>
              <a:t>Solaris (Sun UNIX) uses both ‘</a:t>
            </a:r>
            <a:r>
              <a:rPr lang="en-US" dirty="0" err="1"/>
              <a:t>tcpdump</a:t>
            </a:r>
            <a:r>
              <a:rPr lang="en-US" dirty="0"/>
              <a:t>’ and ‘snoop’ (older</a:t>
            </a:r>
            <a:r>
              <a:rPr lang="en-US" dirty="0" smtClean="0"/>
              <a:t>)</a:t>
            </a:r>
            <a:endParaRPr lang="en-US" dirty="0"/>
          </a:p>
          <a:p>
            <a:r>
              <a:rPr lang="en-US" dirty="0"/>
              <a:t>A “packet sniffer” collects/analyze packets from a </a:t>
            </a:r>
            <a:r>
              <a:rPr lang="en-US" dirty="0" smtClean="0"/>
              <a:t>network</a:t>
            </a:r>
            <a:endParaRPr lang="en-US" dirty="0"/>
          </a:p>
          <a:p>
            <a:r>
              <a:rPr lang="en-US" dirty="0"/>
              <a:t>Generally works by putting NIC in “promiscuous mode”</a:t>
            </a:r>
          </a:p>
          <a:p>
            <a:pPr lvl="1"/>
            <a:r>
              <a:rPr lang="en-US" dirty="0"/>
              <a:t>Typically my network-card ignores traffic not meant for me</a:t>
            </a:r>
          </a:p>
          <a:p>
            <a:pPr lvl="1"/>
            <a:r>
              <a:rPr lang="en-US" dirty="0"/>
              <a:t>But in ‘promiscuous mode’ whatever I see I collect/record</a:t>
            </a:r>
          </a:p>
          <a:p>
            <a:pPr lvl="1"/>
            <a:r>
              <a:rPr lang="en-US" dirty="0"/>
              <a:t>IMPORTANT DISTINCTION HERE:  “hub” versus “switch”</a:t>
            </a:r>
          </a:p>
          <a:p>
            <a:pPr lvl="1">
              <a:buFontTx/>
              <a:buNone/>
            </a:pPr>
            <a:r>
              <a:rPr lang="en-US" sz="1600" dirty="0"/>
              <a:t>       [will impact your sniffing/traffic-collection results]</a:t>
            </a:r>
          </a:p>
          <a:p>
            <a:pPr lvl="1"/>
            <a:r>
              <a:rPr lang="en-US" dirty="0"/>
              <a:t>Several different formats for recorded traffic data</a:t>
            </a:r>
          </a:p>
          <a:p>
            <a:pPr lvl="1">
              <a:buFontTx/>
              <a:buNone/>
            </a:pPr>
            <a:r>
              <a:rPr lang="en-US" sz="1600" dirty="0"/>
              <a:t>	    [.</a:t>
            </a:r>
            <a:r>
              <a:rPr lang="en-US" sz="1600" dirty="0" err="1"/>
              <a:t>pcap</a:t>
            </a:r>
            <a:r>
              <a:rPr lang="en-US" sz="1600" dirty="0"/>
              <a:t> (“packet-capture”) format seems to be universal]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4294967295"/>
          </p:nvPr>
        </p:nvSpPr>
        <p:spPr>
          <a:xfrm>
            <a:off x="8382000" y="6400800"/>
            <a:ext cx="533400" cy="152400"/>
          </a:xfrm>
          <a:prstGeom prst="rect">
            <a:avLst/>
          </a:prstGeom>
          <a:noFill/>
        </p:spPr>
        <p:txBody>
          <a:bodyPr/>
          <a:lstStyle/>
          <a:p>
            <a:fld id="{A256278D-9066-7A4B-A6F4-D1C0899848D9}" type="slidenum">
              <a:rPr lang="en-US"/>
              <a:pPr/>
              <a:t>11</a:t>
            </a:fld>
            <a:endParaRPr lang="en-US"/>
          </a:p>
        </p:txBody>
      </p:sp>
      <p:sp>
        <p:nvSpPr>
          <p:cNvPr id="27651" name="Rectangle 2"/>
          <p:cNvSpPr>
            <a:spLocks noGrp="1" noChangeArrowheads="1"/>
          </p:cNvSpPr>
          <p:nvPr>
            <p:ph type="title"/>
          </p:nvPr>
        </p:nvSpPr>
        <p:spPr/>
        <p:txBody>
          <a:bodyPr/>
          <a:lstStyle/>
          <a:p>
            <a:r>
              <a:rPr lang="en-US"/>
              <a:t>Modes Of Operation</a:t>
            </a:r>
          </a:p>
        </p:txBody>
      </p:sp>
      <p:sp>
        <p:nvSpPr>
          <p:cNvPr id="27652" name="Rectangle 3"/>
          <p:cNvSpPr>
            <a:spLocks noGrp="1" noChangeArrowheads="1"/>
          </p:cNvSpPr>
          <p:nvPr>
            <p:ph type="body" idx="1"/>
          </p:nvPr>
        </p:nvSpPr>
        <p:spPr/>
        <p:txBody>
          <a:bodyPr/>
          <a:lstStyle/>
          <a:p>
            <a:r>
              <a:rPr lang="en-US" dirty="0"/>
              <a:t>Packet Logging Mode</a:t>
            </a:r>
          </a:p>
          <a:p>
            <a:pPr lvl="1"/>
            <a:r>
              <a:rPr lang="en-US" dirty="0"/>
              <a:t>Writing packets to a file on disk (or a Unix pipe)</a:t>
            </a:r>
          </a:p>
          <a:p>
            <a:pPr lvl="1"/>
            <a:r>
              <a:rPr lang="en-US" dirty="0"/>
              <a:t>Good for record-keeping, good for later </a:t>
            </a:r>
            <a:r>
              <a:rPr lang="en-US" dirty="0" smtClean="0"/>
              <a:t>analysis</a:t>
            </a:r>
            <a:endParaRPr lang="en-US" dirty="0"/>
          </a:p>
          <a:p>
            <a:r>
              <a:rPr lang="en-US" dirty="0"/>
              <a:t>Traffic Analysis Mode</a:t>
            </a:r>
          </a:p>
          <a:p>
            <a:pPr lvl="1"/>
            <a:r>
              <a:rPr lang="en-US" dirty="0"/>
              <a:t>Header analysis</a:t>
            </a:r>
          </a:p>
          <a:p>
            <a:pPr lvl="2"/>
            <a:r>
              <a:rPr lang="en-US" dirty="0"/>
              <a:t> Displays many details of each packet’s header, layers 1-4</a:t>
            </a:r>
          </a:p>
          <a:p>
            <a:pPr lvl="1"/>
            <a:r>
              <a:rPr lang="en-US" dirty="0"/>
              <a:t>Full packet capture analysis</a:t>
            </a:r>
          </a:p>
          <a:p>
            <a:pPr lvl="2"/>
            <a:r>
              <a:rPr lang="en-US" dirty="0"/>
              <a:t> Also records packet contents, payload, application-type, flags, etc.</a:t>
            </a:r>
          </a:p>
          <a:p>
            <a:pPr lvl="1"/>
            <a:r>
              <a:rPr lang="en-US" dirty="0"/>
              <a:t>Generally used for diagnosing network </a:t>
            </a:r>
            <a:r>
              <a:rPr lang="en-US" dirty="0" smtClean="0"/>
              <a:t>issues</a:t>
            </a:r>
            <a:endParaRPr lang="en-US" dirty="0"/>
          </a:p>
          <a:p>
            <a:r>
              <a:rPr lang="en-US" dirty="0"/>
              <a:t> Recording </a:t>
            </a:r>
            <a:r>
              <a:rPr lang="en-US" dirty="0" smtClean="0"/>
              <a:t>your </a:t>
            </a:r>
            <a:r>
              <a:rPr lang="en-US" dirty="0"/>
              <a:t>OWN </a:t>
            </a:r>
            <a:r>
              <a:rPr lang="en-US" dirty="0" smtClean="0"/>
              <a:t>assessment traffic </a:t>
            </a:r>
            <a:r>
              <a:rPr lang="en-US" dirty="0"/>
              <a:t>= Good Idea</a:t>
            </a:r>
          </a:p>
          <a:p>
            <a:pPr lvl="1"/>
            <a:r>
              <a:rPr lang="en-US" dirty="0"/>
              <a:t>Sort of a chain-of-custody issue</a:t>
            </a:r>
            <a:r>
              <a:rPr lang="en-US" dirty="0" smtClean="0"/>
              <a:t>…could </a:t>
            </a:r>
            <a:r>
              <a:rPr lang="en-US" dirty="0"/>
              <a:t>keep you out of jail</a:t>
            </a:r>
          </a:p>
          <a:p>
            <a:pPr lvl="1"/>
            <a:r>
              <a:rPr lang="en-US" dirty="0"/>
              <a:t>Write all network traffic to a file (see following slides on how)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4294967295"/>
          </p:nvPr>
        </p:nvSpPr>
        <p:spPr>
          <a:xfrm>
            <a:off x="8382000" y="6400800"/>
            <a:ext cx="533400" cy="152400"/>
          </a:xfrm>
          <a:prstGeom prst="rect">
            <a:avLst/>
          </a:prstGeom>
          <a:noFill/>
        </p:spPr>
        <p:txBody>
          <a:bodyPr/>
          <a:lstStyle/>
          <a:p>
            <a:fld id="{EFA969C5-3682-1342-9B97-6ABE9F223905}" type="slidenum">
              <a:rPr lang="en-US"/>
              <a:pPr/>
              <a:t>12</a:t>
            </a:fld>
            <a:endParaRPr lang="en-US"/>
          </a:p>
        </p:txBody>
      </p:sp>
      <p:sp>
        <p:nvSpPr>
          <p:cNvPr id="28675" name="Rectangle 2"/>
          <p:cNvSpPr>
            <a:spLocks noGrp="1" noChangeArrowheads="1"/>
          </p:cNvSpPr>
          <p:nvPr>
            <p:ph type="title"/>
          </p:nvPr>
        </p:nvSpPr>
        <p:spPr/>
        <p:txBody>
          <a:bodyPr/>
          <a:lstStyle/>
          <a:p>
            <a:r>
              <a:rPr lang="en-US" dirty="0" err="1" smtClean="0"/>
              <a:t>Tcpdump</a:t>
            </a:r>
            <a:r>
              <a:rPr lang="en-US" dirty="0" smtClean="0"/>
              <a:t> </a:t>
            </a:r>
            <a:r>
              <a:rPr lang="en-US" dirty="0"/>
              <a:t>-- Options</a:t>
            </a:r>
          </a:p>
        </p:txBody>
      </p:sp>
      <p:sp>
        <p:nvSpPr>
          <p:cNvPr id="28676" name="Rectangle 3"/>
          <p:cNvSpPr>
            <a:spLocks noGrp="1" noChangeArrowheads="1"/>
          </p:cNvSpPr>
          <p:nvPr>
            <p:ph type="body" idx="1"/>
          </p:nvPr>
        </p:nvSpPr>
        <p:spPr/>
        <p:txBody>
          <a:bodyPr/>
          <a:lstStyle/>
          <a:p>
            <a:pPr>
              <a:lnSpc>
                <a:spcPct val="90000"/>
              </a:lnSpc>
            </a:pPr>
            <a:r>
              <a:rPr lang="en-US" dirty="0"/>
              <a:t>By default </a:t>
            </a:r>
            <a:r>
              <a:rPr lang="en-US" dirty="0" err="1"/>
              <a:t>tcpdump</a:t>
            </a:r>
            <a:r>
              <a:rPr lang="en-US" dirty="0"/>
              <a:t> captures the first 68 bytes of a packet</a:t>
            </a:r>
          </a:p>
          <a:p>
            <a:pPr lvl="1">
              <a:lnSpc>
                <a:spcPct val="90000"/>
              </a:lnSpc>
            </a:pPr>
            <a:r>
              <a:rPr lang="en-US" dirty="0"/>
              <a:t>This can be adjusted</a:t>
            </a:r>
            <a:r>
              <a:rPr lang="en-US" dirty="0" smtClean="0"/>
              <a:t>…“</a:t>
            </a:r>
            <a:r>
              <a:rPr lang="en-US" dirty="0" err="1"/>
              <a:t>tcpdump</a:t>
            </a:r>
            <a:r>
              <a:rPr lang="en-US" dirty="0"/>
              <a:t> –s 25”  “</a:t>
            </a:r>
            <a:r>
              <a:rPr lang="en-US" dirty="0" err="1"/>
              <a:t>tcpdump</a:t>
            </a:r>
            <a:r>
              <a:rPr lang="en-US" dirty="0"/>
              <a:t> –s 128”</a:t>
            </a:r>
            <a:endParaRPr lang="en-US" b="0" dirty="0"/>
          </a:p>
          <a:p>
            <a:pPr lvl="1">
              <a:lnSpc>
                <a:spcPct val="90000"/>
              </a:lnSpc>
            </a:pPr>
            <a:r>
              <a:rPr lang="en-US" dirty="0"/>
              <a:t>“</a:t>
            </a:r>
            <a:r>
              <a:rPr lang="en-US" dirty="0" err="1"/>
              <a:t>tcpdump</a:t>
            </a:r>
            <a:r>
              <a:rPr lang="en-US" dirty="0"/>
              <a:t> –s 0” will capture the *entire* packet (all bytes)</a:t>
            </a:r>
          </a:p>
          <a:p>
            <a:pPr lvl="1">
              <a:lnSpc>
                <a:spcPct val="90000"/>
              </a:lnSpc>
            </a:pPr>
            <a:endParaRPr lang="en-US" dirty="0"/>
          </a:p>
          <a:p>
            <a:pPr>
              <a:lnSpc>
                <a:spcPct val="90000"/>
              </a:lnSpc>
            </a:pPr>
            <a:r>
              <a:rPr lang="en-US" dirty="0"/>
              <a:t> Reverse DNS-resolution (IP </a:t>
            </a:r>
            <a:r>
              <a:rPr lang="en-US" dirty="0">
                <a:sym typeface="Wingdings" charset="2"/>
              </a:rPr>
              <a:t> name) can be slow/stressful</a:t>
            </a:r>
          </a:p>
          <a:p>
            <a:pPr lvl="1">
              <a:lnSpc>
                <a:spcPct val="90000"/>
              </a:lnSpc>
            </a:pPr>
            <a:r>
              <a:rPr lang="en-US" dirty="0">
                <a:sym typeface="Wingdings" charset="2"/>
              </a:rPr>
              <a:t>“</a:t>
            </a:r>
            <a:r>
              <a:rPr lang="en-US" dirty="0" err="1">
                <a:sym typeface="Wingdings" charset="2"/>
              </a:rPr>
              <a:t>tcpdump</a:t>
            </a:r>
            <a:r>
              <a:rPr lang="en-US" dirty="0">
                <a:sym typeface="Wingdings" charset="2"/>
              </a:rPr>
              <a:t> –n” will list IP </a:t>
            </a:r>
            <a:r>
              <a:rPr lang="en-US" dirty="0" smtClean="0">
                <a:sym typeface="Wingdings" charset="2"/>
              </a:rPr>
              <a:t>addresses </a:t>
            </a:r>
            <a:r>
              <a:rPr lang="en-US" dirty="0">
                <a:sym typeface="Wingdings" charset="2"/>
              </a:rPr>
              <a:t>only, not resolve names (faster)</a:t>
            </a:r>
          </a:p>
          <a:p>
            <a:pPr lvl="1">
              <a:lnSpc>
                <a:spcPct val="90000"/>
              </a:lnSpc>
            </a:pPr>
            <a:endParaRPr lang="en-US" dirty="0"/>
          </a:p>
          <a:p>
            <a:pPr>
              <a:lnSpc>
                <a:spcPct val="90000"/>
              </a:lnSpc>
            </a:pPr>
            <a:r>
              <a:rPr lang="en-US" dirty="0"/>
              <a:t>You can view </a:t>
            </a:r>
            <a:r>
              <a:rPr lang="en-US" dirty="0" err="1"/>
              <a:t>tcpdump</a:t>
            </a:r>
            <a:r>
              <a:rPr lang="en-US" dirty="0"/>
              <a:t> packet data in hexadecimal or ASCII</a:t>
            </a:r>
          </a:p>
          <a:p>
            <a:pPr lvl="1">
              <a:lnSpc>
                <a:spcPct val="90000"/>
              </a:lnSpc>
            </a:pPr>
            <a:r>
              <a:rPr lang="en-US" dirty="0"/>
              <a:t>“</a:t>
            </a:r>
            <a:r>
              <a:rPr lang="en-US" dirty="0" err="1"/>
              <a:t>tcpdump</a:t>
            </a:r>
            <a:r>
              <a:rPr lang="en-US" dirty="0"/>
              <a:t> –X” will let you see the data both ways</a:t>
            </a:r>
          </a:p>
          <a:p>
            <a:pPr>
              <a:lnSpc>
                <a:spcPct val="90000"/>
              </a:lnSpc>
            </a:pPr>
            <a:endParaRPr lang="en-US" dirty="0"/>
          </a:p>
          <a:p>
            <a:pPr>
              <a:lnSpc>
                <a:spcPct val="90000"/>
              </a:lnSpc>
            </a:pPr>
            <a:r>
              <a:rPr lang="en-US" dirty="0"/>
              <a:t> If you have multiple NICs, tell </a:t>
            </a:r>
            <a:r>
              <a:rPr lang="en-US" dirty="0" err="1"/>
              <a:t>tcpdump</a:t>
            </a:r>
            <a:r>
              <a:rPr lang="en-US" dirty="0"/>
              <a:t> which to sniff on</a:t>
            </a:r>
          </a:p>
          <a:p>
            <a:pPr lvl="1">
              <a:lnSpc>
                <a:spcPct val="90000"/>
              </a:lnSpc>
            </a:pPr>
            <a:r>
              <a:rPr lang="en-US" dirty="0"/>
              <a:t>“</a:t>
            </a:r>
            <a:r>
              <a:rPr lang="en-US" dirty="0" err="1"/>
              <a:t>tcpdump</a:t>
            </a:r>
            <a:r>
              <a:rPr lang="en-US" dirty="0"/>
              <a:t> –</a:t>
            </a:r>
            <a:r>
              <a:rPr lang="en-US" dirty="0" err="1"/>
              <a:t>i</a:t>
            </a:r>
            <a:r>
              <a:rPr lang="en-US" dirty="0"/>
              <a:t> eth0” is one example [will listen to eth0]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4294967295"/>
          </p:nvPr>
        </p:nvSpPr>
        <p:spPr>
          <a:xfrm>
            <a:off x="8382000" y="6400800"/>
            <a:ext cx="533400" cy="152400"/>
          </a:xfrm>
          <a:prstGeom prst="rect">
            <a:avLst/>
          </a:prstGeom>
          <a:noFill/>
        </p:spPr>
        <p:txBody>
          <a:bodyPr/>
          <a:lstStyle/>
          <a:p>
            <a:fld id="{6AF78AF3-BAC7-C249-82CC-87D31E942333}" type="slidenum">
              <a:rPr lang="en-US"/>
              <a:pPr/>
              <a:t>13</a:t>
            </a:fld>
            <a:endParaRPr lang="en-US"/>
          </a:p>
        </p:txBody>
      </p:sp>
      <p:sp>
        <p:nvSpPr>
          <p:cNvPr id="29699" name="Rectangle 2"/>
          <p:cNvSpPr>
            <a:spLocks noGrp="1" noChangeArrowheads="1"/>
          </p:cNvSpPr>
          <p:nvPr>
            <p:ph type="title"/>
          </p:nvPr>
        </p:nvSpPr>
        <p:spPr/>
        <p:txBody>
          <a:bodyPr/>
          <a:lstStyle/>
          <a:p>
            <a:r>
              <a:rPr lang="en-US"/>
              <a:t>Capture Filters</a:t>
            </a:r>
          </a:p>
        </p:txBody>
      </p:sp>
      <p:sp>
        <p:nvSpPr>
          <p:cNvPr id="29700" name="Rectangle 3"/>
          <p:cNvSpPr>
            <a:spLocks noGrp="1" noChangeArrowheads="1"/>
          </p:cNvSpPr>
          <p:nvPr>
            <p:ph type="body" idx="1"/>
          </p:nvPr>
        </p:nvSpPr>
        <p:spPr/>
        <p:txBody>
          <a:bodyPr/>
          <a:lstStyle/>
          <a:p>
            <a:pPr>
              <a:lnSpc>
                <a:spcPct val="90000"/>
              </a:lnSpc>
            </a:pPr>
            <a:r>
              <a:rPr lang="en-US" dirty="0"/>
              <a:t> This is similar to a search filter… “only what I want to sniff”</a:t>
            </a:r>
          </a:p>
          <a:p>
            <a:pPr>
              <a:lnSpc>
                <a:spcPct val="90000"/>
              </a:lnSpc>
              <a:buFont typeface="Monotype Sorts" pitchFamily="-97" charset="2"/>
              <a:buNone/>
            </a:pPr>
            <a:endParaRPr lang="en-US" dirty="0"/>
          </a:p>
          <a:p>
            <a:pPr>
              <a:lnSpc>
                <a:spcPct val="90000"/>
              </a:lnSpc>
            </a:pPr>
            <a:r>
              <a:rPr lang="en-US" dirty="0"/>
              <a:t> Can filter various packet flags, packet fields</a:t>
            </a:r>
          </a:p>
          <a:p>
            <a:pPr>
              <a:lnSpc>
                <a:spcPct val="90000"/>
              </a:lnSpc>
            </a:pPr>
            <a:r>
              <a:rPr lang="en-US" dirty="0"/>
              <a:t> Can filter “only show traffic from specific IP addresses”</a:t>
            </a:r>
          </a:p>
          <a:p>
            <a:pPr>
              <a:lnSpc>
                <a:spcPct val="90000"/>
              </a:lnSpc>
            </a:pPr>
            <a:r>
              <a:rPr lang="en-US" dirty="0"/>
              <a:t> Can filter “only show traffic going to specific IP addresses”</a:t>
            </a:r>
          </a:p>
          <a:p>
            <a:pPr>
              <a:lnSpc>
                <a:spcPct val="90000"/>
              </a:lnSpc>
            </a:pPr>
            <a:r>
              <a:rPr lang="en-US" dirty="0"/>
              <a:t> Can filter “only show traffic from specific MAC addresses”</a:t>
            </a:r>
          </a:p>
          <a:p>
            <a:pPr>
              <a:lnSpc>
                <a:spcPct val="90000"/>
              </a:lnSpc>
            </a:pPr>
            <a:r>
              <a:rPr lang="en-US" dirty="0"/>
              <a:t> Can filter “only show traffic which contains the number 15”</a:t>
            </a:r>
          </a:p>
          <a:p>
            <a:pPr>
              <a:lnSpc>
                <a:spcPct val="90000"/>
              </a:lnSpc>
            </a:pPr>
            <a:r>
              <a:rPr lang="en-US" dirty="0"/>
              <a:t> Can filter “only show port 80 traffic”</a:t>
            </a:r>
          </a:p>
          <a:p>
            <a:pPr>
              <a:lnSpc>
                <a:spcPct val="90000"/>
              </a:lnSpc>
            </a:pPr>
            <a:r>
              <a:rPr lang="en-US" dirty="0"/>
              <a:t> Can filter “only show HTTP protocol traffic”</a:t>
            </a:r>
          </a:p>
          <a:p>
            <a:pPr>
              <a:lnSpc>
                <a:spcPct val="90000"/>
              </a:lnSpc>
            </a:pPr>
            <a:endParaRPr lang="en-US" dirty="0"/>
          </a:p>
          <a:p>
            <a:pPr>
              <a:lnSpc>
                <a:spcPct val="90000"/>
              </a:lnSpc>
            </a:pPr>
            <a:r>
              <a:rPr lang="en-US" dirty="0"/>
              <a:t> Can combine these with AND, OR</a:t>
            </a:r>
          </a:p>
          <a:p>
            <a:pPr>
              <a:lnSpc>
                <a:spcPct val="90000"/>
              </a:lnSpc>
            </a:pPr>
            <a:r>
              <a:rPr lang="en-US" dirty="0"/>
              <a:t> These filters almost get to be like programming languages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a:xfrm>
            <a:off x="8382000" y="6400800"/>
            <a:ext cx="533400" cy="152400"/>
          </a:xfrm>
          <a:prstGeom prst="rect">
            <a:avLst/>
          </a:prstGeom>
          <a:noFill/>
        </p:spPr>
        <p:txBody>
          <a:bodyPr/>
          <a:lstStyle/>
          <a:p>
            <a:fld id="{96452789-598C-904F-80EF-55BBA37CD564}" type="slidenum">
              <a:rPr lang="en-US"/>
              <a:pPr/>
              <a:t>14</a:t>
            </a:fld>
            <a:endParaRPr lang="en-US"/>
          </a:p>
        </p:txBody>
      </p:sp>
      <p:sp>
        <p:nvSpPr>
          <p:cNvPr id="30723" name="Rectangle 2"/>
          <p:cNvSpPr>
            <a:spLocks noGrp="1" noChangeArrowheads="1"/>
          </p:cNvSpPr>
          <p:nvPr>
            <p:ph type="title"/>
          </p:nvPr>
        </p:nvSpPr>
        <p:spPr/>
        <p:txBody>
          <a:bodyPr/>
          <a:lstStyle/>
          <a:p>
            <a:r>
              <a:rPr lang="en-US"/>
              <a:t>Capture Filters – Examples</a:t>
            </a:r>
          </a:p>
        </p:txBody>
      </p:sp>
      <p:sp>
        <p:nvSpPr>
          <p:cNvPr id="30724" name="Rectangle 3"/>
          <p:cNvSpPr>
            <a:spLocks noGrp="1" noChangeArrowheads="1"/>
          </p:cNvSpPr>
          <p:nvPr>
            <p:ph type="body" idx="1"/>
          </p:nvPr>
        </p:nvSpPr>
        <p:spPr/>
        <p:txBody>
          <a:bodyPr/>
          <a:lstStyle/>
          <a:p>
            <a:r>
              <a:rPr lang="en-US" dirty="0"/>
              <a:t>Addresses</a:t>
            </a:r>
          </a:p>
          <a:p>
            <a:pPr lvl="1"/>
            <a:r>
              <a:rPr lang="en-US" dirty="0"/>
              <a:t>host 10.10.10.1</a:t>
            </a:r>
          </a:p>
          <a:p>
            <a:pPr lvl="1"/>
            <a:r>
              <a:rPr lang="en-US" dirty="0" err="1"/>
              <a:t>src</a:t>
            </a:r>
            <a:r>
              <a:rPr lang="en-US" dirty="0"/>
              <a:t> host 192.168.1.1</a:t>
            </a:r>
          </a:p>
          <a:p>
            <a:pPr lvl="1"/>
            <a:r>
              <a:rPr lang="en-US" dirty="0" err="1"/>
              <a:t>dst</a:t>
            </a:r>
            <a:r>
              <a:rPr lang="en-US" dirty="0"/>
              <a:t> host </a:t>
            </a:r>
            <a:r>
              <a:rPr lang="en-US" dirty="0" err="1"/>
              <a:t>zeus</a:t>
            </a:r>
            <a:endParaRPr lang="en-US" dirty="0"/>
          </a:p>
          <a:p>
            <a:pPr lvl="1"/>
            <a:r>
              <a:rPr lang="en-US" dirty="0"/>
              <a:t>ether </a:t>
            </a:r>
            <a:r>
              <a:rPr lang="en-US" dirty="0" err="1"/>
              <a:t>src</a:t>
            </a:r>
            <a:r>
              <a:rPr lang="en-US" dirty="0"/>
              <a:t> AA:BB:CC:DD:EE:FF</a:t>
            </a:r>
          </a:p>
          <a:p>
            <a:pPr lvl="1"/>
            <a:r>
              <a:rPr lang="en-US" dirty="0" err="1"/>
              <a:t>dst</a:t>
            </a:r>
            <a:r>
              <a:rPr lang="en-US" dirty="0"/>
              <a:t> net 192.168.0.0</a:t>
            </a:r>
          </a:p>
          <a:p>
            <a:r>
              <a:rPr lang="en-US" dirty="0"/>
              <a:t>Port Numbers</a:t>
            </a:r>
          </a:p>
          <a:p>
            <a:pPr lvl="1"/>
            <a:r>
              <a:rPr lang="en-US" dirty="0"/>
              <a:t>port 22</a:t>
            </a:r>
          </a:p>
          <a:p>
            <a:pPr lvl="1"/>
            <a:r>
              <a:rPr lang="en-US" dirty="0" err="1"/>
              <a:t>tcp</a:t>
            </a:r>
            <a:r>
              <a:rPr lang="en-US" dirty="0"/>
              <a:t> </a:t>
            </a:r>
            <a:r>
              <a:rPr lang="en-US" dirty="0" err="1"/>
              <a:t>dst</a:t>
            </a:r>
            <a:r>
              <a:rPr lang="en-US" dirty="0"/>
              <a:t> port </a:t>
            </a:r>
            <a:r>
              <a:rPr lang="en-US" dirty="0" smtClean="0"/>
              <a:t>8080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4294967295"/>
          </p:nvPr>
        </p:nvSpPr>
        <p:spPr>
          <a:xfrm>
            <a:off x="8382000" y="6400800"/>
            <a:ext cx="533400" cy="152400"/>
          </a:xfrm>
          <a:prstGeom prst="rect">
            <a:avLst/>
          </a:prstGeom>
          <a:noFill/>
        </p:spPr>
        <p:txBody>
          <a:bodyPr/>
          <a:lstStyle/>
          <a:p>
            <a:fld id="{AD3634DC-6390-2447-89D8-D912C6FAB001}" type="slidenum">
              <a:rPr lang="en-US"/>
              <a:pPr/>
              <a:t>15</a:t>
            </a:fld>
            <a:endParaRPr lang="en-US"/>
          </a:p>
        </p:txBody>
      </p:sp>
      <p:sp>
        <p:nvSpPr>
          <p:cNvPr id="31747" name="Rectangle 2"/>
          <p:cNvSpPr>
            <a:spLocks noGrp="1" noChangeArrowheads="1"/>
          </p:cNvSpPr>
          <p:nvPr>
            <p:ph type="title"/>
          </p:nvPr>
        </p:nvSpPr>
        <p:spPr/>
        <p:txBody>
          <a:bodyPr/>
          <a:lstStyle/>
          <a:p>
            <a:r>
              <a:rPr lang="en-US"/>
              <a:t>Capture Filters – More Examples</a:t>
            </a:r>
          </a:p>
        </p:txBody>
      </p:sp>
      <p:sp>
        <p:nvSpPr>
          <p:cNvPr id="31748" name="Rectangle 3"/>
          <p:cNvSpPr>
            <a:spLocks noGrp="1" noChangeArrowheads="1"/>
          </p:cNvSpPr>
          <p:nvPr>
            <p:ph type="body" idx="1"/>
          </p:nvPr>
        </p:nvSpPr>
        <p:spPr/>
        <p:txBody>
          <a:bodyPr/>
          <a:lstStyle/>
          <a:p>
            <a:r>
              <a:rPr lang="en-US" dirty="0"/>
              <a:t>Operators</a:t>
            </a:r>
          </a:p>
          <a:p>
            <a:pPr lvl="1"/>
            <a:r>
              <a:rPr lang="en-US" dirty="0" err="1"/>
              <a:t>dst</a:t>
            </a:r>
            <a:r>
              <a:rPr lang="en-US" dirty="0"/>
              <a:t> host 10.10.10.1 and not </a:t>
            </a:r>
            <a:r>
              <a:rPr lang="en-US" dirty="0" err="1"/>
              <a:t>tcp</a:t>
            </a:r>
            <a:r>
              <a:rPr lang="en-US" dirty="0"/>
              <a:t> port 22</a:t>
            </a:r>
          </a:p>
          <a:p>
            <a:pPr lvl="1"/>
            <a:r>
              <a:rPr lang="en-US" dirty="0"/>
              <a:t>host </a:t>
            </a:r>
            <a:r>
              <a:rPr lang="en-US" dirty="0" err="1"/>
              <a:t>bilbo</a:t>
            </a:r>
            <a:r>
              <a:rPr lang="en-US" dirty="0"/>
              <a:t> and ( </a:t>
            </a:r>
            <a:r>
              <a:rPr lang="en-US" dirty="0" err="1"/>
              <a:t>cheiron</a:t>
            </a:r>
            <a:r>
              <a:rPr lang="en-US" dirty="0"/>
              <a:t> or </a:t>
            </a:r>
            <a:r>
              <a:rPr lang="en-US" dirty="0" err="1"/>
              <a:t>nettos</a:t>
            </a:r>
            <a:r>
              <a:rPr lang="en-US" dirty="0"/>
              <a:t> )</a:t>
            </a:r>
          </a:p>
          <a:p>
            <a:r>
              <a:rPr lang="en-US" dirty="0"/>
              <a:t>Protocol keywords</a:t>
            </a:r>
          </a:p>
          <a:p>
            <a:pPr lvl="1"/>
            <a:r>
              <a:rPr lang="en-US" dirty="0"/>
              <a:t>TCP flags: </a:t>
            </a:r>
            <a:r>
              <a:rPr lang="en-US" dirty="0" err="1"/>
              <a:t>tcp-syn</a:t>
            </a:r>
            <a:r>
              <a:rPr lang="en-US" dirty="0"/>
              <a:t>, </a:t>
            </a:r>
            <a:r>
              <a:rPr lang="en-US" dirty="0" err="1"/>
              <a:t>tcp-ack</a:t>
            </a:r>
            <a:r>
              <a:rPr lang="en-US" dirty="0"/>
              <a:t>, </a:t>
            </a:r>
            <a:r>
              <a:rPr lang="en-US" dirty="0" err="1"/>
              <a:t>tcp</a:t>
            </a:r>
            <a:r>
              <a:rPr lang="en-US" dirty="0"/>
              <a:t>-fin, etc.</a:t>
            </a:r>
          </a:p>
          <a:p>
            <a:pPr lvl="1"/>
            <a:r>
              <a:rPr lang="en-US" dirty="0"/>
              <a:t>ICMP: </a:t>
            </a:r>
            <a:r>
              <a:rPr lang="en-US" dirty="0" err="1"/>
              <a:t>icmp-echoreply</a:t>
            </a:r>
            <a:r>
              <a:rPr lang="en-US" dirty="0"/>
              <a:t>, </a:t>
            </a:r>
            <a:r>
              <a:rPr lang="en-US" dirty="0" err="1"/>
              <a:t>icmp-unreach</a:t>
            </a:r>
            <a:endParaRPr lang="en-US" dirty="0"/>
          </a:p>
          <a:p>
            <a:pPr lvl="1"/>
            <a:r>
              <a:rPr lang="en-US" dirty="0"/>
              <a:t>Used as an offset</a:t>
            </a:r>
          </a:p>
          <a:p>
            <a:pPr lvl="2"/>
            <a:r>
              <a:rPr lang="en-US" dirty="0" err="1"/>
              <a:t>tcp</a:t>
            </a:r>
            <a:r>
              <a:rPr lang="en-US" dirty="0"/>
              <a:t>[</a:t>
            </a:r>
            <a:r>
              <a:rPr lang="en-US" dirty="0" err="1"/>
              <a:t>tcpflags</a:t>
            </a:r>
            <a:r>
              <a:rPr lang="en-US" dirty="0"/>
              <a:t>] &amp; ( </a:t>
            </a:r>
            <a:r>
              <a:rPr lang="en-US" dirty="0" err="1"/>
              <a:t>tcp-syn|tcp-fin</a:t>
            </a:r>
            <a:r>
              <a:rPr lang="en-US" dirty="0"/>
              <a:t> ) != 0</a:t>
            </a:r>
          </a:p>
          <a:p>
            <a:pPr lvl="2"/>
            <a:r>
              <a:rPr lang="en-US" dirty="0" err="1"/>
              <a:t>icmp</a:t>
            </a:r>
            <a:r>
              <a:rPr lang="en-US" dirty="0"/>
              <a:t>[</a:t>
            </a:r>
            <a:r>
              <a:rPr lang="en-US" dirty="0" err="1"/>
              <a:t>icmptype</a:t>
            </a:r>
            <a:r>
              <a:rPr lang="en-US" dirty="0"/>
              <a:t>] = </a:t>
            </a:r>
            <a:r>
              <a:rPr lang="en-US" dirty="0" err="1"/>
              <a:t>icmp-echoreply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0"/>
          </p:nvPr>
        </p:nvSpPr>
        <p:spPr>
          <a:noFill/>
        </p:spPr>
        <p:txBody>
          <a:bodyPr/>
          <a:lstStyle/>
          <a:p>
            <a:fld id="{CE214C7C-0B38-9740-A4BB-6F58B3F46DC8}" type="slidenum">
              <a:rPr lang="en-US"/>
              <a:pPr/>
              <a:t>16</a:t>
            </a:fld>
            <a:endParaRPr lang="en-US"/>
          </a:p>
        </p:txBody>
      </p:sp>
      <p:sp>
        <p:nvSpPr>
          <p:cNvPr id="32771" name="Rectangle 2"/>
          <p:cNvSpPr>
            <a:spLocks noGrp="1" noChangeArrowheads="1"/>
          </p:cNvSpPr>
          <p:nvPr>
            <p:ph type="title"/>
          </p:nvPr>
        </p:nvSpPr>
        <p:spPr/>
        <p:txBody>
          <a:bodyPr/>
          <a:lstStyle/>
          <a:p>
            <a:r>
              <a:rPr lang="en-US" dirty="0"/>
              <a:t>Interpreting </a:t>
            </a:r>
            <a:r>
              <a:rPr lang="en-US" dirty="0" err="1" smtClean="0"/>
              <a:t>Tcpdump</a:t>
            </a:r>
            <a:r>
              <a:rPr lang="en-US" dirty="0" smtClean="0"/>
              <a:t> </a:t>
            </a:r>
            <a:r>
              <a:rPr lang="en-US" dirty="0"/>
              <a:t>Output</a:t>
            </a:r>
          </a:p>
        </p:txBody>
      </p:sp>
      <p:sp>
        <p:nvSpPr>
          <p:cNvPr id="32772" name="Rectangle 3"/>
          <p:cNvSpPr>
            <a:spLocks noGrp="1" noChangeArrowheads="1"/>
          </p:cNvSpPr>
          <p:nvPr>
            <p:ph type="body" sz="half" idx="2"/>
          </p:nvPr>
        </p:nvSpPr>
        <p:spPr>
          <a:xfrm>
            <a:off x="615950" y="3160713"/>
            <a:ext cx="7696200" cy="2692400"/>
          </a:xfrm>
        </p:spPr>
        <p:txBody>
          <a:bodyPr/>
          <a:lstStyle/>
          <a:p>
            <a:pPr>
              <a:lnSpc>
                <a:spcPct val="90000"/>
              </a:lnSpc>
            </a:pPr>
            <a:r>
              <a:rPr lang="en-US" dirty="0"/>
              <a:t>Connection from </a:t>
            </a:r>
            <a:r>
              <a:rPr lang="en-US" dirty="0" err="1"/>
              <a:t>nettos</a:t>
            </a:r>
            <a:r>
              <a:rPr lang="en-US" dirty="0"/>
              <a:t> to </a:t>
            </a:r>
            <a:r>
              <a:rPr lang="en-US" dirty="0" err="1"/>
              <a:t>zeus</a:t>
            </a:r>
            <a:endParaRPr lang="en-US" dirty="0"/>
          </a:p>
          <a:p>
            <a:pPr>
              <a:lnSpc>
                <a:spcPct val="90000"/>
              </a:lnSpc>
            </a:pPr>
            <a:r>
              <a:rPr lang="en-US" dirty="0"/>
              <a:t>Three way handshake during first three lines</a:t>
            </a:r>
          </a:p>
          <a:p>
            <a:pPr lvl="1">
              <a:lnSpc>
                <a:spcPct val="90000"/>
              </a:lnSpc>
            </a:pPr>
            <a:r>
              <a:rPr lang="en-US" dirty="0"/>
              <a:t>Note that </a:t>
            </a:r>
            <a:r>
              <a:rPr lang="en-US" dirty="0" err="1"/>
              <a:t>tcpdump</a:t>
            </a:r>
            <a:r>
              <a:rPr lang="en-US" dirty="0"/>
              <a:t> displays *relative* sequence and </a:t>
            </a:r>
            <a:r>
              <a:rPr lang="en-US" dirty="0" err="1"/>
              <a:t>ack</a:t>
            </a:r>
            <a:r>
              <a:rPr lang="en-US" dirty="0"/>
              <a:t> numbers</a:t>
            </a:r>
          </a:p>
          <a:p>
            <a:pPr>
              <a:lnSpc>
                <a:spcPct val="90000"/>
              </a:lnSpc>
            </a:pPr>
            <a:r>
              <a:rPr lang="en-US" dirty="0"/>
              <a:t>Followed by some data transfer</a:t>
            </a:r>
          </a:p>
          <a:p>
            <a:pPr>
              <a:lnSpc>
                <a:spcPct val="90000"/>
              </a:lnSpc>
            </a:pPr>
            <a:r>
              <a:rPr lang="en-US" dirty="0"/>
              <a:t>Note the Don’t Fragment (DF) bit is set</a:t>
            </a:r>
          </a:p>
          <a:p>
            <a:pPr>
              <a:lnSpc>
                <a:spcPct val="90000"/>
              </a:lnSpc>
            </a:pPr>
            <a:r>
              <a:rPr lang="en-US" dirty="0"/>
              <a:t>Full packet capture similar, just provides application data</a:t>
            </a:r>
          </a:p>
        </p:txBody>
      </p:sp>
      <p:grpSp>
        <p:nvGrpSpPr>
          <p:cNvPr id="2" name="Group 4"/>
          <p:cNvGrpSpPr>
            <a:grpSpLocks/>
          </p:cNvGrpSpPr>
          <p:nvPr/>
        </p:nvGrpSpPr>
        <p:grpSpPr bwMode="auto">
          <a:xfrm>
            <a:off x="423863" y="1201738"/>
            <a:ext cx="8382000" cy="1600200"/>
            <a:chOff x="240" y="1056"/>
            <a:chExt cx="5280" cy="1008"/>
          </a:xfrm>
        </p:grpSpPr>
        <p:sp>
          <p:nvSpPr>
            <p:cNvPr id="32774" name="Rectangle 5"/>
            <p:cNvSpPr>
              <a:spLocks noChangeArrowheads="1"/>
            </p:cNvSpPr>
            <p:nvPr/>
          </p:nvSpPr>
          <p:spPr bwMode="auto">
            <a:xfrm>
              <a:off x="240" y="1056"/>
              <a:ext cx="4932" cy="1008"/>
            </a:xfrm>
            <a:prstGeom prst="rect">
              <a:avLst/>
            </a:prstGeom>
            <a:solidFill>
              <a:schemeClr val="bg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32775" name="Text Box 6"/>
            <p:cNvSpPr txBox="1">
              <a:spLocks noChangeArrowheads="1"/>
            </p:cNvSpPr>
            <p:nvPr/>
          </p:nvSpPr>
          <p:spPr bwMode="auto">
            <a:xfrm>
              <a:off x="240" y="1068"/>
              <a:ext cx="5280" cy="996"/>
            </a:xfrm>
            <a:prstGeom prst="rect">
              <a:avLst/>
            </a:prstGeom>
            <a:noFill/>
            <a:ln w="9525">
              <a:noFill/>
              <a:miter lim="800000"/>
              <a:headEnd/>
              <a:tailEnd/>
            </a:ln>
          </p:spPr>
          <p:txBody>
            <a:bodyPr>
              <a:prstTxWarp prst="textNoShape">
                <a:avLst/>
              </a:prstTxWarp>
              <a:spAutoFit/>
            </a:bodyPr>
            <a:lstStyle/>
            <a:p>
              <a:pPr algn="l" eaLnBrk="1" hangingPunct="1">
                <a:lnSpc>
                  <a:spcPct val="100000"/>
                </a:lnSpc>
                <a:spcAft>
                  <a:spcPct val="0"/>
                </a:spcAft>
                <a:buClrTx/>
              </a:pPr>
              <a:r>
                <a:rPr lang="en-US" sz="1400">
                  <a:latin typeface="Courier New" charset="0"/>
                </a:rPr>
                <a:t>15:39:05.435985 &lt; nettos.1264 &gt; zeus.ftp: S 2138865536:2138865536(0) win 65535 &lt;mss 1460,nop,nop,sackOK&gt; (DF)</a:t>
              </a:r>
            </a:p>
            <a:p>
              <a:pPr algn="l" eaLnBrk="1" hangingPunct="1">
                <a:lnSpc>
                  <a:spcPct val="100000"/>
                </a:lnSpc>
                <a:spcAft>
                  <a:spcPct val="0"/>
                </a:spcAft>
                <a:buClrTx/>
              </a:pPr>
              <a:r>
                <a:rPr lang="en-US" sz="1400">
                  <a:latin typeface="Courier New" charset="0"/>
                </a:rPr>
                <a:t>15:39:05.511620 &lt; zeus.ftp &gt; nettos.1264: S 4198232748:4198232748(0) ack 2138865537 win 5840 &lt;mss 1460,nop,nop,sackOK&gt; (DF)</a:t>
              </a:r>
            </a:p>
            <a:p>
              <a:pPr algn="l" eaLnBrk="1" hangingPunct="1">
                <a:lnSpc>
                  <a:spcPct val="100000"/>
                </a:lnSpc>
                <a:spcAft>
                  <a:spcPct val="0"/>
                </a:spcAft>
                <a:buClrTx/>
              </a:pPr>
              <a:r>
                <a:rPr lang="en-US" sz="1400">
                  <a:latin typeface="Courier New" charset="0"/>
                </a:rPr>
                <a:t>15:39:05.511632 &lt; nettos.1264 &gt; zeus.ftp: . 1:1(0) ack 1 win 65535 (DF)</a:t>
              </a:r>
            </a:p>
            <a:p>
              <a:pPr algn="l" eaLnBrk="1" hangingPunct="1">
                <a:lnSpc>
                  <a:spcPct val="100000"/>
                </a:lnSpc>
                <a:spcAft>
                  <a:spcPct val="0"/>
                </a:spcAft>
                <a:buClrTx/>
              </a:pPr>
              <a:r>
                <a:rPr lang="en-US" sz="1400">
                  <a:latin typeface="Courier New" charset="0"/>
                </a:rPr>
                <a:t>15:39:05.588085 &lt; zeus.ftp &gt; nettos.1264: P 1:62(61) ack 1 win 5840 (DF)</a:t>
              </a:r>
            </a:p>
            <a:p>
              <a:pPr algn="l" eaLnBrk="1" hangingPunct="1">
                <a:lnSpc>
                  <a:spcPct val="100000"/>
                </a:lnSpc>
                <a:spcAft>
                  <a:spcPct val="0"/>
                </a:spcAft>
                <a:buClrTx/>
              </a:pPr>
              <a:r>
                <a:rPr lang="en-US" sz="1400">
                  <a:latin typeface="Courier New" charset="0"/>
                </a:rPr>
                <a:t>15:39:05.728369 &lt; nettos.1264 &gt; zeus.ftp: . 1:1(0) ack 62 win 65474 (DF)</a:t>
              </a:r>
            </a:p>
          </p:txBody>
        </p:sp>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4294967295"/>
          </p:nvPr>
        </p:nvSpPr>
        <p:spPr>
          <a:xfrm>
            <a:off x="8382000" y="6400800"/>
            <a:ext cx="533400" cy="152400"/>
          </a:xfrm>
          <a:prstGeom prst="rect">
            <a:avLst/>
          </a:prstGeom>
          <a:noFill/>
        </p:spPr>
        <p:txBody>
          <a:bodyPr/>
          <a:lstStyle/>
          <a:p>
            <a:fld id="{691232AF-08D0-5144-8706-5DF0203EDDBD}" type="slidenum">
              <a:rPr lang="en-US"/>
              <a:pPr/>
              <a:t>17</a:t>
            </a:fld>
            <a:endParaRPr lang="en-US"/>
          </a:p>
        </p:txBody>
      </p:sp>
      <p:sp>
        <p:nvSpPr>
          <p:cNvPr id="33795" name="Rectangle 2"/>
          <p:cNvSpPr>
            <a:spLocks noGrp="1" noChangeArrowheads="1"/>
          </p:cNvSpPr>
          <p:nvPr>
            <p:ph type="title"/>
          </p:nvPr>
        </p:nvSpPr>
        <p:spPr/>
        <p:txBody>
          <a:bodyPr/>
          <a:lstStyle/>
          <a:p>
            <a:r>
              <a:rPr lang="en-US"/>
              <a:t>tcpdump Usage</a:t>
            </a:r>
          </a:p>
        </p:txBody>
      </p:sp>
      <p:sp>
        <p:nvSpPr>
          <p:cNvPr id="33796" name="Rectangle 3"/>
          <p:cNvSpPr>
            <a:spLocks noGrp="1" noChangeArrowheads="1"/>
          </p:cNvSpPr>
          <p:nvPr>
            <p:ph type="body" idx="1"/>
          </p:nvPr>
        </p:nvSpPr>
        <p:spPr/>
        <p:txBody>
          <a:bodyPr/>
          <a:lstStyle/>
          <a:p>
            <a:r>
              <a:rPr lang="en-US" dirty="0"/>
              <a:t>Typical </a:t>
            </a:r>
            <a:r>
              <a:rPr lang="en-US" dirty="0" smtClean="0"/>
              <a:t>uses</a:t>
            </a:r>
            <a:endParaRPr lang="en-US" dirty="0"/>
          </a:p>
          <a:p>
            <a:pPr lvl="1"/>
            <a:r>
              <a:rPr lang="en-US" dirty="0"/>
              <a:t>Diagnosing problems on a network</a:t>
            </a:r>
          </a:p>
          <a:p>
            <a:pPr lvl="1"/>
            <a:r>
              <a:rPr lang="en-US" dirty="0"/>
              <a:t>Capturing packets for later analysis</a:t>
            </a:r>
          </a:p>
          <a:p>
            <a:pPr lvl="1"/>
            <a:r>
              <a:rPr lang="en-US" dirty="0"/>
              <a:t>Keeping a record of network activity during </a:t>
            </a:r>
            <a:r>
              <a:rPr lang="en-US" dirty="0" smtClean="0"/>
              <a:t>assessments</a:t>
            </a:r>
            <a:endParaRPr lang="en-US" dirty="0"/>
          </a:p>
          <a:p>
            <a:pPr lvl="1">
              <a:buFontTx/>
              <a:buNone/>
            </a:pPr>
            <a:r>
              <a:rPr lang="en-US" sz="1600" dirty="0"/>
              <a:t>	     [your own activity *and* other stuff you see on the </a:t>
            </a:r>
            <a:r>
              <a:rPr lang="en-US" sz="1600" dirty="0" smtClean="0"/>
              <a:t>network</a:t>
            </a:r>
            <a:r>
              <a:rPr lang="en-US" sz="1600" dirty="0"/>
              <a:t>]</a:t>
            </a:r>
          </a:p>
          <a:p>
            <a:pPr lvl="1"/>
            <a:endParaRPr lang="en-US" dirty="0"/>
          </a:p>
          <a:p>
            <a:r>
              <a:rPr lang="en-US" dirty="0" smtClean="0"/>
              <a:t>Caveats</a:t>
            </a:r>
            <a:endParaRPr lang="en-US" dirty="0"/>
          </a:p>
          <a:p>
            <a:pPr lvl="1"/>
            <a:r>
              <a:rPr lang="en-US" dirty="0"/>
              <a:t>Don’t over-filter at first</a:t>
            </a:r>
            <a:r>
              <a:rPr lang="en-US" dirty="0" smtClean="0"/>
              <a:t>…you </a:t>
            </a:r>
            <a:r>
              <a:rPr lang="en-US" dirty="0"/>
              <a:t>might miss something</a:t>
            </a:r>
          </a:p>
          <a:p>
            <a:pPr lvl="2">
              <a:buFont typeface="Monotype Sorts" pitchFamily="-97" charset="2"/>
              <a:buNone/>
            </a:pPr>
            <a:r>
              <a:rPr lang="en-US" dirty="0"/>
              <a:t>[start broad, then filter in narrow, don’t exclude stuff like ICMP/ping]</a:t>
            </a:r>
          </a:p>
          <a:p>
            <a:pPr lvl="1"/>
            <a:r>
              <a:rPr lang="en-US" dirty="0"/>
              <a:t>Remember your own SSH connection may pollute the </a:t>
            </a:r>
            <a:r>
              <a:rPr lang="en-US" dirty="0" err="1"/>
              <a:t>tcpdump</a:t>
            </a:r>
            <a:endParaRPr lang="en-US" dirty="0"/>
          </a:p>
          <a:p>
            <a:pPr lvl="2">
              <a:buFont typeface="Monotype Sorts" pitchFamily="-97" charset="2"/>
              <a:buNone/>
            </a:pPr>
            <a:r>
              <a:rPr lang="en-US" dirty="0"/>
              <a:t>[ex:  you </a:t>
            </a:r>
            <a:r>
              <a:rPr lang="en-US" dirty="0" err="1"/>
              <a:t>ssh</a:t>
            </a:r>
            <a:r>
              <a:rPr lang="en-US" dirty="0"/>
              <a:t> in, then </a:t>
            </a:r>
            <a:r>
              <a:rPr lang="en-US" dirty="0" err="1"/>
              <a:t>tcpdump</a:t>
            </a:r>
            <a:r>
              <a:rPr lang="en-US" dirty="0"/>
              <a:t>, it shows thousands of port 22]</a:t>
            </a:r>
          </a:p>
          <a:p>
            <a:pPr lvl="2">
              <a:buFont typeface="Monotype Sorts" pitchFamily="-97" charset="2"/>
              <a:buNone/>
            </a:pPr>
            <a:r>
              <a:rPr lang="en-US" dirty="0"/>
              <a:t>[prevent this by using ‘not ( </a:t>
            </a:r>
            <a:r>
              <a:rPr lang="en-US" dirty="0" err="1"/>
              <a:t>tcp</a:t>
            </a:r>
            <a:r>
              <a:rPr lang="en-US" dirty="0"/>
              <a:t> port 22 and host &lt;</a:t>
            </a:r>
            <a:r>
              <a:rPr lang="en-US" dirty="0" err="1"/>
              <a:t>my_own_ip</a:t>
            </a:r>
            <a:r>
              <a:rPr lang="en-US" dirty="0"/>
              <a:t>&gt; )’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Lab</a:t>
            </a:r>
          </a:p>
        </p:txBody>
      </p:sp>
      <p:sp>
        <p:nvSpPr>
          <p:cNvPr id="35843" name="Content Placeholder 2"/>
          <p:cNvSpPr>
            <a:spLocks noGrp="1"/>
          </p:cNvSpPr>
          <p:nvPr>
            <p:ph idx="1"/>
          </p:nvPr>
        </p:nvSpPr>
        <p:spPr/>
        <p:txBody>
          <a:bodyPr/>
          <a:lstStyle/>
          <a:p>
            <a:r>
              <a:rPr lang="en-US" smtClean="0"/>
              <a:t>Create an account on the demo phpbb server and post the decoded tcdpump output showing your password.</a:t>
            </a:r>
          </a:p>
          <a:p>
            <a:endParaRPr lang="en-US" smtClean="0"/>
          </a:p>
          <a:p>
            <a:r>
              <a:rPr lang="en-US" smtClean="0"/>
              <a:t>Hints</a:t>
            </a:r>
          </a:p>
          <a:p>
            <a:pPr lvl="1"/>
            <a:r>
              <a:rPr lang="en-US" smtClean="0"/>
              <a:t>Use filters like port (possibly 80?), protocol (http?)</a:t>
            </a:r>
          </a:p>
          <a:p>
            <a:pPr lvl="1"/>
            <a:r>
              <a:rPr lang="en-US" smtClean="0"/>
              <a:t>-X</a:t>
            </a:r>
          </a:p>
          <a:p>
            <a:pPr lvl="1"/>
            <a:r>
              <a:rPr lang="en-US" smtClean="0"/>
              <a:t>Oh you’ll need more then the default number of bytes</a:t>
            </a:r>
          </a:p>
          <a:p>
            <a:pPr lvl="1"/>
            <a:endParaRPr lang="en-US" smtClean="0"/>
          </a:p>
          <a:p>
            <a:r>
              <a:rPr lang="en-US" smtClean="0"/>
              <a:t>Bonus point</a:t>
            </a:r>
          </a:p>
          <a:p>
            <a:pPr lvl="1"/>
            <a:r>
              <a:rPr lang="en-US" smtClean="0"/>
              <a:t>Capture your neighbors password :-)</a:t>
            </a:r>
          </a:p>
          <a:p>
            <a:pPr lvl="1">
              <a:buFontTx/>
              <a:buNone/>
            </a:pPr>
            <a:endParaRPr lang="en-US" smtClean="0"/>
          </a:p>
        </p:txBody>
      </p:sp>
      <p:sp>
        <p:nvSpPr>
          <p:cNvPr id="35844" name="Slide Number Placeholder 3"/>
          <p:cNvSpPr>
            <a:spLocks noGrp="1"/>
          </p:cNvSpPr>
          <p:nvPr>
            <p:ph type="sldNum" sz="quarter" idx="4294967295"/>
          </p:nvPr>
        </p:nvSpPr>
        <p:spPr>
          <a:xfrm>
            <a:off x="8382000" y="6400800"/>
            <a:ext cx="533400" cy="152400"/>
          </a:xfrm>
          <a:prstGeom prst="rect">
            <a:avLst/>
          </a:prstGeom>
          <a:noFill/>
        </p:spPr>
        <p:txBody>
          <a:bodyPr/>
          <a:lstStyle/>
          <a:p>
            <a:fld id="{33CD38B7-FE63-DE46-92D1-E30622DEA83E}" type="slidenum">
              <a:rPr lang="en-US" smtClean="0"/>
              <a:pPr/>
              <a:t>18</a:t>
            </a:fld>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4294967295"/>
          </p:nvPr>
        </p:nvSpPr>
        <p:spPr>
          <a:xfrm>
            <a:off x="8382000" y="6400800"/>
            <a:ext cx="533400" cy="152400"/>
          </a:xfrm>
          <a:prstGeom prst="rect">
            <a:avLst/>
          </a:prstGeom>
          <a:noFill/>
        </p:spPr>
        <p:txBody>
          <a:bodyPr/>
          <a:lstStyle/>
          <a:p>
            <a:fld id="{B9C20D4A-110D-7F40-9D10-2D3E2CBF1E6C}" type="slidenum">
              <a:rPr lang="en-US"/>
              <a:pPr/>
              <a:t>19</a:t>
            </a:fld>
            <a:endParaRPr lang="en-US"/>
          </a:p>
        </p:txBody>
      </p:sp>
      <p:sp>
        <p:nvSpPr>
          <p:cNvPr id="36867" name="Rectangle 2"/>
          <p:cNvSpPr>
            <a:spLocks noGrp="1" noChangeArrowheads="1"/>
          </p:cNvSpPr>
          <p:nvPr>
            <p:ph type="title"/>
          </p:nvPr>
        </p:nvSpPr>
        <p:spPr/>
        <p:txBody>
          <a:bodyPr/>
          <a:lstStyle/>
          <a:p>
            <a:r>
              <a:rPr lang="en-US"/>
              <a:t>Pointers</a:t>
            </a:r>
          </a:p>
        </p:txBody>
      </p:sp>
      <p:sp>
        <p:nvSpPr>
          <p:cNvPr id="36868" name="Rectangle 3"/>
          <p:cNvSpPr>
            <a:spLocks noGrp="1" noChangeArrowheads="1"/>
          </p:cNvSpPr>
          <p:nvPr>
            <p:ph type="body" idx="1"/>
          </p:nvPr>
        </p:nvSpPr>
        <p:spPr/>
        <p:txBody>
          <a:bodyPr/>
          <a:lstStyle/>
          <a:p>
            <a:r>
              <a:rPr lang="en-US"/>
              <a:t>http://www.tcpdump.org/</a:t>
            </a:r>
          </a:p>
          <a:p>
            <a:r>
              <a:rPr lang="en-US"/>
              <a:t>http://netgroup-serv.polito.it/winpcap/</a:t>
            </a:r>
          </a:p>
          <a:p>
            <a:r>
              <a:rPr lang="en-US"/>
              <a:t>http://www.robertgraham.com/pubs/sniffing-faq.html</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152400"/>
            <a:ext cx="9144000" cy="1143000"/>
          </a:xfrm>
        </p:spPr>
        <p:txBody>
          <a:bodyPr/>
          <a:lstStyle/>
          <a:p>
            <a:r>
              <a:rPr lang="en-US" sz="3200" dirty="0">
                <a:latin typeface="Arial" charset="0"/>
                <a:ea typeface="ＭＳ Ｐゴシック" charset="0"/>
                <a:cs typeface="ＭＳ Ｐゴシック" charset="0"/>
              </a:rPr>
              <a:t>All materials </a:t>
            </a:r>
            <a:r>
              <a:rPr lang="en-US" sz="3200" dirty="0" smtClean="0">
                <a:latin typeface="Arial" charset="0"/>
                <a:ea typeface="ＭＳ Ｐゴシック" charset="0"/>
                <a:cs typeface="ＭＳ Ｐゴシック" charset="0"/>
              </a:rPr>
              <a:t>are </a:t>
            </a:r>
            <a:r>
              <a:rPr lang="en-US" sz="3200" dirty="0">
                <a:latin typeface="Arial" charset="0"/>
                <a:ea typeface="ＭＳ Ｐゴシック" charset="0"/>
                <a:cs typeface="ＭＳ Ｐゴシック" charset="0"/>
              </a:rPr>
              <a:t>licensed under a Creative Commons </a:t>
            </a:r>
            <a:r>
              <a:rPr lang="ja-JP" altLang="en-US"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Share Alike</a:t>
            </a:r>
            <a:r>
              <a:rPr lang="ja-JP" altLang="en-US"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 license.</a:t>
            </a:r>
            <a:endParaRPr lang="en-US" sz="3200" dirty="0">
              <a:latin typeface="Arial" charset="0"/>
              <a:ea typeface="ＭＳ Ｐゴシック" charset="0"/>
              <a:cs typeface="ＭＳ Ｐゴシック" charset="0"/>
            </a:endParaRPr>
          </a:p>
        </p:txBody>
      </p:sp>
      <p:sp>
        <p:nvSpPr>
          <p:cNvPr id="16386" name="Content Placeholder 2"/>
          <p:cNvSpPr>
            <a:spLocks noGrp="1"/>
          </p:cNvSpPr>
          <p:nvPr>
            <p:ph idx="1"/>
          </p:nvPr>
        </p:nvSpPr>
        <p:spPr>
          <a:xfrm>
            <a:off x="685800" y="1371600"/>
            <a:ext cx="7772400" cy="4114800"/>
          </a:xfrm>
        </p:spPr>
        <p:txBody>
          <a:bodyPr/>
          <a:lstStyle/>
          <a:p>
            <a:r>
              <a:rPr lang="en-US" sz="2400">
                <a:latin typeface="Arial" charset="0"/>
                <a:ea typeface="ＭＳ Ｐゴシック" charset="0"/>
                <a:cs typeface="ＭＳ Ｐゴシック" charset="0"/>
              </a:rPr>
              <a:t>http://creativecommons.org/licenses/by-sa/3.0/</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9463"/>
            <a:ext cx="63246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1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4294967295"/>
          </p:nvPr>
        </p:nvSpPr>
        <p:spPr>
          <a:xfrm>
            <a:off x="8382000" y="6400800"/>
            <a:ext cx="533400" cy="152400"/>
          </a:xfrm>
          <a:prstGeom prst="rect">
            <a:avLst/>
          </a:prstGeom>
          <a:noFill/>
        </p:spPr>
        <p:txBody>
          <a:bodyPr/>
          <a:lstStyle/>
          <a:p>
            <a:fld id="{9B9CFF20-0CC6-5840-A6CB-C5378D761452}" type="slidenum">
              <a:rPr lang="en-US"/>
              <a:pPr/>
              <a:t>20</a:t>
            </a:fld>
            <a:endParaRPr lang="en-US"/>
          </a:p>
        </p:txBody>
      </p:sp>
      <p:sp>
        <p:nvSpPr>
          <p:cNvPr id="37891" name="Rectangle 2"/>
          <p:cNvSpPr>
            <a:spLocks noGrp="1" noChangeArrowheads="1"/>
          </p:cNvSpPr>
          <p:nvPr>
            <p:ph type="title"/>
          </p:nvPr>
        </p:nvSpPr>
        <p:spPr/>
        <p:txBody>
          <a:bodyPr/>
          <a:lstStyle/>
          <a:p>
            <a:r>
              <a:rPr lang="en-US"/>
              <a:t>Questions</a:t>
            </a:r>
          </a:p>
        </p:txBody>
      </p:sp>
      <p:sp>
        <p:nvSpPr>
          <p:cNvPr id="37892" name="Rectangle 3"/>
          <p:cNvSpPr>
            <a:spLocks noGrp="1" noChangeArrowheads="1"/>
          </p:cNvSpPr>
          <p:nvPr>
            <p:ph type="body" idx="1"/>
          </p:nvPr>
        </p:nvSpPr>
        <p:spPr/>
        <p:txBody>
          <a:bodyPr/>
          <a:lstStyle/>
          <a:p>
            <a:r>
              <a:rPr lang="en-US" dirty="0"/>
              <a:t>Common </a:t>
            </a:r>
            <a:r>
              <a:rPr lang="en-US" dirty="0" err="1"/>
              <a:t>tcpdump</a:t>
            </a:r>
            <a:r>
              <a:rPr lang="en-US" dirty="0"/>
              <a:t> usage during a </a:t>
            </a:r>
            <a:r>
              <a:rPr lang="en-US" dirty="0" smtClean="0"/>
              <a:t>assessment</a:t>
            </a:r>
            <a:r>
              <a:rPr lang="en-US" dirty="0"/>
              <a:t>:</a:t>
            </a:r>
          </a:p>
          <a:p>
            <a:pPr lvl="1"/>
            <a:r>
              <a:rPr lang="en-US" dirty="0" err="1"/>
              <a:t>tcpdump</a:t>
            </a:r>
            <a:r>
              <a:rPr lang="en-US" dirty="0"/>
              <a:t> –w </a:t>
            </a:r>
            <a:r>
              <a:rPr lang="en-US" dirty="0" err="1"/>
              <a:t>outfile.cap</a:t>
            </a:r>
            <a:r>
              <a:rPr lang="en-US" dirty="0"/>
              <a:t> –s 1580</a:t>
            </a:r>
          </a:p>
          <a:p>
            <a:pPr lvl="1"/>
            <a:r>
              <a:rPr lang="en-US" dirty="0"/>
              <a:t>Consider running your own </a:t>
            </a:r>
            <a:r>
              <a:rPr lang="en-US" dirty="0" err="1"/>
              <a:t>tcpdump</a:t>
            </a:r>
            <a:r>
              <a:rPr lang="en-US" dirty="0"/>
              <a:t> in a background window</a:t>
            </a:r>
          </a:p>
          <a:p>
            <a:pPr lvl="1">
              <a:buFontTx/>
              <a:buNone/>
            </a:pPr>
            <a:r>
              <a:rPr lang="en-US" sz="1600" dirty="0"/>
              <a:t>	   [might show interesting things in later analysis]</a:t>
            </a:r>
          </a:p>
          <a:p>
            <a:pPr lvl="1">
              <a:buFontTx/>
              <a:buNone/>
            </a:pPr>
            <a:r>
              <a:rPr lang="en-US" sz="1600" dirty="0"/>
              <a:t>	   [might also serve as valuable evidence if you are accused later]</a:t>
            </a:r>
          </a:p>
          <a:p>
            <a:endParaRPr lang="en-US" dirty="0"/>
          </a:p>
          <a:p>
            <a:r>
              <a:rPr lang="en-US"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r>
              <a:rPr lang="en-US" sz="3200"/>
              <a:t>Analyzing Traffic with Wireshark</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8382000" y="6400800"/>
            <a:ext cx="533400" cy="152400"/>
          </a:xfrm>
          <a:prstGeom prst="rect">
            <a:avLst/>
          </a:prstGeom>
          <a:noFill/>
        </p:spPr>
        <p:txBody>
          <a:bodyPr/>
          <a:lstStyle/>
          <a:p>
            <a:fld id="{105BF033-2BC1-0D46-9E11-18EDD1598D9E}" type="slidenum">
              <a:rPr lang="en-US"/>
              <a:pPr/>
              <a:t>22</a:t>
            </a:fld>
            <a:endParaRPr lang="en-US"/>
          </a:p>
        </p:txBody>
      </p:sp>
      <p:sp>
        <p:nvSpPr>
          <p:cNvPr id="39939" name="Rectangle 2"/>
          <p:cNvSpPr>
            <a:spLocks noGrp="1" noChangeArrowheads="1"/>
          </p:cNvSpPr>
          <p:nvPr>
            <p:ph type="title"/>
          </p:nvPr>
        </p:nvSpPr>
        <p:spPr/>
        <p:txBody>
          <a:bodyPr/>
          <a:lstStyle/>
          <a:p>
            <a:r>
              <a:rPr lang="en-US"/>
              <a:t>Welcome to WireShark</a:t>
            </a:r>
          </a:p>
        </p:txBody>
      </p:sp>
      <p:sp>
        <p:nvSpPr>
          <p:cNvPr id="39940" name="Rectangle 3"/>
          <p:cNvSpPr>
            <a:spLocks noGrp="1" noChangeArrowheads="1"/>
          </p:cNvSpPr>
          <p:nvPr>
            <p:ph type="body" idx="1"/>
          </p:nvPr>
        </p:nvSpPr>
        <p:spPr/>
        <p:txBody>
          <a:bodyPr/>
          <a:lstStyle/>
          <a:p>
            <a:r>
              <a:rPr lang="en-US"/>
              <a:t> Used to be called Ethereal (two products have diverged)</a:t>
            </a:r>
          </a:p>
          <a:p>
            <a:endParaRPr lang="en-US"/>
          </a:p>
          <a:p>
            <a:r>
              <a:rPr lang="en-US"/>
              <a:t> WireShark is a sniffer *and* network protocol analyzer</a:t>
            </a:r>
          </a:p>
          <a:p>
            <a:pPr lvl="1"/>
            <a:r>
              <a:rPr lang="en-US"/>
              <a:t>Handles just about every application you’ve heard of</a:t>
            </a:r>
          </a:p>
          <a:p>
            <a:pPr lvl="1"/>
            <a:r>
              <a:rPr lang="en-US"/>
              <a:t>List at </a:t>
            </a:r>
            <a:r>
              <a:rPr lang="en-US">
                <a:hlinkClick r:id="rId2"/>
              </a:rPr>
              <a:t>http://www.wireshark.org/faq.html#q1.10</a:t>
            </a:r>
            <a:endParaRPr lang="en-US"/>
          </a:p>
          <a:p>
            <a:endParaRPr lang="en-US"/>
          </a:p>
          <a:p>
            <a:r>
              <a:rPr lang="en-US"/>
              <a:t> Essentially “the Windows tcpdump” with a useful GUI</a:t>
            </a:r>
          </a:p>
          <a:p>
            <a:pPr lvl="1"/>
            <a:r>
              <a:rPr lang="en-US"/>
              <a:t>WireShark runs on Windows, Linux, BSD, all sorts of platforms</a:t>
            </a:r>
          </a:p>
          <a:p>
            <a:pPr lvl="1"/>
            <a:r>
              <a:rPr lang="en-US"/>
              <a:t>You may find valuable vulnerabilities w. WireShark traffic alone</a:t>
            </a:r>
          </a:p>
          <a:p>
            <a:pPr lvl="1"/>
            <a:endParaRPr lang="en-US"/>
          </a:p>
          <a:p>
            <a:r>
              <a:rPr lang="en-US"/>
              <a:t> Allows for capture-filtering, using text expressions or GUI</a:t>
            </a:r>
          </a:p>
          <a:p>
            <a:r>
              <a:rPr lang="en-US"/>
              <a:t> Like tcpdump, can sniff data “live” or using a capture file</a:t>
            </a:r>
          </a:p>
          <a:p>
            <a:r>
              <a:rPr lang="en-US"/>
              <a:t> May have trouble handling very large packet-capture files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xfrm>
            <a:off x="8382000" y="6400800"/>
            <a:ext cx="533400" cy="152400"/>
          </a:xfrm>
          <a:prstGeom prst="rect">
            <a:avLst/>
          </a:prstGeom>
          <a:noFill/>
        </p:spPr>
        <p:txBody>
          <a:bodyPr/>
          <a:lstStyle/>
          <a:p>
            <a:fld id="{8F84EEB2-7536-C84A-AD70-0B5BF3B9694D}" type="slidenum">
              <a:rPr lang="en-US"/>
              <a:pPr/>
              <a:t>23</a:t>
            </a:fld>
            <a:endParaRPr lang="en-US"/>
          </a:p>
        </p:txBody>
      </p:sp>
      <p:sp>
        <p:nvSpPr>
          <p:cNvPr id="40963" name="Rectangle 2"/>
          <p:cNvSpPr>
            <a:spLocks noGrp="1" noChangeArrowheads="1"/>
          </p:cNvSpPr>
          <p:nvPr>
            <p:ph type="title"/>
          </p:nvPr>
        </p:nvSpPr>
        <p:spPr/>
        <p:txBody>
          <a:bodyPr/>
          <a:lstStyle/>
          <a:p>
            <a:r>
              <a:rPr lang="en-US"/>
              <a:t>WireShark – Sample Demo</a:t>
            </a:r>
          </a:p>
        </p:txBody>
      </p:sp>
      <p:pic>
        <p:nvPicPr>
          <p:cNvPr id="40964" name="Picture 3" descr="tethereal"/>
          <p:cNvPicPr>
            <a:picLocks noGrp="1" noChangeAspect="1" noChangeArrowheads="1"/>
          </p:cNvPicPr>
          <p:nvPr>
            <p:ph idx="1"/>
          </p:nvPr>
        </p:nvPicPr>
        <p:blipFill>
          <a:blip r:embed="rId2"/>
          <a:srcRect/>
          <a:stretch>
            <a:fillRect/>
          </a:stretch>
        </p:blipFill>
        <p:spPr>
          <a:xfrm>
            <a:off x="769938" y="855663"/>
            <a:ext cx="6873875" cy="5954712"/>
          </a:xfr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4294967295"/>
          </p:nvPr>
        </p:nvSpPr>
        <p:spPr>
          <a:xfrm>
            <a:off x="8382000" y="6400800"/>
            <a:ext cx="533400" cy="152400"/>
          </a:xfrm>
          <a:prstGeom prst="rect">
            <a:avLst/>
          </a:prstGeom>
          <a:noFill/>
        </p:spPr>
        <p:txBody>
          <a:bodyPr/>
          <a:lstStyle/>
          <a:p>
            <a:fld id="{67A8532E-8F60-9F4B-AF42-5CAA4A5AA7EC}" type="slidenum">
              <a:rPr lang="en-US"/>
              <a:pPr/>
              <a:t>24</a:t>
            </a:fld>
            <a:endParaRPr lang="en-US"/>
          </a:p>
        </p:txBody>
      </p:sp>
      <p:sp>
        <p:nvSpPr>
          <p:cNvPr id="41987" name="Rectangle 2"/>
          <p:cNvSpPr>
            <a:spLocks noGrp="1" noChangeArrowheads="1"/>
          </p:cNvSpPr>
          <p:nvPr>
            <p:ph type="title"/>
          </p:nvPr>
        </p:nvSpPr>
        <p:spPr/>
        <p:txBody>
          <a:bodyPr/>
          <a:lstStyle/>
          <a:p>
            <a:r>
              <a:rPr lang="en-US"/>
              <a:t>Wireshark Demo</a:t>
            </a:r>
          </a:p>
        </p:txBody>
      </p:sp>
      <p:sp>
        <p:nvSpPr>
          <p:cNvPr id="41988" name="Rectangle 3"/>
          <p:cNvSpPr>
            <a:spLocks noGrp="1" noChangeArrowheads="1"/>
          </p:cNvSpPr>
          <p:nvPr>
            <p:ph type="body" idx="1"/>
          </p:nvPr>
        </p:nvSpPr>
        <p:spPr/>
        <p:txBody>
          <a:bodyPr/>
          <a:lstStyle/>
          <a:p>
            <a:r>
              <a:rPr lang="en-US"/>
              <a:t> Start up your lab-workstation BackTrack Linux image</a:t>
            </a:r>
          </a:p>
          <a:p>
            <a:r>
              <a:rPr lang="en-US"/>
              <a:t> Find WireShark in your application menus, launch it</a:t>
            </a:r>
          </a:p>
          <a:p>
            <a:pPr>
              <a:buFont typeface="Monotype Sorts" pitchFamily="-97" charset="2"/>
              <a:buNone/>
            </a:pPr>
            <a:endParaRPr lang="en-US"/>
          </a:p>
          <a:p>
            <a:r>
              <a:rPr lang="en-US"/>
              <a:t> Click “Start Capture” or “Capture on Interface &lt;whatever&gt;”</a:t>
            </a:r>
          </a:p>
          <a:p>
            <a:pPr>
              <a:buFont typeface="Monotype Sorts" pitchFamily="-97" charset="2"/>
              <a:buNone/>
            </a:pPr>
            <a:endParaRPr lang="en-US"/>
          </a:p>
          <a:p>
            <a:r>
              <a:rPr lang="en-US"/>
              <a:t> Generate your own traffic by pinging other workstations</a:t>
            </a:r>
          </a:p>
          <a:p>
            <a:r>
              <a:rPr lang="en-US"/>
              <a:t> Generate your own traffic by web-surfing</a:t>
            </a:r>
          </a:p>
          <a:p>
            <a:r>
              <a:rPr lang="en-US"/>
              <a:t> Generate your own traffic by getting files from FTP server</a:t>
            </a:r>
          </a:p>
          <a:p>
            <a:endParaRPr lang="en-US"/>
          </a:p>
          <a:p>
            <a:r>
              <a:rPr lang="en-US"/>
              <a:t> Stop the capture and see if/how WireShark saw your traffic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4294967295"/>
          </p:nvPr>
        </p:nvSpPr>
        <p:spPr>
          <a:xfrm>
            <a:off x="8382000" y="6400800"/>
            <a:ext cx="533400" cy="152400"/>
          </a:xfrm>
          <a:prstGeom prst="rect">
            <a:avLst/>
          </a:prstGeom>
          <a:noFill/>
        </p:spPr>
        <p:txBody>
          <a:bodyPr/>
          <a:lstStyle/>
          <a:p>
            <a:fld id="{16947986-637C-B542-9827-4BF496379129}" type="slidenum">
              <a:rPr lang="en-US"/>
              <a:pPr/>
              <a:t>25</a:t>
            </a:fld>
            <a:endParaRPr lang="en-US"/>
          </a:p>
        </p:txBody>
      </p:sp>
      <p:sp>
        <p:nvSpPr>
          <p:cNvPr id="43011" name="Rectangle 2"/>
          <p:cNvSpPr>
            <a:spLocks noGrp="1" noChangeArrowheads="1"/>
          </p:cNvSpPr>
          <p:nvPr>
            <p:ph type="title"/>
          </p:nvPr>
        </p:nvSpPr>
        <p:spPr/>
        <p:txBody>
          <a:bodyPr/>
          <a:lstStyle/>
          <a:p>
            <a:r>
              <a:rPr lang="en-US"/>
              <a:t>WireShark – Display Filters</a:t>
            </a:r>
          </a:p>
        </p:txBody>
      </p:sp>
      <p:sp>
        <p:nvSpPr>
          <p:cNvPr id="43012" name="Rectangle 3"/>
          <p:cNvSpPr>
            <a:spLocks noGrp="1" noChangeArrowheads="1"/>
          </p:cNvSpPr>
          <p:nvPr>
            <p:ph type="body" idx="1"/>
          </p:nvPr>
        </p:nvSpPr>
        <p:spPr/>
        <p:txBody>
          <a:bodyPr/>
          <a:lstStyle/>
          <a:p>
            <a:r>
              <a:rPr lang="en-US"/>
              <a:t> Boolean syntax</a:t>
            </a:r>
          </a:p>
          <a:p>
            <a:r>
              <a:rPr lang="en-US"/>
              <a:t> Supported data types</a:t>
            </a:r>
          </a:p>
          <a:p>
            <a:pPr lvl="1"/>
            <a:r>
              <a:rPr lang="en-US"/>
              <a:t>Numeric (integer, float)</a:t>
            </a:r>
          </a:p>
          <a:p>
            <a:pPr lvl="1"/>
            <a:r>
              <a:rPr lang="en-US"/>
              <a:t>String</a:t>
            </a:r>
          </a:p>
          <a:p>
            <a:pPr lvl="1"/>
            <a:r>
              <a:rPr lang="en-US"/>
              <a:t>Boolean</a:t>
            </a:r>
          </a:p>
          <a:p>
            <a:pPr lvl="1"/>
            <a:r>
              <a:rPr lang="en-US"/>
              <a:t>Various addresses (Ethernet, IP, IPX, etc.)</a:t>
            </a:r>
          </a:p>
          <a:p>
            <a:pPr lvl="1"/>
            <a:endParaRPr lang="en-US"/>
          </a:p>
          <a:p>
            <a:r>
              <a:rPr lang="en-US"/>
              <a:t> Nearly every tree view is filterable</a:t>
            </a:r>
          </a:p>
          <a:p>
            <a:r>
              <a:rPr lang="en-US"/>
              <a:t> Similar to the ‘capture filters’ from earlier, but can do more</a:t>
            </a:r>
          </a:p>
          <a:p>
            <a:pPr>
              <a:buFont typeface="Monotype Sorts" pitchFamily="-97" charset="2"/>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4294967295"/>
          </p:nvPr>
        </p:nvSpPr>
        <p:spPr>
          <a:xfrm>
            <a:off x="8382000" y="6400800"/>
            <a:ext cx="533400" cy="152400"/>
          </a:xfrm>
          <a:prstGeom prst="rect">
            <a:avLst/>
          </a:prstGeom>
          <a:noFill/>
        </p:spPr>
        <p:txBody>
          <a:bodyPr/>
          <a:lstStyle/>
          <a:p>
            <a:fld id="{A4938423-0CB8-FE4F-9AF8-69E949877D2A}" type="slidenum">
              <a:rPr lang="en-US"/>
              <a:pPr/>
              <a:t>26</a:t>
            </a:fld>
            <a:endParaRPr lang="en-US"/>
          </a:p>
        </p:txBody>
      </p:sp>
      <p:sp>
        <p:nvSpPr>
          <p:cNvPr id="44035" name="Rectangle 2"/>
          <p:cNvSpPr>
            <a:spLocks noGrp="1" noChangeArrowheads="1"/>
          </p:cNvSpPr>
          <p:nvPr>
            <p:ph type="title"/>
          </p:nvPr>
        </p:nvSpPr>
        <p:spPr/>
        <p:txBody>
          <a:bodyPr/>
          <a:lstStyle/>
          <a:p>
            <a:r>
              <a:rPr lang="en-US"/>
              <a:t>WireShark – Display Filters (cont.)</a:t>
            </a:r>
          </a:p>
        </p:txBody>
      </p:sp>
      <p:pic>
        <p:nvPicPr>
          <p:cNvPr id="44036" name="Picture 3"/>
          <p:cNvPicPr>
            <a:picLocks noGrp="1" noChangeAspect="1" noChangeArrowheads="1"/>
          </p:cNvPicPr>
          <p:nvPr>
            <p:ph sz="half" idx="1"/>
          </p:nvPr>
        </p:nvPicPr>
        <p:blipFill>
          <a:blip r:embed="rId3"/>
          <a:srcRect/>
          <a:stretch>
            <a:fillRect/>
          </a:stretch>
        </p:blipFill>
        <p:spPr>
          <a:xfrm>
            <a:off x="385763" y="1047750"/>
            <a:ext cx="6453187" cy="3698875"/>
          </a:xfrm>
        </p:spPr>
      </p:pic>
      <p:pic>
        <p:nvPicPr>
          <p:cNvPr id="44037" name="Picture 4"/>
          <p:cNvPicPr>
            <a:picLocks noGrp="1" noChangeAspect="1" noChangeArrowheads="1"/>
          </p:cNvPicPr>
          <p:nvPr>
            <p:ph sz="half" idx="2"/>
          </p:nvPr>
        </p:nvPicPr>
        <p:blipFill>
          <a:blip r:embed="rId4"/>
          <a:srcRect/>
          <a:stretch>
            <a:fillRect/>
          </a:stretch>
        </p:blipFill>
        <p:spPr>
          <a:xfrm>
            <a:off x="4533900" y="1970088"/>
            <a:ext cx="4070350" cy="3471862"/>
          </a:xfrm>
        </p:spPr>
      </p:pic>
      <p:sp>
        <p:nvSpPr>
          <p:cNvPr id="44038" name="Rectangle 5"/>
          <p:cNvSpPr>
            <a:spLocks noChangeArrowheads="1"/>
          </p:cNvSpPr>
          <p:nvPr/>
        </p:nvSpPr>
        <p:spPr bwMode="auto">
          <a:xfrm>
            <a:off x="419100" y="5219700"/>
            <a:ext cx="8229600" cy="1020763"/>
          </a:xfrm>
          <a:prstGeom prst="rect">
            <a:avLst/>
          </a:prstGeom>
          <a:noFill/>
          <a:ln w="9525">
            <a:noFill/>
            <a:miter lim="800000"/>
            <a:headEnd/>
            <a:tailEnd/>
          </a:ln>
        </p:spPr>
        <p:txBody>
          <a:bodyPr>
            <a:prstTxWarp prst="textNoShape">
              <a:avLst/>
            </a:prstTxWarp>
          </a:bodyPr>
          <a:lstStyle/>
          <a:p>
            <a:pPr marL="227013" indent="-227013" algn="l">
              <a:lnSpc>
                <a:spcPts val="2000"/>
              </a:lnSpc>
              <a:spcAft>
                <a:spcPts val="800"/>
              </a:spcAft>
              <a:buClr>
                <a:schemeClr val="tx2"/>
              </a:buClr>
              <a:buFont typeface="Monotype Sorts" pitchFamily="-97" charset="2"/>
              <a:buChar char="n"/>
            </a:pPr>
            <a:r>
              <a:rPr lang="en-US" sz="2000"/>
              <a:t>GUI Filter Constructor</a:t>
            </a:r>
          </a:p>
          <a:p>
            <a:pPr marL="227013" indent="-227013" algn="l">
              <a:lnSpc>
                <a:spcPts val="2000"/>
              </a:lnSpc>
              <a:spcAft>
                <a:spcPts val="800"/>
              </a:spcAft>
              <a:buClr>
                <a:schemeClr val="tx2"/>
              </a:buClr>
              <a:buFont typeface="Monotype Sorts" pitchFamily="-97" charset="2"/>
              <a:buChar char="n"/>
            </a:pPr>
            <a:r>
              <a:rPr lang="en-US" sz="2000"/>
              <a:t>Filter string can also be crafted by hand</a:t>
            </a:r>
          </a:p>
          <a:p>
            <a:pPr marL="227013" indent="-227013" algn="l">
              <a:lnSpc>
                <a:spcPts val="2000"/>
              </a:lnSpc>
              <a:spcAft>
                <a:spcPts val="800"/>
              </a:spcAft>
              <a:buClr>
                <a:schemeClr val="tx2"/>
              </a:buClr>
              <a:buFont typeface="Monotype Sorts" pitchFamily="-97" charset="2"/>
              <a:buChar char="n"/>
            </a:pPr>
            <a:r>
              <a:rPr lang="en-US" sz="2000"/>
              <a:t>See how WireShark knows the FTP request structure (above)?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0"/>
          </p:nvPr>
        </p:nvSpPr>
        <p:spPr>
          <a:noFill/>
        </p:spPr>
        <p:txBody>
          <a:bodyPr/>
          <a:lstStyle/>
          <a:p>
            <a:fld id="{C207B288-E089-E743-918F-E6CB86DC8CC5}" type="slidenum">
              <a:rPr lang="en-US"/>
              <a:pPr/>
              <a:t>27</a:t>
            </a:fld>
            <a:endParaRPr lang="en-US"/>
          </a:p>
        </p:txBody>
      </p:sp>
      <p:sp>
        <p:nvSpPr>
          <p:cNvPr id="46083" name="Rectangle 2"/>
          <p:cNvSpPr>
            <a:spLocks noGrp="1" noChangeArrowheads="1"/>
          </p:cNvSpPr>
          <p:nvPr>
            <p:ph type="title"/>
          </p:nvPr>
        </p:nvSpPr>
        <p:spPr/>
        <p:txBody>
          <a:bodyPr/>
          <a:lstStyle/>
          <a:p>
            <a:r>
              <a:rPr lang="en-US"/>
              <a:t>WireShark – Decoding Protocols</a:t>
            </a:r>
          </a:p>
        </p:txBody>
      </p:sp>
      <p:pic>
        <p:nvPicPr>
          <p:cNvPr id="46084" name="Picture 3"/>
          <p:cNvPicPr>
            <a:picLocks noGrp="1" noChangeAspect="1" noChangeArrowheads="1"/>
          </p:cNvPicPr>
          <p:nvPr>
            <p:ph sz="half" idx="1"/>
          </p:nvPr>
        </p:nvPicPr>
        <p:blipFill>
          <a:blip r:embed="rId3"/>
          <a:srcRect l="2127" t="12010" r="35106" b="31943"/>
          <a:stretch>
            <a:fillRect/>
          </a:stretch>
        </p:blipFill>
        <p:spPr>
          <a:xfrm>
            <a:off x="155575" y="1393825"/>
            <a:ext cx="8763000" cy="1039813"/>
          </a:xfrm>
          <a:noFill/>
        </p:spPr>
      </p:pic>
      <p:pic>
        <p:nvPicPr>
          <p:cNvPr id="46085" name="Picture 4"/>
          <p:cNvPicPr>
            <a:picLocks noGrp="1" noChangeAspect="1" noChangeArrowheads="1"/>
          </p:cNvPicPr>
          <p:nvPr>
            <p:ph sz="quarter" idx="2"/>
          </p:nvPr>
        </p:nvPicPr>
        <p:blipFill>
          <a:blip r:embed="rId4"/>
          <a:srcRect/>
          <a:stretch>
            <a:fillRect/>
          </a:stretch>
        </p:blipFill>
        <p:spPr>
          <a:xfrm>
            <a:off x="1806575" y="2506663"/>
            <a:ext cx="4878388" cy="2347912"/>
          </a:xfrm>
        </p:spPr>
      </p:pic>
      <p:pic>
        <p:nvPicPr>
          <p:cNvPr id="46086" name="Picture 5"/>
          <p:cNvPicPr>
            <a:picLocks noGrp="1" noChangeAspect="1" noChangeArrowheads="1"/>
          </p:cNvPicPr>
          <p:nvPr>
            <p:ph sz="quarter" idx="3"/>
          </p:nvPr>
        </p:nvPicPr>
        <p:blipFill>
          <a:blip r:embed="rId5"/>
          <a:srcRect/>
          <a:stretch>
            <a:fillRect/>
          </a:stretch>
        </p:blipFill>
        <p:spPr>
          <a:xfrm>
            <a:off x="117475" y="5041900"/>
            <a:ext cx="8839200" cy="1017588"/>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0"/>
          </p:nvPr>
        </p:nvSpPr>
        <p:spPr>
          <a:noFill/>
        </p:spPr>
        <p:txBody>
          <a:bodyPr/>
          <a:lstStyle/>
          <a:p>
            <a:fld id="{F60B7618-21EB-1647-AB77-96BE197BE447}" type="slidenum">
              <a:rPr lang="en-US"/>
              <a:pPr/>
              <a:t>28</a:t>
            </a:fld>
            <a:endParaRPr lang="en-US"/>
          </a:p>
        </p:txBody>
      </p:sp>
      <p:sp>
        <p:nvSpPr>
          <p:cNvPr id="48131" name="Rectangle 2"/>
          <p:cNvSpPr>
            <a:spLocks noGrp="1" noChangeArrowheads="1"/>
          </p:cNvSpPr>
          <p:nvPr>
            <p:ph type="title"/>
          </p:nvPr>
        </p:nvSpPr>
        <p:spPr/>
        <p:txBody>
          <a:bodyPr/>
          <a:lstStyle/>
          <a:p>
            <a:r>
              <a:rPr lang="en-US"/>
              <a:t>WireShark – Stream Re-Assembly Plugin</a:t>
            </a:r>
          </a:p>
        </p:txBody>
      </p:sp>
      <p:sp>
        <p:nvSpPr>
          <p:cNvPr id="48132" name="Rectangle 3"/>
          <p:cNvSpPr>
            <a:spLocks noGrp="1" noChangeArrowheads="1"/>
          </p:cNvSpPr>
          <p:nvPr>
            <p:ph type="body" sz="half" idx="3"/>
          </p:nvPr>
        </p:nvSpPr>
        <p:spPr>
          <a:xfrm>
            <a:off x="615950" y="5157788"/>
            <a:ext cx="7956550" cy="1190625"/>
          </a:xfrm>
        </p:spPr>
        <p:txBody>
          <a:bodyPr/>
          <a:lstStyle/>
          <a:p>
            <a:pPr marL="0" indent="0"/>
            <a:r>
              <a:rPr lang="en-US" sz="1800"/>
              <a:t> Can rebuild host-to-host conversation from multiple packets</a:t>
            </a:r>
          </a:p>
          <a:p>
            <a:pPr marL="0" indent="0"/>
            <a:r>
              <a:rPr lang="en-US" sz="1800"/>
              <a:t> Can be viewed in both ASCII and Hex</a:t>
            </a:r>
          </a:p>
          <a:p>
            <a:pPr marL="0" indent="0"/>
            <a:r>
              <a:rPr lang="en-US" sz="1800"/>
              <a:t> Good for analyzing FTP, IM chat, SMTP mail, TELNET, any cleartext</a:t>
            </a:r>
          </a:p>
        </p:txBody>
      </p:sp>
      <p:pic>
        <p:nvPicPr>
          <p:cNvPr id="48133" name="Picture 4"/>
          <p:cNvPicPr>
            <a:picLocks noGrp="1" noChangeAspect="1" noChangeArrowheads="1"/>
          </p:cNvPicPr>
          <p:nvPr>
            <p:ph sz="quarter" idx="2"/>
          </p:nvPr>
        </p:nvPicPr>
        <p:blipFill>
          <a:blip r:embed="rId2"/>
          <a:srcRect/>
          <a:stretch>
            <a:fillRect/>
          </a:stretch>
        </p:blipFill>
        <p:spPr>
          <a:xfrm>
            <a:off x="193675" y="1508125"/>
            <a:ext cx="3844925" cy="2903538"/>
          </a:xfrm>
          <a:noFill/>
        </p:spPr>
      </p:pic>
      <p:pic>
        <p:nvPicPr>
          <p:cNvPr id="48134" name="Picture 5"/>
          <p:cNvPicPr>
            <a:picLocks noGrp="1" noChangeAspect="1" noChangeArrowheads="1"/>
          </p:cNvPicPr>
          <p:nvPr>
            <p:ph sz="quarter" idx="1"/>
          </p:nvPr>
        </p:nvPicPr>
        <p:blipFill>
          <a:blip r:embed="rId3"/>
          <a:srcRect/>
          <a:stretch>
            <a:fillRect/>
          </a:stretch>
        </p:blipFill>
        <p:spPr>
          <a:xfrm>
            <a:off x="3689350" y="1085850"/>
            <a:ext cx="5146675" cy="3965575"/>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4294967295"/>
          </p:nvPr>
        </p:nvSpPr>
        <p:spPr>
          <a:xfrm>
            <a:off x="8382000" y="6400800"/>
            <a:ext cx="533400" cy="152400"/>
          </a:xfrm>
          <a:prstGeom prst="rect">
            <a:avLst/>
          </a:prstGeom>
          <a:noFill/>
        </p:spPr>
        <p:txBody>
          <a:bodyPr/>
          <a:lstStyle/>
          <a:p>
            <a:fld id="{E75AC112-A84E-FA4B-8ED4-ADADE010A534}" type="slidenum">
              <a:rPr lang="en-US"/>
              <a:pPr/>
              <a:t>29</a:t>
            </a:fld>
            <a:endParaRPr lang="en-US"/>
          </a:p>
        </p:txBody>
      </p:sp>
      <p:sp>
        <p:nvSpPr>
          <p:cNvPr id="49155" name="Rectangle 2"/>
          <p:cNvSpPr>
            <a:spLocks noGrp="1" noChangeArrowheads="1"/>
          </p:cNvSpPr>
          <p:nvPr>
            <p:ph type="title"/>
          </p:nvPr>
        </p:nvSpPr>
        <p:spPr/>
        <p:txBody>
          <a:bodyPr/>
          <a:lstStyle/>
          <a:p>
            <a:r>
              <a:rPr lang="en-US"/>
              <a:t>Pointers</a:t>
            </a:r>
          </a:p>
        </p:txBody>
      </p:sp>
      <p:sp>
        <p:nvSpPr>
          <p:cNvPr id="49156" name="Rectangle 3"/>
          <p:cNvSpPr>
            <a:spLocks noGrp="1" noChangeArrowheads="1"/>
          </p:cNvSpPr>
          <p:nvPr>
            <p:ph type="body" idx="1"/>
          </p:nvPr>
        </p:nvSpPr>
        <p:spPr/>
        <p:txBody>
          <a:bodyPr/>
          <a:lstStyle/>
          <a:p>
            <a:r>
              <a:rPr lang="en-US"/>
              <a:t>http://www.wireshark.org/</a:t>
            </a:r>
          </a:p>
          <a:p>
            <a:r>
              <a:rPr lang="en-US"/>
              <a:t>http://netgroup-serv.polito.it/winpcap/</a:t>
            </a:r>
          </a:p>
          <a:p>
            <a:r>
              <a:rPr lang="en-US"/>
              <a:t>http://www.robertgraham.com/pubs/sniffing-faq.html</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4294967295"/>
          </p:nvPr>
        </p:nvSpPr>
        <p:spPr>
          <a:xfrm>
            <a:off x="8382000" y="6400800"/>
            <a:ext cx="533400" cy="152400"/>
          </a:xfrm>
          <a:prstGeom prst="rect">
            <a:avLst/>
          </a:prstGeom>
          <a:noFill/>
        </p:spPr>
        <p:txBody>
          <a:bodyPr/>
          <a:lstStyle/>
          <a:p>
            <a:fld id="{4656C47D-0364-FE46-943B-A9F559767CB6}" type="slidenum">
              <a:rPr lang="en-US"/>
              <a:pPr/>
              <a:t>3</a:t>
            </a:fld>
            <a:endParaRPr lang="en-US"/>
          </a:p>
        </p:txBody>
      </p:sp>
      <p:sp>
        <p:nvSpPr>
          <p:cNvPr id="19459" name="Rectangle 2"/>
          <p:cNvSpPr>
            <a:spLocks noGrp="1" noChangeArrowheads="1"/>
          </p:cNvSpPr>
          <p:nvPr>
            <p:ph type="title"/>
          </p:nvPr>
        </p:nvSpPr>
        <p:spPr/>
        <p:txBody>
          <a:bodyPr/>
          <a:lstStyle/>
          <a:p>
            <a:r>
              <a:rPr lang="en-US"/>
              <a:t>Agenda</a:t>
            </a:r>
          </a:p>
        </p:txBody>
      </p:sp>
      <p:sp>
        <p:nvSpPr>
          <p:cNvPr id="19460" name="Rectangle 3"/>
          <p:cNvSpPr>
            <a:spLocks noGrp="1" noChangeArrowheads="1"/>
          </p:cNvSpPr>
          <p:nvPr>
            <p:ph type="body" idx="1"/>
          </p:nvPr>
        </p:nvSpPr>
        <p:spPr/>
        <p:txBody>
          <a:bodyPr/>
          <a:lstStyle/>
          <a:p>
            <a:r>
              <a:rPr lang="en-US" smtClean="0"/>
              <a:t>Introduction to Backtrack Linux</a:t>
            </a:r>
          </a:p>
          <a:p>
            <a:pPr lvl="1"/>
            <a:r>
              <a:rPr lang="en-US" smtClean="0"/>
              <a:t>Lab</a:t>
            </a:r>
          </a:p>
          <a:p>
            <a:r>
              <a:rPr lang="en-US" smtClean="0"/>
              <a:t>Monitoring Network Traffic</a:t>
            </a:r>
          </a:p>
          <a:p>
            <a:pPr lvl="1"/>
            <a:r>
              <a:rPr lang="en-US" smtClean="0"/>
              <a:t>Tcpdump: lab</a:t>
            </a:r>
          </a:p>
          <a:p>
            <a:pPr lvl="1"/>
            <a:r>
              <a:rPr lang="en-US" smtClean="0"/>
              <a:t>Wireshark: lab</a:t>
            </a:r>
          </a:p>
          <a:p>
            <a:r>
              <a:rPr lang="en-US" smtClean="0"/>
              <a:t>Host and service enumeration</a:t>
            </a:r>
          </a:p>
          <a:p>
            <a:pPr lvl="1"/>
            <a:r>
              <a:rPr lang="en-US" smtClean="0"/>
              <a:t>Nmap: lab</a:t>
            </a:r>
          </a:p>
          <a:p>
            <a:r>
              <a:rPr lang="en-US" smtClean="0"/>
              <a:t>Vulnerability scanning</a:t>
            </a:r>
          </a:p>
          <a:p>
            <a:pPr lvl="1"/>
            <a:r>
              <a:rPr lang="en-US" smtClean="0"/>
              <a:t>Nessus: lab</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a:xfrm>
            <a:off x="8382000" y="6400800"/>
            <a:ext cx="533400" cy="152400"/>
          </a:xfrm>
          <a:prstGeom prst="rect">
            <a:avLst/>
          </a:prstGeom>
          <a:noFill/>
        </p:spPr>
        <p:txBody>
          <a:bodyPr/>
          <a:lstStyle/>
          <a:p>
            <a:fld id="{F1DC31EC-0C3F-4944-BCF9-62F0C8ADEF66}" type="slidenum">
              <a:rPr lang="en-US"/>
              <a:pPr/>
              <a:t>30</a:t>
            </a:fld>
            <a:endParaRPr lang="en-US"/>
          </a:p>
        </p:txBody>
      </p:sp>
      <p:sp>
        <p:nvSpPr>
          <p:cNvPr id="50179" name="Rectangle 2"/>
          <p:cNvSpPr>
            <a:spLocks noGrp="1" noChangeArrowheads="1"/>
          </p:cNvSpPr>
          <p:nvPr>
            <p:ph type="title"/>
          </p:nvPr>
        </p:nvSpPr>
        <p:spPr/>
        <p:txBody>
          <a:bodyPr/>
          <a:lstStyle/>
          <a:p>
            <a:r>
              <a:rPr lang="en-US"/>
              <a:t>Break!</a:t>
            </a:r>
          </a:p>
        </p:txBody>
      </p:sp>
      <p:sp>
        <p:nvSpPr>
          <p:cNvPr id="50180" name="Rectangle 3"/>
          <p:cNvSpPr>
            <a:spLocks noGrp="1" noChangeArrowheads="1"/>
          </p:cNvSpPr>
          <p:nvPr>
            <p:ph type="body" idx="1"/>
          </p:nvPr>
        </p:nvSpPr>
        <p:spPr/>
        <p:txBody>
          <a:bodyPr/>
          <a:lstStyle/>
          <a:p>
            <a:r>
              <a:rPr lang="en-US"/>
              <a:t> Keep playing with WireShark if you like</a:t>
            </a:r>
          </a:p>
          <a:p>
            <a:r>
              <a:rPr lang="en-US"/>
              <a:t> Ask me whatever questions you like</a:t>
            </a:r>
          </a:p>
          <a:p>
            <a:endParaRPr lang="en-US"/>
          </a:p>
          <a:p>
            <a:r>
              <a:rPr lang="en-US"/>
              <a:t> Go take a breather when you’re done, or to clear your head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2019300" y="2057400"/>
            <a:ext cx="6705600" cy="1447800"/>
          </a:xfrm>
          <a:noFill/>
        </p:spPr>
        <p:txBody>
          <a:bodyPr/>
          <a:lstStyle/>
          <a:p>
            <a:r>
              <a:rPr lang="en-US" sz="3200"/>
              <a:t>Vuln-Assessment:  Enumeration, Reconnaissance and Scanning</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4294967295"/>
          </p:nvPr>
        </p:nvSpPr>
        <p:spPr>
          <a:xfrm>
            <a:off x="8382000" y="6400800"/>
            <a:ext cx="533400" cy="152400"/>
          </a:xfrm>
          <a:prstGeom prst="rect">
            <a:avLst/>
          </a:prstGeom>
          <a:noFill/>
        </p:spPr>
        <p:txBody>
          <a:bodyPr/>
          <a:lstStyle/>
          <a:p>
            <a:fld id="{B7467B6B-526F-7048-9FBE-DB879F0A6753}" type="slidenum">
              <a:rPr lang="en-US"/>
              <a:pPr/>
              <a:t>32</a:t>
            </a:fld>
            <a:endParaRPr lang="en-US"/>
          </a:p>
        </p:txBody>
      </p:sp>
      <p:sp>
        <p:nvSpPr>
          <p:cNvPr id="53251" name="Rectangle 2"/>
          <p:cNvSpPr>
            <a:spLocks noGrp="1" noChangeArrowheads="1"/>
          </p:cNvSpPr>
          <p:nvPr>
            <p:ph type="title"/>
          </p:nvPr>
        </p:nvSpPr>
        <p:spPr/>
        <p:txBody>
          <a:bodyPr/>
          <a:lstStyle/>
          <a:p>
            <a:r>
              <a:rPr lang="en-US"/>
              <a:t>Overview</a:t>
            </a:r>
          </a:p>
        </p:txBody>
      </p:sp>
      <p:sp>
        <p:nvSpPr>
          <p:cNvPr id="53252" name="Rectangle 3"/>
          <p:cNvSpPr>
            <a:spLocks noGrp="1" noChangeArrowheads="1"/>
          </p:cNvSpPr>
          <p:nvPr>
            <p:ph type="body" idx="1"/>
          </p:nvPr>
        </p:nvSpPr>
        <p:spPr/>
        <p:txBody>
          <a:bodyPr/>
          <a:lstStyle/>
          <a:p>
            <a:r>
              <a:rPr lang="en-US" dirty="0"/>
              <a:t>Purpose</a:t>
            </a:r>
          </a:p>
          <a:p>
            <a:pPr lvl="1"/>
            <a:r>
              <a:rPr lang="en-US" dirty="0"/>
              <a:t>Why to scan?  What to look for?  What to ‘enumerate’ ?</a:t>
            </a:r>
          </a:p>
          <a:p>
            <a:pPr lvl="1"/>
            <a:r>
              <a:rPr lang="en-US" dirty="0"/>
              <a:t>What mindset to use while scanning, probing, investigating?</a:t>
            </a:r>
          </a:p>
          <a:p>
            <a:pPr lvl="1"/>
            <a:r>
              <a:rPr lang="en-US" dirty="0"/>
              <a:t>What </a:t>
            </a:r>
            <a:r>
              <a:rPr lang="en-US" dirty="0" smtClean="0"/>
              <a:t>the </a:t>
            </a:r>
            <a:r>
              <a:rPr lang="en-US" dirty="0"/>
              <a:t>does he mean by ‘enumerate’, anyway?</a:t>
            </a:r>
          </a:p>
          <a:p>
            <a:pPr lvl="1"/>
            <a:r>
              <a:rPr lang="en-US" dirty="0"/>
              <a:t>Gain some [brief] exposure to scanning tools, such as NMAP</a:t>
            </a:r>
          </a:p>
          <a:p>
            <a:pPr lvl="1"/>
            <a:endParaRPr lang="en-US" dirty="0"/>
          </a:p>
          <a:p>
            <a:r>
              <a:rPr lang="en-US" dirty="0"/>
              <a:t>Format</a:t>
            </a:r>
          </a:p>
          <a:p>
            <a:pPr lvl="1"/>
            <a:r>
              <a:rPr lang="en-US" dirty="0"/>
              <a:t>Discussion of network mapping and surrounding issues</a:t>
            </a:r>
          </a:p>
          <a:p>
            <a:pPr lvl="1"/>
            <a:r>
              <a:rPr lang="en-US" dirty="0"/>
              <a:t>Lecture and demonstration of </a:t>
            </a:r>
            <a:r>
              <a:rPr lang="en-US" dirty="0" err="1"/>
              <a:t>Nmap</a:t>
            </a:r>
            <a:r>
              <a:rPr lang="en-US" dirty="0"/>
              <a:t>, </a:t>
            </a:r>
            <a:r>
              <a:rPr lang="en-US" dirty="0" err="1"/>
              <a:t>w</a:t>
            </a:r>
            <a:r>
              <a:rPr lang="en-US" dirty="0"/>
              <a:t>. specific techniques</a:t>
            </a:r>
          </a:p>
          <a:p>
            <a:pPr lvl="1"/>
            <a:r>
              <a:rPr lang="en-US" dirty="0"/>
              <a:t>Hands-on lab with instructor supervision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4294967295"/>
          </p:nvPr>
        </p:nvSpPr>
        <p:spPr>
          <a:xfrm>
            <a:off x="8382000" y="6400800"/>
            <a:ext cx="533400" cy="152400"/>
          </a:xfrm>
          <a:prstGeom prst="rect">
            <a:avLst/>
          </a:prstGeom>
          <a:noFill/>
        </p:spPr>
        <p:txBody>
          <a:bodyPr/>
          <a:lstStyle/>
          <a:p>
            <a:fld id="{3768069B-AC66-6D48-B410-DCCA85C7DDA8}" type="slidenum">
              <a:rPr lang="en-US"/>
              <a:pPr/>
              <a:t>33</a:t>
            </a:fld>
            <a:endParaRPr lang="en-US"/>
          </a:p>
        </p:txBody>
      </p:sp>
      <p:sp>
        <p:nvSpPr>
          <p:cNvPr id="55299" name="Rectangle 2"/>
          <p:cNvSpPr>
            <a:spLocks noGrp="1" noChangeArrowheads="1"/>
          </p:cNvSpPr>
          <p:nvPr>
            <p:ph type="title"/>
          </p:nvPr>
        </p:nvSpPr>
        <p:spPr/>
        <p:txBody>
          <a:bodyPr/>
          <a:lstStyle/>
          <a:p>
            <a:r>
              <a:rPr lang="en-US"/>
              <a:t>Network Mapping</a:t>
            </a:r>
          </a:p>
        </p:txBody>
      </p:sp>
      <p:sp>
        <p:nvSpPr>
          <p:cNvPr id="55300" name="Rectangle 3"/>
          <p:cNvSpPr>
            <a:spLocks noGrp="1" noChangeArrowheads="1"/>
          </p:cNvSpPr>
          <p:nvPr>
            <p:ph type="body" idx="1"/>
          </p:nvPr>
        </p:nvSpPr>
        <p:spPr>
          <a:xfrm>
            <a:off x="660400" y="1028700"/>
            <a:ext cx="7696200" cy="5075238"/>
          </a:xfrm>
        </p:spPr>
        <p:txBody>
          <a:bodyPr/>
          <a:lstStyle/>
          <a:p>
            <a:r>
              <a:rPr lang="en-US"/>
              <a:t>Definition</a:t>
            </a:r>
          </a:p>
          <a:p>
            <a:pPr lvl="1"/>
            <a:r>
              <a:rPr lang="en-US"/>
              <a:t>Collect information on a target network-address range</a:t>
            </a:r>
          </a:p>
          <a:p>
            <a:pPr lvl="1"/>
            <a:r>
              <a:rPr lang="en-US"/>
              <a:t>Learn about (document) visible hosts, devices, protocols</a:t>
            </a:r>
          </a:p>
          <a:p>
            <a:pPr lvl="1"/>
            <a:r>
              <a:rPr lang="en-US"/>
              <a:t>Accurately represent, understand the target for future reference</a:t>
            </a:r>
          </a:p>
          <a:p>
            <a:pPr lvl="1">
              <a:buFontTx/>
              <a:buNone/>
            </a:pPr>
            <a:endParaRPr lang="en-US"/>
          </a:p>
          <a:p>
            <a:r>
              <a:rPr lang="en-US"/>
              <a:t>When we’re done, we should have:</a:t>
            </a:r>
          </a:p>
          <a:p>
            <a:pPr lvl="1"/>
            <a:r>
              <a:rPr lang="en-US"/>
              <a:t>Host IP addresses and MACs of all targets within scope</a:t>
            </a:r>
          </a:p>
          <a:p>
            <a:pPr lvl="1"/>
            <a:r>
              <a:rPr lang="en-US"/>
              <a:t>Operating system versions</a:t>
            </a:r>
          </a:p>
          <a:p>
            <a:pPr lvl="1"/>
            <a:r>
              <a:rPr lang="en-US"/>
              <a:t>Ports, protocols, and (usually) service version information</a:t>
            </a:r>
          </a:p>
          <a:p>
            <a:pPr lvl="1"/>
            <a:endParaRPr lang="en-US"/>
          </a:p>
          <a:p>
            <a:r>
              <a:rPr lang="en-US"/>
              <a:t>DO **NOT** BLINDLY TRUST YOUR SCAN RESULTS</a:t>
            </a:r>
          </a:p>
          <a:p>
            <a:pPr lvl="1"/>
            <a:r>
              <a:rPr lang="en-US"/>
              <a:t>These tools are notorious for false positives</a:t>
            </a:r>
          </a:p>
          <a:p>
            <a:pPr lvl="1"/>
            <a:r>
              <a:rPr lang="en-US"/>
              <a:t>What you think you’re seeing may not be reality</a:t>
            </a:r>
          </a:p>
          <a:p>
            <a:pPr lvl="1"/>
            <a:r>
              <a:rPr lang="en-US"/>
              <a:t>Try to corroborate with network maps, host-internal outputs</a:t>
            </a:r>
          </a:p>
          <a:p>
            <a:pPr lvl="1">
              <a:buFontTx/>
              <a:buNone/>
            </a:pPr>
            <a:r>
              <a:rPr lang="en-US"/>
              <a:t>        [ifconfig –a, netstat –a, netstat –an, netstat –rn, other…]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4294967295"/>
          </p:nvPr>
        </p:nvSpPr>
        <p:spPr>
          <a:xfrm>
            <a:off x="8382000" y="6400800"/>
            <a:ext cx="533400" cy="152400"/>
          </a:xfrm>
          <a:prstGeom prst="rect">
            <a:avLst/>
          </a:prstGeom>
          <a:noFill/>
        </p:spPr>
        <p:txBody>
          <a:bodyPr/>
          <a:lstStyle/>
          <a:p>
            <a:fld id="{B083A1A4-C0A5-D041-B979-3AD40F205DF3}" type="slidenum">
              <a:rPr lang="en-US"/>
              <a:pPr/>
              <a:t>34</a:t>
            </a:fld>
            <a:endParaRPr lang="en-US"/>
          </a:p>
        </p:txBody>
      </p:sp>
      <p:sp>
        <p:nvSpPr>
          <p:cNvPr id="57347" name="Rectangle 2"/>
          <p:cNvSpPr>
            <a:spLocks noGrp="1" noChangeArrowheads="1"/>
          </p:cNvSpPr>
          <p:nvPr>
            <p:ph type="title"/>
          </p:nvPr>
        </p:nvSpPr>
        <p:spPr/>
        <p:txBody>
          <a:bodyPr/>
          <a:lstStyle/>
          <a:p>
            <a:r>
              <a:rPr lang="en-US"/>
              <a:t>Methodologies</a:t>
            </a:r>
          </a:p>
        </p:txBody>
      </p:sp>
      <p:sp>
        <p:nvSpPr>
          <p:cNvPr id="57348" name="Rectangle 3"/>
          <p:cNvSpPr>
            <a:spLocks noGrp="1" noChangeArrowheads="1"/>
          </p:cNvSpPr>
          <p:nvPr>
            <p:ph type="body" idx="1"/>
          </p:nvPr>
        </p:nvSpPr>
        <p:spPr/>
        <p:txBody>
          <a:bodyPr/>
          <a:lstStyle/>
          <a:p>
            <a:r>
              <a:rPr lang="en-US"/>
              <a:t> Rumor (unreliable)</a:t>
            </a:r>
          </a:p>
          <a:p>
            <a:r>
              <a:rPr lang="en-US"/>
              <a:t> Informed Estimate, Interviews (nice start, but incomplete)</a:t>
            </a:r>
          </a:p>
          <a:p>
            <a:r>
              <a:rPr lang="en-US"/>
              <a:t> Physical Inventory (thorough, but time consuming)</a:t>
            </a:r>
          </a:p>
          <a:p>
            <a:pPr>
              <a:buFont typeface="Monotype Sorts" pitchFamily="-97" charset="2"/>
              <a:buNone/>
            </a:pPr>
            <a:endParaRPr lang="en-US"/>
          </a:p>
          <a:p>
            <a:r>
              <a:rPr lang="en-US"/>
              <a:t> Automated Discovery Tools (hopefully reliable, fast(er))</a:t>
            </a:r>
          </a:p>
          <a:p>
            <a:pPr lvl="1"/>
            <a:r>
              <a:rPr lang="en-US"/>
              <a:t>Use a network-mapping tool from one point on the network</a:t>
            </a:r>
          </a:p>
          <a:p>
            <a:pPr lvl="1"/>
            <a:r>
              <a:rPr lang="en-US"/>
              <a:t>Repeat from another point on the network if you need 2+ views</a:t>
            </a:r>
          </a:p>
          <a:p>
            <a:pPr lvl="1"/>
            <a:r>
              <a:rPr lang="en-US"/>
              <a:t>Consolidate that data for future reference, attack-planning</a:t>
            </a:r>
          </a:p>
          <a:p>
            <a:pPr lvl="1"/>
            <a:r>
              <a:rPr lang="en-US"/>
              <a:t>A ‘realistic’ map may require different maps from diff. points</a:t>
            </a:r>
          </a:p>
          <a:p>
            <a:endParaRPr lang="en-US"/>
          </a:p>
          <a:p>
            <a:r>
              <a:rPr lang="en-US"/>
              <a:t> DO **NOT** BLINDLY TRUST DESIGN DOCS OR MAPS</a:t>
            </a:r>
          </a:p>
          <a:p>
            <a:pPr lvl="1"/>
            <a:r>
              <a:rPr lang="en-US"/>
              <a:t>They age (become out-of-date), may even omit intentionally</a:t>
            </a:r>
          </a:p>
          <a:p>
            <a:pPr lvl="1"/>
            <a:r>
              <a:rPr lang="en-US"/>
              <a:t>Build, plan and report from your own scans + enumeration</a:t>
            </a:r>
          </a:p>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4294967295"/>
          </p:nvPr>
        </p:nvSpPr>
        <p:spPr>
          <a:xfrm>
            <a:off x="8382000" y="6400800"/>
            <a:ext cx="533400" cy="152400"/>
          </a:xfrm>
          <a:prstGeom prst="rect">
            <a:avLst/>
          </a:prstGeom>
          <a:noFill/>
        </p:spPr>
        <p:txBody>
          <a:bodyPr/>
          <a:lstStyle/>
          <a:p>
            <a:fld id="{42E6422C-201F-4043-9AF1-C3DB133C76B8}" type="slidenum">
              <a:rPr lang="en-US"/>
              <a:pPr/>
              <a:t>35</a:t>
            </a:fld>
            <a:endParaRPr lang="en-US"/>
          </a:p>
        </p:txBody>
      </p:sp>
      <p:sp>
        <p:nvSpPr>
          <p:cNvPr id="59395" name="Rectangle 2"/>
          <p:cNvSpPr>
            <a:spLocks noGrp="1" noChangeArrowheads="1"/>
          </p:cNvSpPr>
          <p:nvPr>
            <p:ph type="title"/>
          </p:nvPr>
        </p:nvSpPr>
        <p:spPr/>
        <p:txBody>
          <a:bodyPr/>
          <a:lstStyle/>
          <a:p>
            <a:r>
              <a:rPr lang="en-US"/>
              <a:t>Scanning – a Typical Approach</a:t>
            </a:r>
          </a:p>
        </p:txBody>
      </p:sp>
      <p:sp>
        <p:nvSpPr>
          <p:cNvPr id="59396" name="Rectangle 3"/>
          <p:cNvSpPr>
            <a:spLocks noGrp="1" noChangeArrowheads="1"/>
          </p:cNvSpPr>
          <p:nvPr>
            <p:ph type="body" idx="1"/>
          </p:nvPr>
        </p:nvSpPr>
        <p:spPr>
          <a:xfrm>
            <a:off x="660400" y="1295400"/>
            <a:ext cx="7797800" cy="4808538"/>
          </a:xfrm>
        </p:spPr>
        <p:txBody>
          <a:bodyPr/>
          <a:lstStyle/>
          <a:p>
            <a:pPr marL="381000" indent="-381000">
              <a:buFont typeface="Monotype Sorts" pitchFamily="-97" charset="2"/>
              <a:buNone/>
            </a:pPr>
            <a:r>
              <a:rPr lang="en-US"/>
              <a:t>Inform appropriate authorities “I am about to scan XYZ”</a:t>
            </a:r>
          </a:p>
          <a:p>
            <a:pPr marL="684213" lvl="1" indent="-342900">
              <a:buFontTx/>
              <a:buNone/>
            </a:pPr>
            <a:r>
              <a:rPr lang="en-US" sz="1600"/>
              <a:t>	[Scanning can be seen as an ‘act of war’, may sound alerts]</a:t>
            </a:r>
          </a:p>
          <a:p>
            <a:pPr marL="684213" lvl="1" indent="-342900">
              <a:buFontTx/>
              <a:buNone/>
            </a:pPr>
            <a:endParaRPr lang="en-US"/>
          </a:p>
          <a:p>
            <a:pPr marL="381000" indent="-381000">
              <a:buFont typeface="Monotype Sorts" pitchFamily="-97" charset="2"/>
              <a:buNone/>
            </a:pPr>
            <a:r>
              <a:rPr lang="en-US"/>
              <a:t>From **OUTSIDE** the firewall (“outsider’s attack view”)</a:t>
            </a:r>
          </a:p>
          <a:p>
            <a:pPr marL="684213" lvl="1" indent="-342900"/>
            <a:r>
              <a:rPr lang="en-US" sz="1600"/>
              <a:t>Scan the target area for running hosts with ping and TCP scans</a:t>
            </a:r>
          </a:p>
          <a:p>
            <a:pPr marL="684213" lvl="1" indent="-342900"/>
            <a:r>
              <a:rPr lang="en-US" sz="1600"/>
              <a:t>Once you have a list of “live” hosts, port-scan all those hosts</a:t>
            </a:r>
          </a:p>
          <a:p>
            <a:pPr marL="1025525" lvl="2" indent="-342900">
              <a:buFont typeface="Monotype Sorts" pitchFamily="-97" charset="2"/>
              <a:buAutoNum type="alphaLcParenR"/>
            </a:pPr>
            <a:r>
              <a:rPr lang="en-US" sz="1400"/>
              <a:t>Document hosts that ‘should be there’ but didn’t show up as live</a:t>
            </a:r>
          </a:p>
          <a:p>
            <a:pPr marL="1025525" lvl="2" indent="-342900">
              <a:buFont typeface="Monotype Sorts" pitchFamily="-97" charset="2"/>
              <a:buAutoNum type="alphaLcParenR"/>
            </a:pPr>
            <a:r>
              <a:rPr lang="en-US" sz="1400"/>
              <a:t>Consider doing TCP scans, UDP scans *and* RPC scans on the hosts</a:t>
            </a:r>
          </a:p>
          <a:p>
            <a:pPr marL="1025525" lvl="2" indent="-342900">
              <a:buFont typeface="Monotype Sorts" pitchFamily="-97" charset="2"/>
              <a:buAutoNum type="alphaLcParenR"/>
            </a:pPr>
            <a:r>
              <a:rPr lang="en-US" sz="1400"/>
              <a:t>Re-scan any expected hosts or services that didn’t show up as ‘live’</a:t>
            </a:r>
          </a:p>
          <a:p>
            <a:pPr marL="381000" indent="-381000"/>
            <a:endParaRPr lang="en-US"/>
          </a:p>
          <a:p>
            <a:pPr marL="381000" indent="-381000">
              <a:buFont typeface="Monotype Sorts" pitchFamily="-97" charset="2"/>
              <a:buNone/>
            </a:pPr>
            <a:r>
              <a:rPr lang="en-US"/>
              <a:t>Repeat this scan-process from **INSIDE** the firewall</a:t>
            </a:r>
          </a:p>
          <a:p>
            <a:pPr marL="381000" indent="-381000">
              <a:buFont typeface="Monotype Sorts" pitchFamily="-97" charset="2"/>
              <a:buNone/>
            </a:pPr>
            <a:r>
              <a:rPr lang="en-US" sz="1600"/>
              <a:t>	      [form a composite picture, inside-view *and* outside-view]</a:t>
            </a:r>
          </a:p>
          <a:p>
            <a:pPr marL="381000" indent="-381000">
              <a:buFont typeface="Monotype Sorts" pitchFamily="-97" charset="2"/>
              <a:buNone/>
            </a:pPr>
            <a:endParaRPr lang="en-US"/>
          </a:p>
          <a:p>
            <a:pPr marL="381000" indent="-381000">
              <a:buFont typeface="Monotype Sorts" pitchFamily="-97" charset="2"/>
              <a:buNone/>
            </a:pPr>
            <a:r>
              <a:rPr lang="en-US"/>
              <a:t>Unexpected hosts/services are most interesting – pursue them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4294967295"/>
          </p:nvPr>
        </p:nvSpPr>
        <p:spPr>
          <a:xfrm>
            <a:off x="8382000" y="6400800"/>
            <a:ext cx="533400" cy="152400"/>
          </a:xfrm>
          <a:prstGeom prst="rect">
            <a:avLst/>
          </a:prstGeom>
          <a:noFill/>
        </p:spPr>
        <p:txBody>
          <a:bodyPr/>
          <a:lstStyle/>
          <a:p>
            <a:fld id="{E07B0047-D6DA-9245-B985-6AF900F1C195}" type="slidenum">
              <a:rPr lang="en-US"/>
              <a:pPr/>
              <a:t>36</a:t>
            </a:fld>
            <a:endParaRPr lang="en-US"/>
          </a:p>
        </p:txBody>
      </p:sp>
      <p:sp>
        <p:nvSpPr>
          <p:cNvPr id="60419" name="Rectangle 2"/>
          <p:cNvSpPr>
            <a:spLocks noGrp="1" noChangeArrowheads="1"/>
          </p:cNvSpPr>
          <p:nvPr>
            <p:ph type="title"/>
          </p:nvPr>
        </p:nvSpPr>
        <p:spPr/>
        <p:txBody>
          <a:bodyPr/>
          <a:lstStyle/>
          <a:p>
            <a:r>
              <a:rPr lang="en-US"/>
              <a:t>Forming a Picture – Scanning + Analysis</a:t>
            </a:r>
          </a:p>
        </p:txBody>
      </p:sp>
      <p:sp>
        <p:nvSpPr>
          <p:cNvPr id="60420" name="Rectangle 3"/>
          <p:cNvSpPr>
            <a:spLocks noGrp="1" noChangeArrowheads="1"/>
          </p:cNvSpPr>
          <p:nvPr>
            <p:ph type="body" idx="1"/>
          </p:nvPr>
        </p:nvSpPr>
        <p:spPr>
          <a:xfrm>
            <a:off x="660400" y="1143000"/>
            <a:ext cx="7696200" cy="4960938"/>
          </a:xfrm>
        </p:spPr>
        <p:txBody>
          <a:bodyPr/>
          <a:lstStyle/>
          <a:p>
            <a:r>
              <a:rPr lang="en-US" dirty="0"/>
              <a:t> What parts of the network are visible to an outsider?</a:t>
            </a:r>
          </a:p>
          <a:p>
            <a:pPr lvl="1"/>
            <a:r>
              <a:rPr lang="en-US" dirty="0"/>
              <a:t>Which of these </a:t>
            </a:r>
            <a:r>
              <a:rPr lang="en-US" dirty="0" smtClean="0"/>
              <a:t>were expected </a:t>
            </a:r>
            <a:r>
              <a:rPr lang="en-US" dirty="0"/>
              <a:t>to be externally-visible?</a:t>
            </a:r>
          </a:p>
          <a:p>
            <a:r>
              <a:rPr lang="en-US" dirty="0"/>
              <a:t> What parts of the network are visible to an insider?</a:t>
            </a:r>
          </a:p>
          <a:p>
            <a:pPr lvl="1"/>
            <a:r>
              <a:rPr lang="en-US" dirty="0"/>
              <a:t>Which of these were unexpected, not seen in any docs/maps?</a:t>
            </a:r>
          </a:p>
          <a:p>
            <a:pPr lvl="1">
              <a:buFontTx/>
              <a:buNone/>
            </a:pPr>
            <a:endParaRPr lang="en-US" dirty="0"/>
          </a:p>
          <a:p>
            <a:r>
              <a:rPr lang="en-US" dirty="0"/>
              <a:t> What parts of the network are “highest-value” targets?</a:t>
            </a:r>
          </a:p>
          <a:p>
            <a:r>
              <a:rPr lang="en-US" dirty="0"/>
              <a:t> Which of the targets </a:t>
            </a:r>
            <a:r>
              <a:rPr lang="en-US" dirty="0" smtClean="0"/>
              <a:t>most need protection?</a:t>
            </a:r>
            <a:endParaRPr lang="en-US" dirty="0"/>
          </a:p>
          <a:p>
            <a:r>
              <a:rPr lang="en-US" dirty="0"/>
              <a:t> Which ports/protocols/services are now exposed/visible?</a:t>
            </a:r>
          </a:p>
          <a:p>
            <a:endParaRPr lang="en-US" dirty="0"/>
          </a:p>
          <a:p>
            <a:r>
              <a:rPr lang="en-US" dirty="0"/>
              <a:t> Compare what-should-be against what-you-actually-see</a:t>
            </a:r>
          </a:p>
          <a:p>
            <a:r>
              <a:rPr lang="en-US" dirty="0"/>
              <a:t> Very common to find great discrepancies here</a:t>
            </a:r>
          </a:p>
          <a:p>
            <a:r>
              <a:rPr lang="en-US" dirty="0"/>
              <a:t> Very common to find more ports open than “should be”</a:t>
            </a:r>
          </a:p>
          <a:p>
            <a:endParaRPr lang="en-US" dirty="0"/>
          </a:p>
          <a:p>
            <a:r>
              <a:rPr lang="en-US" dirty="0"/>
              <a:t> Sometimes you will even discover information-leakage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4294967295"/>
          </p:nvPr>
        </p:nvSpPr>
        <p:spPr>
          <a:xfrm>
            <a:off x="8382000" y="6400800"/>
            <a:ext cx="533400" cy="152400"/>
          </a:xfrm>
          <a:prstGeom prst="rect">
            <a:avLst/>
          </a:prstGeom>
          <a:noFill/>
        </p:spPr>
        <p:txBody>
          <a:bodyPr/>
          <a:lstStyle/>
          <a:p>
            <a:fld id="{EF58CA31-795B-2A46-8931-8C20F4E9390C}" type="slidenum">
              <a:rPr lang="en-US"/>
              <a:pPr/>
              <a:t>37</a:t>
            </a:fld>
            <a:endParaRPr lang="en-US"/>
          </a:p>
        </p:txBody>
      </p:sp>
      <p:sp>
        <p:nvSpPr>
          <p:cNvPr id="62467" name="Rectangle 2"/>
          <p:cNvSpPr>
            <a:spLocks noGrp="1" noChangeArrowheads="1"/>
          </p:cNvSpPr>
          <p:nvPr>
            <p:ph type="title"/>
          </p:nvPr>
        </p:nvSpPr>
        <p:spPr/>
        <p:txBody>
          <a:bodyPr/>
          <a:lstStyle/>
          <a:p>
            <a:r>
              <a:rPr lang="en-US"/>
              <a:t>Common Network/Port Scanners</a:t>
            </a:r>
          </a:p>
        </p:txBody>
      </p:sp>
      <p:sp>
        <p:nvSpPr>
          <p:cNvPr id="62468" name="Rectangle 3"/>
          <p:cNvSpPr>
            <a:spLocks noGrp="1" noChangeArrowheads="1"/>
          </p:cNvSpPr>
          <p:nvPr>
            <p:ph type="body" idx="1"/>
          </p:nvPr>
        </p:nvSpPr>
        <p:spPr/>
        <p:txBody>
          <a:bodyPr/>
          <a:lstStyle/>
          <a:p>
            <a:r>
              <a:rPr lang="en-US"/>
              <a:t> Cheops-NG</a:t>
            </a:r>
          </a:p>
          <a:p>
            <a:r>
              <a:rPr lang="en-US"/>
              <a:t> IP Sonar</a:t>
            </a:r>
          </a:p>
          <a:p>
            <a:r>
              <a:rPr lang="en-US"/>
              <a:t> Scanrand</a:t>
            </a:r>
          </a:p>
          <a:p>
            <a:pPr lvl="1"/>
            <a:r>
              <a:rPr lang="en-US"/>
              <a:t>Very fast, hard to get working</a:t>
            </a:r>
          </a:p>
          <a:p>
            <a:r>
              <a:rPr lang="en-US"/>
              <a:t> SolarWinds</a:t>
            </a:r>
          </a:p>
          <a:p>
            <a:r>
              <a:rPr lang="en-US"/>
              <a:t> Visio Enterprise Edition</a:t>
            </a:r>
          </a:p>
          <a:p>
            <a:pPr lvl="1"/>
            <a:r>
              <a:rPr lang="en-US"/>
              <a:t>Expensive, not a good fit (for inventory, not vuln-assessment)</a:t>
            </a:r>
          </a:p>
          <a:p>
            <a:pPr>
              <a:buFont typeface="Monotype Sorts" pitchFamily="-97" charset="2"/>
              <a:buNone/>
            </a:pPr>
            <a:endParaRPr lang="en-US"/>
          </a:p>
          <a:p>
            <a:r>
              <a:rPr lang="en-US"/>
              <a:t> ISS (Internet Security Scanner)</a:t>
            </a:r>
          </a:p>
          <a:p>
            <a:pPr lvl="1"/>
            <a:r>
              <a:rPr lang="en-US"/>
              <a:t>Now IBM-owned, also called “IS”, “ES”, “Proventia”</a:t>
            </a:r>
          </a:p>
          <a:p>
            <a:r>
              <a:rPr lang="en-US"/>
              <a:t> eEye Retina</a:t>
            </a:r>
          </a:p>
          <a:p>
            <a:pPr lvl="1"/>
            <a:r>
              <a:rPr lang="en-US"/>
              <a:t>Now McAfee-owned, McAfee also owns Foundstone utilities</a:t>
            </a:r>
          </a:p>
          <a:p>
            <a:pPr lvl="1"/>
            <a:endParaRPr lang="en-US"/>
          </a:p>
          <a:p>
            <a:r>
              <a:rPr lang="en-US"/>
              <a:t> NMAP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4294967295"/>
          </p:nvPr>
        </p:nvSpPr>
        <p:spPr>
          <a:xfrm>
            <a:off x="8382000" y="6400800"/>
            <a:ext cx="533400" cy="152400"/>
          </a:xfrm>
          <a:prstGeom prst="rect">
            <a:avLst/>
          </a:prstGeom>
          <a:noFill/>
        </p:spPr>
        <p:txBody>
          <a:bodyPr/>
          <a:lstStyle/>
          <a:p>
            <a:fld id="{912D2A92-B24A-9D4C-8909-FCA1A8AB921D}" type="slidenum">
              <a:rPr lang="en-US"/>
              <a:pPr/>
              <a:t>38</a:t>
            </a:fld>
            <a:endParaRPr lang="en-US"/>
          </a:p>
        </p:txBody>
      </p:sp>
      <p:sp>
        <p:nvSpPr>
          <p:cNvPr id="63491" name="Rectangle 2"/>
          <p:cNvSpPr>
            <a:spLocks noGrp="1" noChangeArrowheads="1"/>
          </p:cNvSpPr>
          <p:nvPr>
            <p:ph type="title"/>
          </p:nvPr>
        </p:nvSpPr>
        <p:spPr/>
        <p:txBody>
          <a:bodyPr/>
          <a:lstStyle/>
          <a:p>
            <a:r>
              <a:rPr lang="en-US"/>
              <a:t>SolarWinds</a:t>
            </a:r>
          </a:p>
        </p:txBody>
      </p:sp>
      <p:sp>
        <p:nvSpPr>
          <p:cNvPr id="63492" name="Rectangle 3"/>
          <p:cNvSpPr>
            <a:spLocks noGrp="1" noChangeArrowheads="1"/>
          </p:cNvSpPr>
          <p:nvPr>
            <p:ph type="body" idx="1"/>
          </p:nvPr>
        </p:nvSpPr>
        <p:spPr/>
        <p:txBody>
          <a:bodyPr/>
          <a:lstStyle/>
          <a:p>
            <a:r>
              <a:rPr lang="en-US"/>
              <a:t>Commercial set of utilities for network discovery</a:t>
            </a:r>
          </a:p>
          <a:p>
            <a:r>
              <a:rPr lang="en-US"/>
              <a:t>Runs on Windows</a:t>
            </a:r>
          </a:p>
          <a:p>
            <a:r>
              <a:rPr lang="en-US"/>
              <a:t>Point &amp; click interface</a:t>
            </a:r>
          </a:p>
          <a:p>
            <a:r>
              <a:rPr lang="en-US"/>
              <a:t>Easy to use</a:t>
            </a:r>
          </a:p>
          <a:p>
            <a:r>
              <a:rPr lang="en-US"/>
              <a:t>Powerful discovery tools (IP Network Browser, SNMP Sweep, MAC Address Discovery, Ping Sweep)</a:t>
            </a:r>
          </a:p>
          <a:p>
            <a:r>
              <a:rPr lang="en-US"/>
              <a:t>Website:  http://www.solarwinds.net</a:t>
            </a:r>
          </a:p>
          <a:p>
            <a:r>
              <a:rPr lang="en-US"/>
              <a:t>Cost:  $695 Professional Edition (30 Day FREE Evaluation)</a:t>
            </a:r>
          </a:p>
        </p:txBody>
      </p:sp>
      <p:pic>
        <p:nvPicPr>
          <p:cNvPr id="63493" name="Picture 4" descr="box_prof+"/>
          <p:cNvPicPr>
            <a:picLocks noChangeAspect="1" noChangeArrowheads="1"/>
          </p:cNvPicPr>
          <p:nvPr/>
        </p:nvPicPr>
        <p:blipFill>
          <a:blip r:embed="rId3"/>
          <a:srcRect/>
          <a:stretch>
            <a:fillRect/>
          </a:stretch>
        </p:blipFill>
        <p:spPr bwMode="auto">
          <a:xfrm>
            <a:off x="3611563" y="4273550"/>
            <a:ext cx="1852612" cy="21050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4294967295"/>
          </p:nvPr>
        </p:nvSpPr>
        <p:spPr>
          <a:xfrm>
            <a:off x="8382000" y="6400800"/>
            <a:ext cx="533400" cy="152400"/>
          </a:xfrm>
          <a:prstGeom prst="rect">
            <a:avLst/>
          </a:prstGeom>
          <a:noFill/>
        </p:spPr>
        <p:txBody>
          <a:bodyPr/>
          <a:lstStyle/>
          <a:p>
            <a:fld id="{FCDEF4D9-05CE-4C49-87D5-E84A9E83F4CC}" type="slidenum">
              <a:rPr lang="en-US"/>
              <a:pPr/>
              <a:t>39</a:t>
            </a:fld>
            <a:endParaRPr lang="en-US"/>
          </a:p>
        </p:txBody>
      </p:sp>
      <p:sp>
        <p:nvSpPr>
          <p:cNvPr id="65539" name="Rectangle 2"/>
          <p:cNvSpPr>
            <a:spLocks noGrp="1" noChangeArrowheads="1"/>
          </p:cNvSpPr>
          <p:nvPr>
            <p:ph type="title"/>
          </p:nvPr>
        </p:nvSpPr>
        <p:spPr/>
        <p:txBody>
          <a:bodyPr/>
          <a:lstStyle/>
          <a:p>
            <a:r>
              <a:rPr lang="en-US"/>
              <a:t>NMAP</a:t>
            </a:r>
          </a:p>
        </p:txBody>
      </p:sp>
      <p:sp>
        <p:nvSpPr>
          <p:cNvPr id="65540" name="Rectangle 3"/>
          <p:cNvSpPr>
            <a:spLocks noGrp="1" noChangeArrowheads="1"/>
          </p:cNvSpPr>
          <p:nvPr>
            <p:ph type="body" idx="1"/>
          </p:nvPr>
        </p:nvSpPr>
        <p:spPr/>
        <p:txBody>
          <a:bodyPr/>
          <a:lstStyle/>
          <a:p>
            <a:r>
              <a:rPr lang="en-US"/>
              <a:t> The “classic Mustang muscle-car” of port-scanners</a:t>
            </a:r>
            <a:endParaRPr lang="en-US" i="1"/>
          </a:p>
          <a:p>
            <a:r>
              <a:rPr lang="en-US"/>
              <a:t> Runs on just about everything</a:t>
            </a:r>
          </a:p>
          <a:p>
            <a:endParaRPr lang="en-US"/>
          </a:p>
          <a:p>
            <a:r>
              <a:rPr lang="en-US"/>
              <a:t> Purists use a command-line (text) interface</a:t>
            </a:r>
          </a:p>
          <a:p>
            <a:r>
              <a:rPr lang="en-US"/>
              <a:t> Various GUI point-and-click front ends are also available</a:t>
            </a:r>
          </a:p>
          <a:p>
            <a:pPr>
              <a:buFont typeface="Monotype Sorts" pitchFamily="-97" charset="2"/>
              <a:buNone/>
            </a:pPr>
            <a:endParaRPr lang="en-US"/>
          </a:p>
          <a:p>
            <a:r>
              <a:rPr lang="en-US"/>
              <a:t>MANY scan options (TCP, UDP, SYN-scan, version-probe)</a:t>
            </a:r>
          </a:p>
          <a:p>
            <a:r>
              <a:rPr lang="en-US"/>
              <a:t>Widespread use + support throughout the security world</a:t>
            </a:r>
          </a:p>
          <a:p>
            <a:r>
              <a:rPr lang="en-US"/>
              <a:t>Website:  http://www.insecure.org/nmap</a:t>
            </a:r>
          </a:p>
          <a:p>
            <a:pPr>
              <a:buFont typeface="Monotype Sorts" pitchFamily="-97" charset="2"/>
              <a:buNone/>
            </a:pPr>
            <a:endParaRPr lang="en-US"/>
          </a:p>
          <a:p>
            <a:endParaRPr lang="en-US"/>
          </a:p>
          <a:p>
            <a:endParaRPr lang="en-US"/>
          </a:p>
          <a:p>
            <a:endParaRPr lang="en-US"/>
          </a:p>
          <a:p>
            <a:endParaRPr lang="en-US"/>
          </a:p>
        </p:txBody>
      </p:sp>
      <p:pic>
        <p:nvPicPr>
          <p:cNvPr id="65541" name="Picture 4"/>
          <p:cNvPicPr>
            <a:picLocks noChangeAspect="1" noChangeArrowheads="1"/>
          </p:cNvPicPr>
          <p:nvPr/>
        </p:nvPicPr>
        <p:blipFill>
          <a:blip r:embed="rId3"/>
          <a:srcRect/>
          <a:stretch>
            <a:fillRect/>
          </a:stretch>
        </p:blipFill>
        <p:spPr bwMode="auto">
          <a:xfrm>
            <a:off x="1409700" y="5067300"/>
            <a:ext cx="6351588" cy="762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a:xfrm>
            <a:off x="8382000" y="6400800"/>
            <a:ext cx="533400" cy="152400"/>
          </a:xfrm>
          <a:prstGeom prst="rect">
            <a:avLst/>
          </a:prstGeom>
          <a:noFill/>
        </p:spPr>
        <p:txBody>
          <a:bodyPr/>
          <a:lstStyle/>
          <a:p>
            <a:fld id="{87334F52-6926-C847-9924-F75CA73653DA}" type="slidenum">
              <a:rPr lang="en-US"/>
              <a:pPr/>
              <a:t>4</a:t>
            </a:fld>
            <a:endParaRPr lang="en-US"/>
          </a:p>
        </p:txBody>
      </p:sp>
      <p:sp>
        <p:nvSpPr>
          <p:cNvPr id="20483" name="Rectangle 2"/>
          <p:cNvSpPr>
            <a:spLocks noGrp="1" noChangeArrowheads="1"/>
          </p:cNvSpPr>
          <p:nvPr>
            <p:ph type="title"/>
          </p:nvPr>
        </p:nvSpPr>
        <p:spPr/>
        <p:txBody>
          <a:bodyPr/>
          <a:lstStyle/>
          <a:p>
            <a:r>
              <a:rPr lang="en-US"/>
              <a:t>Disclaimer</a:t>
            </a:r>
          </a:p>
        </p:txBody>
      </p:sp>
      <p:sp>
        <p:nvSpPr>
          <p:cNvPr id="20484" name="Rectangle 3"/>
          <p:cNvSpPr>
            <a:spLocks noGrp="1" noChangeArrowheads="1"/>
          </p:cNvSpPr>
          <p:nvPr>
            <p:ph type="body" idx="1"/>
          </p:nvPr>
        </p:nvSpPr>
        <p:spPr/>
        <p:txBody>
          <a:bodyPr/>
          <a:lstStyle/>
          <a:p>
            <a:r>
              <a:rPr lang="en-US" dirty="0"/>
              <a:t>The tools herein should be “safe” when used properly</a:t>
            </a:r>
          </a:p>
          <a:p>
            <a:pPr lvl="1"/>
            <a:r>
              <a:rPr lang="en-US" dirty="0"/>
              <a:t>But unsafe under certain conditions</a:t>
            </a:r>
          </a:p>
          <a:p>
            <a:pPr lvl="1"/>
            <a:r>
              <a:rPr lang="en-US" dirty="0"/>
              <a:t>Even a “safe mode” </a:t>
            </a:r>
            <a:r>
              <a:rPr lang="en-US" dirty="0" smtClean="0"/>
              <a:t>vulnerability scanner </a:t>
            </a:r>
            <a:r>
              <a:rPr lang="en-US" dirty="0"/>
              <a:t>can crash a host or </a:t>
            </a:r>
            <a:r>
              <a:rPr lang="en-US" dirty="0" smtClean="0"/>
              <a:t>firewall</a:t>
            </a:r>
            <a:endParaRPr lang="en-US" sz="1300" dirty="0"/>
          </a:p>
          <a:p>
            <a:r>
              <a:rPr lang="en-US" dirty="0"/>
              <a:t>Do not try on any </a:t>
            </a:r>
            <a:r>
              <a:rPr lang="en-US" dirty="0" smtClean="0"/>
              <a:t>system or network without </a:t>
            </a:r>
            <a:r>
              <a:rPr lang="en-US" dirty="0"/>
              <a:t>approval!</a:t>
            </a:r>
          </a:p>
          <a:p>
            <a:r>
              <a:rPr lang="en-US" dirty="0" smtClean="0"/>
              <a:t>If </a:t>
            </a:r>
            <a:r>
              <a:rPr lang="en-US" dirty="0"/>
              <a:t>you want to practice any </a:t>
            </a:r>
            <a:r>
              <a:rPr lang="en-US" dirty="0" smtClean="0"/>
              <a:t>techniques</a:t>
            </a:r>
            <a:endParaRPr lang="en-US" dirty="0"/>
          </a:p>
          <a:p>
            <a:pPr lvl="1"/>
            <a:r>
              <a:rPr lang="en-US" dirty="0"/>
              <a:t>Do it at home at your own risk!</a:t>
            </a:r>
          </a:p>
          <a:p>
            <a:pPr lvl="1"/>
            <a:r>
              <a:rPr lang="en-US" dirty="0"/>
              <a:t>U</a:t>
            </a:r>
            <a:r>
              <a:rPr lang="en-US" dirty="0" smtClean="0"/>
              <a:t>sing </a:t>
            </a:r>
            <a:r>
              <a:rPr lang="en-US" dirty="0"/>
              <a:t>resources that don’t belong to </a:t>
            </a:r>
            <a:r>
              <a:rPr lang="en-US" dirty="0" smtClean="0"/>
              <a:t>someone else </a:t>
            </a:r>
          </a:p>
          <a:p>
            <a:pPr lvl="1"/>
            <a:r>
              <a:rPr lang="en-US" dirty="0" smtClean="0"/>
              <a:t>YOU </a:t>
            </a:r>
            <a:r>
              <a:rPr lang="en-US" dirty="0"/>
              <a:t>HAVE BEEN WARNED!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4294967295"/>
          </p:nvPr>
        </p:nvSpPr>
        <p:spPr>
          <a:xfrm>
            <a:off x="8382000" y="6400800"/>
            <a:ext cx="533400" cy="152400"/>
          </a:xfrm>
          <a:prstGeom prst="rect">
            <a:avLst/>
          </a:prstGeom>
          <a:noFill/>
        </p:spPr>
        <p:txBody>
          <a:bodyPr/>
          <a:lstStyle/>
          <a:p>
            <a:fld id="{D69EDE10-8A8C-8D47-B828-3E86FDDD1F3E}" type="slidenum">
              <a:rPr lang="en-US"/>
              <a:pPr/>
              <a:t>40</a:t>
            </a:fld>
            <a:endParaRPr lang="en-US"/>
          </a:p>
        </p:txBody>
      </p:sp>
      <p:sp>
        <p:nvSpPr>
          <p:cNvPr id="67587" name="Rectangle 2"/>
          <p:cNvSpPr>
            <a:spLocks noGrp="1" noChangeArrowheads="1"/>
          </p:cNvSpPr>
          <p:nvPr>
            <p:ph type="title"/>
          </p:nvPr>
        </p:nvSpPr>
        <p:spPr/>
        <p:txBody>
          <a:bodyPr/>
          <a:lstStyle/>
          <a:p>
            <a:r>
              <a:rPr lang="en-US" sz="2400"/>
              <a:t>NMAP – Just a Few Sample Port-Scan Options</a:t>
            </a:r>
          </a:p>
        </p:txBody>
      </p:sp>
      <p:sp>
        <p:nvSpPr>
          <p:cNvPr id="67588" name="Rectangle 3"/>
          <p:cNvSpPr>
            <a:spLocks noGrp="1" noChangeArrowheads="1"/>
          </p:cNvSpPr>
          <p:nvPr>
            <p:ph type="body" idx="1"/>
          </p:nvPr>
        </p:nvSpPr>
        <p:spPr>
          <a:xfrm>
            <a:off x="685800" y="1143000"/>
            <a:ext cx="7696200" cy="5219700"/>
          </a:xfrm>
        </p:spPr>
        <p:txBody>
          <a:bodyPr/>
          <a:lstStyle/>
          <a:p>
            <a:pPr>
              <a:lnSpc>
                <a:spcPct val="90000"/>
              </a:lnSpc>
              <a:buFont typeface="Monotype Sorts" pitchFamily="-97" charset="2"/>
              <a:buNone/>
            </a:pPr>
            <a:r>
              <a:rPr lang="en-US"/>
              <a:t>Vanilla TCP connect() scanning **			     [–sT]</a:t>
            </a:r>
          </a:p>
          <a:p>
            <a:pPr>
              <a:lnSpc>
                <a:spcPct val="90000"/>
              </a:lnSpc>
              <a:buFont typeface="Monotype Sorts" pitchFamily="-97" charset="2"/>
              <a:buNone/>
            </a:pPr>
            <a:r>
              <a:rPr lang="en-US"/>
              <a:t>TCP SYN (half open) scanning **			     [–sS]</a:t>
            </a:r>
          </a:p>
          <a:p>
            <a:pPr>
              <a:lnSpc>
                <a:spcPct val="90000"/>
              </a:lnSpc>
              <a:buFont typeface="Monotype Sorts" pitchFamily="-97" charset="2"/>
              <a:buNone/>
            </a:pPr>
            <a:r>
              <a:rPr lang="en-US"/>
              <a:t>TCP FIN (stealth) scanning				    [– sF]</a:t>
            </a:r>
          </a:p>
          <a:p>
            <a:pPr>
              <a:lnSpc>
                <a:spcPct val="90000"/>
              </a:lnSpc>
              <a:buFont typeface="Monotype Sorts" pitchFamily="-97" charset="2"/>
              <a:buNone/>
            </a:pPr>
            <a:r>
              <a:rPr lang="en-US"/>
              <a:t>TCP ftp proxy (bounce attack) scan		 [-b &lt;ftp relay&gt;]</a:t>
            </a:r>
          </a:p>
          <a:p>
            <a:pPr>
              <a:lnSpc>
                <a:spcPct val="90000"/>
              </a:lnSpc>
              <a:buFont typeface="Monotype Sorts" pitchFamily="-97" charset="2"/>
              <a:buNone/>
            </a:pPr>
            <a:r>
              <a:rPr lang="en-US"/>
              <a:t>SYN/FIN scan using IP fragments			       [–f]</a:t>
            </a:r>
          </a:p>
          <a:p>
            <a:pPr>
              <a:lnSpc>
                <a:spcPct val="90000"/>
              </a:lnSpc>
              <a:buFont typeface="Monotype Sorts" pitchFamily="-97" charset="2"/>
              <a:buNone/>
            </a:pPr>
            <a:r>
              <a:rPr lang="en-US"/>
              <a:t>UDP scanning **					    [–sU]</a:t>
            </a:r>
          </a:p>
          <a:p>
            <a:pPr>
              <a:lnSpc>
                <a:spcPct val="90000"/>
              </a:lnSpc>
              <a:buFont typeface="Monotype Sorts" pitchFamily="-97" charset="2"/>
              <a:buNone/>
            </a:pPr>
            <a:r>
              <a:rPr lang="en-US"/>
              <a:t>UDP raw ICMP port unreachable scanning		    [–sO]</a:t>
            </a:r>
          </a:p>
          <a:p>
            <a:pPr>
              <a:lnSpc>
                <a:spcPct val="90000"/>
              </a:lnSpc>
              <a:buFont typeface="Monotype Sorts" pitchFamily="-97" charset="2"/>
              <a:buNone/>
            </a:pPr>
            <a:r>
              <a:rPr lang="en-US"/>
              <a:t>ICMP scanning (ping-sweep) **			    [–sP]</a:t>
            </a:r>
          </a:p>
          <a:p>
            <a:pPr>
              <a:lnSpc>
                <a:spcPct val="90000"/>
              </a:lnSpc>
              <a:buFont typeface="Monotype Sorts" pitchFamily="-97" charset="2"/>
              <a:buNone/>
            </a:pPr>
            <a:r>
              <a:rPr lang="en-US"/>
              <a:t>Try-to-figure-out-version scanning **			    [–sV]</a:t>
            </a:r>
          </a:p>
          <a:p>
            <a:pPr>
              <a:lnSpc>
                <a:spcPct val="90000"/>
              </a:lnSpc>
              <a:buFont typeface="Monotype Sorts" pitchFamily="-97" charset="2"/>
              <a:buNone/>
            </a:pPr>
            <a:r>
              <a:rPr lang="en-US"/>
              <a:t>Do not try to resolve DNS names </a:t>
            </a:r>
            <a:r>
              <a:rPr lang="en-US" b="0"/>
              <a:t>(this saves time) </a:t>
            </a:r>
            <a:r>
              <a:rPr lang="en-US"/>
              <a:t>**	      [–n]</a:t>
            </a:r>
          </a:p>
          <a:p>
            <a:pPr>
              <a:lnSpc>
                <a:spcPct val="90000"/>
              </a:lnSpc>
              <a:buFont typeface="Monotype Sorts" pitchFamily="-97" charset="2"/>
              <a:buNone/>
            </a:pPr>
            <a:r>
              <a:rPr lang="en-US"/>
              <a:t>Verbose mode </a:t>
            </a:r>
            <a:r>
              <a:rPr lang="en-US" b="0"/>
              <a:t>(lots of extra debug-like output) </a:t>
            </a:r>
            <a:r>
              <a:rPr lang="en-US"/>
              <a:t>**         [–v] [–vv]</a:t>
            </a:r>
          </a:p>
          <a:p>
            <a:pPr>
              <a:lnSpc>
                <a:spcPct val="90000"/>
              </a:lnSpc>
              <a:buFont typeface="Monotype Sorts" pitchFamily="-97" charset="2"/>
              <a:buNone/>
            </a:pPr>
            <a:r>
              <a:rPr lang="en-US"/>
              <a:t>Reverse-ident scanning            			      [– I]</a:t>
            </a:r>
          </a:p>
          <a:p>
            <a:pPr>
              <a:lnSpc>
                <a:spcPct val="90000"/>
              </a:lnSpc>
            </a:pPr>
            <a:endParaRPr lang="en-US" sz="1200"/>
          </a:p>
          <a:p>
            <a:pPr>
              <a:lnSpc>
                <a:spcPct val="90000"/>
              </a:lnSpc>
              <a:buFont typeface="Monotype Sorts" pitchFamily="-97" charset="2"/>
              <a:buNone/>
            </a:pPr>
            <a:r>
              <a:rPr lang="en-US"/>
              <a:t>EXAMPLE:	nmap –O –sS –sV 192.168.1.*</a:t>
            </a:r>
          </a:p>
          <a:p>
            <a:pPr>
              <a:lnSpc>
                <a:spcPct val="90000"/>
              </a:lnSpc>
            </a:pP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4294967295"/>
          </p:nvPr>
        </p:nvSpPr>
        <p:spPr>
          <a:xfrm>
            <a:off x="8382000" y="6400800"/>
            <a:ext cx="533400" cy="152400"/>
          </a:xfrm>
          <a:prstGeom prst="rect">
            <a:avLst/>
          </a:prstGeom>
          <a:noFill/>
        </p:spPr>
        <p:txBody>
          <a:bodyPr/>
          <a:lstStyle/>
          <a:p>
            <a:fld id="{E328AF70-2CA2-3948-A6BC-B641D7E50A2A}" type="slidenum">
              <a:rPr lang="en-US"/>
              <a:pPr/>
              <a:t>41</a:t>
            </a:fld>
            <a:endParaRPr lang="en-US"/>
          </a:p>
        </p:txBody>
      </p:sp>
      <p:sp>
        <p:nvSpPr>
          <p:cNvPr id="68611" name="Rectangle 2"/>
          <p:cNvSpPr>
            <a:spLocks noGrp="1" noChangeArrowheads="1"/>
          </p:cNvSpPr>
          <p:nvPr>
            <p:ph type="title"/>
          </p:nvPr>
        </p:nvSpPr>
        <p:spPr/>
        <p:txBody>
          <a:bodyPr/>
          <a:lstStyle/>
          <a:p>
            <a:r>
              <a:rPr lang="en-US"/>
              <a:t>Lab: Running NMAP</a:t>
            </a:r>
          </a:p>
        </p:txBody>
      </p:sp>
      <p:pic>
        <p:nvPicPr>
          <p:cNvPr id="68612" name="Picture 3" descr="nmap_start"/>
          <p:cNvPicPr>
            <a:picLocks noGrp="1" noChangeAspect="1" noChangeArrowheads="1"/>
          </p:cNvPicPr>
          <p:nvPr>
            <p:ph idx="1"/>
          </p:nvPr>
        </p:nvPicPr>
        <p:blipFill>
          <a:blip r:embed="rId2"/>
          <a:srcRect/>
          <a:stretch>
            <a:fillRect/>
          </a:stretch>
        </p:blipFill>
        <p:spPr>
          <a:xfrm>
            <a:off x="1301750" y="1295400"/>
            <a:ext cx="6411913" cy="4808538"/>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4294967295"/>
          </p:nvPr>
        </p:nvSpPr>
        <p:spPr>
          <a:xfrm>
            <a:off x="8382000" y="6400800"/>
            <a:ext cx="533400" cy="152400"/>
          </a:xfrm>
          <a:prstGeom prst="rect">
            <a:avLst/>
          </a:prstGeom>
          <a:noFill/>
        </p:spPr>
        <p:txBody>
          <a:bodyPr/>
          <a:lstStyle/>
          <a:p>
            <a:fld id="{5F797E22-516E-1841-AF47-73E2A98914B6}" type="slidenum">
              <a:rPr lang="en-US"/>
              <a:pPr/>
              <a:t>42</a:t>
            </a:fld>
            <a:endParaRPr lang="en-US"/>
          </a:p>
        </p:txBody>
      </p:sp>
      <p:sp>
        <p:nvSpPr>
          <p:cNvPr id="69635" name="Rectangle 2"/>
          <p:cNvSpPr>
            <a:spLocks noGrp="1" noChangeArrowheads="1"/>
          </p:cNvSpPr>
          <p:nvPr>
            <p:ph type="title"/>
          </p:nvPr>
        </p:nvSpPr>
        <p:spPr/>
        <p:txBody>
          <a:bodyPr/>
          <a:lstStyle/>
          <a:p>
            <a:r>
              <a:rPr lang="en-US"/>
              <a:t>Configuring NMAP</a:t>
            </a:r>
          </a:p>
        </p:txBody>
      </p:sp>
      <p:pic>
        <p:nvPicPr>
          <p:cNvPr id="69636" name="Picture 3" descr="nmap_setup"/>
          <p:cNvPicPr>
            <a:picLocks noGrp="1" noChangeAspect="1" noChangeArrowheads="1"/>
          </p:cNvPicPr>
          <p:nvPr>
            <p:ph idx="1"/>
          </p:nvPr>
        </p:nvPicPr>
        <p:blipFill>
          <a:blip r:embed="rId2"/>
          <a:srcRect/>
          <a:stretch>
            <a:fillRect/>
          </a:stretch>
        </p:blipFill>
        <p:spPr>
          <a:xfrm>
            <a:off x="1752600" y="1066800"/>
            <a:ext cx="5548313" cy="5273675"/>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4294967295"/>
          </p:nvPr>
        </p:nvSpPr>
        <p:spPr>
          <a:xfrm>
            <a:off x="8382000" y="6400800"/>
            <a:ext cx="533400" cy="152400"/>
          </a:xfrm>
          <a:prstGeom prst="rect">
            <a:avLst/>
          </a:prstGeom>
          <a:noFill/>
        </p:spPr>
        <p:txBody>
          <a:bodyPr/>
          <a:lstStyle/>
          <a:p>
            <a:fld id="{88EC9069-3FE7-D34F-A8EE-577CB88747F8}" type="slidenum">
              <a:rPr lang="en-US"/>
              <a:pPr/>
              <a:t>43</a:t>
            </a:fld>
            <a:endParaRPr lang="en-US"/>
          </a:p>
        </p:txBody>
      </p:sp>
      <p:sp>
        <p:nvSpPr>
          <p:cNvPr id="70659" name="Rectangle 2"/>
          <p:cNvSpPr>
            <a:spLocks noGrp="1" noChangeArrowheads="1"/>
          </p:cNvSpPr>
          <p:nvPr>
            <p:ph type="title"/>
          </p:nvPr>
        </p:nvSpPr>
        <p:spPr/>
        <p:txBody>
          <a:bodyPr/>
          <a:lstStyle/>
          <a:p>
            <a:r>
              <a:rPr lang="en-US"/>
              <a:t>Running NMAP</a:t>
            </a:r>
          </a:p>
        </p:txBody>
      </p:sp>
      <p:pic>
        <p:nvPicPr>
          <p:cNvPr id="70660" name="Picture 3" descr="nmap_run"/>
          <p:cNvPicPr>
            <a:picLocks noGrp="1" noChangeAspect="1" noChangeArrowheads="1"/>
          </p:cNvPicPr>
          <p:nvPr>
            <p:ph idx="1"/>
          </p:nvPr>
        </p:nvPicPr>
        <p:blipFill>
          <a:blip r:embed="rId2"/>
          <a:srcRect/>
          <a:stretch>
            <a:fillRect/>
          </a:stretch>
        </p:blipFill>
        <p:spPr>
          <a:xfrm>
            <a:off x="1828800" y="1066800"/>
            <a:ext cx="5521325" cy="5246688"/>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4294967295"/>
          </p:nvPr>
        </p:nvSpPr>
        <p:spPr>
          <a:xfrm>
            <a:off x="8382000" y="6400800"/>
            <a:ext cx="533400" cy="152400"/>
          </a:xfrm>
          <a:prstGeom prst="rect">
            <a:avLst/>
          </a:prstGeom>
          <a:noFill/>
        </p:spPr>
        <p:txBody>
          <a:bodyPr/>
          <a:lstStyle/>
          <a:p>
            <a:fld id="{FB0910E9-98E9-0E4E-AD52-94A582E7F19A}" type="slidenum">
              <a:rPr lang="en-US"/>
              <a:pPr/>
              <a:t>44</a:t>
            </a:fld>
            <a:endParaRPr lang="en-US"/>
          </a:p>
        </p:txBody>
      </p:sp>
      <p:sp>
        <p:nvSpPr>
          <p:cNvPr id="71683" name="Rectangle 2"/>
          <p:cNvSpPr>
            <a:spLocks noGrp="1" noChangeArrowheads="1"/>
          </p:cNvSpPr>
          <p:nvPr>
            <p:ph type="title"/>
          </p:nvPr>
        </p:nvSpPr>
        <p:spPr/>
        <p:txBody>
          <a:bodyPr/>
          <a:lstStyle/>
          <a:p>
            <a:r>
              <a:rPr lang="en-US"/>
              <a:t>NMAP Output</a:t>
            </a:r>
          </a:p>
        </p:txBody>
      </p:sp>
      <p:pic>
        <p:nvPicPr>
          <p:cNvPr id="71684" name="Picture 3" descr="nmap_run2"/>
          <p:cNvPicPr>
            <a:picLocks noGrp="1" noChangeAspect="1" noChangeArrowheads="1"/>
          </p:cNvPicPr>
          <p:nvPr>
            <p:ph idx="1"/>
          </p:nvPr>
        </p:nvPicPr>
        <p:blipFill>
          <a:blip r:embed="rId2"/>
          <a:srcRect/>
          <a:stretch>
            <a:fillRect/>
          </a:stretch>
        </p:blipFill>
        <p:spPr>
          <a:xfrm>
            <a:off x="3535363" y="509588"/>
            <a:ext cx="5145087" cy="5867400"/>
          </a:xfrm>
          <a:noFill/>
        </p:spPr>
      </p:pic>
      <p:sp>
        <p:nvSpPr>
          <p:cNvPr id="71685" name="Line 4"/>
          <p:cNvSpPr>
            <a:spLocks noChangeShapeType="1"/>
          </p:cNvSpPr>
          <p:nvPr/>
        </p:nvSpPr>
        <p:spPr bwMode="auto">
          <a:xfrm>
            <a:off x="2767013" y="3236913"/>
            <a:ext cx="2649537" cy="730250"/>
          </a:xfrm>
          <a:prstGeom prst="line">
            <a:avLst/>
          </a:prstGeom>
          <a:noFill/>
          <a:ln w="76200">
            <a:solidFill>
              <a:srgbClr val="000000"/>
            </a:solidFill>
            <a:round/>
            <a:headEnd/>
            <a:tailEnd type="triangle" w="med" len="med"/>
          </a:ln>
        </p:spPr>
        <p:txBody>
          <a:bodyPr wrap="none" anchor="ctr">
            <a:prstTxWarp prst="textNoShape">
              <a:avLst/>
            </a:prstTxWarp>
          </a:bodyPr>
          <a:lstStyle/>
          <a:p>
            <a:endParaRPr lang="en-US"/>
          </a:p>
        </p:txBody>
      </p:sp>
      <p:sp>
        <p:nvSpPr>
          <p:cNvPr id="71686" name="Text Box 5"/>
          <p:cNvSpPr txBox="1">
            <a:spLocks noChangeArrowheads="1"/>
          </p:cNvSpPr>
          <p:nvPr/>
        </p:nvSpPr>
        <p:spPr bwMode="auto">
          <a:xfrm>
            <a:off x="501650" y="2238375"/>
            <a:ext cx="2265363" cy="1362075"/>
          </a:xfrm>
          <a:prstGeom prst="rect">
            <a:avLst/>
          </a:prstGeom>
          <a:noFill/>
          <a:ln w="12700">
            <a:noFill/>
            <a:miter lim="800000"/>
            <a:headEnd/>
            <a:tailEnd/>
          </a:ln>
        </p:spPr>
        <p:txBody>
          <a:bodyPr>
            <a:prstTxWarp prst="textNoShape">
              <a:avLst/>
            </a:prstTxWarp>
            <a:spAutoFit/>
          </a:bodyPr>
          <a:lstStyle/>
          <a:p>
            <a:pPr>
              <a:spcBef>
                <a:spcPct val="50000"/>
              </a:spcBef>
            </a:pPr>
            <a:r>
              <a:rPr lang="en-US"/>
              <a:t>Service banner grabbing with version numbers?!  Outstanding!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4294967295"/>
          </p:nvPr>
        </p:nvSpPr>
        <p:spPr>
          <a:xfrm>
            <a:off x="8382000" y="6400800"/>
            <a:ext cx="533400" cy="152400"/>
          </a:xfrm>
          <a:prstGeom prst="rect">
            <a:avLst/>
          </a:prstGeom>
          <a:noFill/>
        </p:spPr>
        <p:txBody>
          <a:bodyPr/>
          <a:lstStyle/>
          <a:p>
            <a:fld id="{9F961851-63F8-4C48-89DB-7C6ED75551EC}" type="slidenum">
              <a:rPr lang="en-US"/>
              <a:pPr/>
              <a:t>45</a:t>
            </a:fld>
            <a:endParaRPr lang="en-US"/>
          </a:p>
        </p:txBody>
      </p:sp>
      <p:sp>
        <p:nvSpPr>
          <p:cNvPr id="72707" name="Rectangle 2"/>
          <p:cNvSpPr>
            <a:spLocks noGrp="1" noChangeArrowheads="1"/>
          </p:cNvSpPr>
          <p:nvPr>
            <p:ph type="title"/>
          </p:nvPr>
        </p:nvSpPr>
        <p:spPr/>
        <p:txBody>
          <a:bodyPr/>
          <a:lstStyle/>
          <a:p>
            <a:r>
              <a:rPr lang="en-US"/>
              <a:t>NMAP – Common Pitfalls</a:t>
            </a:r>
          </a:p>
        </p:txBody>
      </p:sp>
      <p:sp>
        <p:nvSpPr>
          <p:cNvPr id="72708" name="Rectangle 3"/>
          <p:cNvSpPr>
            <a:spLocks noGrp="1" noChangeArrowheads="1"/>
          </p:cNvSpPr>
          <p:nvPr>
            <p:ph type="body" idx="1"/>
          </p:nvPr>
        </p:nvSpPr>
        <p:spPr>
          <a:xfrm>
            <a:off x="660400" y="1028700"/>
            <a:ext cx="7696200" cy="5181600"/>
          </a:xfrm>
        </p:spPr>
        <p:txBody>
          <a:bodyPr/>
          <a:lstStyle/>
          <a:p>
            <a:r>
              <a:rPr lang="en-US"/>
              <a:t> Choose ports-to-scan carefully… speed vs. missing stuff</a:t>
            </a:r>
          </a:p>
          <a:p>
            <a:pPr lvl="1"/>
            <a:r>
              <a:rPr lang="en-US"/>
              <a:t>Often critical services are listening on a non-standard port #</a:t>
            </a:r>
          </a:p>
          <a:p>
            <a:pPr lvl="1"/>
            <a:r>
              <a:rPr lang="en-US"/>
              <a:t>Web (HTTP) servers don’t have to listen on port 80, or 443…</a:t>
            </a:r>
          </a:p>
          <a:p>
            <a:pPr lvl="1"/>
            <a:endParaRPr lang="en-US"/>
          </a:p>
          <a:p>
            <a:r>
              <a:rPr lang="en-US"/>
              <a:t> NMAP version-probe functionality… exceptionally useful</a:t>
            </a:r>
          </a:p>
          <a:p>
            <a:pPr lvl="1"/>
            <a:r>
              <a:rPr lang="en-US"/>
              <a:t>Will try to figure out not only the port/service, but its version</a:t>
            </a:r>
          </a:p>
          <a:p>
            <a:pPr lvl="1"/>
            <a:r>
              <a:rPr lang="en-US"/>
              <a:t>Fantastic feature, but DO *NOT* BLINDLY TRUST THIS OUTPUT</a:t>
            </a:r>
          </a:p>
          <a:p>
            <a:pPr lvl="1"/>
            <a:r>
              <a:rPr lang="en-US"/>
              <a:t>Sometimes advertising a precise service version is bad/unsafe</a:t>
            </a:r>
          </a:p>
          <a:p>
            <a:pPr lvl="1"/>
            <a:r>
              <a:rPr lang="en-US"/>
              <a:t>Some specialists advise falsifying or not showing versions</a:t>
            </a:r>
          </a:p>
          <a:p>
            <a:pPr lvl="1">
              <a:buFontTx/>
              <a:buNone/>
            </a:pPr>
            <a:endParaRPr lang="en-US"/>
          </a:p>
          <a:p>
            <a:r>
              <a:rPr lang="en-US"/>
              <a:t> Scanning a host that doesn’t respond to PING is painful</a:t>
            </a:r>
          </a:p>
          <a:p>
            <a:pPr lvl="1"/>
            <a:r>
              <a:rPr lang="en-US"/>
              <a:t>You have to use the –P0 option, scan may take 10x as long</a:t>
            </a:r>
          </a:p>
          <a:p>
            <a:pPr lvl="1">
              <a:buFontTx/>
              <a:buNone/>
            </a:pPr>
            <a:endParaRPr lang="en-US"/>
          </a:p>
          <a:p>
            <a:r>
              <a:rPr lang="en-US"/>
              <a:t> Consider scan-timing carefully, might overwhelm a target</a:t>
            </a:r>
          </a:p>
          <a:p>
            <a:pPr lvl="1"/>
            <a:r>
              <a:rPr lang="en-US"/>
              <a:t>Use the nmap –T flag (–T 0 is polite/slow, –T 5 is max/insane)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4294967295"/>
          </p:nvPr>
        </p:nvSpPr>
        <p:spPr>
          <a:xfrm>
            <a:off x="8382000" y="6400800"/>
            <a:ext cx="533400" cy="152400"/>
          </a:xfrm>
          <a:prstGeom prst="rect">
            <a:avLst/>
          </a:prstGeom>
          <a:noFill/>
        </p:spPr>
        <p:txBody>
          <a:bodyPr/>
          <a:lstStyle/>
          <a:p>
            <a:fld id="{33FE9DBC-539D-3343-BDBF-2AF70E17766C}" type="slidenum">
              <a:rPr lang="en-US"/>
              <a:pPr/>
              <a:t>46</a:t>
            </a:fld>
            <a:endParaRPr lang="en-US"/>
          </a:p>
        </p:txBody>
      </p:sp>
      <p:sp>
        <p:nvSpPr>
          <p:cNvPr id="73731" name="Rectangle 2"/>
          <p:cNvSpPr>
            <a:spLocks noGrp="1" noChangeArrowheads="1"/>
          </p:cNvSpPr>
          <p:nvPr>
            <p:ph type="title"/>
          </p:nvPr>
        </p:nvSpPr>
        <p:spPr/>
        <p:txBody>
          <a:bodyPr/>
          <a:lstStyle/>
          <a:p>
            <a:r>
              <a:rPr lang="en-US"/>
              <a:t>Nmap Screenshot</a:t>
            </a:r>
          </a:p>
        </p:txBody>
      </p:sp>
      <p:pic>
        <p:nvPicPr>
          <p:cNvPr id="73732" name="Picture 5" descr="The image “http://images.insecure.org/nmap/images/nmapfe-349-insecurescan.gif” cannot be displayed, because it contains errors."/>
          <p:cNvPicPr>
            <a:picLocks noChangeAspect="1" noChangeArrowheads="1"/>
          </p:cNvPicPr>
          <p:nvPr/>
        </p:nvPicPr>
        <p:blipFill>
          <a:blip r:embed="rId2"/>
          <a:srcRect/>
          <a:stretch>
            <a:fillRect/>
          </a:stretch>
        </p:blipFill>
        <p:spPr bwMode="auto">
          <a:xfrm>
            <a:off x="1538288" y="971550"/>
            <a:ext cx="5568950" cy="52451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Lab</a:t>
            </a:r>
          </a:p>
        </p:txBody>
      </p:sp>
      <p:sp>
        <p:nvSpPr>
          <p:cNvPr id="74755" name="Content Placeholder 2"/>
          <p:cNvSpPr>
            <a:spLocks noGrp="1"/>
          </p:cNvSpPr>
          <p:nvPr>
            <p:ph idx="1"/>
          </p:nvPr>
        </p:nvSpPr>
        <p:spPr/>
        <p:txBody>
          <a:bodyPr/>
          <a:lstStyle/>
          <a:p>
            <a:r>
              <a:rPr lang="en-US" smtClean="0"/>
              <a:t>Perform a TCP nmap scan of the solaris and windows server IP addresses</a:t>
            </a:r>
          </a:p>
          <a:p>
            <a:pPr lvl="1"/>
            <a:r>
              <a:rPr lang="en-US" smtClean="0"/>
              <a:t>Write the output in all file formats (-oA)</a:t>
            </a:r>
          </a:p>
          <a:p>
            <a:pPr lvl="1"/>
            <a:r>
              <a:rPr lang="en-US" smtClean="0"/>
              <a:t>Save the results for tomorrow, you will need them</a:t>
            </a:r>
          </a:p>
          <a:p>
            <a:pPr lvl="1"/>
            <a:endParaRPr lang="en-US" smtClean="0"/>
          </a:p>
        </p:txBody>
      </p:sp>
      <p:sp>
        <p:nvSpPr>
          <p:cNvPr id="74756" name="Slide Number Placeholder 3"/>
          <p:cNvSpPr>
            <a:spLocks noGrp="1"/>
          </p:cNvSpPr>
          <p:nvPr>
            <p:ph type="sldNum" sz="quarter" idx="4294967295"/>
          </p:nvPr>
        </p:nvSpPr>
        <p:spPr>
          <a:xfrm>
            <a:off x="8382000" y="6400800"/>
            <a:ext cx="533400" cy="152400"/>
          </a:xfrm>
          <a:prstGeom prst="rect">
            <a:avLst/>
          </a:prstGeom>
          <a:noFill/>
        </p:spPr>
        <p:txBody>
          <a:bodyPr/>
          <a:lstStyle/>
          <a:p>
            <a:fld id="{7998FEC1-74B7-7D47-AF40-2BBDF855385C}" type="slidenum">
              <a:rPr lang="en-US" smtClean="0"/>
              <a:pPr/>
              <a:t>47</a:t>
            </a:fld>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4294967295"/>
          </p:nvPr>
        </p:nvSpPr>
        <p:spPr>
          <a:xfrm>
            <a:off x="8382000" y="6400800"/>
            <a:ext cx="533400" cy="152400"/>
          </a:xfrm>
          <a:prstGeom prst="rect">
            <a:avLst/>
          </a:prstGeom>
          <a:noFill/>
        </p:spPr>
        <p:txBody>
          <a:bodyPr/>
          <a:lstStyle/>
          <a:p>
            <a:fld id="{4E4CBEE2-18ED-0945-A58A-8F219A6CDB4B}" type="slidenum">
              <a:rPr lang="en-US"/>
              <a:pPr/>
              <a:t>48</a:t>
            </a:fld>
            <a:endParaRPr lang="en-US"/>
          </a:p>
        </p:txBody>
      </p:sp>
      <p:sp>
        <p:nvSpPr>
          <p:cNvPr id="75779" name="Rectangle 2"/>
          <p:cNvSpPr>
            <a:spLocks noGrp="1" noChangeArrowheads="1"/>
          </p:cNvSpPr>
          <p:nvPr>
            <p:ph type="title"/>
          </p:nvPr>
        </p:nvSpPr>
        <p:spPr/>
        <p:txBody>
          <a:bodyPr/>
          <a:lstStyle/>
          <a:p>
            <a:r>
              <a:rPr lang="en-US"/>
              <a:t>Break!</a:t>
            </a:r>
          </a:p>
        </p:txBody>
      </p:sp>
      <p:sp>
        <p:nvSpPr>
          <p:cNvPr id="75780" name="Rectangle 3"/>
          <p:cNvSpPr>
            <a:spLocks noGrp="1" noChangeArrowheads="1"/>
          </p:cNvSpPr>
          <p:nvPr>
            <p:ph type="body" idx="1"/>
          </p:nvPr>
        </p:nvSpPr>
        <p:spPr/>
        <p:txBody>
          <a:bodyPr/>
          <a:lstStyle/>
          <a:p>
            <a:pPr>
              <a:buFont typeface="Monotype Sorts" pitchFamily="-97" charset="2"/>
              <a:buNone/>
            </a:pPr>
            <a:r>
              <a:rPr lang="en-US"/>
              <a:t>Take a breather, ask the instructor questions, experiment…</a:t>
            </a:r>
          </a:p>
          <a:p>
            <a:pPr>
              <a:buFont typeface="Monotype Sorts" pitchFamily="-97" charset="2"/>
              <a:buNone/>
            </a:pPr>
            <a:r>
              <a:rPr lang="en-US"/>
              <a:t>(But don’t work through all the breaks, you’ll lose focus)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133600" y="2406650"/>
            <a:ext cx="6477000" cy="889000"/>
          </a:xfrm>
          <a:noFill/>
        </p:spPr>
        <p:txBody>
          <a:bodyPr/>
          <a:lstStyle/>
          <a:p>
            <a:r>
              <a:rPr lang="en-US"/>
              <a:t>Vulnerability Scanning</a:t>
            </a:r>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US"/>
              <a:t>Vuln-Assessment Tools:  Getting Started</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4294967295"/>
          </p:nvPr>
        </p:nvSpPr>
        <p:spPr>
          <a:xfrm>
            <a:off x="8382000" y="6400800"/>
            <a:ext cx="533400" cy="152400"/>
          </a:xfrm>
          <a:prstGeom prst="rect">
            <a:avLst/>
          </a:prstGeom>
          <a:noFill/>
        </p:spPr>
        <p:txBody>
          <a:bodyPr/>
          <a:lstStyle/>
          <a:p>
            <a:fld id="{AC222F36-184D-C447-8260-DA6CA9298EAD}" type="slidenum">
              <a:rPr lang="en-US"/>
              <a:pPr/>
              <a:t>50</a:t>
            </a:fld>
            <a:endParaRPr lang="en-US"/>
          </a:p>
        </p:txBody>
      </p:sp>
      <p:sp>
        <p:nvSpPr>
          <p:cNvPr id="78851" name="Rectangle 2"/>
          <p:cNvSpPr>
            <a:spLocks noGrp="1" noChangeArrowheads="1"/>
          </p:cNvSpPr>
          <p:nvPr>
            <p:ph type="title"/>
          </p:nvPr>
        </p:nvSpPr>
        <p:spPr/>
        <p:txBody>
          <a:bodyPr/>
          <a:lstStyle/>
          <a:p>
            <a:r>
              <a:rPr lang="en-US"/>
              <a:t>Overview</a:t>
            </a:r>
          </a:p>
        </p:txBody>
      </p:sp>
      <p:sp>
        <p:nvSpPr>
          <p:cNvPr id="78852" name="Rectangle 3"/>
          <p:cNvSpPr>
            <a:spLocks noGrp="1" noChangeArrowheads="1"/>
          </p:cNvSpPr>
          <p:nvPr>
            <p:ph type="body" idx="1"/>
          </p:nvPr>
        </p:nvSpPr>
        <p:spPr/>
        <p:txBody>
          <a:bodyPr/>
          <a:lstStyle/>
          <a:p>
            <a:r>
              <a:rPr lang="en-US"/>
              <a:t>Purpose</a:t>
            </a:r>
          </a:p>
          <a:p>
            <a:endParaRPr lang="en-US"/>
          </a:p>
          <a:p>
            <a:pPr lvl="1"/>
            <a:r>
              <a:rPr lang="en-US"/>
              <a:t>Basic instruction in the use of Nessus</a:t>
            </a:r>
          </a:p>
          <a:p>
            <a:pPr lvl="1"/>
            <a:r>
              <a:rPr lang="en-US"/>
              <a:t>Familiarity such that students can use tools on their own</a:t>
            </a:r>
          </a:p>
          <a:p>
            <a:pPr lvl="1"/>
            <a:r>
              <a:rPr lang="en-US"/>
              <a:t>Maybe a sprinkling of associated vuln-scan techniques</a:t>
            </a:r>
          </a:p>
          <a:p>
            <a:pPr lvl="1"/>
            <a:endParaRPr lang="en-US"/>
          </a:p>
          <a:p>
            <a:r>
              <a:rPr lang="en-US"/>
              <a:t>Format</a:t>
            </a:r>
          </a:p>
          <a:p>
            <a:endParaRPr lang="en-US"/>
          </a:p>
          <a:p>
            <a:pPr lvl="1"/>
            <a:r>
              <a:rPr lang="en-US"/>
              <a:t>Discussion of vuln-scanning and surrounding issues</a:t>
            </a:r>
          </a:p>
          <a:p>
            <a:pPr lvl="1"/>
            <a:r>
              <a:rPr lang="en-US"/>
              <a:t>Lecture and demonstration of Nessus (possibly others)</a:t>
            </a:r>
          </a:p>
          <a:p>
            <a:pPr lvl="1"/>
            <a:r>
              <a:rPr lang="en-US"/>
              <a:t>Hands-on lab with instructor supervision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4294967295"/>
          </p:nvPr>
        </p:nvSpPr>
        <p:spPr>
          <a:xfrm>
            <a:off x="8382000" y="6400800"/>
            <a:ext cx="533400" cy="152400"/>
          </a:xfrm>
          <a:prstGeom prst="rect">
            <a:avLst/>
          </a:prstGeom>
          <a:noFill/>
        </p:spPr>
        <p:txBody>
          <a:bodyPr/>
          <a:lstStyle/>
          <a:p>
            <a:fld id="{97708D31-B766-ED49-8FA0-2C3CDB6860D9}" type="slidenum">
              <a:rPr lang="en-US"/>
              <a:pPr/>
              <a:t>51</a:t>
            </a:fld>
            <a:endParaRPr lang="en-US"/>
          </a:p>
        </p:txBody>
      </p:sp>
      <p:sp>
        <p:nvSpPr>
          <p:cNvPr id="80899" name="Rectangle 2"/>
          <p:cNvSpPr>
            <a:spLocks noGrp="1" noChangeArrowheads="1"/>
          </p:cNvSpPr>
          <p:nvPr>
            <p:ph type="title"/>
          </p:nvPr>
        </p:nvSpPr>
        <p:spPr/>
        <p:txBody>
          <a:bodyPr/>
          <a:lstStyle/>
          <a:p>
            <a:r>
              <a:rPr lang="en-US"/>
              <a:t>Vulnerability Scanning</a:t>
            </a:r>
          </a:p>
        </p:txBody>
      </p:sp>
      <p:sp>
        <p:nvSpPr>
          <p:cNvPr id="80900" name="Rectangle 3"/>
          <p:cNvSpPr>
            <a:spLocks noGrp="1" noChangeArrowheads="1"/>
          </p:cNvSpPr>
          <p:nvPr>
            <p:ph type="body" idx="1"/>
          </p:nvPr>
        </p:nvSpPr>
        <p:spPr/>
        <p:txBody>
          <a:bodyPr/>
          <a:lstStyle/>
          <a:p>
            <a:r>
              <a:rPr lang="en-US"/>
              <a:t>Definition</a:t>
            </a:r>
          </a:p>
          <a:p>
            <a:pPr lvl="1"/>
            <a:r>
              <a:rPr lang="en-US"/>
              <a:t>Probing specific services/protocols for weaknesses</a:t>
            </a:r>
          </a:p>
          <a:p>
            <a:pPr lvl="1"/>
            <a:r>
              <a:rPr lang="en-US"/>
              <a:t>Not just generic IP addresses anymore</a:t>
            </a:r>
          </a:p>
          <a:p>
            <a:pPr lvl="1"/>
            <a:r>
              <a:rPr lang="en-US"/>
              <a:t>Most useful when working from pre-gathered info</a:t>
            </a:r>
          </a:p>
          <a:p>
            <a:pPr lvl="1">
              <a:buFontTx/>
              <a:buNone/>
            </a:pPr>
            <a:r>
              <a:rPr lang="en-US" sz="1600"/>
              <a:t>      [such as a network-wide NMAP scan you ran earlier]</a:t>
            </a:r>
          </a:p>
          <a:p>
            <a:endParaRPr lang="en-US"/>
          </a:p>
          <a:p>
            <a:r>
              <a:rPr lang="en-US"/>
              <a:t>Methodology</a:t>
            </a:r>
          </a:p>
          <a:p>
            <a:pPr lvl="1"/>
            <a:r>
              <a:rPr lang="en-US"/>
              <a:t>Manual Attempts and Permutation (this will take a long time…)</a:t>
            </a:r>
          </a:p>
          <a:p>
            <a:pPr lvl="1"/>
            <a:r>
              <a:rPr lang="en-US"/>
              <a:t>Manual Version Probe (slightly better, but still very sloooow…)</a:t>
            </a:r>
          </a:p>
          <a:p>
            <a:pPr lvl="1"/>
            <a:r>
              <a:rPr lang="en-US"/>
              <a:t>Custom Protocol-Specific Attacks (requires special knowledge)</a:t>
            </a:r>
          </a:p>
          <a:p>
            <a:pPr lvl="1"/>
            <a:r>
              <a:rPr lang="en-US"/>
              <a:t>Automated Vuln-Scanner (simple, fairly reliable, fast, thorough)</a:t>
            </a:r>
          </a:p>
          <a:p>
            <a:pPr lvl="2">
              <a:buFont typeface="Monotype Sorts" pitchFamily="-97" charset="2"/>
              <a:buNone/>
            </a:pPr>
            <a:r>
              <a:rPr lang="en-US"/>
              <a:t>   DO *NOT* TRUST VULN-SCANNER OUTPUTS BLINDLY</a:t>
            </a:r>
          </a:p>
          <a:p>
            <a:pPr lvl="2">
              <a:buFont typeface="Monotype Sorts" pitchFamily="-97" charset="2"/>
              <a:buNone/>
            </a:pPr>
            <a:r>
              <a:rPr lang="en-US"/>
              <a:t>   IF SCANNER FINDS A “VULNERABILITY”, VERIFY IT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4294967295"/>
          </p:nvPr>
        </p:nvSpPr>
        <p:spPr>
          <a:xfrm>
            <a:off x="8382000" y="6400800"/>
            <a:ext cx="533400" cy="152400"/>
          </a:xfrm>
          <a:prstGeom prst="rect">
            <a:avLst/>
          </a:prstGeom>
          <a:noFill/>
        </p:spPr>
        <p:txBody>
          <a:bodyPr/>
          <a:lstStyle/>
          <a:p>
            <a:fld id="{AFE70A78-0EA5-4A4F-BA4B-B37A7228CA50}" type="slidenum">
              <a:rPr lang="en-US"/>
              <a:pPr/>
              <a:t>52</a:t>
            </a:fld>
            <a:endParaRPr lang="en-US"/>
          </a:p>
        </p:txBody>
      </p:sp>
      <p:sp>
        <p:nvSpPr>
          <p:cNvPr id="81923" name="Rectangle 2"/>
          <p:cNvSpPr>
            <a:spLocks noGrp="1" noChangeArrowheads="1"/>
          </p:cNvSpPr>
          <p:nvPr>
            <p:ph type="title"/>
          </p:nvPr>
        </p:nvSpPr>
        <p:spPr/>
        <p:txBody>
          <a:bodyPr/>
          <a:lstStyle/>
          <a:p>
            <a:r>
              <a:rPr lang="en-US"/>
              <a:t>Vulnerability Scanning</a:t>
            </a:r>
          </a:p>
        </p:txBody>
      </p:sp>
      <p:sp>
        <p:nvSpPr>
          <p:cNvPr id="81924" name="Rectangle 3"/>
          <p:cNvSpPr>
            <a:spLocks noGrp="1" noChangeArrowheads="1"/>
          </p:cNvSpPr>
          <p:nvPr>
            <p:ph type="body" idx="1"/>
          </p:nvPr>
        </p:nvSpPr>
        <p:spPr/>
        <p:txBody>
          <a:bodyPr/>
          <a:lstStyle/>
          <a:p>
            <a:r>
              <a:rPr lang="en-US" dirty="0"/>
              <a:t> </a:t>
            </a:r>
            <a:r>
              <a:rPr lang="en-US" dirty="0" err="1"/>
              <a:t>Vuln</a:t>
            </a:r>
            <a:r>
              <a:rPr lang="en-US" dirty="0"/>
              <a:t>-Assessment Analysis</a:t>
            </a:r>
          </a:p>
          <a:p>
            <a:pPr>
              <a:buFont typeface="Monotype Sorts" pitchFamily="-97" charset="2"/>
              <a:buNone/>
            </a:pPr>
            <a:endParaRPr lang="en-US" dirty="0"/>
          </a:p>
          <a:p>
            <a:pPr lvl="1"/>
            <a:r>
              <a:rPr lang="en-US" dirty="0"/>
              <a:t>What vulnerabilities are visible from an outside-eye view?</a:t>
            </a:r>
          </a:p>
          <a:p>
            <a:pPr lvl="1"/>
            <a:r>
              <a:rPr lang="en-US" dirty="0"/>
              <a:t>What vulnerabilities are visible from an inside-firewall view?</a:t>
            </a:r>
          </a:p>
          <a:p>
            <a:pPr lvl="1">
              <a:buFontTx/>
              <a:buNone/>
            </a:pPr>
            <a:endParaRPr lang="en-US" dirty="0"/>
          </a:p>
          <a:p>
            <a:pPr lvl="1"/>
            <a:r>
              <a:rPr lang="en-US" dirty="0"/>
              <a:t>What is the severity of the vulnerabilities discovered?</a:t>
            </a:r>
          </a:p>
          <a:p>
            <a:pPr lvl="1"/>
            <a:r>
              <a:rPr lang="en-US" dirty="0"/>
              <a:t>Are the vulnerabilities false-positives?  Could you verify them?</a:t>
            </a:r>
          </a:p>
          <a:p>
            <a:pPr lvl="1"/>
            <a:endParaRPr lang="en-US" dirty="0"/>
          </a:p>
          <a:p>
            <a:pPr lvl="1"/>
            <a:r>
              <a:rPr lang="en-US" dirty="0"/>
              <a:t>There will likely be too many vulnerabilities to handle in a visit</a:t>
            </a:r>
          </a:p>
          <a:p>
            <a:pPr lvl="1"/>
            <a:r>
              <a:rPr lang="en-US" dirty="0"/>
              <a:t>Ranking by “severity” and “outside exposure” helps prioritize</a:t>
            </a:r>
          </a:p>
          <a:p>
            <a:pPr lvl="1"/>
            <a:r>
              <a:rPr lang="en-US" dirty="0"/>
              <a:t>It also helps the </a:t>
            </a:r>
            <a:r>
              <a:rPr lang="en-US" dirty="0" smtClean="0"/>
              <a:t>system owner understand</a:t>
            </a:r>
            <a:r>
              <a:rPr lang="en-US" dirty="0"/>
              <a:t>, you can tell a better story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4294967295"/>
          </p:nvPr>
        </p:nvSpPr>
        <p:spPr>
          <a:xfrm>
            <a:off x="8382000" y="6400800"/>
            <a:ext cx="533400" cy="152400"/>
          </a:xfrm>
          <a:prstGeom prst="rect">
            <a:avLst/>
          </a:prstGeom>
          <a:noFill/>
        </p:spPr>
        <p:txBody>
          <a:bodyPr/>
          <a:lstStyle/>
          <a:p>
            <a:fld id="{02CD9F65-A9A4-2D45-BC6D-C5FB2EC72DC9}" type="slidenum">
              <a:rPr lang="en-US"/>
              <a:pPr/>
              <a:t>53</a:t>
            </a:fld>
            <a:endParaRPr lang="en-US"/>
          </a:p>
        </p:txBody>
      </p:sp>
      <p:sp>
        <p:nvSpPr>
          <p:cNvPr id="83971" name="Rectangle 2"/>
          <p:cNvSpPr>
            <a:spLocks noGrp="1" noChangeArrowheads="1"/>
          </p:cNvSpPr>
          <p:nvPr>
            <p:ph type="title"/>
          </p:nvPr>
        </p:nvSpPr>
        <p:spPr/>
        <p:txBody>
          <a:bodyPr/>
          <a:lstStyle/>
          <a:p>
            <a:r>
              <a:rPr lang="en-US"/>
              <a:t>Common Network Vuln-Scanners</a:t>
            </a:r>
          </a:p>
        </p:txBody>
      </p:sp>
      <p:sp>
        <p:nvSpPr>
          <p:cNvPr id="83972" name="Rectangle 3"/>
          <p:cNvSpPr>
            <a:spLocks noGrp="1" noChangeArrowheads="1"/>
          </p:cNvSpPr>
          <p:nvPr>
            <p:ph type="body" idx="1"/>
          </p:nvPr>
        </p:nvSpPr>
        <p:spPr/>
        <p:txBody>
          <a:bodyPr/>
          <a:lstStyle/>
          <a:p>
            <a:r>
              <a:rPr lang="en-US"/>
              <a:t>Nessus</a:t>
            </a:r>
          </a:p>
          <a:p>
            <a:r>
              <a:rPr lang="en-US"/>
              <a:t>Tenable Scanner</a:t>
            </a:r>
          </a:p>
          <a:p>
            <a:r>
              <a:rPr lang="en-US"/>
              <a:t>ISS Vulnerability Scanner</a:t>
            </a:r>
          </a:p>
          <a:p>
            <a:r>
              <a:rPr lang="en-US"/>
              <a:t>eEye Retina</a:t>
            </a:r>
          </a:p>
          <a:p>
            <a:r>
              <a:rPr lang="en-US"/>
              <a:t>Microsoft Baseline Security Analyzer (MBSA)</a:t>
            </a:r>
          </a:p>
          <a:p>
            <a:r>
              <a:rPr lang="en-US"/>
              <a:t>SAINT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4294967295"/>
          </p:nvPr>
        </p:nvSpPr>
        <p:spPr>
          <a:xfrm>
            <a:off x="8382000" y="6400800"/>
            <a:ext cx="533400" cy="152400"/>
          </a:xfrm>
          <a:prstGeom prst="rect">
            <a:avLst/>
          </a:prstGeom>
          <a:noFill/>
        </p:spPr>
        <p:txBody>
          <a:bodyPr/>
          <a:lstStyle/>
          <a:p>
            <a:fld id="{827AF195-5E8B-D249-B57B-10B76A35AB3F}" type="slidenum">
              <a:rPr lang="en-US"/>
              <a:pPr/>
              <a:t>54</a:t>
            </a:fld>
            <a:endParaRPr lang="en-US"/>
          </a:p>
        </p:txBody>
      </p:sp>
      <p:sp>
        <p:nvSpPr>
          <p:cNvPr id="84995" name="Rectangle 2"/>
          <p:cNvSpPr>
            <a:spLocks noGrp="1" noChangeArrowheads="1"/>
          </p:cNvSpPr>
          <p:nvPr>
            <p:ph type="title"/>
          </p:nvPr>
        </p:nvSpPr>
        <p:spPr/>
        <p:txBody>
          <a:bodyPr/>
          <a:lstStyle/>
          <a:p>
            <a:r>
              <a:rPr lang="en-US"/>
              <a:t>eEye Retina</a:t>
            </a:r>
            <a:r>
              <a:rPr lang="en-US" b="0"/>
              <a:t> (now McAfee-owned)</a:t>
            </a:r>
            <a:endParaRPr lang="en-US"/>
          </a:p>
        </p:txBody>
      </p:sp>
      <p:sp>
        <p:nvSpPr>
          <p:cNvPr id="84996" name="Rectangle 3"/>
          <p:cNvSpPr>
            <a:spLocks noGrp="1" noChangeArrowheads="1"/>
          </p:cNvSpPr>
          <p:nvPr>
            <p:ph type="body" idx="1"/>
          </p:nvPr>
        </p:nvSpPr>
        <p:spPr/>
        <p:txBody>
          <a:bodyPr/>
          <a:lstStyle/>
          <a:p>
            <a:r>
              <a:rPr lang="en-US" dirty="0"/>
              <a:t>Commercial utility for automated vulnerability scanning</a:t>
            </a:r>
          </a:p>
          <a:p>
            <a:r>
              <a:rPr lang="en-US" dirty="0"/>
              <a:t>Widely used in </a:t>
            </a:r>
            <a:r>
              <a:rPr lang="en-US" dirty="0" err="1" smtClean="0"/>
              <a:t>DoD</a:t>
            </a:r>
            <a:endParaRPr lang="en-US" b="0" dirty="0"/>
          </a:p>
          <a:p>
            <a:r>
              <a:rPr lang="en-US" dirty="0" smtClean="0"/>
              <a:t>Runs </a:t>
            </a:r>
            <a:r>
              <a:rPr lang="en-US" dirty="0"/>
              <a:t>on Windows</a:t>
            </a:r>
          </a:p>
          <a:p>
            <a:r>
              <a:rPr lang="en-US" dirty="0"/>
              <a:t>Point and click interface</a:t>
            </a:r>
          </a:p>
          <a:p>
            <a:r>
              <a:rPr lang="en-US" dirty="0"/>
              <a:t>Generates professional looking reports</a:t>
            </a:r>
          </a:p>
          <a:p>
            <a:r>
              <a:rPr lang="en-US" dirty="0"/>
              <a:t>Website:  http://</a:t>
            </a:r>
            <a:r>
              <a:rPr lang="en-US" dirty="0" err="1"/>
              <a:t>www.eeye.com</a:t>
            </a:r>
            <a:endParaRPr lang="en-US" dirty="0"/>
          </a:p>
          <a:p>
            <a:r>
              <a:rPr lang="en-US" dirty="0"/>
              <a:t>Cost:  $995 - $2995 or more. </a:t>
            </a:r>
          </a:p>
        </p:txBody>
      </p:sp>
      <p:pic>
        <p:nvPicPr>
          <p:cNvPr id="84997" name="Picture 4"/>
          <p:cNvPicPr>
            <a:picLocks noChangeAspect="1" noChangeArrowheads="1"/>
          </p:cNvPicPr>
          <p:nvPr/>
        </p:nvPicPr>
        <p:blipFill>
          <a:blip r:embed="rId3"/>
          <a:srcRect/>
          <a:stretch>
            <a:fillRect/>
          </a:stretch>
        </p:blipFill>
        <p:spPr bwMode="auto">
          <a:xfrm>
            <a:off x="571500" y="3902075"/>
            <a:ext cx="1638300" cy="762000"/>
          </a:xfrm>
          <a:prstGeom prst="rect">
            <a:avLst/>
          </a:prstGeom>
          <a:noFill/>
          <a:ln w="9525">
            <a:noFill/>
            <a:miter lim="800000"/>
            <a:headEnd/>
            <a:tailEnd/>
          </a:ln>
        </p:spPr>
      </p:pic>
      <p:pic>
        <p:nvPicPr>
          <p:cNvPr id="84998" name="Picture 5"/>
          <p:cNvPicPr>
            <a:picLocks noChangeAspect="1" noChangeArrowheads="1"/>
          </p:cNvPicPr>
          <p:nvPr/>
        </p:nvPicPr>
        <p:blipFill>
          <a:blip r:embed="rId4"/>
          <a:srcRect/>
          <a:stretch>
            <a:fillRect/>
          </a:stretch>
        </p:blipFill>
        <p:spPr bwMode="auto">
          <a:xfrm>
            <a:off x="571500" y="4664075"/>
            <a:ext cx="8001000" cy="381000"/>
          </a:xfrm>
          <a:prstGeom prst="rect">
            <a:avLst/>
          </a:prstGeom>
          <a:noFill/>
          <a:ln w="9525">
            <a:noFill/>
            <a:miter lim="800000"/>
            <a:headEnd/>
            <a:tailEnd/>
          </a:ln>
        </p:spPr>
      </p:pic>
      <p:pic>
        <p:nvPicPr>
          <p:cNvPr id="84999" name="Picture 6"/>
          <p:cNvPicPr>
            <a:picLocks noChangeAspect="1" noChangeArrowheads="1"/>
          </p:cNvPicPr>
          <p:nvPr/>
        </p:nvPicPr>
        <p:blipFill>
          <a:blip r:embed="rId5"/>
          <a:srcRect/>
          <a:stretch>
            <a:fillRect/>
          </a:stretch>
        </p:blipFill>
        <p:spPr bwMode="auto">
          <a:xfrm>
            <a:off x="4486275" y="5092700"/>
            <a:ext cx="4086225" cy="7524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4294967295"/>
          </p:nvPr>
        </p:nvSpPr>
        <p:spPr>
          <a:xfrm>
            <a:off x="8382000" y="6400800"/>
            <a:ext cx="533400" cy="152400"/>
          </a:xfrm>
          <a:prstGeom prst="rect">
            <a:avLst/>
          </a:prstGeom>
          <a:noFill/>
        </p:spPr>
        <p:txBody>
          <a:bodyPr/>
          <a:lstStyle/>
          <a:p>
            <a:fld id="{9FF9765F-F8F6-EB4C-B28E-A7521F79D1BD}" type="slidenum">
              <a:rPr lang="en-US"/>
              <a:pPr/>
              <a:t>55</a:t>
            </a:fld>
            <a:endParaRPr lang="en-US"/>
          </a:p>
        </p:txBody>
      </p:sp>
      <p:sp>
        <p:nvSpPr>
          <p:cNvPr id="87043" name="Rectangle 2"/>
          <p:cNvSpPr>
            <a:spLocks noGrp="1" noChangeArrowheads="1"/>
          </p:cNvSpPr>
          <p:nvPr>
            <p:ph type="title"/>
          </p:nvPr>
        </p:nvSpPr>
        <p:spPr/>
        <p:txBody>
          <a:bodyPr/>
          <a:lstStyle/>
          <a:p>
            <a:r>
              <a:rPr lang="en-US"/>
              <a:t>Nessus</a:t>
            </a:r>
          </a:p>
        </p:txBody>
      </p:sp>
      <p:sp>
        <p:nvSpPr>
          <p:cNvPr id="87044" name="Rectangle 3"/>
          <p:cNvSpPr>
            <a:spLocks noGrp="1" noChangeArrowheads="1"/>
          </p:cNvSpPr>
          <p:nvPr>
            <p:ph type="body" idx="1"/>
          </p:nvPr>
        </p:nvSpPr>
        <p:spPr/>
        <p:txBody>
          <a:bodyPr/>
          <a:lstStyle/>
          <a:p>
            <a:pPr>
              <a:lnSpc>
                <a:spcPct val="90000"/>
              </a:lnSpc>
            </a:pPr>
            <a:r>
              <a:rPr lang="en-US" dirty="0"/>
              <a:t>Nessus is a fast and modular vulnerability scanner </a:t>
            </a:r>
          </a:p>
          <a:p>
            <a:pPr lvl="1"/>
            <a:r>
              <a:rPr lang="en-US" dirty="0"/>
              <a:t>Widely used and accepted by the security community</a:t>
            </a:r>
          </a:p>
          <a:p>
            <a:pPr>
              <a:lnSpc>
                <a:spcPct val="90000"/>
              </a:lnSpc>
            </a:pPr>
            <a:r>
              <a:rPr lang="en-US" dirty="0"/>
              <a:t>Runs as a client/server </a:t>
            </a:r>
            <a:r>
              <a:rPr lang="en-US" dirty="0" smtClean="0"/>
              <a:t>or browser/web server installation</a:t>
            </a:r>
            <a:endParaRPr lang="en-US" dirty="0"/>
          </a:p>
          <a:p>
            <a:pPr lvl="1">
              <a:lnSpc>
                <a:spcPct val="90000"/>
              </a:lnSpc>
            </a:pPr>
            <a:r>
              <a:rPr lang="en-US" dirty="0"/>
              <a:t>Your Nessus ‘client’ connects to a ‘server’, gets policy, plugins</a:t>
            </a:r>
          </a:p>
          <a:p>
            <a:r>
              <a:rPr lang="en-US" dirty="0"/>
              <a:t>Highly configurable and intelligent</a:t>
            </a:r>
          </a:p>
          <a:p>
            <a:pPr lvl="1">
              <a:lnSpc>
                <a:spcPct val="90000"/>
              </a:lnSpc>
            </a:pPr>
            <a:r>
              <a:rPr lang="en-US" dirty="0"/>
              <a:t>Thousands of attack/vulnerability plugins available</a:t>
            </a:r>
          </a:p>
          <a:p>
            <a:pPr lvl="1">
              <a:lnSpc>
                <a:spcPct val="90000"/>
              </a:lnSpc>
            </a:pPr>
            <a:r>
              <a:rPr lang="en-US" dirty="0"/>
              <a:t>Users can even write their own plugins with NASL scripting</a:t>
            </a:r>
          </a:p>
          <a:p>
            <a:r>
              <a:rPr lang="en-US" dirty="0"/>
              <a:t>Runs on Linux, BSD, </a:t>
            </a:r>
            <a:r>
              <a:rPr lang="en-US" dirty="0" smtClean="0"/>
              <a:t>and even Windows</a:t>
            </a:r>
            <a:endParaRPr lang="en-US" dirty="0"/>
          </a:p>
          <a:p>
            <a:r>
              <a:rPr lang="en-US" dirty="0"/>
              <a:t>Now does local host scanning</a:t>
            </a:r>
          </a:p>
          <a:p>
            <a:r>
              <a:rPr lang="en-US" dirty="0"/>
              <a:t>Website:  http://</a:t>
            </a:r>
            <a:r>
              <a:rPr lang="en-US" dirty="0" err="1"/>
              <a:t>www.nessus.org</a:t>
            </a:r>
            <a:endParaRPr lang="en-US" dirty="0"/>
          </a:p>
          <a:p>
            <a:r>
              <a:rPr lang="en-US" dirty="0"/>
              <a:t>Cost: FREE (kind of, </a:t>
            </a:r>
            <a:r>
              <a:rPr lang="en-US" dirty="0">
                <a:solidFill>
                  <a:srgbClr val="FF0000"/>
                </a:solidFill>
              </a:rPr>
              <a:t>be careful here</a:t>
            </a:r>
            <a:r>
              <a:rPr lang="en-US" dirty="0"/>
              <a:t>)</a:t>
            </a:r>
          </a:p>
          <a:p>
            <a:pPr lvl="1"/>
            <a:r>
              <a:rPr lang="en-US" dirty="0"/>
              <a:t>2.0 is still open source</a:t>
            </a:r>
          </a:p>
          <a:p>
            <a:pPr lvl="1"/>
            <a:r>
              <a:rPr lang="en-US" dirty="0"/>
              <a:t>3.0 and beyond are closed-</a:t>
            </a:r>
            <a:r>
              <a:rPr lang="en-US" dirty="0" smtClean="0"/>
              <a:t>source</a:t>
            </a:r>
            <a:endParaRPr lang="en-US" dirty="0"/>
          </a:p>
        </p:txBody>
      </p:sp>
      <p:pic>
        <p:nvPicPr>
          <p:cNvPr id="87045" name="Picture 4"/>
          <p:cNvPicPr>
            <a:picLocks noChangeAspect="1" noChangeArrowheads="1"/>
          </p:cNvPicPr>
          <p:nvPr/>
        </p:nvPicPr>
        <p:blipFill>
          <a:blip r:embed="rId3"/>
          <a:srcRect/>
          <a:stretch>
            <a:fillRect/>
          </a:stretch>
        </p:blipFill>
        <p:spPr bwMode="auto">
          <a:xfrm>
            <a:off x="6108701" y="4008243"/>
            <a:ext cx="2120900" cy="2046482"/>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Slide Number Placeholder 4"/>
          <p:cNvSpPr>
            <a:spLocks noGrp="1"/>
          </p:cNvSpPr>
          <p:nvPr>
            <p:ph type="sldNum" sz="quarter" idx="10"/>
          </p:nvPr>
        </p:nvSpPr>
        <p:spPr>
          <a:noFill/>
        </p:spPr>
        <p:txBody>
          <a:bodyPr/>
          <a:lstStyle/>
          <a:p>
            <a:fld id="{2B72ED7F-374B-5148-9133-B58740486C53}" type="slidenum">
              <a:rPr lang="en-US"/>
              <a:pPr/>
              <a:t>56</a:t>
            </a:fld>
            <a:endParaRPr lang="en-US"/>
          </a:p>
        </p:txBody>
      </p:sp>
      <p:sp>
        <p:nvSpPr>
          <p:cNvPr id="89092" name="Rectangle 2"/>
          <p:cNvSpPr>
            <a:spLocks noChangeArrowheads="1"/>
          </p:cNvSpPr>
          <p:nvPr/>
        </p:nvSpPr>
        <p:spPr bwMode="auto">
          <a:xfrm>
            <a:off x="687388" y="6292850"/>
            <a:ext cx="19018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89093" name="Rectangle 3"/>
          <p:cNvSpPr>
            <a:spLocks noChangeArrowheads="1"/>
          </p:cNvSpPr>
          <p:nvPr/>
        </p:nvSpPr>
        <p:spPr bwMode="auto">
          <a:xfrm>
            <a:off x="3144838" y="6292850"/>
            <a:ext cx="28543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89094" name="Rectangle 4"/>
          <p:cNvSpPr>
            <a:spLocks noGrp="1" noChangeArrowheads="1"/>
          </p:cNvSpPr>
          <p:nvPr>
            <p:ph type="title"/>
          </p:nvPr>
        </p:nvSpPr>
        <p:spPr>
          <a:noFill/>
        </p:spPr>
        <p:txBody>
          <a:bodyPr lIns="42862" tIns="17462" rIns="42862" bIns="17462" anchor="b"/>
          <a:lstStyle/>
          <a:p>
            <a:r>
              <a:rPr lang="en-US"/>
              <a:t>Nessus Architecture</a:t>
            </a:r>
          </a:p>
        </p:txBody>
      </p:sp>
      <p:sp>
        <p:nvSpPr>
          <p:cNvPr id="89095" name="Rectangle 5"/>
          <p:cNvSpPr>
            <a:spLocks noGrp="1" noChangeArrowheads="1"/>
          </p:cNvSpPr>
          <p:nvPr>
            <p:ph type="body" sz="half" idx="1"/>
          </p:nvPr>
        </p:nvSpPr>
        <p:spPr>
          <a:noFill/>
        </p:spPr>
        <p:txBody>
          <a:bodyPr lIns="82550" tIns="41275" rIns="82550" bIns="41275"/>
          <a:lstStyle/>
          <a:p>
            <a:pPr marL="457200" indent="-228600" defTabSz="814388">
              <a:lnSpc>
                <a:spcPct val="90000"/>
              </a:lnSpc>
              <a:tabLst>
                <a:tab pos="3255963" algn="l"/>
                <a:tab pos="4068763" algn="l"/>
                <a:tab pos="4883150" algn="l"/>
                <a:tab pos="5695950" algn="l"/>
                <a:tab pos="6510338" algn="l"/>
              </a:tabLst>
            </a:pPr>
            <a:r>
              <a:rPr lang="en-US" sz="1800">
                <a:ea typeface="Times New Roman" charset="0"/>
                <a:cs typeface="Times New Roman" charset="0"/>
              </a:rPr>
              <a:t>nessusd (server) controls the attacks</a:t>
            </a:r>
          </a:p>
          <a:p>
            <a:pPr marL="457200" indent="-228600" defTabSz="814388">
              <a:lnSpc>
                <a:spcPct val="90000"/>
              </a:lnSpc>
              <a:tabLst>
                <a:tab pos="3255963" algn="l"/>
                <a:tab pos="4068763" algn="l"/>
                <a:tab pos="4883150" algn="l"/>
                <a:tab pos="5695950" algn="l"/>
                <a:tab pos="6510338" algn="l"/>
              </a:tabLst>
            </a:pPr>
            <a:r>
              <a:rPr lang="en-US" sz="1800">
                <a:ea typeface="Times New Roman" charset="0"/>
                <a:cs typeface="Times New Roman" charset="0"/>
              </a:rPr>
              <a:t>nessus (client) front end to configure the server</a:t>
            </a:r>
          </a:p>
          <a:p>
            <a:pPr marL="457200" indent="-228600" defTabSz="814388">
              <a:lnSpc>
                <a:spcPct val="90000"/>
              </a:lnSpc>
              <a:tabLst>
                <a:tab pos="3255963" algn="l"/>
                <a:tab pos="4068763" algn="l"/>
                <a:tab pos="4883150" algn="l"/>
                <a:tab pos="5695950" algn="l"/>
                <a:tab pos="6510338" algn="l"/>
              </a:tabLst>
            </a:pPr>
            <a:r>
              <a:rPr lang="en-US" sz="1800">
                <a:ea typeface="Times New Roman" charset="0"/>
                <a:cs typeface="Times New Roman" charset="0"/>
              </a:rPr>
              <a:t>Multi user with ACLs for each user</a:t>
            </a:r>
          </a:p>
          <a:p>
            <a:pPr marL="457200" indent="-228600" defTabSz="814388">
              <a:lnSpc>
                <a:spcPct val="90000"/>
              </a:lnSpc>
              <a:tabLst>
                <a:tab pos="3255963" algn="l"/>
                <a:tab pos="4068763" algn="l"/>
                <a:tab pos="4883150" algn="l"/>
                <a:tab pos="5695950" algn="l"/>
                <a:tab pos="6510338" algn="l"/>
              </a:tabLst>
            </a:pPr>
            <a:r>
              <a:rPr lang="en-US" sz="1800">
                <a:ea typeface="Times New Roman" charset="0"/>
                <a:cs typeface="Times New Roman" charset="0"/>
              </a:rPr>
              <a:t>Secure communications between server and client</a:t>
            </a:r>
          </a:p>
        </p:txBody>
      </p:sp>
      <p:graphicFrame>
        <p:nvGraphicFramePr>
          <p:cNvPr id="89090" name="Object 6"/>
          <p:cNvGraphicFramePr>
            <a:graphicFrameLocks noGrp="1" noChangeAspect="1"/>
          </p:cNvGraphicFramePr>
          <p:nvPr>
            <p:ph sz="half" idx="2"/>
          </p:nvPr>
        </p:nvGraphicFramePr>
        <p:xfrm>
          <a:off x="2114550" y="3352800"/>
          <a:ext cx="4789488" cy="2735263"/>
        </p:xfrm>
        <a:graphic>
          <a:graphicData uri="http://schemas.openxmlformats.org/presentationml/2006/ole">
            <mc:AlternateContent xmlns:mc="http://schemas.openxmlformats.org/markup-compatibility/2006">
              <mc:Choice xmlns:v="urn:schemas-microsoft-com:vml" Requires="v">
                <p:oleObj spid="_x0000_s105490" name="Photo Editor Photo" r:id="rId4" imgW="1886213" imgH="971686" progId="">
                  <p:embed/>
                </p:oleObj>
              </mc:Choice>
              <mc:Fallback>
                <p:oleObj name="Photo Editor Photo" r:id="rId4" imgW="1886213" imgH="971686"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550" y="3352800"/>
                        <a:ext cx="4789488" cy="2735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4294967295"/>
          </p:nvPr>
        </p:nvSpPr>
        <p:spPr>
          <a:xfrm>
            <a:off x="8382000" y="6400800"/>
            <a:ext cx="533400" cy="152400"/>
          </a:xfrm>
          <a:prstGeom prst="rect">
            <a:avLst/>
          </a:prstGeom>
          <a:noFill/>
        </p:spPr>
        <p:txBody>
          <a:bodyPr/>
          <a:lstStyle/>
          <a:p>
            <a:fld id="{347884B7-21D2-4541-8C8E-69B42EBBE46F}" type="slidenum">
              <a:rPr lang="en-US"/>
              <a:pPr/>
              <a:t>57</a:t>
            </a:fld>
            <a:endParaRPr lang="en-US"/>
          </a:p>
        </p:txBody>
      </p:sp>
      <p:sp>
        <p:nvSpPr>
          <p:cNvPr id="91139" name="Rectangle 2"/>
          <p:cNvSpPr>
            <a:spLocks noGrp="1" noChangeArrowheads="1"/>
          </p:cNvSpPr>
          <p:nvPr>
            <p:ph type="title"/>
          </p:nvPr>
        </p:nvSpPr>
        <p:spPr/>
        <p:txBody>
          <a:bodyPr/>
          <a:lstStyle/>
          <a:p>
            <a:r>
              <a:rPr lang="en-US"/>
              <a:t>Starting Nessus in BackTrack (or similar)</a:t>
            </a:r>
          </a:p>
        </p:txBody>
      </p:sp>
      <p:pic>
        <p:nvPicPr>
          <p:cNvPr id="91140" name="Picture 3" descr="load_nessus"/>
          <p:cNvPicPr>
            <a:picLocks noGrp="1" noChangeAspect="1" noChangeArrowheads="1"/>
          </p:cNvPicPr>
          <p:nvPr>
            <p:ph idx="1"/>
          </p:nvPr>
        </p:nvPicPr>
        <p:blipFill>
          <a:blip r:embed="rId2"/>
          <a:srcRect/>
          <a:stretch>
            <a:fillRect/>
          </a:stretch>
        </p:blipFill>
        <p:spPr>
          <a:xfrm>
            <a:off x="1301750" y="1295400"/>
            <a:ext cx="6411913" cy="4808538"/>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4294967295"/>
          </p:nvPr>
        </p:nvSpPr>
        <p:spPr>
          <a:xfrm>
            <a:off x="8382000" y="6400800"/>
            <a:ext cx="533400" cy="152400"/>
          </a:xfrm>
          <a:prstGeom prst="rect">
            <a:avLst/>
          </a:prstGeom>
          <a:noFill/>
        </p:spPr>
        <p:txBody>
          <a:bodyPr/>
          <a:lstStyle/>
          <a:p>
            <a:fld id="{77BE6F69-BA37-2C4F-B3E1-09D8DEB978A2}" type="slidenum">
              <a:rPr lang="en-US"/>
              <a:pPr/>
              <a:t>58</a:t>
            </a:fld>
            <a:endParaRPr lang="en-US"/>
          </a:p>
        </p:txBody>
      </p:sp>
      <p:sp>
        <p:nvSpPr>
          <p:cNvPr id="92163" name="Rectangle 2"/>
          <p:cNvSpPr>
            <a:spLocks noGrp="1" noChangeArrowheads="1"/>
          </p:cNvSpPr>
          <p:nvPr>
            <p:ph type="title"/>
          </p:nvPr>
        </p:nvSpPr>
        <p:spPr/>
        <p:txBody>
          <a:bodyPr/>
          <a:lstStyle/>
          <a:p>
            <a:r>
              <a:rPr lang="en-US"/>
              <a:t>Starting Nessus…</a:t>
            </a:r>
          </a:p>
        </p:txBody>
      </p:sp>
      <p:pic>
        <p:nvPicPr>
          <p:cNvPr id="92164" name="Picture 3" descr="load_nessus1"/>
          <p:cNvPicPr>
            <a:picLocks noGrp="1" noChangeAspect="1" noChangeArrowheads="1"/>
          </p:cNvPicPr>
          <p:nvPr>
            <p:ph sz="half" idx="1"/>
          </p:nvPr>
        </p:nvPicPr>
        <p:blipFill>
          <a:blip r:embed="rId2"/>
          <a:srcRect/>
          <a:stretch>
            <a:fillRect/>
          </a:stretch>
        </p:blipFill>
        <p:spPr>
          <a:xfrm>
            <a:off x="660400" y="3052763"/>
            <a:ext cx="3771900" cy="1293812"/>
          </a:xfrm>
          <a:noFill/>
        </p:spPr>
      </p:pic>
      <p:pic>
        <p:nvPicPr>
          <p:cNvPr id="92165" name="Picture 4" descr="load_nessus2"/>
          <p:cNvPicPr>
            <a:picLocks noGrp="1" noChangeAspect="1" noChangeArrowheads="1"/>
          </p:cNvPicPr>
          <p:nvPr>
            <p:ph sz="half" idx="2"/>
          </p:nvPr>
        </p:nvPicPr>
        <p:blipFill>
          <a:blip r:embed="rId3"/>
          <a:srcRect/>
          <a:stretch>
            <a:fillRect/>
          </a:stretch>
        </p:blipFill>
        <p:spPr>
          <a:xfrm>
            <a:off x="4584700" y="2847975"/>
            <a:ext cx="3771900" cy="1701800"/>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4294967295"/>
          </p:nvPr>
        </p:nvSpPr>
        <p:spPr>
          <a:xfrm>
            <a:off x="8382000" y="6400800"/>
            <a:ext cx="533400" cy="152400"/>
          </a:xfrm>
          <a:prstGeom prst="rect">
            <a:avLst/>
          </a:prstGeom>
          <a:noFill/>
        </p:spPr>
        <p:txBody>
          <a:bodyPr/>
          <a:lstStyle/>
          <a:p>
            <a:fld id="{2C434589-8775-7444-894E-5D6600BCA6DA}" type="slidenum">
              <a:rPr lang="en-US"/>
              <a:pPr/>
              <a:t>59</a:t>
            </a:fld>
            <a:endParaRPr lang="en-US"/>
          </a:p>
        </p:txBody>
      </p:sp>
      <p:sp>
        <p:nvSpPr>
          <p:cNvPr id="93187" name="Rectangle 2"/>
          <p:cNvSpPr>
            <a:spLocks noGrp="1" noChangeArrowheads="1"/>
          </p:cNvSpPr>
          <p:nvPr>
            <p:ph type="title"/>
          </p:nvPr>
        </p:nvSpPr>
        <p:spPr/>
        <p:txBody>
          <a:bodyPr/>
          <a:lstStyle/>
          <a:p>
            <a:r>
              <a:rPr lang="en-US"/>
              <a:t>Logging Into Nessus</a:t>
            </a:r>
          </a:p>
        </p:txBody>
      </p:sp>
      <p:pic>
        <p:nvPicPr>
          <p:cNvPr id="93188" name="Picture 3" descr="load_nessus3"/>
          <p:cNvPicPr>
            <a:picLocks noGrp="1" noChangeAspect="1" noChangeArrowheads="1"/>
          </p:cNvPicPr>
          <p:nvPr>
            <p:ph idx="1"/>
          </p:nvPr>
        </p:nvPicPr>
        <p:blipFill>
          <a:blip r:embed="rId3"/>
          <a:srcRect/>
          <a:stretch>
            <a:fillRect/>
          </a:stretch>
        </p:blipFill>
        <p:spPr>
          <a:xfrm>
            <a:off x="2667000" y="990600"/>
            <a:ext cx="4059238" cy="5443538"/>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4294967295"/>
          </p:nvPr>
        </p:nvSpPr>
        <p:spPr>
          <a:xfrm>
            <a:off x="8382000" y="6400800"/>
            <a:ext cx="533400" cy="152400"/>
          </a:xfrm>
          <a:prstGeom prst="rect">
            <a:avLst/>
          </a:prstGeom>
          <a:noFill/>
        </p:spPr>
        <p:txBody>
          <a:bodyPr/>
          <a:lstStyle/>
          <a:p>
            <a:fld id="{C7953685-5C47-B249-BCBD-44E490B541CE}" type="slidenum">
              <a:rPr lang="en-US"/>
              <a:pPr/>
              <a:t>6</a:t>
            </a:fld>
            <a:endParaRPr lang="en-US"/>
          </a:p>
        </p:txBody>
      </p:sp>
      <p:sp>
        <p:nvSpPr>
          <p:cNvPr id="22531" name="Rectangle 2"/>
          <p:cNvSpPr>
            <a:spLocks noGrp="1" noChangeArrowheads="1"/>
          </p:cNvSpPr>
          <p:nvPr>
            <p:ph type="title"/>
          </p:nvPr>
        </p:nvSpPr>
        <p:spPr/>
        <p:txBody>
          <a:bodyPr/>
          <a:lstStyle/>
          <a:p>
            <a:r>
              <a:rPr lang="en-US"/>
              <a:t>Initiating Lab Setup</a:t>
            </a:r>
          </a:p>
        </p:txBody>
      </p:sp>
      <p:sp>
        <p:nvSpPr>
          <p:cNvPr id="22532" name="Rectangle 3"/>
          <p:cNvSpPr>
            <a:spLocks noGrp="1" noChangeArrowheads="1"/>
          </p:cNvSpPr>
          <p:nvPr>
            <p:ph type="body" idx="1"/>
          </p:nvPr>
        </p:nvSpPr>
        <p:spPr/>
        <p:txBody>
          <a:bodyPr/>
          <a:lstStyle/>
          <a:p>
            <a:r>
              <a:rPr lang="en-US" dirty="0"/>
              <a:t>  Your lab workstation is running VMware on Windows</a:t>
            </a:r>
          </a:p>
          <a:p>
            <a:r>
              <a:rPr lang="en-US" dirty="0"/>
              <a:t>  This is so you can run </a:t>
            </a:r>
            <a:r>
              <a:rPr lang="en-US" dirty="0" smtClean="0"/>
              <a:t>and </a:t>
            </a:r>
            <a:r>
              <a:rPr lang="en-US" dirty="0"/>
              <a:t>use multiple different “machines” </a:t>
            </a:r>
          </a:p>
          <a:p>
            <a:r>
              <a:rPr lang="en-US" dirty="0"/>
              <a:t>  One of your lab workstation VM images is </a:t>
            </a:r>
            <a:r>
              <a:rPr lang="en-US" dirty="0" err="1"/>
              <a:t>BackTrack</a:t>
            </a:r>
            <a:r>
              <a:rPr lang="en-US" dirty="0"/>
              <a:t> Linux</a:t>
            </a:r>
          </a:p>
          <a:p>
            <a:r>
              <a:rPr lang="en-US" dirty="0"/>
              <a:t>  One of your lab workstation VM images is Windows XP</a:t>
            </a:r>
          </a:p>
          <a:p>
            <a:r>
              <a:rPr lang="en-US" dirty="0"/>
              <a:t>  One of your lab workstation VM images is Solaris (UNIX</a:t>
            </a:r>
            <a:r>
              <a:rPr lang="en-US" dirty="0" smtClean="0"/>
              <a:t>)</a:t>
            </a:r>
            <a:endParaRPr lang="en-US" dirty="0"/>
          </a:p>
          <a:p>
            <a:r>
              <a:rPr lang="en-US" dirty="0"/>
              <a:t>  Crank up your lab workstation, start the </a:t>
            </a:r>
            <a:r>
              <a:rPr lang="en-US" dirty="0" err="1"/>
              <a:t>BackTrack</a:t>
            </a:r>
            <a:r>
              <a:rPr lang="en-US" dirty="0"/>
              <a:t> image</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4294967295"/>
          </p:nvPr>
        </p:nvSpPr>
        <p:spPr>
          <a:xfrm>
            <a:off x="8382000" y="6400800"/>
            <a:ext cx="533400" cy="152400"/>
          </a:xfrm>
          <a:prstGeom prst="rect">
            <a:avLst/>
          </a:prstGeom>
          <a:noFill/>
        </p:spPr>
        <p:txBody>
          <a:bodyPr/>
          <a:lstStyle/>
          <a:p>
            <a:fld id="{FCB2961D-4815-1D4B-B21E-FC4262559517}" type="slidenum">
              <a:rPr lang="en-US"/>
              <a:pPr/>
              <a:t>60</a:t>
            </a:fld>
            <a:endParaRPr lang="en-US"/>
          </a:p>
        </p:txBody>
      </p:sp>
      <p:sp>
        <p:nvSpPr>
          <p:cNvPr id="95235" name="Rectangle 2"/>
          <p:cNvSpPr>
            <a:spLocks noGrp="1" noChangeArrowheads="1"/>
          </p:cNvSpPr>
          <p:nvPr>
            <p:ph type="title"/>
          </p:nvPr>
        </p:nvSpPr>
        <p:spPr/>
        <p:txBody>
          <a:bodyPr/>
          <a:lstStyle/>
          <a:p>
            <a:r>
              <a:rPr lang="en-US"/>
              <a:t>More Logging In…</a:t>
            </a:r>
          </a:p>
        </p:txBody>
      </p:sp>
      <p:pic>
        <p:nvPicPr>
          <p:cNvPr id="95236" name="Picture 3" descr="load_nessus4"/>
          <p:cNvPicPr>
            <a:picLocks noGrp="1" noChangeAspect="1" noChangeArrowheads="1"/>
          </p:cNvPicPr>
          <p:nvPr>
            <p:ph sz="half" idx="1"/>
          </p:nvPr>
        </p:nvPicPr>
        <p:blipFill>
          <a:blip r:embed="rId2"/>
          <a:srcRect/>
          <a:stretch>
            <a:fillRect/>
          </a:stretch>
        </p:blipFill>
        <p:spPr>
          <a:xfrm>
            <a:off x="304800" y="2514600"/>
            <a:ext cx="3967163" cy="2438400"/>
          </a:xfrm>
          <a:noFill/>
        </p:spPr>
      </p:pic>
      <p:pic>
        <p:nvPicPr>
          <p:cNvPr id="95237" name="Picture 4" descr="load_nessus5"/>
          <p:cNvPicPr>
            <a:picLocks noGrp="1" noChangeAspect="1" noChangeArrowheads="1"/>
          </p:cNvPicPr>
          <p:nvPr>
            <p:ph sz="half" idx="2"/>
          </p:nvPr>
        </p:nvPicPr>
        <p:blipFill>
          <a:blip r:embed="rId3"/>
          <a:srcRect/>
          <a:stretch>
            <a:fillRect/>
          </a:stretch>
        </p:blipFill>
        <p:spPr>
          <a:xfrm>
            <a:off x="4419600" y="2209800"/>
            <a:ext cx="4324350" cy="3408363"/>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4294967295"/>
          </p:nvPr>
        </p:nvSpPr>
        <p:spPr>
          <a:xfrm>
            <a:off x="8382000" y="6400800"/>
            <a:ext cx="533400" cy="152400"/>
          </a:xfrm>
          <a:prstGeom prst="rect">
            <a:avLst/>
          </a:prstGeom>
          <a:noFill/>
        </p:spPr>
        <p:txBody>
          <a:bodyPr/>
          <a:lstStyle/>
          <a:p>
            <a:fld id="{6812918E-7463-DA41-B218-99C7181502DE}" type="slidenum">
              <a:rPr lang="en-US"/>
              <a:pPr/>
              <a:t>61</a:t>
            </a:fld>
            <a:endParaRPr lang="en-US"/>
          </a:p>
        </p:txBody>
      </p:sp>
      <p:sp>
        <p:nvSpPr>
          <p:cNvPr id="96259" name="Rectangle 2"/>
          <p:cNvSpPr>
            <a:spLocks noChangeArrowheads="1"/>
          </p:cNvSpPr>
          <p:nvPr/>
        </p:nvSpPr>
        <p:spPr bwMode="auto">
          <a:xfrm>
            <a:off x="687388" y="6292850"/>
            <a:ext cx="19018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96260" name="Rectangle 3"/>
          <p:cNvSpPr>
            <a:spLocks noChangeArrowheads="1"/>
          </p:cNvSpPr>
          <p:nvPr/>
        </p:nvSpPr>
        <p:spPr bwMode="auto">
          <a:xfrm>
            <a:off x="3144838" y="6292850"/>
            <a:ext cx="28543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96261" name="Rectangle 4"/>
          <p:cNvSpPr>
            <a:spLocks noGrp="1" noChangeArrowheads="1"/>
          </p:cNvSpPr>
          <p:nvPr>
            <p:ph type="title"/>
          </p:nvPr>
        </p:nvSpPr>
        <p:spPr/>
        <p:txBody>
          <a:bodyPr/>
          <a:lstStyle/>
          <a:p>
            <a:r>
              <a:rPr lang="en-US"/>
              <a:t>Nessus Plugin Intelligence</a:t>
            </a:r>
          </a:p>
        </p:txBody>
      </p:sp>
      <p:sp>
        <p:nvSpPr>
          <p:cNvPr id="96262" name="Rectangle 5"/>
          <p:cNvSpPr>
            <a:spLocks noGrp="1" noChangeArrowheads="1"/>
          </p:cNvSpPr>
          <p:nvPr>
            <p:ph type="body" idx="1"/>
          </p:nvPr>
        </p:nvSpPr>
        <p:spPr/>
        <p:txBody>
          <a:bodyPr/>
          <a:lstStyle/>
          <a:p>
            <a:pPr>
              <a:lnSpc>
                <a:spcPct val="90000"/>
              </a:lnSpc>
            </a:pPr>
            <a:r>
              <a:rPr lang="en-US"/>
              <a:t>All plug-ins have the ability to share their information</a:t>
            </a:r>
          </a:p>
          <a:p>
            <a:pPr>
              <a:lnSpc>
                <a:spcPct val="90000"/>
              </a:lnSpc>
            </a:pPr>
            <a:endParaRPr lang="en-US"/>
          </a:p>
          <a:p>
            <a:pPr lvl="1">
              <a:lnSpc>
                <a:spcPct val="90000"/>
              </a:lnSpc>
            </a:pPr>
            <a:r>
              <a:rPr lang="en-US"/>
              <a:t>(they work together, not just run the same checks repeatedly)</a:t>
            </a:r>
          </a:p>
          <a:p>
            <a:pPr lvl="1">
              <a:lnSpc>
                <a:spcPct val="90000"/>
              </a:lnSpc>
            </a:pPr>
            <a:endParaRPr lang="en-US"/>
          </a:p>
          <a:p>
            <a:pPr>
              <a:lnSpc>
                <a:spcPct val="90000"/>
              </a:lnSpc>
            </a:pPr>
            <a:r>
              <a:rPr lang="en-US"/>
              <a:t>Example</a:t>
            </a:r>
          </a:p>
          <a:p>
            <a:pPr lvl="1">
              <a:lnSpc>
                <a:spcPct val="90000"/>
              </a:lnSpc>
            </a:pPr>
            <a:r>
              <a:rPr lang="en-US"/>
              <a:t>A first plug-in determines port UDP/137 and TCP/139</a:t>
            </a:r>
          </a:p>
          <a:p>
            <a:pPr lvl="1">
              <a:lnSpc>
                <a:spcPct val="90000"/>
              </a:lnSpc>
            </a:pPr>
            <a:r>
              <a:rPr lang="en-US"/>
              <a:t>A second plug-in retrieves the remote host netbios name</a:t>
            </a:r>
          </a:p>
          <a:p>
            <a:pPr lvl="1">
              <a:lnSpc>
                <a:spcPct val="90000"/>
              </a:lnSpc>
            </a:pPr>
            <a:r>
              <a:rPr lang="en-US"/>
              <a:t>A third attempts to login with the null session</a:t>
            </a:r>
          </a:p>
          <a:p>
            <a:pPr lvl="1">
              <a:lnSpc>
                <a:spcPct val="90000"/>
              </a:lnSpc>
            </a:pPr>
            <a:r>
              <a:rPr lang="en-US"/>
              <a:t>A fourth retrieves the remote host SID</a:t>
            </a:r>
          </a:p>
          <a:p>
            <a:pPr lvl="1">
              <a:lnSpc>
                <a:spcPct val="90000"/>
              </a:lnSpc>
            </a:pPr>
            <a:r>
              <a:rPr lang="en-US"/>
              <a:t>A fifth enumerates the users/shares on the host</a:t>
            </a:r>
          </a:p>
          <a:p>
            <a:pPr lvl="1">
              <a:lnSpc>
                <a:spcPct val="90000"/>
              </a:lnSpc>
            </a:pPr>
            <a:endParaRPr lang="en-US"/>
          </a:p>
          <a:p>
            <a:pPr>
              <a:lnSpc>
                <a:spcPct val="90000"/>
              </a:lnSpc>
            </a:pPr>
            <a:r>
              <a:rPr lang="en-US"/>
              <a:t>This method provides for a more comprehensive audit</a:t>
            </a:r>
          </a:p>
          <a:p>
            <a:pPr>
              <a:lnSpc>
                <a:spcPct val="90000"/>
              </a:lnSpc>
            </a:pPr>
            <a:r>
              <a:rPr lang="en-US"/>
              <a:t>Don’t be too optimistic… Nessus scans are still pretty slow</a:t>
            </a:r>
          </a:p>
        </p:txBody>
      </p:sp>
    </p:spTree>
  </p:cSld>
  <p:clrMapOvr>
    <a:masterClrMapping/>
  </p:clrMapOvr>
  <p:transition xmlns:p14="http://schemas.microsoft.com/office/powerpoint/2010/mai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4294967295"/>
          </p:nvPr>
        </p:nvSpPr>
        <p:spPr>
          <a:xfrm>
            <a:off x="8382000" y="6400800"/>
            <a:ext cx="533400" cy="152400"/>
          </a:xfrm>
          <a:prstGeom prst="rect">
            <a:avLst/>
          </a:prstGeom>
          <a:noFill/>
        </p:spPr>
        <p:txBody>
          <a:bodyPr/>
          <a:lstStyle/>
          <a:p>
            <a:fld id="{B35EAA2C-2016-3F42-8C68-E400E7071F40}" type="slidenum">
              <a:rPr lang="en-US"/>
              <a:pPr/>
              <a:t>62</a:t>
            </a:fld>
            <a:endParaRPr lang="en-US"/>
          </a:p>
        </p:txBody>
      </p:sp>
      <p:sp>
        <p:nvSpPr>
          <p:cNvPr id="98307" name="Rectangle 2"/>
          <p:cNvSpPr>
            <a:spLocks noChangeArrowheads="1"/>
          </p:cNvSpPr>
          <p:nvPr/>
        </p:nvSpPr>
        <p:spPr bwMode="auto">
          <a:xfrm>
            <a:off x="687388" y="6292850"/>
            <a:ext cx="19018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98308" name="Rectangle 3"/>
          <p:cNvSpPr>
            <a:spLocks noChangeArrowheads="1"/>
          </p:cNvSpPr>
          <p:nvPr/>
        </p:nvSpPr>
        <p:spPr bwMode="auto">
          <a:xfrm>
            <a:off x="3144838" y="6292850"/>
            <a:ext cx="28543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98309" name="Rectangle 4"/>
          <p:cNvSpPr>
            <a:spLocks noGrp="1" noChangeArrowheads="1"/>
          </p:cNvSpPr>
          <p:nvPr>
            <p:ph type="title"/>
          </p:nvPr>
        </p:nvSpPr>
        <p:spPr/>
        <p:txBody>
          <a:bodyPr/>
          <a:lstStyle/>
          <a:p>
            <a:r>
              <a:rPr lang="en-US"/>
              <a:t>Nessus – Plugin Updates</a:t>
            </a:r>
          </a:p>
        </p:txBody>
      </p:sp>
      <p:sp>
        <p:nvSpPr>
          <p:cNvPr id="98310" name="Rectangle 5"/>
          <p:cNvSpPr>
            <a:spLocks noGrp="1" noChangeArrowheads="1"/>
          </p:cNvSpPr>
          <p:nvPr>
            <p:ph type="body" idx="1"/>
          </p:nvPr>
        </p:nvSpPr>
        <p:spPr/>
        <p:txBody>
          <a:bodyPr/>
          <a:lstStyle/>
          <a:p>
            <a:r>
              <a:rPr lang="en-US"/>
              <a:t>Nessus parent company (Tenable) releases these regularly</a:t>
            </a:r>
          </a:p>
          <a:p>
            <a:pPr lvl="1"/>
            <a:r>
              <a:rPr lang="en-US"/>
              <a:t>Some delay between “paying” customers and “free” users</a:t>
            </a:r>
          </a:p>
          <a:p>
            <a:pPr lvl="1"/>
            <a:r>
              <a:rPr lang="en-US"/>
              <a:t>Update by clicking “Update” or running “nessus-fetch”</a:t>
            </a:r>
          </a:p>
          <a:p>
            <a:pPr lvl="1"/>
            <a:r>
              <a:rPr lang="en-US"/>
              <a:t>YOU MUST GET INTO THE HABIT OF DOING THIS REGULARLY</a:t>
            </a:r>
          </a:p>
          <a:p>
            <a:pPr lvl="1"/>
            <a:endParaRPr lang="en-US"/>
          </a:p>
          <a:p>
            <a:r>
              <a:rPr lang="en-US"/>
              <a:t>False positives are preferred over false negatives</a:t>
            </a:r>
          </a:p>
          <a:p>
            <a:pPr lvl="1"/>
            <a:r>
              <a:rPr lang="en-US"/>
              <a:t>I’d rather alert on something that’s not there than miss stuff</a:t>
            </a:r>
          </a:p>
          <a:p>
            <a:pPr lvl="1"/>
            <a:r>
              <a:rPr lang="en-US"/>
              <a:t>The Nessus developers (who write plugins) feel this way too</a:t>
            </a:r>
          </a:p>
          <a:p>
            <a:pPr lvl="1"/>
            <a:endParaRPr lang="en-US"/>
          </a:p>
          <a:p>
            <a:r>
              <a:rPr lang="en-US"/>
              <a:t>Plugins are duly tested and reviewed before publishing</a:t>
            </a:r>
          </a:p>
          <a:p>
            <a:r>
              <a:rPr lang="en-US"/>
              <a:t>Published in CVS version-sourcing and on the web</a:t>
            </a:r>
          </a:p>
          <a:p>
            <a:r>
              <a:rPr lang="en-US"/>
              <a:t>Can be customized via NASL scripting language</a:t>
            </a:r>
          </a:p>
        </p:txBody>
      </p:sp>
    </p:spTree>
  </p:cSld>
  <p:clrMapOvr>
    <a:masterClrMapping/>
  </p:clrMapOvr>
  <p:transition xmlns:p14="http://schemas.microsoft.com/office/powerpoint/2010/mai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plugins"/>
          <p:cNvPicPr>
            <a:picLocks noChangeAspect="1" noChangeArrowheads="1"/>
          </p:cNvPicPr>
          <p:nvPr/>
        </p:nvPicPr>
        <p:blipFill>
          <a:blip r:embed="rId2"/>
          <a:srcRect/>
          <a:stretch>
            <a:fillRect/>
          </a:stretch>
        </p:blipFill>
        <p:spPr bwMode="auto">
          <a:xfrm>
            <a:off x="2043113" y="0"/>
            <a:ext cx="5057775" cy="6858000"/>
          </a:xfrm>
          <a:prstGeom prst="rect">
            <a:avLst/>
          </a:prstGeom>
          <a:noFill/>
          <a:ln w="9525">
            <a:noFill/>
            <a:miter lim="800000"/>
            <a:headEnd/>
            <a:tailEnd/>
          </a:ln>
        </p:spPr>
      </p:pic>
      <p:sp>
        <p:nvSpPr>
          <p:cNvPr id="100355" name="Oval 4"/>
          <p:cNvSpPr>
            <a:spLocks noChangeArrowheads="1"/>
          </p:cNvSpPr>
          <p:nvPr/>
        </p:nvSpPr>
        <p:spPr bwMode="auto">
          <a:xfrm>
            <a:off x="2997200" y="2698750"/>
            <a:ext cx="2151063" cy="654050"/>
          </a:xfrm>
          <a:prstGeom prst="ellipse">
            <a:avLst/>
          </a:prstGeom>
          <a:noFill/>
          <a:ln w="76200">
            <a:solidFill>
              <a:srgbClr val="000000"/>
            </a:solidFill>
            <a:round/>
            <a:headEnd/>
            <a:tailEnd/>
          </a:ln>
        </p:spPr>
        <p:txBody>
          <a:bodyPr wrap="none" anchor="ctr">
            <a:prstTxWarp prst="textNoShape">
              <a:avLst/>
            </a:prstTxWarp>
          </a:bodyPr>
          <a:lstStyle/>
          <a:p>
            <a:endParaRPr lang="en-US"/>
          </a:p>
        </p:txBody>
      </p:sp>
      <p:sp>
        <p:nvSpPr>
          <p:cNvPr id="100356" name="TextBox 4"/>
          <p:cNvSpPr txBox="1">
            <a:spLocks noChangeArrowheads="1"/>
          </p:cNvSpPr>
          <p:nvPr/>
        </p:nvSpPr>
        <p:spPr bwMode="auto">
          <a:xfrm>
            <a:off x="6553200" y="1181100"/>
            <a:ext cx="2400300" cy="2016125"/>
          </a:xfrm>
          <a:prstGeom prst="rect">
            <a:avLst/>
          </a:prstGeom>
          <a:solidFill>
            <a:schemeClr val="accent1"/>
          </a:solidFill>
          <a:ln w="9525">
            <a:solidFill>
              <a:srgbClr val="FF0000"/>
            </a:solidFill>
            <a:miter lim="800000"/>
            <a:headEnd/>
            <a:tailEnd/>
          </a:ln>
        </p:spPr>
        <p:txBody>
          <a:bodyPr>
            <a:prstTxWarp prst="textNoShape">
              <a:avLst/>
            </a:prstTxWarp>
            <a:spAutoFit/>
          </a:bodyPr>
          <a:lstStyle/>
          <a:p>
            <a:r>
              <a:rPr lang="en-US">
                <a:solidFill>
                  <a:srgbClr val="FF0000"/>
                </a:solidFill>
              </a:rPr>
              <a:t>DANGEROUS PLUGINS ARE SECURITY TESTS THAT CAN CRASH OR DAMAGE A TARGET SYSTEM</a:t>
            </a:r>
          </a:p>
        </p:txBody>
      </p:sp>
    </p:spTree>
  </p:cSld>
  <p:clrMapOvr>
    <a:masterClrMapping/>
  </p:clrMapOvr>
  <p:transition xmlns:p14="http://schemas.microsoft.com/office/powerpoint/2010/mai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plugins_prefs"/>
          <p:cNvPicPr>
            <a:picLocks noChangeAspect="1" noChangeArrowheads="1"/>
          </p:cNvPicPr>
          <p:nvPr/>
        </p:nvPicPr>
        <p:blipFill>
          <a:blip r:embed="rId2"/>
          <a:srcRect/>
          <a:stretch>
            <a:fillRect/>
          </a:stretch>
        </p:blipFill>
        <p:spPr bwMode="auto">
          <a:xfrm>
            <a:off x="2043113" y="0"/>
            <a:ext cx="5057775" cy="6858000"/>
          </a:xfrm>
          <a:prstGeom prst="rect">
            <a:avLst/>
          </a:prstGeom>
          <a:noFill/>
          <a:ln w="9525">
            <a:noFill/>
            <a:miter lim="800000"/>
            <a:headEnd/>
            <a:tailEnd/>
          </a:ln>
        </p:spPr>
      </p:pic>
    </p:spTree>
  </p:cSld>
  <p:clrMapOvr>
    <a:masterClrMapping/>
  </p:clrMapOvr>
  <p:transition xmlns:p14="http://schemas.microsoft.com/office/powerpoint/2010/mai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4294967295"/>
          </p:nvPr>
        </p:nvSpPr>
        <p:spPr>
          <a:xfrm>
            <a:off x="8382000" y="6400800"/>
            <a:ext cx="533400" cy="152400"/>
          </a:xfrm>
          <a:prstGeom prst="rect">
            <a:avLst/>
          </a:prstGeom>
          <a:noFill/>
        </p:spPr>
        <p:txBody>
          <a:bodyPr/>
          <a:lstStyle/>
          <a:p>
            <a:fld id="{F8B17C7B-4666-D849-9414-D98772F25E8B}" type="slidenum">
              <a:rPr lang="en-US"/>
              <a:pPr/>
              <a:t>65</a:t>
            </a:fld>
            <a:endParaRPr lang="en-US"/>
          </a:p>
        </p:txBody>
      </p:sp>
      <p:sp>
        <p:nvSpPr>
          <p:cNvPr id="102403" name="Rectangle 2"/>
          <p:cNvSpPr>
            <a:spLocks noChangeArrowheads="1"/>
          </p:cNvSpPr>
          <p:nvPr/>
        </p:nvSpPr>
        <p:spPr bwMode="auto">
          <a:xfrm>
            <a:off x="687388" y="6292850"/>
            <a:ext cx="19018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102404" name="Rectangle 3"/>
          <p:cNvSpPr>
            <a:spLocks noChangeArrowheads="1"/>
          </p:cNvSpPr>
          <p:nvPr/>
        </p:nvSpPr>
        <p:spPr bwMode="auto">
          <a:xfrm>
            <a:off x="3144838" y="6292850"/>
            <a:ext cx="28543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102405" name="Rectangle 4"/>
          <p:cNvSpPr>
            <a:spLocks noGrp="1" noChangeArrowheads="1"/>
          </p:cNvSpPr>
          <p:nvPr>
            <p:ph type="title"/>
          </p:nvPr>
        </p:nvSpPr>
        <p:spPr/>
        <p:txBody>
          <a:bodyPr/>
          <a:lstStyle/>
          <a:p>
            <a:r>
              <a:rPr lang="en-US"/>
              <a:t>Nessus Scan Method</a:t>
            </a:r>
          </a:p>
        </p:txBody>
      </p:sp>
      <p:sp>
        <p:nvSpPr>
          <p:cNvPr id="102406" name="Rectangle 5"/>
          <p:cNvSpPr>
            <a:spLocks noGrp="1" noChangeArrowheads="1"/>
          </p:cNvSpPr>
          <p:nvPr>
            <p:ph type="body" idx="1"/>
          </p:nvPr>
        </p:nvSpPr>
        <p:spPr/>
        <p:txBody>
          <a:bodyPr/>
          <a:lstStyle/>
          <a:p>
            <a:r>
              <a:rPr lang="en-US"/>
              <a:t>Banner grabbing (method 1)</a:t>
            </a:r>
          </a:p>
          <a:p>
            <a:pPr lvl="1"/>
            <a:r>
              <a:rPr lang="en-US"/>
              <a:t>Pros</a:t>
            </a:r>
          </a:p>
          <a:p>
            <a:pPr lvl="2"/>
            <a:r>
              <a:rPr lang="en-US"/>
              <a:t>Tests are easy to write</a:t>
            </a:r>
          </a:p>
          <a:p>
            <a:pPr lvl="2"/>
            <a:r>
              <a:rPr lang="en-US"/>
              <a:t>Scanner is not intrusive</a:t>
            </a:r>
          </a:p>
          <a:p>
            <a:pPr lvl="2"/>
            <a:r>
              <a:rPr lang="en-US"/>
              <a:t>It will not harm the remote host</a:t>
            </a:r>
          </a:p>
          <a:p>
            <a:pPr lvl="1"/>
            <a:r>
              <a:rPr lang="en-US"/>
              <a:t>Cons</a:t>
            </a:r>
          </a:p>
          <a:p>
            <a:pPr lvl="2"/>
            <a:r>
              <a:rPr lang="en-US"/>
              <a:t>What if there is no banner (RPC)?</a:t>
            </a:r>
          </a:p>
          <a:p>
            <a:pPr lvl="2"/>
            <a:r>
              <a:rPr lang="en-US"/>
              <a:t>False negatives</a:t>
            </a:r>
          </a:p>
          <a:p>
            <a:pPr lvl="2"/>
            <a:r>
              <a:rPr lang="en-US"/>
              <a:t>Non standard application/custom banners</a:t>
            </a:r>
          </a:p>
        </p:txBody>
      </p:sp>
    </p:spTree>
  </p:cSld>
  <p:clrMapOvr>
    <a:masterClrMapping/>
  </p:clrMapOvr>
  <p:transition xmlns:p14="http://schemas.microsoft.com/office/powerpoint/2010/mai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4294967295"/>
          </p:nvPr>
        </p:nvSpPr>
        <p:spPr>
          <a:xfrm>
            <a:off x="8382000" y="6400800"/>
            <a:ext cx="533400" cy="152400"/>
          </a:xfrm>
          <a:prstGeom prst="rect">
            <a:avLst/>
          </a:prstGeom>
          <a:noFill/>
        </p:spPr>
        <p:txBody>
          <a:bodyPr/>
          <a:lstStyle/>
          <a:p>
            <a:fld id="{68D3501A-1EAE-8549-B021-B75469CDD640}" type="slidenum">
              <a:rPr lang="en-US"/>
              <a:pPr/>
              <a:t>66</a:t>
            </a:fld>
            <a:endParaRPr lang="en-US"/>
          </a:p>
        </p:txBody>
      </p:sp>
      <p:sp>
        <p:nvSpPr>
          <p:cNvPr id="104451" name="Rectangle 2"/>
          <p:cNvSpPr>
            <a:spLocks noChangeArrowheads="1"/>
          </p:cNvSpPr>
          <p:nvPr/>
        </p:nvSpPr>
        <p:spPr bwMode="auto">
          <a:xfrm>
            <a:off x="687388" y="6292850"/>
            <a:ext cx="19018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104452" name="Rectangle 3"/>
          <p:cNvSpPr>
            <a:spLocks noChangeArrowheads="1"/>
          </p:cNvSpPr>
          <p:nvPr/>
        </p:nvSpPr>
        <p:spPr bwMode="auto">
          <a:xfrm>
            <a:off x="3144838" y="6292850"/>
            <a:ext cx="28543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104453" name="Rectangle 4"/>
          <p:cNvSpPr>
            <a:spLocks noGrp="1" noChangeArrowheads="1"/>
          </p:cNvSpPr>
          <p:nvPr>
            <p:ph type="title"/>
          </p:nvPr>
        </p:nvSpPr>
        <p:spPr/>
        <p:txBody>
          <a:bodyPr/>
          <a:lstStyle/>
          <a:p>
            <a:r>
              <a:rPr lang="en-US"/>
              <a:t>Nessus Scan Method</a:t>
            </a:r>
          </a:p>
        </p:txBody>
      </p:sp>
      <p:sp>
        <p:nvSpPr>
          <p:cNvPr id="104454" name="Rectangle 5"/>
          <p:cNvSpPr>
            <a:spLocks noGrp="1" noChangeArrowheads="1"/>
          </p:cNvSpPr>
          <p:nvPr>
            <p:ph type="body" idx="1"/>
          </p:nvPr>
        </p:nvSpPr>
        <p:spPr/>
        <p:txBody>
          <a:bodyPr/>
          <a:lstStyle/>
          <a:p>
            <a:r>
              <a:rPr lang="en-US"/>
              <a:t>Actually testing for the vulnerability (method 2)</a:t>
            </a:r>
          </a:p>
          <a:p>
            <a:pPr lvl="1"/>
            <a:r>
              <a:rPr lang="en-US"/>
              <a:t>Pros</a:t>
            </a:r>
          </a:p>
          <a:p>
            <a:pPr lvl="2"/>
            <a:r>
              <a:rPr lang="en-US"/>
              <a:t>Reliable against unknown servers</a:t>
            </a:r>
          </a:p>
          <a:p>
            <a:pPr lvl="2"/>
            <a:r>
              <a:rPr lang="en-US"/>
              <a:t>Results valid at a later time</a:t>
            </a:r>
          </a:p>
          <a:p>
            <a:pPr lvl="2"/>
            <a:r>
              <a:rPr lang="en-US"/>
              <a:t>Find new bugs</a:t>
            </a:r>
          </a:p>
          <a:p>
            <a:pPr lvl="1"/>
            <a:r>
              <a:rPr lang="en-US"/>
              <a:t>Cons</a:t>
            </a:r>
          </a:p>
          <a:p>
            <a:pPr lvl="2"/>
            <a:r>
              <a:rPr lang="en-US"/>
              <a:t>May harm the remote host (crash the service)</a:t>
            </a:r>
          </a:p>
          <a:p>
            <a:pPr lvl="2"/>
            <a:r>
              <a:rPr lang="en-US"/>
              <a:t>Tests are more difficult to write</a:t>
            </a:r>
          </a:p>
          <a:p>
            <a:pPr lvl="2"/>
            <a:r>
              <a:rPr lang="en-US"/>
              <a:t>May produce false positives</a:t>
            </a:r>
          </a:p>
          <a:p>
            <a:pPr lvl="1"/>
            <a:endParaRPr lang="en-US"/>
          </a:p>
          <a:p>
            <a:pPr lvl="1"/>
            <a:endParaRPr lang="en-US"/>
          </a:p>
        </p:txBody>
      </p:sp>
    </p:spTree>
  </p:cSld>
  <p:clrMapOvr>
    <a:masterClrMapping/>
  </p:clrMapOvr>
  <p:transition xmlns:p14="http://schemas.microsoft.com/office/powerpoint/2010/mai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4294967295"/>
          </p:nvPr>
        </p:nvSpPr>
        <p:spPr>
          <a:xfrm>
            <a:off x="8382000" y="6400800"/>
            <a:ext cx="533400" cy="152400"/>
          </a:xfrm>
          <a:prstGeom prst="rect">
            <a:avLst/>
          </a:prstGeom>
          <a:noFill/>
        </p:spPr>
        <p:txBody>
          <a:bodyPr/>
          <a:lstStyle/>
          <a:p>
            <a:fld id="{4809F957-D250-5541-8B73-F0DCACC4BBD8}" type="slidenum">
              <a:rPr lang="en-US"/>
              <a:pPr/>
              <a:t>67</a:t>
            </a:fld>
            <a:endParaRPr lang="en-US"/>
          </a:p>
        </p:txBody>
      </p:sp>
      <p:sp>
        <p:nvSpPr>
          <p:cNvPr id="106499" name="Rectangle 2"/>
          <p:cNvSpPr>
            <a:spLocks noGrp="1" noChangeArrowheads="1"/>
          </p:cNvSpPr>
          <p:nvPr>
            <p:ph type="title"/>
          </p:nvPr>
        </p:nvSpPr>
        <p:spPr/>
        <p:txBody>
          <a:bodyPr/>
          <a:lstStyle/>
          <a:p>
            <a:r>
              <a:rPr lang="en-US"/>
              <a:t>Configuring Nessus: Scan Options</a:t>
            </a:r>
          </a:p>
        </p:txBody>
      </p:sp>
      <p:pic>
        <p:nvPicPr>
          <p:cNvPr id="106500" name="Picture 3" descr="load_nessus9"/>
          <p:cNvPicPr>
            <a:picLocks noGrp="1" noChangeAspect="1" noChangeArrowheads="1"/>
          </p:cNvPicPr>
          <p:nvPr>
            <p:ph idx="1"/>
          </p:nvPr>
        </p:nvPicPr>
        <p:blipFill>
          <a:blip r:embed="rId3"/>
          <a:srcRect/>
          <a:stretch>
            <a:fillRect/>
          </a:stretch>
        </p:blipFill>
        <p:spPr>
          <a:xfrm>
            <a:off x="2438400" y="990600"/>
            <a:ext cx="4067175" cy="5453063"/>
          </a:xfrm>
          <a:noFill/>
        </p:spPr>
      </p:pic>
      <p:sp>
        <p:nvSpPr>
          <p:cNvPr id="106501" name="Oval 4"/>
          <p:cNvSpPr>
            <a:spLocks noChangeArrowheads="1"/>
          </p:cNvSpPr>
          <p:nvPr/>
        </p:nvSpPr>
        <p:spPr bwMode="auto">
          <a:xfrm>
            <a:off x="2613025" y="2928938"/>
            <a:ext cx="422275" cy="269875"/>
          </a:xfrm>
          <a:prstGeom prst="ellipse">
            <a:avLst/>
          </a:prstGeom>
          <a:noFill/>
          <a:ln w="57150">
            <a:solidFill>
              <a:srgbClr val="000000"/>
            </a:solidFill>
            <a:round/>
            <a:headEnd/>
            <a:tailEnd/>
          </a:ln>
        </p:spPr>
        <p:txBody>
          <a:bodyPr wrap="none" anchor="ctr">
            <a:prstTxWarp prst="textNoShape">
              <a:avLst/>
            </a:prstTxWarp>
          </a:bodyPr>
          <a:lstStyle/>
          <a:p>
            <a:endParaRPr lang="en-US"/>
          </a:p>
        </p:txBody>
      </p:sp>
      <p:sp>
        <p:nvSpPr>
          <p:cNvPr id="106502" name="Text Box 5"/>
          <p:cNvSpPr txBox="1">
            <a:spLocks noChangeArrowheads="1"/>
          </p:cNvSpPr>
          <p:nvPr/>
        </p:nvSpPr>
        <p:spPr bwMode="auto">
          <a:xfrm>
            <a:off x="193675" y="2200275"/>
            <a:ext cx="2035175" cy="1362075"/>
          </a:xfrm>
          <a:prstGeom prst="rect">
            <a:avLst/>
          </a:prstGeom>
          <a:noFill/>
          <a:ln w="12700">
            <a:noFill/>
            <a:miter lim="800000"/>
            <a:headEnd/>
            <a:tailEnd/>
          </a:ln>
        </p:spPr>
        <p:txBody>
          <a:bodyPr>
            <a:prstTxWarp prst="textNoShape">
              <a:avLst/>
            </a:prstTxWarp>
            <a:spAutoFit/>
          </a:bodyPr>
          <a:lstStyle/>
          <a:p>
            <a:pPr>
              <a:spcBef>
                <a:spcPct val="50000"/>
              </a:spcBef>
            </a:pPr>
            <a:r>
              <a:rPr lang="en-US"/>
              <a:t>Be careful of anything that requires DNS while in the lab!</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target"/>
          <p:cNvPicPr>
            <a:picLocks noChangeAspect="1" noChangeArrowheads="1"/>
          </p:cNvPicPr>
          <p:nvPr/>
        </p:nvPicPr>
        <p:blipFill>
          <a:blip r:embed="rId2"/>
          <a:srcRect/>
          <a:stretch>
            <a:fillRect/>
          </a:stretch>
        </p:blipFill>
        <p:spPr bwMode="auto">
          <a:xfrm>
            <a:off x="2043113" y="0"/>
            <a:ext cx="5057775" cy="6858000"/>
          </a:xfrm>
          <a:prstGeom prst="rect">
            <a:avLst/>
          </a:prstGeom>
          <a:noFill/>
          <a:ln w="9525">
            <a:noFill/>
            <a:miter lim="800000"/>
            <a:headEnd/>
            <a:tailEnd/>
          </a:ln>
        </p:spPr>
      </p:pic>
    </p:spTree>
  </p:cSld>
  <p:clrMapOvr>
    <a:masterClrMapping/>
  </p:clrMapOvr>
  <p:transition xmlns:p14="http://schemas.microsoft.com/office/powerpoint/2010/mai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test"/>
          <p:cNvPicPr>
            <a:picLocks noChangeAspect="1" noChangeArrowheads="1"/>
          </p:cNvPicPr>
          <p:nvPr/>
        </p:nvPicPr>
        <p:blipFill>
          <a:blip r:embed="rId2"/>
          <a:srcRect/>
          <a:stretch>
            <a:fillRect/>
          </a:stretch>
        </p:blipFill>
        <p:spPr bwMode="auto">
          <a:xfrm>
            <a:off x="482600" y="279400"/>
            <a:ext cx="8178800" cy="6299200"/>
          </a:xfrm>
          <a:prstGeom prst="rect">
            <a:avLst/>
          </a:prstGeom>
          <a:noFill/>
          <a:ln w="9525">
            <a:noFill/>
            <a:miter lim="800000"/>
            <a:headEnd/>
            <a:tailEnd/>
          </a:ln>
        </p:spPr>
      </p:pic>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a:xfrm>
            <a:off x="8382000" y="6400800"/>
            <a:ext cx="533400" cy="152400"/>
          </a:xfrm>
          <a:prstGeom prst="rect">
            <a:avLst/>
          </a:prstGeom>
          <a:noFill/>
        </p:spPr>
        <p:txBody>
          <a:bodyPr/>
          <a:lstStyle/>
          <a:p>
            <a:fld id="{7B44B3B3-81FE-3849-B50A-041B38955C02}" type="slidenum">
              <a:rPr lang="en-US"/>
              <a:pPr/>
              <a:t>7</a:t>
            </a:fld>
            <a:endParaRPr lang="en-US"/>
          </a:p>
        </p:txBody>
      </p:sp>
      <p:sp>
        <p:nvSpPr>
          <p:cNvPr id="23555" name="Rectangle 2"/>
          <p:cNvSpPr>
            <a:spLocks noGrp="1" noChangeArrowheads="1"/>
          </p:cNvSpPr>
          <p:nvPr>
            <p:ph type="title"/>
          </p:nvPr>
        </p:nvSpPr>
        <p:spPr/>
        <p:txBody>
          <a:bodyPr/>
          <a:lstStyle/>
          <a:p>
            <a:r>
              <a:rPr lang="en-US"/>
              <a:t>Testing Backtrack</a:t>
            </a:r>
          </a:p>
        </p:txBody>
      </p:sp>
      <p:sp>
        <p:nvSpPr>
          <p:cNvPr id="23556" name="Rectangle 3"/>
          <p:cNvSpPr>
            <a:spLocks noGrp="1" noChangeArrowheads="1"/>
          </p:cNvSpPr>
          <p:nvPr>
            <p:ph type="body" idx="1"/>
          </p:nvPr>
        </p:nvSpPr>
        <p:spPr/>
        <p:txBody>
          <a:bodyPr/>
          <a:lstStyle/>
          <a:p>
            <a:r>
              <a:rPr lang="en-US" dirty="0"/>
              <a:t> Did </a:t>
            </a:r>
            <a:r>
              <a:rPr lang="en-US" dirty="0" err="1"/>
              <a:t>BackTrack</a:t>
            </a:r>
            <a:r>
              <a:rPr lang="en-US" dirty="0"/>
              <a:t> Linux launch okay</a:t>
            </a:r>
            <a:r>
              <a:rPr lang="en-US" dirty="0" smtClean="0"/>
              <a:t>?</a:t>
            </a:r>
            <a:endParaRPr lang="en-US" dirty="0"/>
          </a:p>
          <a:p>
            <a:r>
              <a:rPr lang="en-US" dirty="0"/>
              <a:t> Do you have a UNIX command prompt?</a:t>
            </a:r>
          </a:p>
          <a:p>
            <a:r>
              <a:rPr lang="en-US" dirty="0"/>
              <a:t> Do you see an </a:t>
            </a:r>
            <a:r>
              <a:rPr lang="en-US" dirty="0" err="1"/>
              <a:t>XWindows</a:t>
            </a:r>
            <a:r>
              <a:rPr lang="en-US" dirty="0"/>
              <a:t> graphic (windows) interface</a:t>
            </a:r>
            <a:r>
              <a:rPr lang="en-US" dirty="0" smtClean="0"/>
              <a:t>?</a:t>
            </a:r>
            <a:endParaRPr lang="en-US" dirty="0"/>
          </a:p>
          <a:p>
            <a:r>
              <a:rPr lang="en-US" dirty="0"/>
              <a:t> When you type “</a:t>
            </a:r>
            <a:r>
              <a:rPr lang="en-US" dirty="0" err="1"/>
              <a:t>ifconfig</a:t>
            </a:r>
            <a:r>
              <a:rPr lang="en-US" dirty="0"/>
              <a:t> –a”, do you have an IP address</a:t>
            </a:r>
            <a:r>
              <a:rPr lang="en-US" dirty="0" smtClean="0"/>
              <a:t>?</a:t>
            </a:r>
            <a:endParaRPr lang="en-US" dirty="0"/>
          </a:p>
          <a:p>
            <a:r>
              <a:rPr lang="en-US" dirty="0"/>
              <a:t> Try pinging your own IP address (“ping </a:t>
            </a:r>
            <a:r>
              <a:rPr lang="en-US" dirty="0" err="1"/>
              <a:t>x.x.x.x</a:t>
            </a:r>
            <a:r>
              <a:rPr lang="en-US" dirty="0"/>
              <a:t>”)</a:t>
            </a:r>
          </a:p>
          <a:p>
            <a:r>
              <a:rPr lang="en-US" dirty="0"/>
              <a:t> Then try pinging a neighbor’s IP address “ping </a:t>
            </a:r>
            <a:r>
              <a:rPr lang="en-US" dirty="0" err="1"/>
              <a:t>y.y.y.y</a:t>
            </a:r>
            <a:r>
              <a:rPr lang="en-US" dirty="0"/>
              <a:t>”)</a:t>
            </a:r>
          </a:p>
          <a:p>
            <a:pPr>
              <a:buFont typeface="Monotype Sorts" pitchFamily="-97" charset="2"/>
              <a:buNone/>
            </a:pPr>
            <a:endParaRPr lang="en-US" dirty="0"/>
          </a:p>
          <a:p>
            <a:pPr algn="ctr">
              <a:lnSpc>
                <a:spcPct val="100000"/>
              </a:lnSpc>
              <a:buFont typeface="Monotype Sorts" pitchFamily="-97" charset="2"/>
              <a:buNone/>
            </a:pPr>
            <a:r>
              <a:rPr lang="en-US" sz="2800" dirty="0">
                <a:solidFill>
                  <a:srgbClr val="FF0000"/>
                </a:solidFill>
              </a:rPr>
              <a:t>DO *NOT* SCAN OR ATTACK OTHER</a:t>
            </a:r>
          </a:p>
          <a:p>
            <a:pPr algn="ctr">
              <a:lnSpc>
                <a:spcPct val="100000"/>
              </a:lnSpc>
              <a:buFont typeface="Monotype Sorts" pitchFamily="-97" charset="2"/>
              <a:buNone/>
            </a:pPr>
            <a:r>
              <a:rPr lang="en-US" sz="2800" dirty="0">
                <a:solidFill>
                  <a:srgbClr val="FF0000"/>
                </a:solidFill>
              </a:rPr>
              <a:t>LAB MACHINES UNLESS TOLD TO DO SO</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4294967295"/>
          </p:nvPr>
        </p:nvSpPr>
        <p:spPr>
          <a:xfrm>
            <a:off x="8382000" y="6400800"/>
            <a:ext cx="533400" cy="152400"/>
          </a:xfrm>
          <a:prstGeom prst="rect">
            <a:avLst/>
          </a:prstGeom>
          <a:noFill/>
        </p:spPr>
        <p:txBody>
          <a:bodyPr/>
          <a:lstStyle/>
          <a:p>
            <a:fld id="{AAB74328-299D-9141-AD43-320171554EEE}" type="slidenum">
              <a:rPr lang="en-US"/>
              <a:pPr/>
              <a:t>70</a:t>
            </a:fld>
            <a:endParaRPr lang="en-US"/>
          </a:p>
        </p:txBody>
      </p:sp>
      <p:sp>
        <p:nvSpPr>
          <p:cNvPr id="110595" name="Rectangle 2"/>
          <p:cNvSpPr>
            <a:spLocks noChangeArrowheads="1"/>
          </p:cNvSpPr>
          <p:nvPr/>
        </p:nvSpPr>
        <p:spPr bwMode="auto">
          <a:xfrm>
            <a:off x="687388" y="6292850"/>
            <a:ext cx="19018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110596" name="Rectangle 3"/>
          <p:cNvSpPr>
            <a:spLocks noChangeArrowheads="1"/>
          </p:cNvSpPr>
          <p:nvPr/>
        </p:nvSpPr>
        <p:spPr bwMode="auto">
          <a:xfrm>
            <a:off x="3144838" y="6292850"/>
            <a:ext cx="2854325" cy="452438"/>
          </a:xfrm>
          <a:prstGeom prst="rect">
            <a:avLst/>
          </a:prstGeom>
          <a:noFill/>
          <a:ln w="9525">
            <a:noFill/>
            <a:miter lim="800000"/>
            <a:headEnd/>
            <a:tailEnd/>
          </a:ln>
        </p:spPr>
        <p:txBody>
          <a:bodyPr wrap="none" anchor="ctr">
            <a:prstTxWarp prst="textNoShape">
              <a:avLst/>
            </a:prstTxWarp>
          </a:bodyPr>
          <a:lstStyle/>
          <a:p>
            <a:endParaRPr lang="en-US"/>
          </a:p>
        </p:txBody>
      </p:sp>
      <p:sp>
        <p:nvSpPr>
          <p:cNvPr id="110597" name="Rectangle 4"/>
          <p:cNvSpPr>
            <a:spLocks noGrp="1" noChangeArrowheads="1"/>
          </p:cNvSpPr>
          <p:nvPr>
            <p:ph type="title"/>
          </p:nvPr>
        </p:nvSpPr>
        <p:spPr/>
        <p:txBody>
          <a:bodyPr/>
          <a:lstStyle/>
          <a:p>
            <a:r>
              <a:rPr lang="en-US"/>
              <a:t>Reports</a:t>
            </a:r>
          </a:p>
        </p:txBody>
      </p:sp>
      <p:sp>
        <p:nvSpPr>
          <p:cNvPr id="110598" name="Rectangle 5"/>
          <p:cNvSpPr>
            <a:spLocks noGrp="1" noChangeArrowheads="1"/>
          </p:cNvSpPr>
          <p:nvPr>
            <p:ph type="body" idx="1"/>
          </p:nvPr>
        </p:nvSpPr>
        <p:spPr/>
        <p:txBody>
          <a:bodyPr/>
          <a:lstStyle/>
          <a:p>
            <a:r>
              <a:rPr lang="en-US" dirty="0"/>
              <a:t> Multiple formats</a:t>
            </a:r>
          </a:p>
          <a:p>
            <a:pPr lvl="1"/>
            <a:r>
              <a:rPr lang="en-US" dirty="0"/>
              <a:t>HTML</a:t>
            </a:r>
          </a:p>
          <a:p>
            <a:pPr lvl="1"/>
            <a:r>
              <a:rPr lang="en-US" dirty="0"/>
              <a:t>HMTL with charts/graphics</a:t>
            </a:r>
          </a:p>
          <a:p>
            <a:pPr lvl="1"/>
            <a:r>
              <a:rPr lang="en-US" dirty="0"/>
              <a:t>Text</a:t>
            </a:r>
          </a:p>
          <a:p>
            <a:pPr lvl="1"/>
            <a:r>
              <a:rPr lang="en-US" dirty="0"/>
              <a:t>NBE (proprietary Nessus report format)</a:t>
            </a:r>
          </a:p>
          <a:p>
            <a:pPr lvl="1">
              <a:buFontTx/>
              <a:buNone/>
            </a:pPr>
            <a:r>
              <a:rPr lang="en-US" dirty="0"/>
              <a:t>		    (can be re-loaded, re-read, re-used by a Nessus scanner)</a:t>
            </a:r>
          </a:p>
          <a:p>
            <a:pPr lvl="1">
              <a:buFontTx/>
              <a:buNone/>
            </a:pPr>
            <a:endParaRPr lang="en-US" dirty="0"/>
          </a:p>
          <a:p>
            <a:r>
              <a:rPr lang="en-US" dirty="0"/>
              <a:t> Detailed results of scans</a:t>
            </a:r>
          </a:p>
          <a:p>
            <a:endParaRPr lang="en-US" dirty="0"/>
          </a:p>
          <a:p>
            <a:r>
              <a:rPr lang="en-US" dirty="0"/>
              <a:t> We (your instructors) typically save .HTM and .NBE copies</a:t>
            </a:r>
          </a:p>
          <a:p>
            <a:pPr lvl="1"/>
            <a:r>
              <a:rPr lang="en-US" sz="1600" dirty="0"/>
              <a:t>The .HTML reports are easy to read, include in </a:t>
            </a:r>
            <a:r>
              <a:rPr lang="en-US" sz="1600" dirty="0" smtClean="0"/>
              <a:t>system owner reports</a:t>
            </a:r>
            <a:endParaRPr lang="en-US" sz="1600" dirty="0"/>
          </a:p>
          <a:p>
            <a:pPr lvl="1"/>
            <a:r>
              <a:rPr lang="en-US" sz="1600" dirty="0"/>
              <a:t>The .NBE dumps can be easily picked up and re-run on </a:t>
            </a:r>
            <a:r>
              <a:rPr lang="en-US" sz="1600" dirty="0" err="1"/>
              <a:t>followup</a:t>
            </a:r>
            <a:r>
              <a:rPr lang="en-US" sz="1600" dirty="0"/>
              <a:t> visits</a:t>
            </a:r>
          </a:p>
        </p:txBody>
      </p:sp>
    </p:spTree>
  </p:cSld>
  <p:clrMapOvr>
    <a:masterClrMapping/>
  </p:clrMapOvr>
  <p:transition xmlns:p14="http://schemas.microsoft.com/office/powerpoint/2010/mai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report"/>
          <p:cNvPicPr>
            <a:picLocks noChangeAspect="1" noChangeArrowheads="1"/>
          </p:cNvPicPr>
          <p:nvPr/>
        </p:nvPicPr>
        <p:blipFill>
          <a:blip r:embed="rId2"/>
          <a:srcRect/>
          <a:stretch>
            <a:fillRect/>
          </a:stretch>
        </p:blipFill>
        <p:spPr bwMode="auto">
          <a:xfrm>
            <a:off x="1066800" y="0"/>
            <a:ext cx="7086600" cy="6781800"/>
          </a:xfrm>
          <a:prstGeom prst="rect">
            <a:avLst/>
          </a:prstGeom>
          <a:noFill/>
          <a:ln w="9525">
            <a:noFill/>
            <a:miter lim="800000"/>
            <a:headEnd/>
            <a:tailEnd/>
          </a:ln>
        </p:spPr>
      </p:pic>
    </p:spTree>
  </p:cSld>
  <p:clrMapOvr>
    <a:masterClrMapping/>
  </p:clrMapOvr>
  <p:transition xmlns:p14="http://schemas.microsoft.com/office/powerpoint/2010/mai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4294967295"/>
          </p:nvPr>
        </p:nvSpPr>
        <p:spPr>
          <a:xfrm>
            <a:off x="8382000" y="6400800"/>
            <a:ext cx="533400" cy="152400"/>
          </a:xfrm>
          <a:prstGeom prst="rect">
            <a:avLst/>
          </a:prstGeom>
          <a:noFill/>
        </p:spPr>
        <p:txBody>
          <a:bodyPr/>
          <a:lstStyle/>
          <a:p>
            <a:fld id="{8DA65434-0E97-2E45-8771-2EF6C05EB63C}" type="slidenum">
              <a:rPr lang="en-US"/>
              <a:pPr/>
              <a:t>72</a:t>
            </a:fld>
            <a:endParaRPr lang="en-US"/>
          </a:p>
        </p:txBody>
      </p:sp>
      <p:sp>
        <p:nvSpPr>
          <p:cNvPr id="113667" name="Rectangle 2"/>
          <p:cNvSpPr>
            <a:spLocks noGrp="1" noChangeArrowheads="1"/>
          </p:cNvSpPr>
          <p:nvPr>
            <p:ph type="title"/>
          </p:nvPr>
        </p:nvSpPr>
        <p:spPr/>
        <p:txBody>
          <a:bodyPr/>
          <a:lstStyle/>
          <a:p>
            <a:r>
              <a:rPr lang="en-US"/>
              <a:t>Common Nessus Pitfalls</a:t>
            </a:r>
          </a:p>
        </p:txBody>
      </p:sp>
      <p:sp>
        <p:nvSpPr>
          <p:cNvPr id="113668" name="Rectangle 3"/>
          <p:cNvSpPr>
            <a:spLocks noGrp="1" noChangeArrowheads="1"/>
          </p:cNvSpPr>
          <p:nvPr>
            <p:ph type="body" idx="1"/>
          </p:nvPr>
        </p:nvSpPr>
        <p:spPr/>
        <p:txBody>
          <a:bodyPr/>
          <a:lstStyle/>
          <a:p>
            <a:r>
              <a:rPr lang="en-US" dirty="0"/>
              <a:t> DO *NOT* RUN NESSUS, SAY “DONE” AND WALK AWAY</a:t>
            </a:r>
          </a:p>
          <a:p>
            <a:pPr lvl="1"/>
            <a:r>
              <a:rPr lang="en-US" dirty="0"/>
              <a:t>Nessus will almost certainly generate false positives</a:t>
            </a:r>
          </a:p>
          <a:p>
            <a:pPr lvl="1"/>
            <a:r>
              <a:rPr lang="en-US" dirty="0"/>
              <a:t>Treat as a preliminary indicator (“something might be wrong”)</a:t>
            </a:r>
          </a:p>
          <a:p>
            <a:pPr lvl="1"/>
            <a:r>
              <a:rPr lang="en-US" dirty="0"/>
              <a:t>Must follow-up/confirm/verify (look at target’s </a:t>
            </a:r>
            <a:r>
              <a:rPr lang="en-US" dirty="0" err="1"/>
              <a:t>config</a:t>
            </a:r>
            <a:r>
              <a:rPr lang="en-US" dirty="0"/>
              <a:t> files, etc.)</a:t>
            </a:r>
          </a:p>
          <a:p>
            <a:pPr lvl="1">
              <a:buFontTx/>
              <a:buNone/>
            </a:pPr>
            <a:endParaRPr lang="en-US" dirty="0"/>
          </a:p>
          <a:p>
            <a:r>
              <a:rPr lang="en-US" dirty="0"/>
              <a:t> Proceed carefully with Nessus </a:t>
            </a:r>
            <a:r>
              <a:rPr lang="en-US" dirty="0" err="1"/>
              <a:t>config</a:t>
            </a:r>
            <a:r>
              <a:rPr lang="en-US" dirty="0"/>
              <a:t>/settings</a:t>
            </a:r>
          </a:p>
          <a:p>
            <a:pPr lvl="1"/>
            <a:r>
              <a:rPr lang="en-US" dirty="0"/>
              <a:t>I love to run “dangerous” plugins, but that’s really very risky</a:t>
            </a:r>
          </a:p>
          <a:p>
            <a:pPr lvl="1"/>
            <a:r>
              <a:rPr lang="en-US" dirty="0"/>
              <a:t>Should *NOT* run these without explicit </a:t>
            </a:r>
            <a:r>
              <a:rPr lang="en-US" dirty="0" smtClean="0"/>
              <a:t>permission</a:t>
            </a:r>
            <a:endParaRPr lang="en-US" dirty="0"/>
          </a:p>
          <a:p>
            <a:pPr lvl="1"/>
            <a:endParaRPr lang="en-US" dirty="0"/>
          </a:p>
          <a:p>
            <a:r>
              <a:rPr lang="en-US" dirty="0"/>
              <a:t> Even “non-dangerous” Nessus plugins can crash a host</a:t>
            </a:r>
          </a:p>
          <a:p>
            <a:pPr lvl="1"/>
            <a:r>
              <a:rPr lang="en-US" dirty="0"/>
              <a:t>It’s regrettable (and a bit embarrassing) when this happens</a:t>
            </a:r>
          </a:p>
          <a:p>
            <a:pPr lvl="1"/>
            <a:r>
              <a:rPr lang="en-US" dirty="0"/>
              <a:t>*BUT* write it up as a finding, the </a:t>
            </a:r>
            <a:r>
              <a:rPr lang="en-US" dirty="0" smtClean="0"/>
              <a:t>system owner needs </a:t>
            </a:r>
            <a:r>
              <a:rPr lang="en-US" dirty="0"/>
              <a:t>to know</a:t>
            </a:r>
          </a:p>
          <a:p>
            <a:pPr lvl="1"/>
            <a:r>
              <a:rPr lang="en-US" dirty="0"/>
              <a:t>If you can do it by accident, an outsider could as well…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4294967295"/>
          </p:nvPr>
        </p:nvSpPr>
        <p:spPr>
          <a:xfrm>
            <a:off x="8382000" y="6400800"/>
            <a:ext cx="533400" cy="152400"/>
          </a:xfrm>
          <a:prstGeom prst="rect">
            <a:avLst/>
          </a:prstGeom>
          <a:noFill/>
        </p:spPr>
        <p:txBody>
          <a:bodyPr/>
          <a:lstStyle/>
          <a:p>
            <a:fld id="{515F3AC2-E02A-5B49-86E8-4DDDF737B1CA}" type="slidenum">
              <a:rPr lang="en-US"/>
              <a:pPr/>
              <a:t>73</a:t>
            </a:fld>
            <a:endParaRPr lang="en-US"/>
          </a:p>
        </p:txBody>
      </p:sp>
      <p:sp>
        <p:nvSpPr>
          <p:cNvPr id="114691" name="Rectangle 2"/>
          <p:cNvSpPr>
            <a:spLocks noGrp="1" noChangeArrowheads="1"/>
          </p:cNvSpPr>
          <p:nvPr>
            <p:ph type="title"/>
          </p:nvPr>
        </p:nvSpPr>
        <p:spPr/>
        <p:txBody>
          <a:bodyPr/>
          <a:lstStyle/>
          <a:p>
            <a:r>
              <a:rPr lang="en-US" smtClean="0"/>
              <a:t>Nessus Lab	</a:t>
            </a:r>
          </a:p>
        </p:txBody>
      </p:sp>
      <p:sp>
        <p:nvSpPr>
          <p:cNvPr id="114692" name="Rectangle 3"/>
          <p:cNvSpPr>
            <a:spLocks noGrp="1" noChangeArrowheads="1"/>
          </p:cNvSpPr>
          <p:nvPr>
            <p:ph type="body" idx="1"/>
          </p:nvPr>
        </p:nvSpPr>
        <p:spPr/>
        <p:txBody>
          <a:bodyPr/>
          <a:lstStyle/>
          <a:p>
            <a:r>
              <a:rPr lang="en-US" smtClean="0"/>
              <a:t>Perform a scan of the solaris and windows server IP addresses</a:t>
            </a:r>
          </a:p>
          <a:p>
            <a:pPr lvl="1"/>
            <a:r>
              <a:rPr lang="en-US" smtClean="0"/>
              <a:t>Write the output in all file formats (-oA)</a:t>
            </a:r>
          </a:p>
          <a:p>
            <a:pPr lvl="1"/>
            <a:r>
              <a:rPr lang="en-US" smtClean="0"/>
              <a:t>Save the results for tomorrow, you will need them</a:t>
            </a:r>
          </a:p>
          <a:p>
            <a:pPr lvl="1"/>
            <a:endParaRPr lang="en-US" smtClean="0"/>
          </a:p>
          <a:p>
            <a:r>
              <a:rPr lang="en-US" smtClean="0"/>
              <a:t>Bonus points if you manage to crash something in the process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4294967295"/>
          </p:nvPr>
        </p:nvSpPr>
        <p:spPr>
          <a:xfrm>
            <a:off x="8382000" y="6400800"/>
            <a:ext cx="533400" cy="152400"/>
          </a:xfrm>
          <a:prstGeom prst="rect">
            <a:avLst/>
          </a:prstGeom>
          <a:noFill/>
        </p:spPr>
        <p:txBody>
          <a:bodyPr/>
          <a:lstStyle/>
          <a:p>
            <a:fld id="{A2A598C9-89DD-6448-AB7F-BACB2CD4A411}" type="slidenum">
              <a:rPr lang="en-US"/>
              <a:pPr/>
              <a:t>74</a:t>
            </a:fld>
            <a:endParaRPr lang="en-US"/>
          </a:p>
        </p:txBody>
      </p:sp>
      <p:sp>
        <p:nvSpPr>
          <p:cNvPr id="115715" name="Rectangle 2"/>
          <p:cNvSpPr>
            <a:spLocks noGrp="1" noChangeArrowheads="1"/>
          </p:cNvSpPr>
          <p:nvPr>
            <p:ph type="title"/>
          </p:nvPr>
        </p:nvSpPr>
        <p:spPr/>
        <p:txBody>
          <a:bodyPr/>
          <a:lstStyle/>
          <a:p>
            <a:r>
              <a:rPr lang="en-US"/>
              <a:t>Questions?</a:t>
            </a:r>
          </a:p>
        </p:txBody>
      </p:sp>
      <p:sp>
        <p:nvSpPr>
          <p:cNvPr id="115716" name="Rectangle 3"/>
          <p:cNvSpPr>
            <a:spLocks noGrp="1" noChangeArrowheads="1"/>
          </p:cNvSpPr>
          <p:nvPr>
            <p:ph type="body" idx="1"/>
          </p:nvPr>
        </p:nvSpPr>
        <p:spPr/>
        <p:txBody>
          <a:bodyPr/>
          <a:lstStyle/>
          <a:p>
            <a:r>
              <a:rPr lang="en-US"/>
              <a:t>Break?</a:t>
            </a:r>
          </a:p>
          <a:p>
            <a:r>
              <a:rPr lang="en-US"/>
              <a:t>Stay tuned for the bonus slides…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4294967295"/>
          </p:nvPr>
        </p:nvSpPr>
        <p:spPr>
          <a:xfrm>
            <a:off x="8382000" y="6400800"/>
            <a:ext cx="533400" cy="152400"/>
          </a:xfrm>
          <a:prstGeom prst="rect">
            <a:avLst/>
          </a:prstGeom>
          <a:noFill/>
        </p:spPr>
        <p:txBody>
          <a:bodyPr/>
          <a:lstStyle/>
          <a:p>
            <a:fld id="{53279DDD-F701-E748-93E5-6F2BB3C5874F}" type="slidenum">
              <a:rPr lang="en-US"/>
              <a:pPr/>
              <a:t>75</a:t>
            </a:fld>
            <a:endParaRPr lang="en-US"/>
          </a:p>
        </p:txBody>
      </p:sp>
      <p:sp>
        <p:nvSpPr>
          <p:cNvPr id="116739" name="Rectangle 2"/>
          <p:cNvSpPr>
            <a:spLocks noGrp="1" noChangeArrowheads="1"/>
          </p:cNvSpPr>
          <p:nvPr>
            <p:ph type="title"/>
          </p:nvPr>
        </p:nvSpPr>
        <p:spPr/>
        <p:txBody>
          <a:bodyPr/>
          <a:lstStyle/>
          <a:p>
            <a:r>
              <a:rPr lang="en-US"/>
              <a:t>A Few Places to Get Tools</a:t>
            </a:r>
          </a:p>
        </p:txBody>
      </p:sp>
      <p:sp>
        <p:nvSpPr>
          <p:cNvPr id="116740" name="Rectangle 3"/>
          <p:cNvSpPr>
            <a:spLocks noGrp="1" noChangeArrowheads="1"/>
          </p:cNvSpPr>
          <p:nvPr>
            <p:ph type="body" idx="1"/>
          </p:nvPr>
        </p:nvSpPr>
        <p:spPr/>
        <p:txBody>
          <a:bodyPr/>
          <a:lstStyle/>
          <a:p>
            <a:r>
              <a:rPr lang="en-US"/>
              <a:t> Much of this stuff (tools) comes pre-canned in Linux CDs</a:t>
            </a:r>
          </a:p>
          <a:p>
            <a:r>
              <a:rPr lang="en-US"/>
              <a:t> If using BSD, “portupgrade –rR security/???” syntax</a:t>
            </a:r>
          </a:p>
          <a:p>
            <a:endParaRPr lang="en-US"/>
          </a:p>
          <a:p>
            <a:r>
              <a:rPr lang="en-US"/>
              <a:t> Freshmeat (</a:t>
            </a:r>
            <a:r>
              <a:rPr lang="en-US">
                <a:hlinkClick r:id="rId2"/>
              </a:rPr>
              <a:t>http://www.freshmeat.net</a:t>
            </a:r>
            <a:r>
              <a:rPr lang="en-US"/>
              <a:t>)</a:t>
            </a:r>
          </a:p>
          <a:p>
            <a:r>
              <a:rPr lang="en-US"/>
              <a:t> Fyodor (</a:t>
            </a:r>
            <a:r>
              <a:rPr lang="en-US">
                <a:hlinkClick r:id="rId3"/>
              </a:rPr>
              <a:t>http://insecure.org</a:t>
            </a:r>
            <a:r>
              <a:rPr lang="en-US"/>
              <a:t>) maintains the NMAP scanner</a:t>
            </a:r>
          </a:p>
          <a:p>
            <a:r>
              <a:rPr lang="en-US"/>
              <a:t> PacketStorm (</a:t>
            </a:r>
            <a:r>
              <a:rPr lang="en-US">
                <a:hlinkClick r:id="rId4"/>
              </a:rPr>
              <a:t>http://www.packetstormsecurity.org</a:t>
            </a:r>
            <a:r>
              <a:rPr lang="en-US"/>
              <a:t>)</a:t>
            </a:r>
          </a:p>
          <a:p>
            <a:r>
              <a:rPr lang="en-US"/>
              <a:t> Tenable (</a:t>
            </a:r>
            <a:r>
              <a:rPr lang="en-US">
                <a:hlinkClick r:id="rId5"/>
              </a:rPr>
              <a:t>http://www.nessus.org</a:t>
            </a:r>
            <a:r>
              <a:rPr lang="en-US"/>
              <a:t>) has the Nessus scanner</a:t>
            </a:r>
          </a:p>
          <a:p>
            <a:pPr>
              <a:buFont typeface="Monotype Sorts" pitchFamily="-97" charset="2"/>
              <a:buNone/>
            </a:pPr>
            <a:r>
              <a:rPr lang="en-US" sz="1800"/>
              <a:t>	     [pls check the commercial license on this tool, it’s not “free”]</a:t>
            </a:r>
          </a:p>
          <a:p>
            <a:endParaRPr lang="en-US"/>
          </a:p>
          <a:p>
            <a:r>
              <a:rPr lang="en-US"/>
              <a:t> Subsequent instructors will make other recommendations</a:t>
            </a:r>
          </a:p>
          <a:p>
            <a:r>
              <a:rPr lang="en-US"/>
              <a:t> Various conventions will have stuff as well, but be careful!</a:t>
            </a:r>
          </a:p>
          <a:p>
            <a:pPr>
              <a:buFont typeface="Monotype Sorts" pitchFamily="-97" charset="2"/>
              <a:buNone/>
            </a:pPr>
            <a:r>
              <a:rPr lang="en-US"/>
              <a:t>	     (BlackHat, CanSecWest, DefCon, ShmooCon, ToorCon)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5" name="Picture 4" descr="Question and Answer S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28738"/>
            <a:ext cx="64008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77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4294967295"/>
          </p:nvPr>
        </p:nvSpPr>
        <p:spPr>
          <a:xfrm>
            <a:off x="8382000" y="6400800"/>
            <a:ext cx="533400" cy="152400"/>
          </a:xfrm>
          <a:prstGeom prst="rect">
            <a:avLst/>
          </a:prstGeom>
          <a:noFill/>
        </p:spPr>
        <p:txBody>
          <a:bodyPr/>
          <a:lstStyle/>
          <a:p>
            <a:fld id="{2DA9CB26-C463-7240-97DD-6C8E8CB82DBA}" type="slidenum">
              <a:rPr lang="en-US"/>
              <a:pPr/>
              <a:t>8</a:t>
            </a:fld>
            <a:endParaRPr lang="en-US"/>
          </a:p>
        </p:txBody>
      </p:sp>
      <p:sp>
        <p:nvSpPr>
          <p:cNvPr id="24579" name="Rectangle 2"/>
          <p:cNvSpPr>
            <a:spLocks noGrp="1" noChangeArrowheads="1"/>
          </p:cNvSpPr>
          <p:nvPr>
            <p:ph type="title"/>
          </p:nvPr>
        </p:nvSpPr>
        <p:spPr/>
        <p:txBody>
          <a:bodyPr/>
          <a:lstStyle/>
          <a:p>
            <a:r>
              <a:rPr lang="en-US"/>
              <a:t>Backtrack Lab</a:t>
            </a:r>
          </a:p>
        </p:txBody>
      </p:sp>
      <p:sp>
        <p:nvSpPr>
          <p:cNvPr id="24580" name="Rectangle 3"/>
          <p:cNvSpPr>
            <a:spLocks noGrp="1" noChangeArrowheads="1"/>
          </p:cNvSpPr>
          <p:nvPr>
            <p:ph type="body" idx="1"/>
          </p:nvPr>
        </p:nvSpPr>
        <p:spPr/>
        <p:txBody>
          <a:bodyPr/>
          <a:lstStyle/>
          <a:p>
            <a:r>
              <a:rPr lang="en-US" dirty="0"/>
              <a:t>  Play around with the </a:t>
            </a:r>
            <a:r>
              <a:rPr lang="en-US" dirty="0" err="1"/>
              <a:t>BackTrack</a:t>
            </a:r>
            <a:r>
              <a:rPr lang="en-US" dirty="0"/>
              <a:t> Linux interface + </a:t>
            </a:r>
            <a:r>
              <a:rPr lang="en-US" dirty="0" smtClean="0"/>
              <a:t>windows</a:t>
            </a:r>
            <a:endParaRPr lang="en-US" dirty="0"/>
          </a:p>
          <a:p>
            <a:r>
              <a:rPr lang="en-US" dirty="0"/>
              <a:t>  Try clicking bottom left corner (like Windows “Start” Menu)</a:t>
            </a:r>
          </a:p>
          <a:p>
            <a:r>
              <a:rPr lang="en-US" dirty="0"/>
              <a:t>  Navigate through the various menus and </a:t>
            </a:r>
            <a:r>
              <a:rPr lang="en-US" dirty="0" smtClean="0"/>
              <a:t>utilities</a:t>
            </a:r>
            <a:endParaRPr lang="en-US" dirty="0"/>
          </a:p>
          <a:p>
            <a:r>
              <a:rPr lang="en-US" dirty="0"/>
              <a:t>  Pay particular attention to the “</a:t>
            </a:r>
            <a:r>
              <a:rPr lang="en-US" dirty="0" err="1"/>
              <a:t>BackTrack</a:t>
            </a:r>
            <a:r>
              <a:rPr lang="en-US" dirty="0"/>
              <a:t> Utilities” </a:t>
            </a:r>
            <a:r>
              <a:rPr lang="en-US" dirty="0" smtClean="0"/>
              <a:t>menu</a:t>
            </a:r>
            <a:endParaRPr lang="en-US" dirty="0"/>
          </a:p>
          <a:p>
            <a:r>
              <a:rPr lang="en-US" dirty="0"/>
              <a:t>  If you want to experiment with a utility, now is a good </a:t>
            </a:r>
            <a:r>
              <a:rPr lang="en-US" dirty="0" smtClean="0"/>
              <a:t>time</a:t>
            </a:r>
            <a:endParaRPr lang="en-US" dirty="0"/>
          </a:p>
          <a:p>
            <a:r>
              <a:rPr lang="en-US" dirty="0"/>
              <a:t>  BREAK TIME – keep playing </a:t>
            </a:r>
            <a:r>
              <a:rPr lang="en-US" dirty="0" smtClean="0"/>
              <a:t>around </a:t>
            </a:r>
            <a:r>
              <a:rPr lang="en-US" dirty="0"/>
              <a:t>or take a breather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r>
              <a:rPr lang="en-US" sz="3400"/>
              <a:t>Sniffing Traffic with tcpdump</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theme/theme1.xml><?xml version="1.0" encoding="utf-8"?>
<a:theme xmlns:a="http://schemas.openxmlformats.org/drawingml/2006/main" name="briefing">
  <a:themeElements>
    <a:clrScheme name="">
      <a:dk1>
        <a:srgbClr val="000000"/>
      </a:dk1>
      <a:lt1>
        <a:srgbClr val="FFFFFF"/>
      </a:lt1>
      <a:dk2>
        <a:srgbClr val="003399"/>
      </a:dk2>
      <a:lt2>
        <a:srgbClr val="808080"/>
      </a:lt2>
      <a:accent1>
        <a:srgbClr val="FFCC99"/>
      </a:accent1>
      <a:accent2>
        <a:srgbClr val="FF9999"/>
      </a:accent2>
      <a:accent3>
        <a:srgbClr val="FFFFFF"/>
      </a:accent3>
      <a:accent4>
        <a:srgbClr val="000000"/>
      </a:accent4>
      <a:accent5>
        <a:srgbClr val="FFE2CA"/>
      </a:accent5>
      <a:accent6>
        <a:srgbClr val="E78A8A"/>
      </a:accent6>
      <a:hlink>
        <a:srgbClr val="0000FF"/>
      </a:hlink>
      <a:folHlink>
        <a:srgbClr val="990099"/>
      </a:folHlink>
    </a:clrScheme>
    <a:fontScheme name="CCKS-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K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K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K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K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K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K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K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CKS-Template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ITRE Work" ma:contentTypeID="0x010100823A99C636F7423283FB0D200866C613005B26DFEC304C4945BD1198DEDFFA4FFD" ma:contentTypeVersion="0" ma:contentTypeDescription="Materials and documents that contain MITRE authored content and other content directly attributable to MITRE and its work" ma:contentTypeScope="" ma:versionID="5a137711611cdc83b4429d1f485c3679">
  <xsd:schema xmlns:xsd="http://www.w3.org/2001/XMLSchema" xmlns:p="http://schemas.microsoft.com/office/2006/metadata/properties" xmlns:ns1="http://schemas.microsoft.com/sharepoint/v3" xmlns:ns2="http://schemas.microsoft.com/sharepoint/v3/fields" targetNamespace="http://schemas.microsoft.com/office/2006/metadata/properties" ma:root="true" ma:fieldsID="c4a7a31472296cf49e6db98b90eb8398" ns1:_="" ns2:_="">
    <xsd:import namespace="http://schemas.microsoft.com/sharepoint/v3"/>
    <xsd:import namespace="http://schemas.microsoft.com/sharepoint/v3/fields"/>
    <xsd:element name="properties">
      <xsd:complexType>
        <xsd:sequence>
          <xsd:element name="documentManagement">
            <xsd:complexType>
              <xsd:all>
                <xsd:element ref="ns2:_Contributor" minOccurs="0"/>
                <xsd:element ref="ns1:MITRE_x0020_Sensitivity"/>
                <xsd:element ref="ns1:Release_x0020_Statement"/>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Contributor" ma:index="9" nillable="true" ma:displayName="Contributor" ma:description="One or more people or organizations that contributed to this resource" ma:internalName="_Contributor">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MITRE_x0020_Sensitivity xmlns="http://schemas.microsoft.com/sharepoint/v3">Internal MITRE Information</MITRE_x0020_Sensitivity>
    <_Contributor xmlns="http://schemas.microsoft.com/sharepoint/v3/fields" xsi:nil="true"/>
    <Release_x0020_Statement xmlns="http://schemas.microsoft.com/sharepoint/v3">For Internal MITRE Use</Release_x0020_Statement>
  </documentManagement>
</p:properti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C52D0652-F5B6-417F-8844-4199DF157737}">
  <ds:schemaRefs>
    <ds:schemaRef ds:uri="http://schemas.microsoft.com/sharepoint/v3/contenttype/forms"/>
  </ds:schemaRefs>
</ds:datastoreItem>
</file>

<file path=customXml/itemProps2.xml><?xml version="1.0" encoding="utf-8"?>
<ds:datastoreItem xmlns:ds="http://schemas.openxmlformats.org/officeDocument/2006/customXml" ds:itemID="{55BBDFD5-B87B-47D8-8850-8C269ECADC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011E5F6-85AB-45EB-8FFC-042EC0C55FC2}">
  <ds:schemaRefs>
    <ds:schemaRef ds:uri="http://schemas.microsoft.com/office/2006/metadata/properties"/>
    <ds:schemaRef ds:uri="http://schemas.microsoft.com/sharepoint/v3"/>
    <ds:schemaRef ds:uri="http://schemas.microsoft.com/sharepoint/v3/fields"/>
  </ds:schemaRefs>
</ds:datastoreItem>
</file>

<file path=customXml/itemProps4.xml><?xml version="1.0" encoding="utf-8"?>
<ds:datastoreItem xmlns:ds="http://schemas.openxmlformats.org/officeDocument/2006/customXml" ds:itemID="{E5568A25-A4DD-460E-BBE0-5FA14AD1421F}">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mitrebriefing_2_2009</Template>
  <TotalTime>160</TotalTime>
  <Words>5272</Words>
  <Application>Microsoft Macintosh PowerPoint</Application>
  <PresentationFormat>On-screen Show (4:3)</PresentationFormat>
  <Paragraphs>720</Paragraphs>
  <Slides>76</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briefing</vt:lpstr>
      <vt:lpstr>Photo Editor Photo</vt:lpstr>
      <vt:lpstr>Vulnerability Assessment Tools</vt:lpstr>
      <vt:lpstr>All materials are licensed under a Creative Commons “Share Alike” license.</vt:lpstr>
      <vt:lpstr>Agenda</vt:lpstr>
      <vt:lpstr>Disclaimer</vt:lpstr>
      <vt:lpstr>Vuln-Assessment Tools:  Getting Started</vt:lpstr>
      <vt:lpstr>Initiating Lab Setup</vt:lpstr>
      <vt:lpstr>Testing Backtrack</vt:lpstr>
      <vt:lpstr>Backtrack Lab</vt:lpstr>
      <vt:lpstr>Sniffing Traffic with tcpdump</vt:lpstr>
      <vt:lpstr>Introduction</vt:lpstr>
      <vt:lpstr>Modes Of Operation</vt:lpstr>
      <vt:lpstr>Tcpdump -- Options</vt:lpstr>
      <vt:lpstr>Capture Filters</vt:lpstr>
      <vt:lpstr>Capture Filters – Examples</vt:lpstr>
      <vt:lpstr>Capture Filters – More Examples</vt:lpstr>
      <vt:lpstr>Interpreting Tcpdump Output</vt:lpstr>
      <vt:lpstr>tcpdump Usage</vt:lpstr>
      <vt:lpstr>Lab</vt:lpstr>
      <vt:lpstr>Pointers</vt:lpstr>
      <vt:lpstr>Questions</vt:lpstr>
      <vt:lpstr>Analyzing Traffic with Wireshark</vt:lpstr>
      <vt:lpstr>Welcome to WireShark</vt:lpstr>
      <vt:lpstr>WireShark – Sample Demo</vt:lpstr>
      <vt:lpstr>Wireshark Demo</vt:lpstr>
      <vt:lpstr>WireShark – Display Filters</vt:lpstr>
      <vt:lpstr>WireShark – Display Filters (cont.)</vt:lpstr>
      <vt:lpstr>WireShark – Decoding Protocols</vt:lpstr>
      <vt:lpstr>WireShark – Stream Re-Assembly Plugin</vt:lpstr>
      <vt:lpstr>Pointers</vt:lpstr>
      <vt:lpstr>Break!</vt:lpstr>
      <vt:lpstr>Vuln-Assessment:  Enumeration, Reconnaissance and Scanning</vt:lpstr>
      <vt:lpstr>Overview</vt:lpstr>
      <vt:lpstr>Network Mapping</vt:lpstr>
      <vt:lpstr>Methodologies</vt:lpstr>
      <vt:lpstr>Scanning – a Typical Approach</vt:lpstr>
      <vt:lpstr>Forming a Picture – Scanning + Analysis</vt:lpstr>
      <vt:lpstr>Common Network/Port Scanners</vt:lpstr>
      <vt:lpstr>SolarWinds</vt:lpstr>
      <vt:lpstr>NMAP</vt:lpstr>
      <vt:lpstr>NMAP – Just a Few Sample Port-Scan Options</vt:lpstr>
      <vt:lpstr>Lab: Running NMAP</vt:lpstr>
      <vt:lpstr>Configuring NMAP</vt:lpstr>
      <vt:lpstr>Running NMAP</vt:lpstr>
      <vt:lpstr>NMAP Output</vt:lpstr>
      <vt:lpstr>NMAP – Common Pitfalls</vt:lpstr>
      <vt:lpstr>Nmap Screenshot</vt:lpstr>
      <vt:lpstr>Lab</vt:lpstr>
      <vt:lpstr>Break!</vt:lpstr>
      <vt:lpstr>Vulnerability Scanning</vt:lpstr>
      <vt:lpstr>Overview</vt:lpstr>
      <vt:lpstr>Vulnerability Scanning</vt:lpstr>
      <vt:lpstr>Vulnerability Scanning</vt:lpstr>
      <vt:lpstr>Common Network Vuln-Scanners</vt:lpstr>
      <vt:lpstr>eEye Retina (now McAfee-owned)</vt:lpstr>
      <vt:lpstr>Nessus</vt:lpstr>
      <vt:lpstr>Nessus Architecture</vt:lpstr>
      <vt:lpstr>Starting Nessus in BackTrack (or similar)</vt:lpstr>
      <vt:lpstr>Starting Nessus…</vt:lpstr>
      <vt:lpstr>Logging Into Nessus</vt:lpstr>
      <vt:lpstr>More Logging In…</vt:lpstr>
      <vt:lpstr>Nessus Plugin Intelligence</vt:lpstr>
      <vt:lpstr>Nessus – Plugin Updates</vt:lpstr>
      <vt:lpstr>PowerPoint Presentation</vt:lpstr>
      <vt:lpstr>PowerPoint Presentation</vt:lpstr>
      <vt:lpstr>Nessus Scan Method</vt:lpstr>
      <vt:lpstr>Nessus Scan Method</vt:lpstr>
      <vt:lpstr>Configuring Nessus: Scan Options</vt:lpstr>
      <vt:lpstr>PowerPoint Presentation</vt:lpstr>
      <vt:lpstr>PowerPoint Presentation</vt:lpstr>
      <vt:lpstr>Reports</vt:lpstr>
      <vt:lpstr>PowerPoint Presentation</vt:lpstr>
      <vt:lpstr>Common Nessus Pitfalls</vt:lpstr>
      <vt:lpstr>Nessus Lab </vt:lpstr>
      <vt:lpstr>Questions?</vt:lpstr>
      <vt:lpstr>A Few Places to Get Tools</vt:lpstr>
      <vt:lpstr>Questions</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D1S1_TSV404_Course_Intro_2011_v1.pptx</dc:title>
  <dc:subject>Vulnerability Assessment Training Course Intro</dc:subject>
  <dc:creator>Dr. Steven Gosnell, Nathan B. Adams</dc:creator>
  <cp:lastModifiedBy>bla</cp:lastModifiedBy>
  <cp:revision>30</cp:revision>
  <cp:lastPrinted>2011-02-25T20:22:41Z</cp:lastPrinted>
  <dcterms:created xsi:type="dcterms:W3CDTF">2011-03-01T05:00:47Z</dcterms:created>
  <dcterms:modified xsi:type="dcterms:W3CDTF">2012-06-23T20:00:15Z</dcterms:modified>
</cp:coreProperties>
</file>