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5"/>
  </p:sldMasterIdLst>
  <p:notesMasterIdLst>
    <p:notesMasterId r:id="rId65"/>
  </p:notesMasterIdLst>
  <p:sldIdLst>
    <p:sldId id="258" r:id="rId6"/>
    <p:sldId id="322" r:id="rId7"/>
    <p:sldId id="259" r:id="rId8"/>
    <p:sldId id="260"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1" r:id="rId64"/>
  </p:sldIdLst>
  <p:sldSz cx="9144000" cy="6858000" type="screen4x3"/>
  <p:notesSz cx="6858000" cy="9144000"/>
  <p:defaultTextStyle>
    <a:defPPr>
      <a:defRPr lang="en-US"/>
    </a:defPPr>
    <a:lvl1pPr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1pPr>
    <a:lvl2pPr marL="4572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2pPr>
    <a:lvl3pPr marL="9144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3pPr>
    <a:lvl4pPr marL="13716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4pPr>
    <a:lvl5pPr marL="18288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9" autoAdjust="0"/>
    <p:restoredTop sz="79718" autoAdjust="0"/>
  </p:normalViewPr>
  <p:slideViewPr>
    <p:cSldViewPr>
      <p:cViewPr>
        <p:scale>
          <a:sx n="80" d="100"/>
          <a:sy n="80" d="100"/>
        </p:scale>
        <p:origin x="-1816" y="-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63" Type="http://schemas.openxmlformats.org/officeDocument/2006/relationships/slide" Target="slides/slide58.xml"/><Relationship Id="rId64" Type="http://schemas.openxmlformats.org/officeDocument/2006/relationships/slide" Target="slides/slide59.xml"/><Relationship Id="rId65" Type="http://schemas.openxmlformats.org/officeDocument/2006/relationships/notesMaster" Target="notesMasters/notesMaster1.xml"/><Relationship Id="rId66" Type="http://schemas.openxmlformats.org/officeDocument/2006/relationships/printerSettings" Target="printerSettings/printerSettings1.bin"/><Relationship Id="rId67" Type="http://schemas.openxmlformats.org/officeDocument/2006/relationships/presProps" Target="presProps.xml"/><Relationship Id="rId68" Type="http://schemas.openxmlformats.org/officeDocument/2006/relationships/viewProps" Target="viewProps.xml"/><Relationship Id="rId69" Type="http://schemas.openxmlformats.org/officeDocument/2006/relationships/theme" Target="theme/theme1.xml"/><Relationship Id="rId50" Type="http://schemas.openxmlformats.org/officeDocument/2006/relationships/slide" Target="slides/slide45.xml"/><Relationship Id="rId51" Type="http://schemas.openxmlformats.org/officeDocument/2006/relationships/slide" Target="slides/slide46.xml"/><Relationship Id="rId52" Type="http://schemas.openxmlformats.org/officeDocument/2006/relationships/slide" Target="slides/slide47.xml"/><Relationship Id="rId53" Type="http://schemas.openxmlformats.org/officeDocument/2006/relationships/slide" Target="slides/slide48.xml"/><Relationship Id="rId54" Type="http://schemas.openxmlformats.org/officeDocument/2006/relationships/slide" Target="slides/slide49.xml"/><Relationship Id="rId55" Type="http://schemas.openxmlformats.org/officeDocument/2006/relationships/slide" Target="slides/slide50.xml"/><Relationship Id="rId56" Type="http://schemas.openxmlformats.org/officeDocument/2006/relationships/slide" Target="slides/slide51.xml"/><Relationship Id="rId57" Type="http://schemas.openxmlformats.org/officeDocument/2006/relationships/slide" Target="slides/slide52.xml"/><Relationship Id="rId58" Type="http://schemas.openxmlformats.org/officeDocument/2006/relationships/slide" Target="slides/slide53.xml"/><Relationship Id="rId59" Type="http://schemas.openxmlformats.org/officeDocument/2006/relationships/slide" Target="slides/slide5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slide" Target="slides/slide42.xml"/><Relationship Id="rId48" Type="http://schemas.openxmlformats.org/officeDocument/2006/relationships/slide" Target="slides/slide43.xml"/><Relationship Id="rId49" Type="http://schemas.openxmlformats.org/officeDocument/2006/relationships/slide" Target="slides/slide4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70" Type="http://schemas.openxmlformats.org/officeDocument/2006/relationships/tableStyles" Target="tableStyles.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60" Type="http://schemas.openxmlformats.org/officeDocument/2006/relationships/slide" Target="slides/slide55.xml"/><Relationship Id="rId61" Type="http://schemas.openxmlformats.org/officeDocument/2006/relationships/slide" Target="slides/slide56.xml"/><Relationship Id="rId62" Type="http://schemas.openxmlformats.org/officeDocument/2006/relationships/slide" Target="slides/slide57.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lnSpc>
                <a:spcPct val="100000"/>
              </a:lnSpc>
              <a:spcAft>
                <a:spcPct val="0"/>
              </a:spcAft>
              <a:buClrTx/>
              <a:defRPr sz="1200" b="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Aft>
                <a:spcPct val="0"/>
              </a:spcAft>
              <a:buClrTx/>
              <a:defRPr sz="1200" b="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lnSpc>
                <a:spcPct val="100000"/>
              </a:lnSpc>
              <a:spcAft>
                <a:spcPct val="0"/>
              </a:spcAft>
              <a:buClrTx/>
              <a:defRPr sz="1200" b="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Aft>
                <a:spcPct val="0"/>
              </a:spcAft>
              <a:buClrTx/>
              <a:defRPr sz="1200" b="0"/>
            </a:lvl1pPr>
          </a:lstStyle>
          <a:p>
            <a:fld id="{3BB4B371-47EF-4F94-805C-A1A2AA5EDDC3}" type="slidenum">
              <a:rPr lang="en-US"/>
              <a:pPr/>
              <a:t>‹#›</a:t>
            </a:fld>
            <a:endParaRPr lang="en-US"/>
          </a:p>
        </p:txBody>
      </p:sp>
    </p:spTree>
    <p:extLst>
      <p:ext uri="{BB962C8B-B14F-4D97-AF65-F5344CB8AC3E}">
        <p14:creationId xmlns:p14="http://schemas.microsoft.com/office/powerpoint/2010/main" val="8546745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p:cNvSpPr>
          <p:nvPr>
            <p:ph type="sldImg"/>
          </p:nvPr>
        </p:nvSpPr>
        <p:spPr>
          <a:solidFill>
            <a:srgbClr val="FFFFFF"/>
          </a:solidFill>
          <a:ln/>
        </p:spPr>
      </p:sp>
      <p:sp>
        <p:nvSpPr>
          <p:cNvPr id="21507" name="Rectangle 3"/>
          <p:cNvSpPr>
            <a:spLocks noGrp="1" noChangeArrowheads="1"/>
          </p:cNvSpPr>
          <p:nvPr>
            <p:ph type="body" idx="1"/>
          </p:nvPr>
        </p:nvSpPr>
        <p:spPr>
          <a:solidFill>
            <a:srgbClr val="FFFFFF"/>
          </a:solidFill>
          <a:ln>
            <a:solidFill>
              <a:srgbClr val="000000"/>
            </a:solidFill>
          </a:ln>
        </p:spPr>
        <p:txBody>
          <a:bodyPr lIns="90434" tIns="45218" rIns="90434" bIns="45218"/>
          <a:lstStyle/>
          <a:p>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CF5DC74D-3B35-9B46-A85D-3D3412E5C6F8}" type="slidenum">
              <a:rPr lang="en-US"/>
              <a:pPr/>
              <a:t>13</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US" dirty="0" smtClean="0">
                <a:latin typeface="Times New Roman" charset="0"/>
              </a:rPr>
              <a:t>The bulk of the work in vulnerability assessment is during the preparation time period, and then afterwards during the analysis time period.</a:t>
            </a:r>
          </a:p>
          <a:p>
            <a:endParaRPr lang="en-US" dirty="0" smtClean="0">
              <a:latin typeface="Times New Roman" charset="0"/>
            </a:endParaRPr>
          </a:p>
          <a:p>
            <a:r>
              <a:rPr lang="en-US" dirty="0" smtClean="0">
                <a:latin typeface="Times New Roman" charset="0"/>
              </a:rPr>
              <a:t>A proper vulnerability assessment will use multiple tools to get the job done, meaning that the analysis will require combining and correlating those results.</a:t>
            </a:r>
          </a:p>
          <a:p>
            <a:endParaRPr lang="en-US" dirty="0" smtClean="0">
              <a:latin typeface="Times New Roman" charset="0"/>
            </a:endParaRPr>
          </a:p>
          <a:p>
            <a:r>
              <a:rPr lang="en-US" dirty="0" smtClean="0">
                <a:latin typeface="Times New Roman" charset="0"/>
              </a:rPr>
              <a:t>Most vulnerability assessment tools assign their own severity ratings for discovered vulnerabilities.  Use these as starting points for assigning your own severities.</a:t>
            </a:r>
          </a:p>
          <a:p>
            <a:endParaRPr lang="en-US" dirty="0" smtClean="0">
              <a:latin typeface="Times New Roman" charset="0"/>
            </a:endParaRPr>
          </a:p>
          <a:p>
            <a:r>
              <a:rPr lang="en-US" dirty="0" smtClean="0">
                <a:latin typeface="Times New Roman" charset="0"/>
              </a:rPr>
              <a:t>Use information from vulnerability databases, such as CVE, to obtain more information about vulnerabilities and how to mitigate or eliminate them.  Here's where picking a tool that is CVE-compliant can really pay off.</a:t>
            </a:r>
          </a:p>
          <a:p>
            <a:endParaRPr lang="en-US" dirty="0" smtClean="0">
              <a:latin typeface="Times New Roman" charset="0"/>
            </a:endParaRPr>
          </a:p>
          <a:p>
            <a:r>
              <a:rPr lang="en-US" dirty="0" smtClean="0">
                <a:latin typeface="Times New Roman" charset="0"/>
              </a:rPr>
              <a:t>Be sure to include information on how to mitigate or eliminate vulnerabilities in your reports.</a:t>
            </a:r>
          </a:p>
          <a:p>
            <a:endParaRPr lang="en-US" dirty="0" smtClean="0">
              <a:latin typeface="Times New Roman" charset="0"/>
            </a:endParaRPr>
          </a:p>
          <a:p>
            <a:r>
              <a:rPr lang="en-US" dirty="0" smtClean="0">
                <a:latin typeface="Times New Roman" charset="0"/>
              </a:rPr>
              <a:t>An interesting comparison of scanners was performed in 2001.  Jeff </a:t>
            </a:r>
            <a:r>
              <a:rPr lang="en-US" dirty="0" err="1" smtClean="0">
                <a:latin typeface="Times New Roman" charset="0"/>
              </a:rPr>
              <a:t>Forristal</a:t>
            </a:r>
            <a:r>
              <a:rPr lang="en-US" dirty="0" smtClean="0">
                <a:latin typeface="Times New Roman" charset="0"/>
              </a:rPr>
              <a:t> and Greg Shipley from </a:t>
            </a:r>
            <a:r>
              <a:rPr lang="en-US" dirty="0" err="1" smtClean="0">
                <a:latin typeface="Times New Roman" charset="0"/>
              </a:rPr>
              <a:t>Neohapsis</a:t>
            </a:r>
            <a:r>
              <a:rPr lang="en-US" dirty="0" smtClean="0">
                <a:latin typeface="Times New Roman" charset="0"/>
              </a:rPr>
              <a:t> in Chicago compared eight different scanners, both commercial and open source, by having the scanners examine five systems with 17 known vulnerabilities.  The results were published in the January 8</a:t>
            </a:r>
            <a:r>
              <a:rPr lang="en-US" baseline="30000" dirty="0" smtClean="0">
                <a:latin typeface="Times New Roman" charset="0"/>
              </a:rPr>
              <a:t>th</a:t>
            </a:r>
            <a:r>
              <a:rPr lang="en-US" dirty="0" smtClean="0">
                <a:latin typeface="Times New Roman" charset="0"/>
              </a:rPr>
              <a:t> on-line edition of Network Computing (http://</a:t>
            </a:r>
            <a:r>
              <a:rPr lang="en-US" dirty="0" err="1" smtClean="0">
                <a:latin typeface="Times New Roman" charset="0"/>
              </a:rPr>
              <a:t>www.networkcomputing.com</a:t>
            </a:r>
            <a:r>
              <a:rPr lang="en-US" dirty="0" smtClean="0">
                <a:latin typeface="Times New Roman" charset="0"/>
              </a:rPr>
              <a:t>).  Nessus received the highest score in the comparison by detecting 15 of the vulnerabilities.  The next best was the commercial scanner by ISS which found 13.5 vulnerabilities.  (The half-score is for a partial detection of one of the buffer-overflow problems.)   The analysis did show one thing.  </a:t>
            </a:r>
            <a:r>
              <a:rPr lang="en-US" i="1" dirty="0" smtClean="0">
                <a:latin typeface="Times New Roman" charset="0"/>
              </a:rPr>
              <a:t>By using more than one of the scanners, all of the vulnerabilities were detectable.</a:t>
            </a:r>
            <a:endParaRPr lang="en-US" dirty="0" smtClean="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43000" y="684213"/>
            <a:ext cx="4572000" cy="3429000"/>
          </a:xfrm>
          <a:solidFill>
            <a:srgbClr val="FFFFFF"/>
          </a:solidFill>
          <a:ln/>
        </p:spPr>
      </p:sp>
      <p:sp>
        <p:nvSpPr>
          <p:cNvPr id="45059" name="Rectangle 3"/>
          <p:cNvSpPr>
            <a:spLocks noGrp="1" noChangeArrowheads="1"/>
          </p:cNvSpPr>
          <p:nvPr>
            <p:ph type="body" idx="1"/>
          </p:nvPr>
        </p:nvSpPr>
        <p:spPr>
          <a:xfrm>
            <a:off x="911704" y="4334331"/>
            <a:ext cx="5031482" cy="4115425"/>
          </a:xfrm>
          <a:solidFill>
            <a:srgbClr val="FFFFFF"/>
          </a:solidFill>
          <a:ln>
            <a:solidFill>
              <a:srgbClr val="000000"/>
            </a:solidFill>
          </a:ln>
        </p:spPr>
        <p:txBody>
          <a:bodyPr lIns="89995" tIns="44997" rIns="89995" bIns="44997"/>
          <a:lstStyle/>
          <a:p>
            <a:endParaRPr lang="en-US" dirty="0" smtClean="0">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43000" y="684213"/>
            <a:ext cx="4572000" cy="3429000"/>
          </a:xfrm>
          <a:solidFill>
            <a:srgbClr val="FFFFFF"/>
          </a:solidFill>
          <a:ln/>
        </p:spPr>
      </p:sp>
      <p:sp>
        <p:nvSpPr>
          <p:cNvPr id="47107" name="Rectangle 3"/>
          <p:cNvSpPr>
            <a:spLocks noGrp="1" noChangeArrowheads="1"/>
          </p:cNvSpPr>
          <p:nvPr>
            <p:ph type="body" idx="1"/>
          </p:nvPr>
        </p:nvSpPr>
        <p:spPr>
          <a:xfrm>
            <a:off x="911704" y="4334331"/>
            <a:ext cx="5031482" cy="4115425"/>
          </a:xfrm>
          <a:solidFill>
            <a:srgbClr val="FFFFFF"/>
          </a:solidFill>
          <a:ln>
            <a:solidFill>
              <a:srgbClr val="000000"/>
            </a:solidFill>
          </a:ln>
        </p:spPr>
        <p:txBody>
          <a:bodyPr lIns="89995" tIns="44997" rIns="89995" bIns="44997"/>
          <a:lstStyle/>
          <a:p>
            <a:r>
              <a:rPr lang="en-US" dirty="0" smtClean="0">
                <a:latin typeface="Times New Roman" charset="0"/>
              </a:rPr>
              <a:t>Nessus is generally the fastest-updated security scanner out there, receiving plug-ins to check for new vulnerabilities shortly after their initial public discovery.</a:t>
            </a:r>
          </a:p>
          <a:p>
            <a:endParaRPr lang="en-US" dirty="0" smtClean="0">
              <a:latin typeface="Times New Roman" charset="0"/>
            </a:endParaRPr>
          </a:p>
          <a:p>
            <a:r>
              <a:rPr lang="en-US" dirty="0" smtClean="0">
                <a:latin typeface="Times New Roman" charset="0"/>
              </a:rPr>
              <a:t>Nessus makes heavy use of CVE for cross-referencing.</a:t>
            </a:r>
          </a:p>
          <a:p>
            <a:endParaRPr lang="en-US" dirty="0" smtClean="0">
              <a:latin typeface="Times New Roman" charset="0"/>
            </a:endParaRPr>
          </a:p>
          <a:p>
            <a:r>
              <a:rPr lang="en-US" dirty="0" smtClean="0">
                <a:latin typeface="Times New Roman" charset="0"/>
              </a:rPr>
              <a:t>Nessus has flexible reporting options, including a published XML format that could potentially be parsed by other systems.</a:t>
            </a:r>
          </a:p>
          <a:p>
            <a:endParaRPr lang="en-US" dirty="0" smtClean="0">
              <a:latin typeface="Times New Roman" charset="0"/>
            </a:endParaRPr>
          </a:p>
          <a:p>
            <a:r>
              <a:rPr lang="en-US" dirty="0" smtClean="0">
                <a:latin typeface="Times New Roman" charset="0"/>
              </a:rPr>
              <a:t>The plug-ins are all open source, which can be very advantageous when debugging problems and potential false alarms.</a:t>
            </a:r>
          </a:p>
          <a:p>
            <a:endParaRPr lang="en-US" dirty="0" smtClean="0">
              <a:latin typeface="Times New Roman" charset="0"/>
            </a:endParaRPr>
          </a:p>
          <a:p>
            <a:r>
              <a:rPr lang="en-US" dirty="0" smtClean="0">
                <a:latin typeface="Times New Roman" charset="0"/>
              </a:rPr>
              <a:t>Be aware that not all Nessus plug-ins are created equal, and some of them are not particularly high-quality.  Also, be aware that there are rumors of some plug-ins "phoning home," which may be a security risk during some scans.</a:t>
            </a:r>
          </a:p>
          <a:p>
            <a:endParaRPr lang="en-US" dirty="0" smtClean="0">
              <a:latin typeface="Times New Roman" charset="0"/>
            </a:endParaRPr>
          </a:p>
          <a:p>
            <a:r>
              <a:rPr lang="en-US" dirty="0" smtClean="0">
                <a:latin typeface="Times New Roman" charset="0"/>
              </a:rPr>
              <a:t>Nessus is not particularly well-suited for scanning against Windows machines, although it can do it in a pinch.</a:t>
            </a:r>
          </a:p>
          <a:p>
            <a:endParaRPr lang="en-US" dirty="0" smtClean="0">
              <a:latin typeface="Times New Roman" charset="0"/>
            </a:endParaRPr>
          </a:p>
          <a:p>
            <a:r>
              <a:rPr lang="en-US" dirty="0" smtClean="0">
                <a:latin typeface="Times New Roman" charset="0"/>
              </a:rPr>
              <a:t>The fact that Nessus is free is quite important, as most commercial equivalents cost tens of thousands of dollars for even minimal uses.</a:t>
            </a:r>
          </a:p>
          <a:p>
            <a:endParaRPr lang="en-US" dirty="0" smtClean="0">
              <a:latin typeface="Times New Roman" charset="0"/>
            </a:endParaRPr>
          </a:p>
          <a:p>
            <a:r>
              <a:rPr lang="en-US" dirty="0" smtClean="0">
                <a:latin typeface="Times New Roman" charset="0"/>
              </a:rPr>
              <a:t>As with all vulnerability scanners, it is crucial to use an up-to-date version.  Nessus can be updated easily over the Internet by using the built-in command '</a:t>
            </a:r>
            <a:r>
              <a:rPr lang="en-US" dirty="0" err="1" smtClean="0">
                <a:latin typeface="Times New Roman" charset="0"/>
              </a:rPr>
              <a:t>nessus</a:t>
            </a:r>
            <a:r>
              <a:rPr lang="en-US" dirty="0" smtClean="0">
                <a:latin typeface="Times New Roman" charset="0"/>
              </a:rPr>
              <a:t>-update-plugins'.</a:t>
            </a:r>
          </a:p>
          <a:p>
            <a:endParaRPr lang="en-US" dirty="0" smtClean="0">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49155" name="Text Box 3"/>
          <p:cNvSpPr>
            <a:spLocks noGrp="1" noChangeArrowheads="1"/>
          </p:cNvSpPr>
          <p:nvPr>
            <p:ph type="body" idx="1"/>
          </p:nvPr>
        </p:nvSpPr>
        <p:spPr>
          <a:xfrm>
            <a:off x="1068841" y="4303059"/>
            <a:ext cx="4770106" cy="424732"/>
          </a:xfrm>
          <a:noFill/>
          <a:ln/>
        </p:spPr>
        <p:txBody>
          <a:bodyPr lIns="0" tIns="0" rIns="0" bIns="0">
            <a:spAutoFit/>
          </a:bodyPr>
          <a:lstStyle/>
          <a:p>
            <a:endParaRPr lang="en-US" dirty="0" smtClean="0">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AD06183C-E6B4-1D4A-B9BB-2329306C7E09}" type="slidenum">
              <a:rPr lang="en-US"/>
              <a:pPr/>
              <a:t>17</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r>
              <a:rPr lang="en-US" dirty="0" smtClean="0">
                <a:latin typeface="Times New Roman" charset="0"/>
              </a:rPr>
              <a:t>This is all very similar to the network vulnerability assessment, except this time we're doing it with access to the system.  Local system checks involve looking for software versions, configuration errors, bad file permissions and ownerships, unnecessary services started up, etc.</a:t>
            </a:r>
          </a:p>
          <a:p>
            <a:endParaRPr lang="en-US" dirty="0" smtClean="0">
              <a:latin typeface="Times New Roman" charset="0"/>
            </a:endParaRPr>
          </a:p>
          <a:p>
            <a:r>
              <a:rPr lang="en-US" dirty="0" smtClean="0">
                <a:latin typeface="Times New Roman" charset="0"/>
              </a:rPr>
              <a:t>The more you can script things in a vulnerability assessment, the more repeatable, consistent, and thorough it is likely to be.</a:t>
            </a:r>
          </a:p>
          <a:p>
            <a:endParaRPr lang="en-US" dirty="0" smtClean="0">
              <a:latin typeface="Times New Roman" charset="0"/>
            </a:endParaRPr>
          </a:p>
          <a:p>
            <a:r>
              <a:rPr lang="en-US" dirty="0" smtClean="0">
                <a:latin typeface="Times New Roman" charset="0"/>
              </a:rPr>
              <a:t>Most local system check tools require local root access to function.  Most local system check tools are far less invasive than remote network assessment tools like Nessus.  HOWEVER, when choosing a local system check tool, make sure that it can perform all checks without altering the system.  Many check tools look similar to lock down tools, but lock down tools will perform the recommended changes rather than just checking for them.  (Automatically locking down a system without reviewing what has been recommended may break things.)</a:t>
            </a:r>
          </a:p>
          <a:p>
            <a:endParaRPr lang="en-US" dirty="0" smtClean="0">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983ED9DB-39F2-B449-92EF-0921A43358C4}" type="slidenum">
              <a:rPr lang="en-US"/>
              <a:pPr/>
              <a:t>18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US" dirty="0" smtClean="0">
                <a:latin typeface="Times New Roman" charset="0"/>
              </a:rPr>
              <a:t>Same as before.  You may have to do a bit more work this time to correlate the findings from a local system scanner with specific vulnerabilities, however.  Most local system checkers are built to recommend best practices regardless of vulnerabilities.</a:t>
            </a:r>
          </a:p>
          <a:p>
            <a:endParaRPr lang="en-US" dirty="0" smtClean="0">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143000" y="684213"/>
            <a:ext cx="4572000" cy="3429000"/>
          </a:xfrm>
          <a:solidFill>
            <a:srgbClr val="FFFFFF"/>
          </a:solidFill>
          <a:ln/>
        </p:spPr>
      </p:sp>
      <p:sp>
        <p:nvSpPr>
          <p:cNvPr id="55299" name="Rectangle 3"/>
          <p:cNvSpPr>
            <a:spLocks noGrp="1" noChangeArrowheads="1"/>
          </p:cNvSpPr>
          <p:nvPr>
            <p:ph type="body" idx="1"/>
          </p:nvPr>
        </p:nvSpPr>
        <p:spPr>
          <a:xfrm>
            <a:off x="911704" y="4334331"/>
            <a:ext cx="5031482" cy="4115425"/>
          </a:xfrm>
          <a:solidFill>
            <a:srgbClr val="FFFFFF"/>
          </a:solidFill>
          <a:ln>
            <a:solidFill>
              <a:srgbClr val="000000"/>
            </a:solidFill>
          </a:ln>
        </p:spPr>
        <p:txBody>
          <a:bodyPr lIns="89995" tIns="44997" rIns="89995" bIns="44997"/>
          <a:lstStyle/>
          <a:p>
            <a:r>
              <a:rPr lang="en-US" dirty="0" smtClean="0">
                <a:latin typeface="Times New Roman" charset="0"/>
              </a:rPr>
              <a:t>The general concept of this class of tool is to identify configuration changes that can be made to harden a system.  But, a reasonable thought process must be used.  Mission critical services running on a host mean an </a:t>
            </a:r>
            <a:r>
              <a:rPr lang="en-US" i="1" dirty="0" smtClean="0">
                <a:latin typeface="Times New Roman" charset="0"/>
              </a:rPr>
              <a:t>imperfect score</a:t>
            </a:r>
            <a:r>
              <a:rPr lang="en-US" dirty="0" smtClean="0">
                <a:latin typeface="Times New Roman" charset="0"/>
              </a:rPr>
              <a:t>!</a:t>
            </a:r>
          </a:p>
          <a:p>
            <a:endParaRPr lang="en-US" dirty="0" smtClean="0">
              <a:latin typeface="Times New Roman" charset="0"/>
            </a:endParaRPr>
          </a:p>
          <a:p>
            <a:r>
              <a:rPr lang="en-US" dirty="0" smtClean="0">
                <a:latin typeface="Times New Roman" charset="0"/>
              </a:rPr>
              <a:t>The Level-1 benchmark is defined so that steps taken to lock down a system can be quickly reversed without having to reinstall software.  The reversal is typically nothing more than reverting a value in a configuration file or renaming a file.</a:t>
            </a:r>
          </a:p>
          <a:p>
            <a:endParaRPr lang="en-US" dirty="0" smtClean="0">
              <a:latin typeface="Times New Roman" charset="0"/>
            </a:endParaRPr>
          </a:p>
          <a:p>
            <a:r>
              <a:rPr lang="en-US" dirty="0" smtClean="0">
                <a:latin typeface="Times New Roman" charset="0"/>
              </a:rPr>
              <a:t>The CIS has also distributed benchmarks and benchmark testing utilities for Windows and Cisco routers.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D7395E8B-B7E8-7D4E-A7E2-F4BC46728414}" type="slidenum">
              <a:rPr lang="en-US"/>
              <a:pPr/>
              <a:t>20</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r>
              <a:rPr lang="en-US" dirty="0" smtClean="0">
                <a:latin typeface="Times New Roman" charset="0"/>
              </a:rPr>
              <a:t>There are two ways of performing vulnerability scanning:  Remote and local.</a:t>
            </a:r>
          </a:p>
          <a:p>
            <a:endParaRPr lang="en-US" dirty="0" smtClean="0">
              <a:latin typeface="Times New Roman" charset="0"/>
            </a:endParaRPr>
          </a:p>
          <a:p>
            <a:r>
              <a:rPr lang="en-US" dirty="0" smtClean="0">
                <a:latin typeface="Times New Roman" charset="0"/>
              </a:rPr>
              <a:t>With remote scanning, we would use port scans, grab banners from running network services, attempting to exploit hypothesized vulnerabilities, etc.</a:t>
            </a:r>
          </a:p>
          <a:p>
            <a:endParaRPr lang="en-US" dirty="0" smtClean="0">
              <a:latin typeface="Times New Roman" charset="0"/>
            </a:endParaRPr>
          </a:p>
          <a:p>
            <a:r>
              <a:rPr lang="en-US" dirty="0" smtClean="0">
                <a:latin typeface="Times New Roman" charset="0"/>
              </a:rPr>
              <a:t>With local scanning, we would interactively search through a system (usually as root).  We would look at software versions, configuration files, file attributes (ownerships and permissions), etc.</a:t>
            </a:r>
          </a:p>
          <a:p>
            <a:endParaRPr lang="en-US" dirty="0" smtClean="0">
              <a:latin typeface="Times New Roman" charset="0"/>
            </a:endParaRPr>
          </a:p>
          <a:p>
            <a:r>
              <a:rPr lang="en-US" dirty="0" smtClean="0">
                <a:latin typeface="Times New Roman" charset="0"/>
              </a:rPr>
              <a:t>Remote scanning will usually not require an interactive login account, which may be beneficial if the system owner balks at the notion of giving out accounts.  It is also usually more representative of what a remote attacker is likely to find.  However, many remote checks are likely to cause denial of service conditions, and remote vulnerability scanners are more prone to false positives and false negatives.  There may also be legal issues that must be considered with performing a remote scan.</a:t>
            </a:r>
          </a:p>
          <a:p>
            <a:endParaRPr lang="en-US" dirty="0" smtClean="0">
              <a:latin typeface="Times New Roman" charset="0"/>
            </a:endParaRPr>
          </a:p>
          <a:p>
            <a:r>
              <a:rPr lang="en-US" dirty="0" smtClean="0">
                <a:latin typeface="Times New Roman" charset="0"/>
              </a:rPr>
              <a:t>Local scans are usually more accurate, and are more likely to provide a better overall view of a system's security posture.  For instance, a local scan may be more likely to alert you if you are running software that has no currently known vulnerabilities but has a history of them.  It is also able to do things that remote scanners are not, such as checking for local-only vulnerabilities.  If the system owner is worried about the insider threat, local scans can be extremely valuable.</a:t>
            </a:r>
          </a:p>
          <a:p>
            <a:endParaRPr lang="en-US" dirty="0" smtClean="0">
              <a:latin typeface="Times New Roman" charset="0"/>
            </a:endParaRPr>
          </a:p>
          <a:p>
            <a:r>
              <a:rPr lang="en-US" dirty="0" smtClean="0">
                <a:latin typeface="Times New Roman" charset="0"/>
              </a:rPr>
              <a:t>Local scans are often more intrusive than remote ones, because they require interactive access to the system, usually including root access.  Most local scan utilities also require installation of software, even if it is just temporary.  Many system administrators may balk at this notion, particularly if the target system is considered mission critical.</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p:cNvSpPr>
          <p:nvPr>
            <p:ph type="sldImg"/>
          </p:nvPr>
        </p:nvSpPr>
        <p:spPr>
          <a:ln/>
        </p:spPr>
      </p:sp>
      <p:sp>
        <p:nvSpPr>
          <p:cNvPr id="65539" name="Notes Placeholder 2"/>
          <p:cNvSpPr>
            <a:spLocks noGrp="1"/>
          </p:cNvSpPr>
          <p:nvPr>
            <p:ph type="body" idx="1"/>
          </p:nvPr>
        </p:nvSpPr>
        <p:spPr>
          <a:noFill/>
          <a:ln/>
        </p:spPr>
        <p:txBody>
          <a:bodyPr/>
          <a:lstStyle/>
          <a:p>
            <a:endParaRPr lang="en-US" dirty="0" smtClean="0">
              <a:latin typeface="Times New Roman" charset="0"/>
            </a:endParaRPr>
          </a:p>
          <a:p>
            <a:endParaRPr lang="en-US" dirty="0" smtClean="0">
              <a:latin typeface="Times New Roman" charset="0"/>
            </a:endParaRPr>
          </a:p>
        </p:txBody>
      </p:sp>
      <p:sp>
        <p:nvSpPr>
          <p:cNvPr id="65540" name="Slide Number Placeholder 3"/>
          <p:cNvSpPr>
            <a:spLocks noGrp="1"/>
          </p:cNvSpPr>
          <p:nvPr>
            <p:ph type="sldNum" sz="quarter" idx="5"/>
          </p:nvPr>
        </p:nvSpPr>
        <p:spPr>
          <a:noFill/>
        </p:spPr>
        <p:txBody>
          <a:bodyPr/>
          <a:lstStyle/>
          <a:p>
            <a:fld id="{25DDDD5E-56AA-6B4E-84A5-883E0962A32B}" type="slidenum">
              <a:rPr lang="en-US" smtClean="0"/>
              <a:pPr/>
              <a:t>21</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CD1799F2-2BE2-064F-8671-CBA037775295}" type="slidenum">
              <a:rPr lang="en-US"/>
              <a:pPr/>
              <a:t>22</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r>
              <a:rPr lang="en-US" dirty="0" smtClean="0">
                <a:latin typeface="Times New Roman" charset="0"/>
              </a:rPr>
              <a:t>Obviously (or at least what is hopefully obvious), you should not dub yourself an expert in Unix vulnerability assessment unless you have experience running and securing Unix boxes, and hopefully both at the same time.</a:t>
            </a:r>
          </a:p>
          <a:p>
            <a:endParaRPr lang="en-US" dirty="0" smtClean="0">
              <a:latin typeface="Times New Roman" charset="0"/>
            </a:endParaRPr>
          </a:p>
          <a:p>
            <a:r>
              <a:rPr lang="en-US" dirty="0" smtClean="0">
                <a:latin typeface="Times New Roman" charset="0"/>
              </a:rPr>
              <a:t>The bottom line:  Patch your stuff, use encryption, turn off unnecessary services, and don't be dumb.  This isn't rocket science here.</a:t>
            </a:r>
          </a:p>
          <a:p>
            <a:endParaRPr lang="en-US" dirty="0" smtClean="0">
              <a:latin typeface="Times New Roman" charset="0"/>
            </a:endParaRPr>
          </a:p>
          <a:p>
            <a:r>
              <a:rPr lang="en-US" dirty="0" smtClean="0">
                <a:latin typeface="Times New Roman" charset="0"/>
              </a:rPr>
              <a:t>System hardening scripts can go a long way towards locking down Unix systems.  Tools like Bastille and JASS can do wonders here for fresh installs of systems.  You may actually wish to recommend that the system owner use the CIS benchmarks and documentation to help themselves lock down the systems.</a:t>
            </a:r>
          </a:p>
          <a:p>
            <a:endParaRPr lang="en-US" dirty="0" smtClean="0">
              <a:latin typeface="Times New Roman" charset="0"/>
            </a:endParaRPr>
          </a:p>
          <a:p>
            <a:r>
              <a:rPr lang="en-US" dirty="0" smtClean="0">
                <a:latin typeface="Times New Roman" charset="0"/>
              </a:rPr>
              <a:t>It is always critical to stay on top of system patches.  It's fairly easy to do this with Solaris and Red Hat.  For example, Sun patches are available in recommended patch clusters on </a:t>
            </a:r>
            <a:r>
              <a:rPr lang="en-US" dirty="0" err="1" smtClean="0">
                <a:latin typeface="Times New Roman" charset="0"/>
              </a:rPr>
              <a:t>sunsolve</a:t>
            </a:r>
            <a:r>
              <a:rPr lang="en-US" dirty="0" smtClean="0">
                <a:latin typeface="Times New Roman" charset="0"/>
              </a:rPr>
              <a:t>.  &lt;</a:t>
            </a:r>
            <a:r>
              <a:rPr lang="en-US" dirty="0" err="1" smtClean="0">
                <a:latin typeface="Times New Roman" charset="0"/>
              </a:rPr>
              <a:t>os_rel</a:t>
            </a:r>
            <a:r>
              <a:rPr lang="en-US" dirty="0" smtClean="0">
                <a:latin typeface="Times New Roman" charset="0"/>
              </a:rPr>
              <a:t>&gt; indicates the release number of the OS (such as 7, 8, 9, or 10).  Patch install instructions for 2.6 and older differ slightly from what what is on this slide.</a:t>
            </a:r>
          </a:p>
          <a:p>
            <a:endParaRPr lang="en-US" dirty="0" smtClean="0">
              <a:latin typeface="Times New Roman" charset="0"/>
            </a:endParaRPr>
          </a:p>
          <a:p>
            <a:r>
              <a:rPr lang="en-US" dirty="0" smtClean="0">
                <a:latin typeface="Times New Roman" charset="0"/>
              </a:rPr>
              <a:t>System monitoring should be a part of any system security solution.  Tools such as tripwire, </a:t>
            </a:r>
            <a:r>
              <a:rPr lang="en-US" dirty="0" err="1" smtClean="0">
                <a:latin typeface="Times New Roman" charset="0"/>
              </a:rPr>
              <a:t>logwatch</a:t>
            </a:r>
            <a:r>
              <a:rPr lang="en-US" dirty="0" smtClean="0">
                <a:latin typeface="Times New Roman" charset="0"/>
              </a:rPr>
              <a:t>, swatch, SLAPS and intrusion detection systems can help here.</a:t>
            </a:r>
          </a:p>
          <a:p>
            <a:endParaRPr lang="en-US" dirty="0" smtClean="0">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p:cNvSpPr>
          <p:nvPr>
            <p:ph type="sldImg"/>
          </p:nvPr>
        </p:nvSpPr>
        <p:spPr>
          <a:xfrm>
            <a:off x="1143000" y="684213"/>
            <a:ext cx="4572000" cy="3429000"/>
          </a:xfrm>
          <a:solidFill>
            <a:srgbClr val="FFFFFF"/>
          </a:solidFill>
          <a:ln/>
        </p:spPr>
      </p:sp>
      <p:sp>
        <p:nvSpPr>
          <p:cNvPr id="23555" name="Rectangle 3"/>
          <p:cNvSpPr>
            <a:spLocks noGrp="1" noChangeArrowheads="1"/>
          </p:cNvSpPr>
          <p:nvPr>
            <p:ph type="body" idx="1"/>
          </p:nvPr>
        </p:nvSpPr>
        <p:spPr>
          <a:xfrm>
            <a:off x="914815" y="4343713"/>
            <a:ext cx="5028370" cy="4115425"/>
          </a:xfrm>
          <a:solidFill>
            <a:srgbClr val="FFFFFF"/>
          </a:solidFill>
          <a:ln>
            <a:solidFill>
              <a:srgbClr val="000000"/>
            </a:solidFill>
          </a:ln>
        </p:spPr>
        <p:txBody>
          <a:bodyPr/>
          <a:lstStyle/>
          <a:p>
            <a:endParaRPr lang="en-US">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7C60054F-E1F4-5146-AA6F-E73ECD47350B}" type="slidenum">
              <a:rPr lang="en-US"/>
              <a:pPr/>
              <a:t>23</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endParaRPr lang="en-US" dirty="0" smtClean="0">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72707" name="Text Box 3"/>
          <p:cNvSpPr>
            <a:spLocks noGrp="1" noChangeArrowheads="1"/>
          </p:cNvSpPr>
          <p:nvPr>
            <p:ph type="body" idx="1"/>
          </p:nvPr>
        </p:nvSpPr>
        <p:spPr>
          <a:xfrm>
            <a:off x="1068841" y="4303059"/>
            <a:ext cx="4770106" cy="3083921"/>
          </a:xfrm>
          <a:noFill/>
          <a:ln/>
        </p:spPr>
        <p:txBody>
          <a:bodyPr lIns="0" tIns="0" rIns="0" bIns="0">
            <a:spAutoFit/>
          </a:bodyPr>
          <a:lstStyle/>
          <a:p>
            <a:r>
              <a:rPr lang="en-US" dirty="0">
                <a:latin typeface="Times New Roman" charset="0"/>
              </a:rPr>
              <a:t>Solaris</a:t>
            </a:r>
          </a:p>
          <a:p>
            <a:endParaRPr lang="en-US" dirty="0">
              <a:latin typeface="Times New Roman" charset="0"/>
            </a:endParaRPr>
          </a:p>
          <a:p>
            <a:r>
              <a:rPr lang="en-US" dirty="0">
                <a:latin typeface="Times New Roman" charset="0"/>
              </a:rPr>
              <a:t>Forces passwords to be required</a:t>
            </a:r>
          </a:p>
          <a:p>
            <a:r>
              <a:rPr lang="en-US" b="1" dirty="0">
                <a:latin typeface="Times New Roman" charset="0"/>
              </a:rPr>
              <a:t>/etc/default/login</a:t>
            </a:r>
            <a:r>
              <a:rPr lang="en-US" dirty="0">
                <a:latin typeface="Times New Roman" charset="0"/>
              </a:rPr>
              <a:t> </a:t>
            </a:r>
          </a:p>
          <a:p>
            <a:pPr marL="730171" lvl="1" indent="-280835"/>
            <a:r>
              <a:rPr lang="en-US" dirty="0">
                <a:latin typeface="Times New Roman" charset="0"/>
              </a:rPr>
              <a:t>Make sure the entry </a:t>
            </a:r>
            <a:r>
              <a:rPr lang="en-US" b="1" dirty="0">
                <a:latin typeface="Times New Roman" charset="0"/>
              </a:rPr>
              <a:t>PASSREQ=YES</a:t>
            </a:r>
            <a:r>
              <a:rPr lang="en-US" dirty="0">
                <a:latin typeface="Times New Roman" charset="0"/>
              </a:rPr>
              <a:t> exists and is not commented out</a:t>
            </a:r>
          </a:p>
          <a:p>
            <a:endParaRPr lang="en-US" dirty="0">
              <a:latin typeface="Times New Roman" charset="0"/>
            </a:endParaRPr>
          </a:p>
          <a:p>
            <a:r>
              <a:rPr lang="en-US" b="1" dirty="0">
                <a:latin typeface="Times New Roman" charset="0"/>
              </a:rPr>
              <a:t>/etc/default/</a:t>
            </a:r>
            <a:r>
              <a:rPr lang="en-US" b="1" dirty="0" err="1">
                <a:latin typeface="Times New Roman" charset="0"/>
              </a:rPr>
              <a:t>passwd</a:t>
            </a:r>
            <a:r>
              <a:rPr lang="en-US" dirty="0">
                <a:latin typeface="Times New Roman" charset="0"/>
              </a:rPr>
              <a:t> </a:t>
            </a:r>
          </a:p>
          <a:p>
            <a:pPr marL="730171" lvl="1" indent="-280835"/>
            <a:r>
              <a:rPr lang="en-US" dirty="0">
                <a:latin typeface="Times New Roman" charset="0"/>
              </a:rPr>
              <a:t>Set </a:t>
            </a:r>
            <a:r>
              <a:rPr lang="en-US" b="1" dirty="0">
                <a:latin typeface="Times New Roman" charset="0"/>
              </a:rPr>
              <a:t>PASSLENGTH=8</a:t>
            </a:r>
            <a:r>
              <a:rPr lang="en-US" dirty="0">
                <a:latin typeface="Times New Roman" charset="0"/>
              </a:rPr>
              <a:t> to establish a safer minimum length for user passwords. Set to a greater length as required by your security policy.</a:t>
            </a:r>
          </a:p>
          <a:p>
            <a:pPr marL="730171" lvl="1" indent="-280835"/>
            <a:r>
              <a:rPr lang="en-US" dirty="0">
                <a:latin typeface="Times New Roman" charset="0"/>
              </a:rPr>
              <a:t/>
            </a:r>
            <a:br>
              <a:rPr lang="en-US" dirty="0">
                <a:latin typeface="Times New Roman" charset="0"/>
              </a:rPr>
            </a:br>
            <a:r>
              <a:rPr lang="en-US" dirty="0">
                <a:latin typeface="Times New Roman" charset="0"/>
              </a:rPr>
              <a:t>Consider setting </a:t>
            </a:r>
            <a:r>
              <a:rPr lang="en-US" b="1" dirty="0">
                <a:latin typeface="Times New Roman" charset="0"/>
              </a:rPr>
              <a:t>MAXWEEKS</a:t>
            </a:r>
            <a:r>
              <a:rPr lang="en-US" dirty="0">
                <a:latin typeface="Times New Roman" charset="0"/>
              </a:rPr>
              <a:t> to implement a password aging scheme</a:t>
            </a:r>
          </a:p>
          <a:p>
            <a:endParaRPr lang="en-US" dirty="0">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74755" name="Text Box 3"/>
          <p:cNvSpPr>
            <a:spLocks noGrp="1" noChangeArrowheads="1"/>
          </p:cNvSpPr>
          <p:nvPr>
            <p:ph type="body" idx="1"/>
          </p:nvPr>
        </p:nvSpPr>
        <p:spPr>
          <a:xfrm>
            <a:off x="1068841" y="4303059"/>
            <a:ext cx="4770106" cy="184666"/>
          </a:xfrm>
          <a:noFill/>
          <a:ln/>
        </p:spPr>
        <p:txBody>
          <a:bodyPr lIns="0" tIns="0" rIns="0" bIns="0">
            <a:spAutoFit/>
          </a:bodyPr>
          <a:lstStyle/>
          <a:p>
            <a:endParaRPr lang="en-US">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76803" name="Text Box 3"/>
          <p:cNvSpPr>
            <a:spLocks noGrp="1" noChangeArrowheads="1"/>
          </p:cNvSpPr>
          <p:nvPr>
            <p:ph type="body" idx="1"/>
          </p:nvPr>
        </p:nvSpPr>
        <p:spPr>
          <a:xfrm>
            <a:off x="1068841" y="4303059"/>
            <a:ext cx="4770106" cy="3139321"/>
          </a:xfrm>
          <a:noFill/>
          <a:ln/>
        </p:spPr>
        <p:txBody>
          <a:bodyPr lIns="0" tIns="0" rIns="0" bIns="0">
            <a:spAutoFit/>
          </a:bodyPr>
          <a:lstStyle/>
          <a:p>
            <a:r>
              <a:rPr lang="en-US">
                <a:latin typeface="Times New Roman" charset="0"/>
              </a:rPr>
              <a:t>Solaris:</a:t>
            </a:r>
          </a:p>
          <a:p>
            <a:endParaRPr lang="en-US">
              <a:latin typeface="Times New Roman" charset="0"/>
            </a:endParaRPr>
          </a:p>
          <a:p>
            <a:r>
              <a:rPr lang="en-US" b="1">
                <a:latin typeface="Times New Roman" charset="0"/>
              </a:rPr>
              <a:t>To prevent direct login with the userid </a:t>
            </a:r>
            <a:r>
              <a:rPr lang="en-US" b="1" i="1">
                <a:latin typeface="Times New Roman" charset="0"/>
              </a:rPr>
              <a:t>root</a:t>
            </a:r>
            <a:r>
              <a:rPr lang="en-US" b="1">
                <a:latin typeface="Times New Roman" charset="0"/>
              </a:rPr>
              <a:t> </a:t>
            </a:r>
            <a:r>
              <a:rPr lang="en-US">
                <a:latin typeface="Times New Roman" charset="0"/>
              </a:rPr>
              <a:t> edit the file /etc/default/login. </a:t>
            </a:r>
          </a:p>
          <a:p>
            <a:r>
              <a:rPr lang="en-US">
                <a:latin typeface="Times New Roman" charset="0"/>
              </a:rPr>
              <a:t>Look for the line CONSOLE=/dev/console. This line may be commented out. Make sure there is an uncommented version of this line that reads: </a:t>
            </a:r>
          </a:p>
          <a:p>
            <a:endParaRPr lang="en-US">
              <a:latin typeface="Times New Roman" charset="0"/>
            </a:endParaRPr>
          </a:p>
          <a:p>
            <a:r>
              <a:rPr lang="en-US" b="1">
                <a:latin typeface="Times New Roman" charset="0"/>
              </a:rPr>
              <a:t>CONSOLE=</a:t>
            </a:r>
            <a:r>
              <a:rPr lang="en-US">
                <a:latin typeface="Times New Roman" charset="0"/>
              </a:rPr>
              <a:t> </a:t>
            </a:r>
          </a:p>
          <a:p>
            <a:endParaRPr lang="en-US">
              <a:latin typeface="Times New Roman" charset="0"/>
            </a:endParaRPr>
          </a:p>
          <a:p>
            <a:r>
              <a:rPr lang="en-US">
                <a:latin typeface="Times New Roman" charset="0"/>
              </a:rPr>
              <a:t>SUDO:</a:t>
            </a:r>
          </a:p>
          <a:p>
            <a:r>
              <a:rPr lang="en-US">
                <a:latin typeface="Times New Roman" charset="0"/>
              </a:rPr>
              <a:t>SUDO needs to be configured to only specific commands to be executed as root.  The default configuration would allow any command to be run as root thus reducing the security of the system.</a:t>
            </a:r>
          </a:p>
          <a:p>
            <a:endParaRPr lang="en-US">
              <a:latin typeface="Times New Roman" charset="0"/>
            </a:endParaRPr>
          </a:p>
          <a:p>
            <a:endParaRPr lang="en-US">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p:cNvSpPr>
          <p:nvPr>
            <p:ph type="sldImg"/>
          </p:nvPr>
        </p:nvSpPr>
        <p:spPr>
          <a:solidFill>
            <a:srgbClr val="FFFFFF"/>
          </a:solidFill>
          <a:ln/>
        </p:spPr>
      </p:sp>
      <p:sp>
        <p:nvSpPr>
          <p:cNvPr id="78851"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p:cNvSpPr>
          <p:nvPr>
            <p:ph type="sldImg"/>
          </p:nvPr>
        </p:nvSpPr>
        <p:spPr>
          <a:solidFill>
            <a:srgbClr val="FFFFFF"/>
          </a:solidFill>
          <a:ln/>
        </p:spPr>
      </p:sp>
      <p:sp>
        <p:nvSpPr>
          <p:cNvPr id="80899"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362075" y="868363"/>
            <a:ext cx="4173538" cy="3132137"/>
          </a:xfrm>
          <a:solidFill>
            <a:srgbClr val="FFFFFF"/>
          </a:solidFill>
          <a:ln/>
        </p:spPr>
      </p:sp>
      <p:sp>
        <p:nvSpPr>
          <p:cNvPr id="82947" name="Text Box 3"/>
          <p:cNvSpPr>
            <a:spLocks noGrp="1" noChangeArrowheads="1"/>
          </p:cNvSpPr>
          <p:nvPr>
            <p:ph type="body" idx="1"/>
          </p:nvPr>
        </p:nvSpPr>
        <p:spPr>
          <a:xfrm>
            <a:off x="1068841" y="4303059"/>
            <a:ext cx="4770106" cy="184666"/>
          </a:xfrm>
          <a:noFill/>
          <a:ln/>
        </p:spPr>
        <p:txBody>
          <a:bodyPr lIns="0" tIns="0" rIns="0" bIns="0">
            <a:spAutoFit/>
          </a:bodyPr>
          <a:lstStyle/>
          <a:p>
            <a:endParaRPr lang="en-US">
              <a:latin typeface="Times New Roman"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84995" name="Text Box 3"/>
          <p:cNvSpPr>
            <a:spLocks noGrp="1" noChangeArrowheads="1"/>
          </p:cNvSpPr>
          <p:nvPr>
            <p:ph type="body" idx="1"/>
          </p:nvPr>
        </p:nvSpPr>
        <p:spPr>
          <a:xfrm>
            <a:off x="1068841" y="4303059"/>
            <a:ext cx="4770106" cy="184666"/>
          </a:xfrm>
          <a:noFill/>
          <a:ln/>
        </p:spPr>
        <p:txBody>
          <a:bodyPr lIns="0" tIns="0" rIns="0" bIns="0">
            <a:spAutoFit/>
          </a:bodyPr>
          <a:lstStyle/>
          <a:p>
            <a:endParaRPr lang="en-US">
              <a:latin typeface="Times New Roman"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87043" name="Text Box 3"/>
          <p:cNvSpPr>
            <a:spLocks noGrp="1" noChangeArrowheads="1"/>
          </p:cNvSpPr>
          <p:nvPr>
            <p:ph type="body" idx="1"/>
          </p:nvPr>
        </p:nvSpPr>
        <p:spPr>
          <a:xfrm>
            <a:off x="1068841" y="4303059"/>
            <a:ext cx="4770106" cy="2659189"/>
          </a:xfrm>
          <a:noFill/>
          <a:ln/>
        </p:spPr>
        <p:txBody>
          <a:bodyPr lIns="0" tIns="0" rIns="0" bIns="0">
            <a:spAutoFit/>
          </a:bodyPr>
          <a:lstStyle/>
          <a:p>
            <a:r>
              <a:rPr lang="en-US">
                <a:latin typeface="Times New Roman" charset="0"/>
              </a:rPr>
              <a:t>An option in BSD to log failed attempts to /var/log/messages other then using IPFilter</a:t>
            </a:r>
          </a:p>
          <a:p>
            <a:endParaRPr lang="en-US">
              <a:latin typeface="Times New Roman" charset="0"/>
            </a:endParaRPr>
          </a:p>
          <a:p>
            <a:r>
              <a:rPr lang="en-US">
                <a:latin typeface="Times New Roman" charset="0"/>
              </a:rPr>
              <a:t>Even though you've now disabled many services, you should log connection attempts to ports without listeners/daemons. To do this simply add the following line to /etc/rc.conf:</a:t>
            </a:r>
          </a:p>
          <a:p>
            <a:r>
              <a:rPr lang="en-US">
                <a:latin typeface="Times New Roman" charset="0"/>
              </a:rPr>
              <a:t> log_in_vain="YES" </a:t>
            </a:r>
          </a:p>
          <a:p>
            <a:endParaRPr lang="en-US">
              <a:latin typeface="Times New Roman" charset="0"/>
            </a:endParaRPr>
          </a:p>
          <a:p>
            <a:r>
              <a:rPr lang="en-US">
                <a:latin typeface="Times New Roman" charset="0"/>
              </a:rPr>
              <a:t>To change this without rebooting your server issue the following commands:</a:t>
            </a:r>
          </a:p>
          <a:p>
            <a:r>
              <a:rPr lang="en-US">
                <a:latin typeface="Times New Roman" charset="0"/>
              </a:rPr>
              <a:t>sysctl net.inet.tcp.log_in_vain=1 </a:t>
            </a:r>
          </a:p>
          <a:p>
            <a:r>
              <a:rPr lang="en-US">
                <a:latin typeface="Times New Roman" charset="0"/>
              </a:rPr>
              <a:t>sysctl net.inet.udp.log_in_vain=1 </a:t>
            </a:r>
          </a:p>
          <a:p>
            <a:endParaRPr lang="en-US">
              <a:latin typeface="Times New Roman"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p:cNvSpPr>
          <p:nvPr>
            <p:ph type="sldImg"/>
          </p:nvPr>
        </p:nvSpPr>
        <p:spPr>
          <a:solidFill>
            <a:srgbClr val="FFFFFF"/>
          </a:solidFill>
          <a:ln/>
        </p:spPr>
      </p:sp>
      <p:sp>
        <p:nvSpPr>
          <p:cNvPr id="89091"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18D0D717-E9D7-934C-9BDF-2578E234267D}" type="slidenum">
              <a:rPr lang="en-US"/>
              <a:pPr/>
              <a:t>6</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686112" y="4343713"/>
            <a:ext cx="5485778" cy="4113862"/>
          </a:xfrm>
          <a:noFill/>
          <a:ln/>
        </p:spPr>
        <p:txBody>
          <a:bodyPr/>
          <a:lstStyle/>
          <a:p>
            <a:endParaRPr lang="en-US" dirty="0" smtClean="0">
              <a:latin typeface="Times New Roman"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91139" name="Text Box 3"/>
          <p:cNvSpPr>
            <a:spLocks noGrp="1" noChangeArrowheads="1"/>
          </p:cNvSpPr>
          <p:nvPr>
            <p:ph type="body" idx="1"/>
          </p:nvPr>
        </p:nvSpPr>
        <p:spPr>
          <a:xfrm>
            <a:off x="1068841" y="4303059"/>
            <a:ext cx="4770106" cy="5539978"/>
          </a:xfrm>
          <a:noFill/>
          <a:ln/>
        </p:spPr>
        <p:txBody>
          <a:bodyPr lIns="0" tIns="0" rIns="0" bIns="0">
            <a:spAutoFit/>
          </a:bodyPr>
          <a:lstStyle/>
          <a:p>
            <a:r>
              <a:rPr lang="en-US">
                <a:latin typeface="Times New Roman" charset="0"/>
              </a:rPr>
              <a:t>syslogd will by default bind itself to UDP 514, but you can prevent this from happening by adding a flag to syslogd's command line on startup. This prevents syslogd from using network sockets.</a:t>
            </a:r>
          </a:p>
          <a:p>
            <a:endParaRPr lang="en-US">
              <a:latin typeface="Times New Roman" charset="0"/>
            </a:endParaRPr>
          </a:p>
          <a:p>
            <a:r>
              <a:rPr lang="en-US">
                <a:latin typeface="Times New Roman" charset="0"/>
              </a:rPr>
              <a:t>FreeBSD:</a:t>
            </a:r>
          </a:p>
          <a:p>
            <a:r>
              <a:rPr lang="en-US">
                <a:latin typeface="Times New Roman" charset="0"/>
              </a:rPr>
              <a:t>adding the following line to /etc/rc.conf</a:t>
            </a:r>
          </a:p>
          <a:p>
            <a:r>
              <a:rPr lang="en-US">
                <a:latin typeface="Times New Roman" charset="0"/>
              </a:rPr>
              <a:t>syslogd_flags="-ss" </a:t>
            </a:r>
          </a:p>
          <a:p>
            <a:endParaRPr lang="en-US">
              <a:latin typeface="Times New Roman" charset="0"/>
            </a:endParaRPr>
          </a:p>
          <a:p>
            <a:r>
              <a:rPr lang="en-US">
                <a:latin typeface="Times New Roman" charset="0"/>
              </a:rPr>
              <a:t>Solaris:</a:t>
            </a:r>
          </a:p>
          <a:p>
            <a:r>
              <a:rPr lang="en-US">
                <a:latin typeface="Times New Roman" charset="0"/>
              </a:rPr>
              <a:t>Add ‘-t’ to the /etc/init.d/syslog start script after the if statement with the chmod and cp right before end</a:t>
            </a:r>
          </a:p>
          <a:p>
            <a:r>
              <a:rPr lang="en-US">
                <a:latin typeface="Times New Roman" charset="0"/>
              </a:rPr>
              <a:t>/usr/sbin/syslogd –t</a:t>
            </a:r>
          </a:p>
          <a:p>
            <a:endParaRPr lang="en-US">
              <a:latin typeface="Times New Roman" charset="0"/>
            </a:endParaRPr>
          </a:p>
          <a:p>
            <a:endParaRPr lang="en-US">
              <a:latin typeface="Times New Roman" charset="0"/>
            </a:endParaRPr>
          </a:p>
          <a:p>
            <a:r>
              <a:rPr lang="en-US">
                <a:latin typeface="Times New Roman" charset="0"/>
              </a:rPr>
              <a:t>Process Accounting</a:t>
            </a:r>
          </a:p>
          <a:p>
            <a:r>
              <a:rPr lang="en-US">
                <a:latin typeface="Times New Roman" charset="0"/>
              </a:rPr>
              <a:t>To enable on BSD, merely execute the following commands: </a:t>
            </a:r>
          </a:p>
          <a:p>
            <a:r>
              <a:rPr lang="en-US">
                <a:latin typeface="Times New Roman" charset="0"/>
              </a:rPr>
              <a:t>host# touch /var/account/acct </a:t>
            </a:r>
          </a:p>
          <a:p>
            <a:r>
              <a:rPr lang="en-US">
                <a:latin typeface="Times New Roman" charset="0"/>
              </a:rPr>
              <a:t>Host# accton /var/account/acct </a:t>
            </a:r>
          </a:p>
          <a:p>
            <a:endParaRPr lang="en-US">
              <a:latin typeface="Times New Roman" charset="0"/>
            </a:endParaRPr>
          </a:p>
          <a:p>
            <a:r>
              <a:rPr lang="en-US">
                <a:latin typeface="Times New Roman" charset="0"/>
              </a:rPr>
              <a:t>To make this change more permanent, add the following line to /etc/rc.conf: </a:t>
            </a:r>
          </a:p>
          <a:p>
            <a:r>
              <a:rPr lang="en-US">
                <a:latin typeface="Times New Roman" charset="0"/>
              </a:rPr>
              <a:t>accounting_enable="YES" </a:t>
            </a:r>
          </a:p>
          <a:p>
            <a:endParaRPr lang="en-US">
              <a:latin typeface="Times New Roman" charset="0"/>
            </a:endParaRPr>
          </a:p>
          <a:p>
            <a:endParaRPr lang="en-US">
              <a:latin typeface="Times New Roman" charset="0"/>
            </a:endParaRPr>
          </a:p>
          <a:p>
            <a:endParaRPr lang="en-US">
              <a:latin typeface="Times New Roman"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p:cNvSpPr>
          <p:nvPr>
            <p:ph type="sldImg"/>
          </p:nvPr>
        </p:nvSpPr>
        <p:spPr>
          <a:solidFill>
            <a:srgbClr val="FFFFFF"/>
          </a:solidFill>
          <a:ln/>
        </p:spPr>
      </p:sp>
      <p:sp>
        <p:nvSpPr>
          <p:cNvPr id="93187"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p:cNvSpPr>
          <p:nvPr>
            <p:ph type="sldImg"/>
          </p:nvPr>
        </p:nvSpPr>
        <p:spPr>
          <a:solidFill>
            <a:srgbClr val="FFFFFF"/>
          </a:solidFill>
          <a:ln/>
        </p:spPr>
      </p:sp>
      <p:sp>
        <p:nvSpPr>
          <p:cNvPr id="95235"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p:cNvSpPr>
          <p:nvPr>
            <p:ph type="sldImg"/>
          </p:nvPr>
        </p:nvSpPr>
        <p:spPr>
          <a:solidFill>
            <a:srgbClr val="FFFFFF"/>
          </a:solidFill>
          <a:ln/>
        </p:spPr>
      </p:sp>
      <p:sp>
        <p:nvSpPr>
          <p:cNvPr id="97283"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99331" name="Text Box 3"/>
          <p:cNvSpPr>
            <a:spLocks noGrp="1" noChangeArrowheads="1"/>
          </p:cNvSpPr>
          <p:nvPr>
            <p:ph type="body" idx="1"/>
          </p:nvPr>
        </p:nvSpPr>
        <p:spPr>
          <a:xfrm>
            <a:off x="1068841" y="4303059"/>
            <a:ext cx="4770106" cy="184666"/>
          </a:xfrm>
          <a:noFill/>
          <a:ln/>
        </p:spPr>
        <p:txBody>
          <a:bodyPr lIns="0" tIns="0" rIns="0" bIns="0">
            <a:spAutoFit/>
          </a:bodyPr>
          <a:lstStyle/>
          <a:p>
            <a:endParaRPr lang="en-US">
              <a:latin typeface="Times New Roman"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101379" name="Text Box 3"/>
          <p:cNvSpPr>
            <a:spLocks noGrp="1" noChangeArrowheads="1"/>
          </p:cNvSpPr>
          <p:nvPr>
            <p:ph type="body" idx="1"/>
          </p:nvPr>
        </p:nvSpPr>
        <p:spPr>
          <a:xfrm>
            <a:off x="1068841" y="4303059"/>
            <a:ext cx="4770106" cy="184666"/>
          </a:xfrm>
          <a:noFill/>
          <a:ln/>
        </p:spPr>
        <p:txBody>
          <a:bodyPr lIns="0" tIns="0" rIns="0" bIns="0">
            <a:spAutoFit/>
          </a:bodyPr>
          <a:lstStyle/>
          <a:p>
            <a:endParaRPr lang="en-US">
              <a:latin typeface="Times New Roman"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103427" name="Text Box 3"/>
          <p:cNvSpPr>
            <a:spLocks noGrp="1" noChangeArrowheads="1"/>
          </p:cNvSpPr>
          <p:nvPr>
            <p:ph type="body" idx="1"/>
          </p:nvPr>
        </p:nvSpPr>
        <p:spPr>
          <a:xfrm>
            <a:off x="1068841" y="4303059"/>
            <a:ext cx="4770106" cy="3453253"/>
          </a:xfrm>
          <a:noFill/>
          <a:ln/>
        </p:spPr>
        <p:txBody>
          <a:bodyPr lIns="0" tIns="0" rIns="0" bIns="0">
            <a:spAutoFit/>
          </a:bodyPr>
          <a:lstStyle/>
          <a:p>
            <a:r>
              <a:rPr lang="en-US">
                <a:latin typeface="Times New Roman" charset="0"/>
              </a:rPr>
              <a:t>It's important to not have any non-essential services running on the machine, or any services that you dont recgonise. The best thing to do is kill all the services running on your machine and then explicitly enable those that you want running. This way you know for sure what's running on your machine. You can tell what TCP ports are open on your machine by using the netstat(1) command. eg:</a:t>
            </a:r>
          </a:p>
          <a:p>
            <a:endParaRPr lang="en-US">
              <a:latin typeface="Times New Roman" charset="0"/>
            </a:endParaRPr>
          </a:p>
          <a:p>
            <a:r>
              <a:rPr lang="en-US">
                <a:latin typeface="Times New Roman" charset="0"/>
              </a:rPr>
              <a:t>host# netstat -na | grep LISTEN </a:t>
            </a:r>
          </a:p>
          <a:p>
            <a:r>
              <a:rPr lang="en-US">
                <a:latin typeface="Times New Roman" charset="0"/>
              </a:rPr>
              <a:t>Tcp4	0	0 *.80 		*.* LISTEN </a:t>
            </a:r>
          </a:p>
          <a:p>
            <a:r>
              <a:rPr lang="en-US">
                <a:latin typeface="Times New Roman" charset="0"/>
              </a:rPr>
              <a:t>tcp4 	0 	0 *.25 		*.* LISTEN </a:t>
            </a:r>
          </a:p>
          <a:p>
            <a:r>
              <a:rPr lang="en-US">
                <a:latin typeface="Times New Roman" charset="0"/>
              </a:rPr>
              <a:t>tcp4 	0 	0 *.22 		*.* LISTEN </a:t>
            </a:r>
          </a:p>
          <a:p>
            <a:endParaRPr lang="en-US">
              <a:latin typeface="Times New Roman" charset="0"/>
            </a:endParaRPr>
          </a:p>
          <a:p>
            <a:r>
              <a:rPr lang="en-US">
                <a:latin typeface="Times New Roman" charset="0"/>
              </a:rPr>
              <a:t>Similarly you may wish to see if you have anything listening via UDP. You can also get this information via netstat(1):</a:t>
            </a:r>
          </a:p>
          <a:p>
            <a:r>
              <a:rPr lang="en-US">
                <a:latin typeface="Times New Roman" charset="0"/>
              </a:rPr>
              <a:t>Host# netstat -nap udp </a:t>
            </a:r>
          </a:p>
          <a:p>
            <a:r>
              <a:rPr lang="en-US">
                <a:latin typeface="Times New Roman" charset="0"/>
              </a:rPr>
              <a:t>udp4 	0 	0 *.514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105475" name="Text Box 3"/>
          <p:cNvSpPr>
            <a:spLocks noGrp="1" noChangeArrowheads="1"/>
          </p:cNvSpPr>
          <p:nvPr>
            <p:ph type="body" idx="1"/>
          </p:nvPr>
        </p:nvSpPr>
        <p:spPr>
          <a:xfrm>
            <a:off x="1068841" y="4303059"/>
            <a:ext cx="4770106" cy="4284249"/>
          </a:xfrm>
          <a:noFill/>
          <a:ln/>
        </p:spPr>
        <p:txBody>
          <a:bodyPr lIns="0" tIns="0" rIns="0" bIns="0">
            <a:spAutoFit/>
          </a:bodyPr>
          <a:lstStyle/>
          <a:p>
            <a:r>
              <a:rPr lang="en-US">
                <a:latin typeface="Times New Roman" charset="0"/>
              </a:rPr>
              <a:t>The root partition (/) is a reasonable 128MB, (as recommended in the tuning(7) man page) and is home to the kernel as well as KLD's and various other fairly important directories which are linked directly off it (/sbin is just one that comes to mind). With this in mind, it's possible at a later stage to mount the root partition as read-only by editing the flags for this partition in the fstab(5) file. </a:t>
            </a:r>
          </a:p>
          <a:p>
            <a:endParaRPr lang="en-US">
              <a:latin typeface="Times New Roman" charset="0"/>
            </a:endParaRPr>
          </a:p>
          <a:p>
            <a:r>
              <a:rPr lang="en-US">
                <a:latin typeface="Times New Roman" charset="0"/>
              </a:rPr>
              <a:t>Temporary files are stored in /tmp, and since this directory is usually world writeable, it's important to not allow certain files to be used from this directory. Using the fstab(5) file (also see mount(8)) you should add the NOSUID and NODEV flags for /tmp which disables suid programs and stops character or block special devices on the filesystem. You may also want to add the NOEXEC flag for /tmp, but this is severely restrictive and may begin to make things difficult for your users. NOEXEC will also cause problems when you 'make installworld', since a fairly normal /tmp is required for this. Enabling NOEXEC may also limit your ability to find an intruder. It's important to note that you should symlink /usr/tmp and /var/tmp to this /tmp partition, else you're still giving users a tmp directory with no restrictions. </a:t>
            </a:r>
          </a:p>
          <a:p>
            <a:endParaRPr lang="en-US">
              <a:latin typeface="Times New Roman" charset="0"/>
            </a:endParaRPr>
          </a:p>
          <a:p>
            <a:r>
              <a:rPr lang="en-US">
                <a:latin typeface="Times New Roman" charset="0"/>
              </a:rPr>
              <a:t>User specific directories are kept in /home and on this partition it's a good idea to add the NOSUID flag, as well as adding QUOTA support to limit the amount of disk space that your users may use.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107523" name="Text Box 3"/>
          <p:cNvSpPr>
            <a:spLocks noGrp="1" noChangeArrowheads="1"/>
          </p:cNvSpPr>
          <p:nvPr>
            <p:ph type="body" idx="1"/>
          </p:nvPr>
        </p:nvSpPr>
        <p:spPr>
          <a:xfrm>
            <a:off x="1068841" y="4303059"/>
            <a:ext cx="4770106" cy="184666"/>
          </a:xfrm>
          <a:noFill/>
          <a:ln/>
        </p:spPr>
        <p:txBody>
          <a:bodyPr lIns="0" tIns="0" rIns="0" bIns="0">
            <a:spAutoFit/>
          </a:bodyPr>
          <a:lstStyle/>
          <a:p>
            <a:endParaRPr lang="en-US">
              <a:latin typeface="Times New Roman"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p:cNvSpPr>
          <p:nvPr>
            <p:ph type="sldImg"/>
          </p:nvPr>
        </p:nvSpPr>
        <p:spPr>
          <a:solidFill>
            <a:srgbClr val="FFFFFF"/>
          </a:solidFill>
          <a:ln/>
        </p:spPr>
      </p:sp>
      <p:sp>
        <p:nvSpPr>
          <p:cNvPr id="109571"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6BAA176-0526-8241-96EE-0C41F361326E}" type="slidenum">
              <a:rPr lang="en-US"/>
              <a:pPr/>
              <a:t>7</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r>
              <a:rPr lang="en-US" dirty="0" smtClean="0">
                <a:latin typeface="Times New Roman" charset="0"/>
              </a:rPr>
              <a:t>A vulnerability assessment should be comprehensive snapshots of a system or network’s security posture as it is in a deployed state, or just prior to deployment.  It is a practical examination of security posture, both from the perspective of insider and outsider threats.</a:t>
            </a:r>
          </a:p>
          <a:p>
            <a:endParaRPr lang="en-US" dirty="0" smtClean="0">
              <a:latin typeface="Times New Roman" charset="0"/>
            </a:endParaRPr>
          </a:p>
          <a:p>
            <a:r>
              <a:rPr lang="en-US" dirty="0" smtClean="0">
                <a:latin typeface="Times New Roman" charset="0"/>
              </a:rPr>
              <a:t>A vulnerability assessment of a Unix system should include remote vulnerability scanning if the system is on a network, local system checks, and, potentially, actual use of exploit tools.  Exploit use is dangerous and unreliable, and must be negotiated carefully with the </a:t>
            </a:r>
          </a:p>
          <a:p>
            <a:r>
              <a:rPr lang="en-US" dirty="0" smtClean="0">
                <a:latin typeface="Times New Roman" charset="0"/>
              </a:rPr>
              <a:t> before the assessment begins.  Exploits are best used to confirm the existence of vulnerabilities detected by automated scanners, but because they are unreliable they cannot be used to deny their existence.</a:t>
            </a:r>
          </a:p>
          <a:p>
            <a:endParaRPr lang="en-US" dirty="0" smtClean="0">
              <a:latin typeface="Times New Roman" charset="0"/>
            </a:endParaRPr>
          </a:p>
          <a:p>
            <a:r>
              <a:rPr lang="en-US" dirty="0" smtClean="0">
                <a:latin typeface="Times New Roman" charset="0"/>
              </a:rPr>
              <a:t>The end result of a vulnerability assessment should be a list of vulnerabilities found within a system, ranked by severity, and providing mitigation strategies such as system hardening scripts and  “how to” documents, system and application patching, system monitoring approaches, and other configuration advice.  The goal is to help keep unauthorized individuals out, not to break in and gloat.</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p:cNvSpPr>
          <p:nvPr>
            <p:ph type="sldImg"/>
          </p:nvPr>
        </p:nvSpPr>
        <p:spPr>
          <a:solidFill>
            <a:srgbClr val="FFFFFF"/>
          </a:solidFill>
          <a:ln/>
        </p:spPr>
      </p:sp>
      <p:sp>
        <p:nvSpPr>
          <p:cNvPr id="111619"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p:cNvSpPr>
          <p:nvPr>
            <p:ph type="sldImg"/>
          </p:nvPr>
        </p:nvSpPr>
        <p:spPr>
          <a:solidFill>
            <a:srgbClr val="FFFFFF"/>
          </a:solidFill>
          <a:ln/>
        </p:spPr>
      </p:sp>
      <p:sp>
        <p:nvSpPr>
          <p:cNvPr id="113667"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p:cNvSpPr>
          <p:nvPr>
            <p:ph type="sldImg"/>
          </p:nvPr>
        </p:nvSpPr>
        <p:spPr>
          <a:solidFill>
            <a:srgbClr val="FFFFFF"/>
          </a:solidFill>
          <a:ln/>
        </p:spPr>
      </p:sp>
      <p:sp>
        <p:nvSpPr>
          <p:cNvPr id="115715"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p:cNvSpPr>
          <p:nvPr>
            <p:ph type="sldImg"/>
          </p:nvPr>
        </p:nvSpPr>
        <p:spPr>
          <a:solidFill>
            <a:srgbClr val="FFFFFF"/>
          </a:solidFill>
          <a:ln/>
        </p:spPr>
      </p:sp>
      <p:sp>
        <p:nvSpPr>
          <p:cNvPr id="123907"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dirty="0" smtClean="0">
              <a:latin typeface="Times New Roman"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solidFill>
            <a:srgbClr val="FFFFFF"/>
          </a:solidFill>
          <a:ln/>
        </p:spPr>
      </p:sp>
      <p:sp>
        <p:nvSpPr>
          <p:cNvPr id="125955" name="Rectangle 3"/>
          <p:cNvSpPr>
            <a:spLocks noGrp="1" noChangeArrowheads="1"/>
          </p:cNvSpPr>
          <p:nvPr>
            <p:ph type="body" idx="1"/>
          </p:nvPr>
        </p:nvSpPr>
        <p:spPr>
          <a:xfrm>
            <a:off x="686112" y="4343713"/>
            <a:ext cx="5485778" cy="4113862"/>
          </a:xfrm>
          <a:noFill/>
          <a:ln/>
        </p:spPr>
        <p:txBody>
          <a:bodyPr lIns="89995" tIns="44997" rIns="89995" bIns="44997"/>
          <a:lstStyle/>
          <a:p>
            <a:pPr>
              <a:spcBef>
                <a:spcPct val="50000"/>
              </a:spcBef>
            </a:pPr>
            <a:r>
              <a:rPr lang="en-US" dirty="0" smtClean="0">
                <a:latin typeface="Times New Roman" charset="0"/>
              </a:rPr>
              <a:t>What is wrong with this picture?</a:t>
            </a:r>
          </a:p>
          <a:p>
            <a:pPr>
              <a:spcBef>
                <a:spcPct val="50000"/>
              </a:spcBef>
            </a:pPr>
            <a:endParaRPr lang="en-US" dirty="0" smtClean="0">
              <a:latin typeface="Times New Roman" charset="0"/>
            </a:endParaRPr>
          </a:p>
          <a:p>
            <a:pPr>
              <a:spcBef>
                <a:spcPct val="50000"/>
              </a:spcBef>
            </a:pPr>
            <a:r>
              <a:rPr lang="en-US" dirty="0" smtClean="0">
                <a:latin typeface="Times New Roman" charset="0"/>
              </a:rPr>
              <a:t>An image is displayed containing a house, the yard in front of the house, a walkway crossing the yard, and a short (18” tall) hedgerow separating the yard from the road.  At the entrance to the yard is a tall cast iron jail cell gate painted green.</a:t>
            </a:r>
          </a:p>
          <a:p>
            <a:pPr>
              <a:spcBef>
                <a:spcPct val="50000"/>
              </a:spcBef>
            </a:pPr>
            <a:r>
              <a:rPr lang="en-US" dirty="0" smtClean="0">
                <a:latin typeface="Times New Roman" charset="0"/>
              </a:rPr>
              <a:t>The point of this image is that no matter how secure we make one portion of the enterprise (e.g., the gate), the enterprise is no more secure than at its weakest portion (e.g., the hedgerow).  Our systems are the same way – no matter how secure we configure any one component, the entire system is no more secure than its weakest component.</a:t>
            </a:r>
          </a:p>
          <a:p>
            <a:endParaRPr lang="en-US" dirty="0" smtClean="0">
              <a:latin typeface="Times New Roman"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3886408" y="1"/>
            <a:ext cx="2971593" cy="455011"/>
          </a:xfrm>
          <a:prstGeom prst="rect">
            <a:avLst/>
          </a:prstGeom>
          <a:noFill/>
          <a:ln w="9525">
            <a:noFill/>
            <a:miter lim="800000"/>
            <a:headEnd/>
            <a:tailEnd/>
          </a:ln>
        </p:spPr>
        <p:txBody>
          <a:bodyPr wrap="none" lIns="89867" tIns="44934" rIns="89867" bIns="44934" anchor="ctr">
            <a:prstTxWarp prst="textNoShape">
              <a:avLst/>
            </a:prstTxWarp>
          </a:bodyPr>
          <a:lstStyle/>
          <a:p>
            <a:endParaRPr lang="en-US"/>
          </a:p>
        </p:txBody>
      </p:sp>
      <p:sp>
        <p:nvSpPr>
          <p:cNvPr id="128003" name="Rectangle 3"/>
          <p:cNvSpPr>
            <a:spLocks noChangeArrowheads="1"/>
          </p:cNvSpPr>
          <p:nvPr/>
        </p:nvSpPr>
        <p:spPr bwMode="auto">
          <a:xfrm>
            <a:off x="3886408" y="8685863"/>
            <a:ext cx="2971593" cy="458138"/>
          </a:xfrm>
          <a:prstGeom prst="rect">
            <a:avLst/>
          </a:prstGeom>
          <a:noFill/>
          <a:ln w="9525">
            <a:noFill/>
            <a:miter lim="800000"/>
            <a:headEnd/>
            <a:tailEnd/>
          </a:ln>
        </p:spPr>
        <p:txBody>
          <a:bodyPr lIns="19044" tIns="0" rIns="19044" bIns="0" anchor="b">
            <a:prstTxWarp prst="textNoShape">
              <a:avLst/>
            </a:prstTxWarp>
          </a:bodyPr>
          <a:lstStyle/>
          <a:p>
            <a:pPr algn="r" defTabSz="914274">
              <a:lnSpc>
                <a:spcPct val="100000"/>
              </a:lnSpc>
              <a:spcAft>
                <a:spcPct val="0"/>
              </a:spcAft>
              <a:buClrTx/>
            </a:pPr>
            <a:r>
              <a:rPr lang="en-US" sz="1000" b="0" i="1" dirty="0">
                <a:latin typeface="Times New Roman" charset="0"/>
              </a:rPr>
              <a:t>14</a:t>
            </a:r>
          </a:p>
        </p:txBody>
      </p:sp>
      <p:sp>
        <p:nvSpPr>
          <p:cNvPr id="128004" name="Rectangle 4"/>
          <p:cNvSpPr>
            <a:spLocks noChangeArrowheads="1"/>
          </p:cNvSpPr>
          <p:nvPr/>
        </p:nvSpPr>
        <p:spPr bwMode="auto">
          <a:xfrm>
            <a:off x="0" y="8685863"/>
            <a:ext cx="2971593" cy="458138"/>
          </a:xfrm>
          <a:prstGeom prst="rect">
            <a:avLst/>
          </a:prstGeom>
          <a:noFill/>
          <a:ln w="9525">
            <a:noFill/>
            <a:miter lim="800000"/>
            <a:headEnd/>
            <a:tailEnd/>
          </a:ln>
        </p:spPr>
        <p:txBody>
          <a:bodyPr wrap="none" lIns="89867" tIns="44934" rIns="89867" bIns="44934" anchor="ctr">
            <a:prstTxWarp prst="textNoShape">
              <a:avLst/>
            </a:prstTxWarp>
          </a:bodyPr>
          <a:lstStyle/>
          <a:p>
            <a:endParaRPr lang="en-US"/>
          </a:p>
        </p:txBody>
      </p:sp>
      <p:sp>
        <p:nvSpPr>
          <p:cNvPr id="128005" name="Rectangle 5"/>
          <p:cNvSpPr>
            <a:spLocks noChangeArrowheads="1"/>
          </p:cNvSpPr>
          <p:nvPr/>
        </p:nvSpPr>
        <p:spPr bwMode="auto">
          <a:xfrm>
            <a:off x="0" y="1"/>
            <a:ext cx="2971593" cy="455011"/>
          </a:xfrm>
          <a:prstGeom prst="rect">
            <a:avLst/>
          </a:prstGeom>
          <a:noFill/>
          <a:ln w="9525">
            <a:noFill/>
            <a:miter lim="800000"/>
            <a:headEnd/>
            <a:tailEnd/>
          </a:ln>
        </p:spPr>
        <p:txBody>
          <a:bodyPr wrap="none" lIns="89867" tIns="44934" rIns="89867" bIns="44934" anchor="ctr">
            <a:prstTxWarp prst="textNoShape">
              <a:avLst/>
            </a:prstTxWarp>
          </a:bodyPr>
          <a:lstStyle/>
          <a:p>
            <a:endParaRPr lang="en-US"/>
          </a:p>
        </p:txBody>
      </p:sp>
      <p:sp>
        <p:nvSpPr>
          <p:cNvPr id="128006" name="Rectangle 6"/>
          <p:cNvSpPr>
            <a:spLocks noGrp="1" noRot="1" noChangeAspect="1" noChangeArrowheads="1" noTextEdit="1"/>
          </p:cNvSpPr>
          <p:nvPr>
            <p:ph type="sldImg"/>
          </p:nvPr>
        </p:nvSpPr>
        <p:spPr>
          <a:xfrm>
            <a:off x="1109663" y="1071563"/>
            <a:ext cx="4664075" cy="3498850"/>
          </a:xfrm>
          <a:ln w="12700" cap="flat">
            <a:solidFill>
              <a:schemeClr val="tx1"/>
            </a:solidFill>
          </a:ln>
        </p:spPr>
      </p:sp>
      <p:sp>
        <p:nvSpPr>
          <p:cNvPr id="128007" name="Rectangle 7"/>
          <p:cNvSpPr>
            <a:spLocks noGrp="1" noChangeArrowheads="1"/>
          </p:cNvSpPr>
          <p:nvPr>
            <p:ph type="body" idx="1"/>
          </p:nvPr>
        </p:nvSpPr>
        <p:spPr>
          <a:xfrm>
            <a:off x="653439" y="4839379"/>
            <a:ext cx="5521562" cy="3174131"/>
          </a:xfrm>
          <a:noFill/>
          <a:ln/>
        </p:spPr>
        <p:txBody>
          <a:bodyPr lIns="85701" tIns="42850" rIns="85701" bIns="42850"/>
          <a:lstStyle/>
          <a:p>
            <a:endParaRPr lang="en-US">
              <a:latin typeface="Times New Roman"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solidFill>
            <a:srgbClr val="FFFFFF"/>
          </a:solidFill>
          <a:ln/>
        </p:spPr>
      </p:sp>
      <p:sp>
        <p:nvSpPr>
          <p:cNvPr id="130051" name="Rectangle 3"/>
          <p:cNvSpPr>
            <a:spLocks noGrp="1" noChangeArrowheads="1"/>
          </p:cNvSpPr>
          <p:nvPr>
            <p:ph type="body" idx="1"/>
          </p:nvPr>
        </p:nvSpPr>
        <p:spPr>
          <a:solidFill>
            <a:srgbClr val="FFFFFF"/>
          </a:solidFill>
          <a:ln>
            <a:solidFill>
              <a:srgbClr val="000000"/>
            </a:solidFill>
          </a:ln>
        </p:spPr>
        <p:txBody>
          <a:bodyPr lIns="89858" tIns="44930" rIns="89858" bIns="44930"/>
          <a:lstStyle/>
          <a:p>
            <a:pPr>
              <a:buFontTx/>
              <a:buChar char="•"/>
            </a:pPr>
            <a:r>
              <a:rPr lang="en-US" sz="1400" b="1" dirty="0">
                <a:latin typeface="Times New Roman" charset="0"/>
              </a:rPr>
              <a:t>Understanding the vulnerability cycle is another challenge and is critical to managing the risk to information environments.</a:t>
            </a:r>
          </a:p>
          <a:p>
            <a:pPr>
              <a:buFontTx/>
              <a:buChar char="•"/>
            </a:pPr>
            <a:r>
              <a:rPr lang="en-US" sz="1400" b="1" dirty="0">
                <a:latin typeface="Times New Roman" charset="0"/>
              </a:rPr>
              <a:t>This is a graphic representation of the vulnerability lifecycle and the associated risk to our information environments for one vulnerability.</a:t>
            </a:r>
          </a:p>
          <a:p>
            <a:pPr>
              <a:buFontTx/>
              <a:buChar char="•"/>
            </a:pPr>
            <a:r>
              <a:rPr lang="en-US" sz="1400" b="1" dirty="0">
                <a:latin typeface="Times New Roman" charset="0"/>
              </a:rPr>
              <a:t>Systems are at high risk from the time an exploit is release to the time a system is patched.</a:t>
            </a:r>
          </a:p>
          <a:p>
            <a:pPr>
              <a:buFontTx/>
              <a:buChar char="•"/>
            </a:pPr>
            <a:r>
              <a:rPr lang="en-US" sz="1400" b="1" dirty="0">
                <a:latin typeface="Times New Roman" charset="0"/>
              </a:rPr>
              <a:t>The time between vulnerability discovery and exploit release is getting shorter and shorter.  </a:t>
            </a:r>
          </a:p>
          <a:p>
            <a:pPr>
              <a:buFontTx/>
              <a:buChar char="•"/>
            </a:pPr>
            <a:r>
              <a:rPr lang="en-US" sz="1400" b="1" dirty="0">
                <a:latin typeface="Times New Roman" charset="0"/>
              </a:rPr>
              <a:t>If multiple vulnerabilities are identified, the overall risk to our information environments increases dramatically.</a:t>
            </a:r>
          </a:p>
          <a:p>
            <a:pPr>
              <a:buFontTx/>
              <a:buChar char="•"/>
            </a:pPr>
            <a:r>
              <a:rPr lang="en-US" sz="1400" b="1" dirty="0">
                <a:latin typeface="Times New Roman" charset="0"/>
              </a:rPr>
              <a:t>Patching and testing software takes time, especially for large code bases, and vendors normally do not have enough time to develop fixes before an exploit is released.</a:t>
            </a:r>
          </a:p>
          <a:p>
            <a:pPr>
              <a:buFontTx/>
              <a:buChar char="•"/>
            </a:pPr>
            <a:r>
              <a:rPr lang="en-US" sz="1400" b="1" dirty="0">
                <a:latin typeface="Times New Roman" charset="0"/>
              </a:rPr>
              <a:t>The time our information environments are at risk is increasing.</a:t>
            </a:r>
          </a:p>
          <a:p>
            <a:endParaRPr lang="en-US" sz="1400" b="1" dirty="0">
              <a:latin typeface="Times New Roman"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1143000" y="684213"/>
            <a:ext cx="4572000" cy="3429000"/>
          </a:xfrm>
          <a:solidFill>
            <a:srgbClr val="FFFFFF"/>
          </a:solidFill>
          <a:ln/>
        </p:spPr>
      </p:sp>
      <p:sp>
        <p:nvSpPr>
          <p:cNvPr id="132099" name="Rectangle 3"/>
          <p:cNvSpPr>
            <a:spLocks noGrp="1" noChangeArrowheads="1"/>
          </p:cNvSpPr>
          <p:nvPr>
            <p:ph type="body" idx="1"/>
          </p:nvPr>
        </p:nvSpPr>
        <p:spPr>
          <a:xfrm>
            <a:off x="911704" y="4334331"/>
            <a:ext cx="5031482" cy="4115425"/>
          </a:xfrm>
          <a:noFill/>
          <a:ln/>
        </p:spPr>
        <p:txBody>
          <a:bodyPr lIns="89995" tIns="44997" rIns="89995" bIns="44997"/>
          <a:lstStyle/>
          <a:p>
            <a:endParaRPr lang="en-US">
              <a:latin typeface="Times New Roman"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p:cNvSpPr>
          <p:nvPr>
            <p:ph type="sldImg"/>
          </p:nvPr>
        </p:nvSpPr>
        <p:spPr>
          <a:solidFill>
            <a:srgbClr val="FFFFFF"/>
          </a:solidFill>
          <a:ln/>
        </p:spPr>
      </p:sp>
      <p:sp>
        <p:nvSpPr>
          <p:cNvPr id="134147" name="Rectangle 3"/>
          <p:cNvSpPr>
            <a:spLocks noGrp="1" noChangeArrowheads="1"/>
          </p:cNvSpPr>
          <p:nvPr>
            <p:ph type="body" idx="1"/>
          </p:nvPr>
        </p:nvSpPr>
        <p:spPr>
          <a:solidFill>
            <a:srgbClr val="FFFFFF"/>
          </a:solidFill>
          <a:ln>
            <a:solidFill>
              <a:srgbClr val="000000"/>
            </a:solidFill>
          </a:ln>
        </p:spPr>
        <p:txBody>
          <a:bodyPr lIns="91431" tIns="45716" rIns="91431" bIns="45716"/>
          <a:lstStyle/>
          <a:p>
            <a:endParaRPr lang="en-US">
              <a:latin typeface="Times New Roman"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xfrm>
            <a:off x="1363663" y="868363"/>
            <a:ext cx="4173537" cy="3132137"/>
          </a:xfrm>
          <a:solidFill>
            <a:srgbClr val="FFFFFF"/>
          </a:solidFill>
          <a:ln/>
        </p:spPr>
      </p:sp>
      <p:sp>
        <p:nvSpPr>
          <p:cNvPr id="136195" name="Text Box 3"/>
          <p:cNvSpPr>
            <a:spLocks noGrp="1" noChangeArrowheads="1"/>
          </p:cNvSpPr>
          <p:nvPr>
            <p:ph type="body" idx="1"/>
          </p:nvPr>
        </p:nvSpPr>
        <p:spPr>
          <a:xfrm>
            <a:off x="1068841" y="4303059"/>
            <a:ext cx="4770106" cy="184666"/>
          </a:xfrm>
          <a:noFill/>
          <a:ln/>
        </p:spPr>
        <p:txBody>
          <a:bodyPr lIns="0" tIns="0" rIns="0" bIns="0">
            <a:spAutoFit/>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188D515-8E23-EB4C-8A56-97877A1A2804}" type="slidenum">
              <a:rPr lang="en-US"/>
              <a:pPr/>
              <a:t>8</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a:spcAft>
                <a:spcPts val="590"/>
              </a:spcAft>
            </a:pPr>
            <a:r>
              <a:rPr lang="en-US" dirty="0" smtClean="0">
                <a:latin typeface="Times New Roman" charset="0"/>
              </a:rPr>
              <a:t>Threats:  Always keep vulnerability assessments within the perspective of threats.  Sometimes it is script kiddies, sometimes determined foreign adversaries, and sometimes malicious insiders.  The latter is sometimes the primary threat with some information-sharing services, where competing organizations are given access to the same systems.</a:t>
            </a:r>
          </a:p>
          <a:p>
            <a:pPr>
              <a:spcAft>
                <a:spcPts val="590"/>
              </a:spcAft>
            </a:pPr>
            <a:r>
              <a:rPr lang="en-US" dirty="0" smtClean="0">
                <a:latin typeface="Times New Roman" charset="0"/>
              </a:rPr>
              <a:t>Remote vulnerabilities are the prime targets for outsiders.  The more services running, the higher level of risk and the worse the security posture.</a:t>
            </a:r>
          </a:p>
          <a:p>
            <a:pPr>
              <a:spcAft>
                <a:spcPts val="590"/>
              </a:spcAft>
            </a:pPr>
            <a:r>
              <a:rPr lang="en-US" dirty="0" smtClean="0">
                <a:latin typeface="Times New Roman" charset="0"/>
              </a:rPr>
              <a:t>With many operating systems, remote vulnerability exploitation must be followed up by local privilege escalation exploitation in order to get administrator access.  With man Unix variants, such a</a:t>
            </a:r>
            <a:r>
              <a:rPr lang="en-US" baseline="0" dirty="0" smtClean="0">
                <a:latin typeface="Times New Roman" charset="0"/>
              </a:rPr>
              <a:t>s Sol</a:t>
            </a:r>
            <a:r>
              <a:rPr lang="en-US" dirty="0" smtClean="0">
                <a:latin typeface="Times New Roman" charset="0"/>
              </a:rPr>
              <a:t>aris, many services typically run with root privileges in the default install, allowing attackers to kill two birds with one stone.  Sadly, many commercial Unix vendors are </a:t>
            </a:r>
            <a:r>
              <a:rPr lang="en-US" b="1" i="1" dirty="0" smtClean="0">
                <a:latin typeface="Times New Roman" charset="0"/>
              </a:rPr>
              <a:t>still</a:t>
            </a:r>
            <a:r>
              <a:rPr lang="en-US" dirty="0" smtClean="0">
                <a:latin typeface="Times New Roman" charset="0"/>
              </a:rPr>
              <a:t> not very good at the concept of “least privilege.”  They choose simplicity in installation support over hardening a system.</a:t>
            </a:r>
          </a:p>
          <a:p>
            <a:pPr>
              <a:spcAft>
                <a:spcPts val="590"/>
              </a:spcAft>
            </a:pPr>
            <a:r>
              <a:rPr lang="en-US" dirty="0" smtClean="0">
                <a:latin typeface="Times New Roman" charset="0"/>
              </a:rPr>
              <a:t>“</a:t>
            </a:r>
            <a:r>
              <a:rPr lang="en-US" dirty="0" err="1" smtClean="0">
                <a:latin typeface="Times New Roman" charset="0"/>
              </a:rPr>
              <a:t>Rootkits</a:t>
            </a:r>
            <a:r>
              <a:rPr lang="en-US" dirty="0" smtClean="0">
                <a:latin typeface="Times New Roman" charset="0"/>
              </a:rPr>
              <a:t>” are attacker toolkits designed to hide their trail, provide backdoors, remote control capabilities, and leverage newly compromise systems as attack platforms.  They are becoming more sophisticated, often compromising the OS kernel itself.  They are nearly impossible to detect and fully clean when installed.</a:t>
            </a:r>
          </a:p>
          <a:p>
            <a:pPr>
              <a:spcAft>
                <a:spcPts val="590"/>
              </a:spcAft>
            </a:pPr>
            <a:r>
              <a:rPr lang="en-US" dirty="0" smtClean="0">
                <a:latin typeface="Times New Roman" charset="0"/>
              </a:rPr>
              <a:t>Concentrate efforts on default installations and applications using during preparation as much as possible.  Investigating obscure services and 3rd party applications are usually a waste of time.  Popular Unix platforms like Linux, Solaris, and the </a:t>
            </a:r>
            <a:r>
              <a:rPr lang="en-US" dirty="0" err="1" smtClean="0">
                <a:latin typeface="Times New Roman" charset="0"/>
              </a:rPr>
              <a:t>BSDs</a:t>
            </a:r>
            <a:r>
              <a:rPr lang="en-US" dirty="0" smtClean="0">
                <a:latin typeface="Times New Roman" charset="0"/>
              </a:rPr>
              <a:t> are popular with attackers since they provide easy access to remote systems.  This is slowly changing, however, as root kits for Windows are becoming more advanced.</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solidFill>
            <a:srgbClr val="FFFFFF"/>
          </a:solidFill>
          <a:ln/>
        </p:spPr>
      </p:sp>
      <p:sp>
        <p:nvSpPr>
          <p:cNvPr id="138243" name="Rectangle 3"/>
          <p:cNvSpPr>
            <a:spLocks noGrp="1" noChangeArrowheads="1"/>
          </p:cNvSpPr>
          <p:nvPr>
            <p:ph type="body" idx="1"/>
          </p:nvPr>
        </p:nvSpPr>
        <p:spPr>
          <a:xfrm>
            <a:off x="734342" y="4343713"/>
            <a:ext cx="5437548" cy="4234260"/>
          </a:xfrm>
          <a:solidFill>
            <a:srgbClr val="FFFFFF"/>
          </a:solidFill>
          <a:ln>
            <a:solidFill>
              <a:srgbClr val="000000"/>
            </a:solidFill>
          </a:ln>
        </p:spPr>
        <p:txBody>
          <a:bodyPr lIns="89995" tIns="44997" rIns="89995" bIns="44997"/>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080B2664-8BF3-BF47-9027-A8E6075174EE}" type="slidenum">
              <a:rPr lang="en-US"/>
              <a:pPr/>
              <a:t>9</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US" dirty="0" smtClean="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326F5AAD-8BA5-774D-852F-D800DB69CAF2}" type="slidenum">
              <a:rPr lang="en-US"/>
              <a:pPr/>
              <a:t>10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US" dirty="0" smtClean="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D604141D-4F03-464F-BFB2-799864C2B960}" type="slidenum">
              <a:rPr lang="en-US"/>
              <a:pPr/>
              <a:t>11</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54F349A9-5C46-D044-8759-53415C3784FF}" type="slidenum">
              <a:rPr lang="en-US"/>
              <a:pPr/>
              <a:t>12</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a:spcAft>
                <a:spcPts val="590"/>
              </a:spcAft>
            </a:pPr>
            <a:r>
              <a:rPr lang="en-US" dirty="0" smtClean="0">
                <a:latin typeface="Times New Roman" charset="0"/>
              </a:rPr>
              <a:t>The prerequisite to an effective system vulnerability scan is knowledge of the system and its place in the world and the network.  This should be done with a combination of information from the preparation, open source intelligence gathering, and the use of reconnaissance tools like port scanners.  Many network vulnerability scanners incorporate reconnaissance tools within them.  </a:t>
            </a:r>
            <a:r>
              <a:rPr lang="en-US" dirty="0" err="1" smtClean="0">
                <a:latin typeface="Times New Roman" charset="0"/>
              </a:rPr>
              <a:t>Nessus</a:t>
            </a:r>
            <a:r>
              <a:rPr lang="en-US" dirty="0" smtClean="0">
                <a:latin typeface="Times New Roman" charset="0"/>
              </a:rPr>
              <a:t> is one such tool.</a:t>
            </a:r>
          </a:p>
          <a:p>
            <a:pPr>
              <a:spcAft>
                <a:spcPts val="590"/>
              </a:spcAft>
            </a:pPr>
            <a:r>
              <a:rPr lang="en-US" dirty="0" smtClean="0">
                <a:latin typeface="Times New Roman" charset="0"/>
              </a:rPr>
              <a:t>Banner grabbing is the act of connecting to a service and taking note of its welcome message.  Oftentimes, banners describe the protocol, make, model, and version of a network service.  This information can often be correlated with vulnerability databases to determine whether they are vulnerable or not.  Be aware that some vendors (such as </a:t>
            </a:r>
            <a:r>
              <a:rPr lang="en-US" dirty="0" err="1" smtClean="0">
                <a:latin typeface="Times New Roman" charset="0"/>
              </a:rPr>
              <a:t>Debian</a:t>
            </a:r>
            <a:r>
              <a:rPr lang="en-US" dirty="0" smtClean="0">
                <a:latin typeface="Times New Roman" charset="0"/>
              </a:rPr>
              <a:t>) </a:t>
            </a:r>
            <a:r>
              <a:rPr lang="en-US" dirty="0" err="1" smtClean="0">
                <a:latin typeface="Times New Roman" charset="0"/>
              </a:rPr>
              <a:t>backport</a:t>
            </a:r>
            <a:r>
              <a:rPr lang="en-US" dirty="0" smtClean="0">
                <a:latin typeface="Times New Roman" charset="0"/>
              </a:rPr>
              <a:t> security fixes into older versions, and some system administrators change banners to deliberately confuse attackers, making this method unreliable.</a:t>
            </a:r>
          </a:p>
          <a:p>
            <a:pPr>
              <a:spcAft>
                <a:spcPts val="590"/>
              </a:spcAft>
            </a:pPr>
            <a:r>
              <a:rPr lang="en-US" dirty="0" smtClean="0">
                <a:latin typeface="Times New Roman" charset="0"/>
              </a:rPr>
              <a:t>Launching custom attacks as a method of vulnerability assessment is difficult, time consuming, and unreliable.  It is simply not possible to obtain or create exploit code for every potential vulnerability, and most existing exploit code is unreliable at best.</a:t>
            </a:r>
          </a:p>
          <a:p>
            <a:pPr>
              <a:spcAft>
                <a:spcPts val="590"/>
              </a:spcAft>
            </a:pPr>
            <a:r>
              <a:rPr lang="en-US" dirty="0" smtClean="0">
                <a:latin typeface="Times New Roman" charset="0"/>
              </a:rPr>
              <a:t>Automated vulnerability scanners can make the work much simpler, but don't use them as a crutch.  Vulnerability scanners are not 100% reliable, and they all require intelligent, knowledgeable INFOSEC experts to operate.  Use your head!</a:t>
            </a:r>
          </a:p>
          <a:p>
            <a:pPr>
              <a:spcAft>
                <a:spcPts val="590"/>
              </a:spcAft>
            </a:pPr>
            <a:r>
              <a:rPr lang="en-US" dirty="0" smtClean="0">
                <a:latin typeface="Times New Roman" charset="0"/>
              </a:rPr>
              <a:t>It is usually a good idea to verify vulnerabilities discovered by the automated tools with exploit code.  However, be aware that the general unreliability of exploit code means that you can only confirm a vulnerability's existence, not deny it.  NEVER assume that just because an exploit won't work that a service is not vulnerable.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20" name="Rectangle 4"/>
          <p:cNvSpPr>
            <a:spLocks noGrp="1" noChangeArrowheads="1"/>
          </p:cNvSpPr>
          <p:nvPr>
            <p:ph type="subTitle" idx="1" hasCustomPrompt="1"/>
          </p:nvPr>
        </p:nvSpPr>
        <p:spPr>
          <a:xfrm>
            <a:off x="2255838" y="4189413"/>
            <a:ext cx="4602162" cy="763587"/>
          </a:xfrm>
        </p:spPr>
        <p:txBody>
          <a:bodyPr anchor="t" anchorCtr="0"/>
          <a:lstStyle>
            <a:lvl1pPr marL="0" indent="0">
              <a:buFont typeface="Monotype Sorts" pitchFamily="2" charset="2"/>
              <a:buNone/>
              <a:defRPr b="0">
                <a:latin typeface="+mn-lt"/>
              </a:defRPr>
            </a:lvl1pPr>
          </a:lstStyle>
          <a:p>
            <a:r>
              <a:rPr lang="en-US" altLang="en-US" dirty="0" smtClean="0"/>
              <a:t>Click to enter subtitle here</a:t>
            </a:r>
            <a:endParaRPr lang="en-US" altLang="en-US" dirty="0"/>
          </a:p>
        </p:txBody>
      </p:sp>
      <p:sp>
        <p:nvSpPr>
          <p:cNvPr id="9224" name="Rectangle 8"/>
          <p:cNvSpPr>
            <a:spLocks noGrp="1" noChangeArrowheads="1"/>
          </p:cNvSpPr>
          <p:nvPr>
            <p:ph type="ctrTitle" sz="quarter" hasCustomPrompt="1"/>
          </p:nvPr>
        </p:nvSpPr>
        <p:spPr>
          <a:xfrm>
            <a:off x="2209800" y="2286000"/>
            <a:ext cx="6477000" cy="1143000"/>
          </a:xfrm>
          <a:prstGeom prst="rect">
            <a:avLst/>
          </a:prstGeom>
        </p:spPr>
        <p:txBody>
          <a:bodyPr anchor="ctr"/>
          <a:lstStyle>
            <a:lvl1pPr>
              <a:lnSpc>
                <a:spcPts val="3800"/>
              </a:lnSpc>
              <a:defRPr sz="4000" baseline="0">
                <a:solidFill>
                  <a:srgbClr val="000099"/>
                </a:solidFill>
              </a:defRPr>
            </a:lvl1pPr>
          </a:lstStyle>
          <a:p>
            <a:r>
              <a:rPr lang="en-US" dirty="0" smtClean="0"/>
              <a:t>Title here</a:t>
            </a:r>
            <a:endParaRPr lang="en-US" dirty="0"/>
          </a:p>
        </p:txBody>
      </p:sp>
      <p:sp>
        <p:nvSpPr>
          <p:cNvPr id="11" name="Rectangle 10"/>
          <p:cNvSpPr/>
          <p:nvPr userDrawn="1"/>
        </p:nvSpPr>
        <p:spPr bwMode="auto">
          <a:xfrm>
            <a:off x="0" y="0"/>
            <a:ext cx="9144000" cy="228600"/>
          </a:xfrm>
          <a:prstGeom prst="rect">
            <a:avLst/>
          </a:prstGeom>
          <a:solidFill>
            <a:srgbClr val="FFCC99"/>
          </a:solidFill>
          <a:ln w="12700" cap="flat" cmpd="sng" algn="ctr">
            <a:noFill/>
            <a:prstDash val="solid"/>
            <a:round/>
            <a:headEnd type="none" w="med" len="med"/>
            <a:tailEnd type="none" w="med" len="med"/>
          </a:ln>
          <a:effectLst>
            <a:outerShdw blurRad="50800" dist="38100" dir="5400000" algn="tl" rotWithShape="0">
              <a:srgbClr val="000000">
                <a:alpha val="43000"/>
              </a:srgb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1"/>
              </a:solidFill>
              <a:effectLst/>
              <a:latin typeface="Arial" charset="0"/>
            </a:endParaRPr>
          </a:p>
        </p:txBody>
      </p:sp>
      <p:pic>
        <p:nvPicPr>
          <p:cNvPr id="12" name="Picture 3" descr="G020_VA_Practice.jpg"/>
          <p:cNvPicPr>
            <a:picLocks noChangeAspect="1"/>
          </p:cNvPicPr>
          <p:nvPr userDrawn="1"/>
        </p:nvPicPr>
        <p:blipFill>
          <a:blip r:embed="rId2" cstate="print"/>
          <a:srcRect/>
          <a:stretch>
            <a:fillRect/>
          </a:stretch>
        </p:blipFill>
        <p:spPr bwMode="auto">
          <a:xfrm>
            <a:off x="7607300" y="0"/>
            <a:ext cx="1536700" cy="181610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p:txBody>
          <a:bodyPr vert="eaVert"/>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hasCustomPrompt="1"/>
          </p:nvPr>
        </p:nvSpPr>
        <p:spPr/>
        <p:txBody>
          <a:bodyPr/>
          <a:lstStyle/>
          <a:p>
            <a:r>
              <a:rPr lang="en-US" dirty="0" smtClean="0"/>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432550" y="381000"/>
            <a:ext cx="1924050" cy="5799138"/>
          </a:xfrm>
          <a:prstGeom prst="rect">
            <a:avLst/>
          </a:prstGeo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hasCustomPrompt="1"/>
          </p:nvPr>
        </p:nvSpPr>
        <p:spPr>
          <a:xfrm>
            <a:off x="660400" y="381000"/>
            <a:ext cx="5619750" cy="5799138"/>
          </a:xfrm>
        </p:spPr>
        <p:txBody>
          <a:bodyPr vert="eaVert"/>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85800" y="1295400"/>
            <a:ext cx="7696200" cy="4884738"/>
          </a:xfrm>
        </p:spPr>
        <p:txBody>
          <a:body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Title 7"/>
          <p:cNvSpPr>
            <a:spLocks noGrp="1"/>
          </p:cNvSpPr>
          <p:nvPr>
            <p:ph type="title" hasCustomPrompt="1"/>
          </p:nvPr>
        </p:nvSpPr>
        <p:spPr/>
        <p:txBody>
          <a:bodyPr/>
          <a:lstStyle>
            <a:lvl1pPr>
              <a:defRPr baseline="0"/>
            </a:lvl1pPr>
          </a:lstStyle>
          <a:p>
            <a:r>
              <a:rPr lang="en-US" dirty="0" smtClean="0"/>
              <a:t>Click to enter text here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505325"/>
            <a:ext cx="7772400" cy="1362075"/>
          </a:xfrm>
          <a:prstGeom prst="rect">
            <a:avLst/>
          </a:prstGeom>
        </p:spPr>
        <p:txBody>
          <a:bodyPr anchor="t" anchorCtr="0"/>
          <a:lstStyle>
            <a:lvl1pPr algn="l">
              <a:lnSpc>
                <a:spcPts val="3400"/>
              </a:lnSpc>
              <a:defRPr sz="4000" b="1" cap="none"/>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i="1"/>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enter text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60400" y="1524000"/>
            <a:ext cx="3771900" cy="4656138"/>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4584700" y="1524000"/>
            <a:ext cx="3771900" cy="4656138"/>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90" y="1535113"/>
            <a:ext cx="381149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388925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Content Placeholder 2"/>
          <p:cNvSpPr>
            <a:spLocks noGrp="1"/>
          </p:cNvSpPr>
          <p:nvPr>
            <p:ph sz="half" idx="12" hasCustomPrompt="1"/>
          </p:nvPr>
        </p:nvSpPr>
        <p:spPr>
          <a:xfrm>
            <a:off x="685800" y="2201862"/>
            <a:ext cx="3810000" cy="4046538"/>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3"/>
          <p:cNvSpPr>
            <a:spLocks noGrp="1"/>
          </p:cNvSpPr>
          <p:nvPr>
            <p:ph sz="half" idx="13" hasCustomPrompt="1"/>
          </p:nvPr>
        </p:nvSpPr>
        <p:spPr>
          <a:xfrm>
            <a:off x="4648200" y="2201862"/>
            <a:ext cx="3886200" cy="4046538"/>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hasCustomPrompt="1"/>
          </p:nvPr>
        </p:nvSpPr>
        <p:spPr/>
        <p:txBody>
          <a:bodyPr/>
          <a:lstStyle/>
          <a:p>
            <a:r>
              <a:rPr lang="en-US" dirty="0"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85800"/>
            <a:ext cx="3008313" cy="749300"/>
          </a:xfrm>
          <a:prstGeom prst="rect">
            <a:avLst/>
          </a:prstGeo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3575050" y="685800"/>
            <a:ext cx="5111750" cy="5440363"/>
          </a:xfrm>
        </p:spPr>
        <p:txBody>
          <a:bodyPr/>
          <a:lstStyle>
            <a:lvl1pPr>
              <a:defRPr sz="2000"/>
            </a:lvl1pPr>
            <a:lvl2pPr>
              <a:defRPr sz="1800"/>
            </a:lvl2pPr>
            <a:lvl3pPr>
              <a:defRPr sz="1600"/>
            </a:lvl3pPr>
            <a:lvl4pPr>
              <a:defRPr sz="1400"/>
            </a:lvl4pPr>
            <a:lvl5pPr>
              <a:defRPr sz="1200"/>
            </a:lvl5pPr>
            <a:lvl6pPr>
              <a:defRPr sz="2000"/>
            </a:lvl6pPr>
            <a:lvl7pPr>
              <a:defRPr sz="2000"/>
            </a:lvl7pPr>
            <a:lvl8pPr>
              <a:defRPr sz="2000"/>
            </a:lvl8pPr>
            <a:lvl9pPr>
              <a:defRPr sz="20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enter text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t" anchorCtr="0"/>
          <a:lstStyle>
            <a:lvl1pPr algn="l">
              <a:defRPr sz="2000" b="1"/>
            </a:lvl1pPr>
          </a:lstStyle>
          <a:p>
            <a:r>
              <a:rPr lang="en-US" dirty="0" smtClean="0"/>
              <a:t>Click To enter text</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enter text</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ChangeArrowheads="1"/>
          </p:cNvSpPr>
          <p:nvPr>
            <p:ph type="body" idx="1"/>
          </p:nvPr>
        </p:nvSpPr>
        <p:spPr bwMode="auto">
          <a:xfrm>
            <a:off x="685800" y="1295400"/>
            <a:ext cx="7670800" cy="48847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197" name="Line 5"/>
          <p:cNvSpPr>
            <a:spLocks noChangeShapeType="1"/>
          </p:cNvSpPr>
          <p:nvPr/>
        </p:nvSpPr>
        <p:spPr bwMode="auto">
          <a:xfrm>
            <a:off x="685800" y="6400800"/>
            <a:ext cx="7696200" cy="0"/>
          </a:xfrm>
          <a:prstGeom prst="line">
            <a:avLst/>
          </a:prstGeom>
          <a:noFill/>
          <a:ln w="6350">
            <a:solidFill>
              <a:srgbClr val="FF9900"/>
            </a:solidFill>
            <a:round/>
            <a:headEnd/>
            <a:tailEnd/>
          </a:ln>
          <a:effectLst/>
        </p:spPr>
        <p:txBody>
          <a:bodyPr wrap="none" anchor="ctr"/>
          <a:lstStyle/>
          <a:p>
            <a:endParaRPr lang="en-US"/>
          </a:p>
        </p:txBody>
      </p:sp>
      <p:sp>
        <p:nvSpPr>
          <p:cNvPr id="15" name="Title Placeholder 14"/>
          <p:cNvSpPr>
            <a:spLocks noGrp="1"/>
          </p:cNvSpPr>
          <p:nvPr>
            <p:ph type="title"/>
          </p:nvPr>
        </p:nvSpPr>
        <p:spPr>
          <a:xfrm>
            <a:off x="685800" y="274638"/>
            <a:ext cx="7696200" cy="944562"/>
          </a:xfrm>
          <a:prstGeom prst="rect">
            <a:avLst/>
          </a:prstGeom>
        </p:spPr>
        <p:txBody>
          <a:bodyPr vert="horz" lIns="91440" tIns="45720" rIns="91440" bIns="45720" rtlCol="0" anchor="ctr" anchorCtr="0">
            <a:noAutofit/>
          </a:bodyPr>
          <a:lstStyle/>
          <a:p>
            <a:r>
              <a:rPr lang="en-US" dirty="0" smtClean="0"/>
              <a:t>Click to enter text here</a:t>
            </a:r>
            <a:endParaRPr lang="en-US" dirty="0"/>
          </a:p>
        </p:txBody>
      </p:sp>
      <p:sp>
        <p:nvSpPr>
          <p:cNvPr id="10" name="Rectangle 9"/>
          <p:cNvSpPr/>
          <p:nvPr userDrawn="1"/>
        </p:nvSpPr>
        <p:spPr bwMode="auto">
          <a:xfrm>
            <a:off x="0" y="0"/>
            <a:ext cx="9144000" cy="228600"/>
          </a:xfrm>
          <a:prstGeom prst="rect">
            <a:avLst/>
          </a:prstGeom>
          <a:solidFill>
            <a:srgbClr val="FFCC99"/>
          </a:solidFill>
          <a:ln w="12700" cap="flat" cmpd="sng" algn="ctr">
            <a:noFill/>
            <a:prstDash val="solid"/>
            <a:round/>
            <a:headEnd type="none" w="med" len="med"/>
            <a:tailEnd type="none" w="med" len="med"/>
          </a:ln>
          <a:effectLst>
            <a:outerShdw blurRad="50800" dist="38100" dir="5400000" algn="tl" rotWithShape="0">
              <a:srgbClr val="000000">
                <a:alpha val="43000"/>
              </a:srgb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1"/>
              </a:solidFill>
              <a:effectLst/>
              <a:latin typeface="Arial" charset="0"/>
            </a:endParaRPr>
          </a:p>
        </p:txBody>
      </p:sp>
      <p:pic>
        <p:nvPicPr>
          <p:cNvPr id="13" name="Picture 3" descr="G020_VA_Practice.jpg"/>
          <p:cNvPicPr>
            <a:picLocks noChangeAspect="1"/>
          </p:cNvPicPr>
          <p:nvPr userDrawn="1"/>
        </p:nvPicPr>
        <p:blipFill>
          <a:blip r:embed="rId13" cstate="print"/>
          <a:srcRect/>
          <a:stretch>
            <a:fillRect/>
          </a:stretch>
        </p:blipFill>
        <p:spPr bwMode="auto">
          <a:xfrm>
            <a:off x="8370276" y="0"/>
            <a:ext cx="773723" cy="914400"/>
          </a:xfrm>
          <a:prstGeom prst="rect">
            <a:avLst/>
          </a:prstGeom>
          <a:noFill/>
          <a:ln w="9525">
            <a:noFill/>
            <a:miter lim="800000"/>
            <a:headEnd/>
            <a:tailEnd/>
          </a:ln>
          <a:effectLst/>
        </p:spPr>
      </p:pic>
      <p:sp>
        <p:nvSpPr>
          <p:cNvPr id="14" name="Slide Number Placeholder 3"/>
          <p:cNvSpPr txBox="1">
            <a:spLocks/>
          </p:cNvSpPr>
          <p:nvPr userDrawn="1"/>
        </p:nvSpPr>
        <p:spPr>
          <a:xfrm>
            <a:off x="8382000" y="6400800"/>
            <a:ext cx="533400" cy="152400"/>
          </a:xfrm>
          <a:prstGeom prst="rect">
            <a:avLst/>
          </a:prstGeom>
          <a:noFill/>
        </p:spPr>
        <p:txBody>
          <a:bodyPr/>
          <a:lstStyle>
            <a:defPPr>
              <a:defRPr lang="en-US"/>
            </a:defPPr>
            <a:lvl1pPr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1pPr>
            <a:lvl2pPr marL="4572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2pPr>
            <a:lvl3pPr marL="9144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3pPr>
            <a:lvl4pPr marL="13716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4pPr>
            <a:lvl5pPr marL="18288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a:lstStyle>
          <a:p>
            <a:fld id="{53279DDD-F701-E748-93E5-6F2BB3C587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eaLnBrk="1" fontAlgn="base" hangingPunct="1">
        <a:lnSpc>
          <a:spcPts val="2800"/>
        </a:lnSpc>
        <a:spcBef>
          <a:spcPct val="0"/>
        </a:spcBef>
        <a:spcAft>
          <a:spcPct val="0"/>
        </a:spcAft>
        <a:defRPr sz="2800" b="1" baseline="0">
          <a:solidFill>
            <a:srgbClr val="000099"/>
          </a:solidFill>
          <a:latin typeface="+mn-lt"/>
          <a:ea typeface="+mj-ea"/>
          <a:cs typeface="+mj-cs"/>
        </a:defRPr>
      </a:lvl1pPr>
      <a:lvl2pPr algn="l" rtl="0" eaLnBrk="1" fontAlgn="base" hangingPunct="1">
        <a:lnSpc>
          <a:spcPct val="90000"/>
        </a:lnSpc>
        <a:spcBef>
          <a:spcPct val="0"/>
        </a:spcBef>
        <a:spcAft>
          <a:spcPct val="0"/>
        </a:spcAft>
        <a:defRPr sz="3200" b="1">
          <a:solidFill>
            <a:srgbClr val="000099"/>
          </a:solidFill>
          <a:latin typeface="Times New Roman" pitchFamily="18" charset="0"/>
        </a:defRPr>
      </a:lvl2pPr>
      <a:lvl3pPr algn="l" rtl="0" eaLnBrk="1" fontAlgn="base" hangingPunct="1">
        <a:lnSpc>
          <a:spcPct val="90000"/>
        </a:lnSpc>
        <a:spcBef>
          <a:spcPct val="0"/>
        </a:spcBef>
        <a:spcAft>
          <a:spcPct val="0"/>
        </a:spcAft>
        <a:defRPr sz="3200" b="1">
          <a:solidFill>
            <a:srgbClr val="000099"/>
          </a:solidFill>
          <a:latin typeface="Times New Roman" pitchFamily="18" charset="0"/>
        </a:defRPr>
      </a:lvl3pPr>
      <a:lvl4pPr algn="l" rtl="0" eaLnBrk="1" fontAlgn="base" hangingPunct="1">
        <a:lnSpc>
          <a:spcPct val="90000"/>
        </a:lnSpc>
        <a:spcBef>
          <a:spcPct val="0"/>
        </a:spcBef>
        <a:spcAft>
          <a:spcPct val="0"/>
        </a:spcAft>
        <a:defRPr sz="3200" b="1">
          <a:solidFill>
            <a:srgbClr val="000099"/>
          </a:solidFill>
          <a:latin typeface="Times New Roman" pitchFamily="18" charset="0"/>
        </a:defRPr>
      </a:lvl4pPr>
      <a:lvl5pPr algn="l" rtl="0" eaLnBrk="1" fontAlgn="base" hangingPunct="1">
        <a:lnSpc>
          <a:spcPct val="90000"/>
        </a:lnSpc>
        <a:spcBef>
          <a:spcPct val="0"/>
        </a:spcBef>
        <a:spcAft>
          <a:spcPct val="0"/>
        </a:spcAft>
        <a:defRPr sz="3200" b="1">
          <a:solidFill>
            <a:srgbClr val="000099"/>
          </a:solidFill>
          <a:latin typeface="Times New Roman" pitchFamily="18" charset="0"/>
        </a:defRPr>
      </a:lvl5pPr>
      <a:lvl6pPr marL="457200" algn="l" rtl="0" eaLnBrk="1" fontAlgn="base" hangingPunct="1">
        <a:lnSpc>
          <a:spcPct val="90000"/>
        </a:lnSpc>
        <a:spcBef>
          <a:spcPct val="0"/>
        </a:spcBef>
        <a:spcAft>
          <a:spcPct val="0"/>
        </a:spcAft>
        <a:defRPr sz="3200" b="1">
          <a:solidFill>
            <a:srgbClr val="000099"/>
          </a:solidFill>
          <a:latin typeface="Times New Roman" pitchFamily="18" charset="0"/>
        </a:defRPr>
      </a:lvl6pPr>
      <a:lvl7pPr marL="914400" algn="l" rtl="0" eaLnBrk="1" fontAlgn="base" hangingPunct="1">
        <a:lnSpc>
          <a:spcPct val="90000"/>
        </a:lnSpc>
        <a:spcBef>
          <a:spcPct val="0"/>
        </a:spcBef>
        <a:spcAft>
          <a:spcPct val="0"/>
        </a:spcAft>
        <a:defRPr sz="3200" b="1">
          <a:solidFill>
            <a:srgbClr val="000099"/>
          </a:solidFill>
          <a:latin typeface="Times New Roman" pitchFamily="18" charset="0"/>
        </a:defRPr>
      </a:lvl7pPr>
      <a:lvl8pPr marL="1371600" algn="l" rtl="0" eaLnBrk="1" fontAlgn="base" hangingPunct="1">
        <a:lnSpc>
          <a:spcPct val="90000"/>
        </a:lnSpc>
        <a:spcBef>
          <a:spcPct val="0"/>
        </a:spcBef>
        <a:spcAft>
          <a:spcPct val="0"/>
        </a:spcAft>
        <a:defRPr sz="3200" b="1">
          <a:solidFill>
            <a:srgbClr val="000099"/>
          </a:solidFill>
          <a:latin typeface="Times New Roman" pitchFamily="18" charset="0"/>
        </a:defRPr>
      </a:lvl8pPr>
      <a:lvl9pPr marL="1828800" algn="l" rtl="0" eaLnBrk="1" fontAlgn="base" hangingPunct="1">
        <a:lnSpc>
          <a:spcPct val="90000"/>
        </a:lnSpc>
        <a:spcBef>
          <a:spcPct val="0"/>
        </a:spcBef>
        <a:spcAft>
          <a:spcPct val="0"/>
        </a:spcAft>
        <a:defRPr sz="3200" b="1">
          <a:solidFill>
            <a:srgbClr val="000099"/>
          </a:solidFill>
          <a:latin typeface="Times New Roman" pitchFamily="18" charset="0"/>
        </a:defRPr>
      </a:lvl9pPr>
    </p:titleStyle>
    <p:bodyStyle>
      <a:lvl1pPr marL="227013" indent="-227013" algn="l" rtl="0" eaLnBrk="1" fontAlgn="base" hangingPunct="1">
        <a:lnSpc>
          <a:spcPts val="2200"/>
        </a:lnSpc>
        <a:spcBef>
          <a:spcPct val="0"/>
        </a:spcBef>
        <a:spcAft>
          <a:spcPts val="800"/>
        </a:spcAft>
        <a:buClr>
          <a:srgbClr val="FDAA03"/>
        </a:buClr>
        <a:buSzPct val="100000"/>
        <a:buFont typeface="Arial" pitchFamily="34" charset="0"/>
        <a:buChar char="■"/>
        <a:defRPr sz="2000" b="1">
          <a:solidFill>
            <a:schemeClr val="tx1"/>
          </a:solidFill>
          <a:latin typeface="+mn-lt"/>
          <a:ea typeface="+mn-ea"/>
          <a:cs typeface="+mn-cs"/>
        </a:defRPr>
      </a:lvl1pPr>
      <a:lvl2pPr marL="568325" indent="-227013" algn="l" rtl="0" eaLnBrk="1" fontAlgn="base" hangingPunct="1">
        <a:lnSpc>
          <a:spcPts val="2000"/>
        </a:lnSpc>
        <a:spcBef>
          <a:spcPct val="0"/>
        </a:spcBef>
        <a:spcAft>
          <a:spcPts val="800"/>
        </a:spcAft>
        <a:buClr>
          <a:srgbClr val="FDAA03"/>
        </a:buClr>
        <a:buFont typeface="Arial" pitchFamily="34" charset="0"/>
        <a:buChar char="–"/>
        <a:defRPr b="1">
          <a:solidFill>
            <a:schemeClr val="tx1"/>
          </a:solidFill>
          <a:latin typeface="+mn-lt"/>
        </a:defRPr>
      </a:lvl2pPr>
      <a:lvl3pPr marL="909638" indent="-168275" algn="l" rtl="0" eaLnBrk="1" fontAlgn="base" hangingPunct="1">
        <a:lnSpc>
          <a:spcPts val="1800"/>
        </a:lnSpc>
        <a:spcBef>
          <a:spcPct val="0"/>
        </a:spcBef>
        <a:spcAft>
          <a:spcPts val="800"/>
        </a:spcAft>
        <a:buClr>
          <a:srgbClr val="FDAA03"/>
        </a:buClr>
        <a:buSzPct val="80000"/>
        <a:buFont typeface="Arial" pitchFamily="34" charset="0"/>
        <a:buChar char="■"/>
        <a:defRPr sz="1600" b="1">
          <a:solidFill>
            <a:schemeClr val="tx1"/>
          </a:solidFill>
          <a:latin typeface="+mn-lt"/>
        </a:defRPr>
      </a:lvl3pPr>
      <a:lvl4pPr marL="1143000" indent="-114300" algn="l" rtl="0" eaLnBrk="1" fontAlgn="base" hangingPunct="1">
        <a:lnSpc>
          <a:spcPts val="1600"/>
        </a:lnSpc>
        <a:spcBef>
          <a:spcPct val="0"/>
        </a:spcBef>
        <a:spcAft>
          <a:spcPts val="800"/>
        </a:spcAft>
        <a:buClr>
          <a:srgbClr val="FDAA03"/>
        </a:buClr>
        <a:buSzPct val="80000"/>
        <a:buFont typeface="Arial" pitchFamily="34" charset="0"/>
        <a:buChar char="●"/>
        <a:defRPr sz="1400" b="1">
          <a:solidFill>
            <a:schemeClr val="tx1"/>
          </a:solidFill>
          <a:latin typeface="+mn-lt"/>
        </a:defRPr>
      </a:lvl4pPr>
      <a:lvl5pPr marL="1371600" indent="-106363" algn="l" rtl="0" eaLnBrk="1" fontAlgn="base" hangingPunct="1">
        <a:lnSpc>
          <a:spcPts val="1400"/>
        </a:lnSpc>
        <a:spcBef>
          <a:spcPct val="0"/>
        </a:spcBef>
        <a:spcAft>
          <a:spcPts val="800"/>
        </a:spcAft>
        <a:buClr>
          <a:srgbClr val="FDAA03"/>
        </a:buClr>
        <a:buSzPct val="100000"/>
        <a:buFont typeface="Arial" pitchFamily="34" charset="0"/>
        <a:buChar char="-"/>
        <a:defRPr sz="1200" b="1">
          <a:solidFill>
            <a:schemeClr val="tx1"/>
          </a:solidFill>
          <a:latin typeface="+mn-lt"/>
        </a:defRPr>
      </a:lvl5pPr>
      <a:lvl6pPr marL="2228850" indent="-228600" algn="l" rtl="0" eaLnBrk="1" fontAlgn="base" hangingPunct="1">
        <a:lnSpc>
          <a:spcPts val="2000"/>
        </a:lnSpc>
        <a:spcBef>
          <a:spcPct val="0"/>
        </a:spcBef>
        <a:spcAft>
          <a:spcPts val="600"/>
        </a:spcAft>
        <a:buClr>
          <a:srgbClr val="FDAA03"/>
        </a:buClr>
        <a:buSzPct val="50000"/>
        <a:buFont typeface="Monotype Sorts" pitchFamily="2" charset="2"/>
        <a:buChar char="n"/>
        <a:defRPr sz="4000" b="1">
          <a:solidFill>
            <a:schemeClr val="tx1"/>
          </a:solidFill>
          <a:latin typeface="ITC Officina Serif Book" charset="0"/>
        </a:defRPr>
      </a:lvl6pPr>
      <a:lvl7pPr marL="2686050" indent="-228600" algn="l" rtl="0" eaLnBrk="1" fontAlgn="base" hangingPunct="1">
        <a:lnSpc>
          <a:spcPts val="2000"/>
        </a:lnSpc>
        <a:spcBef>
          <a:spcPct val="0"/>
        </a:spcBef>
        <a:spcAft>
          <a:spcPts val="600"/>
        </a:spcAft>
        <a:buClr>
          <a:srgbClr val="FDAA03"/>
        </a:buClr>
        <a:buSzPct val="50000"/>
        <a:buFont typeface="Monotype Sorts" pitchFamily="2" charset="2"/>
        <a:buChar char="n"/>
        <a:defRPr sz="4000" b="1">
          <a:solidFill>
            <a:schemeClr val="tx1"/>
          </a:solidFill>
          <a:latin typeface="ITC Officina Serif Book" charset="0"/>
        </a:defRPr>
      </a:lvl7pPr>
      <a:lvl8pPr marL="3143250" indent="-228600" algn="l" rtl="0" eaLnBrk="1" fontAlgn="base" hangingPunct="1">
        <a:lnSpc>
          <a:spcPts val="2000"/>
        </a:lnSpc>
        <a:spcBef>
          <a:spcPct val="0"/>
        </a:spcBef>
        <a:spcAft>
          <a:spcPts val="600"/>
        </a:spcAft>
        <a:buClr>
          <a:srgbClr val="FDAA03"/>
        </a:buClr>
        <a:buSzPct val="50000"/>
        <a:buFont typeface="Monotype Sorts" pitchFamily="2" charset="2"/>
        <a:buChar char="n"/>
        <a:defRPr sz="4000" b="1">
          <a:solidFill>
            <a:schemeClr val="tx1"/>
          </a:solidFill>
          <a:latin typeface="ITC Officina Serif Book" charset="0"/>
        </a:defRPr>
      </a:lvl8pPr>
      <a:lvl9pPr marL="3600450" indent="-228600" algn="l" rtl="0" eaLnBrk="1" fontAlgn="base" hangingPunct="1">
        <a:lnSpc>
          <a:spcPts val="2000"/>
        </a:lnSpc>
        <a:spcBef>
          <a:spcPct val="0"/>
        </a:spcBef>
        <a:spcAft>
          <a:spcPts val="600"/>
        </a:spcAft>
        <a:buClr>
          <a:srgbClr val="FDAA03"/>
        </a:buClr>
        <a:buSzPct val="50000"/>
        <a:buFont typeface="Monotype Sorts" pitchFamily="2" charset="2"/>
        <a:buChar char="n"/>
        <a:defRPr sz="4000" b="1">
          <a:solidFill>
            <a:schemeClr val="tx1"/>
          </a:solidFill>
          <a:latin typeface="ITC Officina Serif Book"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hyperlink" Target="http://www.nessus.org/" TargetMode="External"/><Relationship Id="rId4" Type="http://schemas.openxmlformats.org/officeDocument/2006/relationships/hyperlink" Target="http://www.insecure.org/nmap/"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6.jpe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7.jpe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s>
</file>

<file path=ppt/slides/_rels/slide57.xml.rels><?xml version="1.0" encoding="UTF-8" standalone="yes"?>
<Relationships xmlns="http://schemas.openxmlformats.org/package/2006/relationships"><Relationship Id="rId3" Type="http://schemas.openxmlformats.org/officeDocument/2006/relationships/hyperlink" Target="http://www.radium.ncsc.mil/tpep/library/rainbow/" TargetMode="External"/><Relationship Id="rId4" Type="http://schemas.openxmlformats.org/officeDocument/2006/relationships/hyperlink" Target="http://www.sage.org/index.html" TargetMode="External"/><Relationship Id="rId5" Type="http://schemas.openxmlformats.org/officeDocument/2006/relationships/hyperlink" Target="http://draenor.org/securebsd/secure.txt" TargetMode="External"/><Relationship Id="rId6" Type="http://schemas.openxmlformats.org/officeDocument/2006/relationships/hyperlink" Target="http://www.spitzner.net/armoring.html" TargetMode="External"/><Relationship Id="rId7" Type="http://schemas.openxmlformats.org/officeDocument/2006/relationships/hyperlink" Target="http://www.sabernet.net/papers/Solaris.html" TargetMode="External"/><Relationship Id="rId8" Type="http://schemas.openxmlformats.org/officeDocument/2006/relationships/hyperlink" Target="http://www.cisecurity.org" TargetMode="External"/><Relationship Id="rId9" Type="http://schemas.openxmlformats.org/officeDocument/2006/relationships/hyperlink" Target="http://wwws.sun.com/software/security/jass/" TargetMode="External"/><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p:txBody>
          <a:bodyPr/>
          <a:lstStyle/>
          <a:p>
            <a:pPr eaLnBrk="1" hangingPunct="1"/>
            <a:r>
              <a:rPr lang="en-US" b="1" dirty="0" smtClean="0">
                <a:latin typeface="Arial" charset="0"/>
              </a:rPr>
              <a:t>Vulnerability Assessment Course</a:t>
            </a:r>
          </a:p>
        </p:txBody>
      </p:sp>
      <p:sp>
        <p:nvSpPr>
          <p:cNvPr id="3075" name="Rectangle 2"/>
          <p:cNvSpPr>
            <a:spLocks noGrp="1" noChangeArrowheads="1"/>
          </p:cNvSpPr>
          <p:nvPr>
            <p:ph type="ctrTitle" sz="quarter"/>
          </p:nvPr>
        </p:nvSpPr>
        <p:spPr/>
        <p:txBody>
          <a:bodyPr/>
          <a:lstStyle/>
          <a:p>
            <a:pPr eaLnBrk="1" hangingPunct="1"/>
            <a:r>
              <a:rPr lang="en-US" dirty="0" smtClean="0"/>
              <a:t>Unix Security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System Hardening: the CIS</a:t>
            </a:r>
            <a:r>
              <a:rPr lang="en-US" baseline="30000"/>
              <a:t>2</a:t>
            </a:r>
            <a:r>
              <a:rPr lang="en-US"/>
              <a:t> Philosophy</a:t>
            </a:r>
          </a:p>
        </p:txBody>
      </p:sp>
      <p:sp>
        <p:nvSpPr>
          <p:cNvPr id="35843" name="Rectangle 3"/>
          <p:cNvSpPr>
            <a:spLocks noGrp="1" noChangeArrowheads="1"/>
          </p:cNvSpPr>
          <p:nvPr>
            <p:ph type="body" idx="1"/>
          </p:nvPr>
        </p:nvSpPr>
        <p:spPr/>
        <p:txBody>
          <a:bodyPr/>
          <a:lstStyle/>
          <a:p>
            <a:pPr>
              <a:buFont typeface="Monotype Sorts" pitchFamily="-97" charset="2"/>
              <a:buNone/>
            </a:pPr>
            <a:r>
              <a:rPr lang="en-US"/>
              <a:t>Recommendations from the CIS’s Benchmark documents:</a:t>
            </a:r>
          </a:p>
          <a:p>
            <a:pPr algn="ctr">
              <a:buFont typeface="Monotype Sorts" pitchFamily="-97" charset="2"/>
              <a:buNone/>
            </a:pPr>
            <a:endParaRPr lang="en-US"/>
          </a:p>
          <a:p>
            <a:r>
              <a:rPr lang="en-US"/>
              <a:t>Patches and additional software (e.g., OpenSSH, TCP Wrappers)</a:t>
            </a:r>
          </a:p>
          <a:p>
            <a:r>
              <a:rPr lang="en-US"/>
              <a:t>Minimize Network Services (e.g., inetd, sendmail)</a:t>
            </a:r>
          </a:p>
          <a:p>
            <a:r>
              <a:rPr lang="en-US"/>
              <a:t>Minimize Boot Services</a:t>
            </a:r>
          </a:p>
          <a:p>
            <a:r>
              <a:rPr lang="en-US"/>
              <a:t>Kernel Tuning</a:t>
            </a:r>
          </a:p>
          <a:p>
            <a:r>
              <a:rPr lang="en-US"/>
              <a:t>Enhance Logging</a:t>
            </a:r>
          </a:p>
          <a:p>
            <a:r>
              <a:rPr lang="en-US"/>
              <a:t>File/Directory Permissions/Access</a:t>
            </a:r>
          </a:p>
          <a:p>
            <a:r>
              <a:rPr lang="en-US"/>
              <a:t>System Access, Authentication, and Authorization</a:t>
            </a:r>
          </a:p>
          <a:p>
            <a:r>
              <a:rPr lang="en-US"/>
              <a:t>User Accounts and Environment</a:t>
            </a:r>
          </a:p>
          <a:p>
            <a:endParaRPr lang="en-US" sz="1600" b="0" baseline="30000"/>
          </a:p>
          <a:p>
            <a:endParaRPr lang="en-US" sz="1600" b="0" baseline="30000"/>
          </a:p>
          <a:p>
            <a:pPr algn="ctr">
              <a:buFont typeface="Monotype Sorts" pitchFamily="-97" charset="2"/>
              <a:buNone/>
            </a:pPr>
            <a:r>
              <a:rPr lang="en-US" sz="1600" b="0" baseline="30000"/>
              <a:t>2</a:t>
            </a:r>
            <a:r>
              <a:rPr lang="en-US" sz="1600" b="0"/>
              <a:t> The Center for Internet Security, http://www.cisecurity.org/</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a:t>System Hardening: </a:t>
            </a:r>
            <a:r>
              <a:rPr lang="en-US" dirty="0" smtClean="0"/>
              <a:t>Other Philosophy</a:t>
            </a:r>
            <a:endParaRPr lang="en-US" dirty="0"/>
          </a:p>
        </p:txBody>
      </p:sp>
      <p:sp>
        <p:nvSpPr>
          <p:cNvPr id="37891" name="Rectangle 3"/>
          <p:cNvSpPr>
            <a:spLocks noGrp="1" noChangeArrowheads="1"/>
          </p:cNvSpPr>
          <p:nvPr>
            <p:ph type="body" idx="1"/>
          </p:nvPr>
        </p:nvSpPr>
        <p:spPr/>
        <p:txBody>
          <a:bodyPr/>
          <a:lstStyle/>
          <a:p>
            <a:pPr>
              <a:buFont typeface="Monotype Sorts" pitchFamily="-97" charset="2"/>
              <a:buNone/>
            </a:pPr>
            <a:r>
              <a:rPr lang="en-US" sz="1600" dirty="0"/>
              <a:t>Recommendations from the CIS’s Benchmark documents</a:t>
            </a:r>
            <a:r>
              <a:rPr lang="en-US" sz="1600" dirty="0" smtClean="0"/>
              <a:t>:</a:t>
            </a:r>
            <a:endParaRPr lang="en-US" sz="1600" dirty="0"/>
          </a:p>
          <a:p>
            <a:r>
              <a:rPr lang="en-US" sz="1600" dirty="0"/>
              <a:t>If its not needed disable, remove, uninstall</a:t>
            </a:r>
          </a:p>
          <a:p>
            <a:pPr lvl="1"/>
            <a:r>
              <a:rPr lang="en-US" sz="1400" dirty="0"/>
              <a:t>Disable ALL unneeded services and software</a:t>
            </a:r>
          </a:p>
          <a:p>
            <a:r>
              <a:rPr lang="en-US" sz="1600" dirty="0"/>
              <a:t>If it is still needed patch, secure, audit</a:t>
            </a:r>
          </a:p>
          <a:p>
            <a:pPr lvl="1"/>
            <a:r>
              <a:rPr lang="en-US" sz="1400" dirty="0"/>
              <a:t>Make sure its current</a:t>
            </a:r>
          </a:p>
          <a:p>
            <a:pPr lvl="1"/>
            <a:r>
              <a:rPr lang="en-US" sz="1400" dirty="0"/>
              <a:t>Make sure you log all critical aspects (authentication, </a:t>
            </a:r>
            <a:r>
              <a:rPr lang="en-US" sz="1400" dirty="0" err="1"/>
              <a:t>priv</a:t>
            </a:r>
            <a:r>
              <a:rPr lang="en-US" sz="1400" dirty="0"/>
              <a:t> access)</a:t>
            </a:r>
          </a:p>
          <a:p>
            <a:r>
              <a:rPr lang="en-US" sz="1600" dirty="0"/>
              <a:t>Always use security protocols</a:t>
            </a:r>
          </a:p>
          <a:p>
            <a:pPr lvl="1"/>
            <a:r>
              <a:rPr lang="en-US" sz="1400" dirty="0"/>
              <a:t>SSLv3, TLS, SSH protocol 2, SNMPv3</a:t>
            </a:r>
          </a:p>
          <a:p>
            <a:r>
              <a:rPr lang="en-US" sz="1600" dirty="0"/>
              <a:t>Use host based security</a:t>
            </a:r>
          </a:p>
          <a:p>
            <a:pPr lvl="1"/>
            <a:r>
              <a:rPr lang="en-US" sz="1400" dirty="0" err="1"/>
              <a:t>Sudo</a:t>
            </a:r>
            <a:r>
              <a:rPr lang="en-US" sz="1400" dirty="0"/>
              <a:t>, RBAC, auditing (authentication and </a:t>
            </a:r>
            <a:r>
              <a:rPr lang="en-US" sz="1400" dirty="0" err="1"/>
              <a:t>priv</a:t>
            </a:r>
            <a:r>
              <a:rPr lang="en-US" sz="1400" dirty="0"/>
              <a:t> access) , BART</a:t>
            </a:r>
          </a:p>
          <a:p>
            <a:pPr lvl="1"/>
            <a:r>
              <a:rPr lang="en-US" sz="1400" dirty="0"/>
              <a:t>Set proper permissions</a:t>
            </a:r>
          </a:p>
          <a:p>
            <a:r>
              <a:rPr lang="en-US" sz="1600" dirty="0"/>
              <a:t>Network based security</a:t>
            </a:r>
          </a:p>
          <a:p>
            <a:pPr lvl="1"/>
            <a:r>
              <a:rPr lang="en-US" sz="1400" dirty="0"/>
              <a:t>IPFILTER, Tune TCP stack, NOT TCP Wrappers!!!</a:t>
            </a:r>
          </a:p>
          <a:p>
            <a:r>
              <a:rPr lang="en-US" sz="1600" dirty="0"/>
              <a:t>Repeat frequently and use a CM process</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Network Based Vulnerability Scanning</a:t>
            </a:r>
          </a:p>
        </p:txBody>
      </p:sp>
      <p:sp>
        <p:nvSpPr>
          <p:cNvPr id="39939" name="Rectangle 3"/>
          <p:cNvSpPr>
            <a:spLocks noGrp="1" noChangeArrowheads="1"/>
          </p:cNvSpPr>
          <p:nvPr>
            <p:ph type="body" idx="1"/>
          </p:nvPr>
        </p:nvSpPr>
        <p:spPr/>
        <p:txBody>
          <a:bodyPr/>
          <a:lstStyle/>
          <a:p>
            <a:pPr>
              <a:lnSpc>
                <a:spcPts val="2200"/>
              </a:lnSpc>
            </a:pPr>
            <a:r>
              <a:rPr lang="en-US"/>
              <a:t>Definition</a:t>
            </a:r>
          </a:p>
          <a:p>
            <a:pPr lvl="1">
              <a:lnSpc>
                <a:spcPts val="2200"/>
              </a:lnSpc>
            </a:pPr>
            <a:r>
              <a:rPr lang="en-US"/>
              <a:t>Using previously gained knowledge of a target network to check specific services and protocols of that network for the existence of vulnerabilities.</a:t>
            </a:r>
          </a:p>
          <a:p>
            <a:pPr>
              <a:lnSpc>
                <a:spcPts val="2200"/>
              </a:lnSpc>
            </a:pPr>
            <a:r>
              <a:rPr lang="en-US"/>
              <a:t>Methodology</a:t>
            </a:r>
          </a:p>
          <a:p>
            <a:pPr lvl="1">
              <a:lnSpc>
                <a:spcPts val="2200"/>
              </a:lnSpc>
            </a:pPr>
            <a:r>
              <a:rPr lang="en-US"/>
              <a:t>Automated Vulnerability Scanners (simple, somewhat reliable, thorough, and FAST!)</a:t>
            </a:r>
          </a:p>
          <a:p>
            <a:pPr lvl="2">
              <a:lnSpc>
                <a:spcPts val="2200"/>
              </a:lnSpc>
            </a:pPr>
            <a:r>
              <a:rPr lang="en-US"/>
              <a:t>Based on the information gained from network mapping, you can unleash a scanner to discover known vulnerabilities that exist on the target network.</a:t>
            </a:r>
          </a:p>
          <a:p>
            <a:pPr lvl="2">
              <a:lnSpc>
                <a:spcPts val="2200"/>
              </a:lnSpc>
            </a:pPr>
            <a:r>
              <a:rPr lang="en-US"/>
              <a:t>Ideally, when possible, manual verification of the existence of a vulnerability is recommended to supplement the automated tool.</a:t>
            </a:r>
          </a:p>
          <a:p>
            <a:pPr lvl="2">
              <a:lnSpc>
                <a:spcPts val="2200"/>
              </a:lnSpc>
              <a:buFont typeface="Monotype Sorts" pitchFamily="-97" charset="2"/>
              <a:buNone/>
            </a:pPr>
            <a:endParaRPr lang="en-US"/>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p:txBody>
          <a:bodyPr/>
          <a:lstStyle/>
          <a:p>
            <a:r>
              <a:rPr lang="en-US" smtClean="0"/>
              <a:t>Analyzing Network Vulnerability Scans</a:t>
            </a:r>
          </a:p>
        </p:txBody>
      </p:sp>
      <p:sp>
        <p:nvSpPr>
          <p:cNvPr id="41987" name="Rectangle 1027"/>
          <p:cNvSpPr>
            <a:spLocks noGrp="1" noChangeArrowheads="1"/>
          </p:cNvSpPr>
          <p:nvPr>
            <p:ph type="body" idx="1"/>
          </p:nvPr>
        </p:nvSpPr>
        <p:spPr/>
        <p:txBody>
          <a:bodyPr/>
          <a:lstStyle/>
          <a:p>
            <a:pPr>
              <a:lnSpc>
                <a:spcPts val="2300"/>
              </a:lnSpc>
            </a:pPr>
            <a:r>
              <a:rPr lang="en-US" smtClean="0"/>
              <a:t>What vulnerabilities were discovered?</a:t>
            </a:r>
          </a:p>
          <a:p>
            <a:pPr>
              <a:lnSpc>
                <a:spcPts val="2300"/>
              </a:lnSpc>
            </a:pPr>
            <a:r>
              <a:rPr lang="en-US" smtClean="0"/>
              <a:t>What is the severity of each of the vulnerabilities discovered?</a:t>
            </a:r>
          </a:p>
          <a:p>
            <a:pPr>
              <a:lnSpc>
                <a:spcPts val="2300"/>
              </a:lnSpc>
            </a:pPr>
            <a:r>
              <a:rPr lang="en-US" smtClean="0"/>
              <a:t>Are any of the vulnerabilities false-positives?</a:t>
            </a:r>
          </a:p>
          <a:p>
            <a:pPr lvl="1">
              <a:lnSpc>
                <a:spcPts val="2300"/>
              </a:lnSpc>
            </a:pPr>
            <a:r>
              <a:rPr lang="en-US" smtClean="0"/>
              <a:t>Manual Banner Grabbing (more reliable, but time consuming)</a:t>
            </a:r>
          </a:p>
          <a:p>
            <a:pPr lvl="1">
              <a:lnSpc>
                <a:spcPts val="2300"/>
              </a:lnSpc>
            </a:pPr>
            <a:r>
              <a:rPr lang="en-US" smtClean="0"/>
              <a:t>Verification with host output</a:t>
            </a:r>
          </a:p>
          <a:p>
            <a:pPr>
              <a:lnSpc>
                <a:spcPts val="2300"/>
              </a:lnSpc>
            </a:pPr>
            <a:r>
              <a:rPr lang="en-US" smtClean="0"/>
              <a:t>Did the vulnerability scanning tool miss anything?</a:t>
            </a:r>
          </a:p>
          <a:p>
            <a:pPr>
              <a:lnSpc>
                <a:spcPts val="2300"/>
              </a:lnSpc>
            </a:pPr>
            <a:r>
              <a:rPr lang="en-US" smtClean="0"/>
              <a:t>Ranking the severity of vulnerabilities discovered helps you focus on what needs to be fixed first.</a:t>
            </a:r>
          </a:p>
          <a:p>
            <a:pPr>
              <a:lnSpc>
                <a:spcPts val="2300"/>
              </a:lnSpc>
            </a:pPr>
            <a:r>
              <a:rPr lang="en-US" smtClean="0"/>
              <a:t>Consolidate the results from your vulnerability scans to create a report that will help you assess your security posture.</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p:txBody>
          <a:bodyPr/>
          <a:lstStyle/>
          <a:p>
            <a:pPr marL="342900" indent="-342900">
              <a:lnSpc>
                <a:spcPct val="90000"/>
              </a:lnSpc>
            </a:pPr>
            <a:endParaRPr lang="en-US"/>
          </a:p>
          <a:p>
            <a:pPr marL="342900" indent="-342900">
              <a:lnSpc>
                <a:spcPct val="90000"/>
              </a:lnSpc>
            </a:pPr>
            <a:r>
              <a:rPr lang="en-US"/>
              <a:t>Information &amp; Features</a:t>
            </a:r>
          </a:p>
          <a:p>
            <a:pPr marL="914400" lvl="1" indent="-457200">
              <a:lnSpc>
                <a:spcPts val="2000"/>
              </a:lnSpc>
            </a:pPr>
            <a:r>
              <a:rPr lang="en-US"/>
              <a:t>Utility for network exploration or security auditing. </a:t>
            </a:r>
          </a:p>
          <a:p>
            <a:pPr marL="914400" lvl="1" indent="-457200">
              <a:lnSpc>
                <a:spcPts val="2000"/>
              </a:lnSpc>
            </a:pPr>
            <a:r>
              <a:rPr lang="en-US"/>
              <a:t>Most operating systems: Linux, Microsoft Windows, FreeBSD, OpenBSD, Solaris, IRIX, Mac OS X, HP-UX </a:t>
            </a:r>
          </a:p>
          <a:p>
            <a:pPr marL="914400" lvl="1" indent="-457200">
              <a:lnSpc>
                <a:spcPts val="2000"/>
              </a:lnSpc>
            </a:pPr>
            <a:r>
              <a:rPr lang="en-US"/>
              <a:t>Supports dozens of advanced techniques for mapping  networks</a:t>
            </a:r>
          </a:p>
          <a:p>
            <a:pPr marL="914400" lvl="1" indent="-457200">
              <a:lnSpc>
                <a:spcPct val="90000"/>
              </a:lnSpc>
            </a:pPr>
            <a:r>
              <a:rPr lang="en-US"/>
              <a:t>Widely used and accepted by the security community</a:t>
            </a:r>
          </a:p>
          <a:p>
            <a:pPr marL="914400" lvl="1" indent="-457200">
              <a:lnSpc>
                <a:spcPts val="2000"/>
              </a:lnSpc>
            </a:pPr>
            <a:r>
              <a:rPr lang="en-US"/>
              <a:t>Well documented</a:t>
            </a:r>
          </a:p>
          <a:p>
            <a:pPr marL="914400" lvl="1" indent="-457200">
              <a:lnSpc>
                <a:spcPct val="90000"/>
              </a:lnSpc>
            </a:pPr>
            <a:r>
              <a:rPr lang="en-US"/>
              <a:t>Easy to use graphical interface</a:t>
            </a:r>
          </a:p>
          <a:p>
            <a:pPr marL="914400" lvl="1" indent="-457200">
              <a:lnSpc>
                <a:spcPts val="2000"/>
              </a:lnSpc>
            </a:pPr>
            <a:r>
              <a:rPr lang="en-US"/>
              <a:t>Cost: Free</a:t>
            </a:r>
          </a:p>
        </p:txBody>
      </p:sp>
      <p:pic>
        <p:nvPicPr>
          <p:cNvPr id="44035" name="Picture 3"/>
          <p:cNvPicPr>
            <a:picLocks noChangeAspect="1" noChangeArrowheads="1"/>
          </p:cNvPicPr>
          <p:nvPr/>
        </p:nvPicPr>
        <p:blipFill>
          <a:blip r:embed="rId3"/>
          <a:srcRect/>
          <a:stretch>
            <a:fillRect/>
          </a:stretch>
        </p:blipFill>
        <p:spPr bwMode="auto">
          <a:xfrm>
            <a:off x="6019800" y="5105400"/>
            <a:ext cx="1600200" cy="857250"/>
          </a:xfrm>
          <a:prstGeom prst="rect">
            <a:avLst/>
          </a:prstGeom>
          <a:noFill/>
          <a:ln w="12700">
            <a:noFill/>
            <a:miter lim="800000"/>
            <a:headEnd/>
            <a:tailEnd/>
          </a:ln>
        </p:spPr>
      </p:pic>
      <p:sp>
        <p:nvSpPr>
          <p:cNvPr id="44036" name="Rectangle 5"/>
          <p:cNvSpPr>
            <a:spLocks noGrp="1" noChangeArrowheads="1"/>
          </p:cNvSpPr>
          <p:nvPr>
            <p:ph type="title"/>
          </p:nvPr>
        </p:nvSpPr>
        <p:spPr>
          <a:noFill/>
        </p:spPr>
        <p:txBody>
          <a:bodyPr/>
          <a:lstStyle/>
          <a:p>
            <a:r>
              <a:rPr lang="en-US"/>
              <a:t>NMAP</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p:txBody>
          <a:bodyPr/>
          <a:lstStyle/>
          <a:p>
            <a:pPr marL="342900" indent="-342900">
              <a:lnSpc>
                <a:spcPct val="90000"/>
              </a:lnSpc>
            </a:pPr>
            <a:endParaRPr lang="en-US" sz="1800" dirty="0"/>
          </a:p>
          <a:p>
            <a:pPr marL="342900" indent="-342900">
              <a:lnSpc>
                <a:spcPct val="90000"/>
              </a:lnSpc>
            </a:pPr>
            <a:r>
              <a:rPr lang="en-US" sz="1800" dirty="0"/>
              <a:t>Information &amp; Features</a:t>
            </a:r>
          </a:p>
          <a:p>
            <a:pPr marL="914400" lvl="1" indent="-457200">
              <a:lnSpc>
                <a:spcPct val="90000"/>
              </a:lnSpc>
            </a:pPr>
            <a:r>
              <a:rPr lang="en-US" sz="1600" dirty="0"/>
              <a:t>Historically an open source utility for automated vulnerability scanning</a:t>
            </a:r>
          </a:p>
          <a:p>
            <a:pPr marL="914400" lvl="1" indent="-457200">
              <a:lnSpc>
                <a:spcPct val="90000"/>
              </a:lnSpc>
            </a:pPr>
            <a:r>
              <a:rPr lang="en-US" sz="1600" dirty="0"/>
              <a:t>Runs on Solaris, Linux, OSX, Windows, and *BSD</a:t>
            </a:r>
          </a:p>
          <a:p>
            <a:pPr marL="914400" lvl="1" indent="-457200">
              <a:lnSpc>
                <a:spcPct val="90000"/>
              </a:lnSpc>
            </a:pPr>
            <a:r>
              <a:rPr lang="en-US" sz="1600" dirty="0"/>
              <a:t>Highly configurable and intelligent</a:t>
            </a:r>
          </a:p>
          <a:p>
            <a:pPr marL="914400" lvl="1" indent="-457200">
              <a:lnSpc>
                <a:spcPct val="90000"/>
              </a:lnSpc>
            </a:pPr>
            <a:r>
              <a:rPr lang="en-US" sz="1600" dirty="0"/>
              <a:t>Easy to use graphical interface</a:t>
            </a:r>
          </a:p>
          <a:p>
            <a:pPr marL="914400" lvl="1" indent="-457200">
              <a:lnSpc>
                <a:spcPct val="90000"/>
              </a:lnSpc>
            </a:pPr>
            <a:r>
              <a:rPr lang="en-US" sz="1600" dirty="0"/>
              <a:t>Widely used and accepted by the security </a:t>
            </a:r>
            <a:r>
              <a:rPr lang="en-US" sz="1600" dirty="0" smtClean="0"/>
              <a:t>community</a:t>
            </a:r>
            <a:endParaRPr lang="en-US" sz="1600" dirty="0"/>
          </a:p>
        </p:txBody>
      </p:sp>
      <p:pic>
        <p:nvPicPr>
          <p:cNvPr id="46083" name="Picture 3"/>
          <p:cNvPicPr>
            <a:picLocks noChangeAspect="1" noChangeArrowheads="1"/>
          </p:cNvPicPr>
          <p:nvPr/>
        </p:nvPicPr>
        <p:blipFill>
          <a:blip r:embed="rId3"/>
          <a:srcRect/>
          <a:stretch>
            <a:fillRect/>
          </a:stretch>
        </p:blipFill>
        <p:spPr bwMode="auto">
          <a:xfrm>
            <a:off x="6172200" y="4114800"/>
            <a:ext cx="2181225" cy="2105025"/>
          </a:xfrm>
          <a:prstGeom prst="rect">
            <a:avLst/>
          </a:prstGeom>
          <a:noFill/>
          <a:ln w="12700">
            <a:noFill/>
            <a:miter lim="800000"/>
            <a:headEnd type="none" w="sm" len="sm"/>
            <a:tailEnd type="none" w="sm" len="sm"/>
          </a:ln>
        </p:spPr>
      </p:pic>
      <p:sp>
        <p:nvSpPr>
          <p:cNvPr id="46084" name="Rectangle 5"/>
          <p:cNvSpPr>
            <a:spLocks noGrp="1" noChangeArrowheads="1"/>
          </p:cNvSpPr>
          <p:nvPr>
            <p:ph type="title"/>
          </p:nvPr>
        </p:nvSpPr>
        <p:spPr>
          <a:noFill/>
        </p:spPr>
        <p:txBody>
          <a:bodyPr/>
          <a:lstStyle/>
          <a:p>
            <a:r>
              <a:rPr lang="en-US"/>
              <a:t>Nessus</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152400" y="1828800"/>
            <a:ext cx="8991600" cy="4724400"/>
          </a:xfrm>
        </p:spPr>
        <p:txBody>
          <a:bodyPr/>
          <a:lstStyle/>
          <a:p>
            <a:pPr marL="342900" indent="-342900">
              <a:lnSpc>
                <a:spcPct val="90000"/>
              </a:lnSpc>
            </a:pPr>
            <a:r>
              <a:rPr lang="en-GB" sz="1800"/>
              <a:t>Use security probing tools from a trusted source to check your system for weaknesses (before someone else does)! </a:t>
            </a:r>
          </a:p>
          <a:p>
            <a:pPr marL="342900" indent="-342900">
              <a:lnSpc>
                <a:spcPct val="90000"/>
              </a:lnSpc>
            </a:pPr>
            <a:r>
              <a:rPr lang="en-GB" sz="1800"/>
              <a:t>Retina</a:t>
            </a:r>
          </a:p>
          <a:p>
            <a:pPr marL="342900" indent="-342900">
              <a:lnSpc>
                <a:spcPct val="90000"/>
              </a:lnSpc>
            </a:pPr>
            <a:r>
              <a:rPr lang="en-GB" sz="1800">
                <a:hlinkClick r:id="rId3"/>
              </a:rPr>
              <a:t>ISS</a:t>
            </a:r>
          </a:p>
          <a:p>
            <a:pPr marL="342900" indent="-342900">
              <a:lnSpc>
                <a:spcPct val="90000"/>
              </a:lnSpc>
            </a:pPr>
            <a:r>
              <a:rPr lang="en-GB" sz="1800">
                <a:hlinkClick r:id="rId3"/>
              </a:rPr>
              <a:t>http://www.nessus.org</a:t>
            </a:r>
          </a:p>
          <a:p>
            <a:pPr marL="342900" indent="-342900">
              <a:lnSpc>
                <a:spcPct val="90000"/>
              </a:lnSpc>
            </a:pPr>
            <a:r>
              <a:rPr lang="en-GB" sz="1800">
                <a:hlinkClick r:id="rId4"/>
              </a:rPr>
              <a:t>http://www.insecure.org/nmap/</a:t>
            </a:r>
            <a:endParaRPr lang="en-GB" sz="1800"/>
          </a:p>
        </p:txBody>
      </p:sp>
      <p:sp>
        <p:nvSpPr>
          <p:cNvPr id="48131" name="Rectangle 4"/>
          <p:cNvSpPr>
            <a:spLocks noGrp="1" noChangeArrowheads="1"/>
          </p:cNvSpPr>
          <p:nvPr/>
        </p:nvSpPr>
        <p:spPr bwMode="auto">
          <a:xfrm>
            <a:off x="685800" y="381000"/>
            <a:ext cx="7162800" cy="533400"/>
          </a:xfrm>
          <a:prstGeom prst="rect">
            <a:avLst/>
          </a:prstGeom>
          <a:noFill/>
          <a:ln w="9525">
            <a:noFill/>
            <a:miter lim="800000"/>
            <a:headEnd/>
            <a:tailEnd/>
          </a:ln>
        </p:spPr>
        <p:txBody>
          <a:bodyPr>
            <a:prstTxWarp prst="textNoShape">
              <a:avLst/>
            </a:prstTxWarp>
          </a:bodyPr>
          <a:lstStyle/>
          <a:p>
            <a:pPr algn="l">
              <a:lnSpc>
                <a:spcPct val="100000"/>
              </a:lnSpc>
              <a:spcAft>
                <a:spcPct val="0"/>
              </a:spcAft>
              <a:buClrTx/>
            </a:pPr>
            <a:r>
              <a:rPr lang="en-US" sz="2800">
                <a:solidFill>
                  <a:srgbClr val="000099"/>
                </a:solidFill>
              </a:rPr>
              <a:t>Automated Scanners</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mtClean="0"/>
              <a:t>Host (Local) Vulnerability Scanning</a:t>
            </a:r>
          </a:p>
        </p:txBody>
      </p:sp>
      <p:sp>
        <p:nvSpPr>
          <p:cNvPr id="50179" name="Rectangle 3"/>
          <p:cNvSpPr>
            <a:spLocks noGrp="1" noChangeArrowheads="1"/>
          </p:cNvSpPr>
          <p:nvPr>
            <p:ph type="body" idx="1"/>
          </p:nvPr>
        </p:nvSpPr>
        <p:spPr/>
        <p:txBody>
          <a:bodyPr/>
          <a:lstStyle/>
          <a:p>
            <a:pPr>
              <a:lnSpc>
                <a:spcPts val="2300"/>
              </a:lnSpc>
            </a:pPr>
            <a:r>
              <a:rPr lang="en-US" dirty="0"/>
              <a:t>Definition</a:t>
            </a:r>
          </a:p>
          <a:p>
            <a:pPr lvl="1">
              <a:lnSpc>
                <a:spcPts val="2300"/>
              </a:lnSpc>
            </a:pPr>
            <a:r>
              <a:rPr lang="en-US" dirty="0"/>
              <a:t>Using interactive shell access on a system to identify the vulnerabilities and exposures on a </a:t>
            </a:r>
            <a:r>
              <a:rPr lang="en-US" dirty="0" smtClean="0"/>
              <a:t>system</a:t>
            </a:r>
            <a:endParaRPr lang="en-US" dirty="0"/>
          </a:p>
          <a:p>
            <a:pPr>
              <a:lnSpc>
                <a:spcPts val="2300"/>
              </a:lnSpc>
            </a:pPr>
            <a:r>
              <a:rPr lang="en-US" dirty="0"/>
              <a:t>Methodology</a:t>
            </a:r>
          </a:p>
          <a:p>
            <a:pPr lvl="1">
              <a:lnSpc>
                <a:spcPts val="2300"/>
              </a:lnSpc>
            </a:pPr>
            <a:r>
              <a:rPr lang="en-US" dirty="0"/>
              <a:t>Manual checking of versions and configuration settings for flaws (very time consuming)</a:t>
            </a:r>
          </a:p>
          <a:p>
            <a:pPr lvl="1">
              <a:lnSpc>
                <a:spcPts val="2300"/>
              </a:lnSpc>
            </a:pPr>
            <a:r>
              <a:rPr lang="en-US" dirty="0"/>
              <a:t>Collection of local system settings and files with </a:t>
            </a:r>
            <a:r>
              <a:rPr lang="en-US" dirty="0" smtClean="0"/>
              <a:t>a script</a:t>
            </a:r>
            <a:endParaRPr lang="en-US" dirty="0"/>
          </a:p>
          <a:p>
            <a:pPr lvl="1">
              <a:lnSpc>
                <a:spcPts val="2300"/>
              </a:lnSpc>
            </a:pPr>
            <a:r>
              <a:rPr lang="en-US" dirty="0"/>
              <a:t>Automated vulnerability scanners (simple, somewhat reliable, thorough, and FAST!)</a:t>
            </a:r>
          </a:p>
          <a:p>
            <a:pPr lvl="2">
              <a:lnSpc>
                <a:spcPts val="2300"/>
              </a:lnSpc>
            </a:pPr>
            <a:r>
              <a:rPr lang="en-US" dirty="0"/>
              <a:t>Ideally, when possible, manual verification of the existence of a vulnerability is recommended to supplement the automated </a:t>
            </a:r>
            <a:r>
              <a:rPr lang="en-US" dirty="0" smtClean="0"/>
              <a:t>tool</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mtClean="0"/>
              <a:t>Analyzing Host Vulnerability Scans</a:t>
            </a:r>
          </a:p>
        </p:txBody>
      </p:sp>
      <p:sp>
        <p:nvSpPr>
          <p:cNvPr id="52227" name="Rectangle 3"/>
          <p:cNvSpPr>
            <a:spLocks noGrp="1" noChangeArrowheads="1"/>
          </p:cNvSpPr>
          <p:nvPr>
            <p:ph type="body" idx="1"/>
          </p:nvPr>
        </p:nvSpPr>
        <p:spPr/>
        <p:txBody>
          <a:bodyPr/>
          <a:lstStyle/>
          <a:p>
            <a:pPr>
              <a:lnSpc>
                <a:spcPts val="2300"/>
              </a:lnSpc>
            </a:pPr>
            <a:r>
              <a:rPr lang="en-US"/>
              <a:t>Analysis</a:t>
            </a:r>
          </a:p>
          <a:p>
            <a:pPr lvl="1">
              <a:lnSpc>
                <a:spcPts val="2300"/>
              </a:lnSpc>
            </a:pPr>
            <a:r>
              <a:rPr lang="en-US"/>
              <a:t>What vulnerabilities were discovered?</a:t>
            </a:r>
          </a:p>
          <a:p>
            <a:pPr lvl="1">
              <a:lnSpc>
                <a:spcPts val="2300"/>
              </a:lnSpc>
            </a:pPr>
            <a:r>
              <a:rPr lang="en-US"/>
              <a:t>What is the severity of each of the vulnerabilities discovered?</a:t>
            </a:r>
          </a:p>
          <a:p>
            <a:pPr lvl="1">
              <a:lnSpc>
                <a:spcPts val="2300"/>
              </a:lnSpc>
            </a:pPr>
            <a:r>
              <a:rPr lang="en-US"/>
              <a:t>Are any of the vulnerabilities false-positives?</a:t>
            </a:r>
          </a:p>
          <a:p>
            <a:pPr lvl="1">
              <a:lnSpc>
                <a:spcPts val="2300"/>
              </a:lnSpc>
            </a:pPr>
            <a:r>
              <a:rPr lang="en-US"/>
              <a:t>Ranking the severity of vulnerabilities discovered helps you focus on what needs to be fixed first.</a:t>
            </a:r>
          </a:p>
          <a:p>
            <a:pPr lvl="1">
              <a:lnSpc>
                <a:spcPts val="2300"/>
              </a:lnSpc>
            </a:pPr>
            <a:r>
              <a:rPr lang="en-US"/>
              <a:t>Consolidate the results from your vulnerability scans to create a report that will help you assess your security posture.</a:t>
            </a:r>
          </a:p>
          <a:p>
            <a:pPr>
              <a:lnSpc>
                <a:spcPts val="2300"/>
              </a:lnSpc>
            </a:pPr>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p:txBody>
          <a:bodyPr/>
          <a:lstStyle/>
          <a:p>
            <a:pPr>
              <a:buFont typeface="Monotype Sorts" pitchFamily="-97" charset="2"/>
              <a:buNone/>
            </a:pPr>
            <a:endParaRPr lang="en-US"/>
          </a:p>
          <a:p>
            <a:pPr lvl="1">
              <a:lnSpc>
                <a:spcPts val="2000"/>
              </a:lnSpc>
            </a:pPr>
            <a:r>
              <a:rPr lang="en-US"/>
              <a:t>Utility for assessing security under multiple variants of *NIX</a:t>
            </a:r>
          </a:p>
          <a:p>
            <a:pPr lvl="1">
              <a:lnSpc>
                <a:spcPts val="2000"/>
              </a:lnSpc>
            </a:pPr>
            <a:r>
              <a:rPr lang="en-US"/>
              <a:t>Compares system against a defined “Level 1” benchmark</a:t>
            </a:r>
          </a:p>
          <a:p>
            <a:pPr lvl="1">
              <a:lnSpc>
                <a:spcPts val="2000"/>
              </a:lnSpc>
            </a:pPr>
            <a:r>
              <a:rPr lang="en-US"/>
              <a:t>Released versions on Solaris, Red Hat Linux, HP-UX, FreeBSD, AIX</a:t>
            </a:r>
          </a:p>
          <a:p>
            <a:pPr lvl="1">
              <a:lnSpc>
                <a:spcPts val="2000"/>
              </a:lnSpc>
            </a:pPr>
            <a:r>
              <a:rPr lang="en-US"/>
              <a:t>Other Unix variants in development.</a:t>
            </a:r>
          </a:p>
          <a:p>
            <a:pPr lvl="1">
              <a:lnSpc>
                <a:spcPts val="2000"/>
              </a:lnSpc>
            </a:pPr>
            <a:r>
              <a:rPr lang="en-US"/>
              <a:t>Easy to understand and use</a:t>
            </a:r>
          </a:p>
          <a:p>
            <a:pPr lvl="1">
              <a:lnSpc>
                <a:spcPts val="2000"/>
              </a:lnSpc>
            </a:pPr>
            <a:r>
              <a:rPr lang="en-US"/>
              <a:t>Non-invasive</a:t>
            </a:r>
          </a:p>
          <a:p>
            <a:pPr lvl="1">
              <a:lnSpc>
                <a:spcPts val="2000"/>
              </a:lnSpc>
            </a:pPr>
            <a:r>
              <a:rPr lang="en-US"/>
              <a:t>Quick and configurable</a:t>
            </a:r>
          </a:p>
          <a:p>
            <a:pPr lvl="1">
              <a:lnSpc>
                <a:spcPts val="2000"/>
              </a:lnSpc>
            </a:pPr>
            <a:r>
              <a:rPr lang="en-US"/>
              <a:t>Available to Category 1 CIS members</a:t>
            </a:r>
          </a:p>
        </p:txBody>
      </p:sp>
      <p:pic>
        <p:nvPicPr>
          <p:cNvPr id="54275" name="Picture 3"/>
          <p:cNvPicPr>
            <a:picLocks noChangeAspect="1" noChangeArrowheads="1"/>
          </p:cNvPicPr>
          <p:nvPr/>
        </p:nvPicPr>
        <p:blipFill>
          <a:blip r:embed="rId3"/>
          <a:srcRect/>
          <a:stretch>
            <a:fillRect/>
          </a:stretch>
        </p:blipFill>
        <p:spPr bwMode="auto">
          <a:xfrm>
            <a:off x="1676400" y="5562600"/>
            <a:ext cx="5334000" cy="581025"/>
          </a:xfrm>
          <a:prstGeom prst="rect">
            <a:avLst/>
          </a:prstGeom>
          <a:noFill/>
          <a:ln w="12700">
            <a:noFill/>
            <a:miter lim="800000"/>
            <a:headEnd type="none" w="sm" len="sm"/>
            <a:tailEnd type="none" w="sm" len="sm"/>
          </a:ln>
        </p:spPr>
      </p:pic>
      <p:sp>
        <p:nvSpPr>
          <p:cNvPr id="54276" name="Rectangle 5"/>
          <p:cNvSpPr>
            <a:spLocks noGrp="1" noChangeArrowheads="1"/>
          </p:cNvSpPr>
          <p:nvPr>
            <p:ph type="title"/>
          </p:nvPr>
        </p:nvSpPr>
        <p:spPr>
          <a:noFill/>
        </p:spPr>
        <p:txBody>
          <a:bodyPr/>
          <a:lstStyle/>
          <a:p>
            <a:r>
              <a:rPr lang="en-US"/>
              <a:t>CISecurity Tools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0" y="152400"/>
            <a:ext cx="9144000" cy="1143000"/>
          </a:xfrm>
        </p:spPr>
        <p:txBody>
          <a:bodyPr/>
          <a:lstStyle/>
          <a:p>
            <a:r>
              <a:rPr lang="en-US" sz="3200" dirty="0">
                <a:latin typeface="Arial" charset="0"/>
                <a:ea typeface="ＭＳ Ｐゴシック" charset="0"/>
                <a:cs typeface="ＭＳ Ｐゴシック" charset="0"/>
              </a:rPr>
              <a:t>All materials </a:t>
            </a:r>
            <a:r>
              <a:rPr lang="en-US" sz="3200" dirty="0" smtClean="0">
                <a:latin typeface="Arial" charset="0"/>
                <a:ea typeface="ＭＳ Ｐゴシック" charset="0"/>
                <a:cs typeface="ＭＳ Ｐゴシック" charset="0"/>
              </a:rPr>
              <a:t>are </a:t>
            </a:r>
            <a:r>
              <a:rPr lang="en-US" sz="3200" dirty="0">
                <a:latin typeface="Arial" charset="0"/>
                <a:ea typeface="ＭＳ Ｐゴシック" charset="0"/>
                <a:cs typeface="ＭＳ Ｐゴシック" charset="0"/>
              </a:rPr>
              <a:t>licensed under a Creative Commons </a:t>
            </a:r>
            <a:r>
              <a:rPr lang="ja-JP" altLang="en-US" sz="3200" dirty="0">
                <a:latin typeface="Arial" charset="0"/>
                <a:ea typeface="ＭＳ Ｐゴシック" charset="0"/>
                <a:cs typeface="ＭＳ Ｐゴシック" charset="0"/>
              </a:rPr>
              <a:t>“</a:t>
            </a:r>
            <a:r>
              <a:rPr lang="en-US" altLang="ja-JP" sz="3200" dirty="0">
                <a:latin typeface="Arial" charset="0"/>
                <a:ea typeface="ＭＳ Ｐゴシック" charset="0"/>
                <a:cs typeface="ＭＳ Ｐゴシック" charset="0"/>
              </a:rPr>
              <a:t>Share Alike</a:t>
            </a:r>
            <a:r>
              <a:rPr lang="ja-JP" altLang="en-US" sz="3200" dirty="0">
                <a:latin typeface="Arial" charset="0"/>
                <a:ea typeface="ＭＳ Ｐゴシック" charset="0"/>
                <a:cs typeface="ＭＳ Ｐゴシック" charset="0"/>
              </a:rPr>
              <a:t>”</a:t>
            </a:r>
            <a:r>
              <a:rPr lang="en-US" altLang="ja-JP" sz="3200" dirty="0">
                <a:latin typeface="Arial" charset="0"/>
                <a:ea typeface="ＭＳ Ｐゴシック" charset="0"/>
                <a:cs typeface="ＭＳ Ｐゴシック" charset="0"/>
              </a:rPr>
              <a:t> license.</a:t>
            </a:r>
            <a:endParaRPr lang="en-US" sz="3200" dirty="0">
              <a:latin typeface="Arial" charset="0"/>
              <a:ea typeface="ＭＳ Ｐゴシック" charset="0"/>
              <a:cs typeface="ＭＳ Ｐゴシック" charset="0"/>
            </a:endParaRPr>
          </a:p>
        </p:txBody>
      </p:sp>
      <p:sp>
        <p:nvSpPr>
          <p:cNvPr id="16386" name="Content Placeholder 2"/>
          <p:cNvSpPr>
            <a:spLocks noGrp="1"/>
          </p:cNvSpPr>
          <p:nvPr>
            <p:ph idx="1"/>
          </p:nvPr>
        </p:nvSpPr>
        <p:spPr>
          <a:xfrm>
            <a:off x="685800" y="1371600"/>
            <a:ext cx="7772400" cy="4114800"/>
          </a:xfrm>
        </p:spPr>
        <p:txBody>
          <a:bodyPr/>
          <a:lstStyle/>
          <a:p>
            <a:r>
              <a:rPr lang="en-US" sz="2400">
                <a:latin typeface="Arial" charset="0"/>
                <a:ea typeface="ＭＳ Ｐゴシック" charset="0"/>
                <a:cs typeface="ＭＳ Ｐゴシック" charset="0"/>
              </a:rPr>
              <a:t>http://creativecommons.org/licenses/by-sa/3.0/</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049463"/>
            <a:ext cx="6324600" cy="473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317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t>Remote vs. Local Vulnerability Scanning</a:t>
            </a:r>
          </a:p>
        </p:txBody>
      </p:sp>
      <p:sp>
        <p:nvSpPr>
          <p:cNvPr id="62467" name="Rectangle 3"/>
          <p:cNvSpPr>
            <a:spLocks noGrp="1" noChangeArrowheads="1"/>
          </p:cNvSpPr>
          <p:nvPr>
            <p:ph type="body" idx="1"/>
          </p:nvPr>
        </p:nvSpPr>
        <p:spPr>
          <a:xfrm>
            <a:off x="457200" y="1295400"/>
            <a:ext cx="8135938" cy="4621213"/>
          </a:xfrm>
        </p:spPr>
        <p:txBody>
          <a:bodyPr/>
          <a:lstStyle/>
          <a:p>
            <a:pPr>
              <a:lnSpc>
                <a:spcPts val="2100"/>
              </a:lnSpc>
            </a:pPr>
            <a:r>
              <a:rPr lang="en-US"/>
              <a:t>Remote</a:t>
            </a:r>
          </a:p>
          <a:p>
            <a:pPr lvl="1">
              <a:lnSpc>
                <a:spcPts val="2100"/>
              </a:lnSpc>
            </a:pPr>
            <a:r>
              <a:rPr lang="en-US"/>
              <a:t>Pros:</a:t>
            </a:r>
          </a:p>
          <a:p>
            <a:pPr lvl="2">
              <a:lnSpc>
                <a:spcPts val="2100"/>
              </a:lnSpc>
            </a:pPr>
            <a:r>
              <a:rPr lang="en-US"/>
              <a:t>Requires no system access</a:t>
            </a:r>
          </a:p>
          <a:p>
            <a:pPr lvl="2">
              <a:lnSpc>
                <a:spcPts val="2100"/>
              </a:lnSpc>
            </a:pPr>
            <a:r>
              <a:rPr lang="en-US"/>
              <a:t>More authentic view of a system to a remote attacker</a:t>
            </a:r>
          </a:p>
          <a:p>
            <a:pPr lvl="1">
              <a:lnSpc>
                <a:spcPts val="2100"/>
              </a:lnSpc>
            </a:pPr>
            <a:r>
              <a:rPr lang="en-US"/>
              <a:t>Cons:</a:t>
            </a:r>
          </a:p>
          <a:p>
            <a:pPr lvl="2">
              <a:lnSpc>
                <a:spcPts val="2100"/>
              </a:lnSpc>
            </a:pPr>
            <a:r>
              <a:rPr lang="en-US"/>
              <a:t>More likely to cause system disruption</a:t>
            </a:r>
          </a:p>
          <a:p>
            <a:pPr lvl="2">
              <a:lnSpc>
                <a:spcPts val="2100"/>
              </a:lnSpc>
            </a:pPr>
            <a:r>
              <a:rPr lang="en-US"/>
              <a:t>False positive and false negatives are more likely</a:t>
            </a:r>
          </a:p>
          <a:p>
            <a:pPr>
              <a:lnSpc>
                <a:spcPts val="2100"/>
              </a:lnSpc>
            </a:pPr>
            <a:r>
              <a:rPr lang="en-US"/>
              <a:t>Local</a:t>
            </a:r>
          </a:p>
          <a:p>
            <a:pPr lvl="1">
              <a:lnSpc>
                <a:spcPts val="2100"/>
              </a:lnSpc>
            </a:pPr>
            <a:r>
              <a:rPr lang="en-US"/>
              <a:t>Pros:</a:t>
            </a:r>
          </a:p>
          <a:p>
            <a:pPr lvl="2">
              <a:lnSpc>
                <a:spcPts val="2100"/>
              </a:lnSpc>
            </a:pPr>
            <a:r>
              <a:rPr lang="en-US"/>
              <a:t>Usually more accurate</a:t>
            </a:r>
          </a:p>
          <a:p>
            <a:pPr lvl="2">
              <a:lnSpc>
                <a:spcPts val="2100"/>
              </a:lnSpc>
            </a:pPr>
            <a:r>
              <a:rPr lang="en-US"/>
              <a:t>More likely to examine overall posture than just individual remote vulnerabilities</a:t>
            </a:r>
          </a:p>
          <a:p>
            <a:pPr lvl="1">
              <a:lnSpc>
                <a:spcPts val="2100"/>
              </a:lnSpc>
            </a:pPr>
            <a:r>
              <a:rPr lang="en-US"/>
              <a:t>Cons:</a:t>
            </a:r>
          </a:p>
          <a:p>
            <a:pPr lvl="2">
              <a:lnSpc>
                <a:spcPts val="2100"/>
              </a:lnSpc>
            </a:pPr>
            <a:r>
              <a:rPr lang="en-US"/>
              <a:t>Requires system access, installing software</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Common Problems and Issues</a:t>
            </a:r>
          </a:p>
        </p:txBody>
      </p:sp>
      <p:sp>
        <p:nvSpPr>
          <p:cNvPr id="64515" name="Rectangle 3"/>
          <p:cNvSpPr>
            <a:spLocks noGrp="1" noChangeArrowheads="1"/>
          </p:cNvSpPr>
          <p:nvPr>
            <p:ph type="body" idx="1"/>
          </p:nvPr>
        </p:nvSpPr>
        <p:spPr/>
        <p:txBody>
          <a:bodyPr/>
          <a:lstStyle/>
          <a:p>
            <a:r>
              <a:rPr lang="en-US"/>
              <a:t>Understanding results</a:t>
            </a:r>
          </a:p>
          <a:p>
            <a:pPr lvl="1"/>
            <a:r>
              <a:rPr lang="en-US"/>
              <a:t>Findings may be cryptic</a:t>
            </a:r>
          </a:p>
          <a:p>
            <a:pPr lvl="1"/>
            <a:r>
              <a:rPr lang="en-US"/>
              <a:t>Mission supplied services declared findings</a:t>
            </a:r>
          </a:p>
          <a:p>
            <a:pPr lvl="1"/>
            <a:r>
              <a:rPr lang="en-US"/>
              <a:t>Some findings require authoritative resolution</a:t>
            </a:r>
          </a:p>
          <a:p>
            <a:pPr lvl="1"/>
            <a:r>
              <a:rPr lang="en-US"/>
              <a:t>Common misunderstandings</a:t>
            </a:r>
          </a:p>
          <a:p>
            <a:pPr lvl="2"/>
            <a:r>
              <a:rPr lang="en-US"/>
              <a:t>Make the findings go away!</a:t>
            </a:r>
          </a:p>
          <a:p>
            <a:pPr lvl="2"/>
            <a:r>
              <a:rPr lang="en-US"/>
              <a:t>Perfect score = boat anchor</a:t>
            </a:r>
          </a:p>
          <a:p>
            <a:r>
              <a:rPr lang="en-US"/>
              <a:t>Mitigations</a:t>
            </a:r>
          </a:p>
          <a:p>
            <a:pPr lvl="1"/>
            <a:r>
              <a:rPr lang="en-US"/>
              <a:t>Shut down unnecessary services</a:t>
            </a:r>
          </a:p>
          <a:p>
            <a:pPr lvl="1"/>
            <a:r>
              <a:rPr lang="en-US"/>
              <a:t>Harden mission support services</a:t>
            </a:r>
          </a:p>
          <a:p>
            <a:pPr lvl="1"/>
            <a:r>
              <a:rPr lang="en-US"/>
              <a:t>Install only necessary packages and applications</a:t>
            </a:r>
          </a:p>
          <a:p>
            <a:pPr lvl="1"/>
            <a:r>
              <a:rPr lang="en-US"/>
              <a:t>Accept residual risks</a:t>
            </a:r>
          </a:p>
          <a:p>
            <a:pPr lvl="2"/>
            <a:r>
              <a:rPr lang="en-US"/>
              <a:t>Cost of supplying service</a:t>
            </a:r>
          </a:p>
          <a:p>
            <a:r>
              <a:rPr lang="en-US"/>
              <a:t>Only accurate when actively maintained </a:t>
            </a:r>
          </a:p>
          <a:p>
            <a:pPr lvl="1"/>
            <a:r>
              <a:rPr lang="en-US"/>
              <a:t>Tools quickly become legacy</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Mitigation</a:t>
            </a:r>
          </a:p>
        </p:txBody>
      </p:sp>
      <p:sp>
        <p:nvSpPr>
          <p:cNvPr id="66563" name="Rectangle 3"/>
          <p:cNvSpPr>
            <a:spLocks noGrp="1" noChangeArrowheads="1"/>
          </p:cNvSpPr>
          <p:nvPr>
            <p:ph type="body" idx="1"/>
          </p:nvPr>
        </p:nvSpPr>
        <p:spPr/>
        <p:txBody>
          <a:bodyPr/>
          <a:lstStyle/>
          <a:p>
            <a:pPr marL="231775"/>
            <a:r>
              <a:rPr lang="en-US" smtClean="0"/>
              <a:t>System </a:t>
            </a:r>
            <a:r>
              <a:rPr lang="en-US"/>
              <a:t>Hardening Scripts</a:t>
            </a:r>
          </a:p>
          <a:p>
            <a:pPr marL="231775"/>
            <a:r>
              <a:rPr lang="en-US"/>
              <a:t>OS Patching</a:t>
            </a:r>
          </a:p>
          <a:p>
            <a:pPr lvl="1"/>
            <a:r>
              <a:rPr lang="en-US"/>
              <a:t>Sun</a:t>
            </a:r>
            <a:endParaRPr lang="en-US" smtClean="0"/>
          </a:p>
          <a:p>
            <a:pPr lvl="2">
              <a:buFontTx/>
              <a:buNone/>
            </a:pPr>
            <a:r>
              <a:rPr lang="en-US" smtClean="0"/>
              <a:t>Sunsolve from Sun</a:t>
            </a:r>
          </a:p>
          <a:p>
            <a:pPr lvl="1"/>
            <a:r>
              <a:rPr lang="en-US" smtClean="0"/>
              <a:t>Red </a:t>
            </a:r>
            <a:r>
              <a:rPr lang="en-US"/>
              <a:t>Hat</a:t>
            </a:r>
          </a:p>
          <a:p>
            <a:pPr lvl="2">
              <a:buFontTx/>
              <a:buNone/>
            </a:pPr>
            <a:r>
              <a:rPr lang="en-US"/>
              <a:t>up2date</a:t>
            </a:r>
          </a:p>
          <a:p>
            <a:pPr marL="231775"/>
            <a:r>
              <a:rPr lang="en-US"/>
              <a:t>Run patch evaluation tools </a:t>
            </a:r>
            <a:r>
              <a:rPr lang="en-US" smtClean="0"/>
              <a:t>regularly</a:t>
            </a:r>
          </a:p>
          <a:p>
            <a:pPr lvl="1"/>
            <a:r>
              <a:rPr lang="en-US" smtClean="0"/>
              <a:t>Re-secure after patching</a:t>
            </a:r>
          </a:p>
          <a:p>
            <a:pPr marL="231775"/>
            <a:r>
              <a:rPr lang="en-US"/>
              <a:t>Maintain a service contract! </a:t>
            </a:r>
          </a:p>
          <a:p>
            <a:pPr lvl="1"/>
            <a:r>
              <a:rPr lang="en-US"/>
              <a:t>Not all patches available without contract</a:t>
            </a:r>
          </a:p>
          <a:p>
            <a:pPr marL="231775"/>
            <a:r>
              <a:rPr lang="en-US"/>
              <a:t>System Monitoring</a:t>
            </a:r>
          </a:p>
          <a:p>
            <a:pPr marL="231775"/>
            <a:r>
              <a:rPr lang="en-US"/>
              <a:t>Maintain security profile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body" idx="1"/>
          </p:nvPr>
        </p:nvSpPr>
        <p:spPr/>
        <p:txBody>
          <a:bodyPr/>
          <a:lstStyle/>
          <a:p>
            <a:pPr marL="231775"/>
            <a:r>
              <a:rPr lang="en-US" smtClean="0"/>
              <a:t>Questions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dirty="0" smtClean="0"/>
              <a:t>Security Specifics</a:t>
            </a:r>
          </a:p>
        </p:txBody>
      </p:sp>
      <p:sp>
        <p:nvSpPr>
          <p:cNvPr id="70659" name="Content Placeholder 2"/>
          <p:cNvSpPr>
            <a:spLocks noGrp="1"/>
          </p:cNvSpPr>
          <p:nvPr>
            <p:ph idx="1"/>
          </p:nvPr>
        </p:nvSpPr>
        <p:spPr/>
        <p:txBody>
          <a:bodyPr/>
          <a:lstStyle/>
          <a:p>
            <a:pPr lvl="1"/>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idx="1"/>
          </p:nvPr>
        </p:nvSpPr>
        <p:spPr>
          <a:xfrm>
            <a:off x="407988" y="1525588"/>
            <a:ext cx="8278812" cy="4570412"/>
          </a:xfrm>
        </p:spPr>
        <p:txBody>
          <a:bodyPr/>
          <a:lstStyle/>
          <a:p>
            <a:pPr marL="342900" indent="-342900">
              <a:lnSpc>
                <a:spcPct val="90000"/>
              </a:lnSpc>
            </a:pPr>
            <a:r>
              <a:rPr lang="en-GB" sz="1800" dirty="0"/>
              <a:t>Make sure passwords are required for login to all accounts </a:t>
            </a:r>
          </a:p>
          <a:p>
            <a:pPr marL="342900" indent="-342900">
              <a:lnSpc>
                <a:spcPct val="90000"/>
              </a:lnSpc>
            </a:pPr>
            <a:r>
              <a:rPr lang="en-GB" sz="1800" dirty="0"/>
              <a:t>Force passwords to be at least eight (8) characters long </a:t>
            </a:r>
            <a:r>
              <a:rPr lang="en-GB" sz="1800" dirty="0" err="1"/>
              <a:t>depeding</a:t>
            </a:r>
            <a:r>
              <a:rPr lang="en-GB" sz="1800" dirty="0"/>
              <a:t> on security level</a:t>
            </a:r>
          </a:p>
          <a:p>
            <a:pPr marL="742950" lvl="1" indent="-285750">
              <a:lnSpc>
                <a:spcPct val="90000"/>
              </a:lnSpc>
            </a:pPr>
            <a:r>
              <a:rPr lang="en-GB" sz="1600" dirty="0"/>
              <a:t>/</a:t>
            </a:r>
            <a:r>
              <a:rPr lang="en-GB" sz="1600" dirty="0" err="1"/>
              <a:t>etc</a:t>
            </a:r>
            <a:r>
              <a:rPr lang="en-GB" sz="1600" dirty="0"/>
              <a:t>/default/</a:t>
            </a:r>
            <a:r>
              <a:rPr lang="en-GB" sz="1600" dirty="0" err="1"/>
              <a:t>passwd</a:t>
            </a:r>
            <a:r>
              <a:rPr lang="en-GB" sz="1600" dirty="0"/>
              <a:t> (</a:t>
            </a:r>
            <a:r>
              <a:rPr lang="en-GB" sz="1600" dirty="0" err="1"/>
              <a:t>solaris</a:t>
            </a:r>
            <a:r>
              <a:rPr lang="en-GB" sz="1600" dirty="0"/>
              <a:t>)</a:t>
            </a:r>
          </a:p>
          <a:p>
            <a:pPr marL="342900" indent="-342900">
              <a:lnSpc>
                <a:spcPct val="90000"/>
              </a:lnSpc>
            </a:pPr>
            <a:r>
              <a:rPr lang="en-GB" sz="1800" dirty="0"/>
              <a:t>Disable or remove all unnecessary accounts </a:t>
            </a:r>
          </a:p>
          <a:p>
            <a:pPr marL="742950" lvl="1" indent="-285750">
              <a:lnSpc>
                <a:spcPct val="90000"/>
              </a:lnSpc>
            </a:pPr>
            <a:r>
              <a:rPr lang="en-GB" sz="1600" dirty="0" err="1"/>
              <a:t>toor</a:t>
            </a:r>
            <a:r>
              <a:rPr lang="en-GB" sz="1600" dirty="0"/>
              <a:t>, games, </a:t>
            </a:r>
            <a:r>
              <a:rPr lang="en-GB" sz="1600" dirty="0" err="1"/>
              <a:t>nfs</a:t>
            </a:r>
            <a:endParaRPr lang="en-GB" sz="1600" dirty="0"/>
          </a:p>
          <a:p>
            <a:pPr marL="342900" indent="-342900">
              <a:lnSpc>
                <a:spcPct val="90000"/>
              </a:lnSpc>
            </a:pPr>
            <a:r>
              <a:rPr lang="en-GB" sz="1800" dirty="0"/>
              <a:t>Assign disabled accounts are an invalid shell </a:t>
            </a:r>
          </a:p>
          <a:p>
            <a:pPr marL="742950" lvl="1" indent="-285750">
              <a:lnSpc>
                <a:spcPct val="90000"/>
              </a:lnSpc>
            </a:pPr>
            <a:r>
              <a:rPr lang="en-GB" sz="1600" dirty="0"/>
              <a:t>/</a:t>
            </a:r>
            <a:r>
              <a:rPr lang="en-GB" sz="1600" dirty="0" err="1"/>
              <a:t>usr</a:t>
            </a:r>
            <a:r>
              <a:rPr lang="en-GB" sz="1600" dirty="0"/>
              <a:t>/bin/false /</a:t>
            </a:r>
            <a:r>
              <a:rPr lang="en-GB" sz="1600" dirty="0" err="1"/>
              <a:t>sbin</a:t>
            </a:r>
            <a:r>
              <a:rPr lang="en-GB" sz="1600" dirty="0"/>
              <a:t>/</a:t>
            </a:r>
            <a:r>
              <a:rPr lang="en-GB" sz="1600" dirty="0" err="1"/>
              <a:t>nologin</a:t>
            </a:r>
            <a:endParaRPr lang="en-GB" sz="1600" dirty="0"/>
          </a:p>
          <a:p>
            <a:pPr marL="342900" indent="-342900">
              <a:lnSpc>
                <a:spcPct val="90000"/>
              </a:lnSpc>
            </a:pPr>
            <a:r>
              <a:rPr lang="en-GB" sz="1800" dirty="0"/>
              <a:t>Create the file /</a:t>
            </a:r>
            <a:r>
              <a:rPr lang="en-GB" sz="1800" dirty="0" err="1"/>
              <a:t>etc</a:t>
            </a:r>
            <a:r>
              <a:rPr lang="en-GB" sz="1800" dirty="0"/>
              <a:t>/</a:t>
            </a:r>
            <a:r>
              <a:rPr lang="en-GB" sz="1800" dirty="0" err="1"/>
              <a:t>ftpusers</a:t>
            </a:r>
            <a:endParaRPr lang="en-GB" sz="1800" dirty="0"/>
          </a:p>
          <a:p>
            <a:pPr marL="742950" lvl="1" indent="-285750">
              <a:lnSpc>
                <a:spcPct val="90000"/>
              </a:lnSpc>
            </a:pPr>
            <a:r>
              <a:rPr lang="en-GB" sz="1600" dirty="0"/>
              <a:t>cat /</a:t>
            </a:r>
            <a:r>
              <a:rPr lang="en-GB" sz="1600" dirty="0" err="1"/>
              <a:t>etc</a:t>
            </a:r>
            <a:r>
              <a:rPr lang="en-GB" sz="1600" dirty="0"/>
              <a:t>/</a:t>
            </a:r>
            <a:r>
              <a:rPr lang="en-GB" sz="1600" dirty="0" err="1"/>
              <a:t>passwd</a:t>
            </a:r>
            <a:r>
              <a:rPr lang="en-GB" sz="1600" dirty="0"/>
              <a:t> | cut –d “:” –f1 &gt; /</a:t>
            </a:r>
            <a:r>
              <a:rPr lang="en-GB" sz="1600" dirty="0" err="1"/>
              <a:t>etc</a:t>
            </a:r>
            <a:r>
              <a:rPr lang="en-GB" sz="1600" dirty="0"/>
              <a:t>/</a:t>
            </a:r>
            <a:r>
              <a:rPr lang="en-GB" sz="1600" dirty="0" err="1" smtClean="0"/>
              <a:t>ftpusers</a:t>
            </a:r>
            <a:endParaRPr lang="en-GB" sz="1600" dirty="0" smtClean="0"/>
          </a:p>
        </p:txBody>
      </p:sp>
      <p:sp>
        <p:nvSpPr>
          <p:cNvPr id="5" name="Title 1"/>
          <p:cNvSpPr>
            <a:spLocks noGrp="1"/>
          </p:cNvSpPr>
          <p:nvPr>
            <p:ph type="title"/>
          </p:nvPr>
        </p:nvSpPr>
        <p:spPr>
          <a:xfrm>
            <a:off x="685800" y="304800"/>
            <a:ext cx="7696200" cy="944562"/>
          </a:xfrm>
        </p:spPr>
        <p:txBody>
          <a:bodyPr/>
          <a:lstStyle/>
          <a:p>
            <a:r>
              <a:rPr lang="en-US" dirty="0"/>
              <a:t>Accounts Passwords and Shells</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idx="1"/>
          </p:nvPr>
        </p:nvSpPr>
        <p:spPr/>
        <p:txBody>
          <a:bodyPr/>
          <a:lstStyle/>
          <a:p>
            <a:endParaRPr lang="en-GB" sz="1800"/>
          </a:p>
          <a:p>
            <a:r>
              <a:rPr lang="en-GB" sz="1800"/>
              <a:t>Review user accounts for common configuration errors</a:t>
            </a:r>
          </a:p>
          <a:p>
            <a:r>
              <a:rPr lang="en-GB" sz="1800"/>
              <a:t>Solaris</a:t>
            </a:r>
          </a:p>
          <a:p>
            <a:pPr lvl="1"/>
            <a:r>
              <a:rPr lang="en-GB" sz="1600"/>
              <a:t>pwck – notes inconsistencies in /etc/passwd file</a:t>
            </a:r>
          </a:p>
          <a:p>
            <a:pPr lvl="1"/>
            <a:r>
              <a:rPr lang="en-GB" sz="1600"/>
              <a:t>grpck – verifies entries in the /etc/group file</a:t>
            </a:r>
          </a:p>
        </p:txBody>
      </p:sp>
      <p:sp>
        <p:nvSpPr>
          <p:cNvPr id="4" name="Title 1"/>
          <p:cNvSpPr>
            <a:spLocks noGrp="1"/>
          </p:cNvSpPr>
          <p:nvPr>
            <p:ph type="title"/>
          </p:nvPr>
        </p:nvSpPr>
        <p:spPr>
          <a:xfrm>
            <a:off x="685800" y="274638"/>
            <a:ext cx="7696200" cy="944562"/>
          </a:xfrm>
        </p:spPr>
        <p:txBody>
          <a:bodyPr/>
          <a:lstStyle/>
          <a:p>
            <a:r>
              <a:rPr lang="en-US" dirty="0" smtClean="0"/>
              <a:t>Validate Accounts</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idx="1"/>
          </p:nvPr>
        </p:nvSpPr>
        <p:spPr>
          <a:xfrm>
            <a:off x="381000" y="1600200"/>
            <a:ext cx="8382000" cy="4724400"/>
          </a:xfrm>
        </p:spPr>
        <p:txBody>
          <a:bodyPr/>
          <a:lstStyle/>
          <a:p>
            <a:pPr marL="342900" indent="-342900">
              <a:lnSpc>
                <a:spcPct val="90000"/>
              </a:lnSpc>
            </a:pPr>
            <a:r>
              <a:rPr lang="en-GB" sz="1800"/>
              <a:t>Disable root login capability</a:t>
            </a:r>
          </a:p>
          <a:p>
            <a:pPr marL="742950" lvl="1" indent="-285750">
              <a:lnSpc>
                <a:spcPct val="90000"/>
              </a:lnSpc>
            </a:pPr>
            <a:r>
              <a:rPr lang="en-GB" sz="1600"/>
              <a:t>Disable Allow Root Login in sshd_config</a:t>
            </a:r>
          </a:p>
          <a:p>
            <a:pPr marL="742950" lvl="1" indent="-285750">
              <a:lnSpc>
                <a:spcPct val="90000"/>
              </a:lnSpc>
            </a:pPr>
            <a:r>
              <a:rPr lang="en-GB" sz="1600"/>
              <a:t>/etc/login.conf and /etc/default/login</a:t>
            </a:r>
          </a:p>
          <a:p>
            <a:pPr marL="342900" indent="-342900">
              <a:lnSpc>
                <a:spcPct val="90000"/>
              </a:lnSpc>
            </a:pPr>
            <a:r>
              <a:rPr lang="en-GB" sz="1800"/>
              <a:t>Restrict root's search path</a:t>
            </a:r>
          </a:p>
          <a:p>
            <a:pPr marL="742950" lvl="1" indent="-285750">
              <a:lnSpc>
                <a:spcPct val="90000"/>
              </a:lnSpc>
            </a:pPr>
            <a:r>
              <a:rPr lang="en-GB" sz="1600"/>
              <a:t>Make sure ./ is not in any PATH variables</a:t>
            </a:r>
          </a:p>
          <a:p>
            <a:pPr marL="1143000" lvl="2" indent="-228600">
              <a:lnSpc>
                <a:spcPct val="90000"/>
              </a:lnSpc>
            </a:pPr>
            <a:r>
              <a:rPr lang="en-GB" sz="1400"/>
              <a:t>.cshrc .bashrc .profile .login</a:t>
            </a:r>
          </a:p>
          <a:p>
            <a:pPr marL="342900" indent="-342900">
              <a:lnSpc>
                <a:spcPct val="90000"/>
              </a:lnSpc>
            </a:pPr>
            <a:r>
              <a:rPr lang="en-GB" sz="1800"/>
              <a:t>Check files sourced by root's login files    </a:t>
            </a:r>
          </a:p>
          <a:p>
            <a:pPr marL="342900" indent="-342900">
              <a:lnSpc>
                <a:spcPct val="90000"/>
              </a:lnSpc>
            </a:pPr>
            <a:r>
              <a:rPr lang="en-GB" sz="1800"/>
              <a:t>Set root's umask  to 077 or 027</a:t>
            </a:r>
          </a:p>
          <a:p>
            <a:pPr marL="742950" lvl="1" indent="-285750">
              <a:lnSpc>
                <a:spcPct val="90000"/>
              </a:lnSpc>
            </a:pPr>
            <a:r>
              <a:rPr lang="en-GB" sz="1600"/>
              <a:t>Translates to root file/directories being 700 or 750</a:t>
            </a:r>
          </a:p>
          <a:p>
            <a:pPr marL="342900" indent="-342900">
              <a:lnSpc>
                <a:spcPct val="90000"/>
              </a:lnSpc>
            </a:pPr>
            <a:r>
              <a:rPr lang="en-GB" sz="1800"/>
              <a:t>Use sudo</a:t>
            </a:r>
          </a:p>
          <a:p>
            <a:pPr marL="742950" lvl="1" indent="-285750">
              <a:lnSpc>
                <a:spcPct val="90000"/>
              </a:lnSpc>
            </a:pPr>
            <a:r>
              <a:rPr lang="en-GB" sz="1600"/>
              <a:t>Provides auditing and access control on privileged commands</a:t>
            </a:r>
          </a:p>
          <a:p>
            <a:pPr marL="742950" lvl="1" indent="-285750">
              <a:lnSpc>
                <a:spcPct val="90000"/>
              </a:lnSpc>
            </a:pPr>
            <a:r>
              <a:rPr lang="en-GB" sz="1600"/>
              <a:t>Tightly configure what commands can be run with sudo</a:t>
            </a:r>
          </a:p>
          <a:p>
            <a:pPr marL="742950" lvl="1" indent="-285750">
              <a:lnSpc>
                <a:spcPct val="90000"/>
              </a:lnSpc>
            </a:pPr>
            <a:r>
              <a:rPr lang="en-GB" sz="1600"/>
              <a:t>visudo /etc/sudoers</a:t>
            </a:r>
            <a:endParaRPr lang="en-GB" sz="1400"/>
          </a:p>
        </p:txBody>
      </p:sp>
      <p:sp>
        <p:nvSpPr>
          <p:cNvPr id="4" name="Title 1"/>
          <p:cNvSpPr>
            <a:spLocks noGrp="1"/>
          </p:cNvSpPr>
          <p:nvPr>
            <p:ph type="title"/>
          </p:nvPr>
        </p:nvSpPr>
        <p:spPr>
          <a:xfrm>
            <a:off x="685800" y="274638"/>
            <a:ext cx="7696200" cy="944562"/>
          </a:xfrm>
        </p:spPr>
        <p:txBody>
          <a:bodyPr/>
          <a:lstStyle/>
          <a:p>
            <a:r>
              <a:rPr lang="en-US" dirty="0" smtClean="0"/>
              <a:t>Limiting Privileges</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idx="1"/>
          </p:nvPr>
        </p:nvSpPr>
        <p:spPr/>
        <p:txBody>
          <a:bodyPr/>
          <a:lstStyle/>
          <a:p>
            <a:pPr marL="342900" indent="-342900">
              <a:lnSpc>
                <a:spcPct val="90000"/>
              </a:lnSpc>
            </a:pPr>
            <a:r>
              <a:rPr lang="en-US" sz="1800"/>
              <a:t>VPN’s, SSL VPN, SSH, </a:t>
            </a:r>
          </a:p>
          <a:p>
            <a:pPr marL="342900" indent="-342900">
              <a:lnSpc>
                <a:spcPct val="90000"/>
              </a:lnSpc>
            </a:pPr>
            <a:r>
              <a:rPr lang="en-US" sz="1800"/>
              <a:t>Do</a:t>
            </a:r>
          </a:p>
          <a:p>
            <a:pPr marL="914400" lvl="1" indent="-457200">
              <a:lnSpc>
                <a:spcPct val="90000"/>
              </a:lnSpc>
            </a:pPr>
            <a:r>
              <a:rPr lang="en-US" sz="1600"/>
              <a:t>Use secure protocols</a:t>
            </a:r>
          </a:p>
          <a:p>
            <a:pPr marL="1363663" lvl="2" indent="-334963">
              <a:lnSpc>
                <a:spcPct val="90000"/>
              </a:lnSpc>
            </a:pPr>
            <a:r>
              <a:rPr lang="en-US" sz="1400"/>
              <a:t>FIPS 140-2 compliant</a:t>
            </a:r>
          </a:p>
          <a:p>
            <a:pPr marL="1363663" lvl="2" indent="-334963">
              <a:lnSpc>
                <a:spcPct val="90000"/>
              </a:lnSpc>
            </a:pPr>
            <a:r>
              <a:rPr lang="en-US" sz="1400"/>
              <a:t>VPN, SSH</a:t>
            </a:r>
          </a:p>
          <a:p>
            <a:pPr marL="914400" lvl="1" indent="-457200">
              <a:lnSpc>
                <a:spcPct val="90000"/>
              </a:lnSpc>
            </a:pPr>
            <a:r>
              <a:rPr lang="en-US" sz="1600"/>
              <a:t>Use strong multi-factor authentication</a:t>
            </a:r>
          </a:p>
          <a:p>
            <a:pPr marL="914400" lvl="1" indent="-457200">
              <a:lnSpc>
                <a:spcPct val="90000"/>
              </a:lnSpc>
            </a:pPr>
            <a:r>
              <a:rPr lang="en-US" sz="1600"/>
              <a:t>Establish policy</a:t>
            </a:r>
          </a:p>
          <a:p>
            <a:pPr marL="914400" lvl="1" indent="-457200">
              <a:lnSpc>
                <a:spcPct val="90000"/>
              </a:lnSpc>
            </a:pPr>
            <a:r>
              <a:rPr lang="en-US" sz="1600"/>
              <a:t>Harden hosts</a:t>
            </a:r>
          </a:p>
          <a:p>
            <a:pPr marL="914400" lvl="1" indent="-457200">
              <a:lnSpc>
                <a:spcPct val="90000"/>
              </a:lnSpc>
            </a:pPr>
            <a:r>
              <a:rPr lang="en-US" sz="1600"/>
              <a:t>Limit capability to specific tasks</a:t>
            </a:r>
          </a:p>
          <a:p>
            <a:pPr marL="1363663" lvl="2" indent="-334963">
              <a:lnSpc>
                <a:spcPct val="90000"/>
              </a:lnSpc>
            </a:pPr>
            <a:r>
              <a:rPr lang="en-US" sz="1400"/>
              <a:t>Root not allowed but sudo possible</a:t>
            </a:r>
          </a:p>
          <a:p>
            <a:pPr marL="342900" indent="-342900">
              <a:lnSpc>
                <a:spcPct val="90000"/>
              </a:lnSpc>
            </a:pPr>
            <a:r>
              <a:rPr lang="en-US" sz="1800"/>
              <a:t>Don’t</a:t>
            </a:r>
          </a:p>
          <a:p>
            <a:pPr marL="914400" lvl="1" indent="-457200">
              <a:lnSpc>
                <a:spcPct val="90000"/>
              </a:lnSpc>
            </a:pPr>
            <a:r>
              <a:rPr lang="en-US" sz="1600"/>
              <a:t>Enable split tunneling</a:t>
            </a:r>
          </a:p>
          <a:p>
            <a:pPr marL="914400" lvl="1" indent="-457200">
              <a:lnSpc>
                <a:spcPct val="90000"/>
              </a:lnSpc>
            </a:pPr>
            <a:r>
              <a:rPr lang="en-US" sz="1600"/>
              <a:t>Allow personal machines to participate</a:t>
            </a:r>
          </a:p>
          <a:p>
            <a:pPr marL="914400" lvl="1" indent="-457200">
              <a:lnSpc>
                <a:spcPct val="90000"/>
              </a:lnSpc>
            </a:pPr>
            <a:r>
              <a:rPr lang="en-US" sz="1600"/>
              <a:t>Forget to audit connections</a:t>
            </a:r>
          </a:p>
        </p:txBody>
      </p:sp>
      <p:sp>
        <p:nvSpPr>
          <p:cNvPr id="4" name="Title 1"/>
          <p:cNvSpPr>
            <a:spLocks noGrp="1"/>
          </p:cNvSpPr>
          <p:nvPr>
            <p:ph type="title"/>
          </p:nvPr>
        </p:nvSpPr>
        <p:spPr>
          <a:xfrm>
            <a:off x="685800" y="274638"/>
            <a:ext cx="7696200" cy="944562"/>
          </a:xfrm>
        </p:spPr>
        <p:txBody>
          <a:bodyPr/>
          <a:lstStyle/>
          <a:p>
            <a:r>
              <a:rPr lang="en-US" dirty="0" smtClean="0"/>
              <a:t>Remote Access Control</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idx="1"/>
          </p:nvPr>
        </p:nvSpPr>
        <p:spPr/>
        <p:txBody>
          <a:bodyPr/>
          <a:lstStyle/>
          <a:p>
            <a:pPr marL="342900" indent="-342900">
              <a:lnSpc>
                <a:spcPct val="90000"/>
              </a:lnSpc>
            </a:pPr>
            <a:endParaRPr lang="en-US" sz="1800"/>
          </a:p>
          <a:p>
            <a:pPr marL="342900" indent="-342900">
              <a:lnSpc>
                <a:spcPct val="90000"/>
              </a:lnSpc>
            </a:pPr>
            <a:r>
              <a:rPr lang="en-US" sz="1800"/>
              <a:t>Use privilege separation</a:t>
            </a:r>
          </a:p>
          <a:p>
            <a:pPr marL="914400" lvl="1" indent="-457200">
              <a:lnSpc>
                <a:spcPct val="90000"/>
              </a:lnSpc>
            </a:pPr>
            <a:r>
              <a:rPr lang="en-US" sz="1600"/>
              <a:t>Solaris 10 Zones / Trusted Solaris</a:t>
            </a:r>
          </a:p>
          <a:p>
            <a:pPr marL="914400" lvl="1" indent="-457200">
              <a:lnSpc>
                <a:spcPct val="90000"/>
              </a:lnSpc>
            </a:pPr>
            <a:r>
              <a:rPr lang="en-US" sz="1600"/>
              <a:t>Jail / Chroot</a:t>
            </a:r>
          </a:p>
          <a:p>
            <a:pPr marL="342900" indent="-342900">
              <a:lnSpc>
                <a:spcPct val="90000"/>
              </a:lnSpc>
            </a:pPr>
            <a:r>
              <a:rPr lang="en-US" sz="1800"/>
              <a:t>Creates an isolated system within a system</a:t>
            </a:r>
          </a:p>
          <a:p>
            <a:pPr marL="914400" lvl="1" indent="-457200">
              <a:lnSpc>
                <a:spcPct val="90000"/>
              </a:lnSpc>
            </a:pPr>
            <a:r>
              <a:rPr lang="en-US" sz="1600"/>
              <a:t>Minimal install</a:t>
            </a:r>
          </a:p>
          <a:p>
            <a:pPr marL="914400" lvl="1" indent="-457200">
              <a:lnSpc>
                <a:spcPct val="90000"/>
              </a:lnSpc>
            </a:pPr>
            <a:r>
              <a:rPr lang="en-US" sz="1600"/>
              <a:t>Limited capability and accessibility</a:t>
            </a:r>
          </a:p>
          <a:p>
            <a:pPr marL="914400" lvl="1" indent="-457200">
              <a:lnSpc>
                <a:spcPct val="90000"/>
              </a:lnSpc>
            </a:pPr>
            <a:r>
              <a:rPr lang="en-US" sz="1600"/>
              <a:t>Deters “escaping” when compromised</a:t>
            </a:r>
          </a:p>
          <a:p>
            <a:pPr marL="342900" indent="-342900">
              <a:lnSpc>
                <a:spcPct val="90000"/>
              </a:lnSpc>
            </a:pPr>
            <a:r>
              <a:rPr lang="en-US" sz="1800"/>
              <a:t>Critical to implement for:</a:t>
            </a:r>
          </a:p>
          <a:p>
            <a:pPr marL="914400" lvl="1" indent="-457200">
              <a:lnSpc>
                <a:spcPct val="90000"/>
              </a:lnSpc>
            </a:pPr>
            <a:r>
              <a:rPr lang="en-US" sz="1600"/>
              <a:t>Web severs, shared environments</a:t>
            </a:r>
          </a:p>
          <a:p>
            <a:pPr marL="914400" lvl="1" indent="-457200">
              <a:lnSpc>
                <a:spcPct val="90000"/>
              </a:lnSpc>
            </a:pPr>
            <a:r>
              <a:rPr lang="en-US" sz="1600"/>
              <a:t>Remote access systems</a:t>
            </a:r>
          </a:p>
          <a:p>
            <a:pPr marL="914400" lvl="1" indent="-457200">
              <a:lnSpc>
                <a:spcPct val="90000"/>
              </a:lnSpc>
            </a:pPr>
            <a:r>
              <a:rPr lang="en-US" sz="1600"/>
              <a:t>Strict user seperation</a:t>
            </a:r>
          </a:p>
        </p:txBody>
      </p:sp>
      <p:sp>
        <p:nvSpPr>
          <p:cNvPr id="4" name="Title 1"/>
          <p:cNvSpPr>
            <a:spLocks noGrp="1"/>
          </p:cNvSpPr>
          <p:nvPr>
            <p:ph type="title"/>
          </p:nvPr>
        </p:nvSpPr>
        <p:spPr>
          <a:xfrm>
            <a:off x="685800" y="274638"/>
            <a:ext cx="7696200" cy="944562"/>
          </a:xfrm>
        </p:spPr>
        <p:txBody>
          <a:bodyPr/>
          <a:lstStyle/>
          <a:p>
            <a:r>
              <a:rPr lang="en-US" dirty="0" smtClean="0"/>
              <a:t>System Partitioning</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sldNum" sz="quarter" idx="4294967295"/>
          </p:nvPr>
        </p:nvSpPr>
        <p:spPr>
          <a:xfrm>
            <a:off x="8382000" y="6400800"/>
            <a:ext cx="533400" cy="152400"/>
          </a:xfrm>
          <a:prstGeom prst="rect">
            <a:avLst/>
          </a:prstGeom>
          <a:noFill/>
        </p:spPr>
        <p:txBody>
          <a:bodyPr/>
          <a:lstStyle/>
          <a:p>
            <a:fld id="{18AF2D76-3EFD-F94E-8791-8A6F2678BE8E}" type="slidenum">
              <a:rPr lang="en-US"/>
              <a:pPr/>
              <a:t>3</a:t>
            </a:fld>
            <a:endParaRPr lang="en-US"/>
          </a:p>
        </p:txBody>
      </p:sp>
      <p:sp>
        <p:nvSpPr>
          <p:cNvPr id="20483" name="Rectangle 2"/>
          <p:cNvSpPr>
            <a:spLocks noGrp="1" noChangeArrowheads="1"/>
          </p:cNvSpPr>
          <p:nvPr>
            <p:ph type="body" idx="1"/>
          </p:nvPr>
        </p:nvSpPr>
        <p:spPr/>
        <p:txBody>
          <a:bodyPr/>
          <a:lstStyle/>
          <a:p>
            <a:endParaRPr lang="en-US" b="0" smtClean="0"/>
          </a:p>
          <a:p>
            <a:r>
              <a:rPr lang="en-US" b="0" smtClean="0"/>
              <a:t>Why assess</a:t>
            </a:r>
          </a:p>
          <a:p>
            <a:r>
              <a:rPr lang="en-US" b="0" smtClean="0"/>
              <a:t>Where are we in the process</a:t>
            </a:r>
          </a:p>
          <a:p>
            <a:r>
              <a:rPr lang="en-US" b="0" smtClean="0"/>
              <a:t>What’s needed</a:t>
            </a:r>
          </a:p>
          <a:p>
            <a:r>
              <a:rPr lang="en-US" b="0" smtClean="0"/>
              <a:t>Defining vulnerabilities</a:t>
            </a:r>
          </a:p>
          <a:p>
            <a:r>
              <a:rPr lang="en-US" b="0" smtClean="0"/>
              <a:t>NIST 800-53A controls</a:t>
            </a:r>
          </a:p>
          <a:p>
            <a:r>
              <a:rPr lang="en-US" b="0" smtClean="0"/>
              <a:t>Assessment Exercise</a:t>
            </a:r>
          </a:p>
          <a:p>
            <a:r>
              <a:rPr lang="en-US" b="0" smtClean="0"/>
              <a:t>Security Exercise</a:t>
            </a:r>
          </a:p>
          <a:p>
            <a:r>
              <a:rPr lang="en-US" b="0" smtClean="0"/>
              <a:t>Conclusion</a:t>
            </a:r>
          </a:p>
        </p:txBody>
      </p:sp>
      <p:sp>
        <p:nvSpPr>
          <p:cNvPr id="20484" name="Rectangle 6"/>
          <p:cNvSpPr>
            <a:spLocks noGrp="1" noChangeArrowheads="1"/>
          </p:cNvSpPr>
          <p:nvPr>
            <p:ph type="title"/>
          </p:nvPr>
        </p:nvSpPr>
        <p:spPr>
          <a:noFill/>
        </p:spPr>
        <p:txBody>
          <a:bodyPr/>
          <a:lstStyle/>
          <a:p>
            <a:r>
              <a:rPr lang="en-US"/>
              <a:t>Agenda</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idx="1"/>
          </p:nvPr>
        </p:nvSpPr>
        <p:spPr/>
        <p:txBody>
          <a:bodyPr/>
          <a:lstStyle/>
          <a:p>
            <a:pPr marL="342900" indent="-342900">
              <a:lnSpc>
                <a:spcPct val="90000"/>
              </a:lnSpc>
            </a:pPr>
            <a:endParaRPr lang="en-GB" sz="1800"/>
          </a:p>
          <a:p>
            <a:pPr marL="342900" indent="-342900">
              <a:lnSpc>
                <a:spcPct val="90000"/>
              </a:lnSpc>
            </a:pPr>
            <a:r>
              <a:rPr lang="en-GB" sz="1800"/>
              <a:t>Ensure that secure protocols like SSHv2 and HTTPS are used for remote access </a:t>
            </a:r>
          </a:p>
          <a:p>
            <a:pPr marL="914400" lvl="1" indent="-457200">
              <a:lnSpc>
                <a:spcPct val="90000"/>
              </a:lnSpc>
            </a:pPr>
            <a:r>
              <a:rPr lang="en-GB" sz="1600"/>
              <a:t>FIPS 140-2 Compliant</a:t>
            </a:r>
          </a:p>
          <a:p>
            <a:pPr marL="342900" indent="-342900">
              <a:lnSpc>
                <a:spcPct val="90000"/>
              </a:lnSpc>
            </a:pPr>
            <a:endParaRPr lang="en-GB" sz="1800"/>
          </a:p>
          <a:p>
            <a:pPr marL="342900" indent="-342900">
              <a:lnSpc>
                <a:spcPct val="90000"/>
              </a:lnSpc>
            </a:pPr>
            <a:r>
              <a:rPr lang="en-GB" sz="1800"/>
              <a:t>Validate that user and administrative functions are separated</a:t>
            </a:r>
          </a:p>
          <a:p>
            <a:pPr marL="914400" lvl="1" indent="-457200">
              <a:lnSpc>
                <a:spcPct val="90000"/>
              </a:lnSpc>
            </a:pPr>
            <a:r>
              <a:rPr lang="en-GB" sz="1600"/>
              <a:t>Web applications</a:t>
            </a:r>
          </a:p>
          <a:p>
            <a:pPr marL="914400" lvl="1" indent="-457200">
              <a:lnSpc>
                <a:spcPct val="90000"/>
              </a:lnSpc>
            </a:pPr>
            <a:r>
              <a:rPr lang="en-GB" sz="1600"/>
              <a:t>Network administration</a:t>
            </a:r>
          </a:p>
          <a:p>
            <a:pPr marL="342900" indent="-342900">
              <a:lnSpc>
                <a:spcPct val="90000"/>
              </a:lnSpc>
            </a:pPr>
            <a:endParaRPr lang="en-GB" sz="1800"/>
          </a:p>
          <a:p>
            <a:pPr marL="342900" indent="-342900">
              <a:lnSpc>
                <a:spcPct val="90000"/>
              </a:lnSpc>
            </a:pPr>
            <a:r>
              <a:rPr lang="en-GB" sz="1800"/>
              <a:t>Ensure that management is performed with a secondary network interface</a:t>
            </a:r>
          </a:p>
        </p:txBody>
      </p:sp>
      <p:sp>
        <p:nvSpPr>
          <p:cNvPr id="4" name="Title 1"/>
          <p:cNvSpPr>
            <a:spLocks noGrp="1"/>
          </p:cNvSpPr>
          <p:nvPr>
            <p:ph type="title"/>
          </p:nvPr>
        </p:nvSpPr>
        <p:spPr>
          <a:xfrm>
            <a:off x="685800" y="274638"/>
            <a:ext cx="7696200" cy="944562"/>
          </a:xfrm>
        </p:spPr>
        <p:txBody>
          <a:bodyPr/>
          <a:lstStyle/>
          <a:p>
            <a:r>
              <a:rPr lang="en-US" dirty="0" smtClean="0"/>
              <a:t>Secure Remote Access</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idx="1"/>
          </p:nvPr>
        </p:nvSpPr>
        <p:spPr/>
        <p:txBody>
          <a:bodyPr/>
          <a:lstStyle/>
          <a:p>
            <a:pPr marL="342900" indent="-342900">
              <a:lnSpc>
                <a:spcPct val="90000"/>
              </a:lnSpc>
            </a:pPr>
            <a:endParaRPr lang="en-GB" sz="1800"/>
          </a:p>
          <a:p>
            <a:pPr marL="342900" indent="-342900">
              <a:lnSpc>
                <a:spcPct val="90000"/>
              </a:lnSpc>
            </a:pPr>
            <a:r>
              <a:rPr lang="en-GB" sz="1800"/>
              <a:t>Disable trusted host capability</a:t>
            </a:r>
          </a:p>
          <a:p>
            <a:pPr marL="914400" lvl="1" indent="-457200">
              <a:lnSpc>
                <a:spcPct val="90000"/>
              </a:lnSpc>
            </a:pPr>
            <a:r>
              <a:rPr lang="en-GB" sz="1600"/>
              <a:t>rhosts shosts logins </a:t>
            </a:r>
          </a:p>
          <a:p>
            <a:pPr marL="914400" lvl="1" indent="-457200">
              <a:lnSpc>
                <a:spcPct val="90000"/>
              </a:lnSpc>
              <a:buFontTx/>
              <a:buNone/>
            </a:pPr>
            <a:r>
              <a:rPr lang="en-GB" sz="1600"/>
              <a:t>   </a:t>
            </a:r>
          </a:p>
          <a:p>
            <a:pPr marL="342900" indent="-342900">
              <a:lnSpc>
                <a:spcPct val="90000"/>
              </a:lnSpc>
            </a:pPr>
            <a:r>
              <a:rPr lang="en-GB" sz="1800"/>
              <a:t>Provide a security warning banner </a:t>
            </a:r>
          </a:p>
          <a:p>
            <a:pPr marL="914400" lvl="1" indent="-457200">
              <a:lnSpc>
                <a:spcPct val="90000"/>
              </a:lnSpc>
            </a:pPr>
            <a:r>
              <a:rPr lang="en-GB" sz="1600"/>
              <a:t>/etc/issue.net</a:t>
            </a:r>
          </a:p>
          <a:p>
            <a:pPr marL="914400" lvl="1" indent="-457200">
              <a:lnSpc>
                <a:spcPct val="90000"/>
              </a:lnSpc>
            </a:pPr>
            <a:r>
              <a:rPr lang="en-GB" sz="1600"/>
              <a:t>/etc/motd</a:t>
            </a:r>
          </a:p>
          <a:p>
            <a:pPr marL="914400" lvl="1" indent="-457200">
              <a:lnSpc>
                <a:spcPct val="90000"/>
              </a:lnSpc>
            </a:pPr>
            <a:endParaRPr lang="en-GB" sz="1600"/>
          </a:p>
          <a:p>
            <a:pPr marL="342900" indent="-342900">
              <a:lnSpc>
                <a:spcPct val="90000"/>
              </a:lnSpc>
            </a:pPr>
            <a:r>
              <a:rPr lang="en-GB" sz="1800"/>
              <a:t>Set an eeprom password and security mode     </a:t>
            </a:r>
          </a:p>
          <a:p>
            <a:pPr marL="914400" lvl="1" indent="-457200">
              <a:lnSpc>
                <a:spcPct val="90000"/>
              </a:lnSpc>
            </a:pPr>
            <a:r>
              <a:rPr lang="en-GB" sz="1600"/>
              <a:t>Prevents un authorized users from access the prom</a:t>
            </a:r>
          </a:p>
          <a:p>
            <a:pPr marL="914400" lvl="1" indent="-457200">
              <a:lnSpc>
                <a:spcPct val="90000"/>
              </a:lnSpc>
            </a:pPr>
            <a:r>
              <a:rPr lang="en-GB" sz="1600"/>
              <a:t>Do NOT forget the prom password</a:t>
            </a:r>
          </a:p>
          <a:p>
            <a:pPr marL="914400" lvl="1" indent="-457200">
              <a:lnSpc>
                <a:spcPct val="90000"/>
              </a:lnSpc>
            </a:pPr>
            <a:endParaRPr lang="en-GB" sz="1600"/>
          </a:p>
        </p:txBody>
      </p:sp>
      <p:sp>
        <p:nvSpPr>
          <p:cNvPr id="4" name="Title 1"/>
          <p:cNvSpPr>
            <a:spLocks noGrp="1"/>
          </p:cNvSpPr>
          <p:nvPr>
            <p:ph type="title"/>
          </p:nvPr>
        </p:nvSpPr>
        <p:spPr>
          <a:xfrm>
            <a:off x="685800" y="274638"/>
            <a:ext cx="7696200" cy="944562"/>
          </a:xfrm>
        </p:spPr>
        <p:txBody>
          <a:bodyPr/>
          <a:lstStyle/>
          <a:p>
            <a:r>
              <a:rPr lang="en-US" dirty="0" smtClean="0"/>
              <a:t>Restrict Access</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idx="1"/>
          </p:nvPr>
        </p:nvSpPr>
        <p:spPr/>
        <p:txBody>
          <a:bodyPr/>
          <a:lstStyle/>
          <a:p>
            <a:pPr marL="342900" indent="-342900">
              <a:lnSpc>
                <a:spcPct val="90000"/>
              </a:lnSpc>
            </a:pPr>
            <a:endParaRPr lang="en-GB"/>
          </a:p>
          <a:p>
            <a:pPr marL="342900" indent="-342900">
              <a:lnSpc>
                <a:spcPct val="90000"/>
              </a:lnSpc>
            </a:pPr>
            <a:r>
              <a:rPr lang="en-GB"/>
              <a:t>Disable IP forwarding and dynamic routing </a:t>
            </a:r>
          </a:p>
          <a:p>
            <a:pPr marL="742950" lvl="1" indent="-285750">
              <a:lnSpc>
                <a:spcPct val="90000"/>
              </a:lnSpc>
            </a:pPr>
            <a:r>
              <a:rPr lang="en-GB"/>
              <a:t>Solaris</a:t>
            </a:r>
          </a:p>
          <a:p>
            <a:pPr marL="1143000" lvl="2" indent="-228600">
              <a:lnSpc>
                <a:spcPct val="90000"/>
              </a:lnSpc>
            </a:pPr>
            <a:r>
              <a:rPr lang="en-GB"/>
              <a:t>ndd –set /dev/ip ip_forwarding=0 (realtime)</a:t>
            </a:r>
          </a:p>
          <a:p>
            <a:pPr marL="1143000" lvl="2" indent="-228600">
              <a:lnSpc>
                <a:spcPct val="90000"/>
              </a:lnSpc>
            </a:pPr>
            <a:r>
              <a:rPr lang="en-GB"/>
              <a:t>echo “set ip:ip_forwarding=0” &gt;&gt; /etc/system (boot)</a:t>
            </a:r>
          </a:p>
          <a:p>
            <a:pPr marL="742950" lvl="1" indent="-285750">
              <a:lnSpc>
                <a:spcPct val="90000"/>
              </a:lnSpc>
            </a:pPr>
            <a:r>
              <a:rPr lang="en-GB"/>
              <a:t>/etc/norouter</a:t>
            </a:r>
          </a:p>
          <a:p>
            <a:pPr marL="742950" lvl="1" indent="-285750">
              <a:lnSpc>
                <a:spcPct val="90000"/>
              </a:lnSpc>
            </a:pPr>
            <a:endParaRPr lang="en-GB"/>
          </a:p>
          <a:p>
            <a:pPr marL="342900" indent="-342900">
              <a:lnSpc>
                <a:spcPct val="90000"/>
              </a:lnSpc>
            </a:pPr>
            <a:r>
              <a:rPr lang="en-GB"/>
              <a:t>Install IPFilter</a:t>
            </a:r>
          </a:p>
          <a:p>
            <a:pPr marL="742950" lvl="1" indent="-285750">
              <a:lnSpc>
                <a:spcPct val="90000"/>
              </a:lnSpc>
            </a:pPr>
            <a:r>
              <a:rPr lang="en-GB"/>
              <a:t>Block broadcast packets</a:t>
            </a:r>
          </a:p>
          <a:p>
            <a:pPr marL="742950" lvl="1" indent="-285750">
              <a:lnSpc>
                <a:spcPct val="90000"/>
              </a:lnSpc>
            </a:pPr>
            <a:r>
              <a:rPr lang="en-GB"/>
              <a:t>Block host from responding to broadcast packets</a:t>
            </a:r>
          </a:p>
          <a:p>
            <a:pPr marL="742950" lvl="1" indent="-285750">
              <a:lnSpc>
                <a:spcPct val="90000"/>
              </a:lnSpc>
            </a:pPr>
            <a:r>
              <a:rPr lang="en-GB"/>
              <a:t>Be restrictive with acl’s</a:t>
            </a:r>
          </a:p>
        </p:txBody>
      </p:sp>
      <p:sp>
        <p:nvSpPr>
          <p:cNvPr id="4" name="Title 1"/>
          <p:cNvSpPr>
            <a:spLocks noGrp="1"/>
          </p:cNvSpPr>
          <p:nvPr>
            <p:ph type="title"/>
          </p:nvPr>
        </p:nvSpPr>
        <p:spPr>
          <a:xfrm>
            <a:off x="685800" y="274638"/>
            <a:ext cx="7696200" cy="944562"/>
          </a:xfrm>
        </p:spPr>
        <p:txBody>
          <a:bodyPr/>
          <a:lstStyle/>
          <a:p>
            <a:r>
              <a:rPr lang="en-US" dirty="0" smtClean="0"/>
              <a:t>Restrict Access</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idx="1"/>
          </p:nvPr>
        </p:nvSpPr>
        <p:spPr/>
        <p:txBody>
          <a:bodyPr/>
          <a:lstStyle/>
          <a:p>
            <a:endParaRPr lang="en-US" sz="1800"/>
          </a:p>
          <a:p>
            <a:r>
              <a:rPr lang="en-US" sz="1800"/>
              <a:t>Ensure that proper auditing is configured</a:t>
            </a:r>
          </a:p>
          <a:p>
            <a:pPr lvl="1"/>
            <a:r>
              <a:rPr lang="en-US" sz="1600"/>
              <a:t>Enable Syslog</a:t>
            </a:r>
          </a:p>
          <a:p>
            <a:pPr lvl="1"/>
            <a:r>
              <a:rPr lang="en-US" sz="1600"/>
              <a:t>Enable Basic Security Module (BSM)</a:t>
            </a:r>
          </a:p>
          <a:p>
            <a:endParaRPr lang="en-US" sz="1800"/>
          </a:p>
          <a:p>
            <a:r>
              <a:rPr lang="en-US" sz="1800"/>
              <a:t>Consider centralized logging depending on security level</a:t>
            </a:r>
          </a:p>
        </p:txBody>
      </p:sp>
      <p:sp>
        <p:nvSpPr>
          <p:cNvPr id="4" name="Title 1"/>
          <p:cNvSpPr>
            <a:spLocks noGrp="1"/>
          </p:cNvSpPr>
          <p:nvPr>
            <p:ph type="title"/>
          </p:nvPr>
        </p:nvSpPr>
        <p:spPr>
          <a:xfrm>
            <a:off x="685800" y="274638"/>
            <a:ext cx="7696200" cy="944562"/>
          </a:xfrm>
        </p:spPr>
        <p:txBody>
          <a:bodyPr/>
          <a:lstStyle/>
          <a:p>
            <a:r>
              <a:rPr lang="en-US" dirty="0" smtClean="0"/>
              <a:t>System Auditing</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idx="1"/>
          </p:nvPr>
        </p:nvSpPr>
        <p:spPr/>
        <p:txBody>
          <a:bodyPr/>
          <a:lstStyle/>
          <a:p>
            <a:pPr marL="342900" indent="-342900">
              <a:lnSpc>
                <a:spcPct val="90000"/>
              </a:lnSpc>
            </a:pPr>
            <a:endParaRPr lang="en-GB" sz="1800"/>
          </a:p>
          <a:p>
            <a:pPr marL="342900" indent="-342900">
              <a:lnSpc>
                <a:spcPct val="90000"/>
              </a:lnSpc>
            </a:pPr>
            <a:r>
              <a:rPr lang="en-GB" sz="1800"/>
              <a:t>Restrict access to audit files </a:t>
            </a:r>
          </a:p>
          <a:p>
            <a:pPr marL="742950" lvl="1" indent="-285750">
              <a:lnSpc>
                <a:spcPct val="90000"/>
              </a:lnSpc>
            </a:pPr>
            <a:r>
              <a:rPr lang="en-GB" sz="1600"/>
              <a:t>chown –R root:sysadmin /var/log; var/adm</a:t>
            </a:r>
          </a:p>
          <a:p>
            <a:pPr marL="742950" lvl="1" indent="-285750">
              <a:lnSpc>
                <a:spcPct val="90000"/>
              </a:lnSpc>
            </a:pPr>
            <a:r>
              <a:rPr lang="en-GB" sz="1600"/>
              <a:t>chmod –R 750 /var/log; /var/adm</a:t>
            </a:r>
          </a:p>
          <a:p>
            <a:pPr marL="342900" indent="-342900">
              <a:lnSpc>
                <a:spcPct val="90000"/>
              </a:lnSpc>
            </a:pPr>
            <a:r>
              <a:rPr lang="en-GB" sz="1800"/>
              <a:t>Log all su activity</a:t>
            </a:r>
          </a:p>
          <a:p>
            <a:pPr marL="742950" lvl="1" indent="-285750">
              <a:lnSpc>
                <a:spcPct val="90000"/>
              </a:lnSpc>
            </a:pPr>
            <a:r>
              <a:rPr lang="en-GB" sz="1600"/>
              <a:t>/var/log/sulog</a:t>
            </a:r>
          </a:p>
          <a:p>
            <a:pPr marL="342900" indent="-342900">
              <a:lnSpc>
                <a:spcPct val="90000"/>
              </a:lnSpc>
            </a:pPr>
            <a:r>
              <a:rPr lang="en-GB" sz="1800"/>
              <a:t>Log incoming connections for all TCP services</a:t>
            </a:r>
          </a:p>
          <a:p>
            <a:pPr marL="742950" lvl="1" indent="-285750">
              <a:lnSpc>
                <a:spcPct val="90000"/>
              </a:lnSpc>
            </a:pPr>
            <a:r>
              <a:rPr lang="en-GB" sz="1600"/>
              <a:t>IPFilter logging</a:t>
            </a:r>
          </a:p>
          <a:p>
            <a:pPr marL="742950" lvl="1" indent="-285750">
              <a:lnSpc>
                <a:spcPct val="90000"/>
              </a:lnSpc>
            </a:pPr>
            <a:r>
              <a:rPr lang="en-GB" sz="1600"/>
              <a:t>Service logging through syslog (stunnel, ssh, http)</a:t>
            </a:r>
          </a:p>
          <a:p>
            <a:pPr marL="342900" indent="-342900">
              <a:lnSpc>
                <a:spcPct val="90000"/>
              </a:lnSpc>
            </a:pPr>
            <a:r>
              <a:rPr lang="en-GB" sz="1800"/>
              <a:t>Process accounting</a:t>
            </a:r>
          </a:p>
          <a:p>
            <a:pPr marL="742950" lvl="1" indent="-285750">
              <a:lnSpc>
                <a:spcPct val="90000"/>
              </a:lnSpc>
            </a:pPr>
            <a:r>
              <a:rPr lang="en-GB" sz="1600"/>
              <a:t>See what commands are executed</a:t>
            </a:r>
          </a:p>
        </p:txBody>
      </p:sp>
      <p:sp>
        <p:nvSpPr>
          <p:cNvPr id="4" name="Title 1"/>
          <p:cNvSpPr>
            <a:spLocks noGrp="1"/>
          </p:cNvSpPr>
          <p:nvPr>
            <p:ph type="title"/>
          </p:nvPr>
        </p:nvSpPr>
        <p:spPr>
          <a:xfrm>
            <a:off x="685800" y="274638"/>
            <a:ext cx="7696200" cy="944562"/>
          </a:xfrm>
        </p:spPr>
        <p:txBody>
          <a:bodyPr/>
          <a:lstStyle/>
          <a:p>
            <a:r>
              <a:rPr lang="en-US" dirty="0" smtClean="0"/>
              <a:t>Validate Audit Files</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idx="1"/>
          </p:nvPr>
        </p:nvSpPr>
        <p:spPr/>
        <p:txBody>
          <a:bodyPr/>
          <a:lstStyle/>
          <a:p>
            <a:endParaRPr lang="en-US"/>
          </a:p>
          <a:p>
            <a:r>
              <a:rPr lang="en-US"/>
              <a:t>Validate the use of Network Time Protocol (NTP)</a:t>
            </a:r>
          </a:p>
          <a:p>
            <a:pPr lvl="1"/>
            <a:r>
              <a:rPr lang="en-US"/>
              <a:t>Synchronize all devices with multiple internal sources</a:t>
            </a:r>
          </a:p>
          <a:p>
            <a:pPr lvl="1"/>
            <a:r>
              <a:rPr lang="en-US"/>
              <a:t>Ensure offset is appropriately configured</a:t>
            </a:r>
          </a:p>
          <a:p>
            <a:pPr lvl="1"/>
            <a:r>
              <a:rPr lang="en-US"/>
              <a:t>Check to see if crypto and keys are configured in ntpd.conf</a:t>
            </a:r>
          </a:p>
        </p:txBody>
      </p:sp>
      <p:sp>
        <p:nvSpPr>
          <p:cNvPr id="4" name="Title 1"/>
          <p:cNvSpPr>
            <a:spLocks noGrp="1"/>
          </p:cNvSpPr>
          <p:nvPr>
            <p:ph type="title"/>
          </p:nvPr>
        </p:nvSpPr>
        <p:spPr>
          <a:xfrm>
            <a:off x="685800" y="274638"/>
            <a:ext cx="7696200" cy="944562"/>
          </a:xfrm>
        </p:spPr>
        <p:txBody>
          <a:bodyPr/>
          <a:lstStyle/>
          <a:p>
            <a:r>
              <a:rPr lang="en-US" dirty="0" smtClean="0"/>
              <a:t>Time Synchronization</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idx="1"/>
          </p:nvPr>
        </p:nvSpPr>
        <p:spPr/>
        <p:txBody>
          <a:bodyPr/>
          <a:lstStyle/>
          <a:p>
            <a:endParaRPr lang="en-US"/>
          </a:p>
          <a:p>
            <a:r>
              <a:rPr lang="en-US"/>
              <a:t>CM shortfalls</a:t>
            </a:r>
          </a:p>
          <a:p>
            <a:pPr lvl="1"/>
            <a:r>
              <a:rPr lang="en-US"/>
              <a:t>Identified by inconsistencies across systems</a:t>
            </a:r>
          </a:p>
          <a:p>
            <a:pPr lvl="2"/>
            <a:r>
              <a:rPr lang="en-US"/>
              <a:t>Especially when systems are “mirrored” for backup</a:t>
            </a:r>
          </a:p>
          <a:p>
            <a:pPr lvl="1"/>
            <a:r>
              <a:rPr lang="en-US"/>
              <a:t>Out of date patches</a:t>
            </a:r>
          </a:p>
          <a:p>
            <a:pPr lvl="2"/>
            <a:r>
              <a:rPr lang="en-US"/>
              <a:t>Kernel version is one quick obvious indicator</a:t>
            </a:r>
          </a:p>
          <a:p>
            <a:pPr lvl="1"/>
            <a:r>
              <a:rPr lang="en-US"/>
              <a:t>Old or vulnerable software</a:t>
            </a:r>
          </a:p>
          <a:p>
            <a:pPr lvl="2"/>
            <a:r>
              <a:rPr lang="en-US"/>
              <a:t>Revealed in network scans or prior knowledge</a:t>
            </a:r>
          </a:p>
        </p:txBody>
      </p:sp>
      <p:sp>
        <p:nvSpPr>
          <p:cNvPr id="4" name="Title 1"/>
          <p:cNvSpPr>
            <a:spLocks noGrp="1"/>
          </p:cNvSpPr>
          <p:nvPr>
            <p:ph type="title"/>
          </p:nvPr>
        </p:nvSpPr>
        <p:spPr>
          <a:xfrm>
            <a:off x="685800" y="274638"/>
            <a:ext cx="7696200" cy="944562"/>
          </a:xfrm>
        </p:spPr>
        <p:txBody>
          <a:bodyPr/>
          <a:lstStyle/>
          <a:p>
            <a:r>
              <a:rPr lang="en-US" dirty="0" smtClean="0"/>
              <a:t>Configuration Management</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idx="1"/>
          </p:nvPr>
        </p:nvSpPr>
        <p:spPr/>
        <p:txBody>
          <a:bodyPr/>
          <a:lstStyle/>
          <a:p>
            <a:endParaRPr lang="en-US" dirty="0"/>
          </a:p>
          <a:p>
            <a:r>
              <a:rPr lang="en-US" dirty="0"/>
              <a:t>All </a:t>
            </a:r>
            <a:r>
              <a:rPr lang="en-US" dirty="0" smtClean="0"/>
              <a:t>systems </a:t>
            </a:r>
            <a:r>
              <a:rPr lang="en-US" dirty="0"/>
              <a:t>should conform to the </a:t>
            </a:r>
            <a:r>
              <a:rPr lang="en-US" dirty="0" smtClean="0"/>
              <a:t>organization’s </a:t>
            </a:r>
            <a:r>
              <a:rPr lang="en-US" dirty="0"/>
              <a:t>security baselines</a:t>
            </a:r>
          </a:p>
          <a:p>
            <a:pPr lvl="1"/>
            <a:r>
              <a:rPr lang="en-US" dirty="0" smtClean="0"/>
              <a:t>Many exist </a:t>
            </a:r>
            <a:r>
              <a:rPr lang="en-US" dirty="0"/>
              <a:t>for Solaris, Linux and HP-UX</a:t>
            </a:r>
          </a:p>
          <a:p>
            <a:pPr lvl="1"/>
            <a:r>
              <a:rPr lang="en-US" dirty="0"/>
              <a:t>Provide consistency in configuration and security</a:t>
            </a:r>
          </a:p>
          <a:p>
            <a:pPr lvl="1"/>
            <a:r>
              <a:rPr lang="en-US" dirty="0"/>
              <a:t>Establish a means of validating a system</a:t>
            </a:r>
          </a:p>
        </p:txBody>
      </p:sp>
      <p:sp>
        <p:nvSpPr>
          <p:cNvPr id="4" name="Title 1"/>
          <p:cNvSpPr>
            <a:spLocks noGrp="1"/>
          </p:cNvSpPr>
          <p:nvPr>
            <p:ph type="title"/>
          </p:nvPr>
        </p:nvSpPr>
        <p:spPr>
          <a:xfrm>
            <a:off x="685800" y="274638"/>
            <a:ext cx="7696200" cy="944562"/>
          </a:xfrm>
        </p:spPr>
        <p:txBody>
          <a:bodyPr/>
          <a:lstStyle/>
          <a:p>
            <a:r>
              <a:rPr lang="en-US" dirty="0" smtClean="0"/>
              <a:t>Conformance to Baselines</a:t>
            </a: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idx="1"/>
          </p:nvPr>
        </p:nvSpPr>
        <p:spPr/>
        <p:txBody>
          <a:bodyPr/>
          <a:lstStyle/>
          <a:p>
            <a:pPr marL="342900" indent="-342900">
              <a:lnSpc>
                <a:spcPct val="90000"/>
              </a:lnSpc>
            </a:pPr>
            <a:endParaRPr lang="en-GB" sz="1800"/>
          </a:p>
          <a:p>
            <a:pPr marL="342900" indent="-342900">
              <a:lnSpc>
                <a:spcPct val="90000"/>
              </a:lnSpc>
            </a:pPr>
            <a:r>
              <a:rPr lang="en-GB" sz="1800"/>
              <a:t>Install minimum operating system packages </a:t>
            </a:r>
          </a:p>
          <a:p>
            <a:pPr marL="742950" lvl="1" indent="-285750">
              <a:lnSpc>
                <a:spcPct val="90000"/>
              </a:lnSpc>
            </a:pPr>
            <a:r>
              <a:rPr lang="en-GB" sz="1600"/>
              <a:t>Solaris can be built around 90 packages versus 600</a:t>
            </a:r>
          </a:p>
          <a:p>
            <a:pPr marL="1143000" lvl="2" indent="-228600">
              <a:lnSpc>
                <a:spcPct val="90000"/>
              </a:lnSpc>
            </a:pPr>
            <a:r>
              <a:rPr lang="en-GB" sz="1400"/>
              <a:t>pkginfo |more – list the current installed packages</a:t>
            </a:r>
          </a:p>
          <a:p>
            <a:pPr marL="1143000" lvl="2" indent="-228600">
              <a:lnSpc>
                <a:spcPct val="90000"/>
              </a:lnSpc>
            </a:pPr>
            <a:r>
              <a:rPr lang="en-GB" sz="1400"/>
              <a:t>pkgrm ‘pkgname’ – removes ‘pkgname’</a:t>
            </a:r>
          </a:p>
          <a:p>
            <a:pPr marL="1143000" lvl="2" indent="-228600">
              <a:lnSpc>
                <a:spcPct val="90000"/>
              </a:lnSpc>
            </a:pPr>
            <a:r>
              <a:rPr lang="en-GB" sz="1400"/>
              <a:t>pkgchk –l –p &lt;full /path/to/file&gt; -- which package a file belongs to</a:t>
            </a:r>
          </a:p>
          <a:p>
            <a:pPr marL="742950" lvl="1" indent="-285750">
              <a:lnSpc>
                <a:spcPct val="90000"/>
              </a:lnSpc>
              <a:buFontTx/>
              <a:buNone/>
            </a:pPr>
            <a:endParaRPr lang="en-GB" sz="1600"/>
          </a:p>
          <a:p>
            <a:pPr marL="342900" indent="-342900">
              <a:lnSpc>
                <a:spcPct val="90000"/>
              </a:lnSpc>
            </a:pPr>
            <a:r>
              <a:rPr lang="en-GB" sz="1800"/>
              <a:t>Install the current recommended patch cluster     </a:t>
            </a:r>
          </a:p>
          <a:p>
            <a:pPr marL="742950" lvl="1" indent="-285750">
              <a:lnSpc>
                <a:spcPct val="90000"/>
              </a:lnSpc>
            </a:pPr>
            <a:r>
              <a:rPr lang="en-GB" sz="1600"/>
              <a:t>Sunsolve.sun.com</a:t>
            </a:r>
          </a:p>
          <a:p>
            <a:pPr marL="1143000" lvl="2" indent="-228600">
              <a:lnSpc>
                <a:spcPct val="90000"/>
              </a:lnSpc>
            </a:pPr>
            <a:r>
              <a:rPr lang="en-GB" sz="1400"/>
              <a:t>Sun recommended patch clusters</a:t>
            </a:r>
          </a:p>
          <a:p>
            <a:pPr marL="742950" lvl="1" indent="-285750">
              <a:lnSpc>
                <a:spcPct val="90000"/>
              </a:lnSpc>
            </a:pPr>
            <a:r>
              <a:rPr lang="en-GB" sz="1600"/>
              <a:t>Cvsup / buildworld</a:t>
            </a:r>
          </a:p>
          <a:p>
            <a:pPr marL="1143000" lvl="2" indent="-228600">
              <a:lnSpc>
                <a:spcPct val="90000"/>
              </a:lnSpc>
            </a:pPr>
            <a:r>
              <a:rPr lang="en-GB" sz="1400"/>
              <a:t>Update entire source and rebuild</a:t>
            </a:r>
          </a:p>
        </p:txBody>
      </p:sp>
      <p:sp>
        <p:nvSpPr>
          <p:cNvPr id="4" name="Title 1"/>
          <p:cNvSpPr>
            <a:spLocks noGrp="1"/>
          </p:cNvSpPr>
          <p:nvPr>
            <p:ph type="title"/>
          </p:nvPr>
        </p:nvSpPr>
        <p:spPr>
          <a:xfrm>
            <a:off x="685800" y="274638"/>
            <a:ext cx="7696200" cy="944562"/>
          </a:xfrm>
        </p:spPr>
        <p:txBody>
          <a:bodyPr/>
          <a:lstStyle/>
          <a:p>
            <a:r>
              <a:rPr lang="en-US" dirty="0" smtClean="0"/>
              <a:t>Minimal Installs</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idx="1"/>
          </p:nvPr>
        </p:nvSpPr>
        <p:spPr/>
        <p:txBody>
          <a:bodyPr/>
          <a:lstStyle/>
          <a:p>
            <a:endParaRPr lang="en-GB"/>
          </a:p>
          <a:p>
            <a:r>
              <a:rPr lang="en-GB"/>
              <a:t>Remove startup scripts for unneeded services </a:t>
            </a:r>
          </a:p>
          <a:p>
            <a:pPr lvl="1"/>
            <a:r>
              <a:rPr lang="en-GB"/>
              <a:t>Solaris (prior to 10) /etc/rc*.d (rc2.d, rc3.d mainly)</a:t>
            </a:r>
          </a:p>
          <a:p>
            <a:pPr lvl="2"/>
            <a:r>
              <a:rPr lang="en-GB"/>
              <a:t>Move capital to lowercase</a:t>
            </a:r>
          </a:p>
          <a:p>
            <a:pPr lvl="2"/>
            <a:r>
              <a:rPr lang="en-GB"/>
              <a:t>mv S70snmp s70snmp</a:t>
            </a:r>
          </a:p>
          <a:p>
            <a:pPr lvl="1"/>
            <a:r>
              <a:rPr lang="en-GB"/>
              <a:t>Solaris 10</a:t>
            </a:r>
          </a:p>
          <a:p>
            <a:pPr lvl="2"/>
            <a:r>
              <a:rPr lang="en-GB"/>
              <a:t>Use service  manager and xml templates</a:t>
            </a:r>
          </a:p>
          <a:p>
            <a:pPr lvl="2"/>
            <a:r>
              <a:rPr lang="en-GB"/>
              <a:t>Does not apply to “Legacy Services”</a:t>
            </a:r>
          </a:p>
        </p:txBody>
      </p:sp>
      <p:sp>
        <p:nvSpPr>
          <p:cNvPr id="4" name="Title 1"/>
          <p:cNvSpPr>
            <a:spLocks noGrp="1"/>
          </p:cNvSpPr>
          <p:nvPr>
            <p:ph type="title"/>
          </p:nvPr>
        </p:nvSpPr>
        <p:spPr>
          <a:xfrm>
            <a:off x="685800" y="274638"/>
            <a:ext cx="7696200" cy="944562"/>
          </a:xfrm>
        </p:spPr>
        <p:txBody>
          <a:bodyPr/>
          <a:lstStyle/>
          <a:p>
            <a:r>
              <a:rPr lang="en-US" dirty="0" smtClean="0"/>
              <a:t>System Startup</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p:txBody>
          <a:bodyPr/>
          <a:lstStyle/>
          <a:p>
            <a:pPr marL="342900" indent="-342900">
              <a:lnSpc>
                <a:spcPct val="90000"/>
              </a:lnSpc>
            </a:pPr>
            <a:endParaRPr lang="en-US" sz="1600"/>
          </a:p>
          <a:p>
            <a:pPr marL="342900" indent="-342900">
              <a:lnSpc>
                <a:spcPct val="90000"/>
              </a:lnSpc>
            </a:pPr>
            <a:r>
              <a:rPr lang="en-US" sz="1800"/>
              <a:t>Provides the opportunity to address weaknesses before an enemy can exploit them</a:t>
            </a:r>
          </a:p>
          <a:p>
            <a:pPr marL="342900" indent="-342900">
              <a:lnSpc>
                <a:spcPct val="90000"/>
              </a:lnSpc>
            </a:pPr>
            <a:r>
              <a:rPr lang="en-US" sz="1800"/>
              <a:t>Implementation:  Scanning tools that identify vulnerabilities in computer hardware, software, networks and operating systems</a:t>
            </a:r>
          </a:p>
          <a:p>
            <a:pPr marL="342900" indent="-342900">
              <a:lnSpc>
                <a:spcPct val="90000"/>
              </a:lnSpc>
            </a:pPr>
            <a:r>
              <a:rPr lang="en-US" sz="1800"/>
              <a:t>Common techniques</a:t>
            </a:r>
          </a:p>
          <a:p>
            <a:pPr marL="742950" lvl="1" indent="-285750">
              <a:lnSpc>
                <a:spcPct val="90000"/>
              </a:lnSpc>
            </a:pPr>
            <a:r>
              <a:rPr lang="en-US" sz="1600"/>
              <a:t>Multiple tools – one tool may not identify all vulnerabilities</a:t>
            </a:r>
          </a:p>
          <a:p>
            <a:pPr marL="742950" lvl="1" indent="-285750">
              <a:lnSpc>
                <a:spcPct val="90000"/>
              </a:lnSpc>
            </a:pPr>
            <a:r>
              <a:rPr lang="en-US" sz="1600"/>
              <a:t>Ability to identify backdoors security perimeter, e.g. modems, VPNs, etc. – all potential vulnerabilities need to be assessed</a:t>
            </a:r>
          </a:p>
          <a:p>
            <a:pPr marL="742950" lvl="1" indent="-285750">
              <a:lnSpc>
                <a:spcPct val="90000"/>
              </a:lnSpc>
            </a:pPr>
            <a:r>
              <a:rPr lang="en-US" sz="1600"/>
              <a:t>Correction verification mechanism – ability to check if vulnerability has been eliminated</a:t>
            </a:r>
          </a:p>
          <a:p>
            <a:pPr marL="342900" indent="-342900">
              <a:lnSpc>
                <a:spcPct val="90000"/>
              </a:lnSpc>
            </a:pPr>
            <a:r>
              <a:rPr lang="en-US" sz="1800"/>
              <a:t>Compliance with OMB, DOD, DHS policy</a:t>
            </a:r>
          </a:p>
          <a:p>
            <a:pPr marL="742950" lvl="1" indent="-285750">
              <a:lnSpc>
                <a:spcPct val="90000"/>
              </a:lnSpc>
            </a:pPr>
            <a:r>
              <a:rPr lang="en-US" sz="1600"/>
              <a:t>Utilize NIST 800-53 and 800-53A</a:t>
            </a:r>
          </a:p>
          <a:p>
            <a:pPr marL="742950" lvl="1" indent="-285750">
              <a:lnSpc>
                <a:spcPct val="90000"/>
              </a:lnSpc>
            </a:pPr>
            <a:r>
              <a:rPr lang="en-US" sz="1600"/>
              <a:t>DOD 8500 series</a:t>
            </a:r>
            <a:endParaRPr lang="en-US" sz="1400"/>
          </a:p>
        </p:txBody>
      </p:sp>
      <p:sp>
        <p:nvSpPr>
          <p:cNvPr id="22531" name="Rectangle 3"/>
          <p:cNvSpPr>
            <a:spLocks noGrp="1" noChangeArrowheads="1"/>
          </p:cNvSpPr>
          <p:nvPr>
            <p:ph type="title"/>
          </p:nvPr>
        </p:nvSpPr>
        <p:spPr>
          <a:noFill/>
        </p:spPr>
        <p:txBody>
          <a:bodyPr/>
          <a:lstStyle/>
          <a:p>
            <a:r>
              <a:rPr lang="en-US" dirty="0"/>
              <a:t>Vulnerability Assessment</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idx="1"/>
          </p:nvPr>
        </p:nvSpPr>
        <p:spPr/>
        <p:txBody>
          <a:bodyPr/>
          <a:lstStyle/>
          <a:p>
            <a:pPr marL="342900" indent="-342900">
              <a:lnSpc>
                <a:spcPct val="90000"/>
              </a:lnSpc>
            </a:pPr>
            <a:r>
              <a:rPr lang="en-GB" sz="1800"/>
              <a:t>Disable all cron  jobs except those belonging to root</a:t>
            </a:r>
          </a:p>
          <a:p>
            <a:pPr marL="742950" lvl="1" indent="-285750">
              <a:lnSpc>
                <a:spcPct val="90000"/>
              </a:lnSpc>
            </a:pPr>
            <a:r>
              <a:rPr lang="en-GB" sz="1600"/>
              <a:t>/etc/cron</a:t>
            </a:r>
          </a:p>
          <a:p>
            <a:pPr marL="742950" lvl="1" indent="-285750">
              <a:lnSpc>
                <a:spcPct val="90000"/>
              </a:lnSpc>
            </a:pPr>
            <a:r>
              <a:rPr lang="en-GB" sz="1600"/>
              <a:t>cron.allow cron.deny</a:t>
            </a:r>
          </a:p>
          <a:p>
            <a:pPr marL="742950" lvl="1" indent="-285750">
              <a:lnSpc>
                <a:spcPct val="90000"/>
              </a:lnSpc>
            </a:pPr>
            <a:r>
              <a:rPr lang="en-GB" sz="1600"/>
              <a:t>at.allow at.deny</a:t>
            </a:r>
          </a:p>
          <a:p>
            <a:pPr marL="342900" indent="-342900">
              <a:lnSpc>
                <a:spcPct val="90000"/>
              </a:lnSpc>
            </a:pPr>
            <a:r>
              <a:rPr lang="en-GB" sz="1800"/>
              <a:t>Remove unneeded network service entries from /etc/inetd.conf </a:t>
            </a:r>
          </a:p>
          <a:p>
            <a:pPr marL="742950" lvl="1" indent="-285750">
              <a:lnSpc>
                <a:spcPct val="90000"/>
              </a:lnSpc>
            </a:pPr>
            <a:r>
              <a:rPr lang="en-GB" sz="1600"/>
              <a:t>grep –v “^[#]” /etc/inetd.conf</a:t>
            </a:r>
          </a:p>
          <a:p>
            <a:pPr marL="342900" indent="-342900">
              <a:lnSpc>
                <a:spcPct val="90000"/>
              </a:lnSpc>
            </a:pPr>
            <a:r>
              <a:rPr lang="en-GB" sz="1800"/>
              <a:t>Disable NFS</a:t>
            </a:r>
          </a:p>
          <a:p>
            <a:pPr marL="342900" indent="-342900">
              <a:lnSpc>
                <a:spcPct val="90000"/>
              </a:lnSpc>
            </a:pPr>
            <a:r>
              <a:rPr lang="en-GB" sz="1800"/>
              <a:t>Test all boot file changes by rebooting</a:t>
            </a:r>
          </a:p>
          <a:p>
            <a:pPr marL="742950" lvl="1" indent="-285750">
              <a:lnSpc>
                <a:spcPct val="90000"/>
              </a:lnSpc>
            </a:pPr>
            <a:r>
              <a:rPr lang="en-GB" sz="1600"/>
              <a:t>Look for extraneous processes in ps -elf </a:t>
            </a:r>
          </a:p>
          <a:p>
            <a:pPr marL="742950" lvl="1" indent="-285750">
              <a:lnSpc>
                <a:spcPct val="90000"/>
              </a:lnSpc>
            </a:pPr>
            <a:r>
              <a:rPr lang="en-GB" sz="1600"/>
              <a:t>Odd ports Listening netstat -an</a:t>
            </a:r>
          </a:p>
          <a:p>
            <a:pPr marL="742950" lvl="1" indent="-285750">
              <a:lnSpc>
                <a:spcPct val="90000"/>
              </a:lnSpc>
            </a:pPr>
            <a:r>
              <a:rPr lang="en-GB" sz="1600"/>
              <a:t>Examining the /var/adm/messages</a:t>
            </a:r>
          </a:p>
        </p:txBody>
      </p:sp>
      <p:sp>
        <p:nvSpPr>
          <p:cNvPr id="4" name="Title 1"/>
          <p:cNvSpPr>
            <a:spLocks noGrp="1"/>
          </p:cNvSpPr>
          <p:nvPr>
            <p:ph type="title"/>
          </p:nvPr>
        </p:nvSpPr>
        <p:spPr>
          <a:xfrm>
            <a:off x="685800" y="274638"/>
            <a:ext cx="7696200" cy="944562"/>
          </a:xfrm>
        </p:spPr>
        <p:txBody>
          <a:bodyPr/>
          <a:lstStyle/>
          <a:p>
            <a:r>
              <a:rPr lang="en-US" dirty="0" smtClean="0"/>
              <a:t>System Services</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idx="1"/>
          </p:nvPr>
        </p:nvSpPr>
        <p:spPr/>
        <p:txBody>
          <a:bodyPr/>
          <a:lstStyle/>
          <a:p>
            <a:endParaRPr lang="en-GB"/>
          </a:p>
          <a:p>
            <a:r>
              <a:rPr lang="en-GB"/>
              <a:t>Separate user/system files</a:t>
            </a:r>
          </a:p>
          <a:p>
            <a:pPr lvl="1"/>
            <a:r>
              <a:rPr lang="en-GB"/>
              <a:t>Separate mount point for /  /tmp  /usr  /home</a:t>
            </a:r>
          </a:p>
          <a:p>
            <a:pPr lvl="1"/>
            <a:r>
              <a:rPr lang="en-GB"/>
              <a:t>Add </a:t>
            </a:r>
            <a:r>
              <a:rPr lang="en-US"/>
              <a:t>NOSUID and NODEV flags to /tmp</a:t>
            </a:r>
          </a:p>
          <a:p>
            <a:pPr lvl="1"/>
            <a:r>
              <a:rPr lang="en-GB"/>
              <a:t>Add </a:t>
            </a:r>
            <a:r>
              <a:rPr lang="en-US"/>
              <a:t>NOSUID flag to /home (user files)</a:t>
            </a:r>
          </a:p>
          <a:p>
            <a:pPr lvl="1"/>
            <a:endParaRPr lang="en-US"/>
          </a:p>
          <a:p>
            <a:r>
              <a:rPr lang="en-GB"/>
              <a:t>Allows for additional security and expansion</a:t>
            </a:r>
          </a:p>
        </p:txBody>
      </p:sp>
      <p:sp>
        <p:nvSpPr>
          <p:cNvPr id="4" name="Title 1"/>
          <p:cNvSpPr>
            <a:spLocks noGrp="1"/>
          </p:cNvSpPr>
          <p:nvPr>
            <p:ph type="title"/>
          </p:nvPr>
        </p:nvSpPr>
        <p:spPr>
          <a:xfrm>
            <a:off x="685800" y="274638"/>
            <a:ext cx="7696200" cy="944562"/>
          </a:xfrm>
        </p:spPr>
        <p:txBody>
          <a:bodyPr/>
          <a:lstStyle/>
          <a:p>
            <a:r>
              <a:rPr lang="en-US" dirty="0" smtClean="0"/>
              <a:t>File System Layout</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idx="1"/>
          </p:nvPr>
        </p:nvSpPr>
        <p:spPr/>
        <p:txBody>
          <a:bodyPr/>
          <a:lstStyle/>
          <a:p>
            <a:pPr marL="342900" indent="-342900"/>
            <a:endParaRPr lang="en-GB" sz="1800"/>
          </a:p>
          <a:p>
            <a:pPr marL="342900" indent="-342900"/>
            <a:r>
              <a:rPr lang="en-GB" sz="1800"/>
              <a:t>Limit non-root user access to files and file systems</a:t>
            </a:r>
          </a:p>
          <a:p>
            <a:pPr marL="342900" indent="-342900"/>
            <a:r>
              <a:rPr lang="en-GB" sz="1800"/>
              <a:t>Remove nouser/group files</a:t>
            </a:r>
          </a:p>
          <a:p>
            <a:pPr marL="914400" lvl="1" indent="-457200"/>
            <a:r>
              <a:rPr lang="en-US" sz="1600"/>
              <a:t>find / -name xfn -prune -o -nouser -exec ls -la {} \; </a:t>
            </a:r>
            <a:endParaRPr lang="en-GB" sz="1600"/>
          </a:p>
          <a:p>
            <a:pPr marL="342900" indent="-342900"/>
            <a:r>
              <a:rPr lang="en-GB" sz="1800"/>
              <a:t>Remove setgid  permissions from system files </a:t>
            </a:r>
          </a:p>
          <a:p>
            <a:pPr marL="914400" lvl="1" indent="-457200"/>
            <a:r>
              <a:rPr lang="en-US" sz="1600"/>
              <a:t>find / -name xfn -prune -o -perm -2 -exec ls -la {} \; </a:t>
            </a:r>
            <a:endParaRPr lang="en-GB" sz="1600"/>
          </a:p>
          <a:p>
            <a:pPr marL="342900" indent="-342900"/>
            <a:r>
              <a:rPr lang="en-GB" sz="1800"/>
              <a:t>Prohibit setuid  programs from being executed</a:t>
            </a:r>
          </a:p>
          <a:p>
            <a:pPr marL="914400" lvl="1" indent="-457200"/>
            <a:r>
              <a:rPr lang="en-US" sz="1600"/>
              <a:t>find / -name xfn -prune -o -type f \( -perm -4000 -o -perm -2000 \) -exec ls -la {} \;</a:t>
            </a:r>
            <a:endParaRPr lang="en-GB" sz="1600"/>
          </a:p>
        </p:txBody>
      </p:sp>
      <p:sp>
        <p:nvSpPr>
          <p:cNvPr id="4" name="Title 1"/>
          <p:cNvSpPr>
            <a:spLocks noGrp="1"/>
          </p:cNvSpPr>
          <p:nvPr>
            <p:ph type="title"/>
          </p:nvPr>
        </p:nvSpPr>
        <p:spPr>
          <a:xfrm>
            <a:off x="685800" y="274638"/>
            <a:ext cx="7696200" cy="944562"/>
          </a:xfrm>
        </p:spPr>
        <p:txBody>
          <a:bodyPr/>
          <a:lstStyle/>
          <a:p>
            <a:r>
              <a:rPr lang="en-US" dirty="0" smtClean="0"/>
              <a:t>File Permissions</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idx="1"/>
          </p:nvPr>
        </p:nvSpPr>
        <p:spPr/>
        <p:txBody>
          <a:bodyPr/>
          <a:lstStyle/>
          <a:p>
            <a:endParaRPr lang="en-US"/>
          </a:p>
          <a:p>
            <a:r>
              <a:rPr lang="en-US"/>
              <a:t>Shared accounts</a:t>
            </a:r>
          </a:p>
          <a:p>
            <a:pPr lvl="1"/>
            <a:r>
              <a:rPr lang="en-US"/>
              <a:t>Identified by reviewing auth and su logs</a:t>
            </a:r>
          </a:p>
          <a:p>
            <a:pPr lvl="2"/>
            <a:r>
              <a:rPr lang="en-US"/>
              <a:t>Accounts that do not have password expiration</a:t>
            </a:r>
          </a:p>
          <a:p>
            <a:pPr lvl="2"/>
            <a:r>
              <a:rPr lang="en-US"/>
              <a:t>Vague user id’s like admin, monitoring, helpdesk</a:t>
            </a:r>
          </a:p>
          <a:p>
            <a:pPr lvl="1"/>
            <a:r>
              <a:rPr lang="en-US"/>
              <a:t>Remove the capability to performing auditing</a:t>
            </a:r>
          </a:p>
          <a:p>
            <a:pPr lvl="1"/>
            <a:r>
              <a:rPr lang="en-US"/>
              <a:t>Reduce the effectiveness of holding users accountable</a:t>
            </a:r>
          </a:p>
          <a:p>
            <a:endParaRPr lang="en-US"/>
          </a:p>
        </p:txBody>
      </p:sp>
      <p:sp>
        <p:nvSpPr>
          <p:cNvPr id="4" name="Title 1"/>
          <p:cNvSpPr>
            <a:spLocks noGrp="1"/>
          </p:cNvSpPr>
          <p:nvPr>
            <p:ph type="title"/>
          </p:nvPr>
        </p:nvSpPr>
        <p:spPr>
          <a:xfrm>
            <a:off x="685800" y="274638"/>
            <a:ext cx="7696200" cy="944562"/>
          </a:xfrm>
        </p:spPr>
        <p:txBody>
          <a:bodyPr/>
          <a:lstStyle/>
          <a:p>
            <a:r>
              <a:rPr lang="en-US" dirty="0" smtClean="0"/>
              <a:t>Account Anonymity</a:t>
            </a: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idx="1"/>
          </p:nvPr>
        </p:nvSpPr>
        <p:spPr/>
        <p:txBody>
          <a:bodyPr/>
          <a:lstStyle/>
          <a:p>
            <a:endParaRPr lang="en-US"/>
          </a:p>
          <a:p>
            <a:r>
              <a:rPr lang="en-US"/>
              <a:t>Recommend using strong authentication</a:t>
            </a:r>
          </a:p>
          <a:p>
            <a:pPr lvl="1"/>
            <a:r>
              <a:rPr lang="en-US"/>
              <a:t>Especially for remote access</a:t>
            </a:r>
          </a:p>
          <a:p>
            <a:pPr lvl="1"/>
            <a:r>
              <a:rPr lang="en-US"/>
              <a:t>High security</a:t>
            </a:r>
          </a:p>
          <a:p>
            <a:endParaRPr lang="en-US"/>
          </a:p>
          <a:p>
            <a:r>
              <a:rPr lang="en-US"/>
              <a:t>Implement strong authentication</a:t>
            </a:r>
          </a:p>
          <a:p>
            <a:pPr lvl="1"/>
            <a:r>
              <a:rPr lang="en-US"/>
              <a:t>Something a user has (token)</a:t>
            </a:r>
          </a:p>
          <a:p>
            <a:pPr lvl="1"/>
            <a:r>
              <a:rPr lang="en-US"/>
              <a:t>Something the user knows (pin, pass, pass phrase)</a:t>
            </a:r>
          </a:p>
          <a:p>
            <a:pPr lvl="1"/>
            <a:r>
              <a:rPr lang="en-US"/>
              <a:t>Something the user is (fingerprint, retinal)</a:t>
            </a:r>
          </a:p>
        </p:txBody>
      </p:sp>
      <p:sp>
        <p:nvSpPr>
          <p:cNvPr id="4" name="Title 1"/>
          <p:cNvSpPr>
            <a:spLocks noGrp="1"/>
          </p:cNvSpPr>
          <p:nvPr>
            <p:ph type="title"/>
          </p:nvPr>
        </p:nvSpPr>
        <p:spPr>
          <a:xfrm>
            <a:off x="685800" y="274638"/>
            <a:ext cx="7696200" cy="944562"/>
          </a:xfrm>
        </p:spPr>
        <p:txBody>
          <a:bodyPr/>
          <a:lstStyle/>
          <a:p>
            <a:r>
              <a:rPr lang="en-US" dirty="0" smtClean="0"/>
              <a:t>Multi-Factor Authentication</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idx="1"/>
          </p:nvPr>
        </p:nvSpPr>
        <p:spPr/>
        <p:txBody>
          <a:bodyPr/>
          <a:lstStyle/>
          <a:p>
            <a:endParaRPr lang="en-US"/>
          </a:p>
          <a:p>
            <a:r>
              <a:rPr lang="en-US"/>
              <a:t>Is there a plan?</a:t>
            </a:r>
          </a:p>
          <a:p>
            <a:pPr lvl="1"/>
            <a:r>
              <a:rPr lang="en-US"/>
              <a:t>Protect</a:t>
            </a:r>
          </a:p>
          <a:p>
            <a:pPr lvl="1"/>
            <a:r>
              <a:rPr lang="en-US"/>
              <a:t>Detect</a:t>
            </a:r>
          </a:p>
          <a:p>
            <a:pPr lvl="1"/>
            <a:r>
              <a:rPr lang="en-US"/>
              <a:t>Defend</a:t>
            </a:r>
          </a:p>
          <a:p>
            <a:pPr lvl="1"/>
            <a:r>
              <a:rPr lang="en-US"/>
              <a:t>Restore</a:t>
            </a:r>
          </a:p>
        </p:txBody>
      </p:sp>
      <p:sp>
        <p:nvSpPr>
          <p:cNvPr id="4" name="Title 1"/>
          <p:cNvSpPr>
            <a:spLocks noGrp="1"/>
          </p:cNvSpPr>
          <p:nvPr>
            <p:ph type="title"/>
          </p:nvPr>
        </p:nvSpPr>
        <p:spPr>
          <a:xfrm>
            <a:off x="685800" y="274638"/>
            <a:ext cx="7696200" cy="944562"/>
          </a:xfrm>
        </p:spPr>
        <p:txBody>
          <a:bodyPr/>
          <a:lstStyle/>
          <a:p>
            <a:r>
              <a:rPr lang="en-US" dirty="0" smtClean="0"/>
              <a:t>Incident Handling</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idx="1"/>
          </p:nvPr>
        </p:nvSpPr>
        <p:spPr/>
        <p:txBody>
          <a:bodyPr/>
          <a:lstStyle/>
          <a:p>
            <a:endParaRPr lang="en-US"/>
          </a:p>
          <a:p>
            <a:r>
              <a:rPr lang="en-US"/>
              <a:t>Are HIPS, HIDS, employed?</a:t>
            </a:r>
          </a:p>
          <a:p>
            <a:pPr lvl="1"/>
            <a:r>
              <a:rPr lang="en-US"/>
              <a:t>Monitor for malicious connections</a:t>
            </a:r>
          </a:p>
          <a:p>
            <a:pPr lvl="1"/>
            <a:r>
              <a:rPr lang="en-US"/>
              <a:t>Audit events</a:t>
            </a:r>
          </a:p>
          <a:p>
            <a:pPr lvl="1"/>
            <a:r>
              <a:rPr lang="en-US"/>
              <a:t>Audit system logs</a:t>
            </a:r>
          </a:p>
          <a:p>
            <a:pPr lvl="1"/>
            <a:endParaRPr lang="en-US"/>
          </a:p>
          <a:p>
            <a:r>
              <a:rPr lang="en-US"/>
              <a:t>System integrity checking</a:t>
            </a:r>
          </a:p>
          <a:p>
            <a:pPr lvl="1"/>
            <a:r>
              <a:rPr lang="en-US"/>
              <a:t>Tripwire</a:t>
            </a:r>
          </a:p>
          <a:p>
            <a:pPr lvl="1"/>
            <a:r>
              <a:rPr lang="en-US"/>
              <a:t>Solaris 10 Basic Auditing and Reporting Tool (BART)</a:t>
            </a:r>
          </a:p>
        </p:txBody>
      </p:sp>
      <p:sp>
        <p:nvSpPr>
          <p:cNvPr id="4" name="Title 1"/>
          <p:cNvSpPr>
            <a:spLocks noGrp="1"/>
          </p:cNvSpPr>
          <p:nvPr>
            <p:ph type="title"/>
          </p:nvPr>
        </p:nvSpPr>
        <p:spPr>
          <a:xfrm>
            <a:off x="685800" y="274638"/>
            <a:ext cx="7696200" cy="944562"/>
          </a:xfrm>
        </p:spPr>
        <p:txBody>
          <a:bodyPr/>
          <a:lstStyle/>
          <a:p>
            <a:r>
              <a:rPr lang="en-US" dirty="0" smtClean="0"/>
              <a:t>Host-Based Security</a:t>
            </a: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ctrTitle"/>
          </p:nvPr>
        </p:nvSpPr>
        <p:spPr>
          <a:xfrm>
            <a:off x="685800" y="2286000"/>
            <a:ext cx="7772400" cy="1143000"/>
          </a:xfrm>
        </p:spPr>
        <p:txBody>
          <a:bodyPr/>
          <a:lstStyle/>
          <a:p>
            <a:r>
              <a:rPr lang="en-US"/>
              <a:t>Security Exercise</a:t>
            </a:r>
          </a:p>
        </p:txBody>
      </p:sp>
      <p:sp>
        <p:nvSpPr>
          <p:cNvPr id="118787" name="Rectangle 3"/>
          <p:cNvSpPr>
            <a:spLocks noGrp="1" noChangeArrowheads="1"/>
          </p:cNvSpPr>
          <p:nvPr>
            <p:ph type="subTitle"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Solaris X86 VM</a:t>
            </a:r>
          </a:p>
        </p:txBody>
      </p:sp>
      <p:sp>
        <p:nvSpPr>
          <p:cNvPr id="119811" name="Rectangle 3"/>
          <p:cNvSpPr>
            <a:spLocks noGrp="1" noChangeArrowheads="1"/>
          </p:cNvSpPr>
          <p:nvPr>
            <p:ph type="body" idx="1"/>
          </p:nvPr>
        </p:nvSpPr>
        <p:spPr>
          <a:xfrm>
            <a:off x="762000" y="1295400"/>
            <a:ext cx="7696200" cy="4808538"/>
          </a:xfrm>
        </p:spPr>
        <p:txBody>
          <a:bodyPr/>
          <a:lstStyle/>
          <a:p>
            <a:r>
              <a:rPr lang="en-US" sz="1400" dirty="0"/>
              <a:t>You have all been provided a Solaris x86 VM that is NOT secure.</a:t>
            </a:r>
          </a:p>
          <a:p>
            <a:pPr lvl="1"/>
            <a:r>
              <a:rPr lang="en-US" sz="1200" dirty="0"/>
              <a:t>Authentication </a:t>
            </a:r>
            <a:r>
              <a:rPr lang="en-US" sz="1200" dirty="0" err="1"/>
              <a:t>root:duckduck</a:t>
            </a:r>
            <a:endParaRPr lang="en-US" sz="1200" dirty="0"/>
          </a:p>
          <a:p>
            <a:pPr lvl="1"/>
            <a:r>
              <a:rPr lang="en-US" sz="1200" dirty="0"/>
              <a:t>Should </a:t>
            </a:r>
            <a:r>
              <a:rPr lang="en-US" sz="1200" dirty="0" err="1"/>
              <a:t>dhcp</a:t>
            </a:r>
            <a:r>
              <a:rPr lang="en-US" sz="1200" dirty="0"/>
              <a:t> an address (do we really want it on the network?)</a:t>
            </a:r>
          </a:p>
          <a:p>
            <a:endParaRPr lang="en-US" sz="1400" dirty="0"/>
          </a:p>
          <a:p>
            <a:r>
              <a:rPr lang="en-US" sz="1400" dirty="0"/>
              <a:t>Your job is to secure it using the best practices that we have just </a:t>
            </a:r>
            <a:r>
              <a:rPr lang="en-US" sz="1400" dirty="0" smtClean="0"/>
              <a:t>discussed</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r>
              <a:rPr lang="en-US" smtClean="0"/>
              <a:t>Helpful commands</a:t>
            </a:r>
          </a:p>
        </p:txBody>
      </p:sp>
      <p:sp>
        <p:nvSpPr>
          <p:cNvPr id="120835" name="Content Placeholder 2"/>
          <p:cNvSpPr>
            <a:spLocks noGrp="1"/>
          </p:cNvSpPr>
          <p:nvPr>
            <p:ph idx="1"/>
          </p:nvPr>
        </p:nvSpPr>
        <p:spPr/>
        <p:txBody>
          <a:bodyPr/>
          <a:lstStyle/>
          <a:p>
            <a:r>
              <a:rPr lang="en-US" smtClean="0"/>
              <a:t>vi commands</a:t>
            </a:r>
          </a:p>
          <a:p>
            <a:pPr lvl="1"/>
            <a:r>
              <a:rPr lang="en-US" smtClean="0"/>
              <a:t>Insert mode press “i”</a:t>
            </a:r>
          </a:p>
          <a:p>
            <a:pPr lvl="1"/>
            <a:r>
              <a:rPr lang="en-US" smtClean="0"/>
              <a:t>Exist insert mode press escape</a:t>
            </a:r>
          </a:p>
          <a:p>
            <a:pPr lvl="1"/>
            <a:r>
              <a:rPr lang="en-US" smtClean="0"/>
              <a:t>Save changes :w! (press enter)</a:t>
            </a:r>
          </a:p>
          <a:p>
            <a:pPr lvl="1"/>
            <a:r>
              <a:rPr lang="en-US" smtClean="0"/>
              <a:t>Exit :q (press enter)</a:t>
            </a:r>
          </a:p>
          <a:p>
            <a:pPr lvl="1"/>
            <a:r>
              <a:rPr lang="en-US" smtClean="0"/>
              <a:t>Save and exit :wq! (press enter)</a:t>
            </a:r>
          </a:p>
          <a:p>
            <a:pPr lvl="1"/>
            <a:r>
              <a:rPr lang="en-US" smtClean="0"/>
              <a:t>Delete with the “x” key</a:t>
            </a:r>
          </a:p>
          <a:p>
            <a:endParaRPr lang="en-US" smtClean="0"/>
          </a:p>
          <a:p>
            <a:r>
              <a:rPr lang="en-US" smtClean="0"/>
              <a:t>Modify system profile</a:t>
            </a:r>
          </a:p>
          <a:p>
            <a:pPr lvl="1"/>
            <a:r>
              <a:rPr lang="en-US" smtClean="0"/>
              <a:t>svccfg apply /var/svc/profile/generic_open.xml</a:t>
            </a:r>
          </a:p>
          <a:p>
            <a:r>
              <a:rPr lang="en-US" smtClean="0"/>
              <a:t>List running services</a:t>
            </a:r>
          </a:p>
          <a:p>
            <a:pPr lvl="1"/>
            <a:r>
              <a:rPr lang="en-US" smtClean="0"/>
              <a:t>svcs –a |more</a:t>
            </a:r>
          </a:p>
          <a:p>
            <a:r>
              <a:rPr lang="en-US" smtClean="0"/>
              <a:t>Redirect output to a file</a:t>
            </a:r>
          </a:p>
          <a:p>
            <a:pPr lvl="1"/>
            <a:r>
              <a:rPr lang="en-US" smtClean="0"/>
              <a:t>svcs –a &gt; services.txt</a:t>
            </a:r>
          </a:p>
          <a:p>
            <a:endParaRPr lang="en-US" smtClean="0"/>
          </a:p>
          <a:p>
            <a:endParaRPr lang="en-US" smtClean="0"/>
          </a:p>
          <a:p>
            <a:pPr lvl="1"/>
            <a:endParaRPr lang="en-US" smtClean="0"/>
          </a:p>
          <a:p>
            <a:pPr lvl="1"/>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What’s Needed</a:t>
            </a:r>
          </a:p>
        </p:txBody>
      </p:sp>
      <p:sp>
        <p:nvSpPr>
          <p:cNvPr id="26627" name="Content Placeholder 2"/>
          <p:cNvSpPr>
            <a:spLocks noGrp="1"/>
          </p:cNvSpPr>
          <p:nvPr>
            <p:ph idx="1"/>
          </p:nvPr>
        </p:nvSpPr>
        <p:spPr/>
        <p:txBody>
          <a:bodyPr/>
          <a:lstStyle/>
          <a:p>
            <a:r>
              <a:rPr lang="en-US" sz="1600" dirty="0" smtClean="0"/>
              <a:t>Unix experience</a:t>
            </a:r>
          </a:p>
          <a:p>
            <a:pPr lvl="1"/>
            <a:r>
              <a:rPr lang="en-US" sz="1400" dirty="0" smtClean="0"/>
              <a:t>Hands on experience: configuration, managing, building various Unix systems</a:t>
            </a:r>
          </a:p>
          <a:p>
            <a:pPr lvl="1"/>
            <a:r>
              <a:rPr lang="en-US" sz="1400" dirty="0" smtClean="0"/>
              <a:t>Working knowledge of best practices</a:t>
            </a:r>
          </a:p>
          <a:p>
            <a:r>
              <a:rPr lang="en-US" sz="1600" dirty="0" smtClean="0"/>
              <a:t>Security Experience</a:t>
            </a:r>
          </a:p>
          <a:p>
            <a:pPr lvl="1"/>
            <a:r>
              <a:rPr lang="en-US" sz="1400" dirty="0" smtClean="0"/>
              <a:t>Intimate knowledge of how to secure a system</a:t>
            </a:r>
          </a:p>
          <a:p>
            <a:pPr lvl="1"/>
            <a:r>
              <a:rPr lang="en-US" sz="1400" dirty="0" smtClean="0"/>
              <a:t>Prior experience with CIS Benchmark, DISA STIG/SRR</a:t>
            </a:r>
          </a:p>
          <a:p>
            <a:r>
              <a:rPr lang="en-US" sz="1600" dirty="0" smtClean="0"/>
              <a:t>Data Collection</a:t>
            </a:r>
          </a:p>
          <a:p>
            <a:pPr lvl="1"/>
            <a:r>
              <a:rPr lang="en-US" sz="1400" dirty="0" smtClean="0"/>
              <a:t>Network scans from NMAP and Nessus</a:t>
            </a:r>
          </a:p>
          <a:p>
            <a:pPr lvl="1"/>
            <a:r>
              <a:rPr lang="en-US" sz="1400" dirty="0" smtClean="0"/>
              <a:t>Host output from any data collection tools</a:t>
            </a:r>
          </a:p>
          <a:p>
            <a:r>
              <a:rPr lang="en-US" sz="1600" dirty="0" smtClean="0"/>
              <a:t>Other Skills</a:t>
            </a:r>
          </a:p>
          <a:p>
            <a:pPr lvl="1"/>
            <a:r>
              <a:rPr lang="en-US" sz="1400" dirty="0" smtClean="0"/>
              <a:t>Need to work with administrators</a:t>
            </a:r>
          </a:p>
          <a:p>
            <a:pPr lvl="1"/>
            <a:r>
              <a:rPr lang="en-US" sz="1400" dirty="0" smtClean="0"/>
              <a:t>Put vulnerability in their language</a:t>
            </a:r>
          </a:p>
          <a:p>
            <a:pPr lvl="1"/>
            <a:r>
              <a:rPr lang="en-US" sz="1400" dirty="0" smtClean="0"/>
              <a:t>Be tedious while looking for vulnerabilities</a:t>
            </a:r>
          </a:p>
          <a:p>
            <a:pPr lvl="1"/>
            <a:r>
              <a:rPr lang="en-US" sz="1400" dirty="0" smtClean="0"/>
              <a:t>Work well in a team</a:t>
            </a:r>
          </a:p>
          <a:p>
            <a:pPr lvl="1"/>
            <a:endParaRPr lang="en-US" sz="1400" dirty="0" smtClean="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smtClean="0"/>
              <a:t>Helpful commands</a:t>
            </a:r>
          </a:p>
        </p:txBody>
      </p:sp>
      <p:sp>
        <p:nvSpPr>
          <p:cNvPr id="121859" name="Content Placeholder 2"/>
          <p:cNvSpPr>
            <a:spLocks noGrp="1"/>
          </p:cNvSpPr>
          <p:nvPr>
            <p:ph idx="1"/>
          </p:nvPr>
        </p:nvSpPr>
        <p:spPr/>
        <p:txBody>
          <a:bodyPr/>
          <a:lstStyle/>
          <a:p>
            <a:r>
              <a:rPr lang="en-US" smtClean="0"/>
              <a:t>Show network information</a:t>
            </a:r>
          </a:p>
          <a:p>
            <a:pPr lvl="1"/>
            <a:r>
              <a:rPr lang="en-US" smtClean="0"/>
              <a:t>ifconfig –a</a:t>
            </a:r>
          </a:p>
          <a:p>
            <a:pPr lvl="1"/>
            <a:r>
              <a:rPr lang="en-US" smtClean="0"/>
              <a:t>ifconfig pcn0</a:t>
            </a:r>
          </a:p>
          <a:p>
            <a:pPr lvl="1"/>
            <a:r>
              <a:rPr lang="en-US" smtClean="0"/>
              <a:t>netstat –an |more</a:t>
            </a:r>
          </a:p>
          <a:p>
            <a:r>
              <a:rPr lang="en-US" smtClean="0"/>
              <a:t>Restart</a:t>
            </a:r>
          </a:p>
          <a:p>
            <a:pPr lvl="1"/>
            <a:r>
              <a:rPr lang="en-US" smtClean="0"/>
              <a:t>reboot</a:t>
            </a:r>
          </a:p>
          <a:p>
            <a:pPr lvl="1"/>
            <a:r>
              <a:rPr lang="en-US" smtClean="0"/>
              <a:t>shutdown –g0 –i0 –y</a:t>
            </a:r>
          </a:p>
          <a:p>
            <a:pPr lvl="1">
              <a:buFontTx/>
              <a:buNone/>
            </a:pPr>
            <a:endParaRPr lang="en-US" smtClean="0"/>
          </a:p>
          <a:p>
            <a:r>
              <a:rPr lang="en-US" smtClean="0"/>
              <a:t>IPFilter firewall comments</a:t>
            </a:r>
          </a:p>
          <a:p>
            <a:pPr lvl="1"/>
            <a:r>
              <a:rPr lang="en-US" smtClean="0"/>
              <a:t>Show current rule base ipfstat –hio</a:t>
            </a:r>
          </a:p>
          <a:p>
            <a:pPr lvl="1"/>
            <a:r>
              <a:rPr lang="en-US" smtClean="0"/>
              <a:t>Reload rule base ipf –Fa –f /etc/ipf/ipf.conf</a:t>
            </a:r>
          </a:p>
          <a:p>
            <a:pPr lvl="1"/>
            <a:r>
              <a:rPr lang="en-US" smtClean="0"/>
              <a:t>Show ipf version ipf –V</a:t>
            </a:r>
          </a:p>
          <a:p>
            <a:pPr lvl="1"/>
            <a:r>
              <a:rPr lang="en-US" smtClean="0"/>
              <a:t>Rules base /etc/ipf/ipf.conf</a:t>
            </a:r>
          </a:p>
          <a:p>
            <a:pPr lvl="1"/>
            <a:r>
              <a:rPr lang="en-US" smtClean="0"/>
              <a:t>Enable ipfilter - svcadm enable ipfilter</a:t>
            </a:r>
          </a:p>
          <a:p>
            <a:pPr lvl="1"/>
            <a:r>
              <a:rPr lang="en-US" smtClean="0"/>
              <a:t>Service status svcs -l ipfilter</a:t>
            </a:r>
          </a:p>
          <a:p>
            <a:pPr lvl="1"/>
            <a:endParaRPr lang="en-US" smtClean="0"/>
          </a:p>
          <a:p>
            <a:pPr lvl="1"/>
            <a:endParaRPr lang="en-US" smtClean="0"/>
          </a:p>
          <a:p>
            <a:pPr lvl="1"/>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62" name="Picture 2" descr="sec_gate"/>
          <p:cNvPicPr>
            <a:picLocks noChangeAspect="1" noChangeArrowheads="1"/>
          </p:cNvPicPr>
          <p:nvPr/>
        </p:nvPicPr>
        <p:blipFill>
          <a:blip r:embed="rId3"/>
          <a:srcRect/>
          <a:stretch>
            <a:fillRect/>
          </a:stretch>
        </p:blipFill>
        <p:spPr bwMode="auto">
          <a:xfrm>
            <a:off x="5181600" y="1371600"/>
            <a:ext cx="3810000" cy="4424363"/>
          </a:xfrm>
          <a:prstGeom prst="rect">
            <a:avLst/>
          </a:prstGeom>
          <a:noFill/>
          <a:ln w="9525">
            <a:noFill/>
            <a:miter lim="800000"/>
            <a:headEnd/>
            <a:tailEnd/>
          </a:ln>
        </p:spPr>
      </p:pic>
      <p:sp>
        <p:nvSpPr>
          <p:cNvPr id="296963" name="Rectangle 3"/>
          <p:cNvSpPr>
            <a:spLocks noGrp="1" noChangeArrowheads="1"/>
          </p:cNvSpPr>
          <p:nvPr>
            <p:ph type="body" idx="1"/>
          </p:nvPr>
        </p:nvSpPr>
        <p:spPr>
          <a:xfrm>
            <a:off x="660400" y="1295400"/>
            <a:ext cx="4437063" cy="4808538"/>
          </a:xfrm>
        </p:spPr>
        <p:txBody>
          <a:bodyPr/>
          <a:lstStyle/>
          <a:p>
            <a:endParaRPr lang="en-US"/>
          </a:p>
          <a:p>
            <a:r>
              <a:rPr lang="en-US"/>
              <a:t>How much is enough?</a:t>
            </a:r>
          </a:p>
          <a:p>
            <a:pPr lvl="1"/>
            <a:r>
              <a:rPr lang="en-US"/>
              <a:t>What’s being protected</a:t>
            </a:r>
          </a:p>
          <a:p>
            <a:pPr lvl="1"/>
            <a:r>
              <a:rPr lang="en-US"/>
              <a:t>How easy was it to tailgate</a:t>
            </a:r>
          </a:p>
          <a:p>
            <a:pPr lvl="1"/>
            <a:r>
              <a:rPr lang="en-US"/>
              <a:t>Are equipment racks locked</a:t>
            </a:r>
          </a:p>
          <a:p>
            <a:pPr lvl="1"/>
            <a:r>
              <a:rPr lang="en-US"/>
              <a:t>Comm Closets locked</a:t>
            </a:r>
          </a:p>
        </p:txBody>
      </p:sp>
      <p:sp>
        <p:nvSpPr>
          <p:cNvPr id="5" name="Rectangle 6"/>
          <p:cNvSpPr>
            <a:spLocks noGrp="1" noChangeArrowheads="1"/>
          </p:cNvSpPr>
          <p:nvPr>
            <p:ph type="title"/>
          </p:nvPr>
        </p:nvSpPr>
        <p:spPr>
          <a:xfrm>
            <a:off x="685800" y="274638"/>
            <a:ext cx="7696200" cy="944562"/>
          </a:xfrm>
          <a:noFill/>
        </p:spPr>
        <p:txBody>
          <a:bodyPr/>
          <a:lstStyle/>
          <a:p>
            <a:r>
              <a:rPr lang="en-US" dirty="0" smtClean="0"/>
              <a:t>Physical Security</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63">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6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696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696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696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69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3" grpId="0" build="p"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30" name="Picture 2" descr="win98_with_firewall"/>
          <p:cNvPicPr>
            <a:picLocks noGrp="1" noChangeAspect="1" noChangeArrowheads="1"/>
          </p:cNvPicPr>
          <p:nvPr>
            <p:ph idx="1"/>
          </p:nvPr>
        </p:nvPicPr>
        <p:blipFill>
          <a:blip r:embed="rId3"/>
          <a:srcRect/>
          <a:stretch>
            <a:fillRect/>
          </a:stretch>
        </p:blipFill>
        <p:spPr>
          <a:xfrm>
            <a:off x="1301750" y="1295400"/>
            <a:ext cx="6413500" cy="4808538"/>
          </a:xfrm>
        </p:spPr>
      </p:pic>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687388" y="6292850"/>
            <a:ext cx="1901825" cy="452438"/>
          </a:xfrm>
          <a:prstGeom prst="rect">
            <a:avLst/>
          </a:prstGeom>
          <a:noFill/>
          <a:ln w="9525">
            <a:noFill/>
            <a:miter lim="800000"/>
            <a:headEnd/>
            <a:tailEnd/>
          </a:ln>
        </p:spPr>
        <p:txBody>
          <a:bodyPr wrap="none" anchor="ctr">
            <a:prstTxWarp prst="textNoShape">
              <a:avLst/>
            </a:prstTxWarp>
          </a:bodyPr>
          <a:lstStyle/>
          <a:p>
            <a:endParaRPr lang="en-US"/>
          </a:p>
        </p:txBody>
      </p:sp>
      <p:sp>
        <p:nvSpPr>
          <p:cNvPr id="126979" name="Rectangle 3"/>
          <p:cNvSpPr>
            <a:spLocks noChangeArrowheads="1"/>
          </p:cNvSpPr>
          <p:nvPr/>
        </p:nvSpPr>
        <p:spPr bwMode="auto">
          <a:xfrm>
            <a:off x="3144838" y="6292850"/>
            <a:ext cx="2854325" cy="452438"/>
          </a:xfrm>
          <a:prstGeom prst="rect">
            <a:avLst/>
          </a:prstGeom>
          <a:noFill/>
          <a:ln w="9525">
            <a:noFill/>
            <a:miter lim="800000"/>
            <a:headEnd/>
            <a:tailEnd/>
          </a:ln>
        </p:spPr>
        <p:txBody>
          <a:bodyPr wrap="none" anchor="ctr">
            <a:prstTxWarp prst="textNoShape">
              <a:avLst/>
            </a:prstTxWarp>
          </a:bodyPr>
          <a:lstStyle/>
          <a:p>
            <a:endParaRPr lang="en-US"/>
          </a:p>
        </p:txBody>
      </p:sp>
      <p:sp>
        <p:nvSpPr>
          <p:cNvPr id="126980" name="Rectangle 4"/>
          <p:cNvSpPr>
            <a:spLocks noGrp="1" noChangeArrowheads="1"/>
          </p:cNvSpPr>
          <p:nvPr>
            <p:ph type="body" idx="1"/>
          </p:nvPr>
        </p:nvSpPr>
        <p:spPr/>
        <p:txBody>
          <a:bodyPr/>
          <a:lstStyle/>
          <a:p>
            <a:pPr marL="342900" indent="-342900">
              <a:lnSpc>
                <a:spcPct val="90000"/>
              </a:lnSpc>
            </a:pPr>
            <a:endParaRPr lang="en-US" sz="1800"/>
          </a:p>
          <a:p>
            <a:pPr marL="342900" indent="-342900">
              <a:lnSpc>
                <a:spcPct val="90000"/>
              </a:lnSpc>
            </a:pPr>
            <a:r>
              <a:rPr lang="en-US" sz="1800"/>
              <a:t>Host security is highly dependent on specific operating system version and individual configuration</a:t>
            </a:r>
          </a:p>
          <a:p>
            <a:pPr marL="742950" lvl="1" indent="-285750">
              <a:lnSpc>
                <a:spcPct val="90000"/>
              </a:lnSpc>
            </a:pPr>
            <a:r>
              <a:rPr lang="en-US" sz="1600"/>
              <a:t>A constant “patch and wait” problem</a:t>
            </a:r>
          </a:p>
          <a:p>
            <a:pPr marL="742950" lvl="1" indent="-285750">
              <a:lnSpc>
                <a:spcPct val="90000"/>
              </a:lnSpc>
            </a:pPr>
            <a:r>
              <a:rPr lang="en-US" sz="1600"/>
              <a:t>Security patches often break other things or operational necessity can make applying patches impractical</a:t>
            </a:r>
          </a:p>
          <a:p>
            <a:pPr marL="742950" lvl="1" indent="-285750">
              <a:lnSpc>
                <a:spcPct val="90000"/>
              </a:lnSpc>
            </a:pPr>
            <a:r>
              <a:rPr lang="en-US" sz="1600"/>
              <a:t>Often patches are not released until after vulnerabilities are being widely exploited</a:t>
            </a:r>
          </a:p>
          <a:p>
            <a:pPr marL="742950" lvl="1" indent="-285750">
              <a:lnSpc>
                <a:spcPct val="90000"/>
              </a:lnSpc>
            </a:pPr>
            <a:r>
              <a:rPr lang="en-US" sz="1600"/>
              <a:t>Patches for some applications (i.e. IIS, MS SQL server, IE, etc.) are released at a rate which is unmanageable</a:t>
            </a:r>
          </a:p>
          <a:p>
            <a:pPr marL="342900" indent="-342900">
              <a:lnSpc>
                <a:spcPct val="90000"/>
              </a:lnSpc>
            </a:pPr>
            <a:r>
              <a:rPr lang="en-US" sz="1800"/>
              <a:t>It is easier and more effective to block traffic to most hosts, then secure all internal hosts as time permits</a:t>
            </a:r>
          </a:p>
        </p:txBody>
      </p:sp>
      <p:sp>
        <p:nvSpPr>
          <p:cNvPr id="126981" name="Rectangle 6"/>
          <p:cNvSpPr>
            <a:spLocks noGrp="1" noChangeArrowheads="1"/>
          </p:cNvSpPr>
          <p:nvPr>
            <p:ph type="title"/>
          </p:nvPr>
        </p:nvSpPr>
        <p:spPr>
          <a:noFill/>
        </p:spPr>
        <p:txBody>
          <a:bodyPr/>
          <a:lstStyle/>
          <a:p>
            <a:r>
              <a:rPr lang="en-US" dirty="0"/>
              <a:t>Host Security Challenge</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1981200"/>
            <a:ext cx="7635875" cy="4164013"/>
            <a:chOff x="134" y="1536"/>
            <a:chExt cx="4810" cy="2623"/>
          </a:xfrm>
        </p:grpSpPr>
        <p:sp>
          <p:nvSpPr>
            <p:cNvPr id="129104" name="Line 3"/>
            <p:cNvSpPr>
              <a:spLocks noChangeShapeType="1"/>
            </p:cNvSpPr>
            <p:nvPr/>
          </p:nvSpPr>
          <p:spPr bwMode="auto">
            <a:xfrm>
              <a:off x="864" y="1536"/>
              <a:ext cx="0" cy="1968"/>
            </a:xfrm>
            <a:prstGeom prst="line">
              <a:avLst/>
            </a:prstGeom>
            <a:noFill/>
            <a:ln w="38100">
              <a:solidFill>
                <a:schemeClr val="tx1"/>
              </a:solidFill>
              <a:round/>
              <a:headEnd type="triangle" w="sm" len="sm"/>
              <a:tailEnd type="none" w="sm" len="sm"/>
            </a:ln>
          </p:spPr>
          <p:txBody>
            <a:bodyPr wrap="none" anchor="ctr">
              <a:prstTxWarp prst="textNoShape">
                <a:avLst/>
              </a:prstTxWarp>
            </a:bodyPr>
            <a:lstStyle/>
            <a:p>
              <a:endParaRPr lang="en-US"/>
            </a:p>
          </p:txBody>
        </p:sp>
        <p:sp>
          <p:nvSpPr>
            <p:cNvPr id="129105" name="Line 4"/>
            <p:cNvSpPr>
              <a:spLocks noChangeShapeType="1"/>
            </p:cNvSpPr>
            <p:nvPr/>
          </p:nvSpPr>
          <p:spPr bwMode="auto">
            <a:xfrm>
              <a:off x="864" y="3504"/>
              <a:ext cx="4080" cy="0"/>
            </a:xfrm>
            <a:prstGeom prst="line">
              <a:avLst/>
            </a:prstGeom>
            <a:noFill/>
            <a:ln w="381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106" name="Text Box 5"/>
            <p:cNvSpPr txBox="1">
              <a:spLocks noChangeArrowheads="1"/>
            </p:cNvSpPr>
            <p:nvPr/>
          </p:nvSpPr>
          <p:spPr bwMode="auto">
            <a:xfrm>
              <a:off x="134" y="2078"/>
              <a:ext cx="589" cy="300"/>
            </a:xfrm>
            <a:prstGeom prst="rect">
              <a:avLst/>
            </a:prstGeom>
            <a:noFill/>
            <a:ln w="12700">
              <a:noFill/>
              <a:miter lim="800000"/>
              <a:headEnd type="none" w="sm" len="sm"/>
              <a:tailEnd type="none" w="sm" len="sm"/>
            </a:ln>
          </p:spPr>
          <p:txBody>
            <a:bodyPr wrap="none">
              <a:prstTxWarp prst="textNoShape">
                <a:avLst/>
              </a:prstTxWarp>
              <a:spAutoFit/>
            </a:bodyPr>
            <a:lstStyle/>
            <a:p>
              <a:pPr algn="l">
                <a:lnSpc>
                  <a:spcPct val="90000"/>
                </a:lnSpc>
                <a:spcAft>
                  <a:spcPct val="0"/>
                </a:spcAft>
                <a:buClrTx/>
              </a:pPr>
              <a:r>
                <a:rPr lang="en-US" sz="2800"/>
                <a:t>Risk</a:t>
              </a:r>
            </a:p>
          </p:txBody>
        </p:sp>
        <p:sp>
          <p:nvSpPr>
            <p:cNvPr id="129107" name="Text Box 6"/>
            <p:cNvSpPr txBox="1">
              <a:spLocks noChangeArrowheads="1"/>
            </p:cNvSpPr>
            <p:nvPr/>
          </p:nvSpPr>
          <p:spPr bwMode="auto">
            <a:xfrm>
              <a:off x="2352" y="3859"/>
              <a:ext cx="639" cy="300"/>
            </a:xfrm>
            <a:prstGeom prst="rect">
              <a:avLst/>
            </a:prstGeom>
            <a:noFill/>
            <a:ln w="12700">
              <a:noFill/>
              <a:miter lim="800000"/>
              <a:headEnd type="none" w="sm" len="sm"/>
              <a:tailEnd type="none" w="sm" len="sm"/>
            </a:ln>
          </p:spPr>
          <p:txBody>
            <a:bodyPr wrap="none">
              <a:prstTxWarp prst="textNoShape">
                <a:avLst/>
              </a:prstTxWarp>
              <a:spAutoFit/>
            </a:bodyPr>
            <a:lstStyle/>
            <a:p>
              <a:pPr algn="l">
                <a:lnSpc>
                  <a:spcPct val="90000"/>
                </a:lnSpc>
                <a:spcAft>
                  <a:spcPct val="0"/>
                </a:spcAft>
                <a:buClrTx/>
              </a:pPr>
              <a:r>
                <a:rPr lang="en-US" sz="2800"/>
                <a:t>Time</a:t>
              </a:r>
            </a:p>
          </p:txBody>
        </p:sp>
      </p:grpSp>
      <p:sp>
        <p:nvSpPr>
          <p:cNvPr id="303111" name="Line 7"/>
          <p:cNvSpPr>
            <a:spLocks noChangeShapeType="1"/>
          </p:cNvSpPr>
          <p:nvPr/>
        </p:nvSpPr>
        <p:spPr bwMode="auto">
          <a:xfrm flipV="1">
            <a:off x="1600200" y="4800600"/>
            <a:ext cx="609600" cy="271463"/>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303112" name="Line 8"/>
          <p:cNvSpPr>
            <a:spLocks noChangeShapeType="1"/>
          </p:cNvSpPr>
          <p:nvPr/>
        </p:nvSpPr>
        <p:spPr bwMode="auto">
          <a:xfrm flipV="1">
            <a:off x="2209800" y="2819400"/>
            <a:ext cx="1295400" cy="1981200"/>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303113" name="Line 9"/>
          <p:cNvSpPr>
            <a:spLocks noChangeShapeType="1"/>
          </p:cNvSpPr>
          <p:nvPr/>
        </p:nvSpPr>
        <p:spPr bwMode="auto">
          <a:xfrm>
            <a:off x="4876800" y="4800600"/>
            <a:ext cx="2667000" cy="152400"/>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nvGrpSpPr>
          <p:cNvPr id="3" name="Group 10"/>
          <p:cNvGrpSpPr>
            <a:grpSpLocks/>
          </p:cNvGrpSpPr>
          <p:nvPr/>
        </p:nvGrpSpPr>
        <p:grpSpPr bwMode="auto">
          <a:xfrm>
            <a:off x="1584325" y="3629025"/>
            <a:ext cx="912813" cy="1095375"/>
            <a:chOff x="998" y="1998"/>
            <a:chExt cx="575" cy="690"/>
          </a:xfrm>
        </p:grpSpPr>
        <p:sp>
          <p:nvSpPr>
            <p:cNvPr id="129102" name="Text Box 11"/>
            <p:cNvSpPr txBox="1">
              <a:spLocks noChangeArrowheads="1"/>
            </p:cNvSpPr>
            <p:nvPr/>
          </p:nvSpPr>
          <p:spPr bwMode="auto">
            <a:xfrm>
              <a:off x="998" y="1998"/>
              <a:ext cx="575" cy="266"/>
            </a:xfrm>
            <a:prstGeom prst="rect">
              <a:avLst/>
            </a:prstGeom>
            <a:noFill/>
            <a:ln w="12700">
              <a:noFill/>
              <a:miter lim="800000"/>
              <a:headEnd type="none" w="sm" len="sm"/>
              <a:tailEnd type="none" w="sm" len="sm"/>
            </a:ln>
          </p:spPr>
          <p:txBody>
            <a:bodyPr wrap="none">
              <a:prstTxWarp prst="textNoShape">
                <a:avLst/>
              </a:prstTxWarp>
              <a:spAutoFit/>
            </a:bodyPr>
            <a:lstStyle/>
            <a:p>
              <a:pPr algn="l">
                <a:lnSpc>
                  <a:spcPct val="90000"/>
                </a:lnSpc>
                <a:spcAft>
                  <a:spcPct val="0"/>
                </a:spcAft>
                <a:buClrTx/>
              </a:pPr>
              <a:r>
                <a:rPr lang="en-US" sz="1200"/>
                <a:t>Exploit </a:t>
              </a:r>
            </a:p>
            <a:p>
              <a:pPr algn="l">
                <a:lnSpc>
                  <a:spcPct val="90000"/>
                </a:lnSpc>
                <a:spcAft>
                  <a:spcPct val="0"/>
                </a:spcAft>
                <a:buClrTx/>
              </a:pPr>
              <a:r>
                <a:rPr lang="en-US" sz="1200"/>
                <a:t>Published</a:t>
              </a:r>
            </a:p>
          </p:txBody>
        </p:sp>
        <p:sp>
          <p:nvSpPr>
            <p:cNvPr id="129103" name="Line 12"/>
            <p:cNvSpPr>
              <a:spLocks noChangeShapeType="1"/>
            </p:cNvSpPr>
            <p:nvPr/>
          </p:nvSpPr>
          <p:spPr bwMode="auto">
            <a:xfrm>
              <a:off x="1152" y="2304"/>
              <a:ext cx="192" cy="384"/>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4" name="Group 13"/>
          <p:cNvGrpSpPr>
            <a:grpSpLocks/>
          </p:cNvGrpSpPr>
          <p:nvPr/>
        </p:nvGrpSpPr>
        <p:grpSpPr bwMode="auto">
          <a:xfrm>
            <a:off x="2349500" y="2057400"/>
            <a:ext cx="1079500" cy="762000"/>
            <a:chOff x="1480" y="1008"/>
            <a:chExt cx="680" cy="480"/>
          </a:xfrm>
        </p:grpSpPr>
        <p:sp>
          <p:nvSpPr>
            <p:cNvPr id="129100" name="Text Box 14"/>
            <p:cNvSpPr txBox="1">
              <a:spLocks noChangeArrowheads="1"/>
            </p:cNvSpPr>
            <p:nvPr/>
          </p:nvSpPr>
          <p:spPr bwMode="auto">
            <a:xfrm>
              <a:off x="1480" y="1008"/>
              <a:ext cx="538" cy="266"/>
            </a:xfrm>
            <a:prstGeom prst="rect">
              <a:avLst/>
            </a:prstGeom>
            <a:noFill/>
            <a:ln w="12700">
              <a:noFill/>
              <a:miter lim="800000"/>
              <a:headEnd type="none" w="sm" len="sm"/>
              <a:tailEnd type="none" w="sm" len="sm"/>
            </a:ln>
          </p:spPr>
          <p:txBody>
            <a:bodyPr wrap="none">
              <a:prstTxWarp prst="textNoShape">
                <a:avLst/>
              </a:prstTxWarp>
              <a:spAutoFit/>
            </a:bodyPr>
            <a:lstStyle/>
            <a:p>
              <a:pPr algn="l">
                <a:lnSpc>
                  <a:spcPct val="90000"/>
                </a:lnSpc>
                <a:spcAft>
                  <a:spcPct val="0"/>
                </a:spcAft>
                <a:buClrTx/>
              </a:pPr>
              <a:r>
                <a:rPr lang="en-US" sz="1200"/>
                <a:t>Patch</a:t>
              </a:r>
            </a:p>
            <a:p>
              <a:pPr algn="l">
                <a:lnSpc>
                  <a:spcPct val="90000"/>
                </a:lnSpc>
                <a:spcAft>
                  <a:spcPct val="0"/>
                </a:spcAft>
                <a:buClrTx/>
              </a:pPr>
              <a:r>
                <a:rPr lang="en-US" sz="1200"/>
                <a:t>Released</a:t>
              </a:r>
            </a:p>
          </p:txBody>
        </p:sp>
        <p:sp>
          <p:nvSpPr>
            <p:cNvPr id="129101" name="Line 15"/>
            <p:cNvSpPr>
              <a:spLocks noChangeShapeType="1"/>
            </p:cNvSpPr>
            <p:nvPr/>
          </p:nvSpPr>
          <p:spPr bwMode="auto">
            <a:xfrm>
              <a:off x="1920" y="1248"/>
              <a:ext cx="240" cy="240"/>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5" name="Group 16"/>
          <p:cNvGrpSpPr>
            <a:grpSpLocks/>
          </p:cNvGrpSpPr>
          <p:nvPr/>
        </p:nvGrpSpPr>
        <p:grpSpPr bwMode="auto">
          <a:xfrm>
            <a:off x="3505200" y="2819400"/>
            <a:ext cx="2387600" cy="1981200"/>
            <a:chOff x="2208" y="1488"/>
            <a:chExt cx="1504" cy="1248"/>
          </a:xfrm>
        </p:grpSpPr>
        <p:sp>
          <p:nvSpPr>
            <p:cNvPr id="129096" name="Line 17"/>
            <p:cNvSpPr>
              <a:spLocks noChangeShapeType="1"/>
            </p:cNvSpPr>
            <p:nvPr/>
          </p:nvSpPr>
          <p:spPr bwMode="auto">
            <a:xfrm>
              <a:off x="2208" y="1488"/>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nvGrpSpPr>
            <p:cNvPr id="6" name="Group 18"/>
            <p:cNvGrpSpPr>
              <a:grpSpLocks/>
            </p:cNvGrpSpPr>
            <p:nvPr/>
          </p:nvGrpSpPr>
          <p:grpSpPr bwMode="auto">
            <a:xfrm>
              <a:off x="2736" y="1566"/>
              <a:ext cx="976" cy="546"/>
              <a:chOff x="2736" y="1566"/>
              <a:chExt cx="976" cy="546"/>
            </a:xfrm>
          </p:grpSpPr>
          <p:sp>
            <p:nvSpPr>
              <p:cNvPr id="129098" name="Text Box 19"/>
              <p:cNvSpPr txBox="1">
                <a:spLocks noChangeArrowheads="1"/>
              </p:cNvSpPr>
              <p:nvPr/>
            </p:nvSpPr>
            <p:spPr bwMode="auto">
              <a:xfrm>
                <a:off x="2918" y="1566"/>
                <a:ext cx="794" cy="162"/>
              </a:xfrm>
              <a:prstGeom prst="rect">
                <a:avLst/>
              </a:prstGeom>
              <a:noFill/>
              <a:ln w="12700">
                <a:noFill/>
                <a:miter lim="800000"/>
                <a:headEnd type="none" w="sm" len="sm"/>
                <a:tailEnd type="none" w="sm" len="sm"/>
              </a:ln>
            </p:spPr>
            <p:txBody>
              <a:bodyPr wrap="none">
                <a:prstTxWarp prst="textNoShape">
                  <a:avLst/>
                </a:prstTxWarp>
                <a:spAutoFit/>
              </a:bodyPr>
              <a:lstStyle/>
              <a:p>
                <a:pPr algn="l">
                  <a:lnSpc>
                    <a:spcPct val="90000"/>
                  </a:lnSpc>
                  <a:spcAft>
                    <a:spcPct val="0"/>
                  </a:spcAft>
                  <a:buClrTx/>
                </a:pPr>
                <a:r>
                  <a:rPr lang="en-US" sz="1200"/>
                  <a:t>Patch Installed</a:t>
                </a:r>
              </a:p>
            </p:txBody>
          </p:sp>
          <p:sp>
            <p:nvSpPr>
              <p:cNvPr id="129099" name="Line 20"/>
              <p:cNvSpPr>
                <a:spLocks noChangeShapeType="1"/>
              </p:cNvSpPr>
              <p:nvPr/>
            </p:nvSpPr>
            <p:spPr bwMode="auto">
              <a:xfrm flipH="1">
                <a:off x="2736" y="1824"/>
                <a:ext cx="384" cy="28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grpSp>
        <p:nvGrpSpPr>
          <p:cNvPr id="7" name="Group 21"/>
          <p:cNvGrpSpPr>
            <a:grpSpLocks/>
          </p:cNvGrpSpPr>
          <p:nvPr/>
        </p:nvGrpSpPr>
        <p:grpSpPr bwMode="auto">
          <a:xfrm>
            <a:off x="1612900" y="3857625"/>
            <a:ext cx="6454775" cy="714375"/>
            <a:chOff x="1016" y="2430"/>
            <a:chExt cx="4066" cy="450"/>
          </a:xfrm>
        </p:grpSpPr>
        <p:sp>
          <p:nvSpPr>
            <p:cNvPr id="129092" name="Line 22"/>
            <p:cNvSpPr>
              <a:spLocks noChangeShapeType="1"/>
            </p:cNvSpPr>
            <p:nvPr/>
          </p:nvSpPr>
          <p:spPr bwMode="auto">
            <a:xfrm>
              <a:off x="1016" y="2880"/>
              <a:ext cx="3648" cy="0"/>
            </a:xfrm>
            <a:prstGeom prst="line">
              <a:avLst/>
            </a:prstGeom>
            <a:noFill/>
            <a:ln w="25400">
              <a:solidFill>
                <a:srgbClr val="FF0000"/>
              </a:solidFill>
              <a:round/>
              <a:headEnd type="none" w="sm" len="sm"/>
              <a:tailEnd type="none" w="sm" len="sm"/>
            </a:ln>
          </p:spPr>
          <p:txBody>
            <a:bodyPr wrap="none" anchor="ctr">
              <a:prstTxWarp prst="textNoShape">
                <a:avLst/>
              </a:prstTxWarp>
            </a:bodyPr>
            <a:lstStyle/>
            <a:p>
              <a:endParaRPr lang="en-US"/>
            </a:p>
          </p:txBody>
        </p:sp>
        <p:grpSp>
          <p:nvGrpSpPr>
            <p:cNvPr id="8" name="Group 23"/>
            <p:cNvGrpSpPr>
              <a:grpSpLocks/>
            </p:cNvGrpSpPr>
            <p:nvPr/>
          </p:nvGrpSpPr>
          <p:grpSpPr bwMode="auto">
            <a:xfrm>
              <a:off x="4320" y="2430"/>
              <a:ext cx="762" cy="402"/>
              <a:chOff x="4464" y="2142"/>
              <a:chExt cx="762" cy="402"/>
            </a:xfrm>
          </p:grpSpPr>
          <p:sp>
            <p:nvSpPr>
              <p:cNvPr id="129094" name="Text Box 24"/>
              <p:cNvSpPr txBox="1">
                <a:spLocks noChangeArrowheads="1"/>
              </p:cNvSpPr>
              <p:nvPr/>
            </p:nvSpPr>
            <p:spPr bwMode="auto">
              <a:xfrm>
                <a:off x="4502" y="2142"/>
                <a:ext cx="724" cy="162"/>
              </a:xfrm>
              <a:prstGeom prst="rect">
                <a:avLst/>
              </a:prstGeom>
              <a:noFill/>
              <a:ln w="12700">
                <a:noFill/>
                <a:miter lim="800000"/>
                <a:headEnd type="none" w="sm" len="sm"/>
                <a:tailEnd type="none" w="sm" len="sm"/>
              </a:ln>
            </p:spPr>
            <p:txBody>
              <a:bodyPr wrap="none">
                <a:prstTxWarp prst="textNoShape">
                  <a:avLst/>
                </a:prstTxWarp>
                <a:spAutoFit/>
              </a:bodyPr>
              <a:lstStyle/>
              <a:p>
                <a:pPr algn="l">
                  <a:lnSpc>
                    <a:spcPct val="90000"/>
                  </a:lnSpc>
                  <a:spcAft>
                    <a:spcPct val="0"/>
                  </a:spcAft>
                  <a:buClrTx/>
                </a:pPr>
                <a:r>
                  <a:rPr lang="en-US" sz="1200"/>
                  <a:t>Average Risk</a:t>
                </a:r>
              </a:p>
            </p:txBody>
          </p:sp>
          <p:sp>
            <p:nvSpPr>
              <p:cNvPr id="129095" name="Line 25"/>
              <p:cNvSpPr>
                <a:spLocks noChangeShapeType="1"/>
              </p:cNvSpPr>
              <p:nvPr/>
            </p:nvSpPr>
            <p:spPr bwMode="auto">
              <a:xfrm flipH="1">
                <a:off x="4464" y="2352"/>
                <a:ext cx="192" cy="19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sp>
        <p:nvSpPr>
          <p:cNvPr id="303130" name="Rectangle 26"/>
          <p:cNvSpPr>
            <a:spLocks noChangeArrowheads="1"/>
          </p:cNvSpPr>
          <p:nvPr/>
        </p:nvSpPr>
        <p:spPr bwMode="auto">
          <a:xfrm>
            <a:off x="1562100" y="2014538"/>
            <a:ext cx="6467475" cy="3062287"/>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nvGrpSpPr>
          <p:cNvPr id="9" name="Group 27"/>
          <p:cNvGrpSpPr>
            <a:grpSpLocks/>
          </p:cNvGrpSpPr>
          <p:nvPr/>
        </p:nvGrpSpPr>
        <p:grpSpPr bwMode="auto">
          <a:xfrm>
            <a:off x="1524000" y="2743200"/>
            <a:ext cx="4495800" cy="2133600"/>
            <a:chOff x="960" y="1440"/>
            <a:chExt cx="2832" cy="1344"/>
          </a:xfrm>
        </p:grpSpPr>
        <p:sp>
          <p:nvSpPr>
            <p:cNvPr id="129089" name="Line 28"/>
            <p:cNvSpPr>
              <a:spLocks noChangeShapeType="1"/>
            </p:cNvSpPr>
            <p:nvPr/>
          </p:nvSpPr>
          <p:spPr bwMode="auto">
            <a:xfrm flipV="1">
              <a:off x="960" y="1440"/>
              <a:ext cx="288" cy="43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90" name="Line 29"/>
            <p:cNvSpPr>
              <a:spLocks noChangeShapeType="1"/>
            </p:cNvSpPr>
            <p:nvPr/>
          </p:nvSpPr>
          <p:spPr bwMode="auto">
            <a:xfrm>
              <a:off x="1248" y="1440"/>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91" name="Line 30"/>
            <p:cNvSpPr>
              <a:spLocks noChangeShapeType="1"/>
            </p:cNvSpPr>
            <p:nvPr/>
          </p:nvSpPr>
          <p:spPr bwMode="auto">
            <a:xfrm>
              <a:off x="2112" y="2688"/>
              <a:ext cx="1680" cy="96"/>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0" name="Group 31"/>
          <p:cNvGrpSpPr>
            <a:grpSpLocks/>
          </p:cNvGrpSpPr>
          <p:nvPr/>
        </p:nvGrpSpPr>
        <p:grpSpPr bwMode="auto">
          <a:xfrm>
            <a:off x="1524000" y="2743200"/>
            <a:ext cx="5029200" cy="2133600"/>
            <a:chOff x="960" y="1440"/>
            <a:chExt cx="3168" cy="1344"/>
          </a:xfrm>
        </p:grpSpPr>
        <p:sp>
          <p:nvSpPr>
            <p:cNvPr id="129086" name="Line 32"/>
            <p:cNvSpPr>
              <a:spLocks noChangeShapeType="1"/>
            </p:cNvSpPr>
            <p:nvPr/>
          </p:nvSpPr>
          <p:spPr bwMode="auto">
            <a:xfrm flipV="1">
              <a:off x="960" y="1440"/>
              <a:ext cx="624" cy="960"/>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87" name="Line 33"/>
            <p:cNvSpPr>
              <a:spLocks noChangeShapeType="1"/>
            </p:cNvSpPr>
            <p:nvPr/>
          </p:nvSpPr>
          <p:spPr bwMode="auto">
            <a:xfrm>
              <a:off x="1584" y="1440"/>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88" name="Line 34"/>
            <p:cNvSpPr>
              <a:spLocks noChangeShapeType="1"/>
            </p:cNvSpPr>
            <p:nvPr/>
          </p:nvSpPr>
          <p:spPr bwMode="auto">
            <a:xfrm>
              <a:off x="2448" y="2688"/>
              <a:ext cx="1680" cy="96"/>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1" name="Group 35"/>
          <p:cNvGrpSpPr>
            <a:grpSpLocks/>
          </p:cNvGrpSpPr>
          <p:nvPr/>
        </p:nvGrpSpPr>
        <p:grpSpPr bwMode="auto">
          <a:xfrm>
            <a:off x="1600200" y="2743200"/>
            <a:ext cx="5562600" cy="2133600"/>
            <a:chOff x="1008" y="1728"/>
            <a:chExt cx="3504" cy="1344"/>
          </a:xfrm>
        </p:grpSpPr>
        <p:sp>
          <p:nvSpPr>
            <p:cNvPr id="129082" name="Line 36"/>
            <p:cNvSpPr>
              <a:spLocks noChangeShapeType="1"/>
            </p:cNvSpPr>
            <p:nvPr/>
          </p:nvSpPr>
          <p:spPr bwMode="auto">
            <a:xfrm flipV="1">
              <a:off x="1008" y="2976"/>
              <a:ext cx="144" cy="7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83" name="Line 37"/>
            <p:cNvSpPr>
              <a:spLocks noChangeShapeType="1"/>
            </p:cNvSpPr>
            <p:nvPr/>
          </p:nvSpPr>
          <p:spPr bwMode="auto">
            <a:xfrm flipV="1">
              <a:off x="1152" y="1728"/>
              <a:ext cx="816"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84" name="Line 38"/>
            <p:cNvSpPr>
              <a:spLocks noChangeShapeType="1"/>
            </p:cNvSpPr>
            <p:nvPr/>
          </p:nvSpPr>
          <p:spPr bwMode="auto">
            <a:xfrm>
              <a:off x="1968" y="1728"/>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85" name="Line 39"/>
            <p:cNvSpPr>
              <a:spLocks noChangeShapeType="1"/>
            </p:cNvSpPr>
            <p:nvPr/>
          </p:nvSpPr>
          <p:spPr bwMode="auto">
            <a:xfrm>
              <a:off x="2832" y="2976"/>
              <a:ext cx="1680" cy="96"/>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2" name="Group 40"/>
          <p:cNvGrpSpPr>
            <a:grpSpLocks/>
          </p:cNvGrpSpPr>
          <p:nvPr/>
        </p:nvGrpSpPr>
        <p:grpSpPr bwMode="auto">
          <a:xfrm>
            <a:off x="1676400" y="2743200"/>
            <a:ext cx="6019800" cy="2286000"/>
            <a:chOff x="1104" y="1440"/>
            <a:chExt cx="3792" cy="1440"/>
          </a:xfrm>
        </p:grpSpPr>
        <p:sp>
          <p:nvSpPr>
            <p:cNvPr id="129078" name="Line 41"/>
            <p:cNvSpPr>
              <a:spLocks noChangeShapeType="1"/>
            </p:cNvSpPr>
            <p:nvPr/>
          </p:nvSpPr>
          <p:spPr bwMode="auto">
            <a:xfrm flipV="1">
              <a:off x="1104" y="2688"/>
              <a:ext cx="432" cy="19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79" name="Line 42"/>
            <p:cNvSpPr>
              <a:spLocks noChangeShapeType="1"/>
            </p:cNvSpPr>
            <p:nvPr/>
          </p:nvSpPr>
          <p:spPr bwMode="auto">
            <a:xfrm flipV="1">
              <a:off x="1536" y="1440"/>
              <a:ext cx="816"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80" name="Line 43"/>
            <p:cNvSpPr>
              <a:spLocks noChangeShapeType="1"/>
            </p:cNvSpPr>
            <p:nvPr/>
          </p:nvSpPr>
          <p:spPr bwMode="auto">
            <a:xfrm>
              <a:off x="2352" y="1440"/>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81" name="Line 44"/>
            <p:cNvSpPr>
              <a:spLocks noChangeShapeType="1"/>
            </p:cNvSpPr>
            <p:nvPr/>
          </p:nvSpPr>
          <p:spPr bwMode="auto">
            <a:xfrm>
              <a:off x="3216" y="2688"/>
              <a:ext cx="1680" cy="96"/>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3" name="Group 45"/>
          <p:cNvGrpSpPr>
            <a:grpSpLocks/>
          </p:cNvGrpSpPr>
          <p:nvPr/>
        </p:nvGrpSpPr>
        <p:grpSpPr bwMode="auto">
          <a:xfrm>
            <a:off x="2286000" y="2743200"/>
            <a:ext cx="5562600" cy="2286000"/>
            <a:chOff x="1440" y="1440"/>
            <a:chExt cx="3504" cy="1440"/>
          </a:xfrm>
        </p:grpSpPr>
        <p:sp>
          <p:nvSpPr>
            <p:cNvPr id="129074" name="Line 46"/>
            <p:cNvSpPr>
              <a:spLocks noChangeShapeType="1"/>
            </p:cNvSpPr>
            <p:nvPr/>
          </p:nvSpPr>
          <p:spPr bwMode="auto">
            <a:xfrm flipV="1">
              <a:off x="1440" y="2688"/>
              <a:ext cx="432" cy="19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75" name="Line 47"/>
            <p:cNvSpPr>
              <a:spLocks noChangeShapeType="1"/>
            </p:cNvSpPr>
            <p:nvPr/>
          </p:nvSpPr>
          <p:spPr bwMode="auto">
            <a:xfrm flipV="1">
              <a:off x="1872" y="1440"/>
              <a:ext cx="816"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76" name="Line 48"/>
            <p:cNvSpPr>
              <a:spLocks noChangeShapeType="1"/>
            </p:cNvSpPr>
            <p:nvPr/>
          </p:nvSpPr>
          <p:spPr bwMode="auto">
            <a:xfrm>
              <a:off x="2688" y="1440"/>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77" name="Line 49"/>
            <p:cNvSpPr>
              <a:spLocks noChangeShapeType="1"/>
            </p:cNvSpPr>
            <p:nvPr/>
          </p:nvSpPr>
          <p:spPr bwMode="auto">
            <a:xfrm>
              <a:off x="3552" y="2688"/>
              <a:ext cx="1392" cy="96"/>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4" name="Group 50"/>
          <p:cNvGrpSpPr>
            <a:grpSpLocks/>
          </p:cNvGrpSpPr>
          <p:nvPr/>
        </p:nvGrpSpPr>
        <p:grpSpPr bwMode="auto">
          <a:xfrm>
            <a:off x="2743200" y="2743200"/>
            <a:ext cx="5105400" cy="2286000"/>
            <a:chOff x="1728" y="1440"/>
            <a:chExt cx="3216" cy="1440"/>
          </a:xfrm>
        </p:grpSpPr>
        <p:sp>
          <p:nvSpPr>
            <p:cNvPr id="129070" name="Line 51"/>
            <p:cNvSpPr>
              <a:spLocks noChangeShapeType="1"/>
            </p:cNvSpPr>
            <p:nvPr/>
          </p:nvSpPr>
          <p:spPr bwMode="auto">
            <a:xfrm flipV="1">
              <a:off x="1728" y="2688"/>
              <a:ext cx="432" cy="19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71" name="Line 52"/>
            <p:cNvSpPr>
              <a:spLocks noChangeShapeType="1"/>
            </p:cNvSpPr>
            <p:nvPr/>
          </p:nvSpPr>
          <p:spPr bwMode="auto">
            <a:xfrm flipV="1">
              <a:off x="2160" y="1440"/>
              <a:ext cx="816"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72" name="Line 53"/>
            <p:cNvSpPr>
              <a:spLocks noChangeShapeType="1"/>
            </p:cNvSpPr>
            <p:nvPr/>
          </p:nvSpPr>
          <p:spPr bwMode="auto">
            <a:xfrm>
              <a:off x="2976" y="1440"/>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73" name="Line 54"/>
            <p:cNvSpPr>
              <a:spLocks noChangeShapeType="1"/>
            </p:cNvSpPr>
            <p:nvPr/>
          </p:nvSpPr>
          <p:spPr bwMode="auto">
            <a:xfrm>
              <a:off x="3840" y="2688"/>
              <a:ext cx="1104" cy="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5" name="Group 55"/>
          <p:cNvGrpSpPr>
            <a:grpSpLocks/>
          </p:cNvGrpSpPr>
          <p:nvPr/>
        </p:nvGrpSpPr>
        <p:grpSpPr bwMode="auto">
          <a:xfrm>
            <a:off x="3581400" y="2743200"/>
            <a:ext cx="4114800" cy="2286000"/>
            <a:chOff x="2256" y="1440"/>
            <a:chExt cx="2592" cy="1440"/>
          </a:xfrm>
        </p:grpSpPr>
        <p:sp>
          <p:nvSpPr>
            <p:cNvPr id="129066" name="Line 56"/>
            <p:cNvSpPr>
              <a:spLocks noChangeShapeType="1"/>
            </p:cNvSpPr>
            <p:nvPr/>
          </p:nvSpPr>
          <p:spPr bwMode="auto">
            <a:xfrm flipV="1">
              <a:off x="2256" y="2688"/>
              <a:ext cx="432" cy="19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67" name="Line 57"/>
            <p:cNvSpPr>
              <a:spLocks noChangeShapeType="1"/>
            </p:cNvSpPr>
            <p:nvPr/>
          </p:nvSpPr>
          <p:spPr bwMode="auto">
            <a:xfrm flipV="1">
              <a:off x="2688" y="1440"/>
              <a:ext cx="816"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68" name="Line 58"/>
            <p:cNvSpPr>
              <a:spLocks noChangeShapeType="1"/>
            </p:cNvSpPr>
            <p:nvPr/>
          </p:nvSpPr>
          <p:spPr bwMode="auto">
            <a:xfrm>
              <a:off x="3504" y="1440"/>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69" name="Line 59"/>
            <p:cNvSpPr>
              <a:spLocks noChangeShapeType="1"/>
            </p:cNvSpPr>
            <p:nvPr/>
          </p:nvSpPr>
          <p:spPr bwMode="auto">
            <a:xfrm>
              <a:off x="4368" y="2688"/>
              <a:ext cx="480" cy="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6" name="Group 60"/>
          <p:cNvGrpSpPr>
            <a:grpSpLocks/>
          </p:cNvGrpSpPr>
          <p:nvPr/>
        </p:nvGrpSpPr>
        <p:grpSpPr bwMode="auto">
          <a:xfrm>
            <a:off x="3124200" y="2743200"/>
            <a:ext cx="4724400" cy="2286000"/>
            <a:chOff x="1968" y="1440"/>
            <a:chExt cx="2976" cy="1440"/>
          </a:xfrm>
        </p:grpSpPr>
        <p:sp>
          <p:nvSpPr>
            <p:cNvPr id="129062" name="Line 61"/>
            <p:cNvSpPr>
              <a:spLocks noChangeShapeType="1"/>
            </p:cNvSpPr>
            <p:nvPr/>
          </p:nvSpPr>
          <p:spPr bwMode="auto">
            <a:xfrm flipV="1">
              <a:off x="1968" y="2688"/>
              <a:ext cx="432" cy="19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63" name="Line 62"/>
            <p:cNvSpPr>
              <a:spLocks noChangeShapeType="1"/>
            </p:cNvSpPr>
            <p:nvPr/>
          </p:nvSpPr>
          <p:spPr bwMode="auto">
            <a:xfrm flipV="1">
              <a:off x="2400" y="1440"/>
              <a:ext cx="816"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64" name="Line 63"/>
            <p:cNvSpPr>
              <a:spLocks noChangeShapeType="1"/>
            </p:cNvSpPr>
            <p:nvPr/>
          </p:nvSpPr>
          <p:spPr bwMode="auto">
            <a:xfrm>
              <a:off x="3216" y="1440"/>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65" name="Line 64"/>
            <p:cNvSpPr>
              <a:spLocks noChangeShapeType="1"/>
            </p:cNvSpPr>
            <p:nvPr/>
          </p:nvSpPr>
          <p:spPr bwMode="auto">
            <a:xfrm>
              <a:off x="4080" y="2688"/>
              <a:ext cx="864" cy="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7" name="Group 65"/>
          <p:cNvGrpSpPr>
            <a:grpSpLocks/>
          </p:cNvGrpSpPr>
          <p:nvPr/>
        </p:nvGrpSpPr>
        <p:grpSpPr bwMode="auto">
          <a:xfrm>
            <a:off x="3886200" y="2743200"/>
            <a:ext cx="4038600" cy="2286000"/>
            <a:chOff x="2448" y="1440"/>
            <a:chExt cx="2544" cy="1440"/>
          </a:xfrm>
        </p:grpSpPr>
        <p:sp>
          <p:nvSpPr>
            <p:cNvPr id="129058" name="Line 66"/>
            <p:cNvSpPr>
              <a:spLocks noChangeShapeType="1"/>
            </p:cNvSpPr>
            <p:nvPr/>
          </p:nvSpPr>
          <p:spPr bwMode="auto">
            <a:xfrm flipV="1">
              <a:off x="2448" y="2688"/>
              <a:ext cx="432" cy="19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59" name="Line 67"/>
            <p:cNvSpPr>
              <a:spLocks noChangeShapeType="1"/>
            </p:cNvSpPr>
            <p:nvPr/>
          </p:nvSpPr>
          <p:spPr bwMode="auto">
            <a:xfrm flipV="1">
              <a:off x="2880" y="1440"/>
              <a:ext cx="816"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60" name="Line 68"/>
            <p:cNvSpPr>
              <a:spLocks noChangeShapeType="1"/>
            </p:cNvSpPr>
            <p:nvPr/>
          </p:nvSpPr>
          <p:spPr bwMode="auto">
            <a:xfrm>
              <a:off x="3696" y="1440"/>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61" name="Line 69"/>
            <p:cNvSpPr>
              <a:spLocks noChangeShapeType="1"/>
            </p:cNvSpPr>
            <p:nvPr/>
          </p:nvSpPr>
          <p:spPr bwMode="auto">
            <a:xfrm>
              <a:off x="4560" y="2688"/>
              <a:ext cx="432" cy="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8" name="Group 70"/>
          <p:cNvGrpSpPr>
            <a:grpSpLocks/>
          </p:cNvGrpSpPr>
          <p:nvPr/>
        </p:nvGrpSpPr>
        <p:grpSpPr bwMode="auto">
          <a:xfrm>
            <a:off x="4343400" y="2743200"/>
            <a:ext cx="3352800" cy="2286000"/>
            <a:chOff x="2736" y="1440"/>
            <a:chExt cx="2112" cy="1440"/>
          </a:xfrm>
        </p:grpSpPr>
        <p:sp>
          <p:nvSpPr>
            <p:cNvPr id="129055" name="Line 71"/>
            <p:cNvSpPr>
              <a:spLocks noChangeShapeType="1"/>
            </p:cNvSpPr>
            <p:nvPr/>
          </p:nvSpPr>
          <p:spPr bwMode="auto">
            <a:xfrm flipV="1">
              <a:off x="2736" y="2688"/>
              <a:ext cx="432" cy="19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56" name="Line 72"/>
            <p:cNvSpPr>
              <a:spLocks noChangeShapeType="1"/>
            </p:cNvSpPr>
            <p:nvPr/>
          </p:nvSpPr>
          <p:spPr bwMode="auto">
            <a:xfrm flipV="1">
              <a:off x="3168" y="1440"/>
              <a:ext cx="816"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sp>
          <p:nvSpPr>
            <p:cNvPr id="129057" name="Line 73"/>
            <p:cNvSpPr>
              <a:spLocks noChangeShapeType="1"/>
            </p:cNvSpPr>
            <p:nvPr/>
          </p:nvSpPr>
          <p:spPr bwMode="auto">
            <a:xfrm>
              <a:off x="3984" y="1440"/>
              <a:ext cx="864" cy="1248"/>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nvGrpSpPr>
          <p:cNvPr id="19" name="Group 74"/>
          <p:cNvGrpSpPr>
            <a:grpSpLocks/>
          </p:cNvGrpSpPr>
          <p:nvPr/>
        </p:nvGrpSpPr>
        <p:grpSpPr bwMode="auto">
          <a:xfrm>
            <a:off x="1524000" y="2884488"/>
            <a:ext cx="7569200" cy="773112"/>
            <a:chOff x="960" y="1529"/>
            <a:chExt cx="4768" cy="487"/>
          </a:xfrm>
        </p:grpSpPr>
        <p:sp>
          <p:nvSpPr>
            <p:cNvPr id="129051" name="Line 75"/>
            <p:cNvSpPr>
              <a:spLocks noChangeShapeType="1"/>
            </p:cNvSpPr>
            <p:nvPr/>
          </p:nvSpPr>
          <p:spPr bwMode="auto">
            <a:xfrm>
              <a:off x="960" y="2016"/>
              <a:ext cx="3648" cy="0"/>
            </a:xfrm>
            <a:prstGeom prst="line">
              <a:avLst/>
            </a:prstGeom>
            <a:noFill/>
            <a:ln w="25400">
              <a:solidFill>
                <a:srgbClr val="FF0000"/>
              </a:solidFill>
              <a:round/>
              <a:headEnd type="none" w="sm" len="sm"/>
              <a:tailEnd type="none" w="sm" len="sm"/>
            </a:ln>
          </p:spPr>
          <p:txBody>
            <a:bodyPr wrap="none" anchor="ctr">
              <a:prstTxWarp prst="textNoShape">
                <a:avLst/>
              </a:prstTxWarp>
            </a:bodyPr>
            <a:lstStyle/>
            <a:p>
              <a:endParaRPr lang="en-US"/>
            </a:p>
          </p:txBody>
        </p:sp>
        <p:grpSp>
          <p:nvGrpSpPr>
            <p:cNvPr id="20" name="Group 76"/>
            <p:cNvGrpSpPr>
              <a:grpSpLocks/>
            </p:cNvGrpSpPr>
            <p:nvPr/>
          </p:nvGrpSpPr>
          <p:grpSpPr bwMode="auto">
            <a:xfrm>
              <a:off x="4560" y="1529"/>
              <a:ext cx="1168" cy="457"/>
              <a:chOff x="4464" y="2087"/>
              <a:chExt cx="1168" cy="457"/>
            </a:xfrm>
          </p:grpSpPr>
          <p:sp>
            <p:nvSpPr>
              <p:cNvPr id="129053" name="Text Box 77"/>
              <p:cNvSpPr txBox="1">
                <a:spLocks noChangeArrowheads="1"/>
              </p:cNvSpPr>
              <p:nvPr/>
            </p:nvSpPr>
            <p:spPr bwMode="auto">
              <a:xfrm>
                <a:off x="4502" y="2087"/>
                <a:ext cx="1130" cy="231"/>
              </a:xfrm>
              <a:prstGeom prst="rect">
                <a:avLst/>
              </a:prstGeom>
              <a:noFill/>
              <a:ln w="12700">
                <a:noFill/>
                <a:miter lim="800000"/>
                <a:headEnd type="none" w="sm" len="sm"/>
                <a:tailEnd type="none" w="sm" len="sm"/>
              </a:ln>
            </p:spPr>
            <p:txBody>
              <a:bodyPr wrap="none">
                <a:prstTxWarp prst="textNoShape">
                  <a:avLst/>
                </a:prstTxWarp>
                <a:spAutoFit/>
              </a:bodyPr>
              <a:lstStyle/>
              <a:p>
                <a:pPr algn="l">
                  <a:lnSpc>
                    <a:spcPct val="90000"/>
                  </a:lnSpc>
                  <a:spcAft>
                    <a:spcPct val="0"/>
                  </a:spcAft>
                  <a:buClrTx/>
                </a:pPr>
                <a:r>
                  <a:rPr lang="en-US" sz="2000"/>
                  <a:t>Average Risk</a:t>
                </a:r>
              </a:p>
            </p:txBody>
          </p:sp>
          <p:sp>
            <p:nvSpPr>
              <p:cNvPr id="129054" name="Line 78"/>
              <p:cNvSpPr>
                <a:spLocks noChangeShapeType="1"/>
              </p:cNvSpPr>
              <p:nvPr/>
            </p:nvSpPr>
            <p:spPr bwMode="auto">
              <a:xfrm flipH="1">
                <a:off x="4464" y="2352"/>
                <a:ext cx="192" cy="192"/>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grpSp>
      <p:grpSp>
        <p:nvGrpSpPr>
          <p:cNvPr id="21" name="Group 79"/>
          <p:cNvGrpSpPr>
            <a:grpSpLocks/>
          </p:cNvGrpSpPr>
          <p:nvPr/>
        </p:nvGrpSpPr>
        <p:grpSpPr bwMode="auto">
          <a:xfrm>
            <a:off x="304800" y="5210175"/>
            <a:ext cx="1817688" cy="457200"/>
            <a:chOff x="192" y="3282"/>
            <a:chExt cx="1145" cy="288"/>
          </a:xfrm>
        </p:grpSpPr>
        <p:sp>
          <p:nvSpPr>
            <p:cNvPr id="129049" name="Text Box 80"/>
            <p:cNvSpPr txBox="1">
              <a:spLocks noChangeArrowheads="1"/>
            </p:cNvSpPr>
            <p:nvPr/>
          </p:nvSpPr>
          <p:spPr bwMode="auto">
            <a:xfrm>
              <a:off x="192" y="3408"/>
              <a:ext cx="1145" cy="162"/>
            </a:xfrm>
            <a:prstGeom prst="rect">
              <a:avLst/>
            </a:prstGeom>
            <a:noFill/>
            <a:ln w="12700">
              <a:noFill/>
              <a:miter lim="800000"/>
              <a:headEnd type="none" w="sm" len="sm"/>
              <a:tailEnd type="none" w="sm" len="sm"/>
            </a:ln>
          </p:spPr>
          <p:txBody>
            <a:bodyPr wrap="none">
              <a:prstTxWarp prst="textNoShape">
                <a:avLst/>
              </a:prstTxWarp>
              <a:spAutoFit/>
            </a:bodyPr>
            <a:lstStyle/>
            <a:p>
              <a:pPr algn="l">
                <a:lnSpc>
                  <a:spcPct val="90000"/>
                </a:lnSpc>
                <a:spcAft>
                  <a:spcPct val="0"/>
                </a:spcAft>
                <a:buClrTx/>
              </a:pPr>
              <a:r>
                <a:rPr lang="en-US" sz="1200"/>
                <a:t>Vulnerability Identified</a:t>
              </a:r>
            </a:p>
          </p:txBody>
        </p:sp>
        <p:sp>
          <p:nvSpPr>
            <p:cNvPr id="129050" name="Line 81"/>
            <p:cNvSpPr>
              <a:spLocks noChangeShapeType="1"/>
            </p:cNvSpPr>
            <p:nvPr/>
          </p:nvSpPr>
          <p:spPr bwMode="auto">
            <a:xfrm flipV="1">
              <a:off x="1018" y="3282"/>
              <a:ext cx="0" cy="144"/>
            </a:xfrm>
            <a:prstGeom prst="line">
              <a:avLst/>
            </a:prstGeom>
            <a:noFill/>
            <a:ln w="12700">
              <a:solidFill>
                <a:schemeClr val="tx1"/>
              </a:solidFill>
              <a:round/>
              <a:headEnd type="none" w="sm" len="sm"/>
              <a:tailEnd type="triangle" w="sm" len="sm"/>
            </a:ln>
          </p:spPr>
          <p:txBody>
            <a:bodyPr wrap="none" anchor="ctr">
              <a:prstTxWarp prst="textNoShape">
                <a:avLst/>
              </a:prstTxWarp>
            </a:bodyPr>
            <a:lstStyle/>
            <a:p>
              <a:endParaRPr lang="en-US"/>
            </a:p>
          </p:txBody>
        </p:sp>
      </p:grpSp>
      <p:sp>
        <p:nvSpPr>
          <p:cNvPr id="303186" name="Rectangle 82"/>
          <p:cNvSpPr>
            <a:spLocks noChangeArrowheads="1"/>
          </p:cNvSpPr>
          <p:nvPr/>
        </p:nvSpPr>
        <p:spPr bwMode="auto">
          <a:xfrm>
            <a:off x="304800" y="5162550"/>
            <a:ext cx="1752600" cy="51435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129048" name="Rectangle 84"/>
          <p:cNvSpPr>
            <a:spLocks noGrp="1" noChangeArrowheads="1"/>
          </p:cNvSpPr>
          <p:nvPr>
            <p:ph type="title"/>
          </p:nvPr>
        </p:nvSpPr>
        <p:spPr>
          <a:noFill/>
        </p:spPr>
        <p:txBody>
          <a:bodyPr/>
          <a:lstStyle/>
          <a:p>
            <a:r>
              <a:rPr lang="en-US" dirty="0"/>
              <a:t>Vulnerability Life Cycle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3111"/>
                                        </p:tgtEl>
                                        <p:attrNameLst>
                                          <p:attrName>style.visibility</p:attrName>
                                        </p:attrNameLst>
                                      </p:cBhvr>
                                      <p:to>
                                        <p:strVal val="visible"/>
                                      </p:to>
                                    </p:set>
                                    <p:animEffect transition="in" filter="wipe(left)">
                                      <p:cBhvr>
                                        <p:cTn id="11" dur="500"/>
                                        <p:tgtEl>
                                          <p:spTgt spid="303111"/>
                                        </p:tgtEl>
                                      </p:cBhvr>
                                    </p:animEffect>
                                  </p:childTnLst>
                                </p:cTn>
                              </p:par>
                            </p:childTnLst>
                          </p:cTn>
                        </p:par>
                        <p:par>
                          <p:cTn id="12" fill="hold">
                            <p:stCondLst>
                              <p:cond delay="1000"/>
                            </p:stCondLst>
                            <p:childTnLst>
                              <p:par>
                                <p:cTn id="13" presetID="1" presetClass="entr" presetSubtype="0" fill="hold" nodeType="afterEffect">
                                  <p:stCondLst>
                                    <p:cond delay="1000"/>
                                  </p:stCondLst>
                                  <p:childTnLst>
                                    <p:set>
                                      <p:cBhvr>
                                        <p:cTn id="14" dur="1" fill="hold">
                                          <p:stCondLst>
                                            <p:cond delay="499"/>
                                          </p:stCondLst>
                                        </p:cTn>
                                        <p:tgtEl>
                                          <p:spTgt spid="3"/>
                                        </p:tgtEl>
                                        <p:attrNameLst>
                                          <p:attrName>style.visibility</p:attrName>
                                        </p:attrNameLst>
                                      </p:cBhvr>
                                      <p:to>
                                        <p:strVal val="visible"/>
                                      </p:to>
                                    </p:set>
                                  </p:childTnLst>
                                </p:cTn>
                              </p:par>
                            </p:childTnLst>
                          </p:cTn>
                        </p:par>
                        <p:par>
                          <p:cTn id="15" fill="hold">
                            <p:stCondLst>
                              <p:cond delay="2500"/>
                            </p:stCondLst>
                            <p:childTnLst>
                              <p:par>
                                <p:cTn id="16" presetID="22" presetClass="entr" presetSubtype="8" fill="hold" grpId="0" nodeType="afterEffect">
                                  <p:stCondLst>
                                    <p:cond delay="1000"/>
                                  </p:stCondLst>
                                  <p:childTnLst>
                                    <p:set>
                                      <p:cBhvr>
                                        <p:cTn id="17" dur="1" fill="hold">
                                          <p:stCondLst>
                                            <p:cond delay="0"/>
                                          </p:stCondLst>
                                        </p:cTn>
                                        <p:tgtEl>
                                          <p:spTgt spid="303112"/>
                                        </p:tgtEl>
                                        <p:attrNameLst>
                                          <p:attrName>style.visibility</p:attrName>
                                        </p:attrNameLst>
                                      </p:cBhvr>
                                      <p:to>
                                        <p:strVal val="visible"/>
                                      </p:to>
                                    </p:set>
                                    <p:animEffect transition="in" filter="wipe(left)">
                                      <p:cBhvr>
                                        <p:cTn id="18" dur="500"/>
                                        <p:tgtEl>
                                          <p:spTgt spid="303112"/>
                                        </p:tgtEl>
                                      </p:cBhvr>
                                    </p:animEffect>
                                  </p:childTnLst>
                                </p:cTn>
                              </p:par>
                            </p:childTnLst>
                          </p:cTn>
                        </p:par>
                        <p:par>
                          <p:cTn id="19" fill="hold">
                            <p:stCondLst>
                              <p:cond delay="4000"/>
                            </p:stCondLst>
                            <p:childTnLst>
                              <p:par>
                                <p:cTn id="20" presetID="1" presetClass="entr" presetSubtype="0" fill="hold" nodeType="afterEffect">
                                  <p:stCondLst>
                                    <p:cond delay="1000"/>
                                  </p:stCondLst>
                                  <p:childTnLst>
                                    <p:set>
                                      <p:cBhvr>
                                        <p:cTn id="21" dur="1" fill="hold">
                                          <p:stCondLst>
                                            <p:cond delay="499"/>
                                          </p:stCondLst>
                                        </p:cTn>
                                        <p:tgtEl>
                                          <p:spTgt spid="4"/>
                                        </p:tgtEl>
                                        <p:attrNameLst>
                                          <p:attrName>style.visibility</p:attrName>
                                        </p:attrNameLst>
                                      </p:cBhvr>
                                      <p:to>
                                        <p:strVal val="visible"/>
                                      </p:to>
                                    </p:set>
                                  </p:childTnLst>
                                </p:cTn>
                              </p:par>
                            </p:childTnLst>
                          </p:cTn>
                        </p:par>
                        <p:par>
                          <p:cTn id="22" fill="hold">
                            <p:stCondLst>
                              <p:cond delay="5500"/>
                            </p:stCondLst>
                            <p:childTnLst>
                              <p:par>
                                <p:cTn id="23" presetID="22" presetClass="entr" presetSubtype="8" fill="hold" nodeType="afterEffect">
                                  <p:stCondLst>
                                    <p:cond delay="100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par>
                          <p:cTn id="26" fill="hold">
                            <p:stCondLst>
                              <p:cond delay="7000"/>
                            </p:stCondLst>
                            <p:childTnLst>
                              <p:par>
                                <p:cTn id="27" presetID="22" presetClass="entr" presetSubtype="8" fill="hold" grpId="0" nodeType="afterEffect">
                                  <p:stCondLst>
                                    <p:cond delay="1000"/>
                                  </p:stCondLst>
                                  <p:childTnLst>
                                    <p:set>
                                      <p:cBhvr>
                                        <p:cTn id="28" dur="1" fill="hold">
                                          <p:stCondLst>
                                            <p:cond delay="0"/>
                                          </p:stCondLst>
                                        </p:cTn>
                                        <p:tgtEl>
                                          <p:spTgt spid="303113"/>
                                        </p:tgtEl>
                                        <p:attrNameLst>
                                          <p:attrName>style.visibility</p:attrName>
                                        </p:attrNameLst>
                                      </p:cBhvr>
                                      <p:to>
                                        <p:strVal val="visible"/>
                                      </p:to>
                                    </p:set>
                                    <p:animEffect transition="in" filter="wipe(left)">
                                      <p:cBhvr>
                                        <p:cTn id="29" dur="500"/>
                                        <p:tgtEl>
                                          <p:spTgt spid="303113"/>
                                        </p:tgtEl>
                                      </p:cBhvr>
                                    </p:animEffect>
                                  </p:childTnLst>
                                </p:cTn>
                              </p:par>
                            </p:childTnLst>
                          </p:cTn>
                        </p:par>
                        <p:par>
                          <p:cTn id="30" fill="hold">
                            <p:stCondLst>
                              <p:cond delay="8500"/>
                            </p:stCondLst>
                            <p:childTnLst>
                              <p:par>
                                <p:cTn id="31" presetID="22" presetClass="entr" presetSubtype="8" fill="hold" nodeType="afterEffect">
                                  <p:stCondLst>
                                    <p:cond delay="1000"/>
                                  </p:stCondLst>
                                  <p:childTnLst>
                                    <p:set>
                                      <p:cBhvr>
                                        <p:cTn id="32" dur="1" fill="hold">
                                          <p:stCondLst>
                                            <p:cond delay="0"/>
                                          </p:stCondLst>
                                        </p:cTn>
                                        <p:tgtEl>
                                          <p:spTgt spid="7"/>
                                        </p:tgtEl>
                                        <p:attrNameLst>
                                          <p:attrName>style.visibility</p:attrName>
                                        </p:attrNameLst>
                                      </p:cBhvr>
                                      <p:to>
                                        <p:strVal val="visible"/>
                                      </p:to>
                                    </p:set>
                                    <p:animEffect transition="in" filter="wipe(left)">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303130"/>
                                        </p:tgtEl>
                                        <p:attrNameLst>
                                          <p:attrName>style.visibility</p:attrName>
                                        </p:attrNameLst>
                                      </p:cBhvr>
                                      <p:to>
                                        <p:strVal val="visible"/>
                                      </p:to>
                                    </p:set>
                                  </p:childTnLst>
                                </p:cTn>
                              </p:par>
                            </p:childTnLst>
                          </p:cTn>
                        </p:par>
                        <p:par>
                          <p:cTn id="38" fill="hold">
                            <p:stCondLst>
                              <p:cond delay="500"/>
                            </p:stCondLst>
                            <p:childTnLst>
                              <p:par>
                                <p:cTn id="39" presetID="1" presetClass="entr" presetSubtype="0" fill="hold" grpId="0" nodeType="afterEffect">
                                  <p:stCondLst>
                                    <p:cond delay="0"/>
                                  </p:stCondLst>
                                  <p:childTnLst>
                                    <p:set>
                                      <p:cBhvr>
                                        <p:cTn id="40" dur="1" fill="hold">
                                          <p:stCondLst>
                                            <p:cond delay="499"/>
                                          </p:stCondLst>
                                        </p:cTn>
                                        <p:tgtEl>
                                          <p:spTgt spid="303186"/>
                                        </p:tgtEl>
                                        <p:attrNameLst>
                                          <p:attrName>style.visibility</p:attrName>
                                        </p:attrNameLst>
                                      </p:cBhvr>
                                      <p:to>
                                        <p:strVal val="visible"/>
                                      </p:to>
                                    </p:set>
                                  </p:childTnLst>
                                </p:cTn>
                              </p:par>
                            </p:childTnLst>
                          </p:cTn>
                        </p:par>
                        <p:par>
                          <p:cTn id="41" fill="hold">
                            <p:stCondLst>
                              <p:cond delay="1000"/>
                            </p:stCondLst>
                            <p:childTnLst>
                              <p:par>
                                <p:cTn id="42" presetID="22" presetClass="entr" presetSubtype="8" fill="hold" nodeType="after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wipe(left)">
                                      <p:cBhvr>
                                        <p:cTn id="44" dur="500"/>
                                        <p:tgtEl>
                                          <p:spTgt spid="9"/>
                                        </p:tgtEl>
                                      </p:cBhvr>
                                    </p:animEffect>
                                  </p:childTnLst>
                                </p:cTn>
                              </p:par>
                            </p:childTnLst>
                          </p:cTn>
                        </p:par>
                        <p:par>
                          <p:cTn id="45" fill="hold">
                            <p:stCondLst>
                              <p:cond delay="1500"/>
                            </p:stCondLst>
                            <p:childTnLst>
                              <p:par>
                                <p:cTn id="46" presetID="22" presetClass="entr" presetSubtype="8" fill="hold" nodeType="after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wipe(left)">
                                      <p:cBhvr>
                                        <p:cTn id="48" dur="500"/>
                                        <p:tgtEl>
                                          <p:spTgt spid="10"/>
                                        </p:tgtEl>
                                      </p:cBhvr>
                                    </p:animEffect>
                                  </p:childTnLst>
                                </p:cTn>
                              </p:par>
                            </p:childTnLst>
                          </p:cTn>
                        </p:par>
                        <p:par>
                          <p:cTn id="49" fill="hold">
                            <p:stCondLst>
                              <p:cond delay="2000"/>
                            </p:stCondLst>
                            <p:childTnLst>
                              <p:par>
                                <p:cTn id="50" presetID="22" presetClass="entr" presetSubtype="8" fill="hold"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left)">
                                      <p:cBhvr>
                                        <p:cTn id="52" dur="500"/>
                                        <p:tgtEl>
                                          <p:spTgt spid="11"/>
                                        </p:tgtEl>
                                      </p:cBhvr>
                                    </p:animEffect>
                                  </p:childTnLst>
                                </p:cTn>
                              </p:par>
                            </p:childTnLst>
                          </p:cTn>
                        </p:par>
                        <p:par>
                          <p:cTn id="53" fill="hold">
                            <p:stCondLst>
                              <p:cond delay="2500"/>
                            </p:stCondLst>
                            <p:childTnLst>
                              <p:par>
                                <p:cTn id="54" presetID="22" presetClass="entr" presetSubtype="8" fill="hold" nodeType="after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left)">
                                      <p:cBhvr>
                                        <p:cTn id="56" dur="500"/>
                                        <p:tgtEl>
                                          <p:spTgt spid="12"/>
                                        </p:tgtEl>
                                      </p:cBhvr>
                                    </p:animEffect>
                                  </p:childTnLst>
                                </p:cTn>
                              </p:par>
                            </p:childTnLst>
                          </p:cTn>
                        </p:par>
                        <p:par>
                          <p:cTn id="57" fill="hold">
                            <p:stCondLst>
                              <p:cond delay="3000"/>
                            </p:stCondLst>
                            <p:childTnLst>
                              <p:par>
                                <p:cTn id="58" presetID="22" presetClass="entr" presetSubtype="8" fill="hold"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left)">
                                      <p:cBhvr>
                                        <p:cTn id="60" dur="500"/>
                                        <p:tgtEl>
                                          <p:spTgt spid="13"/>
                                        </p:tgtEl>
                                      </p:cBhvr>
                                    </p:animEffect>
                                  </p:childTnLst>
                                </p:cTn>
                              </p:par>
                            </p:childTnLst>
                          </p:cTn>
                        </p:par>
                        <p:par>
                          <p:cTn id="61" fill="hold">
                            <p:stCondLst>
                              <p:cond delay="3500"/>
                            </p:stCondLst>
                            <p:childTnLst>
                              <p:par>
                                <p:cTn id="62" presetID="22" presetClass="entr" presetSubtype="8" fill="hold" nodeType="after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wipe(left)">
                                      <p:cBhvr>
                                        <p:cTn id="64" dur="500"/>
                                        <p:tgtEl>
                                          <p:spTgt spid="14"/>
                                        </p:tgtEl>
                                      </p:cBhvr>
                                    </p:animEffect>
                                  </p:childTnLst>
                                </p:cTn>
                              </p:par>
                            </p:childTnLst>
                          </p:cTn>
                        </p:par>
                        <p:par>
                          <p:cTn id="65" fill="hold">
                            <p:stCondLst>
                              <p:cond delay="4000"/>
                            </p:stCondLst>
                            <p:childTnLst>
                              <p:par>
                                <p:cTn id="66" presetID="22" presetClass="entr" presetSubtype="8" fill="hold"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left)">
                                      <p:cBhvr>
                                        <p:cTn id="68" dur="500"/>
                                        <p:tgtEl>
                                          <p:spTgt spid="16"/>
                                        </p:tgtEl>
                                      </p:cBhvr>
                                    </p:animEffect>
                                  </p:childTnLst>
                                </p:cTn>
                              </p:par>
                            </p:childTnLst>
                          </p:cTn>
                        </p:par>
                        <p:par>
                          <p:cTn id="69" fill="hold">
                            <p:stCondLst>
                              <p:cond delay="4500"/>
                            </p:stCondLst>
                            <p:childTnLst>
                              <p:par>
                                <p:cTn id="70" presetID="22" presetClass="entr" presetSubtype="8" fill="hold" nodeType="after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left)">
                                      <p:cBhvr>
                                        <p:cTn id="72" dur="500"/>
                                        <p:tgtEl>
                                          <p:spTgt spid="15"/>
                                        </p:tgtEl>
                                      </p:cBhvr>
                                    </p:animEffect>
                                  </p:childTnLst>
                                </p:cTn>
                              </p:par>
                            </p:childTnLst>
                          </p:cTn>
                        </p:par>
                        <p:par>
                          <p:cTn id="73" fill="hold">
                            <p:stCondLst>
                              <p:cond delay="5000"/>
                            </p:stCondLst>
                            <p:childTnLst>
                              <p:par>
                                <p:cTn id="74" presetID="22" presetClass="entr" presetSubtype="8" fill="hold" nodeType="after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wipe(left)">
                                      <p:cBhvr>
                                        <p:cTn id="76" dur="500"/>
                                        <p:tgtEl>
                                          <p:spTgt spid="17"/>
                                        </p:tgtEl>
                                      </p:cBhvr>
                                    </p:animEffect>
                                  </p:childTnLst>
                                </p:cTn>
                              </p:par>
                            </p:childTnLst>
                          </p:cTn>
                        </p:par>
                        <p:par>
                          <p:cTn id="77" fill="hold">
                            <p:stCondLst>
                              <p:cond delay="5500"/>
                            </p:stCondLst>
                            <p:childTnLst>
                              <p:par>
                                <p:cTn id="78" presetID="22" presetClass="entr" presetSubtype="8" fill="hold"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wipe(left)">
                                      <p:cBhvr>
                                        <p:cTn id="80" dur="500"/>
                                        <p:tgtEl>
                                          <p:spTgt spid="18"/>
                                        </p:tgtEl>
                                      </p:cBhvr>
                                    </p:animEffect>
                                  </p:childTnLst>
                                </p:cTn>
                              </p:par>
                            </p:childTnLst>
                          </p:cTn>
                        </p:par>
                        <p:par>
                          <p:cTn id="81" fill="hold">
                            <p:stCondLst>
                              <p:cond delay="6000"/>
                            </p:stCondLst>
                            <p:childTnLst>
                              <p:par>
                                <p:cTn id="82" presetID="22" presetClass="entr" presetSubtype="8" fill="hold" nodeType="after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wipe(left)">
                                      <p:cBhvr>
                                        <p:cTn id="8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11" grpId="0" animBg="1"/>
      <p:bldP spid="303112" grpId="0" animBg="1"/>
      <p:bldP spid="303113" grpId="0" animBg="1"/>
      <p:bldP spid="303130" grpId="0" animBg="1"/>
      <p:bldP spid="30318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body" idx="1"/>
          </p:nvPr>
        </p:nvSpPr>
        <p:spPr>
          <a:xfrm>
            <a:off x="685800" y="1295400"/>
            <a:ext cx="7696200" cy="4808538"/>
          </a:xfrm>
        </p:spPr>
        <p:txBody>
          <a:bodyPr/>
          <a:lstStyle/>
          <a:p>
            <a:pPr marL="342900" indent="-342900">
              <a:lnSpc>
                <a:spcPct val="90000"/>
              </a:lnSpc>
              <a:buFont typeface="Monotype Sorts" pitchFamily="-97" charset="2"/>
              <a:buNone/>
            </a:pPr>
            <a:endParaRPr lang="en-US" sz="1800"/>
          </a:p>
          <a:p>
            <a:pPr marL="342900" indent="-342900">
              <a:lnSpc>
                <a:spcPct val="90000"/>
              </a:lnSpc>
              <a:buFont typeface="Monotype Sorts" pitchFamily="-97" charset="2"/>
              <a:buNone/>
            </a:pPr>
            <a:r>
              <a:rPr lang="en-US" sz="1800"/>
              <a:t>Recommendations from the CIS’s Benchmark:</a:t>
            </a:r>
          </a:p>
          <a:p>
            <a:pPr marL="342900" indent="-342900" algn="ctr">
              <a:lnSpc>
                <a:spcPct val="90000"/>
              </a:lnSpc>
              <a:buFont typeface="Monotype Sorts" pitchFamily="-97" charset="2"/>
              <a:buNone/>
            </a:pPr>
            <a:endParaRPr lang="en-US" sz="1800"/>
          </a:p>
          <a:p>
            <a:pPr marL="342900" indent="-342900">
              <a:lnSpc>
                <a:spcPct val="90000"/>
              </a:lnSpc>
            </a:pPr>
            <a:r>
              <a:rPr lang="en-US" sz="1800"/>
              <a:t>Patches and additional software (e.g., OpenSSH, TCP Wrappers)</a:t>
            </a:r>
          </a:p>
          <a:p>
            <a:pPr marL="342900" indent="-342900">
              <a:lnSpc>
                <a:spcPct val="90000"/>
              </a:lnSpc>
            </a:pPr>
            <a:r>
              <a:rPr lang="en-US" sz="1800"/>
              <a:t>Minimize Network Services (e.g., inetd, sendmail)</a:t>
            </a:r>
          </a:p>
          <a:p>
            <a:pPr marL="342900" indent="-342900">
              <a:lnSpc>
                <a:spcPct val="90000"/>
              </a:lnSpc>
            </a:pPr>
            <a:r>
              <a:rPr lang="en-US" sz="1800"/>
              <a:t>Minimize Boot Services</a:t>
            </a:r>
          </a:p>
          <a:p>
            <a:pPr marL="342900" indent="-342900">
              <a:lnSpc>
                <a:spcPct val="90000"/>
              </a:lnSpc>
            </a:pPr>
            <a:r>
              <a:rPr lang="en-US" sz="1800"/>
              <a:t>Kernel Tuning</a:t>
            </a:r>
          </a:p>
          <a:p>
            <a:pPr marL="342900" indent="-342900">
              <a:lnSpc>
                <a:spcPct val="90000"/>
              </a:lnSpc>
            </a:pPr>
            <a:r>
              <a:rPr lang="en-US" sz="1800"/>
              <a:t>Enhance Logging</a:t>
            </a:r>
          </a:p>
          <a:p>
            <a:pPr marL="342900" indent="-342900">
              <a:lnSpc>
                <a:spcPct val="90000"/>
              </a:lnSpc>
            </a:pPr>
            <a:r>
              <a:rPr lang="en-US" sz="1800"/>
              <a:t>File/Directory Permissions/Access</a:t>
            </a:r>
          </a:p>
          <a:p>
            <a:pPr marL="342900" indent="-342900">
              <a:lnSpc>
                <a:spcPct val="90000"/>
              </a:lnSpc>
            </a:pPr>
            <a:r>
              <a:rPr lang="en-US" sz="1800"/>
              <a:t>System Access, Authentication, and Authorization</a:t>
            </a:r>
          </a:p>
          <a:p>
            <a:pPr marL="342900" indent="-342900">
              <a:lnSpc>
                <a:spcPct val="90000"/>
              </a:lnSpc>
            </a:pPr>
            <a:r>
              <a:rPr lang="en-US" sz="1800"/>
              <a:t>User Accounts and Environment</a:t>
            </a:r>
            <a:endParaRPr lang="en-US" sz="1400" b="0"/>
          </a:p>
        </p:txBody>
      </p:sp>
      <p:sp>
        <p:nvSpPr>
          <p:cNvPr id="131075" name="Rectangle 4"/>
          <p:cNvSpPr>
            <a:spLocks noGrp="1" noChangeArrowheads="1"/>
          </p:cNvSpPr>
          <p:nvPr>
            <p:ph type="title"/>
          </p:nvPr>
        </p:nvSpPr>
        <p:spPr>
          <a:noFill/>
        </p:spPr>
        <p:txBody>
          <a:bodyPr/>
          <a:lstStyle/>
          <a:p>
            <a:r>
              <a:rPr lang="en-US"/>
              <a:t>Best Practices</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ctrTitle"/>
          </p:nvPr>
        </p:nvSpPr>
        <p:spPr>
          <a:xfrm>
            <a:off x="685800" y="2286000"/>
            <a:ext cx="7772400" cy="1143000"/>
          </a:xfrm>
        </p:spPr>
        <p:txBody>
          <a:bodyPr/>
          <a:lstStyle/>
          <a:p>
            <a:r>
              <a:rPr lang="en-GB"/>
              <a:t>Questions</a:t>
            </a:r>
            <a:endParaRPr lang="en-US"/>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body" idx="1"/>
          </p:nvPr>
        </p:nvSpPr>
        <p:spPr/>
        <p:txBody>
          <a:bodyPr/>
          <a:lstStyle/>
          <a:p>
            <a:pPr marL="342900" indent="-342900"/>
            <a:endParaRPr lang="en-US" sz="1800" dirty="0">
              <a:hlinkClick r:id="rId3"/>
            </a:endParaRPr>
          </a:p>
          <a:p>
            <a:pPr marL="342900" indent="-342900"/>
            <a:r>
              <a:rPr lang="en-US" sz="1800" dirty="0" smtClean="0">
                <a:hlinkClick r:id="rId3"/>
              </a:rPr>
              <a:t>http</a:t>
            </a:r>
            <a:r>
              <a:rPr lang="en-US" sz="1800" dirty="0">
                <a:hlinkClick r:id="rId3"/>
              </a:rPr>
              <a:t>://csrc.nist.gov/publications/nistpubs/800-53A/SP800-53A-final-sz.pdf</a:t>
            </a:r>
          </a:p>
          <a:p>
            <a:pPr marL="342900" indent="-342900"/>
            <a:r>
              <a:rPr lang="en-US" sz="1800" dirty="0">
                <a:hlinkClick r:id="rId4"/>
              </a:rPr>
              <a:t>http://www.sage.org/index.html</a:t>
            </a:r>
            <a:endParaRPr lang="en-GB" sz="1800" dirty="0"/>
          </a:p>
          <a:p>
            <a:pPr marL="342900" indent="-342900"/>
            <a:r>
              <a:rPr lang="en-US" sz="1800" dirty="0">
                <a:hlinkClick r:id="rId5"/>
              </a:rPr>
              <a:t>http://draenor.org/securebsd/secure.txt</a:t>
            </a:r>
            <a:endParaRPr lang="en-US" sz="1800" dirty="0"/>
          </a:p>
          <a:p>
            <a:pPr marL="342900" indent="-342900"/>
            <a:r>
              <a:rPr lang="en-US" sz="1800" dirty="0">
                <a:hlinkClick r:id="rId6"/>
              </a:rPr>
              <a:t>http://www.spitzner.net/armoring.html</a:t>
            </a:r>
            <a:endParaRPr lang="en-US" sz="1800" dirty="0"/>
          </a:p>
          <a:p>
            <a:pPr marL="342900" indent="-342900"/>
            <a:r>
              <a:rPr lang="en-US" sz="1800" dirty="0">
                <a:hlinkClick r:id="rId7"/>
              </a:rPr>
              <a:t>http://www.sabernet.net/papers/Solaris.html</a:t>
            </a:r>
            <a:endParaRPr lang="en-US" sz="1800" dirty="0"/>
          </a:p>
          <a:p>
            <a:pPr marL="342900" indent="-342900"/>
            <a:r>
              <a:rPr lang="en-US" sz="1800" dirty="0">
                <a:hlinkClick r:id="rId8"/>
              </a:rPr>
              <a:t>http://www.cisecurity.org</a:t>
            </a:r>
            <a:endParaRPr lang="en-US" sz="1800" dirty="0"/>
          </a:p>
          <a:p>
            <a:pPr marL="342900" indent="-342900"/>
            <a:r>
              <a:rPr lang="en-US" sz="1800" dirty="0">
                <a:hlinkClick r:id="rId9"/>
              </a:rPr>
              <a:t>http://wwws.sun.com/software/security/jass/</a:t>
            </a:r>
            <a:endParaRPr lang="en-US" sz="1800" dirty="0"/>
          </a:p>
          <a:p>
            <a:pPr marL="342900" indent="-342900">
              <a:buFont typeface="Monotype Sorts" pitchFamily="-97" charset="2"/>
              <a:buNone/>
            </a:pPr>
            <a:endParaRPr lang="en-US" sz="1800" dirty="0"/>
          </a:p>
        </p:txBody>
      </p:sp>
      <p:sp>
        <p:nvSpPr>
          <p:cNvPr id="4" name="Rectangle 84"/>
          <p:cNvSpPr>
            <a:spLocks noGrp="1" noChangeArrowheads="1"/>
          </p:cNvSpPr>
          <p:nvPr>
            <p:ph type="title"/>
          </p:nvPr>
        </p:nvSpPr>
        <p:spPr>
          <a:xfrm>
            <a:off x="685800" y="274638"/>
            <a:ext cx="7696200" cy="944562"/>
          </a:xfrm>
          <a:noFill/>
        </p:spPr>
        <p:txBody>
          <a:bodyPr/>
          <a:lstStyle/>
          <a:p>
            <a:r>
              <a:rPr lang="en-US" dirty="0" smtClean="0"/>
              <a:t>References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p:txBody>
          <a:bodyPr/>
          <a:lstStyle/>
          <a:p>
            <a:pPr marL="342900" indent="-342900">
              <a:lnSpc>
                <a:spcPts val="2800"/>
              </a:lnSpc>
            </a:pPr>
            <a:r>
              <a:rPr lang="en-US" sz="1600" i="1"/>
              <a:t>Unix System Administration Handbook, Second Edition</a:t>
            </a:r>
            <a:r>
              <a:rPr lang="en-US" sz="1600"/>
              <a:t>, by Evi Nemeth et al, Prentice Hall, Englewood Cliffs, NJ, Copyright 1995, ISBN 0-13-151051-7.</a:t>
            </a:r>
          </a:p>
          <a:p>
            <a:pPr marL="342900" indent="-342900">
              <a:lnSpc>
                <a:spcPts val="2800"/>
              </a:lnSpc>
            </a:pPr>
            <a:r>
              <a:rPr lang="en-US" sz="1600" i="1"/>
              <a:t>Practical Unix &amp; Internet Security, Second Edition</a:t>
            </a:r>
            <a:r>
              <a:rPr lang="en-US" sz="1600"/>
              <a:t>, by Simson Garfinckel and Gene Spafford, O’Reilly, Sebastopol, CA, Copyright 1996, ISBN 1-565592-148-8.</a:t>
            </a:r>
          </a:p>
          <a:p>
            <a:pPr marL="342900" indent="-342900">
              <a:lnSpc>
                <a:spcPts val="2800"/>
              </a:lnSpc>
            </a:pPr>
            <a:r>
              <a:rPr lang="en-US" sz="1600" i="1"/>
              <a:t>Solaris Security</a:t>
            </a:r>
            <a:r>
              <a:rPr lang="en-US" sz="1600"/>
              <a:t>, by Peter H. Gregory, Sun Microsystems Press, Prentice Hall, Englewood Cliffs, NJ, Copyright 2000, ISBN 0-13-096053-5.</a:t>
            </a:r>
          </a:p>
          <a:p>
            <a:pPr marL="342900" indent="-342900">
              <a:lnSpc>
                <a:spcPts val="2800"/>
              </a:lnSpc>
            </a:pPr>
            <a:r>
              <a:rPr lang="en-US" sz="1600" i="1"/>
              <a:t>Red Hat Linux Security and Optimization</a:t>
            </a:r>
            <a:r>
              <a:rPr lang="en-US" sz="1600"/>
              <a:t>, by Mohammed J. Kabir, Red Hat Press, Hungry Minds Inc., New York, NY, Copyright 2002, ISBN 0-7645-4754-2.</a:t>
            </a:r>
          </a:p>
        </p:txBody>
      </p:sp>
      <p:sp>
        <p:nvSpPr>
          <p:cNvPr id="4" name="Rectangle 84"/>
          <p:cNvSpPr>
            <a:spLocks noGrp="1" noChangeArrowheads="1"/>
          </p:cNvSpPr>
          <p:nvPr>
            <p:ph type="title"/>
          </p:nvPr>
        </p:nvSpPr>
        <p:spPr>
          <a:xfrm>
            <a:off x="685800" y="274638"/>
            <a:ext cx="7696200" cy="944562"/>
          </a:xfrm>
          <a:noFill/>
        </p:spPr>
        <p:txBody>
          <a:bodyPr/>
          <a:lstStyle/>
          <a:p>
            <a:r>
              <a:rPr lang="en-US" dirty="0" smtClean="0"/>
              <a:t>Books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a:t>
            </a:r>
            <a:endParaRPr lang="en-US" dirty="0"/>
          </a:p>
        </p:txBody>
      </p:sp>
      <p:pic>
        <p:nvPicPr>
          <p:cNvPr id="5" name="Picture 4" descr="Question and Answer Se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328738"/>
            <a:ext cx="6400800" cy="467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9773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mtClean="0"/>
              <a:t>Defining Unix Vulnerability Assessment</a:t>
            </a:r>
          </a:p>
        </p:txBody>
      </p:sp>
      <p:sp>
        <p:nvSpPr>
          <p:cNvPr id="27651" name="Rectangle 3"/>
          <p:cNvSpPr>
            <a:spLocks noGrp="1" noChangeArrowheads="1"/>
          </p:cNvSpPr>
          <p:nvPr>
            <p:ph type="body" idx="1"/>
          </p:nvPr>
        </p:nvSpPr>
        <p:spPr>
          <a:xfrm>
            <a:off x="660400" y="1219200"/>
            <a:ext cx="7696200" cy="5181600"/>
          </a:xfrm>
        </p:spPr>
        <p:txBody>
          <a:bodyPr/>
          <a:lstStyle/>
          <a:p>
            <a:pPr>
              <a:buFont typeface="Monotype Sorts" pitchFamily="-97" charset="2"/>
              <a:buNone/>
            </a:pPr>
            <a:endParaRPr lang="en-US" sz="2400" dirty="0" smtClean="0"/>
          </a:p>
          <a:p>
            <a:r>
              <a:rPr lang="en-US" sz="2400" dirty="0" smtClean="0"/>
              <a:t>Defining Unix Vulnerability Assessment</a:t>
            </a:r>
          </a:p>
          <a:p>
            <a:pPr lvl="1"/>
            <a:r>
              <a:rPr lang="en-US" sz="2000" dirty="0" smtClean="0"/>
              <a:t>Unix Vulnerability Assessment </a:t>
            </a:r>
          </a:p>
          <a:p>
            <a:pPr lvl="1"/>
            <a:r>
              <a:rPr lang="en-US" sz="2000" dirty="0" smtClean="0"/>
              <a:t>Unix Security Issues</a:t>
            </a:r>
          </a:p>
          <a:p>
            <a:pPr lvl="1"/>
            <a:r>
              <a:rPr lang="en-US" sz="2000" dirty="0" smtClean="0"/>
              <a:t>Security Paradigm</a:t>
            </a:r>
          </a:p>
          <a:p>
            <a:pPr lvl="1"/>
            <a:r>
              <a:rPr lang="en-US" sz="2000" dirty="0" smtClean="0"/>
              <a:t>System Hardening: The CIS Philosophy</a:t>
            </a:r>
          </a:p>
          <a:p>
            <a:pPr lvl="1"/>
            <a:r>
              <a:rPr lang="en-US" sz="2000" dirty="0" smtClean="0"/>
              <a:t>Network Based Vulnerability Scanning</a:t>
            </a:r>
          </a:p>
          <a:p>
            <a:pPr lvl="1"/>
            <a:r>
              <a:rPr lang="en-US" sz="2000" dirty="0" smtClean="0"/>
              <a:t>Host (Local) Vulnerability Scanning</a:t>
            </a:r>
          </a:p>
          <a:p>
            <a:pPr lvl="1"/>
            <a:r>
              <a:rPr lang="en-US" sz="2000" dirty="0" smtClean="0"/>
              <a:t>Remote vs. Local Vulnerability Scanning</a:t>
            </a:r>
          </a:p>
          <a:p>
            <a:pPr lvl="1"/>
            <a:r>
              <a:rPr lang="en-US" sz="2000" dirty="0" smtClean="0"/>
              <a:t>Common Problems and Issues</a:t>
            </a:r>
          </a:p>
          <a:p>
            <a:pPr lvl="1"/>
            <a:r>
              <a:rPr lang="en-US" sz="2000" dirty="0" smtClean="0"/>
              <a:t>Mitigation</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Unix Vulnerability Assessment</a:t>
            </a:r>
          </a:p>
        </p:txBody>
      </p:sp>
      <p:sp>
        <p:nvSpPr>
          <p:cNvPr id="29699" name="Rectangle 3"/>
          <p:cNvSpPr>
            <a:spLocks noGrp="1" noChangeArrowheads="1"/>
          </p:cNvSpPr>
          <p:nvPr>
            <p:ph type="body" idx="1"/>
          </p:nvPr>
        </p:nvSpPr>
        <p:spPr/>
        <p:txBody>
          <a:bodyPr/>
          <a:lstStyle/>
          <a:p>
            <a:pPr>
              <a:lnSpc>
                <a:spcPts val="2300"/>
              </a:lnSpc>
            </a:pPr>
            <a:r>
              <a:rPr lang="en-US"/>
              <a:t>Definition</a:t>
            </a:r>
          </a:p>
          <a:p>
            <a:pPr lvl="1">
              <a:lnSpc>
                <a:spcPts val="2300"/>
              </a:lnSpc>
            </a:pPr>
            <a:r>
              <a:rPr lang="en-US"/>
              <a:t>Examining the operating characteristics of a Unix environment remotely and locally in order to accurately assess its security posture (or profile). </a:t>
            </a:r>
          </a:p>
          <a:p>
            <a:pPr>
              <a:lnSpc>
                <a:spcPts val="2300"/>
              </a:lnSpc>
            </a:pPr>
            <a:r>
              <a:rPr lang="en-US"/>
              <a:t>Methodology</a:t>
            </a:r>
          </a:p>
          <a:p>
            <a:pPr lvl="1">
              <a:lnSpc>
                <a:spcPts val="2300"/>
              </a:lnSpc>
            </a:pPr>
            <a:r>
              <a:rPr lang="en-US"/>
              <a:t>Remote Vulnerability Scanning</a:t>
            </a:r>
          </a:p>
          <a:p>
            <a:pPr lvl="1">
              <a:lnSpc>
                <a:spcPts val="2300"/>
              </a:lnSpc>
            </a:pPr>
            <a:r>
              <a:rPr lang="en-US"/>
              <a:t>Local System Checks</a:t>
            </a:r>
          </a:p>
          <a:p>
            <a:pPr>
              <a:lnSpc>
                <a:spcPts val="2300"/>
              </a:lnSpc>
            </a:pPr>
            <a:r>
              <a:rPr lang="en-US"/>
              <a:t>Mitigation</a:t>
            </a:r>
          </a:p>
          <a:p>
            <a:pPr lvl="1">
              <a:lnSpc>
                <a:spcPts val="2300"/>
              </a:lnSpc>
            </a:pPr>
            <a:r>
              <a:rPr lang="en-US"/>
              <a:t>System Hardening</a:t>
            </a:r>
          </a:p>
          <a:p>
            <a:pPr lvl="1">
              <a:lnSpc>
                <a:spcPts val="2300"/>
              </a:lnSpc>
            </a:pPr>
            <a:r>
              <a:rPr lang="en-US"/>
              <a:t>OS Patching</a:t>
            </a:r>
          </a:p>
          <a:p>
            <a:pPr lvl="1">
              <a:lnSpc>
                <a:spcPts val="2300"/>
              </a:lnSpc>
            </a:pPr>
            <a:r>
              <a:rPr lang="en-US"/>
              <a:t>System Monitoring</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UNIX Security Issues</a:t>
            </a:r>
          </a:p>
        </p:txBody>
      </p:sp>
      <p:sp>
        <p:nvSpPr>
          <p:cNvPr id="31747" name="Rectangle 3"/>
          <p:cNvSpPr>
            <a:spLocks noGrp="1" noChangeArrowheads="1"/>
          </p:cNvSpPr>
          <p:nvPr>
            <p:ph type="body" idx="1"/>
          </p:nvPr>
        </p:nvSpPr>
        <p:spPr>
          <a:xfrm>
            <a:off x="457200" y="1295400"/>
            <a:ext cx="8135938" cy="4621213"/>
          </a:xfrm>
        </p:spPr>
        <p:txBody>
          <a:bodyPr/>
          <a:lstStyle/>
          <a:p>
            <a:r>
              <a:rPr lang="en-US" smtClean="0"/>
              <a:t>Remote (Think “Access”)</a:t>
            </a:r>
          </a:p>
          <a:p>
            <a:pPr lvl="1">
              <a:lnSpc>
                <a:spcPts val="2000"/>
              </a:lnSpc>
            </a:pPr>
            <a:r>
              <a:rPr lang="en-US" smtClean="0"/>
              <a:t>Listening services or programs</a:t>
            </a:r>
          </a:p>
          <a:p>
            <a:pPr lvl="1">
              <a:lnSpc>
                <a:spcPts val="2000"/>
              </a:lnSpc>
            </a:pPr>
            <a:r>
              <a:rPr lang="en-US" smtClean="0"/>
              <a:t>Routing Capabilities</a:t>
            </a:r>
          </a:p>
          <a:p>
            <a:pPr lvl="1">
              <a:lnSpc>
                <a:spcPts val="2000"/>
              </a:lnSpc>
            </a:pPr>
            <a:r>
              <a:rPr lang="en-US" smtClean="0"/>
              <a:t>User-initiated remote attacks</a:t>
            </a:r>
          </a:p>
          <a:p>
            <a:r>
              <a:rPr lang="en-US" smtClean="0"/>
              <a:t>Local (Think “Escalation”)</a:t>
            </a:r>
          </a:p>
          <a:p>
            <a:pPr lvl="1">
              <a:lnSpc>
                <a:spcPts val="2000"/>
              </a:lnSpc>
            </a:pPr>
            <a:r>
              <a:rPr lang="en-US" smtClean="0"/>
              <a:t>Passwords</a:t>
            </a:r>
          </a:p>
          <a:p>
            <a:pPr lvl="1">
              <a:lnSpc>
                <a:spcPts val="2000"/>
              </a:lnSpc>
            </a:pPr>
            <a:r>
              <a:rPr lang="en-US" smtClean="0"/>
              <a:t>OS bugs and vulnerabilities</a:t>
            </a:r>
          </a:p>
          <a:p>
            <a:r>
              <a:rPr lang="en-US" smtClean="0"/>
              <a:t>System (Think “Manipulation”) </a:t>
            </a:r>
          </a:p>
          <a:p>
            <a:pPr lvl="1">
              <a:lnSpc>
                <a:spcPts val="2000"/>
              </a:lnSpc>
            </a:pPr>
            <a:r>
              <a:rPr lang="en-US" smtClean="0"/>
              <a:t>Permissions</a:t>
            </a:r>
          </a:p>
          <a:p>
            <a:pPr lvl="1">
              <a:lnSpc>
                <a:spcPts val="2000"/>
              </a:lnSpc>
            </a:pPr>
            <a:r>
              <a:rPr lang="en-US" smtClean="0"/>
              <a:t>File and Kernel Integrity</a:t>
            </a:r>
          </a:p>
          <a:p>
            <a:pPr lvl="1">
              <a:lnSpc>
                <a:spcPts val="2000"/>
              </a:lnSpc>
            </a:pPr>
            <a:r>
              <a:rPr lang="en-US" smtClean="0"/>
              <a:t>Sniffing</a:t>
            </a:r>
          </a:p>
          <a:p>
            <a:r>
              <a:rPr lang="en-US" smtClean="0"/>
              <a:t>Poor system configuration and monitoring coupled with the raw utilitarian power of Unix make the Unix operating system ideal to manipulate, continually abuse, and leverage for attackers.</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Security Paradigm</a:t>
            </a:r>
            <a:r>
              <a:rPr lang="en-US" baseline="30000"/>
              <a:t>1</a:t>
            </a:r>
          </a:p>
        </p:txBody>
      </p:sp>
      <p:sp>
        <p:nvSpPr>
          <p:cNvPr id="33795" name="Rectangle 3"/>
          <p:cNvSpPr>
            <a:spLocks noGrp="1" noChangeArrowheads="1"/>
          </p:cNvSpPr>
          <p:nvPr>
            <p:ph type="body" idx="1"/>
          </p:nvPr>
        </p:nvSpPr>
        <p:spPr>
          <a:xfrm>
            <a:off x="457200" y="1295400"/>
            <a:ext cx="8135938" cy="4621213"/>
          </a:xfrm>
        </p:spPr>
        <p:txBody>
          <a:bodyPr/>
          <a:lstStyle/>
          <a:p>
            <a:pPr marL="609600" indent="-609600">
              <a:lnSpc>
                <a:spcPts val="2200"/>
              </a:lnSpc>
              <a:buFont typeface="Monotype Sorts" pitchFamily="-97" charset="2"/>
              <a:buAutoNum type="arabicPeriod"/>
            </a:pPr>
            <a:r>
              <a:rPr lang="en-US"/>
              <a:t>The hacker who breaks into your system will probably be someone you know</a:t>
            </a:r>
          </a:p>
          <a:p>
            <a:pPr marL="609600" indent="-609600">
              <a:lnSpc>
                <a:spcPts val="2200"/>
              </a:lnSpc>
              <a:buFont typeface="Monotype Sorts" pitchFamily="-97" charset="2"/>
              <a:buAutoNum type="arabicPeriod"/>
            </a:pPr>
            <a:r>
              <a:rPr lang="en-US"/>
              <a:t>Trust no one, or be careful about whom you are required to trust.  Don't trust yourself, or verify everything you do.</a:t>
            </a:r>
          </a:p>
          <a:p>
            <a:pPr marL="609600" indent="-609600">
              <a:lnSpc>
                <a:spcPts val="2200"/>
              </a:lnSpc>
              <a:buFont typeface="Monotype Sorts" pitchFamily="-97" charset="2"/>
              <a:buAutoNum type="arabicPeriod"/>
            </a:pPr>
            <a:r>
              <a:rPr lang="en-US"/>
              <a:t>Make would-be intruders believe they will be caught</a:t>
            </a:r>
          </a:p>
          <a:p>
            <a:pPr marL="609600" indent="-609600">
              <a:lnSpc>
                <a:spcPts val="2200"/>
              </a:lnSpc>
              <a:buFont typeface="Monotype Sorts" pitchFamily="-97" charset="2"/>
              <a:buAutoNum type="arabicPeriod"/>
            </a:pPr>
            <a:r>
              <a:rPr lang="en-US"/>
              <a:t>Protect in layers</a:t>
            </a:r>
          </a:p>
          <a:p>
            <a:pPr marL="609600" indent="-609600">
              <a:lnSpc>
                <a:spcPts val="2200"/>
              </a:lnSpc>
              <a:buFont typeface="Monotype Sorts" pitchFamily="-97" charset="2"/>
              <a:buAutoNum type="arabicPeriod"/>
            </a:pPr>
            <a:r>
              <a:rPr lang="en-US"/>
              <a:t>While planning your security strategy, presume the complete failure of any single security layer</a:t>
            </a:r>
          </a:p>
          <a:p>
            <a:pPr marL="609600" indent="-609600">
              <a:lnSpc>
                <a:spcPts val="2200"/>
              </a:lnSpc>
              <a:buFont typeface="Monotype Sorts" pitchFamily="-97" charset="2"/>
              <a:buAutoNum type="arabicPeriod"/>
            </a:pPr>
            <a:r>
              <a:rPr lang="en-US"/>
              <a:t>Make security a part of the initial design</a:t>
            </a:r>
          </a:p>
          <a:p>
            <a:pPr marL="609600" indent="-609600">
              <a:lnSpc>
                <a:spcPts val="2200"/>
              </a:lnSpc>
              <a:buFont typeface="Monotype Sorts" pitchFamily="-97" charset="2"/>
              <a:buAutoNum type="arabicPeriod"/>
            </a:pPr>
            <a:r>
              <a:rPr lang="en-US"/>
              <a:t>Disable unneeded services, packages, and features</a:t>
            </a:r>
          </a:p>
          <a:p>
            <a:pPr marL="609600" indent="-609600">
              <a:lnSpc>
                <a:spcPts val="2200"/>
              </a:lnSpc>
              <a:buFont typeface="Monotype Sorts" pitchFamily="-97" charset="2"/>
              <a:buAutoNum type="arabicPeriod"/>
            </a:pPr>
            <a:r>
              <a:rPr lang="en-US"/>
              <a:t>Before connecting, understand and secure</a:t>
            </a:r>
          </a:p>
          <a:p>
            <a:pPr marL="609600" indent="-609600">
              <a:lnSpc>
                <a:spcPts val="2200"/>
              </a:lnSpc>
              <a:buFont typeface="Monotype Sorts" pitchFamily="-97" charset="2"/>
              <a:buAutoNum type="arabicPeriod"/>
            </a:pPr>
            <a:r>
              <a:rPr lang="en-US"/>
              <a:t>Prepare for the worst</a:t>
            </a:r>
          </a:p>
          <a:p>
            <a:pPr marL="609600" indent="-609600" algn="ctr">
              <a:lnSpc>
                <a:spcPts val="2200"/>
              </a:lnSpc>
              <a:buFont typeface="Monotype Sorts" pitchFamily="-97" charset="2"/>
              <a:buNone/>
            </a:pPr>
            <a:endParaRPr lang="en-US" sz="1600" b="0"/>
          </a:p>
          <a:p>
            <a:pPr marL="609600" indent="-609600" algn="ctr">
              <a:lnSpc>
                <a:spcPts val="2200"/>
              </a:lnSpc>
              <a:buFont typeface="Monotype Sorts" pitchFamily="-97" charset="2"/>
              <a:buNone/>
            </a:pPr>
            <a:r>
              <a:rPr lang="en-US" sz="1600" b="0" baseline="30000"/>
              <a:t>1</a:t>
            </a:r>
            <a:r>
              <a:rPr lang="en-US" sz="1600" b="0"/>
              <a:t> Solaris Security, by Peter H. Gregory, Copyright 2000, pages 11-19</a:t>
            </a:r>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riefing">
  <a:themeElements>
    <a:clrScheme name="">
      <a:dk1>
        <a:srgbClr val="000000"/>
      </a:dk1>
      <a:lt1>
        <a:srgbClr val="FFFFFF"/>
      </a:lt1>
      <a:dk2>
        <a:srgbClr val="003399"/>
      </a:dk2>
      <a:lt2>
        <a:srgbClr val="808080"/>
      </a:lt2>
      <a:accent1>
        <a:srgbClr val="FFCC99"/>
      </a:accent1>
      <a:accent2>
        <a:srgbClr val="FF9999"/>
      </a:accent2>
      <a:accent3>
        <a:srgbClr val="FFFFFF"/>
      </a:accent3>
      <a:accent4>
        <a:srgbClr val="000000"/>
      </a:accent4>
      <a:accent5>
        <a:srgbClr val="FFE2CA"/>
      </a:accent5>
      <a:accent6>
        <a:srgbClr val="E78A8A"/>
      </a:accent6>
      <a:hlink>
        <a:srgbClr val="0000FF"/>
      </a:hlink>
      <a:folHlink>
        <a:srgbClr val="990099"/>
      </a:folHlink>
    </a:clrScheme>
    <a:fontScheme name="CCKS-Templa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99"/>
        </a:solidFill>
        <a:ln w="127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ts val="2500"/>
          </a:lnSpc>
          <a:spcBef>
            <a:spcPct val="0"/>
          </a:spcBef>
          <a:spcAft>
            <a:spcPts val="1000"/>
          </a:spcAft>
          <a:buClr>
            <a:srgbClr val="FDAA03"/>
          </a:buClr>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99"/>
        </a:solidFill>
        <a:ln w="127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ts val="2500"/>
          </a:lnSpc>
          <a:spcBef>
            <a:spcPct val="0"/>
          </a:spcBef>
          <a:spcAft>
            <a:spcPts val="1000"/>
          </a:spcAft>
          <a:buClr>
            <a:srgbClr val="FDAA03"/>
          </a:buClr>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CKS-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CKS-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CKS-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CKS-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CKS-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CKS-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CKS-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CKS-Template 8">
        <a:dk1>
          <a:srgbClr val="000000"/>
        </a:dk1>
        <a:lt1>
          <a:srgbClr val="FFFFFF"/>
        </a:lt1>
        <a:dk2>
          <a:srgbClr val="000000"/>
        </a:dk2>
        <a:lt2>
          <a:srgbClr val="808080"/>
        </a:lt2>
        <a:accent1>
          <a:srgbClr val="FFFFCC"/>
        </a:accent1>
        <a:accent2>
          <a:srgbClr val="99CCFF"/>
        </a:accent2>
        <a:accent3>
          <a:srgbClr val="FFFFFF"/>
        </a:accent3>
        <a:accent4>
          <a:srgbClr val="000000"/>
        </a:accent4>
        <a:accent5>
          <a:srgbClr val="FFFFE2"/>
        </a:accent5>
        <a:accent6>
          <a:srgbClr val="8AB9E7"/>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MITRE Work" ma:contentTypeID="0x010100823A99C636F7423283FB0D200866C613005B26DFEC304C4945BD1198DEDFFA4FFD" ma:contentTypeVersion="0" ma:contentTypeDescription="Materials and documents that contain MITRE authored content and other content directly attributable to MITRE and its work" ma:contentTypeScope="" ma:versionID="5a137711611cdc83b4429d1f485c3679">
  <xsd:schema xmlns:xsd="http://www.w3.org/2001/XMLSchema" xmlns:p="http://schemas.microsoft.com/office/2006/metadata/properties" xmlns:ns1="http://schemas.microsoft.com/sharepoint/v3" xmlns:ns2="http://schemas.microsoft.com/sharepoint/v3/fields" targetNamespace="http://schemas.microsoft.com/office/2006/metadata/properties" ma:root="true" ma:fieldsID="c4a7a31472296cf49e6db98b90eb8398" ns1:_="" ns2:_="">
    <xsd:import namespace="http://schemas.microsoft.com/sharepoint/v3"/>
    <xsd:import namespace="http://schemas.microsoft.com/sharepoint/v3/fields"/>
    <xsd:element name="properties">
      <xsd:complexType>
        <xsd:sequence>
          <xsd:element name="documentManagement">
            <xsd:complexType>
              <xsd:all>
                <xsd:element ref="ns2:_Contributor" minOccurs="0"/>
                <xsd:element ref="ns1:MITRE_x0020_Sensitivity"/>
                <xsd:element ref="ns1:Release_x0020_Statement"/>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MITRE_x0020_Sensitivity" ma:index="10" ma:displayName="Sensitivity" ma:default="Internal MITRE Information" ma:internalName="MITRE_x0020_Sensitivity">
      <xsd:simpleType>
        <xsd:restriction base="dms:Choice">
          <xsd:enumeration value="Public Information"/>
          <xsd:enumeration value="Internal MITRE Information"/>
          <xsd:enumeration value="Sensitive Information"/>
          <xsd:enumeration value="Highly Sensitive Information"/>
        </xsd:restriction>
      </xsd:simpleType>
    </xsd:element>
    <xsd:element name="Release_x0020_Statement" ma:index="11" ma:displayName="Release Statement" ma:default="For Internal MITRE Use" ma:internalName="Release_x0020_Statement">
      <xsd:simpleType>
        <xsd:union memberTypes="dms:Text">
          <xsd:simpleType>
            <xsd:restriction base="dms:Choice">
              <xsd:enumeration value="Approved for Public Release"/>
              <xsd:enumeration value="For Internal MITRE Use"/>
              <xsd:enumeration value="For Release to All Sponsors"/>
              <xsd:enumeration value="For Limited Internal MITRE Use"/>
              <xsd:enumeration value="For Limited External Release"/>
              <xsd:enumeration value="Privileged: Sensitive Personal Information"/>
              <xsd:enumeration value="MITRE Proprietary"/>
              <xsd:enumeration value="Source Selection Sensitive"/>
              <xsd:enumeration value="Restricted: Highly Sensitive Personal Information"/>
            </xsd:restriction>
          </xsd:simpleType>
        </xsd:union>
      </xsd:simpleType>
    </xsd:element>
  </xsd:schema>
  <xsd:schema xmlns:xsd="http://www.w3.org/2001/XMLSchema" xmlns:dms="http://schemas.microsoft.com/office/2006/documentManagement/types" targetNamespace="http://schemas.microsoft.com/sharepoint/v3/fields" elementFormDefault="qualified">
    <xsd:import namespace="http://schemas.microsoft.com/office/2006/documentManagement/types"/>
    <xsd:element name="_Contributor" ma:index="9" nillable="true" ma:displayName="Contributor" ma:description="One or more people or organizations that contributed to this resource" ma:internalName="_Contributor">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MITRE_x0020_Sensitivity xmlns="http://schemas.microsoft.com/sharepoint/v3">Internal MITRE Information</MITRE_x0020_Sensitivity>
    <_Contributor xmlns="http://schemas.microsoft.com/sharepoint/v3/fields" xsi:nil="true"/>
    <Release_x0020_Statement xmlns="http://schemas.microsoft.com/sharepoint/v3">For Internal MITRE Use</Release_x0020_Statement>
  </documentManagement>
</p:properties>
</file>

<file path=customXml/item4.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3EFD2635-EBA1-48B8-8952-5E99F54701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52D0652-F5B6-417F-8844-4199DF157737}">
  <ds:schemaRefs>
    <ds:schemaRef ds:uri="http://schemas.microsoft.com/sharepoint/v3/contenttype/forms"/>
  </ds:schemaRefs>
</ds:datastoreItem>
</file>

<file path=customXml/itemProps3.xml><?xml version="1.0" encoding="utf-8"?>
<ds:datastoreItem xmlns:ds="http://schemas.openxmlformats.org/officeDocument/2006/customXml" ds:itemID="{6011E5F6-85AB-45EB-8FFC-042EC0C55FC2}">
  <ds:schemaRefs>
    <ds:schemaRef ds:uri="http://schemas.microsoft.com/office/2006/metadata/properties"/>
    <ds:schemaRef ds:uri="http://schemas.microsoft.com/sharepoint/v3"/>
    <ds:schemaRef ds:uri="http://schemas.microsoft.com/sharepoint/v3/fields"/>
  </ds:schemaRefs>
</ds:datastoreItem>
</file>

<file path=customXml/itemProps4.xml><?xml version="1.0" encoding="utf-8"?>
<ds:datastoreItem xmlns:ds="http://schemas.openxmlformats.org/officeDocument/2006/customXml" ds:itemID="{75D5493A-B672-4822-BEBB-1A746A3CA42E}">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169</TotalTime>
  <Words>6256</Words>
  <Application>Microsoft Macintosh PowerPoint</Application>
  <PresentationFormat>On-screen Show (4:3)</PresentationFormat>
  <Paragraphs>699</Paragraphs>
  <Slides>59</Slides>
  <Notes>50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briefing</vt:lpstr>
      <vt:lpstr>Unix Security</vt:lpstr>
      <vt:lpstr>All materials are licensed under a Creative Commons “Share Alike” license.</vt:lpstr>
      <vt:lpstr>Agenda</vt:lpstr>
      <vt:lpstr>Vulnerability Assessment</vt:lpstr>
      <vt:lpstr>What’s Needed</vt:lpstr>
      <vt:lpstr>Defining Unix Vulnerability Assessment</vt:lpstr>
      <vt:lpstr>Unix Vulnerability Assessment</vt:lpstr>
      <vt:lpstr>UNIX Security Issues</vt:lpstr>
      <vt:lpstr>Security Paradigm1</vt:lpstr>
      <vt:lpstr>System Hardening: the CIS2 Philosophy</vt:lpstr>
      <vt:lpstr>System Hardening: Other Philosophy</vt:lpstr>
      <vt:lpstr>Network Based Vulnerability Scanning</vt:lpstr>
      <vt:lpstr>Analyzing Network Vulnerability Scans</vt:lpstr>
      <vt:lpstr>NMAP</vt:lpstr>
      <vt:lpstr>Nessus</vt:lpstr>
      <vt:lpstr>PowerPoint Presentation</vt:lpstr>
      <vt:lpstr>Host (Local) Vulnerability Scanning</vt:lpstr>
      <vt:lpstr>Analyzing Host Vulnerability Scans</vt:lpstr>
      <vt:lpstr>CISecurity Tools</vt:lpstr>
      <vt:lpstr>Remote vs. Local Vulnerability Scanning</vt:lpstr>
      <vt:lpstr>Common Problems and Issues</vt:lpstr>
      <vt:lpstr>Mitigation</vt:lpstr>
      <vt:lpstr>PowerPoint Presentation</vt:lpstr>
      <vt:lpstr>Security Specifics</vt:lpstr>
      <vt:lpstr>Accounts Passwords and Shells</vt:lpstr>
      <vt:lpstr>Validate Accounts</vt:lpstr>
      <vt:lpstr>Limiting Privileges</vt:lpstr>
      <vt:lpstr>Remote Access Control</vt:lpstr>
      <vt:lpstr>System Partitioning</vt:lpstr>
      <vt:lpstr>Secure Remote Access</vt:lpstr>
      <vt:lpstr>Restrict Access</vt:lpstr>
      <vt:lpstr>Restrict Access</vt:lpstr>
      <vt:lpstr>System Auditing</vt:lpstr>
      <vt:lpstr>Validate Audit Files</vt:lpstr>
      <vt:lpstr>Time Synchronization</vt:lpstr>
      <vt:lpstr>Configuration Management</vt:lpstr>
      <vt:lpstr>Conformance to Baselines</vt:lpstr>
      <vt:lpstr>Minimal Installs</vt:lpstr>
      <vt:lpstr>System Startup</vt:lpstr>
      <vt:lpstr>System Services</vt:lpstr>
      <vt:lpstr>File System Layout</vt:lpstr>
      <vt:lpstr>File Permissions</vt:lpstr>
      <vt:lpstr>Account Anonymity</vt:lpstr>
      <vt:lpstr>Multi-Factor Authentication</vt:lpstr>
      <vt:lpstr>Incident Handling</vt:lpstr>
      <vt:lpstr>Host-Based Security</vt:lpstr>
      <vt:lpstr>Security Exercise</vt:lpstr>
      <vt:lpstr>Solaris X86 VM</vt:lpstr>
      <vt:lpstr>Helpful commands</vt:lpstr>
      <vt:lpstr>Helpful commands</vt:lpstr>
      <vt:lpstr>Physical Security</vt:lpstr>
      <vt:lpstr>PowerPoint Presentation</vt:lpstr>
      <vt:lpstr>Host Security Challenge</vt:lpstr>
      <vt:lpstr>Vulnerability Life Cycle</vt:lpstr>
      <vt:lpstr>Best Practices</vt:lpstr>
      <vt:lpstr>Questions</vt:lpstr>
      <vt:lpstr>References</vt:lpstr>
      <vt:lpstr>Books</vt:lpstr>
      <vt:lpstr>Questions</vt:lpstr>
    </vt:vector>
  </TitlesOfParts>
  <Company>The MITRE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D1S5_TSV404_Unix_Security_2011_final</dc:title>
  <dc:subject>Vulnerability Assessment Training Course Intro</dc:subject>
  <dc:creator>Dr. Steven Gosnell, Nathan B. Adams</dc:creator>
  <cp:lastModifiedBy>bla</cp:lastModifiedBy>
  <cp:revision>31</cp:revision>
  <cp:lastPrinted>2011-02-25T20:22:41Z</cp:lastPrinted>
  <dcterms:created xsi:type="dcterms:W3CDTF">2011-03-01T04:57:43Z</dcterms:created>
  <dcterms:modified xsi:type="dcterms:W3CDTF">2012-06-23T20:00:26Z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0x010100823A99C636F7423283FB0D200866C613005B26DFEC304C4945BD1198DEDFFA4FFD</vt:lpwstr>
  </property>
</Properties>
</file>