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8"/>
  </p:notesMasterIdLst>
  <p:sldIdLst>
    <p:sldId id="258" r:id="rId5"/>
    <p:sldId id="295" r:id="rId6"/>
    <p:sldId id="259" r:id="rId7"/>
    <p:sldId id="261" r:id="rId8"/>
    <p:sldId id="262" r:id="rId9"/>
    <p:sldId id="263" r:id="rId10"/>
    <p:sldId id="291" r:id="rId11"/>
    <p:sldId id="285" r:id="rId12"/>
    <p:sldId id="289" r:id="rId13"/>
    <p:sldId id="292" r:id="rId14"/>
    <p:sldId id="266" r:id="rId15"/>
    <p:sldId id="267" r:id="rId16"/>
    <p:sldId id="268" r:id="rId17"/>
    <p:sldId id="271" r:id="rId18"/>
    <p:sldId id="269" r:id="rId19"/>
    <p:sldId id="272" r:id="rId20"/>
    <p:sldId id="293" r:id="rId21"/>
    <p:sldId id="274" r:id="rId22"/>
    <p:sldId id="275" r:id="rId23"/>
    <p:sldId id="276" r:id="rId24"/>
    <p:sldId id="283" r:id="rId25"/>
    <p:sldId id="287" r:id="rId26"/>
    <p:sldId id="294" r:id="rId27"/>
  </p:sldIdLst>
  <p:sldSz cx="9144000" cy="6858000" type="screen4x3"/>
  <p:notesSz cx="6858000" cy="9144000"/>
  <p:defaultTex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A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0" autoAdjust="0"/>
    <p:restoredTop sz="81250" autoAdjust="0"/>
  </p:normalViewPr>
  <p:slideViewPr>
    <p:cSldViewPr>
      <p:cViewPr>
        <p:scale>
          <a:sx n="103" d="100"/>
          <a:sy n="103" d="100"/>
        </p:scale>
        <p:origin x="-60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defRPr sz="1200" b="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Aft>
                <a:spcPct val="0"/>
              </a:spcAft>
              <a:buClrTx/>
              <a:defRPr sz="1200" b="0"/>
            </a:lvl1pPr>
          </a:lstStyle>
          <a:p>
            <a:fld id="{3BB4B371-47EF-4F94-805C-A1A2AA5EDDC3}" type="slidenum">
              <a:rPr lang="en-US"/>
              <a:pPr/>
              <a:t>‹#›</a:t>
            </a:fld>
            <a:endParaRPr lang="en-US"/>
          </a:p>
        </p:txBody>
      </p:sp>
    </p:spTree>
    <p:extLst>
      <p:ext uri="{BB962C8B-B14F-4D97-AF65-F5344CB8AC3E}">
        <p14:creationId xmlns:p14="http://schemas.microsoft.com/office/powerpoint/2010/main" val="26885039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8712FA5-0C1E-4FDD-BEE5-61FA42107F16}" type="slidenum">
              <a:rPr lang="en-US" smtClean="0"/>
              <a:pPr/>
              <a:t>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r>
              <a:rPr lang="en-US" b="1" dirty="0" smtClean="0"/>
              <a:t>Local Security Authority</a:t>
            </a:r>
            <a:r>
              <a:rPr lang="en-US" dirty="0" smtClean="0"/>
              <a:t>: This is also known as the Security Subsystem. It is the central component of NT security. It handles local security policy and user authentication. LSA also handles generating and logging audit messages. </a:t>
            </a:r>
          </a:p>
          <a:p>
            <a:endParaRPr lang="en-US" dirty="0" smtClean="0"/>
          </a:p>
          <a:p>
            <a:r>
              <a:rPr lang="en-US" b="1" dirty="0" smtClean="0"/>
              <a:t>Security Account Manager</a:t>
            </a:r>
            <a:r>
              <a:rPr lang="en-US" dirty="0" smtClean="0"/>
              <a:t>: SAM handles user and group accounts, and provides user authentication for LSA.</a:t>
            </a:r>
          </a:p>
          <a:p>
            <a:endParaRPr lang="en-US" dirty="0" smtClean="0"/>
          </a:p>
          <a:p>
            <a:r>
              <a:rPr lang="en-US" b="1" dirty="0" smtClean="0"/>
              <a:t>Security Reference Monitor</a:t>
            </a:r>
            <a:r>
              <a:rPr lang="en-US" dirty="0" smtClean="0"/>
              <a:t>: SRM enforces access validation and auditing for LSA. It checks user accounts as the user tries to access various files, directories, </a:t>
            </a:r>
            <a:r>
              <a:rPr lang="en-US" dirty="0" err="1" smtClean="0"/>
              <a:t>etc</a:t>
            </a:r>
            <a:r>
              <a:rPr lang="en-US" dirty="0" smtClean="0"/>
              <a:t>, and either allows or denies access. Auditing messages are generated as a result. The SRM contains a copy of the access validation code to ensure that resources are protected uniformly throughout the system, regardless of resource type.</a:t>
            </a:r>
          </a:p>
          <a:p>
            <a:endParaRPr lang="en-US" dirty="0" smtClean="0"/>
          </a:p>
          <a:p>
            <a:r>
              <a:rPr lang="en-US" dirty="0" smtClean="0"/>
              <a:t>Components of a SID</a:t>
            </a:r>
          </a:p>
          <a:p>
            <a:endParaRPr lang="en-US" dirty="0" smtClean="0"/>
          </a:p>
          <a:p>
            <a:r>
              <a:rPr lang="en-US" dirty="0" smtClean="0"/>
              <a:t>Position	Meaning</a:t>
            </a:r>
          </a:p>
          <a:p>
            <a:r>
              <a:rPr lang="en-US" dirty="0" smtClean="0"/>
              <a:t>1		Revision number</a:t>
            </a:r>
          </a:p>
          <a:p>
            <a:r>
              <a:rPr lang="en-US" dirty="0" smtClean="0"/>
              <a:t>2		Identifier authority value (always 5 in Windows 2000)</a:t>
            </a:r>
          </a:p>
          <a:p>
            <a:r>
              <a:rPr lang="en-US" dirty="0" smtClean="0"/>
              <a:t>3-6		Sub-authorities (randomly generated during installation)</a:t>
            </a:r>
          </a:p>
          <a:p>
            <a:r>
              <a:rPr lang="en-US" dirty="0" smtClean="0"/>
              <a:t>7		Relative Identifier (RID)</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16</a:t>
            </a:fld>
            <a:endParaRPr lang="en-US"/>
          </a:p>
        </p:txBody>
      </p:sp>
    </p:spTree>
    <p:extLst>
      <p:ext uri="{BB962C8B-B14F-4D97-AF65-F5344CB8AC3E}">
        <p14:creationId xmlns:p14="http://schemas.microsoft.com/office/powerpoint/2010/main" val="20921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smtClean="0"/>
              <a:t>During this section we will be touching on phase 4 of the methodology as it relates to application assessment.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19</a:t>
            </a:fld>
            <a:endParaRPr lang="en-US"/>
          </a:p>
        </p:txBody>
      </p:sp>
    </p:spTree>
    <p:extLst>
      <p:ext uri="{BB962C8B-B14F-4D97-AF65-F5344CB8AC3E}">
        <p14:creationId xmlns:p14="http://schemas.microsoft.com/office/powerpoint/2010/main" val="29755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and Review Windows Script output</a:t>
            </a:r>
          </a:p>
          <a:p>
            <a:endParaRPr lang="en-US" baseline="0" dirty="0" smtClean="0"/>
          </a:p>
          <a:p>
            <a:r>
              <a:rPr lang="en-US" dirty="0" smtClean="0"/>
              <a:t>Shares</a:t>
            </a:r>
          </a:p>
          <a:p>
            <a:pPr lvl="1"/>
            <a:r>
              <a:rPr lang="en-US" dirty="0" smtClean="0"/>
              <a:t>Everyone has access to files</a:t>
            </a:r>
          </a:p>
          <a:p>
            <a:pPr lvl="1"/>
            <a:r>
              <a:rPr lang="en-US" dirty="0" smtClean="0"/>
              <a:t>Users have Full Control</a:t>
            </a:r>
          </a:p>
          <a:p>
            <a:pPr lvl="0"/>
            <a:r>
              <a:rPr lang="en-US" dirty="0" smtClean="0"/>
              <a:t>Right</a:t>
            </a:r>
          </a:p>
          <a:p>
            <a:pPr lvl="1"/>
            <a:r>
              <a:rPr lang="en-US" dirty="0" smtClean="0"/>
              <a:t>Access computer from network</a:t>
            </a:r>
          </a:p>
          <a:p>
            <a:pPr lvl="1"/>
            <a:r>
              <a:rPr lang="en-US" dirty="0" smtClean="0"/>
              <a:t>Force shutdown from remote system</a:t>
            </a:r>
          </a:p>
          <a:p>
            <a:pPr lvl="1"/>
            <a:r>
              <a:rPr lang="en-US" dirty="0" smtClean="0"/>
              <a:t>Logon as batch/service</a:t>
            </a:r>
          </a:p>
          <a:p>
            <a:pPr lvl="1"/>
            <a:r>
              <a:rPr lang="en-US" dirty="0" smtClean="0"/>
              <a:t>Logon locally</a:t>
            </a:r>
          </a:p>
          <a:p>
            <a:pPr lvl="1"/>
            <a:r>
              <a:rPr lang="en-US" dirty="0" smtClean="0"/>
              <a:t>Shutdown system</a:t>
            </a:r>
          </a:p>
          <a:p>
            <a:r>
              <a:rPr lang="en-US" dirty="0" smtClean="0"/>
              <a:t>Registry Security</a:t>
            </a:r>
          </a:p>
          <a:p>
            <a:r>
              <a:rPr lang="en-US" dirty="0" smtClean="0"/>
              <a:t>           Make sure you know the difference</a:t>
            </a:r>
            <a:r>
              <a:rPr lang="en-US" baseline="0" dirty="0" smtClean="0"/>
              <a:t> between group and local policies</a:t>
            </a:r>
            <a:endParaRPr lang="en-US" dirty="0" smtClean="0"/>
          </a:p>
          <a:p>
            <a:r>
              <a:rPr lang="en-US" dirty="0" smtClean="0"/>
              <a:t>Services</a:t>
            </a:r>
          </a:p>
          <a:p>
            <a:pPr lvl="1"/>
            <a:r>
              <a:rPr lang="en-US" dirty="0" smtClean="0"/>
              <a:t>What’s running</a:t>
            </a:r>
          </a:p>
          <a:p>
            <a:pPr lvl="1"/>
            <a:r>
              <a:rPr lang="en-US" dirty="0" smtClean="0"/>
              <a:t>What’s not running</a:t>
            </a:r>
          </a:p>
          <a:p>
            <a:r>
              <a:rPr lang="en-US" dirty="0" smtClean="0"/>
              <a:t>Auditing settings</a:t>
            </a:r>
          </a:p>
          <a:p>
            <a:r>
              <a:rPr lang="en-US" dirty="0" smtClean="0"/>
              <a:t>File permissions</a:t>
            </a:r>
          </a:p>
          <a:p>
            <a:pPr lvl="1"/>
            <a:r>
              <a:rPr lang="en-US" dirty="0" smtClean="0"/>
              <a:t>Does Everyone have any access</a:t>
            </a:r>
          </a:p>
          <a:p>
            <a:pPr lvl="1"/>
            <a:r>
              <a:rPr lang="en-US" dirty="0" smtClean="0"/>
              <a:t>Does Users have access to system files</a:t>
            </a:r>
          </a:p>
          <a:p>
            <a:r>
              <a:rPr lang="en-US" dirty="0" smtClean="0"/>
              <a:t>Registry permissions</a:t>
            </a:r>
          </a:p>
          <a:p>
            <a:pPr lvl="1"/>
            <a:r>
              <a:rPr lang="en-US" dirty="0" smtClean="0"/>
              <a:t>Does Everyone have any access (exceptions)</a:t>
            </a:r>
          </a:p>
          <a:p>
            <a:pPr lvl="0"/>
            <a:endParaRPr lang="en-US" dirty="0" smtClean="0"/>
          </a:p>
          <a:p>
            <a:pPr lvl="1"/>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20</a:t>
            </a:fld>
            <a:endParaRPr lang="en-US"/>
          </a:p>
        </p:txBody>
      </p:sp>
    </p:spTree>
    <p:extLst>
      <p:ext uri="{BB962C8B-B14F-4D97-AF65-F5344CB8AC3E}">
        <p14:creationId xmlns:p14="http://schemas.microsoft.com/office/powerpoint/2010/main" val="3652931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 Most </a:t>
            </a:r>
            <a:r>
              <a:rPr lang="en-US" sz="800" dirty="0" err="1" smtClean="0"/>
              <a:t>trojan</a:t>
            </a:r>
            <a:r>
              <a:rPr lang="en-US" sz="800" dirty="0" smtClean="0"/>
              <a:t> programs allow you to install them on different ports to evade detection.  More known/default </a:t>
            </a:r>
            <a:r>
              <a:rPr lang="en-US" sz="800" dirty="0" err="1" smtClean="0"/>
              <a:t>trojan</a:t>
            </a:r>
            <a:r>
              <a:rPr lang="en-US" sz="800" dirty="0" smtClean="0"/>
              <a:t> ports can be found at http://www.xploiter.com/security/trojanport.html</a:t>
            </a:r>
            <a:endParaRPr lang="en-US" sz="1200" dirty="0" smtClean="0"/>
          </a:p>
        </p:txBody>
      </p:sp>
      <p:sp>
        <p:nvSpPr>
          <p:cNvPr id="4" name="Slide Number Placeholder 3"/>
          <p:cNvSpPr>
            <a:spLocks noGrp="1"/>
          </p:cNvSpPr>
          <p:nvPr>
            <p:ph type="sldNum" sz="quarter" idx="10"/>
          </p:nvPr>
        </p:nvSpPr>
        <p:spPr/>
        <p:txBody>
          <a:bodyPr/>
          <a:lstStyle/>
          <a:p>
            <a:fld id="{E64C363C-47A3-4C0F-AF35-F234EA62291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67112F9-D3CB-4269-823C-CEAC3ABF0E82}" type="slidenum">
              <a:rPr lang="en-US" smtClean="0"/>
              <a:pPr/>
              <a:t>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p:spPr>
        <p:txBody>
          <a:bodyPr/>
          <a:lstStyle/>
          <a:p>
            <a:pPr>
              <a:lnSpc>
                <a:spcPct val="90000"/>
              </a:lnSpc>
            </a:pPr>
            <a:r>
              <a:rPr lang="en-US" sz="1000" dirty="0" smtClean="0"/>
              <a:t>By default the SAM is located in %</a:t>
            </a:r>
            <a:r>
              <a:rPr lang="en-US" sz="1000" i="1" dirty="0" err="1" smtClean="0"/>
              <a:t>systemroot</a:t>
            </a:r>
            <a:r>
              <a:rPr lang="en-US" sz="1000" dirty="0" smtClean="0"/>
              <a:t>%\system32\</a:t>
            </a:r>
            <a:r>
              <a:rPr lang="en-US" sz="1000" dirty="0" err="1" smtClean="0"/>
              <a:t>sam.</a:t>
            </a:r>
            <a:endParaRPr lang="en-US" sz="1000" dirty="0" smtClean="0"/>
          </a:p>
          <a:p>
            <a:pPr>
              <a:lnSpc>
                <a:spcPct val="90000"/>
              </a:lnSpc>
            </a:pPr>
            <a:endParaRPr lang="en-US" sz="1000" dirty="0" smtClean="0"/>
          </a:p>
          <a:p>
            <a:pPr>
              <a:lnSpc>
                <a:spcPct val="90000"/>
              </a:lnSpc>
            </a:pPr>
            <a:r>
              <a:rPr lang="en-US" sz="1000" dirty="0" smtClean="0"/>
              <a:t>Passwords are not actually stored in the SAM; what is stored is a hash of the actual password.  This hash cannot be revered engineered to obtain the clear text password.  Even thought this hash cannot be attacked, is still susceptible to guessing attacks that pass the password thru the same algorithm used to generate the hash and then compare the two hashes.</a:t>
            </a:r>
          </a:p>
          <a:p>
            <a:pPr>
              <a:lnSpc>
                <a:spcPct val="90000"/>
              </a:lnSpc>
            </a:pPr>
            <a:endParaRPr lang="en-US" sz="1000" dirty="0" smtClean="0"/>
          </a:p>
          <a:p>
            <a:pPr>
              <a:lnSpc>
                <a:spcPct val="90000"/>
              </a:lnSpc>
            </a:pPr>
            <a:r>
              <a:rPr lang="en-US" sz="1000" dirty="0" smtClean="0"/>
              <a:t>AD replaces the SAM on domain controllers as the primary repository for security information.  It stores both user credentials and access control information.  Member servers and workstations retain their local SAM for locally defined users, groups, and security settings.</a:t>
            </a:r>
          </a:p>
          <a:p>
            <a:pPr>
              <a:lnSpc>
                <a:spcPct val="90000"/>
              </a:lnSpc>
            </a:pPr>
            <a:endParaRPr lang="en-US" sz="1000" dirty="0" smtClean="0"/>
          </a:p>
          <a:p>
            <a:pPr>
              <a:lnSpc>
                <a:spcPct val="90000"/>
              </a:lnSpc>
            </a:pPr>
            <a:r>
              <a:rPr lang="en-US" sz="1000" dirty="0" smtClean="0"/>
              <a:t>By default the AD is found in %</a:t>
            </a:r>
            <a:r>
              <a:rPr lang="en-US" sz="1000" i="1" dirty="0" err="1" smtClean="0"/>
              <a:t>systemroot</a:t>
            </a:r>
            <a:r>
              <a:rPr lang="en-US" sz="1000" dirty="0" smtClean="0"/>
              <a:t>%\</a:t>
            </a:r>
            <a:r>
              <a:rPr lang="en-US" sz="1000" dirty="0" err="1" smtClean="0"/>
              <a:t>ntds</a:t>
            </a:r>
            <a:r>
              <a:rPr lang="en-US" sz="1000" dirty="0" smtClean="0"/>
              <a:t>\</a:t>
            </a:r>
            <a:r>
              <a:rPr lang="en-US" sz="1000" dirty="0" err="1" smtClean="0"/>
              <a:t>ntds.dit</a:t>
            </a:r>
            <a:endParaRPr lang="en-US" sz="1000" dirty="0" smtClean="0"/>
          </a:p>
          <a:p>
            <a:pPr>
              <a:lnSpc>
                <a:spcPct val="90000"/>
              </a:lnSpc>
            </a:pPr>
            <a:endParaRPr lang="en-US" sz="1000" dirty="0" smtClean="0"/>
          </a:p>
          <a:p>
            <a:pPr>
              <a:lnSpc>
                <a:spcPct val="90000"/>
              </a:lnSpc>
            </a:pPr>
            <a:r>
              <a:rPr lang="en-US" sz="1000" dirty="0" smtClean="0"/>
              <a:t>In Win NT4 SP3 Microsoft introduced SYSKEY, which derives a 128-bit key and encrypts each hash.  In Windows NT, it was necessary to manually enable SYSKEY, but in Windows 2K or later it is enabled by default.</a:t>
            </a:r>
          </a:p>
          <a:p>
            <a:pPr>
              <a:lnSpc>
                <a:spcPct val="90000"/>
              </a:lnSpc>
            </a:pPr>
            <a:endParaRPr lang="en-US" sz="1000" dirty="0" smtClean="0"/>
          </a:p>
          <a:p>
            <a:pPr>
              <a:lnSpc>
                <a:spcPct val="90000"/>
              </a:lnSpc>
            </a:pPr>
            <a:r>
              <a:rPr lang="en-US" sz="1000" dirty="0" smtClean="0"/>
              <a:t>There are 3 modes of operation for SYSKEY</a:t>
            </a:r>
          </a:p>
          <a:p>
            <a:pPr lvl="1">
              <a:lnSpc>
                <a:spcPct val="90000"/>
              </a:lnSpc>
            </a:pPr>
            <a:r>
              <a:rPr lang="en-US" sz="1000" b="1" dirty="0" smtClean="0"/>
              <a:t>Mode 1</a:t>
            </a:r>
            <a:r>
              <a:rPr lang="en-US" sz="1000" dirty="0" smtClean="0"/>
              <a:t>	Stored in the registry and make it available at boot time</a:t>
            </a:r>
          </a:p>
          <a:p>
            <a:pPr lvl="1">
              <a:lnSpc>
                <a:spcPct val="90000"/>
              </a:lnSpc>
            </a:pPr>
            <a:r>
              <a:rPr lang="en-US" sz="1000" dirty="0" smtClean="0"/>
              <a:t>Mode 2	Stored in the registry, but protected with a password which must be provided</a:t>
            </a:r>
          </a:p>
          <a:p>
            <a:pPr lvl="1">
              <a:lnSpc>
                <a:spcPct val="90000"/>
              </a:lnSpc>
            </a:pPr>
            <a:r>
              <a:rPr lang="en-US" sz="1000" dirty="0" smtClean="0"/>
              <a:t>		at boot time</a:t>
            </a:r>
          </a:p>
          <a:p>
            <a:pPr lvl="1">
              <a:lnSpc>
                <a:spcPct val="90000"/>
              </a:lnSpc>
            </a:pPr>
            <a:r>
              <a:rPr lang="en-US" sz="1000" dirty="0" smtClean="0"/>
              <a:t>Mode 3	Stored on floppy that must be provided at boot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D21F924-A6C5-4D32-B068-FD09E6CBDC2F}" type="slidenum">
              <a:rPr lang="en-US" smtClean="0"/>
              <a:pPr/>
              <a:t>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pPr>
              <a:lnSpc>
                <a:spcPct val="80000"/>
              </a:lnSpc>
            </a:pPr>
            <a:r>
              <a:rPr lang="en-US" sz="800" dirty="0" smtClean="0"/>
              <a:t>Other known SIDs</a:t>
            </a:r>
          </a:p>
          <a:p>
            <a:pPr>
              <a:lnSpc>
                <a:spcPct val="80000"/>
              </a:lnSpc>
            </a:pPr>
            <a:endParaRPr lang="en-US" sz="800" dirty="0" smtClean="0"/>
          </a:p>
          <a:p>
            <a:pPr>
              <a:lnSpc>
                <a:spcPct val="80000"/>
              </a:lnSpc>
            </a:pPr>
            <a:r>
              <a:rPr lang="en-US" sz="800" dirty="0" smtClean="0"/>
              <a:t>S-1-0-0	Null SID		Indicates an empty or NULL group. It is defined as a group with no users and is typically used to indicate nobody. </a:t>
            </a:r>
          </a:p>
          <a:p>
            <a:pPr>
              <a:lnSpc>
                <a:spcPct val="80000"/>
              </a:lnSpc>
            </a:pPr>
            <a:r>
              <a:rPr lang="en-US" sz="1200" kern="1200" dirty="0" smtClean="0">
                <a:solidFill>
                  <a:schemeClr val="tx1"/>
                </a:solidFill>
                <a:effectLst/>
                <a:latin typeface="Arial" charset="0"/>
                <a:ea typeface="+mn-ea"/>
                <a:cs typeface="+mn-cs"/>
              </a:rPr>
              <a:t>S-1-2	Local Authority</a:t>
            </a:r>
            <a:r>
              <a:rPr lang="en-US" sz="800" dirty="0" smtClean="0">
                <a:effectLst/>
              </a:rPr>
              <a:t> </a:t>
            </a:r>
          </a:p>
          <a:p>
            <a:pPr>
              <a:lnSpc>
                <a:spcPct val="80000"/>
              </a:lnSpc>
            </a:pPr>
            <a:r>
              <a:rPr lang="en-US" sz="800" dirty="0" smtClean="0"/>
              <a:t>S-1-5-1	Dialup		Indicates a group of which all user accounts are automatically made members while they are logged on to a Windows system via dialup. </a:t>
            </a:r>
          </a:p>
          <a:p>
            <a:pPr>
              <a:lnSpc>
                <a:spcPct val="80000"/>
              </a:lnSpc>
            </a:pPr>
            <a:r>
              <a:rPr lang="en-US" sz="800" dirty="0" smtClean="0"/>
              <a:t>S-1-5-2	Network		Indicates a group of which all user accounts are automatically made members while they are logged on to a Windows system via the network. </a:t>
            </a:r>
          </a:p>
          <a:p>
            <a:pPr>
              <a:lnSpc>
                <a:spcPct val="80000"/>
              </a:lnSpc>
            </a:pPr>
            <a:r>
              <a:rPr lang="en-US" sz="800" dirty="0" smtClean="0"/>
              <a:t>S-1-5-3 	Batch		Indicates a group of which all user accounts are automatically made members while they are logged on to a Windows system via a batch logon. </a:t>
            </a:r>
          </a:p>
          <a:p>
            <a:pPr>
              <a:lnSpc>
                <a:spcPct val="80000"/>
              </a:lnSpc>
            </a:pPr>
            <a:r>
              <a:rPr lang="en-US" sz="800" dirty="0" smtClean="0"/>
              <a:t>S-1-5-4	Interactive		Indicates a group of which all user accounts are automatically made members while they are logged on to a Windows system via an interactive</a:t>
            </a:r>
            <a:r>
              <a:rPr lang="en-US" sz="800" baseline="0" dirty="0" smtClean="0"/>
              <a:t> </a:t>
            </a:r>
            <a:r>
              <a:rPr lang="en-US" sz="800" dirty="0" smtClean="0"/>
              <a:t>logon. </a:t>
            </a:r>
          </a:p>
          <a:p>
            <a:pPr>
              <a:lnSpc>
                <a:spcPct val="80000"/>
              </a:lnSpc>
            </a:pPr>
            <a:r>
              <a:rPr lang="en-US" sz="800" dirty="0" smtClean="0"/>
              <a:t>S-1-5-6	Service		Indicates a group of which all user accounts are automatically made members while they are logged on to a Windows system as a service. </a:t>
            </a:r>
          </a:p>
          <a:p>
            <a:pPr>
              <a:lnSpc>
                <a:spcPct val="80000"/>
              </a:lnSpc>
            </a:pPr>
            <a:r>
              <a:rPr lang="en-US" sz="800" dirty="0" smtClean="0"/>
              <a:t>S-1-5-7 	</a:t>
            </a:r>
            <a:r>
              <a:rPr lang="en-US" sz="800" dirty="0" err="1" smtClean="0"/>
              <a:t>AnonymousLogon</a:t>
            </a:r>
            <a:r>
              <a:rPr lang="en-US" sz="800" dirty="0" smtClean="0"/>
              <a:t>	Associated with a null session logon. </a:t>
            </a:r>
          </a:p>
          <a:p>
            <a:pPr>
              <a:lnSpc>
                <a:spcPct val="80000"/>
              </a:lnSpc>
            </a:pPr>
            <a:r>
              <a:rPr lang="en-US" sz="800" dirty="0" smtClean="0"/>
              <a:t>S-1-5-9	</a:t>
            </a:r>
            <a:r>
              <a:rPr lang="en-US" sz="800" dirty="0" err="1" smtClean="0"/>
              <a:t>ServerLogon</a:t>
            </a:r>
            <a:r>
              <a:rPr lang="en-US" sz="800" dirty="0" smtClean="0"/>
              <a:t>		Associated with a domain controller account. </a:t>
            </a:r>
          </a:p>
          <a:p>
            <a:pPr>
              <a:lnSpc>
                <a:spcPct val="80000"/>
              </a:lnSpc>
            </a:pPr>
            <a:r>
              <a:rPr lang="en-US" sz="800" dirty="0" smtClean="0"/>
              <a:t>S-1-5-10	Self (or Principal Self)	Acts as a placeholder and applies only to the access lists of group or user accounts. When present, it indicates the trustee account for which the access list applies. </a:t>
            </a:r>
          </a:p>
          <a:p>
            <a:pPr>
              <a:lnSpc>
                <a:spcPct val="80000"/>
              </a:lnSpc>
            </a:pPr>
            <a:r>
              <a:rPr lang="en-US" sz="800" dirty="0" smtClean="0"/>
              <a:t>S-1-5-11 	Authenticated User	Indicates a well-known group of which all currently authenticated user accounts are implicitly members.</a:t>
            </a:r>
          </a:p>
          <a:p>
            <a:pPr>
              <a:lnSpc>
                <a:spcPct val="80000"/>
              </a:lnSpc>
            </a:pPr>
            <a:r>
              <a:rPr lang="en-US" sz="800" dirty="0" smtClean="0"/>
              <a:t>S-1-5-13	Terminal Server	Associated with a user logged on to a terminal server. </a:t>
            </a:r>
          </a:p>
          <a:p>
            <a:pPr>
              <a:lnSpc>
                <a:spcPct val="80000"/>
              </a:lnSpc>
            </a:pPr>
            <a:r>
              <a:rPr lang="en-US" sz="800" dirty="0" smtClean="0"/>
              <a:t>S-1-5-18	</a:t>
            </a:r>
            <a:r>
              <a:rPr lang="en-US" sz="800" dirty="0" err="1" smtClean="0"/>
              <a:t>LocalSystem</a:t>
            </a:r>
            <a:r>
              <a:rPr lang="en-US" sz="800" dirty="0" smtClean="0"/>
              <a:t>		This special account, which many service processes run under, exists on all Windows systems.</a:t>
            </a:r>
          </a:p>
          <a:p>
            <a:r>
              <a:rPr lang="en-US" sz="800" dirty="0" smtClean="0"/>
              <a:t>S-1-16-0 	Untrusted Mandatory Level</a:t>
            </a:r>
          </a:p>
          <a:p>
            <a:r>
              <a:rPr lang="en-US" sz="800" dirty="0" smtClean="0"/>
              <a:t>S-1-5-32-XXX Windows 2003 Domain Authority</a:t>
            </a:r>
          </a:p>
          <a:p>
            <a:r>
              <a:rPr lang="en-US" sz="800" dirty="0" smtClean="0"/>
              <a:t>S-1-5-21 or 32 </a:t>
            </a:r>
            <a:r>
              <a:rPr lang="en-US" sz="800" i="1" dirty="0" smtClean="0"/>
              <a:t>domain-XXX </a:t>
            </a:r>
            <a:r>
              <a:rPr lang="en-US" sz="800" dirty="0" smtClean="0"/>
              <a:t>Windows 2008 Domain Authority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direction and transitivity</a:t>
            </a:r>
          </a:p>
          <a:p>
            <a:pPr lvl="1"/>
            <a:r>
              <a:rPr lang="en-US" dirty="0" smtClean="0"/>
              <a:t>Is the Trust intended or authorized?</a:t>
            </a:r>
          </a:p>
          <a:p>
            <a:pPr lvl="1"/>
            <a:r>
              <a:rPr lang="en-US" dirty="0" smtClean="0"/>
              <a:t>Is user re-authentication required from a trusted domain?</a:t>
            </a:r>
          </a:p>
          <a:p>
            <a:pPr lvl="0"/>
            <a:r>
              <a:rPr lang="en-US" dirty="0" smtClean="0"/>
              <a:t>WINS</a:t>
            </a:r>
            <a:r>
              <a:rPr lang="en-US" baseline="0" dirty="0" smtClean="0"/>
              <a:t> – used for backward compatibility with NT4</a:t>
            </a:r>
          </a:p>
          <a:p>
            <a:r>
              <a:rPr lang="en-US" dirty="0" smtClean="0"/>
              <a:t>DNS service</a:t>
            </a:r>
          </a:p>
          <a:p>
            <a:pPr lvl="1"/>
            <a:r>
              <a:rPr lang="en-US" dirty="0" smtClean="0"/>
              <a:t>Access to a secure, properly configured DNS server</a:t>
            </a:r>
          </a:p>
          <a:p>
            <a:pPr lvl="1"/>
            <a:r>
              <a:rPr lang="en-US" dirty="0" smtClean="0"/>
              <a:t>Integrated with AD</a:t>
            </a:r>
          </a:p>
          <a:p>
            <a:r>
              <a:rPr lang="en-US" dirty="0" smtClean="0"/>
              <a:t>Group nesting strategies</a:t>
            </a:r>
          </a:p>
          <a:p>
            <a:pPr lvl="1"/>
            <a:r>
              <a:rPr lang="en-US" dirty="0" smtClean="0"/>
              <a:t>A-G-DL-P:  accounts are added to global groups, global groups are added to domain local groups, and resource permissions are granted to domain local groups </a:t>
            </a:r>
          </a:p>
          <a:p>
            <a:pPr lvl="0"/>
            <a:endParaRPr lang="en-US" dirty="0" smtClean="0"/>
          </a:p>
        </p:txBody>
      </p:sp>
      <p:sp>
        <p:nvSpPr>
          <p:cNvPr id="4" name="Slide Number Placeholder 3"/>
          <p:cNvSpPr>
            <a:spLocks noGrp="1"/>
          </p:cNvSpPr>
          <p:nvPr>
            <p:ph type="sldNum" sz="quarter" idx="10"/>
          </p:nvPr>
        </p:nvSpPr>
        <p:spPr/>
        <p:txBody>
          <a:bodyPr/>
          <a:lstStyle/>
          <a:p>
            <a:fld id="{3BB4B371-47EF-4F94-805C-A1A2AA5EDDC3}" type="slidenum">
              <a:rPr lang="en-US" smtClean="0"/>
              <a:pPr/>
              <a:t>8</a:t>
            </a:fld>
            <a:endParaRPr lang="en-US"/>
          </a:p>
        </p:txBody>
      </p:sp>
    </p:spTree>
    <p:extLst>
      <p:ext uri="{BB962C8B-B14F-4D97-AF65-F5344CB8AC3E}">
        <p14:creationId xmlns:p14="http://schemas.microsoft.com/office/powerpoint/2010/main" val="144971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smtClean="0"/>
              <a:t>During this section we will be touching on phase 4 of the methodology as it relates to application assessment.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A4F72F3-85CE-4200-B957-C2C1E103713D}" type="slidenum">
              <a:rPr lang="en-US" smtClean="0"/>
              <a:pPr/>
              <a:t>11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p:spPr>
        <p:txBody>
          <a:bodyPr/>
          <a:lstStyle/>
          <a:p>
            <a:r>
              <a:rPr lang="en-US" smtClean="0"/>
              <a:t>NET [ ACCOUNTS | COMPUTER | CONFIG | CONTINUE | FILE | GROUP | HELP |</a:t>
            </a:r>
          </a:p>
          <a:p>
            <a:r>
              <a:rPr lang="en-US" smtClean="0"/>
              <a:t>      HELPMSG | LOCALGROUP | NAME | PAUSE | PRINT | SEND | SESSION |</a:t>
            </a:r>
          </a:p>
          <a:p>
            <a:r>
              <a:rPr lang="en-US" smtClean="0"/>
              <a:t>      SHARE | START | STATISTICS | STOP | TIME | USE | USER | VIEW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022A104-DA2C-4F5F-BFDB-77A51B5ADE82}" type="slidenum">
              <a:rPr lang="en-US" smtClean="0"/>
              <a:pPr/>
              <a:t>13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p:spPr>
        <p:txBody>
          <a:bodyPr/>
          <a:lstStyle/>
          <a:p>
            <a:r>
              <a:rPr lang="en-US" smtClean="0"/>
              <a:t>See attached list of NetBIOS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CC57867-98B8-4E2D-B8F5-73AD67350546}" type="slidenum">
              <a:rPr lang="en-US" smtClean="0"/>
              <a:pPr/>
              <a:t>14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p:spPr>
        <p:txBody>
          <a:bodyPr/>
          <a:lstStyle/>
          <a:p>
            <a:pPr>
              <a:lnSpc>
                <a:spcPct val="80000"/>
              </a:lnSpc>
            </a:pPr>
            <a:r>
              <a:rPr lang="en-US" sz="800" smtClean="0"/>
              <a:t>nltest [/options]</a:t>
            </a:r>
          </a:p>
          <a:p>
            <a:pPr>
              <a:lnSpc>
                <a:spcPct val="80000"/>
              </a:lnSpc>
            </a:pPr>
            <a:r>
              <a:rPr lang="en-US" sz="800" smtClean="0"/>
              <a:t>	/SERVER:&lt;ServerName&gt;	Specify &lt;ServerName&gt;</a:t>
            </a:r>
          </a:p>
          <a:p>
            <a:pPr>
              <a:lnSpc>
                <a:spcPct val="80000"/>
              </a:lnSpc>
            </a:pPr>
            <a:r>
              <a:rPr lang="en-US" sz="800" smtClean="0"/>
              <a:t>	/QUERY				Query &lt;ServerName&gt; netlogon service</a:t>
            </a:r>
          </a:p>
          <a:p>
            <a:pPr>
              <a:lnSpc>
                <a:spcPct val="80000"/>
              </a:lnSpc>
            </a:pPr>
            <a:r>
              <a:rPr lang="en-US" sz="800" smtClean="0"/>
              <a:t>	/REPL					Force replication on &lt;ServerName&gt; BDC</a:t>
            </a:r>
          </a:p>
          <a:p>
            <a:pPr>
              <a:lnSpc>
                <a:spcPct val="80000"/>
              </a:lnSpc>
            </a:pPr>
            <a:r>
              <a:rPr lang="en-US" sz="800" smtClean="0"/>
              <a:t>	/SYNC				Force SYNC on &lt;ServerName&gt; BDC</a:t>
            </a:r>
          </a:p>
          <a:p>
            <a:pPr>
              <a:lnSpc>
                <a:spcPct val="80000"/>
              </a:lnSpc>
            </a:pPr>
            <a:r>
              <a:rPr lang="en-US" sz="800" smtClean="0"/>
              <a:t>	/PDC_REPL				Force UAS change message from &lt;ServerName&gt; PDC</a:t>
            </a:r>
          </a:p>
          <a:p>
            <a:pPr>
              <a:lnSpc>
                <a:spcPct val="80000"/>
              </a:lnSpc>
            </a:pPr>
            <a:r>
              <a:rPr lang="en-US" sz="800" smtClean="0"/>
              <a:t>	/SC_QUERY:&lt;DomainName&gt;	Query secure channel for &lt;Domain&gt; on &lt;ServerName&gt;</a:t>
            </a:r>
          </a:p>
          <a:p>
            <a:pPr>
              <a:lnSpc>
                <a:spcPct val="80000"/>
              </a:lnSpc>
            </a:pPr>
            <a:r>
              <a:rPr lang="en-US" sz="800" smtClean="0"/>
              <a:t>	/SC_RESET:&lt;DomainName&gt;	Reset secure channel for &lt;Domain&gt; on &lt;ServerName&gt;</a:t>
            </a:r>
          </a:p>
          <a:p>
            <a:pPr>
              <a:lnSpc>
                <a:spcPct val="80000"/>
              </a:lnSpc>
            </a:pPr>
            <a:r>
              <a:rPr lang="en-US" sz="800" smtClean="0"/>
              <a:t>	/DCLIST:&lt;DomainName&gt;	Get a list of DC’s for &lt;DomainName&gt;</a:t>
            </a:r>
          </a:p>
          <a:p>
            <a:pPr>
              <a:lnSpc>
                <a:spcPct val="80000"/>
              </a:lnSpc>
            </a:pPr>
            <a:r>
              <a:rPr lang="en-US" sz="800" smtClean="0"/>
              <a:t>	/DCNAME:&lt;DmainName&gt;	Get the PDC name for domain &lt;DomainName&gt;</a:t>
            </a:r>
          </a:p>
          <a:p>
            <a:pPr>
              <a:lnSpc>
                <a:spcPct val="80000"/>
              </a:lnSpc>
            </a:pPr>
            <a:r>
              <a:rPr lang="en-US" sz="800" smtClean="0"/>
              <a:t>	/DCTRUST:&lt;DomainName&gt;	Get name of DC is used for trust of &lt;DomainName&gt;</a:t>
            </a:r>
          </a:p>
          <a:p>
            <a:pPr>
              <a:lnSpc>
                <a:spcPct val="80000"/>
              </a:lnSpc>
            </a:pPr>
            <a:r>
              <a:rPr lang="en-US" sz="800" smtClean="0"/>
              <a:t>	/WHOWILL:&lt;Domain&gt;* &lt;User&gt; [&lt;Iteration&gt;]	See if &lt;Domain&gt; will log on &lt;User&gt;</a:t>
            </a:r>
          </a:p>
          <a:p>
            <a:pPr>
              <a:lnSpc>
                <a:spcPct val="80000"/>
              </a:lnSpc>
            </a:pPr>
            <a:r>
              <a:rPr lang="en-US" sz="800" smtClean="0"/>
              <a:t>	/FINDUSER:&lt;User&gt;		See which trusted domain will log on &lt;User&gt;</a:t>
            </a:r>
          </a:p>
          <a:p>
            <a:pPr>
              <a:lnSpc>
                <a:spcPct val="80000"/>
              </a:lnSpc>
            </a:pPr>
            <a:r>
              <a:rPr lang="en-US" sz="800" smtClean="0"/>
              <a:t>	/TRANSPORT_NOTIFY		Notify of netlogon of new transport</a:t>
            </a:r>
          </a:p>
          <a:p>
            <a:pPr>
              <a:lnSpc>
                <a:spcPct val="80000"/>
              </a:lnSpc>
            </a:pPr>
            <a:r>
              <a:rPr lang="en-US" sz="800" smtClean="0"/>
              <a:t>	/RID:&lt;HexRid&gt;			RID to encrypt Password with</a:t>
            </a:r>
          </a:p>
          <a:p>
            <a:pPr>
              <a:lnSpc>
                <a:spcPct val="80000"/>
              </a:lnSpc>
            </a:pPr>
            <a:r>
              <a:rPr lang="en-US" sz="800" smtClean="0"/>
              <a:t>	/USER:&lt;UserName&gt;		Query user info on &lt;ServerName&gt;</a:t>
            </a:r>
          </a:p>
          <a:p>
            <a:pPr>
              <a:lnSpc>
                <a:spcPct val="80000"/>
              </a:lnSpc>
            </a:pPr>
            <a:r>
              <a:rPr lang="en-US" sz="800" smtClean="0"/>
              <a:t>	/TIME:&lt;Hex LSL&gt; &lt;Hex MSL&gt;	Convert NT GMT time to ASCII</a:t>
            </a:r>
          </a:p>
          <a:p>
            <a:pPr>
              <a:lnSpc>
                <a:spcPct val="80000"/>
              </a:lnSpc>
            </a:pPr>
            <a:r>
              <a:rPr lang="en-US" sz="800" smtClean="0"/>
              <a:t>	/LOGON_QUERY			Query number of cumulative logon attempts</a:t>
            </a:r>
          </a:p>
          <a:p>
            <a:pPr>
              <a:lnSpc>
                <a:spcPct val="80000"/>
              </a:lnSpc>
            </a:pPr>
            <a:r>
              <a:rPr lang="en-US" sz="800" smtClean="0"/>
              <a:t>	/TRUSTED_DOMAINS		Query names of domain trusted by workstation</a:t>
            </a:r>
          </a:p>
          <a:p>
            <a:pPr>
              <a:lnSpc>
                <a:spcPct val="80000"/>
              </a:lnSpc>
            </a:pPr>
            <a:r>
              <a:rPr lang="en-US" sz="800" smtClean="0"/>
              <a:t>	/BDC_QUERY:&lt;DomainName&gt;	Query replication status of BDCs for &lt;DomainName&gt;</a:t>
            </a:r>
          </a:p>
          <a:p>
            <a:pPr>
              <a:lnSpc>
                <a:spcPct val="80000"/>
              </a:lnSpc>
            </a:pPr>
            <a:r>
              <a:rPr lang="en-US" sz="800" smtClean="0"/>
              <a:t>	/SIM_SYNC:&lt;DomainName&gt; &lt;MachineName&gt;	Simulate full sync replication</a:t>
            </a:r>
          </a:p>
          <a:p>
            <a:pPr>
              <a:lnSpc>
                <a:spcPct val="80000"/>
              </a:lnSpc>
            </a:pPr>
            <a:r>
              <a:rPr lang="en-US" sz="800" smtClean="0"/>
              <a:t>	/LIST_DELTAS:&lt;FileName&gt;	Display the content of given change log file</a:t>
            </a:r>
          </a:p>
          <a:p>
            <a:pPr>
              <a:lnSpc>
                <a:spcPct val="80000"/>
              </a:lnSpc>
            </a:pPr>
            <a:r>
              <a:rPr lang="en-US" sz="800" smtClean="0"/>
              <a:t>	/LIST_REDO:&lt;FileName&gt;	Display the content of given redo log file</a:t>
            </a:r>
          </a:p>
          <a:p>
            <a:pPr>
              <a:lnSpc>
                <a:spcPct val="80000"/>
              </a:lnSpc>
            </a:pPr>
            <a:endParaRPr lang="en-US" sz="800" smtClean="0"/>
          </a:p>
          <a:p>
            <a:pPr>
              <a:lnSpc>
                <a:spcPct val="80000"/>
              </a:lnSpc>
            </a:pPr>
            <a:r>
              <a:rPr lang="en-US" sz="800" smtClean="0"/>
              <a:t>For a more detailed explanation of all switches and usage go to: </a:t>
            </a:r>
            <a:r>
              <a:rPr lang="en-US" smtClean="0"/>
              <a:t>http://support.microsoft.com/default.aspx?scid=kb;EN-US;q158148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err="1" smtClean="0"/>
              <a:t>nbtscan</a:t>
            </a:r>
            <a:r>
              <a:rPr lang="en-US" dirty="0" smtClean="0"/>
              <a:t> [-v] [-d] [-e] [-l] [-t timeout] [-b bandwidth] [-r] [-q] [-s separator] [-m retransmits] (-f filename)|(&lt;</a:t>
            </a:r>
            <a:r>
              <a:rPr lang="en-US" dirty="0" err="1" smtClean="0"/>
              <a:t>scan_range</a:t>
            </a:r>
            <a:r>
              <a:rPr lang="en-US" dirty="0" smtClean="0"/>
              <a:t>&gt;) </a:t>
            </a:r>
          </a:p>
          <a:p>
            <a:r>
              <a:rPr lang="en-US" dirty="0" smtClean="0"/>
              <a:t>	-v			verbose output. Print all names received from each host</a:t>
            </a:r>
          </a:p>
          <a:p>
            <a:r>
              <a:rPr lang="en-US" dirty="0" smtClean="0"/>
              <a:t>	-d			dump packets. Print whole packet contents.</a:t>
            </a:r>
          </a:p>
          <a:p>
            <a:r>
              <a:rPr lang="en-US" dirty="0" smtClean="0"/>
              <a:t>	-e			Format output in /etc/hosts format.</a:t>
            </a:r>
          </a:p>
          <a:p>
            <a:r>
              <a:rPr lang="en-US" dirty="0" smtClean="0"/>
              <a:t>	-l			Format output in </a:t>
            </a:r>
            <a:r>
              <a:rPr lang="en-US" dirty="0" err="1" smtClean="0"/>
              <a:t>lmhosts</a:t>
            </a:r>
            <a:r>
              <a:rPr lang="en-US" dirty="0" smtClean="0"/>
              <a:t> format.  Cannot be used with -v, -s or -h options.</a:t>
            </a:r>
          </a:p>
          <a:p>
            <a:r>
              <a:rPr lang="en-US" dirty="0" smtClean="0"/>
              <a:t>	-t timeout		wait timeout seconds for response.  Default 1.</a:t>
            </a:r>
          </a:p>
          <a:p>
            <a:r>
              <a:rPr lang="en-US" dirty="0" smtClean="0"/>
              <a:t>	-b bandwidth	Output throttling.  Slow down output so that it uses no more that bandwidth bps.  </a:t>
            </a:r>
          </a:p>
          <a:p>
            <a:r>
              <a:rPr lang="en-US" dirty="0" smtClean="0"/>
              <a:t>				Useful on slow links, so that outgoing queries don't get dropped.</a:t>
            </a:r>
          </a:p>
          <a:p>
            <a:r>
              <a:rPr lang="en-US" dirty="0" smtClean="0"/>
              <a:t>	-r			use local port 137 for scans. Win95 boxes respond to this only. You need </a:t>
            </a:r>
          </a:p>
          <a:p>
            <a:r>
              <a:rPr lang="en-US" dirty="0" smtClean="0"/>
              <a:t>				to be root to use this option on Unix.</a:t>
            </a:r>
          </a:p>
          <a:p>
            <a:r>
              <a:rPr lang="en-US" dirty="0" smtClean="0"/>
              <a:t>	-q			Suppress banners and error messages,</a:t>
            </a:r>
          </a:p>
          <a:p>
            <a:r>
              <a:rPr lang="en-US" dirty="0" smtClean="0"/>
              <a:t>	-s separator		Script-friendly output. Don't print column and record headers, separate fields with</a:t>
            </a:r>
          </a:p>
          <a:p>
            <a:r>
              <a:rPr lang="en-US" dirty="0" smtClean="0"/>
              <a:t>				separator.</a:t>
            </a:r>
          </a:p>
          <a:p>
            <a:r>
              <a:rPr lang="en-US" dirty="0" smtClean="0"/>
              <a:t>	-h			Print human-readable names for services. Can only be used with -v option.</a:t>
            </a:r>
          </a:p>
          <a:p>
            <a:r>
              <a:rPr lang="en-US" dirty="0" smtClean="0"/>
              <a:t>	-m retransmits	Number of retransmits. Default 0.</a:t>
            </a:r>
          </a:p>
          <a:p>
            <a:r>
              <a:rPr lang="en-US" dirty="0" smtClean="0"/>
              <a:t>	-f filename		Take IP addresses to scan from file filename</a:t>
            </a:r>
          </a:p>
          <a:p>
            <a:r>
              <a:rPr lang="en-US" dirty="0" smtClean="0"/>
              <a:t>	&lt;</a:t>
            </a:r>
            <a:r>
              <a:rPr lang="en-US" dirty="0" err="1" smtClean="0"/>
              <a:t>scan_range</a:t>
            </a:r>
            <a:r>
              <a:rPr lang="en-US" dirty="0" smtClean="0"/>
              <a:t>&gt;	what to scan. Can either be single IP like 192.168.1.1 or range of addresses in one</a:t>
            </a:r>
          </a:p>
          <a:p>
            <a:r>
              <a:rPr lang="en-US" dirty="0" smtClean="0"/>
              <a:t>				of two forms: </a:t>
            </a:r>
            <a:r>
              <a:rPr lang="en-US" dirty="0" err="1" smtClean="0"/>
              <a:t>xxx.xxx.xxx.xxx</a:t>
            </a:r>
            <a:r>
              <a:rPr lang="en-US" dirty="0" smtClean="0"/>
              <a:t>/xx or </a:t>
            </a:r>
            <a:r>
              <a:rPr lang="en-US" dirty="0" err="1" smtClean="0"/>
              <a:t>xxx.xxx.xxx.xxx</a:t>
            </a:r>
            <a:r>
              <a:rPr lang="en-US" dirty="0" smtClean="0"/>
              <a:t>-xxx</a:t>
            </a:r>
          </a:p>
        </p:txBody>
      </p:sp>
      <p:sp>
        <p:nvSpPr>
          <p:cNvPr id="4" name="Slide Number Placeholder 3"/>
          <p:cNvSpPr>
            <a:spLocks noGrp="1"/>
          </p:cNvSpPr>
          <p:nvPr>
            <p:ph type="sldNum" sz="quarter" idx="10"/>
          </p:nvPr>
        </p:nvSpPr>
        <p:spPr/>
        <p:txBody>
          <a:bodyPr/>
          <a:lstStyle/>
          <a:p>
            <a:fld id="{E64C363C-47A3-4C0F-AF35-F234EA62291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iefing">
    <p:spTree>
      <p:nvGrpSpPr>
        <p:cNvPr id="1" name=""/>
        <p:cNvGrpSpPr/>
        <p:nvPr/>
      </p:nvGrpSpPr>
      <p:grpSpPr>
        <a:xfrm>
          <a:off x="0" y="0"/>
          <a:ext cx="0" cy="0"/>
          <a:chOff x="0" y="0"/>
          <a:chExt cx="0" cy="0"/>
        </a:xfrm>
      </p:grpSpPr>
      <p:sp>
        <p:nvSpPr>
          <p:cNvPr id="9220" name="Rectangle 4"/>
          <p:cNvSpPr>
            <a:spLocks noGrp="1" noChangeArrowheads="1"/>
          </p:cNvSpPr>
          <p:nvPr>
            <p:ph type="subTitle" idx="1" hasCustomPrompt="1"/>
          </p:nvPr>
        </p:nvSpPr>
        <p:spPr>
          <a:xfrm>
            <a:off x="2255838" y="4189413"/>
            <a:ext cx="4602162" cy="763587"/>
          </a:xfrm>
        </p:spPr>
        <p:txBody>
          <a:bodyPr anchor="t" anchorCtr="0"/>
          <a:lstStyle>
            <a:lvl1pPr marL="0" indent="0">
              <a:buFont typeface="Monotype Sorts" pitchFamily="2" charset="2"/>
              <a:buNone/>
              <a:defRPr b="0">
                <a:latin typeface="+mn-lt"/>
              </a:defRPr>
            </a:lvl1pPr>
          </a:lstStyle>
          <a:p>
            <a:r>
              <a:rPr lang="en-US" altLang="en-US" dirty="0" smtClean="0"/>
              <a:t>Click to enter subtitle here</a:t>
            </a:r>
            <a:endParaRPr lang="en-US" altLang="en-US" dirty="0"/>
          </a:p>
        </p:txBody>
      </p:sp>
      <p:sp>
        <p:nvSpPr>
          <p:cNvPr id="9224" name="Rectangle 8"/>
          <p:cNvSpPr>
            <a:spLocks noGrp="1" noChangeArrowheads="1"/>
          </p:cNvSpPr>
          <p:nvPr>
            <p:ph type="ctrTitle" sz="quarter" hasCustomPrompt="1"/>
          </p:nvPr>
        </p:nvSpPr>
        <p:spPr>
          <a:xfrm>
            <a:off x="2209800" y="2286000"/>
            <a:ext cx="6477000" cy="1143000"/>
          </a:xfrm>
          <a:prstGeom prst="rect">
            <a:avLst/>
          </a:prstGeom>
        </p:spPr>
        <p:txBody>
          <a:bodyPr anchor="ctr"/>
          <a:lstStyle>
            <a:lvl1pPr>
              <a:lnSpc>
                <a:spcPts val="3800"/>
              </a:lnSpc>
              <a:defRPr sz="4000" baseline="0">
                <a:solidFill>
                  <a:srgbClr val="000099"/>
                </a:solidFill>
              </a:defRPr>
            </a:lvl1pPr>
          </a:lstStyle>
          <a:p>
            <a:r>
              <a:rPr lang="en-US" dirty="0" smtClean="0"/>
              <a:t>Title here</a:t>
            </a:r>
            <a:endParaRPr lang="en-US" dirty="0"/>
          </a:p>
        </p:txBody>
      </p:sp>
      <p:sp>
        <p:nvSpPr>
          <p:cNvPr id="11" name="Rectangle 10"/>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2" name="Picture 3" descr="G020_VA_Practice.jpg"/>
          <p:cNvPicPr>
            <a:picLocks noChangeAspect="1"/>
          </p:cNvPicPr>
          <p:nvPr userDrawn="1"/>
        </p:nvPicPr>
        <p:blipFill>
          <a:blip r:embed="rId2" cstate="print"/>
          <a:srcRect/>
          <a:stretch>
            <a:fillRect/>
          </a:stretch>
        </p:blipFill>
        <p:spPr bwMode="auto">
          <a:xfrm>
            <a:off x="7607300" y="0"/>
            <a:ext cx="1536700" cy="18161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432550" y="381000"/>
            <a:ext cx="1924050" cy="57991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hasCustomPrompt="1"/>
          </p:nvPr>
        </p:nvSpPr>
        <p:spPr>
          <a:xfrm>
            <a:off x="660400" y="381000"/>
            <a:ext cx="5619750" cy="5799138"/>
          </a:xfrm>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95400"/>
            <a:ext cx="7696200" cy="4884738"/>
          </a:xfrm>
        </p:spPr>
        <p:txBody>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7"/>
          <p:cNvSpPr>
            <a:spLocks noGrp="1"/>
          </p:cNvSpPr>
          <p:nvPr>
            <p:ph type="title" hasCustomPrompt="1"/>
          </p:nvPr>
        </p:nvSpPr>
        <p:spPr/>
        <p:txBody>
          <a:bodyPr/>
          <a:lstStyle>
            <a:lvl1pPr>
              <a:defRPr baseline="0"/>
            </a:lvl1pPr>
          </a:lstStyle>
          <a:p>
            <a:r>
              <a:rPr lang="en-US" dirty="0" smtClean="0"/>
              <a:t>Click to enter text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5325"/>
            <a:ext cx="7772400" cy="1362075"/>
          </a:xfrm>
          <a:prstGeom prst="rect">
            <a:avLst/>
          </a:prstGeom>
        </p:spPr>
        <p:txBody>
          <a:bodyPr anchor="t" anchorCtr="0"/>
          <a:lstStyle>
            <a:lvl1pPr algn="l">
              <a:lnSpc>
                <a:spcPts val="34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hasCustomPrompt="1"/>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3" hasCustomPrompt="1"/>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3008313" cy="74930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t" anchorCtr="0"/>
          <a:lstStyle>
            <a:lvl1pPr algn="l">
              <a:defRPr sz="2000" b="1"/>
            </a:lvl1pPr>
          </a:lstStyle>
          <a:p>
            <a:r>
              <a:rPr lang="en-US" dirty="0" smtClean="0"/>
              <a:t>Click To enter text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bwMode="auto">
          <a:xfrm>
            <a:off x="685800" y="1295400"/>
            <a:ext cx="7670800" cy="4884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197" name="Line 5"/>
          <p:cNvSpPr>
            <a:spLocks noChangeShapeType="1"/>
          </p:cNvSpPr>
          <p:nvPr/>
        </p:nvSpPr>
        <p:spPr bwMode="auto">
          <a:xfrm>
            <a:off x="685800" y="6400800"/>
            <a:ext cx="7696200" cy="0"/>
          </a:xfrm>
          <a:prstGeom prst="line">
            <a:avLst/>
          </a:prstGeom>
          <a:noFill/>
          <a:ln w="6350">
            <a:solidFill>
              <a:srgbClr val="FF9900"/>
            </a:solidFill>
            <a:round/>
            <a:headEnd/>
            <a:tailEnd/>
          </a:ln>
          <a:effectLst/>
        </p:spPr>
        <p:txBody>
          <a:bodyPr wrap="none" anchor="ctr"/>
          <a:lstStyle/>
          <a:p>
            <a:endParaRPr lang="en-US"/>
          </a:p>
        </p:txBody>
      </p:sp>
      <p:sp>
        <p:nvSpPr>
          <p:cNvPr id="15" name="Title Placeholder 14"/>
          <p:cNvSpPr>
            <a:spLocks noGrp="1"/>
          </p:cNvSpPr>
          <p:nvPr>
            <p:ph type="title"/>
          </p:nvPr>
        </p:nvSpPr>
        <p:spPr>
          <a:xfrm>
            <a:off x="685800" y="274638"/>
            <a:ext cx="7696200" cy="944562"/>
          </a:xfrm>
          <a:prstGeom prst="rect">
            <a:avLst/>
          </a:prstGeom>
        </p:spPr>
        <p:txBody>
          <a:bodyPr vert="horz" lIns="91440" tIns="45720" rIns="91440" bIns="45720" rtlCol="0" anchor="ctr" anchorCtr="0">
            <a:noAutofit/>
          </a:bodyPr>
          <a:lstStyle/>
          <a:p>
            <a:r>
              <a:rPr lang="en-US" dirty="0" smtClean="0"/>
              <a:t>Click to enter text here</a:t>
            </a:r>
            <a:endParaRPr lang="en-US" dirty="0"/>
          </a:p>
        </p:txBody>
      </p:sp>
      <p:sp>
        <p:nvSpPr>
          <p:cNvPr id="10" name="Rectangle 9"/>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3" name="Picture 3" descr="G020_VA_Practice.jpg"/>
          <p:cNvPicPr>
            <a:picLocks noChangeAspect="1"/>
          </p:cNvPicPr>
          <p:nvPr userDrawn="1"/>
        </p:nvPicPr>
        <p:blipFill>
          <a:blip r:embed="rId13" cstate="print"/>
          <a:srcRect/>
          <a:stretch>
            <a:fillRect/>
          </a:stretch>
        </p:blipFill>
        <p:spPr bwMode="auto">
          <a:xfrm>
            <a:off x="8370276" y="0"/>
            <a:ext cx="773723" cy="914400"/>
          </a:xfrm>
          <a:prstGeom prst="rect">
            <a:avLst/>
          </a:prstGeom>
          <a:noFill/>
          <a:ln w="9525">
            <a:noFill/>
            <a:miter lim="800000"/>
            <a:headEnd/>
            <a:tailEnd/>
          </a:ln>
          <a:effectLst/>
        </p:spPr>
      </p:pic>
      <p:sp>
        <p:nvSpPr>
          <p:cNvPr id="14" name="Slide Number Placeholder 3"/>
          <p:cNvSpPr txBox="1">
            <a:spLocks/>
          </p:cNvSpPr>
          <p:nvPr userDrawn="1"/>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rtl="0" eaLnBrk="1" fontAlgn="base" hangingPunct="1">
        <a:lnSpc>
          <a:spcPts val="2800"/>
        </a:lnSpc>
        <a:spcBef>
          <a:spcPct val="0"/>
        </a:spcBef>
        <a:spcAft>
          <a:spcPct val="0"/>
        </a:spcAft>
        <a:defRPr sz="2800" b="1" baseline="0">
          <a:solidFill>
            <a:srgbClr val="000099"/>
          </a:solidFill>
          <a:latin typeface="+mn-lt"/>
          <a:ea typeface="+mj-ea"/>
          <a:cs typeface="+mj-cs"/>
        </a:defRPr>
      </a:lvl1pPr>
      <a:lvl2pPr algn="l" rtl="0" eaLnBrk="1" fontAlgn="base" hangingPunct="1">
        <a:lnSpc>
          <a:spcPct val="90000"/>
        </a:lnSpc>
        <a:spcBef>
          <a:spcPct val="0"/>
        </a:spcBef>
        <a:spcAft>
          <a:spcPct val="0"/>
        </a:spcAft>
        <a:defRPr sz="3200" b="1">
          <a:solidFill>
            <a:srgbClr val="000099"/>
          </a:solidFill>
          <a:latin typeface="Times New Roman" pitchFamily="18" charset="0"/>
        </a:defRPr>
      </a:lvl2pPr>
      <a:lvl3pPr algn="l" rtl="0" eaLnBrk="1" fontAlgn="base" hangingPunct="1">
        <a:lnSpc>
          <a:spcPct val="90000"/>
        </a:lnSpc>
        <a:spcBef>
          <a:spcPct val="0"/>
        </a:spcBef>
        <a:spcAft>
          <a:spcPct val="0"/>
        </a:spcAft>
        <a:defRPr sz="3200" b="1">
          <a:solidFill>
            <a:srgbClr val="000099"/>
          </a:solidFill>
          <a:latin typeface="Times New Roman" pitchFamily="18" charset="0"/>
        </a:defRPr>
      </a:lvl3pPr>
      <a:lvl4pPr algn="l" rtl="0" eaLnBrk="1" fontAlgn="base" hangingPunct="1">
        <a:lnSpc>
          <a:spcPct val="90000"/>
        </a:lnSpc>
        <a:spcBef>
          <a:spcPct val="0"/>
        </a:spcBef>
        <a:spcAft>
          <a:spcPct val="0"/>
        </a:spcAft>
        <a:defRPr sz="3200" b="1">
          <a:solidFill>
            <a:srgbClr val="000099"/>
          </a:solidFill>
          <a:latin typeface="Times New Roman" pitchFamily="18" charset="0"/>
        </a:defRPr>
      </a:lvl4pPr>
      <a:lvl5pPr algn="l" rtl="0" eaLnBrk="1" fontAlgn="base" hangingPunct="1">
        <a:lnSpc>
          <a:spcPct val="90000"/>
        </a:lnSpc>
        <a:spcBef>
          <a:spcPct val="0"/>
        </a:spcBef>
        <a:spcAft>
          <a:spcPct val="0"/>
        </a:spcAft>
        <a:defRPr sz="3200" b="1">
          <a:solidFill>
            <a:srgbClr val="000099"/>
          </a:solidFill>
          <a:latin typeface="Times New Roman" pitchFamily="18"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ingrep.com/" TargetMode="External"/><Relationship Id="rId4" Type="http://schemas.openxmlformats.org/officeDocument/2006/relationships/hyperlink" Target="http://gnuwin32.sourceforge.net/packages/grep.htm" TargetMode="External"/><Relationship Id="rId5" Type="http://schemas.openxmlformats.org/officeDocument/2006/relationships/hyperlink" Target="http://www.microsoft.com/downloads/details.aspx?familyid=3E972E9A-E08A-49A2-9D3A-C0519479E85A&amp;displaylang=en" TargetMode="External"/><Relationship Id="rId6" Type="http://schemas.openxmlformats.org/officeDocument/2006/relationships/hyperlink" Target="http://gnuwin32.sourceforge.net/packages/diffutils.htm" TargetMode="External"/><Relationship Id="rId7" Type="http://schemas.openxmlformats.org/officeDocument/2006/relationships/hyperlink" Target="http://winmerge.org/downloads/"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Windows Assessment</a:t>
            </a:r>
            <a:endParaRPr lang="en-US" dirty="0"/>
          </a:p>
        </p:txBody>
      </p:sp>
      <p:sp>
        <p:nvSpPr>
          <p:cNvPr id="3" name="Subtitle 2"/>
          <p:cNvSpPr>
            <a:spLocks noGrp="1"/>
          </p:cNvSpPr>
          <p:nvPr>
            <p:ph type="subTitle" sz="quarter" idx="1"/>
          </p:nvPr>
        </p:nvSpPr>
        <p:spPr/>
        <p:txBody>
          <a:bodyPr/>
          <a:lstStyle/>
          <a:p>
            <a:r>
              <a:rPr lang="en-US" b="1" dirty="0" smtClean="0"/>
              <a:t>Vulnerability Assessment Course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en-US" smtClean="0"/>
              <a:t>Methodology</a:t>
            </a:r>
          </a:p>
        </p:txBody>
      </p:sp>
      <p:sp>
        <p:nvSpPr>
          <p:cNvPr id="5123" name="Content Placeholder 2"/>
          <p:cNvSpPr>
            <a:spLocks noGrp="1"/>
          </p:cNvSpPr>
          <p:nvPr>
            <p:ph idx="4294967295"/>
          </p:nvPr>
        </p:nvSpPr>
        <p:spPr/>
        <p:txBody>
          <a:bodyPr/>
          <a:lstStyle/>
          <a:p>
            <a:r>
              <a:rPr lang="en-US" dirty="0" smtClean="0">
                <a:solidFill>
                  <a:srgbClr val="B2B2B2"/>
                </a:solidFill>
              </a:rPr>
              <a:t>Phase 1 – Planning</a:t>
            </a:r>
          </a:p>
          <a:p>
            <a:r>
              <a:rPr lang="en-US" dirty="0" smtClean="0">
                <a:solidFill>
                  <a:srgbClr val="000000"/>
                </a:solidFill>
              </a:rPr>
              <a:t>Phase 2 – Information Collection</a:t>
            </a:r>
          </a:p>
          <a:p>
            <a:r>
              <a:rPr lang="en-US" dirty="0" smtClean="0"/>
              <a:t>Phase 3 – Enumeration</a:t>
            </a:r>
          </a:p>
          <a:p>
            <a:r>
              <a:rPr lang="en-US" dirty="0">
                <a:solidFill>
                  <a:srgbClr val="B2B2B2"/>
                </a:solidFill>
              </a:rPr>
              <a:t>Phase 4 – Testing and Evaluation</a:t>
            </a:r>
          </a:p>
          <a:p>
            <a:r>
              <a:rPr lang="en-US" dirty="0" smtClean="0">
                <a:solidFill>
                  <a:srgbClr val="B2B2B2"/>
                </a:solidFill>
              </a:rPr>
              <a:t>Phase 5 – Reporting </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10</a:t>
            </a:fld>
            <a:endParaRPr lang="en-US" dirty="0"/>
          </a:p>
        </p:txBody>
      </p:sp>
    </p:spTree>
    <p:extLst>
      <p:ext uri="{BB962C8B-B14F-4D97-AF65-F5344CB8AC3E}">
        <p14:creationId xmlns:p14="http://schemas.microsoft.com/office/powerpoint/2010/main" val="14340426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en-US" dirty="0" smtClean="0"/>
              <a:t>Computers and Their Roles</a:t>
            </a:r>
          </a:p>
        </p:txBody>
      </p:sp>
      <p:sp>
        <p:nvSpPr>
          <p:cNvPr id="13318" name="Rectangle 3"/>
          <p:cNvSpPr>
            <a:spLocks noGrp="1" noChangeArrowheads="1"/>
          </p:cNvSpPr>
          <p:nvPr>
            <p:ph type="body" idx="1"/>
          </p:nvPr>
        </p:nvSpPr>
        <p:spPr/>
        <p:txBody>
          <a:bodyPr/>
          <a:lstStyle/>
          <a:p>
            <a:r>
              <a:rPr lang="en-US" dirty="0" smtClean="0"/>
              <a:t>Find what hosts are connected to the network and their purpose in the environment</a:t>
            </a:r>
          </a:p>
          <a:p>
            <a:r>
              <a:rPr lang="en-US" dirty="0" smtClean="0"/>
              <a:t>Examples</a:t>
            </a:r>
          </a:p>
          <a:p>
            <a:pPr lvl="1"/>
            <a:r>
              <a:rPr lang="en-US" dirty="0" smtClean="0"/>
              <a:t>Domain Name Service (DNS)</a:t>
            </a:r>
          </a:p>
          <a:p>
            <a:pPr lvl="1"/>
            <a:r>
              <a:rPr lang="en-US" dirty="0" smtClean="0"/>
              <a:t>Dynamic Host Control Protocol (DHCP)</a:t>
            </a:r>
          </a:p>
          <a:p>
            <a:pPr lvl="1"/>
            <a:r>
              <a:rPr lang="en-US" dirty="0" smtClean="0">
                <a:latin typeface="Arial" charset="0"/>
              </a:rPr>
              <a:t>Windows </a:t>
            </a:r>
            <a:r>
              <a:rPr lang="en-US" dirty="0">
                <a:latin typeface="Arial" charset="0"/>
              </a:rPr>
              <a:t>Internet Name Service (WINS</a:t>
            </a:r>
            <a:r>
              <a:rPr lang="en-US" dirty="0" smtClean="0">
                <a:latin typeface="Arial" charset="0"/>
              </a:rPr>
              <a:t>)</a:t>
            </a:r>
          </a:p>
          <a:p>
            <a:pPr lvl="1"/>
            <a:r>
              <a:rPr lang="en-US" dirty="0" smtClean="0">
                <a:latin typeface="Arial" charset="0"/>
              </a:rPr>
              <a:t>Lightweight </a:t>
            </a:r>
            <a:r>
              <a:rPr lang="en-US" dirty="0">
                <a:latin typeface="Arial" charset="0"/>
              </a:rPr>
              <a:t>Directory Access Protocol (</a:t>
            </a:r>
            <a:r>
              <a:rPr lang="en-US" dirty="0" smtClean="0">
                <a:latin typeface="Arial" charset="0"/>
              </a:rPr>
              <a:t>LDAP)</a:t>
            </a:r>
          </a:p>
          <a:p>
            <a:pPr lvl="1"/>
            <a:r>
              <a:rPr lang="en-US" dirty="0" smtClean="0">
                <a:latin typeface="Arial" charset="0"/>
              </a:rPr>
              <a:t>Domain Controllers</a:t>
            </a:r>
          </a:p>
          <a:p>
            <a:pPr lvl="1"/>
            <a:r>
              <a:rPr lang="en-US" dirty="0" smtClean="0"/>
              <a:t>Internet Information Services (IIS)</a:t>
            </a:r>
          </a:p>
          <a:p>
            <a:pPr lvl="1"/>
            <a:r>
              <a:rPr lang="en-US" dirty="0" smtClean="0"/>
              <a:t>Exchange</a:t>
            </a:r>
          </a:p>
          <a:p>
            <a:pPr lvl="1"/>
            <a:r>
              <a:rPr lang="en-US" dirty="0" smtClean="0"/>
              <a:t>File and Print Services</a:t>
            </a:r>
          </a:p>
          <a:p>
            <a:pPr lvl="1"/>
            <a:r>
              <a:rPr lang="en-US" dirty="0" smtClean="0"/>
              <a:t>Others (Certificate, SQL, SharePoint)</a:t>
            </a:r>
          </a:p>
          <a:p>
            <a:r>
              <a:rPr lang="en-US" dirty="0" smtClean="0"/>
              <a:t>Many tools needed for this are already included in your system (i.e., ‘net’ command)</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en-US" dirty="0" smtClean="0"/>
              <a:t>What hosts are in the domain?</a:t>
            </a:r>
          </a:p>
        </p:txBody>
      </p:sp>
      <p:sp>
        <p:nvSpPr>
          <p:cNvPr id="14342" name="Rectangle 3"/>
          <p:cNvSpPr>
            <a:spLocks noGrp="1" noChangeArrowheads="1"/>
          </p:cNvSpPr>
          <p:nvPr>
            <p:ph type="body" idx="1"/>
          </p:nvPr>
        </p:nvSpPr>
        <p:spPr/>
        <p:txBody>
          <a:bodyPr/>
          <a:lstStyle/>
          <a:p>
            <a:r>
              <a:rPr lang="en-US" smtClean="0"/>
              <a:t>Find what domains are available on the network</a:t>
            </a:r>
          </a:p>
          <a:p>
            <a:pPr lvl="1"/>
            <a:r>
              <a:rPr lang="en-US" smtClean="0"/>
              <a:t>net view /domain</a:t>
            </a:r>
          </a:p>
          <a:p>
            <a:r>
              <a:rPr lang="en-US" smtClean="0"/>
              <a:t>List computers in a domain</a:t>
            </a:r>
          </a:p>
          <a:p>
            <a:pPr lvl="1"/>
            <a:r>
              <a:rPr lang="en-US" smtClean="0"/>
              <a:t>net view /domain:</a:t>
            </a:r>
            <a:r>
              <a:rPr lang="en-US" i="1" smtClean="0"/>
              <a:t>DOMAIN-NAME</a:t>
            </a:r>
            <a:endParaRPr lang="en-US" smtClean="0"/>
          </a:p>
          <a:p>
            <a:r>
              <a:rPr lang="en-US" smtClean="0"/>
              <a:t>You can get the same information from the Windows Explorer but…</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smtClean="0"/>
              <a:t>What other hosts do I know about?</a:t>
            </a:r>
          </a:p>
        </p:txBody>
      </p:sp>
      <p:sp>
        <p:nvSpPr>
          <p:cNvPr id="15366" name="Rectangle 3"/>
          <p:cNvSpPr>
            <a:spLocks noGrp="1" noChangeArrowheads="1"/>
          </p:cNvSpPr>
          <p:nvPr>
            <p:ph type="body" idx="1"/>
          </p:nvPr>
        </p:nvSpPr>
        <p:spPr/>
        <p:txBody>
          <a:bodyPr/>
          <a:lstStyle/>
          <a:p>
            <a:r>
              <a:rPr lang="en-US" dirty="0" smtClean="0"/>
              <a:t>Find out which other computers and networks a computer knows about</a:t>
            </a:r>
          </a:p>
          <a:p>
            <a:pPr lvl="1"/>
            <a:r>
              <a:rPr lang="en-US" dirty="0" err="1" smtClean="0"/>
              <a:t>nbtstat</a:t>
            </a:r>
            <a:r>
              <a:rPr lang="en-US" dirty="0" smtClean="0"/>
              <a:t> –a </a:t>
            </a:r>
            <a:r>
              <a:rPr lang="en-US" i="1" dirty="0" smtClean="0"/>
              <a:t>Computer-Name</a:t>
            </a:r>
            <a:endParaRPr lang="en-US" dirty="0" smtClean="0"/>
          </a:p>
          <a:p>
            <a:pPr lvl="1"/>
            <a:r>
              <a:rPr lang="en-US" dirty="0" err="1" smtClean="0"/>
              <a:t>nbtstat</a:t>
            </a:r>
            <a:r>
              <a:rPr lang="en-US" dirty="0" smtClean="0"/>
              <a:t> –A </a:t>
            </a:r>
            <a:r>
              <a:rPr lang="en-US" i="1" dirty="0" smtClean="0"/>
              <a:t>IP-Address</a:t>
            </a:r>
            <a:endParaRPr lang="en-US" dirty="0" smtClean="0"/>
          </a:p>
          <a:p>
            <a:r>
              <a:rPr lang="en-US" dirty="0" smtClean="0"/>
              <a:t>Found on every Windows based computer</a:t>
            </a:r>
          </a:p>
          <a:p>
            <a:r>
              <a:rPr lang="en-US" dirty="0" smtClean="0"/>
              <a:t>The biggest drawbacks to </a:t>
            </a:r>
            <a:r>
              <a:rPr lang="en-US" dirty="0" err="1" smtClean="0"/>
              <a:t>nbtstat</a:t>
            </a:r>
            <a:r>
              <a:rPr lang="en-US" dirty="0" smtClean="0"/>
              <a:t> is that it operates on a single computer at a time</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r>
              <a:rPr lang="en-US" smtClean="0"/>
              <a:t>NLTEST</a:t>
            </a:r>
          </a:p>
        </p:txBody>
      </p:sp>
      <p:sp>
        <p:nvSpPr>
          <p:cNvPr id="18438" name="Rectangle 3"/>
          <p:cNvSpPr>
            <a:spLocks noGrp="1" noChangeArrowheads="1"/>
          </p:cNvSpPr>
          <p:nvPr>
            <p:ph type="body" idx="1"/>
          </p:nvPr>
        </p:nvSpPr>
        <p:spPr/>
        <p:txBody>
          <a:bodyPr/>
          <a:lstStyle/>
          <a:p>
            <a:pPr>
              <a:lnSpc>
                <a:spcPct val="80000"/>
              </a:lnSpc>
            </a:pPr>
            <a:r>
              <a:rPr lang="en-US" dirty="0" smtClean="0"/>
              <a:t>A command-line utility included in the NT resource kit</a:t>
            </a:r>
          </a:p>
          <a:p>
            <a:pPr>
              <a:lnSpc>
                <a:spcPct val="80000"/>
              </a:lnSpc>
            </a:pPr>
            <a:r>
              <a:rPr lang="en-US" dirty="0" smtClean="0"/>
              <a:t>Used to test trust relationships and the state of domain controller replication</a:t>
            </a:r>
          </a:p>
          <a:p>
            <a:pPr lvl="1">
              <a:lnSpc>
                <a:spcPct val="90000"/>
              </a:lnSpc>
            </a:pPr>
            <a:r>
              <a:rPr lang="en-US" dirty="0" err="1" smtClean="0"/>
              <a:t>nltest</a:t>
            </a:r>
            <a:r>
              <a:rPr lang="en-US" dirty="0" smtClean="0"/>
              <a:t> /</a:t>
            </a:r>
            <a:r>
              <a:rPr lang="en-US" dirty="0" err="1" smtClean="0"/>
              <a:t>dclist:DOMAIN</a:t>
            </a:r>
            <a:endParaRPr lang="en-US" dirty="0" smtClean="0"/>
          </a:p>
          <a:p>
            <a:pPr lvl="1">
              <a:lnSpc>
                <a:spcPct val="90000"/>
              </a:lnSpc>
            </a:pPr>
            <a:r>
              <a:rPr lang="en-US" dirty="0" err="1" smtClean="0"/>
              <a:t>nltest</a:t>
            </a:r>
            <a:r>
              <a:rPr lang="en-US" dirty="0" smtClean="0"/>
              <a:t> /</a:t>
            </a:r>
            <a:r>
              <a:rPr lang="en-US" dirty="0" err="1" smtClean="0"/>
              <a:t>whowill:DOMAIN</a:t>
            </a:r>
            <a:r>
              <a:rPr lang="en-US" dirty="0" smtClean="0"/>
              <a:t> USER</a:t>
            </a:r>
          </a:p>
          <a:p>
            <a:pPr lvl="1">
              <a:lnSpc>
                <a:spcPct val="90000"/>
              </a:lnSpc>
            </a:pPr>
            <a:r>
              <a:rPr lang="en-US" dirty="0" err="1" smtClean="0"/>
              <a:t>nltest</a:t>
            </a:r>
            <a:r>
              <a:rPr lang="en-US" dirty="0" smtClean="0"/>
              <a:t> /</a:t>
            </a:r>
            <a:r>
              <a:rPr lang="en-US" dirty="0" err="1" smtClean="0"/>
              <a:t>finduser:USER</a:t>
            </a:r>
            <a:endParaRPr lang="en-US" dirty="0" smtClean="0"/>
          </a:p>
          <a:p>
            <a:pPr lvl="1">
              <a:lnSpc>
                <a:spcPct val="90000"/>
              </a:lnSpc>
            </a:pPr>
            <a:r>
              <a:rPr lang="en-US" dirty="0" err="1" smtClean="0"/>
              <a:t>nltest</a:t>
            </a:r>
            <a:r>
              <a:rPr lang="en-US" dirty="0" smtClean="0"/>
              <a:t> /</a:t>
            </a:r>
            <a:r>
              <a:rPr lang="en-US" dirty="0" err="1" smtClean="0"/>
              <a:t>server:SERVER</a:t>
            </a:r>
            <a:r>
              <a:rPr lang="en-US" dirty="0" smtClean="0"/>
              <a:t> /</a:t>
            </a:r>
            <a:r>
              <a:rPr lang="en-US" dirty="0" err="1" smtClean="0"/>
              <a:t>trusted_domains</a:t>
            </a:r>
            <a:endParaRPr lang="en-US" dirty="0" smtClean="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NBTSCAN</a:t>
            </a:r>
            <a:endParaRPr lang="en-US" dirty="0"/>
          </a:p>
        </p:txBody>
      </p:sp>
      <p:sp>
        <p:nvSpPr>
          <p:cNvPr id="3" name="Content Placeholder 2"/>
          <p:cNvSpPr>
            <a:spLocks noGrp="1"/>
          </p:cNvSpPr>
          <p:nvPr>
            <p:ph idx="1"/>
          </p:nvPr>
        </p:nvSpPr>
        <p:spPr/>
        <p:txBody>
          <a:bodyPr/>
          <a:lstStyle/>
          <a:p>
            <a:r>
              <a:rPr lang="en-US" dirty="0" smtClean="0"/>
              <a:t>A command</a:t>
            </a:r>
            <a:r>
              <a:rPr lang="en-US" dirty="0"/>
              <a:t>-line tool that scans for open NETBIOS </a:t>
            </a:r>
            <a:r>
              <a:rPr lang="en-US" dirty="0" err="1"/>
              <a:t>nameservers</a:t>
            </a:r>
            <a:r>
              <a:rPr lang="en-US" dirty="0"/>
              <a:t> on a </a:t>
            </a:r>
            <a:r>
              <a:rPr lang="en-US" dirty="0" smtClean="0"/>
              <a:t>network</a:t>
            </a:r>
          </a:p>
          <a:p>
            <a:r>
              <a:rPr lang="en-US" dirty="0" smtClean="0"/>
              <a:t>Based </a:t>
            </a:r>
            <a:r>
              <a:rPr lang="en-US" dirty="0"/>
              <a:t>on </a:t>
            </a:r>
            <a:r>
              <a:rPr lang="en-US" dirty="0" smtClean="0"/>
              <a:t>functionality </a:t>
            </a:r>
            <a:r>
              <a:rPr lang="en-US" dirty="0"/>
              <a:t>of </a:t>
            </a:r>
            <a:r>
              <a:rPr lang="en-US" dirty="0" smtClean="0"/>
              <a:t>standard </a:t>
            </a:r>
            <a:r>
              <a:rPr lang="en-US" dirty="0"/>
              <a:t>Windows tool </a:t>
            </a:r>
            <a:r>
              <a:rPr lang="en-US" dirty="0" err="1"/>
              <a:t>nbtstat</a:t>
            </a:r>
            <a:r>
              <a:rPr lang="en-US" dirty="0"/>
              <a:t>, but </a:t>
            </a:r>
            <a:r>
              <a:rPr lang="en-US" dirty="0" smtClean="0"/>
              <a:t>operates </a:t>
            </a:r>
            <a:r>
              <a:rPr lang="en-US" dirty="0"/>
              <a:t>on a range of addresses instead of just </a:t>
            </a:r>
            <a:r>
              <a:rPr lang="en-US" dirty="0" smtClean="0"/>
              <a:t>one</a:t>
            </a:r>
            <a:endParaRPr lang="en-US" dirty="0"/>
          </a:p>
          <a:p>
            <a:pPr lvl="1"/>
            <a:r>
              <a:rPr lang="en-US" dirty="0" err="1" smtClean="0"/>
              <a:t>nbtscan</a:t>
            </a:r>
            <a:r>
              <a:rPr lang="en-US" dirty="0" smtClean="0"/>
              <a:t> 10.0.0.0/24 – scan all class C network</a:t>
            </a:r>
          </a:p>
          <a:p>
            <a:pPr lvl="1"/>
            <a:r>
              <a:rPr lang="en-US" dirty="0" err="1" smtClean="0"/>
              <a:t>nbtscan</a:t>
            </a:r>
            <a:r>
              <a:rPr lang="en-US" dirty="0" smtClean="0"/>
              <a:t> –v 10.0.0.24-35 – scan all addresses from 24-35 and displays verbose output</a:t>
            </a:r>
            <a:endParaRPr lang="en-US" dirty="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smtClean="0"/>
              <a:t>Exercise</a:t>
            </a:r>
          </a:p>
        </p:txBody>
      </p:sp>
      <p:sp>
        <p:nvSpPr>
          <p:cNvPr id="19462" name="Rectangle 3"/>
          <p:cNvSpPr>
            <a:spLocks noGrp="1" noChangeArrowheads="1"/>
          </p:cNvSpPr>
          <p:nvPr>
            <p:ph type="body" idx="1"/>
          </p:nvPr>
        </p:nvSpPr>
        <p:spPr/>
        <p:txBody>
          <a:bodyPr/>
          <a:lstStyle/>
          <a:p>
            <a:r>
              <a:rPr lang="en-US" dirty="0" smtClean="0"/>
              <a:t>Identify all Windows hosts in the LAB</a:t>
            </a:r>
          </a:p>
          <a:p>
            <a:pPr lvl="1"/>
            <a:r>
              <a:rPr lang="en-US" dirty="0" smtClean="0"/>
              <a:t>Hint: NET VIEW ?</a:t>
            </a:r>
          </a:p>
          <a:p>
            <a:pPr lvl="1"/>
            <a:endParaRPr lang="en-US" dirty="0" smtClean="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en-US" smtClean="0"/>
              <a:t>Methodology</a:t>
            </a:r>
          </a:p>
        </p:txBody>
      </p:sp>
      <p:sp>
        <p:nvSpPr>
          <p:cNvPr id="5123" name="Content Placeholder 2"/>
          <p:cNvSpPr>
            <a:spLocks noGrp="1"/>
          </p:cNvSpPr>
          <p:nvPr>
            <p:ph idx="4294967295"/>
          </p:nvPr>
        </p:nvSpPr>
        <p:spPr/>
        <p:txBody>
          <a:bodyPr/>
          <a:lstStyle/>
          <a:p>
            <a:r>
              <a:rPr lang="en-US" dirty="0" smtClean="0">
                <a:solidFill>
                  <a:srgbClr val="B2B2B2"/>
                </a:solidFill>
              </a:rPr>
              <a:t>Phase 1 – Planning</a:t>
            </a:r>
          </a:p>
          <a:p>
            <a:r>
              <a:rPr lang="en-US" dirty="0">
                <a:solidFill>
                  <a:srgbClr val="B2B2B2"/>
                </a:solidFill>
              </a:rPr>
              <a:t>Phase 2 – Information Collection</a:t>
            </a:r>
          </a:p>
          <a:p>
            <a:r>
              <a:rPr lang="en-US" dirty="0" smtClean="0"/>
              <a:t>Phase 3 – Enumeration</a:t>
            </a:r>
          </a:p>
          <a:p>
            <a:r>
              <a:rPr lang="en-US" dirty="0">
                <a:solidFill>
                  <a:srgbClr val="000000"/>
                </a:solidFill>
              </a:rPr>
              <a:t>Phase 4 – Testing and Evaluation</a:t>
            </a:r>
          </a:p>
          <a:p>
            <a:r>
              <a:rPr lang="en-US" dirty="0" smtClean="0">
                <a:solidFill>
                  <a:srgbClr val="B2B2B2"/>
                </a:solidFill>
              </a:rPr>
              <a:t>Phase 5 – Reporting </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17</a:t>
            </a:fld>
            <a:endParaRPr lang="en-US" dirty="0"/>
          </a:p>
        </p:txBody>
      </p:sp>
    </p:spTree>
    <p:extLst>
      <p:ext uri="{BB962C8B-B14F-4D97-AF65-F5344CB8AC3E}">
        <p14:creationId xmlns:p14="http://schemas.microsoft.com/office/powerpoint/2010/main" val="18883110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Secure Configuration Policy</a:t>
            </a:r>
            <a:endParaRPr lang="en-US" dirty="0"/>
          </a:p>
        </p:txBody>
      </p:sp>
      <p:sp>
        <p:nvSpPr>
          <p:cNvPr id="3" name="Content Placeholder 2"/>
          <p:cNvSpPr>
            <a:spLocks noGrp="1"/>
          </p:cNvSpPr>
          <p:nvPr>
            <p:ph idx="1"/>
          </p:nvPr>
        </p:nvSpPr>
        <p:spPr/>
        <p:txBody>
          <a:bodyPr>
            <a:normAutofit/>
          </a:bodyPr>
          <a:lstStyle/>
          <a:p>
            <a:r>
              <a:rPr lang="en-US" dirty="0" smtClean="0"/>
              <a:t>System Owner Policy</a:t>
            </a:r>
          </a:p>
          <a:p>
            <a:r>
              <a:rPr lang="en-US" dirty="0" smtClean="0"/>
              <a:t>Center for Internet Security Configuration </a:t>
            </a:r>
            <a:r>
              <a:rPr lang="en-US" dirty="0"/>
              <a:t>G</a:t>
            </a:r>
            <a:r>
              <a:rPr lang="en-US" dirty="0" smtClean="0"/>
              <a:t>uides (http://www.cisecurity.com/)</a:t>
            </a:r>
          </a:p>
          <a:p>
            <a:r>
              <a:rPr lang="en-US" dirty="0" smtClean="0"/>
              <a:t>NSA’s Configuration Guides (http://www.nsa.gov/snac/)</a:t>
            </a:r>
          </a:p>
          <a:p>
            <a:r>
              <a:rPr lang="en-US" dirty="0" smtClean="0"/>
              <a:t>MS Security Central (http://www.microsoft.com/security)</a:t>
            </a:r>
          </a:p>
          <a:p>
            <a:r>
              <a:rPr lang="en-US" dirty="0" smtClean="0"/>
              <a:t>MS Security Bulletin Search (http://www.microsoft.com/technet/security/current.aspx)</a:t>
            </a:r>
          </a:p>
          <a:p>
            <a:r>
              <a:rPr lang="en-US" dirty="0" err="1" smtClean="0"/>
              <a:t>BugTraq</a:t>
            </a:r>
            <a:r>
              <a:rPr lang="en-US" dirty="0" smtClean="0"/>
              <a:t> (http://www.securityfocus.com/)</a:t>
            </a:r>
          </a:p>
          <a:p>
            <a:endParaRPr lang="en-US" dirty="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Analysis Tools</a:t>
            </a:r>
            <a:endParaRPr lang="en-US" dirty="0"/>
          </a:p>
        </p:txBody>
      </p:sp>
      <p:sp>
        <p:nvSpPr>
          <p:cNvPr id="3" name="Content Placeholder 2"/>
          <p:cNvSpPr>
            <a:spLocks noGrp="1"/>
          </p:cNvSpPr>
          <p:nvPr>
            <p:ph idx="1"/>
          </p:nvPr>
        </p:nvSpPr>
        <p:spPr/>
        <p:txBody>
          <a:bodyPr/>
          <a:lstStyle/>
          <a:p>
            <a:r>
              <a:rPr lang="en-US" dirty="0"/>
              <a:t>Utilities</a:t>
            </a:r>
          </a:p>
          <a:p>
            <a:pPr lvl="1"/>
            <a:r>
              <a:rPr lang="en-US" dirty="0" err="1"/>
              <a:t>WinGrep</a:t>
            </a:r>
            <a:endParaRPr lang="en-US" dirty="0"/>
          </a:p>
          <a:p>
            <a:pPr lvl="2"/>
            <a:r>
              <a:rPr lang="en-US" dirty="0">
                <a:hlinkClick r:id="rId3"/>
              </a:rPr>
              <a:t>http://www.wingrep.com/</a:t>
            </a:r>
            <a:endParaRPr lang="en-US" dirty="0"/>
          </a:p>
          <a:p>
            <a:pPr lvl="1"/>
            <a:r>
              <a:rPr lang="en-US" dirty="0"/>
              <a:t>GNU </a:t>
            </a:r>
            <a:r>
              <a:rPr lang="en-US" dirty="0" err="1"/>
              <a:t>Grep</a:t>
            </a:r>
            <a:r>
              <a:rPr lang="en-US" dirty="0"/>
              <a:t> for Windows</a:t>
            </a:r>
          </a:p>
          <a:p>
            <a:pPr lvl="2"/>
            <a:r>
              <a:rPr lang="en-US" dirty="0">
                <a:hlinkClick r:id="rId4"/>
              </a:rPr>
              <a:t>http://gnuwin32.sourceforge.net/packages/grep.htm</a:t>
            </a:r>
            <a:endParaRPr lang="en-US" dirty="0"/>
          </a:p>
          <a:p>
            <a:pPr lvl="1"/>
            <a:r>
              <a:rPr lang="en-US" dirty="0" err="1"/>
              <a:t>WinDiff</a:t>
            </a:r>
            <a:r>
              <a:rPr lang="en-US" dirty="0"/>
              <a:t> Utility</a:t>
            </a:r>
          </a:p>
          <a:p>
            <a:pPr lvl="2"/>
            <a:r>
              <a:rPr lang="en-US" dirty="0"/>
              <a:t>XP CD-ROM in the Support\Tools folder</a:t>
            </a:r>
          </a:p>
          <a:p>
            <a:pPr lvl="2"/>
            <a:r>
              <a:rPr lang="en-US" dirty="0">
                <a:hlinkClick r:id="rId5"/>
              </a:rPr>
              <a:t>http://www.microsoft.com/downloads/details.aspx?familyid=3E972E9A-E08A-49A2-9D3A-C0519479E85A&amp;displaylang=en</a:t>
            </a:r>
            <a:endParaRPr lang="en-US" dirty="0"/>
          </a:p>
          <a:p>
            <a:pPr lvl="1"/>
            <a:r>
              <a:rPr lang="en-US" dirty="0"/>
              <a:t>GNU </a:t>
            </a:r>
            <a:r>
              <a:rPr lang="en-US" dirty="0" err="1"/>
              <a:t>DiffUtils</a:t>
            </a:r>
            <a:r>
              <a:rPr lang="en-US" dirty="0"/>
              <a:t> for Windows</a:t>
            </a:r>
          </a:p>
          <a:p>
            <a:pPr lvl="2"/>
            <a:r>
              <a:rPr lang="en-US" dirty="0">
                <a:hlinkClick r:id="rId6"/>
              </a:rPr>
              <a:t>http://gnuwin32.sourceforge.net/packages/</a:t>
            </a:r>
            <a:r>
              <a:rPr lang="en-US" dirty="0" smtClean="0">
                <a:hlinkClick r:id="rId6"/>
              </a:rPr>
              <a:t>diffutils.htm</a:t>
            </a:r>
            <a:endParaRPr lang="en-US" dirty="0" smtClean="0"/>
          </a:p>
          <a:p>
            <a:pPr lvl="1"/>
            <a:r>
              <a:rPr lang="en-US" dirty="0" err="1" smtClean="0"/>
              <a:t>WinMerge</a:t>
            </a:r>
            <a:endParaRPr lang="en-US" dirty="0" smtClean="0"/>
          </a:p>
          <a:p>
            <a:pPr lvl="2"/>
            <a:r>
              <a:rPr lang="en-US" dirty="0">
                <a:hlinkClick r:id="rId7"/>
              </a:rPr>
              <a:t>http://winmerge.org/downloads</a:t>
            </a:r>
            <a:r>
              <a:rPr lang="en-US" dirty="0" smtClean="0">
                <a:hlinkClick r:id="rId7"/>
              </a:rPr>
              <a:t>/</a:t>
            </a:r>
            <a:r>
              <a:rPr lang="en-US" dirty="0" smtClean="0"/>
              <a:t> </a:t>
            </a:r>
            <a:endParaRPr lang="en-US" dirty="0"/>
          </a:p>
          <a:p>
            <a:r>
              <a:rPr lang="en-US" dirty="0"/>
              <a:t>Checklists</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52400"/>
            <a:ext cx="9144000" cy="1143000"/>
          </a:xfrm>
        </p:spPr>
        <p:txBody>
          <a:bodyPr/>
          <a:lstStyle/>
          <a:p>
            <a:r>
              <a:rPr lang="en-US" sz="3200" dirty="0">
                <a:latin typeface="Arial" charset="0"/>
                <a:ea typeface="ＭＳ Ｐゴシック" charset="0"/>
                <a:cs typeface="ＭＳ Ｐゴシック" charset="0"/>
              </a:rPr>
              <a:t>All materials </a:t>
            </a:r>
            <a:r>
              <a:rPr lang="en-US" sz="3200" dirty="0" smtClean="0">
                <a:latin typeface="Arial" charset="0"/>
                <a:ea typeface="ＭＳ Ｐゴシック" charset="0"/>
                <a:cs typeface="ＭＳ Ｐゴシック" charset="0"/>
              </a:rPr>
              <a:t>are </a:t>
            </a:r>
            <a:r>
              <a:rPr lang="en-US" sz="3200" dirty="0">
                <a:latin typeface="Arial" charset="0"/>
                <a:ea typeface="ＭＳ Ｐゴシック" charset="0"/>
                <a:cs typeface="ＭＳ Ｐゴシック" charset="0"/>
              </a:rPr>
              <a:t>licensed under a Creative Commons </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Share Alike</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 license.</a:t>
            </a:r>
            <a:endParaRPr lang="en-US" sz="3200" dirty="0">
              <a:latin typeface="Arial" charset="0"/>
              <a:ea typeface="ＭＳ Ｐゴシック" charset="0"/>
              <a:cs typeface="ＭＳ Ｐゴシック" charset="0"/>
            </a:endParaRPr>
          </a:p>
        </p:txBody>
      </p:sp>
      <p:sp>
        <p:nvSpPr>
          <p:cNvPr id="16386" name="Content Placeholder 2"/>
          <p:cNvSpPr>
            <a:spLocks noGrp="1"/>
          </p:cNvSpPr>
          <p:nvPr>
            <p:ph idx="1"/>
          </p:nvPr>
        </p:nvSpPr>
        <p:spPr>
          <a:xfrm>
            <a:off x="685800" y="1371600"/>
            <a:ext cx="7772400" cy="4114800"/>
          </a:xfrm>
        </p:spPr>
        <p:txBody>
          <a:bodyPr/>
          <a:lstStyle/>
          <a:p>
            <a:r>
              <a:rPr lang="en-US" sz="2400">
                <a:latin typeface="Arial" charset="0"/>
                <a:ea typeface="ＭＳ Ｐゴシック" charset="0"/>
                <a:cs typeface="ＭＳ Ｐゴシック" charset="0"/>
              </a:rPr>
              <a:t>http://creativecommons.org/licenses/by-sa/3.0/</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Host Configurations</a:t>
            </a:r>
            <a:endParaRPr lang="en-US" dirty="0"/>
          </a:p>
        </p:txBody>
      </p:sp>
      <p:sp>
        <p:nvSpPr>
          <p:cNvPr id="3" name="Content Placeholder 2"/>
          <p:cNvSpPr>
            <a:spLocks noGrp="1"/>
          </p:cNvSpPr>
          <p:nvPr>
            <p:ph idx="1"/>
          </p:nvPr>
        </p:nvSpPr>
        <p:spPr/>
        <p:txBody>
          <a:bodyPr/>
          <a:lstStyle/>
          <a:p>
            <a:r>
              <a:rPr lang="en-US" dirty="0"/>
              <a:t>What do we look for?</a:t>
            </a:r>
          </a:p>
          <a:p>
            <a:pPr lvl="1"/>
            <a:r>
              <a:rPr lang="en-US" dirty="0" smtClean="0"/>
              <a:t>Service Packs, Hot Fixes, </a:t>
            </a:r>
            <a:r>
              <a:rPr lang="en-US" dirty="0"/>
              <a:t>open ports, </a:t>
            </a:r>
            <a:r>
              <a:rPr lang="en-US" dirty="0" smtClean="0"/>
              <a:t>processes</a:t>
            </a:r>
            <a:r>
              <a:rPr lang="en-US" dirty="0"/>
              <a:t>, IP </a:t>
            </a:r>
            <a:r>
              <a:rPr lang="en-US" dirty="0" smtClean="0"/>
              <a:t>settings, installed software</a:t>
            </a:r>
            <a:endParaRPr lang="en-US" dirty="0"/>
          </a:p>
          <a:p>
            <a:pPr lvl="1"/>
            <a:r>
              <a:rPr lang="en-US" dirty="0"/>
              <a:t>Disk information - </a:t>
            </a:r>
            <a:r>
              <a:rPr lang="en-US" dirty="0" smtClean="0"/>
              <a:t>using </a:t>
            </a:r>
            <a:r>
              <a:rPr lang="en-US" dirty="0"/>
              <a:t>NTFS</a:t>
            </a:r>
          </a:p>
          <a:p>
            <a:pPr lvl="1"/>
            <a:r>
              <a:rPr lang="en-US" dirty="0"/>
              <a:t>Shares and permissions</a:t>
            </a:r>
          </a:p>
          <a:p>
            <a:pPr lvl="1"/>
            <a:r>
              <a:rPr lang="en-US" dirty="0" smtClean="0"/>
              <a:t>Accounts </a:t>
            </a:r>
            <a:r>
              <a:rPr lang="en-US" dirty="0"/>
              <a:t>– password settings</a:t>
            </a:r>
          </a:p>
          <a:p>
            <a:pPr lvl="1"/>
            <a:r>
              <a:rPr lang="en-US" dirty="0" smtClean="0"/>
              <a:t>Users </a:t>
            </a:r>
            <a:r>
              <a:rPr lang="en-US" dirty="0"/>
              <a:t>– Name of Administrator and Guest, password required and expiration for </a:t>
            </a:r>
            <a:r>
              <a:rPr lang="en-US" dirty="0" smtClean="0"/>
              <a:t>users</a:t>
            </a:r>
            <a:endParaRPr lang="en-US" dirty="0"/>
          </a:p>
          <a:p>
            <a:pPr lvl="1"/>
            <a:r>
              <a:rPr lang="en-US" dirty="0" smtClean="0"/>
              <a:t>Groups</a:t>
            </a:r>
            <a:endParaRPr lang="en-US" dirty="0"/>
          </a:p>
          <a:p>
            <a:pPr lvl="1"/>
            <a:r>
              <a:rPr lang="en-US" dirty="0"/>
              <a:t>Rights</a:t>
            </a:r>
          </a:p>
          <a:p>
            <a:pPr lvl="1"/>
            <a:r>
              <a:rPr lang="en-US" dirty="0" smtClean="0"/>
              <a:t>Registry security settings</a:t>
            </a:r>
            <a:endParaRPr lang="en-US" dirty="0"/>
          </a:p>
          <a:p>
            <a:pPr lvl="1"/>
            <a:r>
              <a:rPr lang="en-US" dirty="0"/>
              <a:t>Services – Host-based security applications </a:t>
            </a:r>
            <a:r>
              <a:rPr lang="en-US" dirty="0" smtClean="0"/>
              <a:t>(AV</a:t>
            </a:r>
            <a:r>
              <a:rPr lang="en-US" dirty="0"/>
              <a:t>, HIDS, </a:t>
            </a:r>
            <a:r>
              <a:rPr lang="en-US" dirty="0" smtClean="0"/>
              <a:t>firewall)</a:t>
            </a:r>
            <a:endParaRPr lang="en-US" dirty="0"/>
          </a:p>
          <a:p>
            <a:pPr lvl="1"/>
            <a:r>
              <a:rPr lang="en-US" dirty="0"/>
              <a:t>Audit settings</a:t>
            </a:r>
          </a:p>
          <a:p>
            <a:pPr lvl="1"/>
            <a:r>
              <a:rPr lang="en-US" dirty="0"/>
              <a:t>File ACL and auditing</a:t>
            </a:r>
          </a:p>
          <a:p>
            <a:pPr lvl="1"/>
            <a:r>
              <a:rPr lang="en-US" dirty="0"/>
              <a:t>Registry ACL and auditing</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Sources of Vulnerabilities</a:t>
            </a:r>
            <a:endParaRPr lang="en-US" dirty="0"/>
          </a:p>
        </p:txBody>
      </p:sp>
      <p:sp>
        <p:nvSpPr>
          <p:cNvPr id="5" name="Content Placeholder 4"/>
          <p:cNvSpPr>
            <a:spLocks noGrp="1"/>
          </p:cNvSpPr>
          <p:nvPr>
            <p:ph idx="1"/>
          </p:nvPr>
        </p:nvSpPr>
        <p:spPr/>
        <p:txBody>
          <a:bodyPr>
            <a:normAutofit/>
          </a:bodyPr>
          <a:lstStyle/>
          <a:p>
            <a:r>
              <a:rPr lang="en-US" dirty="0" smtClean="0"/>
              <a:t>Network diagrams</a:t>
            </a:r>
          </a:p>
          <a:p>
            <a:pPr lvl="1"/>
            <a:r>
              <a:rPr lang="en-US" dirty="0" smtClean="0"/>
              <a:t>Relationship between systems and network segments</a:t>
            </a:r>
          </a:p>
          <a:p>
            <a:r>
              <a:rPr lang="en-US" dirty="0" err="1" smtClean="0"/>
              <a:t>Nessus</a:t>
            </a:r>
            <a:r>
              <a:rPr lang="en-US" dirty="0" smtClean="0"/>
              <a:t> reports</a:t>
            </a:r>
          </a:p>
          <a:p>
            <a:pPr lvl="1"/>
            <a:r>
              <a:rPr lang="en-US" dirty="0" smtClean="0"/>
              <a:t>Scanners lie</a:t>
            </a:r>
          </a:p>
          <a:p>
            <a:r>
              <a:rPr lang="en-US" dirty="0" smtClean="0"/>
              <a:t>Interviews</a:t>
            </a:r>
          </a:p>
          <a:p>
            <a:pPr lvl="1"/>
            <a:r>
              <a:rPr lang="en-US" dirty="0" smtClean="0"/>
              <a:t>You get to ask the admin any clarification about what you have seen</a:t>
            </a:r>
          </a:p>
          <a:p>
            <a:r>
              <a:rPr lang="en-US" dirty="0" smtClean="0"/>
              <a:t>The rest of your team</a:t>
            </a:r>
          </a:p>
        </p:txBody>
      </p:sp>
      <p:sp>
        <p:nvSpPr>
          <p:cNvPr id="6"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5" name="Picture 4" descr="Question and Answer S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28738"/>
            <a:ext cx="6400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22</a:t>
            </a:fld>
            <a:endParaRPr lang="en-US" dirty="0"/>
          </a:p>
        </p:txBody>
      </p:sp>
    </p:spTree>
    <p:extLst>
      <p:ext uri="{BB962C8B-B14F-4D97-AF65-F5344CB8AC3E}">
        <p14:creationId xmlns:p14="http://schemas.microsoft.com/office/powerpoint/2010/main" val="13231797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Scans</a:t>
            </a:r>
            <a:endParaRPr lang="en-US" dirty="0"/>
          </a:p>
        </p:txBody>
      </p:sp>
      <p:sp>
        <p:nvSpPr>
          <p:cNvPr id="3" name="Content Placeholder 2"/>
          <p:cNvSpPr>
            <a:spLocks noGrp="1"/>
          </p:cNvSpPr>
          <p:nvPr>
            <p:ph sz="half" idx="1"/>
          </p:nvPr>
        </p:nvSpPr>
        <p:spPr/>
        <p:txBody>
          <a:bodyPr/>
          <a:lstStyle/>
          <a:p>
            <a:pPr>
              <a:lnSpc>
                <a:spcPct val="70000"/>
              </a:lnSpc>
            </a:pPr>
            <a:r>
              <a:rPr lang="en-US" dirty="0" smtClean="0"/>
              <a:t>Interesting Windows Ports</a:t>
            </a:r>
          </a:p>
          <a:p>
            <a:pPr lvl="1">
              <a:lnSpc>
                <a:spcPct val="80000"/>
              </a:lnSpc>
            </a:pPr>
            <a:r>
              <a:rPr lang="en-US" sz="1600" dirty="0" smtClean="0"/>
              <a:t>25 SMTP</a:t>
            </a:r>
          </a:p>
          <a:p>
            <a:pPr lvl="1">
              <a:lnSpc>
                <a:spcPct val="80000"/>
              </a:lnSpc>
            </a:pPr>
            <a:r>
              <a:rPr lang="en-US" sz="1600" dirty="0" smtClean="0"/>
              <a:t>20,21 FTP</a:t>
            </a:r>
          </a:p>
          <a:p>
            <a:pPr lvl="1">
              <a:lnSpc>
                <a:spcPct val="80000"/>
              </a:lnSpc>
            </a:pPr>
            <a:r>
              <a:rPr lang="en-US" sz="1600" dirty="0" smtClean="0"/>
              <a:t>23 TELNET</a:t>
            </a:r>
          </a:p>
          <a:p>
            <a:pPr lvl="1">
              <a:lnSpc>
                <a:spcPct val="80000"/>
              </a:lnSpc>
            </a:pPr>
            <a:r>
              <a:rPr lang="en-US" sz="1600" dirty="0" smtClean="0"/>
              <a:t>53 DNS</a:t>
            </a:r>
          </a:p>
          <a:p>
            <a:pPr lvl="1">
              <a:lnSpc>
                <a:spcPct val="80000"/>
              </a:lnSpc>
            </a:pPr>
            <a:r>
              <a:rPr lang="en-US" sz="1600" dirty="0" smtClean="0"/>
              <a:t>80, 8080, 8088 HTTP</a:t>
            </a:r>
          </a:p>
          <a:p>
            <a:pPr lvl="1">
              <a:lnSpc>
                <a:spcPct val="80000"/>
              </a:lnSpc>
            </a:pPr>
            <a:r>
              <a:rPr lang="en-US" sz="1600" dirty="0" smtClean="0"/>
              <a:t>88 Kerberos</a:t>
            </a:r>
          </a:p>
          <a:p>
            <a:pPr lvl="1">
              <a:lnSpc>
                <a:spcPct val="80000"/>
              </a:lnSpc>
            </a:pPr>
            <a:r>
              <a:rPr lang="en-US" sz="1600" b="1" dirty="0" smtClean="0">
                <a:solidFill>
                  <a:srgbClr val="FF0000"/>
                </a:solidFill>
              </a:rPr>
              <a:t>135</a:t>
            </a:r>
            <a:r>
              <a:rPr lang="en-US" sz="1600" dirty="0" smtClean="0"/>
              <a:t> RPC/DCE Endpoint </a:t>
            </a:r>
            <a:r>
              <a:rPr lang="en-US" sz="1600" dirty="0" err="1" smtClean="0"/>
              <a:t>mapper</a:t>
            </a:r>
            <a:endParaRPr lang="en-US" sz="1600" dirty="0" smtClean="0"/>
          </a:p>
          <a:p>
            <a:pPr lvl="1">
              <a:lnSpc>
                <a:spcPct val="80000"/>
              </a:lnSpc>
            </a:pPr>
            <a:r>
              <a:rPr lang="en-US" sz="1600" b="1" dirty="0" smtClean="0">
                <a:solidFill>
                  <a:srgbClr val="FF0000"/>
                </a:solidFill>
              </a:rPr>
              <a:t>137</a:t>
            </a:r>
            <a:r>
              <a:rPr lang="en-US" sz="1600" dirty="0" smtClean="0"/>
              <a:t> NetBIOS Name Service</a:t>
            </a:r>
          </a:p>
          <a:p>
            <a:pPr lvl="1">
              <a:lnSpc>
                <a:spcPct val="80000"/>
              </a:lnSpc>
            </a:pPr>
            <a:r>
              <a:rPr lang="en-US" sz="1600" b="1" dirty="0" smtClean="0">
                <a:solidFill>
                  <a:srgbClr val="FF0000"/>
                </a:solidFill>
              </a:rPr>
              <a:t>138</a:t>
            </a:r>
            <a:r>
              <a:rPr lang="en-US" sz="1600" dirty="0" smtClean="0"/>
              <a:t> NetBIOS Datagram Service</a:t>
            </a:r>
          </a:p>
          <a:p>
            <a:pPr lvl="1">
              <a:lnSpc>
                <a:spcPct val="80000"/>
              </a:lnSpc>
            </a:pPr>
            <a:r>
              <a:rPr lang="en-US" sz="1600" b="1" dirty="0" smtClean="0">
                <a:solidFill>
                  <a:srgbClr val="FF0000"/>
                </a:solidFill>
              </a:rPr>
              <a:t>139</a:t>
            </a:r>
            <a:r>
              <a:rPr lang="en-US" sz="1600" dirty="0" smtClean="0"/>
              <a:t> NetBIOS Session Service (SMB/CIFS over NetBIOS)</a:t>
            </a:r>
          </a:p>
          <a:p>
            <a:pPr lvl="1">
              <a:lnSpc>
                <a:spcPct val="80000"/>
              </a:lnSpc>
            </a:pPr>
            <a:r>
              <a:rPr lang="en-US" sz="1600" dirty="0" smtClean="0"/>
              <a:t>161 SNMP</a:t>
            </a:r>
          </a:p>
          <a:p>
            <a:pPr lvl="1">
              <a:lnSpc>
                <a:spcPct val="80000"/>
              </a:lnSpc>
            </a:pPr>
            <a:r>
              <a:rPr lang="en-US" sz="1600" dirty="0" smtClean="0"/>
              <a:t>389 LDAP</a:t>
            </a:r>
            <a:endParaRPr lang="en-US" sz="1600" dirty="0"/>
          </a:p>
        </p:txBody>
      </p:sp>
      <p:sp>
        <p:nvSpPr>
          <p:cNvPr id="4" name="Content Placeholder 3"/>
          <p:cNvSpPr>
            <a:spLocks noGrp="1"/>
          </p:cNvSpPr>
          <p:nvPr>
            <p:ph sz="half" idx="2"/>
          </p:nvPr>
        </p:nvSpPr>
        <p:spPr/>
        <p:txBody>
          <a:bodyPr/>
          <a:lstStyle/>
          <a:p>
            <a:pPr lvl="1">
              <a:lnSpc>
                <a:spcPct val="80000"/>
              </a:lnSpc>
            </a:pPr>
            <a:r>
              <a:rPr lang="en-US" sz="1600" dirty="0" smtClean="0"/>
              <a:t>443 HTTPS</a:t>
            </a:r>
          </a:p>
          <a:p>
            <a:pPr lvl="1">
              <a:lnSpc>
                <a:spcPct val="80000"/>
              </a:lnSpc>
            </a:pPr>
            <a:r>
              <a:rPr lang="en-US" sz="1600" b="1" dirty="0" smtClean="0">
                <a:solidFill>
                  <a:srgbClr val="FF0000"/>
                </a:solidFill>
              </a:rPr>
              <a:t>445</a:t>
            </a:r>
            <a:r>
              <a:rPr lang="en-US" sz="1600" dirty="0" smtClean="0"/>
              <a:t> Direct Host</a:t>
            </a:r>
          </a:p>
          <a:p>
            <a:pPr lvl="1">
              <a:lnSpc>
                <a:spcPct val="80000"/>
              </a:lnSpc>
            </a:pPr>
            <a:r>
              <a:rPr lang="en-US" sz="1600" dirty="0" smtClean="0"/>
              <a:t>464 Kerberos </a:t>
            </a:r>
            <a:r>
              <a:rPr lang="en-US" sz="1600" dirty="0" err="1" smtClean="0"/>
              <a:t>kpasswd</a:t>
            </a:r>
            <a:endParaRPr lang="en-US" sz="1600" dirty="0" smtClean="0"/>
          </a:p>
          <a:p>
            <a:pPr lvl="1">
              <a:lnSpc>
                <a:spcPct val="80000"/>
              </a:lnSpc>
            </a:pPr>
            <a:r>
              <a:rPr lang="en-US" sz="1600" dirty="0" smtClean="0"/>
              <a:t>500 </a:t>
            </a:r>
            <a:r>
              <a:rPr lang="en-US" sz="1600" dirty="0" err="1" smtClean="0"/>
              <a:t>Inet</a:t>
            </a:r>
            <a:r>
              <a:rPr lang="en-US" sz="1600" dirty="0" smtClean="0"/>
              <a:t> Key </a:t>
            </a:r>
            <a:r>
              <a:rPr lang="en-US" sz="1600" dirty="0" err="1" smtClean="0"/>
              <a:t>Exch</a:t>
            </a:r>
            <a:r>
              <a:rPr lang="en-US" sz="1600" dirty="0" smtClean="0"/>
              <a:t>, IKE (IPSec)</a:t>
            </a:r>
          </a:p>
          <a:p>
            <a:pPr lvl="1">
              <a:lnSpc>
                <a:spcPct val="80000"/>
              </a:lnSpc>
            </a:pPr>
            <a:r>
              <a:rPr lang="en-US" sz="1600" dirty="0" smtClean="0"/>
              <a:t>593 HTTP RPC Endpoint </a:t>
            </a:r>
            <a:r>
              <a:rPr lang="en-US" sz="1600" dirty="0" err="1" smtClean="0"/>
              <a:t>Mapper</a:t>
            </a:r>
            <a:endParaRPr lang="en-US" sz="1600" dirty="0" smtClean="0"/>
          </a:p>
          <a:p>
            <a:pPr lvl="1">
              <a:lnSpc>
                <a:spcPct val="80000"/>
              </a:lnSpc>
            </a:pPr>
            <a:r>
              <a:rPr lang="en-US" sz="1600" dirty="0" smtClean="0"/>
              <a:t>636 LDAP over SSL/TLS</a:t>
            </a:r>
          </a:p>
          <a:p>
            <a:pPr lvl="1">
              <a:lnSpc>
                <a:spcPct val="80000"/>
              </a:lnSpc>
            </a:pPr>
            <a:r>
              <a:rPr lang="en-US" sz="1600" b="1" dirty="0" smtClean="0">
                <a:solidFill>
                  <a:srgbClr val="FF0000"/>
                </a:solidFill>
              </a:rPr>
              <a:t>1433</a:t>
            </a:r>
            <a:r>
              <a:rPr lang="en-US" sz="1600" dirty="0" smtClean="0"/>
              <a:t> MS-SQL Server</a:t>
            </a:r>
          </a:p>
          <a:p>
            <a:pPr lvl="1">
              <a:lnSpc>
                <a:spcPct val="80000"/>
              </a:lnSpc>
            </a:pPr>
            <a:r>
              <a:rPr lang="en-US" sz="1600" b="1" dirty="0" smtClean="0">
                <a:solidFill>
                  <a:srgbClr val="FF0000"/>
                </a:solidFill>
              </a:rPr>
              <a:t>1434</a:t>
            </a:r>
            <a:r>
              <a:rPr lang="en-US" sz="1600" dirty="0" smtClean="0"/>
              <a:t> MS-SQL Monitor</a:t>
            </a:r>
          </a:p>
          <a:p>
            <a:pPr lvl="1">
              <a:lnSpc>
                <a:spcPct val="80000"/>
              </a:lnSpc>
            </a:pPr>
            <a:r>
              <a:rPr lang="en-US" sz="1600" dirty="0" smtClean="0"/>
              <a:t>3268 AD Global Catalog</a:t>
            </a:r>
          </a:p>
          <a:p>
            <a:pPr lvl="1">
              <a:lnSpc>
                <a:spcPct val="80000"/>
              </a:lnSpc>
            </a:pPr>
            <a:r>
              <a:rPr lang="en-US" sz="1600" dirty="0" smtClean="0"/>
              <a:t>3269 AD Global Catalog over SSL</a:t>
            </a:r>
          </a:p>
          <a:p>
            <a:pPr lvl="1">
              <a:lnSpc>
                <a:spcPct val="80000"/>
              </a:lnSpc>
            </a:pPr>
            <a:r>
              <a:rPr lang="en-US" sz="1600" dirty="0" smtClean="0"/>
              <a:t>3389 Windows Terminal Server</a:t>
            </a:r>
          </a:p>
          <a:p>
            <a:pPr lvl="1">
              <a:lnSpc>
                <a:spcPct val="80000"/>
              </a:lnSpc>
            </a:pPr>
            <a:r>
              <a:rPr lang="en-US" sz="1600" dirty="0" smtClean="0"/>
              <a:t>1243, 6711, 6776, 1349, 12345, 12346, 31337 – Trojan Ports *</a:t>
            </a:r>
          </a:p>
          <a:p>
            <a:endParaRPr lang="en-US" dirty="0"/>
          </a:p>
        </p:txBody>
      </p:sp>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23</a:t>
            </a:fld>
            <a:endParaRPr lang="en-US" dirty="0"/>
          </a:p>
        </p:txBody>
      </p:sp>
    </p:spTree>
    <p:extLst>
      <p:ext uri="{BB962C8B-B14F-4D97-AF65-F5344CB8AC3E}">
        <p14:creationId xmlns:p14="http://schemas.microsoft.com/office/powerpoint/2010/main" val="149909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Windows Security Overview</a:t>
            </a:r>
          </a:p>
          <a:p>
            <a:r>
              <a:rPr lang="en-US" dirty="0" smtClean="0"/>
              <a:t>Active Directory</a:t>
            </a:r>
          </a:p>
          <a:p>
            <a:r>
              <a:rPr lang="en-US" dirty="0" smtClean="0"/>
              <a:t>Computers and Their Role in the Network</a:t>
            </a:r>
          </a:p>
          <a:p>
            <a:r>
              <a:rPr lang="en-US" dirty="0" smtClean="0"/>
              <a:t>Built-in tools</a:t>
            </a:r>
          </a:p>
          <a:p>
            <a:r>
              <a:rPr lang="en-US" dirty="0" smtClean="0"/>
              <a:t>Exercise</a:t>
            </a:r>
          </a:p>
          <a:p>
            <a:r>
              <a:rPr lang="en-US" dirty="0" smtClean="0"/>
              <a:t>Sources of secure configuration information</a:t>
            </a:r>
          </a:p>
          <a:p>
            <a:r>
              <a:rPr lang="en-US" dirty="0" smtClean="0"/>
              <a:t>Analysis Tools</a:t>
            </a:r>
          </a:p>
          <a:p>
            <a:r>
              <a:rPr lang="en-US" dirty="0" smtClean="0"/>
              <a:t>Secure Host Configuration</a:t>
            </a:r>
          </a:p>
          <a:p>
            <a:r>
              <a:rPr lang="en-US" dirty="0" smtClean="0"/>
              <a:t>Other Sources of Vulnerabilities</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title"/>
          </p:nvPr>
        </p:nvSpPr>
        <p:spPr/>
        <p:txBody>
          <a:bodyPr/>
          <a:lstStyle/>
          <a:p>
            <a:r>
              <a:rPr lang="en-US" dirty="0" smtClean="0"/>
              <a:t>Windows Security Overview</a:t>
            </a:r>
          </a:p>
        </p:txBody>
      </p:sp>
      <p:sp>
        <p:nvSpPr>
          <p:cNvPr id="6150" name="Rectangle 5"/>
          <p:cNvSpPr>
            <a:spLocks noGrp="1" noChangeArrowheads="1"/>
          </p:cNvSpPr>
          <p:nvPr>
            <p:ph type="body" idx="1"/>
          </p:nvPr>
        </p:nvSpPr>
        <p:spPr/>
        <p:txBody>
          <a:bodyPr/>
          <a:lstStyle/>
          <a:p>
            <a:r>
              <a:rPr lang="en-US" dirty="0" smtClean="0"/>
              <a:t>Local Security Authority (LSA)</a:t>
            </a:r>
          </a:p>
          <a:p>
            <a:r>
              <a:rPr lang="en-US" dirty="0" smtClean="0"/>
              <a:t>Security Account Manager (SAM)</a:t>
            </a:r>
          </a:p>
          <a:p>
            <a:r>
              <a:rPr lang="en-US" dirty="0" smtClean="0"/>
              <a:t>Security Reference Monitor (SRM)</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smtClean="0"/>
              <a:t>SAM and Active Directory</a:t>
            </a:r>
          </a:p>
        </p:txBody>
      </p:sp>
      <p:sp>
        <p:nvSpPr>
          <p:cNvPr id="7174" name="Rectangle 3"/>
          <p:cNvSpPr>
            <a:spLocks noGrp="1" noChangeArrowheads="1"/>
          </p:cNvSpPr>
          <p:nvPr>
            <p:ph type="body" idx="1"/>
          </p:nvPr>
        </p:nvSpPr>
        <p:spPr/>
        <p:txBody>
          <a:bodyPr/>
          <a:lstStyle/>
          <a:p>
            <a:r>
              <a:rPr lang="en-US" dirty="0" smtClean="0"/>
              <a:t>On Windows 2K, 2K3, and 2K8 Domain Controllers the user account and hashes are stored in Active Directory</a:t>
            </a:r>
          </a:p>
          <a:p>
            <a:pPr lvl="1"/>
            <a:r>
              <a:rPr lang="en-US" dirty="0" smtClean="0"/>
              <a:t>Uses Kerberos for authentication</a:t>
            </a:r>
          </a:p>
          <a:p>
            <a:r>
              <a:rPr lang="en-US" dirty="0" smtClean="0"/>
              <a:t>In </a:t>
            </a:r>
            <a:r>
              <a:rPr lang="en-US" dirty="0"/>
              <a:t>Windows NT/2K-2K8/XP/Vista/Windows 7 </a:t>
            </a:r>
            <a:r>
              <a:rPr lang="en-US" dirty="0" smtClean="0"/>
              <a:t>non-domain hosts all </a:t>
            </a:r>
            <a:r>
              <a:rPr lang="en-US" dirty="0"/>
              <a:t>user names and hashes are kept in the </a:t>
            </a:r>
            <a:r>
              <a:rPr lang="en-US" dirty="0" smtClean="0"/>
              <a:t>SAM</a:t>
            </a:r>
          </a:p>
          <a:p>
            <a:pPr lvl="1"/>
            <a:r>
              <a:rPr lang="en-US" dirty="0" smtClean="0"/>
              <a:t>Early versions of Windows (pre-NT) have LAN Manager (NLM) Hash weaknesses that make password retrieval trivial</a:t>
            </a:r>
          </a:p>
          <a:p>
            <a:pPr lvl="1"/>
            <a:r>
              <a:rPr lang="en-US" dirty="0" smtClean="0"/>
              <a:t>Legacy protocol support </a:t>
            </a:r>
            <a:r>
              <a:rPr lang="en-US" dirty="0"/>
              <a:t>for backward </a:t>
            </a:r>
            <a:r>
              <a:rPr lang="en-US" dirty="0" smtClean="0"/>
              <a:t>compatibility in </a:t>
            </a:r>
            <a:r>
              <a:rPr lang="en-US" dirty="0"/>
              <a:t>later versions of </a:t>
            </a:r>
            <a:r>
              <a:rPr lang="en-US" dirty="0" smtClean="0"/>
              <a:t>Windows</a:t>
            </a:r>
          </a:p>
          <a:p>
            <a:pPr lvl="1"/>
            <a:r>
              <a:rPr lang="en-US" dirty="0" smtClean="0"/>
              <a:t>New Technology (NT) LM Hash version 2 in NT 4 Service Pack 4</a:t>
            </a:r>
          </a:p>
          <a:p>
            <a:pPr lvl="1"/>
            <a:r>
              <a:rPr lang="en-US" dirty="0"/>
              <a:t>NTLM does not support any </a:t>
            </a:r>
            <a:r>
              <a:rPr lang="en-US" dirty="0" smtClean="0"/>
              <a:t>federal compliant cryptographic methods (AES </a:t>
            </a:r>
            <a:r>
              <a:rPr lang="en-US" dirty="0"/>
              <a:t>or SHA-</a:t>
            </a:r>
            <a:r>
              <a:rPr lang="en-US" dirty="0" smtClean="0"/>
              <a:t>256)</a:t>
            </a:r>
          </a:p>
          <a:p>
            <a:pPr lvl="1"/>
            <a:r>
              <a:rPr lang="en-US" dirty="0" smtClean="0"/>
              <a:t>NTLM still widely used for non-AD networks</a:t>
            </a:r>
          </a:p>
          <a:p>
            <a:pPr lvl="1"/>
            <a:r>
              <a:rPr lang="en-US" dirty="0"/>
              <a:t>As of Windows Vista, the protocol is disabled by default</a:t>
            </a:r>
          </a:p>
          <a:p>
            <a:pPr lvl="1"/>
            <a:endParaRPr lang="en-US" dirty="0"/>
          </a:p>
          <a:p>
            <a:endParaRPr lang="en-US" dirty="0" smtClean="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dirty="0" smtClean="0"/>
              <a:t>Security Identifiers (SIDs)</a:t>
            </a:r>
          </a:p>
        </p:txBody>
      </p:sp>
      <p:sp>
        <p:nvSpPr>
          <p:cNvPr id="8198" name="Rectangle 3"/>
          <p:cNvSpPr>
            <a:spLocks noGrp="1" noChangeArrowheads="1"/>
          </p:cNvSpPr>
          <p:nvPr>
            <p:ph type="body" idx="1"/>
          </p:nvPr>
        </p:nvSpPr>
        <p:spPr/>
        <p:txBody>
          <a:bodyPr numCol="1"/>
          <a:lstStyle/>
          <a:p>
            <a:r>
              <a:rPr lang="en-US" dirty="0" smtClean="0"/>
              <a:t>Used </a:t>
            </a:r>
            <a:r>
              <a:rPr lang="en-US" dirty="0"/>
              <a:t>to identify a security principal or security group</a:t>
            </a:r>
            <a:endParaRPr lang="en-US" kern="1200" dirty="0" smtClean="0">
              <a:latin typeface="Arial" charset="0"/>
            </a:endParaRPr>
          </a:p>
          <a:p>
            <a:r>
              <a:rPr lang="en-US" kern="1200" dirty="0" smtClean="0">
                <a:latin typeface="Arial" charset="0"/>
              </a:rPr>
              <a:t>Known SIDs are generic groups or users</a:t>
            </a:r>
            <a:endParaRPr lang="en-US" dirty="0" smtClean="0"/>
          </a:p>
          <a:p>
            <a:r>
              <a:rPr lang="en-US" dirty="0" smtClean="0"/>
              <a:t>Known Relative Identifiers (RIDs)</a:t>
            </a:r>
          </a:p>
          <a:p>
            <a:pPr lvl="1"/>
            <a:r>
              <a:rPr lang="en-US" dirty="0" smtClean="0"/>
              <a:t>500	Administrator</a:t>
            </a:r>
          </a:p>
          <a:p>
            <a:pPr lvl="1"/>
            <a:r>
              <a:rPr lang="en-US" dirty="0" smtClean="0"/>
              <a:t>501 	Guest</a:t>
            </a:r>
            <a:endParaRPr lang="en-US" dirty="0"/>
          </a:p>
          <a:p>
            <a:pPr lvl="1"/>
            <a:r>
              <a:rPr lang="en-US" dirty="0" smtClean="0"/>
              <a:t>1000 	First </a:t>
            </a:r>
            <a:r>
              <a:rPr lang="en-US" dirty="0"/>
              <a:t>User </a:t>
            </a:r>
            <a:r>
              <a:rPr lang="en-US" dirty="0" smtClean="0"/>
              <a:t>Created   </a:t>
            </a:r>
            <a:r>
              <a:rPr lang="en-US" dirty="0"/>
              <a:t>  </a:t>
            </a:r>
            <a:endParaRPr lang="en-US" dirty="0" smtClean="0"/>
          </a:p>
          <a:p>
            <a:pPr lvl="1"/>
            <a:endParaRPr lang="en-US" dirty="0" smtClean="0"/>
          </a:p>
        </p:txBody>
      </p:sp>
      <p:sp>
        <p:nvSpPr>
          <p:cNvPr id="4" name="Slide Number Placeholder 3"/>
          <p:cNvSpPr txBox="1">
            <a:spLocks/>
          </p:cNvSpPr>
          <p:nvPr/>
        </p:nvSpPr>
        <p:spPr>
          <a:xfrm>
            <a:off x="83058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6</a:t>
            </a:fld>
            <a:endParaRPr lang="en-US" dirty="0"/>
          </a:p>
        </p:txBody>
      </p:sp>
      <p:grpSp>
        <p:nvGrpSpPr>
          <p:cNvPr id="15" name="Group 14"/>
          <p:cNvGrpSpPr/>
          <p:nvPr/>
        </p:nvGrpSpPr>
        <p:grpSpPr>
          <a:xfrm>
            <a:off x="1066800" y="4090133"/>
            <a:ext cx="6553200" cy="2005867"/>
            <a:chOff x="1066800" y="3810000"/>
            <a:chExt cx="6553200" cy="2005867"/>
          </a:xfrm>
        </p:grpSpPr>
        <p:sp>
          <p:nvSpPr>
            <p:cNvPr id="6" name="TextBox 5"/>
            <p:cNvSpPr txBox="1"/>
            <p:nvPr/>
          </p:nvSpPr>
          <p:spPr>
            <a:xfrm>
              <a:off x="1066800" y="4648200"/>
              <a:ext cx="6553200" cy="369332"/>
            </a:xfrm>
            <a:prstGeom prst="rect">
              <a:avLst/>
            </a:prstGeom>
            <a:noFill/>
          </p:spPr>
          <p:txBody>
            <a:bodyPr wrap="square" rtlCol="0">
              <a:spAutoFit/>
            </a:bodyPr>
            <a:lstStyle/>
            <a:p>
              <a:pPr marL="0" lvl="1" indent="0">
                <a:lnSpc>
                  <a:spcPts val="2200"/>
                </a:lnSpc>
                <a:buSzPct val="100000"/>
                <a:buNone/>
              </a:pPr>
              <a:r>
                <a:rPr lang="en-US" dirty="0">
                  <a:latin typeface="Courier New" pitchFamily="1" charset="0"/>
                </a:rPr>
                <a:t>S-</a:t>
              </a:r>
              <a:r>
                <a:rPr lang="en-US" dirty="0">
                  <a:solidFill>
                    <a:srgbClr val="FF0000"/>
                  </a:solidFill>
                  <a:latin typeface="Courier New" pitchFamily="1" charset="0"/>
                </a:rPr>
                <a:t>1</a:t>
              </a:r>
              <a:r>
                <a:rPr lang="en-US" dirty="0">
                  <a:latin typeface="Courier New" pitchFamily="1" charset="0"/>
                </a:rPr>
                <a:t>-</a:t>
              </a:r>
              <a:r>
                <a:rPr lang="en-US" dirty="0">
                  <a:solidFill>
                    <a:schemeClr val="accent1">
                      <a:lumMod val="50000"/>
                    </a:schemeClr>
                  </a:solidFill>
                  <a:latin typeface="Courier New" pitchFamily="1" charset="0"/>
                </a:rPr>
                <a:t>5</a:t>
              </a:r>
              <a:r>
                <a:rPr lang="en-US" dirty="0">
                  <a:latin typeface="Courier New" pitchFamily="1" charset="0"/>
                </a:rPr>
                <a:t>-</a:t>
              </a:r>
              <a:r>
                <a:rPr lang="en-US" dirty="0">
                  <a:solidFill>
                    <a:schemeClr val="tx2">
                      <a:lumMod val="60000"/>
                      <a:lumOff val="40000"/>
                    </a:schemeClr>
                  </a:solidFill>
                  <a:latin typeface="Courier New" pitchFamily="1" charset="0"/>
                </a:rPr>
                <a:t>21-</a:t>
              </a:r>
              <a:r>
                <a:rPr lang="en-US" dirty="0">
                  <a:solidFill>
                    <a:srgbClr val="FF6600"/>
                  </a:solidFill>
                  <a:latin typeface="Courier New" pitchFamily="1" charset="0"/>
                </a:rPr>
                <a:t>1736975974-7891275630-7896350200</a:t>
              </a:r>
              <a:r>
                <a:rPr lang="en-US" dirty="0">
                  <a:latin typeface="Courier New" pitchFamily="1" charset="0"/>
                </a:rPr>
                <a:t>-</a:t>
              </a:r>
              <a:r>
                <a:rPr lang="en-US" dirty="0">
                  <a:solidFill>
                    <a:srgbClr val="00B050"/>
                  </a:solidFill>
                  <a:latin typeface="Courier New" pitchFamily="1" charset="0"/>
                </a:rPr>
                <a:t>500</a:t>
              </a:r>
              <a:endParaRPr lang="en-US" dirty="0">
                <a:solidFill>
                  <a:srgbClr val="00B050"/>
                </a:solidFill>
              </a:endParaRPr>
            </a:p>
          </p:txBody>
        </p:sp>
        <p:sp>
          <p:nvSpPr>
            <p:cNvPr id="8" name="TextBox 7"/>
            <p:cNvSpPr txBox="1"/>
            <p:nvPr/>
          </p:nvSpPr>
          <p:spPr>
            <a:xfrm>
              <a:off x="6882660" y="5410200"/>
              <a:ext cx="685800" cy="405667"/>
            </a:xfrm>
            <a:prstGeom prst="rect">
              <a:avLst/>
            </a:prstGeom>
            <a:noFill/>
          </p:spPr>
          <p:txBody>
            <a:bodyPr wrap="square" rtlCol="0">
              <a:spAutoFit/>
            </a:bodyPr>
            <a:lstStyle/>
            <a:p>
              <a:r>
                <a:rPr lang="en-US" dirty="0" smtClean="0"/>
                <a:t>RID</a:t>
              </a:r>
              <a:endParaRPr lang="en-US" dirty="0"/>
            </a:p>
          </p:txBody>
        </p:sp>
        <p:sp>
          <p:nvSpPr>
            <p:cNvPr id="12" name="Right Brace 11"/>
            <p:cNvSpPr/>
            <p:nvPr/>
          </p:nvSpPr>
          <p:spPr bwMode="auto">
            <a:xfrm rot="5400000">
              <a:off x="7048500" y="4991100"/>
              <a:ext cx="304800" cy="533400"/>
            </a:xfrm>
            <a:prstGeom prst="rightBrace">
              <a:avLst>
                <a:gd name="adj1" fmla="val 45197"/>
                <a:gd name="adj2" fmla="val 50000"/>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Right Brace 12"/>
            <p:cNvSpPr/>
            <p:nvPr/>
          </p:nvSpPr>
          <p:spPr bwMode="auto">
            <a:xfrm rot="16200000">
              <a:off x="4229100" y="1333500"/>
              <a:ext cx="304800" cy="6172200"/>
            </a:xfrm>
            <a:prstGeom prst="rightBrace">
              <a:avLst>
                <a:gd name="adj1" fmla="val 45197"/>
                <a:gd name="adj2" fmla="val 50000"/>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 name="TextBox 13"/>
            <p:cNvSpPr txBox="1"/>
            <p:nvPr/>
          </p:nvSpPr>
          <p:spPr>
            <a:xfrm>
              <a:off x="2895600" y="3810000"/>
              <a:ext cx="2895600" cy="405667"/>
            </a:xfrm>
            <a:prstGeom prst="rect">
              <a:avLst/>
            </a:prstGeom>
            <a:noFill/>
          </p:spPr>
          <p:txBody>
            <a:bodyPr wrap="square" rtlCol="0">
              <a:spAutoFit/>
            </a:bodyPr>
            <a:lstStyle/>
            <a:p>
              <a:r>
                <a:rPr lang="en-US" dirty="0" smtClean="0"/>
                <a:t>SID</a:t>
              </a:r>
              <a:endParaRPr lang="en-US"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Directory Structure</a:t>
            </a:r>
            <a:endParaRPr lang="en-US" dirty="0"/>
          </a:p>
        </p:txBody>
      </p:sp>
      <p:grpSp>
        <p:nvGrpSpPr>
          <p:cNvPr id="82" name="Group 81"/>
          <p:cNvGrpSpPr/>
          <p:nvPr/>
        </p:nvGrpSpPr>
        <p:grpSpPr>
          <a:xfrm>
            <a:off x="762000" y="1219200"/>
            <a:ext cx="7554142" cy="5029200"/>
            <a:chOff x="370658" y="1219200"/>
            <a:chExt cx="7554142" cy="5029200"/>
          </a:xfrm>
        </p:grpSpPr>
        <p:sp>
          <p:nvSpPr>
            <p:cNvPr id="63" name="Rectangle 62"/>
            <p:cNvSpPr/>
            <p:nvPr/>
          </p:nvSpPr>
          <p:spPr bwMode="auto">
            <a:xfrm>
              <a:off x="457200" y="1600200"/>
              <a:ext cx="5486400" cy="4648200"/>
            </a:xfrm>
            <a:prstGeom prst="rect">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 name="TextBox 45"/>
            <p:cNvSpPr txBox="1"/>
            <p:nvPr/>
          </p:nvSpPr>
          <p:spPr>
            <a:xfrm>
              <a:off x="370658" y="1219200"/>
              <a:ext cx="654972" cy="390278"/>
            </a:xfrm>
            <a:prstGeom prst="rect">
              <a:avLst/>
            </a:prstGeom>
            <a:noFill/>
          </p:spPr>
          <p:txBody>
            <a:bodyPr wrap="none" rtlCol="0">
              <a:spAutoFit/>
            </a:bodyPr>
            <a:lstStyle/>
            <a:p>
              <a:r>
                <a:rPr lang="en-US" sz="1200" dirty="0" smtClean="0"/>
                <a:t>Forest</a:t>
              </a:r>
              <a:endParaRPr lang="en-US" sz="1200" dirty="0"/>
            </a:p>
          </p:txBody>
        </p:sp>
        <p:sp>
          <p:nvSpPr>
            <p:cNvPr id="47" name="TextBox 46"/>
            <p:cNvSpPr txBox="1"/>
            <p:nvPr/>
          </p:nvSpPr>
          <p:spPr>
            <a:xfrm>
              <a:off x="3276600" y="5629522"/>
              <a:ext cx="749123" cy="390278"/>
            </a:xfrm>
            <a:prstGeom prst="rect">
              <a:avLst/>
            </a:prstGeom>
            <a:noFill/>
          </p:spPr>
          <p:txBody>
            <a:bodyPr wrap="none" rtlCol="0">
              <a:spAutoFit/>
            </a:bodyPr>
            <a:lstStyle/>
            <a:p>
              <a:r>
                <a:rPr lang="en-US" sz="1200" dirty="0" smtClean="0"/>
                <a:t>Objects</a:t>
              </a:r>
              <a:endParaRPr lang="en-US" sz="1200" dirty="0"/>
            </a:p>
          </p:txBody>
        </p:sp>
        <p:grpSp>
          <p:nvGrpSpPr>
            <p:cNvPr id="64" name="Group 63"/>
            <p:cNvGrpSpPr/>
            <p:nvPr/>
          </p:nvGrpSpPr>
          <p:grpSpPr>
            <a:xfrm>
              <a:off x="1447802" y="1752600"/>
              <a:ext cx="3962401" cy="3505200"/>
              <a:chOff x="1219200" y="1676400"/>
              <a:chExt cx="2895600" cy="3352800"/>
            </a:xfrm>
          </p:grpSpPr>
          <p:cxnSp>
            <p:nvCxnSpPr>
              <p:cNvPr id="39" name="Straight Connector 38"/>
              <p:cNvCxnSpPr>
                <a:stCxn id="5" idx="2"/>
                <a:endCxn id="6" idx="0"/>
              </p:cNvCxnSpPr>
              <p:nvPr/>
            </p:nvCxnSpPr>
            <p:spPr bwMode="auto">
              <a:xfrm flipH="1">
                <a:off x="1600200" y="2362200"/>
                <a:ext cx="228599" cy="398234"/>
              </a:xfrm>
              <a:prstGeom prst="line">
                <a:avLst/>
              </a:prstGeom>
              <a:solidFill>
                <a:srgbClr val="FFCC99"/>
              </a:solidFill>
              <a:ln w="12700" cap="flat" cmpd="sng" algn="ctr">
                <a:solidFill>
                  <a:srgbClr val="000000"/>
                </a:solidFill>
                <a:prstDash val="solid"/>
                <a:round/>
                <a:headEnd type="none" w="med" len="med"/>
                <a:tailEnd type="none" w="med" len="med"/>
              </a:ln>
              <a:effectLst/>
            </p:spPr>
          </p:cxnSp>
          <p:cxnSp>
            <p:nvCxnSpPr>
              <p:cNvPr id="41" name="Straight Connector 40"/>
              <p:cNvCxnSpPr>
                <a:stCxn id="5" idx="4"/>
                <a:endCxn id="7" idx="0"/>
              </p:cNvCxnSpPr>
              <p:nvPr/>
            </p:nvCxnSpPr>
            <p:spPr bwMode="auto">
              <a:xfrm>
                <a:off x="2590800" y="2362200"/>
                <a:ext cx="228600" cy="38100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nvGrpSpPr>
              <p:cNvPr id="48" name="Group 47"/>
              <p:cNvGrpSpPr/>
              <p:nvPr/>
            </p:nvGrpSpPr>
            <p:grpSpPr>
              <a:xfrm>
                <a:off x="1828800" y="1676400"/>
                <a:ext cx="762000" cy="691231"/>
                <a:chOff x="1828800" y="1676400"/>
                <a:chExt cx="762000" cy="691231"/>
              </a:xfrm>
            </p:grpSpPr>
            <p:sp>
              <p:nvSpPr>
                <p:cNvPr id="5" name="Isosceles Triangle 4"/>
                <p:cNvSpPr/>
                <p:nvPr/>
              </p:nvSpPr>
              <p:spPr bwMode="auto">
                <a:xfrm>
                  <a:off x="1828800" y="1676400"/>
                  <a:ext cx="762000" cy="685800"/>
                </a:xfrm>
                <a:prstGeom prst="triangle">
                  <a:avLst/>
                </a:prstGeom>
                <a:solidFill>
                  <a:schemeClr val="accent1">
                    <a:lumMod val="5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2" name="TextBox 41"/>
                <p:cNvSpPr txBox="1"/>
                <p:nvPr/>
              </p:nvSpPr>
              <p:spPr>
                <a:xfrm>
                  <a:off x="1875664" y="1981200"/>
                  <a:ext cx="678435" cy="386431"/>
                </a:xfrm>
                <a:prstGeom prst="rect">
                  <a:avLst/>
                </a:prstGeom>
                <a:noFill/>
              </p:spPr>
              <p:txBody>
                <a:bodyPr wrap="none" rtlCol="0">
                  <a:spAutoFit/>
                </a:bodyPr>
                <a:lstStyle/>
                <a:p>
                  <a:r>
                    <a:rPr lang="en-US" sz="1050" dirty="0" smtClean="0"/>
                    <a:t>Domain</a:t>
                  </a:r>
                </a:p>
              </p:txBody>
            </p:sp>
          </p:grpSp>
          <p:grpSp>
            <p:nvGrpSpPr>
              <p:cNvPr id="49" name="Group 48"/>
              <p:cNvGrpSpPr/>
              <p:nvPr/>
            </p:nvGrpSpPr>
            <p:grpSpPr>
              <a:xfrm>
                <a:off x="1219200" y="2760435"/>
                <a:ext cx="762000" cy="691231"/>
                <a:chOff x="1295400" y="2760435"/>
                <a:chExt cx="762000" cy="691231"/>
              </a:xfrm>
            </p:grpSpPr>
            <p:sp>
              <p:nvSpPr>
                <p:cNvPr id="6" name="Isosceles Triangle 5"/>
                <p:cNvSpPr/>
                <p:nvPr/>
              </p:nvSpPr>
              <p:spPr bwMode="auto">
                <a:xfrm>
                  <a:off x="1295400" y="2760435"/>
                  <a:ext cx="762000" cy="685800"/>
                </a:xfrm>
                <a:prstGeom prst="triangle">
                  <a:avLst/>
                </a:prstGeom>
                <a:solidFill>
                  <a:schemeClr val="accent1">
                    <a:lumMod val="5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3" name="TextBox 42"/>
                <p:cNvSpPr txBox="1"/>
                <p:nvPr/>
              </p:nvSpPr>
              <p:spPr>
                <a:xfrm>
                  <a:off x="1334536" y="3065235"/>
                  <a:ext cx="678435" cy="386431"/>
                </a:xfrm>
                <a:prstGeom prst="rect">
                  <a:avLst/>
                </a:prstGeom>
                <a:noFill/>
              </p:spPr>
              <p:txBody>
                <a:bodyPr wrap="none" rtlCol="0">
                  <a:spAutoFit/>
                </a:bodyPr>
                <a:lstStyle/>
                <a:p>
                  <a:r>
                    <a:rPr lang="en-US" sz="1050" dirty="0" smtClean="0"/>
                    <a:t>Domain</a:t>
                  </a:r>
                </a:p>
              </p:txBody>
            </p:sp>
          </p:grpSp>
          <p:sp>
            <p:nvSpPr>
              <p:cNvPr id="45" name="TextBox 44"/>
              <p:cNvSpPr txBox="1"/>
              <p:nvPr/>
            </p:nvSpPr>
            <p:spPr>
              <a:xfrm>
                <a:off x="1935541" y="2623930"/>
                <a:ext cx="556563" cy="395407"/>
              </a:xfrm>
              <a:prstGeom prst="rect">
                <a:avLst/>
              </a:prstGeom>
              <a:noFill/>
            </p:spPr>
            <p:txBody>
              <a:bodyPr wrap="none" rtlCol="0">
                <a:spAutoFit/>
              </a:bodyPr>
              <a:lstStyle/>
              <a:p>
                <a:r>
                  <a:rPr lang="en-US" sz="1400" dirty="0" smtClean="0"/>
                  <a:t>Tree</a:t>
                </a:r>
                <a:endParaRPr lang="en-US" sz="1400" dirty="0"/>
              </a:p>
            </p:txBody>
          </p:sp>
          <p:grpSp>
            <p:nvGrpSpPr>
              <p:cNvPr id="62" name="Group 61"/>
              <p:cNvGrpSpPr/>
              <p:nvPr/>
            </p:nvGrpSpPr>
            <p:grpSpPr>
              <a:xfrm>
                <a:off x="1524000" y="2743200"/>
                <a:ext cx="2590800" cy="2286000"/>
                <a:chOff x="1905000" y="2743200"/>
                <a:chExt cx="2590800" cy="2286000"/>
              </a:xfrm>
            </p:grpSpPr>
            <p:sp>
              <p:nvSpPr>
                <p:cNvPr id="7" name="Isosceles Triangle 6"/>
                <p:cNvSpPr/>
                <p:nvPr/>
              </p:nvSpPr>
              <p:spPr bwMode="auto">
                <a:xfrm>
                  <a:off x="1905000" y="2743200"/>
                  <a:ext cx="2590800" cy="2286000"/>
                </a:xfrm>
                <a:prstGeom prst="triangle">
                  <a:avLst/>
                </a:prstGeom>
                <a:solidFill>
                  <a:schemeClr val="accent1">
                    <a:lumMod val="5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4" name="TextBox 43"/>
                <p:cNvSpPr txBox="1"/>
                <p:nvPr/>
              </p:nvSpPr>
              <p:spPr>
                <a:xfrm>
                  <a:off x="2710837" y="3178629"/>
                  <a:ext cx="1002904" cy="552044"/>
                </a:xfrm>
                <a:prstGeom prst="rect">
                  <a:avLst/>
                </a:prstGeom>
                <a:noFill/>
              </p:spPr>
              <p:txBody>
                <a:bodyPr wrap="none" rtlCol="0">
                  <a:spAutoFit/>
                </a:bodyPr>
                <a:lstStyle/>
                <a:p>
                  <a:r>
                    <a:rPr lang="en-US" sz="1050" dirty="0" smtClean="0"/>
                    <a:t>Domain</a:t>
                  </a:r>
                </a:p>
              </p:txBody>
            </p:sp>
            <p:grpSp>
              <p:nvGrpSpPr>
                <p:cNvPr id="59" name="Group 58"/>
                <p:cNvGrpSpPr/>
                <p:nvPr/>
              </p:nvGrpSpPr>
              <p:grpSpPr>
                <a:xfrm>
                  <a:off x="2468217" y="3733799"/>
                  <a:ext cx="1440160" cy="1205809"/>
                  <a:chOff x="2468217" y="3733799"/>
                  <a:chExt cx="1440160" cy="1205809"/>
                </a:xfrm>
              </p:grpSpPr>
              <p:grpSp>
                <p:nvGrpSpPr>
                  <p:cNvPr id="13" name="Group 12"/>
                  <p:cNvGrpSpPr/>
                  <p:nvPr/>
                </p:nvGrpSpPr>
                <p:grpSpPr>
                  <a:xfrm>
                    <a:off x="2883630" y="3733799"/>
                    <a:ext cx="651656" cy="579524"/>
                    <a:chOff x="4119557" y="2346034"/>
                    <a:chExt cx="440826" cy="405667"/>
                  </a:xfrm>
                </p:grpSpPr>
                <p:sp>
                  <p:nvSpPr>
                    <p:cNvPr id="8" name="Oval 7"/>
                    <p:cNvSpPr/>
                    <p:nvPr/>
                  </p:nvSpPr>
                  <p:spPr bwMode="auto">
                    <a:xfrm>
                      <a:off x="4191000" y="2362200"/>
                      <a:ext cx="304800" cy="304800"/>
                    </a:xfrm>
                    <a:prstGeom prst="ellipse">
                      <a:avLst/>
                    </a:prstGeom>
                    <a:solidFill>
                      <a:srgbClr val="22AFFF"/>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4119557" y="2346034"/>
                      <a:ext cx="440826" cy="405667"/>
                    </a:xfrm>
                    <a:prstGeom prst="rect">
                      <a:avLst/>
                    </a:prstGeom>
                    <a:noFill/>
                  </p:spPr>
                  <p:txBody>
                    <a:bodyPr wrap="square" rtlCol="0">
                      <a:spAutoFit/>
                    </a:bodyPr>
                    <a:lstStyle/>
                    <a:p>
                      <a:r>
                        <a:rPr lang="en-US" sz="1200" dirty="0" smtClean="0"/>
                        <a:t>OU</a:t>
                      </a:r>
                      <a:endParaRPr lang="en-US" sz="1200" dirty="0"/>
                    </a:p>
                  </p:txBody>
                </p:sp>
              </p:grpSp>
              <p:grpSp>
                <p:nvGrpSpPr>
                  <p:cNvPr id="14" name="Group 13"/>
                  <p:cNvGrpSpPr/>
                  <p:nvPr/>
                </p:nvGrpSpPr>
                <p:grpSpPr>
                  <a:xfrm>
                    <a:off x="2468217" y="4303903"/>
                    <a:ext cx="651656" cy="579524"/>
                    <a:chOff x="4119557" y="2340322"/>
                    <a:chExt cx="440826" cy="405667"/>
                  </a:xfrm>
                </p:grpSpPr>
                <p:sp>
                  <p:nvSpPr>
                    <p:cNvPr id="15" name="Oval 14"/>
                    <p:cNvSpPr/>
                    <p:nvPr/>
                  </p:nvSpPr>
                  <p:spPr bwMode="auto">
                    <a:xfrm>
                      <a:off x="4191000" y="2362200"/>
                      <a:ext cx="304800" cy="304800"/>
                    </a:xfrm>
                    <a:prstGeom prst="ellipse">
                      <a:avLst/>
                    </a:prstGeom>
                    <a:solidFill>
                      <a:srgbClr val="22AFFF"/>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TextBox 15"/>
                    <p:cNvSpPr txBox="1"/>
                    <p:nvPr/>
                  </p:nvSpPr>
                  <p:spPr>
                    <a:xfrm>
                      <a:off x="4119557" y="2340322"/>
                      <a:ext cx="440826" cy="405667"/>
                    </a:xfrm>
                    <a:prstGeom prst="rect">
                      <a:avLst/>
                    </a:prstGeom>
                    <a:noFill/>
                  </p:spPr>
                  <p:txBody>
                    <a:bodyPr wrap="square" rtlCol="0">
                      <a:spAutoFit/>
                    </a:bodyPr>
                    <a:lstStyle/>
                    <a:p>
                      <a:r>
                        <a:rPr lang="en-US" sz="1200" dirty="0" smtClean="0"/>
                        <a:t>OU</a:t>
                      </a:r>
                      <a:endParaRPr lang="en-US" sz="1200" dirty="0"/>
                    </a:p>
                  </p:txBody>
                </p:sp>
              </p:grpSp>
              <p:grpSp>
                <p:nvGrpSpPr>
                  <p:cNvPr id="58" name="Group 57"/>
                  <p:cNvGrpSpPr/>
                  <p:nvPr/>
                </p:nvGrpSpPr>
                <p:grpSpPr>
                  <a:xfrm>
                    <a:off x="3256721" y="4303903"/>
                    <a:ext cx="651656" cy="579524"/>
                    <a:chOff x="3256721" y="4303903"/>
                    <a:chExt cx="651656" cy="579524"/>
                  </a:xfrm>
                </p:grpSpPr>
                <p:sp>
                  <p:nvSpPr>
                    <p:cNvPr id="18" name="Oval 17"/>
                    <p:cNvSpPr/>
                    <p:nvPr/>
                  </p:nvSpPr>
                  <p:spPr bwMode="auto">
                    <a:xfrm>
                      <a:off x="3362332" y="4335157"/>
                      <a:ext cx="450574" cy="435428"/>
                    </a:xfrm>
                    <a:prstGeom prst="ellipse">
                      <a:avLst/>
                    </a:prstGeom>
                    <a:solidFill>
                      <a:srgbClr val="22AFFF"/>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9" name="TextBox 18"/>
                    <p:cNvSpPr txBox="1"/>
                    <p:nvPr/>
                  </p:nvSpPr>
                  <p:spPr>
                    <a:xfrm>
                      <a:off x="3256721" y="4303903"/>
                      <a:ext cx="651656" cy="579524"/>
                    </a:xfrm>
                    <a:prstGeom prst="rect">
                      <a:avLst/>
                    </a:prstGeom>
                    <a:noFill/>
                  </p:spPr>
                  <p:txBody>
                    <a:bodyPr wrap="square" rtlCol="0">
                      <a:spAutoFit/>
                    </a:bodyPr>
                    <a:lstStyle/>
                    <a:p>
                      <a:r>
                        <a:rPr lang="en-US" sz="1200" dirty="0" smtClean="0"/>
                        <a:t>OU</a:t>
                      </a:r>
                      <a:endParaRPr lang="en-US" sz="1200" dirty="0"/>
                    </a:p>
                  </p:txBody>
                </p:sp>
              </p:grpSp>
              <p:cxnSp>
                <p:nvCxnSpPr>
                  <p:cNvPr id="23" name="Straight Connector 22"/>
                  <p:cNvCxnSpPr/>
                  <p:nvPr/>
                </p:nvCxnSpPr>
                <p:spPr bwMode="auto">
                  <a:xfrm flipH="1" flipV="1">
                    <a:off x="3209458" y="4191000"/>
                    <a:ext cx="272550" cy="162089"/>
                  </a:xfrm>
                  <a:prstGeom prst="line">
                    <a:avLst/>
                  </a:prstGeom>
                  <a:solidFill>
                    <a:srgbClr val="FFCC99"/>
                  </a:solidFill>
                  <a:ln w="12700" cap="flat" cmpd="sng" algn="ctr">
                    <a:solidFill>
                      <a:srgbClr val="000000"/>
                    </a:solidFill>
                    <a:prstDash val="solid"/>
                    <a:round/>
                    <a:headEnd type="none" w="med" len="med"/>
                    <a:tailEnd type="none" w="med" len="med"/>
                  </a:ln>
                  <a:effectLst/>
                </p:spPr>
              </p:cxnSp>
              <p:cxnSp>
                <p:nvCxnSpPr>
                  <p:cNvPr id="26" name="Straight Connector 25"/>
                  <p:cNvCxnSpPr>
                    <a:stCxn id="8" idx="4"/>
                  </p:cNvCxnSpPr>
                  <p:nvPr/>
                </p:nvCxnSpPr>
                <p:spPr bwMode="auto">
                  <a:xfrm flipH="1">
                    <a:off x="2918791" y="4192321"/>
                    <a:ext cx="295738" cy="170019"/>
                  </a:xfrm>
                  <a:prstGeom prst="line">
                    <a:avLst/>
                  </a:prstGeom>
                  <a:solidFill>
                    <a:srgbClr val="FFCC99"/>
                  </a:solidFill>
                  <a:ln w="12700" cap="flat" cmpd="sng" algn="ctr">
                    <a:solidFill>
                      <a:srgbClr val="000000"/>
                    </a:solidFill>
                    <a:prstDash val="solid"/>
                    <a:round/>
                    <a:headEnd type="none" w="med" len="med"/>
                    <a:tailEnd type="none" w="med" len="med"/>
                  </a:ln>
                  <a:effectLst/>
                </p:spPr>
              </p:cxnSp>
              <p:cxnSp>
                <p:nvCxnSpPr>
                  <p:cNvPr id="28" name="Straight Connector 27"/>
                  <p:cNvCxnSpPr/>
                  <p:nvPr/>
                </p:nvCxnSpPr>
                <p:spPr bwMode="auto">
                  <a:xfrm flipH="1" flipV="1">
                    <a:off x="2806147" y="4770585"/>
                    <a:ext cx="272550" cy="162089"/>
                  </a:xfrm>
                  <a:prstGeom prst="line">
                    <a:avLst/>
                  </a:prstGeom>
                  <a:solidFill>
                    <a:srgbClr val="FFCC99"/>
                  </a:solidFill>
                  <a:ln w="12700" cap="flat" cmpd="sng" algn="ctr">
                    <a:solidFill>
                      <a:srgbClr val="000000"/>
                    </a:solidFill>
                    <a:prstDash val="solid"/>
                    <a:round/>
                    <a:headEnd type="none" w="med" len="med"/>
                    <a:tailEnd type="none" w="med" len="med"/>
                  </a:ln>
                  <a:effectLst/>
                </p:spPr>
              </p:cxnSp>
              <p:cxnSp>
                <p:nvCxnSpPr>
                  <p:cNvPr id="29" name="Straight Connector 28"/>
                  <p:cNvCxnSpPr/>
                  <p:nvPr/>
                </p:nvCxnSpPr>
                <p:spPr bwMode="auto">
                  <a:xfrm flipH="1">
                    <a:off x="2515480" y="4769325"/>
                    <a:ext cx="295738" cy="170019"/>
                  </a:xfrm>
                  <a:prstGeom prst="line">
                    <a:avLst/>
                  </a:prstGeom>
                  <a:solidFill>
                    <a:srgbClr val="FFCC99"/>
                  </a:solidFill>
                  <a:ln w="12700" cap="flat" cmpd="sng" algn="ctr">
                    <a:solidFill>
                      <a:srgbClr val="000000"/>
                    </a:solidFill>
                    <a:prstDash val="solid"/>
                    <a:round/>
                    <a:headEnd type="none" w="med" len="med"/>
                    <a:tailEnd type="none" w="med" len="med"/>
                  </a:ln>
                  <a:effectLst/>
                </p:spPr>
              </p:cxnSp>
              <p:cxnSp>
                <p:nvCxnSpPr>
                  <p:cNvPr id="32" name="Straight Connector 31"/>
                  <p:cNvCxnSpPr/>
                  <p:nvPr/>
                </p:nvCxnSpPr>
                <p:spPr bwMode="auto">
                  <a:xfrm flipH="1" flipV="1">
                    <a:off x="3593955" y="4770849"/>
                    <a:ext cx="272550" cy="162089"/>
                  </a:xfrm>
                  <a:prstGeom prst="line">
                    <a:avLst/>
                  </a:prstGeom>
                  <a:solidFill>
                    <a:srgbClr val="FFCC99"/>
                  </a:solidFill>
                  <a:ln w="12700" cap="flat" cmpd="sng" algn="ctr">
                    <a:solidFill>
                      <a:srgbClr val="000000"/>
                    </a:solidFill>
                    <a:prstDash val="solid"/>
                    <a:round/>
                    <a:headEnd type="none" w="med" len="med"/>
                    <a:tailEnd type="none" w="med" len="med"/>
                  </a:ln>
                  <a:effectLst/>
                </p:spPr>
              </p:cxnSp>
              <p:cxnSp>
                <p:nvCxnSpPr>
                  <p:cNvPr id="33" name="Straight Connector 32"/>
                  <p:cNvCxnSpPr/>
                  <p:nvPr/>
                </p:nvCxnSpPr>
                <p:spPr bwMode="auto">
                  <a:xfrm flipH="1">
                    <a:off x="3303288" y="4769589"/>
                    <a:ext cx="295738" cy="170019"/>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grpSp>
        </p:grpSp>
        <p:grpSp>
          <p:nvGrpSpPr>
            <p:cNvPr id="78" name="Group 77"/>
            <p:cNvGrpSpPr/>
            <p:nvPr/>
          </p:nvGrpSpPr>
          <p:grpSpPr>
            <a:xfrm>
              <a:off x="2438400" y="5167332"/>
              <a:ext cx="2362200" cy="609600"/>
              <a:chOff x="6248400" y="3352800"/>
              <a:chExt cx="2362200" cy="609600"/>
            </a:xfrm>
          </p:grpSpPr>
          <p:sp>
            <p:nvSpPr>
              <p:cNvPr id="73" name="Rectangle 72"/>
              <p:cNvSpPr/>
              <p:nvPr/>
            </p:nvSpPr>
            <p:spPr bwMode="auto">
              <a:xfrm>
                <a:off x="8072048" y="3352800"/>
                <a:ext cx="533400" cy="609600"/>
              </a:xfrm>
              <a:prstGeom prst="rect">
                <a:avLst/>
              </a:prstGeom>
              <a:solidFill>
                <a:schemeClr val="accent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5" name="Picture 64" descr="AA0537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4448" y="3429000"/>
                <a:ext cx="386152" cy="457200"/>
              </a:xfrm>
              <a:prstGeom prst="rect">
                <a:avLst/>
              </a:prstGeom>
            </p:spPr>
          </p:pic>
          <p:sp>
            <p:nvSpPr>
              <p:cNvPr id="71" name="Rectangle 70"/>
              <p:cNvSpPr/>
              <p:nvPr/>
            </p:nvSpPr>
            <p:spPr bwMode="auto">
              <a:xfrm>
                <a:off x="6858000" y="3352800"/>
                <a:ext cx="533400" cy="609600"/>
              </a:xfrm>
              <a:prstGeom prst="rect">
                <a:avLst/>
              </a:prstGeom>
              <a:solidFill>
                <a:schemeClr val="accent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6" name="Picture 65" descr="skd188257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429000"/>
                <a:ext cx="427911" cy="396350"/>
              </a:xfrm>
              <a:prstGeom prst="rect">
                <a:avLst/>
              </a:prstGeom>
            </p:spPr>
          </p:pic>
          <p:sp>
            <p:nvSpPr>
              <p:cNvPr id="72" name="Rectangle 71"/>
              <p:cNvSpPr/>
              <p:nvPr/>
            </p:nvSpPr>
            <p:spPr bwMode="auto">
              <a:xfrm>
                <a:off x="7467600" y="3352800"/>
                <a:ext cx="533400" cy="609600"/>
              </a:xfrm>
              <a:prstGeom prst="rect">
                <a:avLst/>
              </a:prstGeom>
              <a:solidFill>
                <a:schemeClr val="accent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7" name="Picture 66" descr="aa04988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3352800"/>
                <a:ext cx="181676" cy="570662"/>
              </a:xfrm>
              <a:prstGeom prst="rect">
                <a:avLst/>
              </a:prstGeom>
            </p:spPr>
          </p:pic>
          <p:sp>
            <p:nvSpPr>
              <p:cNvPr id="70" name="Rectangle 69"/>
              <p:cNvSpPr/>
              <p:nvPr/>
            </p:nvSpPr>
            <p:spPr bwMode="auto">
              <a:xfrm>
                <a:off x="6248400" y="3352800"/>
                <a:ext cx="533400" cy="609600"/>
              </a:xfrm>
              <a:prstGeom prst="rect">
                <a:avLst/>
              </a:prstGeom>
              <a:solidFill>
                <a:schemeClr val="accent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9" name="Picture 68" descr="7321018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2526" y="3352800"/>
                <a:ext cx="272923" cy="580278"/>
              </a:xfrm>
              <a:prstGeom prst="rect">
                <a:avLst/>
              </a:prstGeom>
            </p:spPr>
          </p:pic>
        </p:grpSp>
        <p:sp>
          <p:nvSpPr>
            <p:cNvPr id="79" name="TextBox 78"/>
            <p:cNvSpPr txBox="1"/>
            <p:nvPr/>
          </p:nvSpPr>
          <p:spPr>
            <a:xfrm>
              <a:off x="5942393" y="1519140"/>
              <a:ext cx="1753807" cy="943848"/>
            </a:xfrm>
            <a:prstGeom prst="rect">
              <a:avLst/>
            </a:prstGeom>
            <a:noFill/>
          </p:spPr>
          <p:txBody>
            <a:bodyPr wrap="square" rtlCol="0">
              <a:spAutoFit/>
            </a:bodyPr>
            <a:lstStyle/>
            <a:p>
              <a:pPr algn="l">
                <a:lnSpc>
                  <a:spcPct val="100000"/>
                </a:lnSpc>
                <a:spcAft>
                  <a:spcPts val="400"/>
                </a:spcAft>
              </a:pPr>
              <a:r>
                <a:rPr lang="en-US" sz="1200" dirty="0" smtClean="0"/>
                <a:t>Forest</a:t>
              </a:r>
            </a:p>
            <a:p>
              <a:pPr algn="l">
                <a:lnSpc>
                  <a:spcPct val="100000"/>
                </a:lnSpc>
                <a:spcBef>
                  <a:spcPts val="0"/>
                </a:spcBef>
                <a:spcAft>
                  <a:spcPts val="0"/>
                </a:spcAft>
              </a:pPr>
              <a:r>
                <a:rPr lang="en-US" sz="1000" dirty="0" smtClean="0"/>
                <a:t>Contains domains. Used to define the scope of authority for administrators.</a:t>
              </a:r>
            </a:p>
          </p:txBody>
        </p:sp>
        <p:sp>
          <p:nvSpPr>
            <p:cNvPr id="80" name="TextBox 79"/>
            <p:cNvSpPr txBox="1"/>
            <p:nvPr/>
          </p:nvSpPr>
          <p:spPr>
            <a:xfrm>
              <a:off x="5943600" y="3242687"/>
              <a:ext cx="1905000" cy="1257182"/>
            </a:xfrm>
            <a:prstGeom prst="rect">
              <a:avLst/>
            </a:prstGeom>
            <a:noFill/>
          </p:spPr>
          <p:txBody>
            <a:bodyPr wrap="square" rtlCol="0">
              <a:spAutoFit/>
            </a:bodyPr>
            <a:lstStyle/>
            <a:p>
              <a:pPr algn="l">
                <a:lnSpc>
                  <a:spcPct val="100000"/>
                </a:lnSpc>
                <a:spcAft>
                  <a:spcPts val="400"/>
                </a:spcAft>
              </a:pPr>
              <a:r>
                <a:rPr lang="en-US" sz="1200" dirty="0" smtClean="0"/>
                <a:t>Domain</a:t>
              </a:r>
            </a:p>
            <a:p>
              <a:pPr algn="l">
                <a:lnSpc>
                  <a:spcPct val="100000"/>
                </a:lnSpc>
                <a:spcBef>
                  <a:spcPts val="0"/>
                </a:spcBef>
                <a:spcAft>
                  <a:spcPts val="0"/>
                </a:spcAft>
              </a:pPr>
              <a:r>
                <a:rPr lang="en-US" sz="1000" dirty="0" smtClean="0"/>
                <a:t>Contains OUs. Used to partition the directory data structure and control replication.</a:t>
              </a:r>
            </a:p>
            <a:p>
              <a:endParaRPr lang="en-US" dirty="0"/>
            </a:p>
          </p:txBody>
        </p:sp>
        <p:sp>
          <p:nvSpPr>
            <p:cNvPr id="81" name="TextBox 80"/>
            <p:cNvSpPr txBox="1"/>
            <p:nvPr/>
          </p:nvSpPr>
          <p:spPr>
            <a:xfrm>
              <a:off x="5943600" y="5304552"/>
              <a:ext cx="1981200" cy="943848"/>
            </a:xfrm>
            <a:prstGeom prst="rect">
              <a:avLst/>
            </a:prstGeom>
            <a:noFill/>
          </p:spPr>
          <p:txBody>
            <a:bodyPr wrap="square" rtlCol="0">
              <a:spAutoFit/>
            </a:bodyPr>
            <a:lstStyle/>
            <a:p>
              <a:pPr algn="l">
                <a:lnSpc>
                  <a:spcPct val="100000"/>
                </a:lnSpc>
                <a:spcAft>
                  <a:spcPts val="400"/>
                </a:spcAft>
              </a:pPr>
              <a:r>
                <a:rPr lang="en-US" sz="1200" dirty="0" smtClean="0"/>
                <a:t>Organizational Unit (OU)</a:t>
              </a:r>
            </a:p>
            <a:p>
              <a:pPr algn="l">
                <a:lnSpc>
                  <a:spcPct val="100000"/>
                </a:lnSpc>
                <a:spcBef>
                  <a:spcPts val="0"/>
                </a:spcBef>
                <a:spcAft>
                  <a:spcPts val="0"/>
                </a:spcAft>
              </a:pPr>
              <a:r>
                <a:rPr lang="en-US" sz="1000" dirty="0" smtClean="0"/>
                <a:t>Contains users, computer accounts, and resources. Used to delegate control and apply policies.</a:t>
              </a:r>
            </a:p>
          </p:txBody>
        </p:sp>
      </p:grpSp>
      <p:sp>
        <p:nvSpPr>
          <p:cNvPr id="50"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7</a:t>
            </a:fld>
            <a:endParaRPr lang="en-US" dirty="0"/>
          </a:p>
        </p:txBody>
      </p:sp>
    </p:spTree>
    <p:extLst>
      <p:ext uri="{BB962C8B-B14F-4D97-AF65-F5344CB8AC3E}">
        <p14:creationId xmlns:p14="http://schemas.microsoft.com/office/powerpoint/2010/main" val="1358235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Active Directory Attributes</a:t>
            </a:r>
            <a:endParaRPr lang="en-US" dirty="0"/>
          </a:p>
        </p:txBody>
      </p:sp>
      <p:sp>
        <p:nvSpPr>
          <p:cNvPr id="5" name="Rectangle 3"/>
          <p:cNvSpPr txBox="1">
            <a:spLocks noChangeArrowheads="1"/>
          </p:cNvSpPr>
          <p:nvPr/>
        </p:nvSpPr>
        <p:spPr>
          <a:xfrm>
            <a:off x="685800" y="1295400"/>
            <a:ext cx="7696200" cy="4884738"/>
          </a:xfrm>
          <a:prstGeom prst="rect">
            <a:avLst/>
          </a:prstGeom>
        </p:spPr>
        <p:txBody>
          <a:bodyPr/>
          <a:lst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a:lstStyle>
          <a:p>
            <a:r>
              <a:rPr lang="en-US" dirty="0" smtClean="0"/>
              <a:t>Trusts between domains</a:t>
            </a:r>
          </a:p>
          <a:p>
            <a:pPr lvl="1"/>
            <a:r>
              <a:rPr lang="en-US" dirty="0" smtClean="0"/>
              <a:t>NT</a:t>
            </a:r>
          </a:p>
          <a:p>
            <a:pPr lvl="1"/>
            <a:r>
              <a:rPr lang="en-US" dirty="0" smtClean="0"/>
              <a:t>Active Directory</a:t>
            </a:r>
          </a:p>
          <a:p>
            <a:r>
              <a:rPr lang="en-US" dirty="0" smtClean="0"/>
              <a:t>Domain Name Service (DNS)</a:t>
            </a:r>
            <a:endParaRPr lang="en-US" dirty="0"/>
          </a:p>
          <a:p>
            <a:r>
              <a:rPr lang="en-US" dirty="0" smtClean="0"/>
              <a:t>Security group </a:t>
            </a:r>
            <a:r>
              <a:rPr lang="en-US" dirty="0"/>
              <a:t>nesting </a:t>
            </a:r>
            <a:r>
              <a:rPr lang="en-US" dirty="0" smtClean="0"/>
              <a:t>strategies – AGDLP</a:t>
            </a:r>
          </a:p>
          <a:p>
            <a:r>
              <a:rPr lang="en-US" dirty="0" smtClean="0"/>
              <a:t>Local versus Group Policy</a:t>
            </a:r>
            <a:endParaRPr lang="en-US" dirty="0"/>
          </a:p>
          <a:p>
            <a:endParaRPr lang="en-US" dirty="0" smtClean="0"/>
          </a:p>
          <a:p>
            <a:endParaRPr lang="en-US" dirty="0" smtClean="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8</a:t>
            </a:fld>
            <a:endParaRPr lang="en-US" dirty="0"/>
          </a:p>
        </p:txBody>
      </p:sp>
    </p:spTree>
    <p:extLst>
      <p:ext uri="{BB962C8B-B14F-4D97-AF65-F5344CB8AC3E}">
        <p14:creationId xmlns:p14="http://schemas.microsoft.com/office/powerpoint/2010/main" val="24210561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pl-PL" dirty="0" smtClean="0"/>
              <a:t>More secure settings by default</a:t>
            </a:r>
          </a:p>
          <a:p>
            <a:r>
              <a:rPr lang="pl-PL" dirty="0" smtClean="0"/>
              <a:t>Improved User </a:t>
            </a:r>
            <a:r>
              <a:rPr lang="pl-PL" dirty="0"/>
              <a:t>Account Control (UAC)</a:t>
            </a:r>
          </a:p>
          <a:p>
            <a:r>
              <a:rPr lang="pl-PL" dirty="0" smtClean="0"/>
              <a:t>Managed service accounts</a:t>
            </a:r>
          </a:p>
          <a:p>
            <a:pPr lvl="1"/>
            <a:r>
              <a:rPr lang="pl-PL" dirty="0" smtClean="0"/>
              <a:t>Provides service isolation at the cost of ease of administration</a:t>
            </a:r>
          </a:p>
          <a:p>
            <a:r>
              <a:rPr lang="pl-PL" dirty="0" smtClean="0"/>
              <a:t>Stronger NTLM authentication</a:t>
            </a:r>
          </a:p>
          <a:p>
            <a:r>
              <a:rPr lang="pl-PL" dirty="0" smtClean="0"/>
              <a:t>Windows 2008 enhanced audit</a:t>
            </a:r>
          </a:p>
          <a:p>
            <a:pPr lvl="1"/>
            <a:r>
              <a:rPr lang="pl-PL" dirty="0" smtClean="0"/>
              <a:t>10 versus </a:t>
            </a:r>
            <a:r>
              <a:rPr lang="pl-PL" dirty="0"/>
              <a:t>9</a:t>
            </a:r>
            <a:r>
              <a:rPr lang="pl-PL" dirty="0" smtClean="0"/>
              <a:t> audit categories</a:t>
            </a:r>
          </a:p>
          <a:p>
            <a:pPr lvl="1"/>
            <a:r>
              <a:rPr lang="pl-PL" dirty="0" smtClean="0"/>
              <a:t>55 granular audit settings</a:t>
            </a:r>
          </a:p>
          <a:p>
            <a:r>
              <a:rPr lang="pl-PL" dirty="0" smtClean="0"/>
              <a:t>Improved host-based firewall implementation</a:t>
            </a:r>
            <a:endParaRPr lang="pl-PL" dirty="0"/>
          </a:p>
          <a:p>
            <a:endParaRPr lang="en-US" dirty="0"/>
          </a:p>
        </p:txBody>
      </p:sp>
      <p:sp>
        <p:nvSpPr>
          <p:cNvPr id="3" name="Title 2"/>
          <p:cNvSpPr>
            <a:spLocks noGrp="1"/>
          </p:cNvSpPr>
          <p:nvPr>
            <p:ph type="title"/>
          </p:nvPr>
        </p:nvSpPr>
        <p:spPr/>
        <p:txBody>
          <a:bodyPr/>
          <a:lstStyle/>
          <a:p>
            <a:r>
              <a:rPr lang="pl-PL" dirty="0" smtClean="0"/>
              <a:t>Security Features </a:t>
            </a:r>
            <a:r>
              <a:rPr lang="pl-PL" dirty="0"/>
              <a:t>of </a:t>
            </a:r>
            <a:r>
              <a:rPr lang="pl-PL" dirty="0" smtClean="0"/>
              <a:t>Windows 2008 R2 </a:t>
            </a:r>
            <a:r>
              <a:rPr lang="pl-PL" dirty="0"/>
              <a:t>and </a:t>
            </a:r>
            <a:r>
              <a:rPr lang="pl-PL" dirty="0" smtClean="0"/>
              <a:t>Windows 7</a:t>
            </a:r>
            <a:endParaRPr lang="en-US" dirty="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9</a:t>
            </a:fld>
            <a:endParaRPr lang="en-US" dirty="0"/>
          </a:p>
        </p:txBody>
      </p:sp>
    </p:spTree>
    <p:extLst>
      <p:ext uri="{BB962C8B-B14F-4D97-AF65-F5344CB8AC3E}">
        <p14:creationId xmlns:p14="http://schemas.microsoft.com/office/powerpoint/2010/main" val="4433909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riefing">
  <a:themeElements>
    <a:clrScheme name="">
      <a:dk1>
        <a:srgbClr val="000000"/>
      </a:dk1>
      <a:lt1>
        <a:srgbClr val="FFFFFF"/>
      </a:lt1>
      <a:dk2>
        <a:srgbClr val="003399"/>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640A4F0362EB43B440C1B0A276729E" ma:contentTypeVersion="0" ma:contentTypeDescription="Create a new document." ma:contentTypeScope="" ma:versionID="31d70e330d91d90f1ea1b5f89448dd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011E5F6-85AB-45EB-8FFC-042EC0C55FC2}">
  <ds:schemaRefs>
    <ds:schemaRef ds:uri="http://schemas.microsoft.com/office/2006/metadata/properties"/>
  </ds:schemaRefs>
</ds:datastoreItem>
</file>

<file path=customXml/itemProps2.xml><?xml version="1.0" encoding="utf-8"?>
<ds:datastoreItem xmlns:ds="http://schemas.openxmlformats.org/officeDocument/2006/customXml" ds:itemID="{C52D0652-F5B6-417F-8844-4199DF157737}">
  <ds:schemaRefs>
    <ds:schemaRef ds:uri="http://schemas.microsoft.com/sharepoint/v3/contenttype/forms"/>
  </ds:schemaRefs>
</ds:datastoreItem>
</file>

<file path=customXml/itemProps3.xml><?xml version="1.0" encoding="utf-8"?>
<ds:datastoreItem xmlns:ds="http://schemas.openxmlformats.org/officeDocument/2006/customXml" ds:itemID="{8978B471-4FA0-4672-9341-5C387D4F1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mitrebriefing_2_2009</Template>
  <TotalTime>864</TotalTime>
  <Words>1880</Words>
  <Application>Microsoft Macintosh PowerPoint</Application>
  <PresentationFormat>On-screen Show (4:3)</PresentationFormat>
  <Paragraphs>355</Paragraphs>
  <Slides>23</Slides>
  <Notes>14</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briefing</vt:lpstr>
      <vt:lpstr>Windows Assessment</vt:lpstr>
      <vt:lpstr>All materials are licensed under a Creative Commons “Share Alike” license.</vt:lpstr>
      <vt:lpstr>Agenda</vt:lpstr>
      <vt:lpstr>Windows Security Overview</vt:lpstr>
      <vt:lpstr>SAM and Active Directory</vt:lpstr>
      <vt:lpstr>Security Identifiers (SIDs)</vt:lpstr>
      <vt:lpstr>Active Directory Structure</vt:lpstr>
      <vt:lpstr>Key Active Directory Attributes</vt:lpstr>
      <vt:lpstr>Security Features of Windows 2008 R2 and Windows 7</vt:lpstr>
      <vt:lpstr>Methodology</vt:lpstr>
      <vt:lpstr>Computers and Their Roles</vt:lpstr>
      <vt:lpstr>What hosts are in the domain?</vt:lpstr>
      <vt:lpstr>What other hosts do I know about?</vt:lpstr>
      <vt:lpstr>NLTEST</vt:lpstr>
      <vt:lpstr>NBTSCAN</vt:lpstr>
      <vt:lpstr>Exercise</vt:lpstr>
      <vt:lpstr>Methodology</vt:lpstr>
      <vt:lpstr>Sources of Secure Configuration Policy</vt:lpstr>
      <vt:lpstr>Useful Analysis Tools</vt:lpstr>
      <vt:lpstr>Secure Host Configurations</vt:lpstr>
      <vt:lpstr>Other Sources of Vulnerabilities</vt:lpstr>
      <vt:lpstr>Questions</vt:lpstr>
      <vt:lpstr>Port Scans</vt:lpstr>
    </vt:vector>
  </TitlesOfParts>
  <Manager/>
  <Company>The MITRE Corporation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D1S5_TSV404_Windows_Security_v1.pptx</dc:title>
  <dc:subject>Windows Security Assessment</dc:subject>
  <dc:creator>Jose J. Cintron, Christine G. Brown, Nathan B. Adams</dc:creator>
  <cp:keywords/>
  <dc:description/>
  <cp:lastModifiedBy>bla</cp:lastModifiedBy>
  <cp:revision>62</cp:revision>
  <cp:lastPrinted>2011-02-25T19:52:53Z</cp:lastPrinted>
  <dcterms:created xsi:type="dcterms:W3CDTF">2011-02-01T23:12:46Z</dcterms:created>
  <dcterms:modified xsi:type="dcterms:W3CDTF">2012-06-23T20:00:34Z</dcterms:modified>
  <cp:category/>
</cp:coreProperties>
</file>